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3" r:id="rId2"/>
    <p:sldId id="618" r:id="rId3"/>
    <p:sldId id="622" r:id="rId4"/>
    <p:sldId id="623" r:id="rId5"/>
    <p:sldId id="624" r:id="rId6"/>
    <p:sldId id="625" r:id="rId7"/>
    <p:sldId id="629" r:id="rId8"/>
    <p:sldId id="619" r:id="rId9"/>
    <p:sldId id="630" r:id="rId10"/>
    <p:sldId id="631" r:id="rId11"/>
    <p:sldId id="632" r:id="rId12"/>
    <p:sldId id="633" r:id="rId13"/>
    <p:sldId id="634" r:id="rId14"/>
    <p:sldId id="627" r:id="rId15"/>
    <p:sldId id="635" r:id="rId16"/>
    <p:sldId id="636" r:id="rId17"/>
    <p:sldId id="637" r:id="rId18"/>
    <p:sldId id="638" r:id="rId19"/>
    <p:sldId id="639" r:id="rId20"/>
    <p:sldId id="640" r:id="rId21"/>
    <p:sldId id="641" r:id="rId22"/>
    <p:sldId id="642" r:id="rId23"/>
    <p:sldId id="643" r:id="rId24"/>
    <p:sldId id="644" r:id="rId25"/>
    <p:sldId id="645" r:id="rId26"/>
    <p:sldId id="646" r:id="rId27"/>
    <p:sldId id="647" r:id="rId28"/>
    <p:sldId id="648" r:id="rId29"/>
    <p:sldId id="649" r:id="rId30"/>
    <p:sldId id="651" r:id="rId31"/>
    <p:sldId id="650" r:id="rId32"/>
    <p:sldId id="652" r:id="rId33"/>
    <p:sldId id="653" r:id="rId34"/>
    <p:sldId id="654" r:id="rId35"/>
    <p:sldId id="367" r:id="rId3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047F9-5631-4D59-A68E-2F9A0A9C942E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BF5F8-3F37-4D27-974C-B54F78160F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6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CF49AC-BBCC-95DA-591E-5DA56F4E7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24516BB-1A92-C5D7-12F2-A4E5FAD5B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5F7B61-ED62-343A-E0B7-0D7C633CC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BAC3A3-08FD-DAD8-6433-7FF37B48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8C5A42-835F-ABC7-F4D0-11EC4C48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3A0ACF-8199-D4CE-5240-5A7B35C8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893A84-589B-3F59-18FB-562492D2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5BEB3A-20ED-3DB7-AABB-1AC45CF4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123E34-0841-230A-13D7-10C10A47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7079E6-8630-D2D3-6FB7-58366800D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07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20BE01-D01A-BCCD-5BCD-176FC9DD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352547-720D-1A54-E593-6A9D92890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6E7BCA-36F3-AA6B-62BF-7ED20C00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CDEEFA-6C43-6AC3-B55B-5B602B38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FBD274-2C3A-FF65-E0ED-22BCF0DF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15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44E434-5295-0EE6-464E-14E2CD52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A751A8-418F-FD3A-0B9C-F78AE0CE3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282307-6CC8-ED70-98CD-62FDE0520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D306DF-4D64-CD7D-66D4-8F647F17F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7446A7-EE52-C7B6-5D19-4D9C62D17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EA0309-A0BB-C2B8-606F-FDF9B790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63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F5545A-0423-99D4-ED44-F060A053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4BFA1C-F489-D529-2FBB-FC4CF0836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F1A719-B7B4-4740-E265-4654C6526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930BC4F-A64E-661A-5C0B-676071440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7AC4ED5-40EE-03E1-AB51-F7DF382E7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3EFA9CA-80C1-BE47-7AB2-3A252BDA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18BE49-B823-E54F-3737-8E9330D3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BE5400-4738-42D9-85DE-AF0E6B2E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76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35B4AF-E8D4-5CD0-30DB-9F87A752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6A3E0B2-8CF4-A88F-AAC3-2D1CAF09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3F865C-06BE-E9B5-356B-A9BFAD08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46B2F33-F09D-D450-9EA2-01C499F0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85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A47335C-7F79-861C-1155-3DA359D3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AC54E6-BE6B-9C71-BCD2-89D755102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361F81-DC60-EE35-3693-57FE6798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14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82255-3479-024F-25AD-9D03CC36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FD40F5-99DA-1D69-73B9-C3D1ADE34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FF72C1-3D45-8E56-D768-AC15A8BA0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C265F1-1535-B35C-08A3-DBF2ED10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A52BA3-826D-AB68-D407-24EB7D17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7C8C3D-E5FD-659B-F19A-F67678397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07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6173FE-58C6-1893-6EB0-3E692CFBF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F1BB6A2-3353-A0FC-143F-C7B8E319E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5FA6B0-4C69-B313-37D4-9707EE2D4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E0A117-1CF1-42E4-D2AE-E15FC82A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362CA0-2B4E-5418-2BD5-2171C94B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70E171-7BF0-882F-B5C7-1FDC07B0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3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17E4A-1EF6-05C5-C28A-BB37C3CD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81EA64-EF5B-6E17-2A9E-7A177411C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4E411C-E32B-DB9B-3B60-28CF9970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6F7773-CF8E-4A00-798B-4907D833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807FF1-3A7D-50B1-6EBB-1F76FAE2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34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3491FD1-2513-98DE-693A-ACEE7BE6E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17533C1-8511-3585-D690-63B50285D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06FC76-5870-6765-6E29-66EAC5E0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CC9CD6C-7FF0-834F-EEB4-A8718892D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91D931-BD86-835F-BE2A-13F14244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03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1F6D1F5-5078-8D40-5FAD-25F05633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7435B7-8BB9-23C9-4AE3-A92141C60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B1DA3A-6492-1E44-B663-61AA606D5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EE623-19C8-4681-A0F2-3EA1451942D8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2740DE-E58A-E64C-BD6C-FB5BF96BF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16CD20-2B83-D9C5-2946-6E1C79EB6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matebonds.net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E6D03A0C-BC9C-49E6-B19E-21C23DAE431F}"/>
              </a:ext>
            </a:extLst>
          </p:cNvPr>
          <p:cNvCxnSpPr/>
          <p:nvPr/>
        </p:nvCxnSpPr>
        <p:spPr>
          <a:xfrm>
            <a:off x="-86986" y="4173736"/>
            <a:ext cx="12192000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05830C5A-6CD3-3EA9-6692-13345A774FCC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7124387-6749-4758-24FD-A07D45A86760}"/>
              </a:ext>
            </a:extLst>
          </p:cNvPr>
          <p:cNvGrpSpPr/>
          <p:nvPr/>
        </p:nvGrpSpPr>
        <p:grpSpPr>
          <a:xfrm>
            <a:off x="0" y="0"/>
            <a:ext cx="12202136" cy="6165851"/>
            <a:chOff x="-10135" y="-19"/>
            <a:chExt cx="12202136" cy="6165851"/>
          </a:xfrm>
          <a:solidFill>
            <a:schemeClr val="accent1">
              <a:lumMod val="50000"/>
            </a:schemeClr>
          </a:solidFill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2D160EAD-4DA7-9D1A-94D6-20435DB3505F}"/>
                </a:ext>
              </a:extLst>
            </p:cNvPr>
            <p:cNvSpPr/>
            <p:nvPr/>
          </p:nvSpPr>
          <p:spPr>
            <a:xfrm>
              <a:off x="-10135" y="-19"/>
              <a:ext cx="12192000" cy="616585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" panose="020B0502040504020204" pitchFamily="34" charset="0"/>
                <a:ea typeface="Noto Sans CJK KR Regular" panose="020B0500000000000000" pitchFamily="34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51BC3C8-247A-6EF1-4644-A9710FCFE213}"/>
                </a:ext>
              </a:extLst>
            </p:cNvPr>
            <p:cNvCxnSpPr/>
            <p:nvPr/>
          </p:nvCxnSpPr>
          <p:spPr>
            <a:xfrm>
              <a:off x="1" y="3357508"/>
              <a:ext cx="12192000" cy="0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4C30638-E324-AFA2-193F-713117863520}"/>
              </a:ext>
            </a:extLst>
          </p:cNvPr>
          <p:cNvSpPr txBox="1"/>
          <p:nvPr/>
        </p:nvSpPr>
        <p:spPr>
          <a:xfrm>
            <a:off x="565899" y="2143455"/>
            <a:ext cx="3768660" cy="584775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 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(13</a:t>
            </a:r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주 강의</a:t>
            </a:r>
            <a:r>
              <a:rPr lang="en-US" altLang="ko-KR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687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14C7F29-78C5-4A63-ABE4-DAD0FB3EA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380" y="4035737"/>
            <a:ext cx="3358901" cy="2375007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435A3F9-91E5-45CF-B5DB-1EDE0B5AA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93" y="3916670"/>
            <a:ext cx="352052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031626"/>
            <a:r>
              <a:rPr lang="en-US" altLang="ko-KR" sz="3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/>
              </a:rPr>
              <a:t>G</a:t>
            </a:r>
            <a:r>
              <a:rPr lang="en-US" altLang="ko-KR" sz="24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/>
              </a:rPr>
              <a:t>reen Finance 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0306108C-6AF1-4298-8F65-69A52BFEA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5115" y="1519369"/>
            <a:ext cx="463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031626"/>
            <a:r>
              <a:rPr lang="ko-KR" altLang="en-US" sz="2400" b="1" spc="-150" dirty="0">
                <a:latin typeface="나눔고딕OTF" panose="020D0604000000000000" pitchFamily="34" charset="-127"/>
                <a:ea typeface="나눔고딕OTF"/>
              </a:rPr>
              <a:t>지속가능금융 </a:t>
            </a:r>
            <a:r>
              <a:rPr lang="en-US" altLang="ko-KR" sz="2400" b="1" spc="-150" dirty="0">
                <a:latin typeface="나눔고딕OTF" panose="020D0604000000000000" pitchFamily="34" charset="-127"/>
                <a:ea typeface="나눔고딕OTF"/>
              </a:rPr>
              <a:t>(Sustainable Finance)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EE0FA06-5325-406B-8DC1-F179576BC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654" y="1483501"/>
            <a:ext cx="37220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031626"/>
            <a:r>
              <a:rPr lang="ko-KR" altLang="en-US" sz="2400" b="1" spc="-150" dirty="0">
                <a:latin typeface="나눔고딕OTF" panose="020D0604000000000000" pitchFamily="34" charset="-127"/>
                <a:ea typeface="나눔고딕OTF"/>
              </a:rPr>
              <a:t>기후금융 </a:t>
            </a:r>
            <a:r>
              <a:rPr lang="en-US" altLang="ko-KR" sz="2400" b="1" spc="-150" dirty="0">
                <a:latin typeface="나눔고딕OTF" panose="020D0604000000000000" pitchFamily="34" charset="-127"/>
                <a:ea typeface="나눔고딕OTF"/>
              </a:rPr>
              <a:t>(Climate Finance)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918C8792-0D4E-4DB7-B1A9-31DA0A471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642" y="2052419"/>
            <a:ext cx="285267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031626"/>
            <a:r>
              <a:rPr lang="en-US" altLang="ko-KR" sz="3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/>
              </a:rPr>
              <a:t>S</a:t>
            </a:r>
            <a:r>
              <a:rPr lang="en-US" altLang="ko-KR" sz="24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/>
              </a:rPr>
              <a:t>ustainable</a:t>
            </a:r>
            <a:r>
              <a:rPr lang="ko-KR" altLang="en-US" sz="24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/>
              </a:rPr>
              <a:t> </a:t>
            </a:r>
            <a:r>
              <a:rPr lang="en-US" altLang="ko-KR" sz="24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/>
              </a:rPr>
              <a:t>Finance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38A4CC2F-8A1C-4244-9B00-841FE8E3E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8043" y="4426614"/>
            <a:ext cx="46260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자원 및 에너지효율 개선 등에 자금을 제공하여 </a:t>
            </a:r>
            <a:r>
              <a:rPr lang="ko-KR" altLang="en-US" sz="1600" spc="-150" dirty="0" err="1">
                <a:latin typeface="나눔고딕OTF" panose="020D0604000000000000" pitchFamily="34" charset="-127"/>
                <a:ea typeface="나눔고딕OTF" panose="020D0604000000000000" pitchFamily="34" charset="-127"/>
              </a:rPr>
              <a:t>저탄소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녹색성장을 지원하는 금융으로 환경과 경제성장을 동시에 추구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E643C8D8-4306-4D0E-8C63-D801D2A25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508" y="2052419"/>
            <a:ext cx="352052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1031626"/>
            <a:r>
              <a:rPr lang="en-US" altLang="ko-KR" sz="3600" b="1" spc="-150" dirty="0">
                <a:solidFill>
                  <a:srgbClr val="42FC6E"/>
                </a:solidFill>
                <a:latin typeface="나눔고딕OTF" panose="020D0604000000000000" pitchFamily="34" charset="-127"/>
                <a:ea typeface="나눔고딕OTF"/>
              </a:rPr>
              <a:t>E</a:t>
            </a:r>
            <a:r>
              <a:rPr lang="en-US" altLang="ko-KR" sz="2400" b="1" spc="-150" dirty="0">
                <a:solidFill>
                  <a:srgbClr val="42FC6E"/>
                </a:solidFill>
                <a:latin typeface="나눔고딕OTF" panose="020D0604000000000000" pitchFamily="34" charset="-127"/>
                <a:ea typeface="나눔고딕OTF"/>
              </a:rPr>
              <a:t>nvironmental Finance</a:t>
            </a: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B0E8DDE6-DF2C-4EAC-8896-D73352BEB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654" y="2581394"/>
            <a:ext cx="4469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환경훼손 방지를 목적으로 기업 경영에서 환경의 중요성을 강조하는 환경경영이 대두되면서 논의되기 시작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공기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수질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토양 등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E08B8DBD-C057-4981-A4D1-2CDBFF9F3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6447" y="2589187"/>
            <a:ext cx="390498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재무적 수익 외에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ESG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와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관련된 요소를 중점적으로 고려하는 금융활동으로 환경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녹색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기후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탄소금융을 포괄하는 개념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기업의 사회적 책임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(CSR)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과 사회적 책임투자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(SRI)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의 이행여부를 중요하게 고려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062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647427E-8F03-4947-8791-C566000A7317}"/>
              </a:ext>
            </a:extLst>
          </p:cNvPr>
          <p:cNvCxnSpPr>
            <a:cxnSpLocks/>
          </p:cNvCxnSpPr>
          <p:nvPr/>
        </p:nvCxnSpPr>
        <p:spPr>
          <a:xfrm>
            <a:off x="0" y="1901394"/>
            <a:ext cx="8875552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타원 22">
            <a:extLst>
              <a:ext uri="{FF2B5EF4-FFF2-40B4-BE49-F238E27FC236}">
                <a16:creationId xmlns:a16="http://schemas.microsoft.com/office/drawing/2014/main" id="{5252EEB7-4AC3-40F4-8120-AEDD2C3BA62F}"/>
              </a:ext>
            </a:extLst>
          </p:cNvPr>
          <p:cNvSpPr/>
          <p:nvPr/>
        </p:nvSpPr>
        <p:spPr>
          <a:xfrm>
            <a:off x="29529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E067E4FB-C23E-4335-AB5B-9DB847E3E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96" y="2258027"/>
            <a:ext cx="444448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’92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UNFCCC (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기후변화에 관현 유엔기본협약체결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선진국은 경제성장과정에서 기후변화에 지대한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영향을 끼친 책임이 있으므로 온실가스감축부분에서 선도적 역할을 수행하도록 하고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개발도상국은 개발상황을 고려하여 책임을 다하도록 함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9B740159-6F86-4831-915B-E24E0BDCFB69}"/>
              </a:ext>
            </a:extLst>
          </p:cNvPr>
          <p:cNvSpPr/>
          <p:nvPr/>
        </p:nvSpPr>
        <p:spPr>
          <a:xfrm>
            <a:off x="478186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75F54E7F-4B53-466C-9CF9-EF35B2F65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58027"/>
            <a:ext cx="444448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’97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COP3 (Conference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Of Parties, 3th) : 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교토의정서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온실가스배출 감축 의무화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공동이행제도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청정개발체제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Co2 </a:t>
            </a:r>
            <a:r>
              <a:rPr lang="ko-KR" altLang="en-US" sz="1600" spc="-150" dirty="0" err="1">
                <a:latin typeface="나눔고딕OTF" panose="020D0604000000000000" pitchFamily="34" charset="-127"/>
                <a:ea typeface="나눔고딕OTF" panose="020D0604000000000000" pitchFamily="34" charset="-127"/>
              </a:rPr>
              <a:t>배출권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거래제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2005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2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월 교토의정서 공식 발효하기로 함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5457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EA33015-0DE8-42B3-8422-0EE1ADF5728A}"/>
              </a:ext>
            </a:extLst>
          </p:cNvPr>
          <p:cNvCxnSpPr>
            <a:cxnSpLocks/>
          </p:cNvCxnSpPr>
          <p:nvPr/>
        </p:nvCxnSpPr>
        <p:spPr>
          <a:xfrm>
            <a:off x="0" y="1901394"/>
            <a:ext cx="9906000" cy="22105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>
            <a:extLst>
              <a:ext uri="{FF2B5EF4-FFF2-40B4-BE49-F238E27FC236}">
                <a16:creationId xmlns:a16="http://schemas.microsoft.com/office/drawing/2014/main" id="{09274C9A-2595-4A71-8BAF-9E2D7399B5D6}"/>
              </a:ext>
            </a:extLst>
          </p:cNvPr>
          <p:cNvSpPr/>
          <p:nvPr/>
        </p:nvSpPr>
        <p:spPr>
          <a:xfrm>
            <a:off x="110738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92D76379-8D7C-4A60-92F9-4E08CFB94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82" y="2258027"/>
            <a:ext cx="44444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’05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교토의정서 발효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미국 등 선진국 잇따른 탈퇴 </a:t>
            </a:r>
            <a:endParaRPr lang="en-US" altLang="ko-KR" sz="1600" spc="-150" dirty="0">
              <a:solidFill>
                <a:srgbClr val="0000FF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F866A7D-4233-4D4F-943D-6F81F1C13584}"/>
              </a:ext>
            </a:extLst>
          </p:cNvPr>
          <p:cNvSpPr/>
          <p:nvPr/>
        </p:nvSpPr>
        <p:spPr>
          <a:xfrm>
            <a:off x="2349058" y="1720922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A66323E9-69F8-439F-9724-F08513269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2280" y="2261436"/>
            <a:ext cx="444448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’07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COP13 (Conference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Of Parties, 3th) : </a:t>
            </a:r>
            <a:r>
              <a:rPr lang="ko-KR" altLang="en-US" sz="1600" b="1" spc="-150" dirty="0" err="1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발리로드맵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교토의정서 의무감축부담에 대한 논의 진행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-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개발도상국 등 모든 국가는 측정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보고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검증가능한 방법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온실가스 감축을 수행하여야 함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UN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기금 마련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기후변화로 인한 피해극복을 위한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선진국 → 개도국 재정지원 </a:t>
            </a:r>
            <a:r>
              <a:rPr lang="en-US" altLang="ko-KR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(“</a:t>
            </a:r>
            <a:r>
              <a:rPr lang="ko-KR" altLang="en-US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기후금융</a:t>
            </a:r>
            <a:r>
              <a:rPr lang="en-US" altLang="ko-KR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” </a:t>
            </a:r>
            <a:r>
              <a:rPr lang="ko-KR" altLang="en-US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용어 발현</a:t>
            </a:r>
            <a:r>
              <a:rPr lang="en-US" altLang="ko-KR" sz="16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9C81E9F-DA56-47AD-9B87-A5D5667808AA}"/>
              </a:ext>
            </a:extLst>
          </p:cNvPr>
          <p:cNvSpPr/>
          <p:nvPr/>
        </p:nvSpPr>
        <p:spPr>
          <a:xfrm>
            <a:off x="6954617" y="1734939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0C1E2A40-E0D6-4AD3-AEA8-BBFFA2850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063" y="2258027"/>
            <a:ext cx="444448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’09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COP16th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코펜하겐녹색기후기금 조성 약속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-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선진국은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2010~12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 동안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 300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억 달러의 재정지원 약속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 2020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년까지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1,000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억원을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개발도상국에게 지원 하기로 함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4481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10CFD693-72AF-48CD-8E97-AA17B67891A6}"/>
              </a:ext>
            </a:extLst>
          </p:cNvPr>
          <p:cNvCxnSpPr>
            <a:cxnSpLocks/>
          </p:cNvCxnSpPr>
          <p:nvPr/>
        </p:nvCxnSpPr>
        <p:spPr>
          <a:xfrm>
            <a:off x="0" y="1901394"/>
            <a:ext cx="5561901" cy="22105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>
            <a:extLst>
              <a:ext uri="{FF2B5EF4-FFF2-40B4-BE49-F238E27FC236}">
                <a16:creationId xmlns:a16="http://schemas.microsoft.com/office/drawing/2014/main" id="{2093A8F0-AA59-46B4-836A-125269011A53}"/>
              </a:ext>
            </a:extLst>
          </p:cNvPr>
          <p:cNvSpPr/>
          <p:nvPr/>
        </p:nvSpPr>
        <p:spPr>
          <a:xfrm>
            <a:off x="152683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C404B648-D962-4DD3-8A0A-AC7E0C92C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683" y="2258027"/>
            <a:ext cx="444448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’15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COP21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파리협정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교토의정서 대체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파리협정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교토의정서 대체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선진국에만 부과했던 감축의무를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197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당사국 모두 각국의 상황을 감안한 자발적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감축목표제출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(Intended Nationally Determined  </a:t>
            </a: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Contribution. INDC)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제출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8B71333A-6A4D-4C3A-8FB6-A667D898D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380" y="4502730"/>
            <a:ext cx="370639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나눔고딕OTF" panose="020B0600000101010101" charset="-127"/>
              <a:buChar char="☞"/>
            </a:pP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EU(2030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까지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35% 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감축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), </a:t>
            </a:r>
          </a:p>
          <a:p>
            <a:pPr marL="285750" indent="-285750">
              <a:lnSpc>
                <a:spcPct val="150000"/>
              </a:lnSpc>
              <a:buFont typeface="나눔고딕OTF" panose="020B0600000101010101" charset="-127"/>
              <a:buChar char="☞"/>
            </a:pP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일본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(2013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배출량 대비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26% 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감축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나눔고딕OTF" panose="020B0600000101010101" charset="-127"/>
              <a:buChar char="☞"/>
            </a:pP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중국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(2005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1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인당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GDP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대비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65% 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감축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나눔고딕OTF" panose="020B0600000101010101" charset="-127"/>
              <a:buChar char="☞"/>
            </a:pP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한국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(2030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배출정망치 대비 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37% </a:t>
            </a:r>
            <a:r>
              <a:rPr lang="ko-KR" altLang="en-US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감축</a:t>
            </a:r>
            <a:r>
              <a:rPr lang="en-US" altLang="ko-KR" sz="1600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33462374-3D6E-403F-9B6D-DFED6E862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354" y="2258027"/>
            <a:ext cx="44444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POST - 2020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  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신기후체제 출범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미국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중국 등을 포함한 기후변화협약 가입국이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온실가스감축의무를 부담하기로 함 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AB3674DB-FB4F-4701-B28C-D675AF9D5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7167" y="4133398"/>
            <a:ext cx="4912869" cy="153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공공부문의 재생에너지</a:t>
            </a:r>
            <a:r>
              <a:rPr lang="en-US" altLang="ko-KR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운송시스템</a:t>
            </a:r>
            <a:r>
              <a:rPr lang="en-US" altLang="ko-KR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 err="1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물관리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인프라 등 기반시설을 공급하기 위해 </a:t>
            </a:r>
            <a:r>
              <a:rPr lang="ko-KR" altLang="en-US" sz="1600" spc="-150" dirty="0" err="1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재원마력을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위한 민간자금을 손쉽게 조달하기 위해서 채권을 통한 재원  </a:t>
            </a:r>
            <a:r>
              <a:rPr lang="ko-KR" altLang="en-US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그린본드</a:t>
            </a:r>
            <a:r>
              <a:rPr lang="en-US" altLang="ko-KR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(Green Bond)</a:t>
            </a:r>
            <a:r>
              <a:rPr lang="ko-KR" altLang="en-US" b="1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가</a:t>
            </a:r>
            <a:r>
              <a:rPr lang="en-US" altLang="ko-KR" b="1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b="1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대안으로 급 부상함</a:t>
            </a:r>
            <a:endParaRPr lang="en-US" altLang="ko-KR" b="1" spc="-150" dirty="0">
              <a:solidFill>
                <a:srgbClr val="6600FF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C046E83-24A9-464E-8DDE-86D25E4A4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250" y="1397416"/>
            <a:ext cx="3264459" cy="252157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FBF76E1D-C729-44D7-8B61-6F9606C4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686" y="1014296"/>
            <a:ext cx="2527858" cy="160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9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E1604B2-210A-42BB-8931-539616BAFA87}"/>
              </a:ext>
            </a:extLst>
          </p:cNvPr>
          <p:cNvCxnSpPr>
            <a:cxnSpLocks/>
          </p:cNvCxnSpPr>
          <p:nvPr/>
        </p:nvCxnSpPr>
        <p:spPr>
          <a:xfrm>
            <a:off x="0" y="1901394"/>
            <a:ext cx="8875552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타원 13">
            <a:extLst>
              <a:ext uri="{FF2B5EF4-FFF2-40B4-BE49-F238E27FC236}">
                <a16:creationId xmlns:a16="http://schemas.microsoft.com/office/drawing/2014/main" id="{A1507692-E8E1-4DBC-B634-056EE9B4C1AF}"/>
              </a:ext>
            </a:extLst>
          </p:cNvPr>
          <p:cNvSpPr/>
          <p:nvPr/>
        </p:nvSpPr>
        <p:spPr>
          <a:xfrm>
            <a:off x="29529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A21F801D-268D-4AC0-A991-16DFE2C49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96" y="2258027"/>
            <a:ext cx="44444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’84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 WCED(World Commission on Environment and Development), 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세계환경개발위원회 설립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687A6CF-47F2-407B-86DC-608ADE1AF1E1}"/>
              </a:ext>
            </a:extLst>
          </p:cNvPr>
          <p:cNvSpPr/>
          <p:nvPr/>
        </p:nvSpPr>
        <p:spPr>
          <a:xfrm>
            <a:off x="478186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CD66053-22DF-4057-98C3-9DECC3F6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58027"/>
            <a:ext cx="4444484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’87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</a:t>
            </a:r>
            <a:r>
              <a:rPr lang="ko-KR" altLang="en-US" sz="1600" b="1" spc="-150" dirty="0" err="1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브룬란트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위원회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                Our Common Future (</a:t>
            </a:r>
            <a:r>
              <a:rPr lang="ko-KR" altLang="en-US" sz="1600" b="1" spc="-150" dirty="0" err="1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우리공동의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미래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 Report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환경보전과 개발은 대립하는 개념이 아니고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환경보전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에 입각해서만 장기에 걸친 지속가능한 개발이 가능하다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는 기본적 개념아래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그 중심적 이념으로서 </a:t>
            </a:r>
            <a:r>
              <a:rPr lang="en-US" altLang="ko-KR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"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지속가능한 </a:t>
            </a:r>
            <a:endParaRPr lang="en-US" altLang="ko-KR" sz="1600" spc="-150" dirty="0">
              <a:solidFill>
                <a:srgbClr val="6600FF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     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개발</a:t>
            </a:r>
            <a:r>
              <a:rPr lang="en-US" altLang="ko-KR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(sustainable development)"</a:t>
            </a:r>
            <a:r>
              <a:rPr lang="ko-KR" altLang="en-US" sz="1600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을 최초 제시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84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1400748" cy="721519"/>
            <a:chOff x="404018" y="230978"/>
            <a:chExt cx="1400748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8451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서론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85AB761-968A-4CB2-B3D7-994B64FB1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221" y="3825381"/>
            <a:ext cx="4372061" cy="2575938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3AEBB596-BFAE-4D1C-BECA-A099C5FFE4E5}"/>
              </a:ext>
            </a:extLst>
          </p:cNvPr>
          <p:cNvCxnSpPr>
            <a:cxnSpLocks/>
          </p:cNvCxnSpPr>
          <p:nvPr/>
        </p:nvCxnSpPr>
        <p:spPr>
          <a:xfrm>
            <a:off x="0" y="1901394"/>
            <a:ext cx="8875552" cy="0"/>
          </a:xfrm>
          <a:prstGeom prst="straightConnector1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111C902C-02BF-41B2-9F78-5C729E23A402}"/>
              </a:ext>
            </a:extLst>
          </p:cNvPr>
          <p:cNvSpPr/>
          <p:nvPr/>
        </p:nvSpPr>
        <p:spPr>
          <a:xfrm>
            <a:off x="29529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2FC25E1B-A0BE-412B-A6A8-EEF97576A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96" y="2258027"/>
            <a:ext cx="444448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’92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 UNCED (Conference on E </a:t>
            </a:r>
            <a:r>
              <a:rPr lang="en-US" altLang="ko-KR" sz="1600" b="1" spc="-150" dirty="0" err="1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vironment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&amp; Development)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 err="1">
                <a:latin typeface="나눔고딕OTF" panose="020D0604000000000000" pitchFamily="34" charset="-127"/>
                <a:ea typeface="나눔고딕OTF" panose="020D0604000000000000" pitchFamily="34" charset="-127"/>
              </a:rPr>
              <a:t>리오선언</a:t>
            </a:r>
            <a:r>
              <a:rPr lang="en-US" altLang="ko-KR" sz="1600" b="1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환경보호와 사회경제적 발전을 위하여 시급한 문제를 논의하고 기후환경변화 협약의 기초의정서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(the framework convention on climate change)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생물다양성 협약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(convention on biological diversity)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을 체결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12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월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UN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의 기능별 위원회로서 지속가능발전위원회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(Commission on Sustainable Development)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가 창설</a:t>
            </a:r>
            <a:endParaRPr lang="en-US" altLang="ko-KR" sz="16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F195F7B-61A4-4D93-867E-89E83771EB81}"/>
              </a:ext>
            </a:extLst>
          </p:cNvPr>
          <p:cNvSpPr/>
          <p:nvPr/>
        </p:nvSpPr>
        <p:spPr>
          <a:xfrm>
            <a:off x="4781866" y="1712833"/>
            <a:ext cx="342268" cy="37712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50009216-43DE-47D7-8276-EC9806E7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58027"/>
            <a:ext cx="444448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’15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</a:t>
            </a:r>
            <a:r>
              <a:rPr lang="ko-KR" altLang="en-US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개발개발정상회의 </a:t>
            </a:r>
            <a:endParaRPr lang="en-US" altLang="ko-KR" sz="1600" b="1" spc="-150" dirty="0">
              <a:solidFill>
                <a:srgbClr val="FF000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사회개발 및 경제개발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환경보호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정의를 실현하고 민주주의 를 달성 할 수 있는 사회를 만들기 위한 포괄적이고 광범위한 목표가 포함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(17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 목표와 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169</a:t>
            </a:r>
            <a:r>
              <a:rPr lang="ko-KR" altLang="en-US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 세부목표로 구성</a:t>
            </a:r>
            <a:r>
              <a:rPr lang="en-US" altLang="ko-KR" sz="16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793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3DAFC18D-D4A2-4C89-B02C-A98E6CAC9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805" y="1258440"/>
            <a:ext cx="478868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031626"/>
            <a:r>
              <a:rPr lang="en-US" altLang="ko-KR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Green Bond </a:t>
            </a:r>
            <a:r>
              <a:rPr lang="ko-KR" altLang="en-US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 </a:t>
            </a:r>
            <a:r>
              <a:rPr lang="en-US" altLang="ko-KR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Definition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5EBE3B2B-439C-4F3E-B805-4E1EC7AC4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479" y="3673900"/>
            <a:ext cx="80757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Green Bond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원칙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(Green Bond Principle)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을 준수하여 발행된 채권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즉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환경보호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지속가능한  개발 또는</a:t>
            </a:r>
            <a:endParaRPr lang="en-US" altLang="ko-KR" sz="1600" b="1" spc="-150" dirty="0">
              <a:solidFill>
                <a:srgbClr val="03C13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기후 변화 완화 및 적응과 같은 그린프로젝트에 자금을 대거나 재정을 지원하는 채권</a:t>
            </a:r>
            <a:endParaRPr lang="en-US" altLang="ko-KR" sz="1600" b="1" spc="-150" dirty="0">
              <a:solidFill>
                <a:srgbClr val="03C130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AAE92C1-4320-4F08-8C2B-4B8E3D94E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96" y="2102342"/>
            <a:ext cx="2500655" cy="68416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6AF16AE-8CCC-44A8-83A6-620760CBF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369" y="1258440"/>
            <a:ext cx="4955324" cy="446984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393A27DD-A445-44AF-B51C-7CA07F615EC1}"/>
              </a:ext>
            </a:extLst>
          </p:cNvPr>
          <p:cNvSpPr/>
          <p:nvPr/>
        </p:nvSpPr>
        <p:spPr>
          <a:xfrm>
            <a:off x="873871" y="3662339"/>
            <a:ext cx="8403100" cy="1038964"/>
          </a:xfrm>
          <a:prstGeom prst="rect">
            <a:avLst/>
          </a:prstGeom>
          <a:noFill/>
          <a:ln w="47625">
            <a:solidFill>
              <a:srgbClr val="03C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DD711E80-8BEA-4728-AD3E-B3A68DA01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175" y="1844731"/>
            <a:ext cx="5568627" cy="158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62</a:t>
            </a:r>
            <a:r>
              <a:rPr lang="ko-KR" altLang="en-US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개국 </a:t>
            </a:r>
            <a:r>
              <a:rPr lang="en-US" altLang="ko-KR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550</a:t>
            </a:r>
            <a:r>
              <a:rPr lang="ko-KR" altLang="en-US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개의 회원을 두고 있으며 국제자본시장에서 중요한 문제를 협의하고 결정하는 국제적 협의 기구</a:t>
            </a:r>
            <a:endParaRPr lang="en-US" altLang="ko-KR" sz="14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1968</a:t>
            </a:r>
            <a:r>
              <a:rPr lang="ko-KR" altLang="en-US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년에 설립된 국제채권딜러협회를 모태로 </a:t>
            </a:r>
            <a:r>
              <a:rPr lang="en-US" altLang="ko-KR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2005</a:t>
            </a:r>
            <a:r>
              <a:rPr lang="ko-KR" altLang="en-US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 국제자본시장협회로 명칭을 변경</a:t>
            </a:r>
            <a:endParaRPr lang="en-US" altLang="ko-KR" sz="14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2004</a:t>
            </a:r>
            <a:r>
              <a:rPr lang="ko-KR" altLang="en-US" sz="1400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년에는 그린본드 원칙 등을 제정하여 그린본드 시장을 견인</a:t>
            </a:r>
            <a:endParaRPr lang="en-US" altLang="ko-KR" sz="1400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257F7A9E-605C-437C-87F9-F7EAA2340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870" y="3238121"/>
            <a:ext cx="195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031626"/>
            <a:r>
              <a:rPr lang="ko-KR" altLang="en-US" sz="2000" b="1" spc="-150" dirty="0">
                <a:solidFill>
                  <a:schemeClr val="tx2"/>
                </a:solidFill>
                <a:latin typeface="나눔고딕OTF" panose="020D0604000000000000" pitchFamily="34" charset="-127"/>
                <a:ea typeface="나눔고딕OTF"/>
              </a:rPr>
              <a:t>□ </a:t>
            </a:r>
            <a:r>
              <a:rPr lang="en-US" altLang="ko-KR" sz="2000" b="1" spc="-150" dirty="0">
                <a:solidFill>
                  <a:schemeClr val="tx2"/>
                </a:solidFill>
                <a:latin typeface="나눔고딕OTF" panose="020D0604000000000000" pitchFamily="34" charset="-127"/>
                <a:ea typeface="나눔고딕OTF"/>
              </a:rPr>
              <a:t>Definition</a:t>
            </a:r>
          </a:p>
        </p:txBody>
      </p:sp>
      <p:sp>
        <p:nvSpPr>
          <p:cNvPr id="21" name="화살표: 오각형 20">
            <a:extLst>
              <a:ext uri="{FF2B5EF4-FFF2-40B4-BE49-F238E27FC236}">
                <a16:creationId xmlns:a16="http://schemas.microsoft.com/office/drawing/2014/main" id="{AA22AC4F-B088-4945-8BE2-B7FD12986186}"/>
              </a:ext>
            </a:extLst>
          </p:cNvPr>
          <p:cNvSpPr/>
          <p:nvPr/>
        </p:nvSpPr>
        <p:spPr>
          <a:xfrm>
            <a:off x="873871" y="4878047"/>
            <a:ext cx="4201550" cy="343948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</a:rPr>
              <a:t>Green Bond are any type of bond instrument</a:t>
            </a:r>
            <a:endParaRPr lang="ko-KR" altLang="ko-KR" sz="1600" dirty="0">
              <a:solidFill>
                <a:schemeClr val="tx1"/>
              </a:solidFill>
            </a:endParaRPr>
          </a:p>
        </p:txBody>
      </p:sp>
      <p:sp>
        <p:nvSpPr>
          <p:cNvPr id="22" name="화살표: 갈매기형 수장 21">
            <a:extLst>
              <a:ext uri="{FF2B5EF4-FFF2-40B4-BE49-F238E27FC236}">
                <a16:creationId xmlns:a16="http://schemas.microsoft.com/office/drawing/2014/main" id="{1DB2BA11-65D1-484E-AB37-F9520AD63C93}"/>
              </a:ext>
            </a:extLst>
          </p:cNvPr>
          <p:cNvSpPr/>
          <p:nvPr/>
        </p:nvSpPr>
        <p:spPr>
          <a:xfrm>
            <a:off x="5075421" y="4878047"/>
            <a:ext cx="4395831" cy="343948"/>
          </a:xfrm>
          <a:prstGeom prst="chevr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</a:rPr>
              <a:t>Same underlying mechanisms as regular bonds</a:t>
            </a:r>
            <a:endParaRPr lang="ko-KR" altLang="ko-KR" sz="1600" dirty="0">
              <a:solidFill>
                <a:schemeClr val="tx1"/>
              </a:solidFill>
            </a:endParaRPr>
          </a:p>
        </p:txBody>
      </p:sp>
      <p:sp>
        <p:nvSpPr>
          <p:cNvPr id="23" name="화살표: 오각형 22">
            <a:extLst>
              <a:ext uri="{FF2B5EF4-FFF2-40B4-BE49-F238E27FC236}">
                <a16:creationId xmlns:a16="http://schemas.microsoft.com/office/drawing/2014/main" id="{771359CD-9012-45DD-8A9C-7493AE6FB47A}"/>
              </a:ext>
            </a:extLst>
          </p:cNvPr>
          <p:cNvSpPr/>
          <p:nvPr/>
        </p:nvSpPr>
        <p:spPr>
          <a:xfrm>
            <a:off x="873870" y="5326644"/>
            <a:ext cx="4647501" cy="1185671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>
                <a:solidFill>
                  <a:schemeClr val="tx1"/>
                </a:solidFill>
              </a:rPr>
              <a:t>Where the proceeds will be exclusively applied to finance or re-finance, in part or in full, new and/or existing eligible green projects and which are aligned with the four core components of the Green Bond Principles</a:t>
            </a:r>
            <a:endParaRPr lang="ko-KR" altLang="ko-KR" sz="1400" dirty="0">
              <a:solidFill>
                <a:schemeClr val="tx1"/>
              </a:solidFill>
            </a:endParaRPr>
          </a:p>
        </p:txBody>
      </p:sp>
      <p:sp>
        <p:nvSpPr>
          <p:cNvPr id="24" name="화살표: 갈매기형 수장 23">
            <a:extLst>
              <a:ext uri="{FF2B5EF4-FFF2-40B4-BE49-F238E27FC236}">
                <a16:creationId xmlns:a16="http://schemas.microsoft.com/office/drawing/2014/main" id="{E84AE0F2-7694-4A44-93B8-499708BC95C9}"/>
              </a:ext>
            </a:extLst>
          </p:cNvPr>
          <p:cNvSpPr/>
          <p:nvPr/>
        </p:nvSpPr>
        <p:spPr>
          <a:xfrm>
            <a:off x="5185811" y="5326644"/>
            <a:ext cx="4285441" cy="1185672"/>
          </a:xfrm>
          <a:prstGeom prst="chevr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>
                <a:solidFill>
                  <a:schemeClr val="tx1"/>
                </a:solidFill>
              </a:rPr>
              <a:t>main difference is that only pre-defined projects can be financed </a:t>
            </a:r>
          </a:p>
          <a:p>
            <a:r>
              <a:rPr lang="en-US" altLang="ko-KR" sz="1400" dirty="0">
                <a:solidFill>
                  <a:schemeClr val="tx1"/>
                </a:solidFill>
              </a:rPr>
              <a:t>Green Bond Frameworks ensure that green projects are defined and that the issuers deliver on their promise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</p:spTree>
    <p:extLst>
      <p:ext uri="{BB962C8B-B14F-4D97-AF65-F5344CB8AC3E}">
        <p14:creationId xmlns:p14="http://schemas.microsoft.com/office/powerpoint/2010/main" val="2978015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52CFD705-50C6-441A-9601-2F53C875B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2" y="1878646"/>
            <a:ext cx="6180476" cy="430212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2017FDDA-1D4C-4075-BBD2-800671816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520" y="2332790"/>
            <a:ext cx="3748480" cy="307762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D350D990-596D-4E6D-BC3D-EA29B9336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799" y="1155152"/>
            <a:ext cx="5399746" cy="4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07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9BBC4CA8-BC2E-4927-B41D-05419797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786" y="4279409"/>
            <a:ext cx="80757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A bond or other debt instrument that is certified by the </a:t>
            </a:r>
            <a:r>
              <a:rPr lang="en-US" altLang="ko-KR" sz="1600" b="1" spc="-150" dirty="0">
                <a:solidFill>
                  <a:srgbClr val="FF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Climate Bonds Standard 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Board as meeting the requirements of this Climate Bonds Standard.</a:t>
            </a:r>
            <a:endParaRPr kumimoji="0" lang="en-US" altLang="ko-KR" sz="1600" b="1" i="0" u="none" strike="noStrike" kern="1200" cap="none" spc="-150" normalizeH="0" baseline="0" noProof="0" dirty="0">
              <a:ln>
                <a:noFill/>
              </a:ln>
              <a:solidFill>
                <a:srgbClr val="03C130"/>
              </a:solidFill>
              <a:effectLst/>
              <a:uLnTx/>
              <a:uFillTx/>
              <a:latin typeface="나눔고딕OTF" panose="020D0604000000000000" pitchFamily="34" charset="-127"/>
              <a:ea typeface="나눔고딕OTF" panose="020D0604000000000000" pitchFamily="34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1A7014-CC64-4AF2-BB04-68B0A4212CCF}"/>
              </a:ext>
            </a:extLst>
          </p:cNvPr>
          <p:cNvSpPr/>
          <p:nvPr/>
        </p:nvSpPr>
        <p:spPr>
          <a:xfrm>
            <a:off x="868241" y="4221592"/>
            <a:ext cx="8403100" cy="1038964"/>
          </a:xfrm>
          <a:prstGeom prst="rect">
            <a:avLst/>
          </a:prstGeom>
          <a:noFill/>
          <a:ln w="47625">
            <a:solidFill>
              <a:srgbClr val="03C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13275A57-16D4-44D1-B631-6B4578BB0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5926" y="1607380"/>
            <a:ext cx="5568627" cy="191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영국에 소재한 투자자 중심의 비영리단체로 투자자</a:t>
            </a:r>
            <a:r>
              <a:rPr kumimoji="0" lang="en-US" altLang="ko-KR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산업 및 정부의 이해관계를 조정하는 역할</a:t>
            </a:r>
            <a:r>
              <a:rPr kumimoji="0" lang="en-US" altLang="ko-KR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주로 기후채권에 대해 라벨을 부여하고 인증하고 관리하는 역할</a:t>
            </a:r>
            <a:endParaRPr kumimoji="0" lang="en-US" altLang="ko-KR" sz="14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OTF" panose="020D0604000000000000" pitchFamily="34" charset="-127"/>
              <a:ea typeface="나눔고딕OTF" panose="020D0604000000000000" pitchFamily="34" charset="-127"/>
              <a:cs typeface="+mn-cs"/>
            </a:endParaRPr>
          </a:p>
          <a:p>
            <a:pPr marL="285750" marR="0" lvl="0" indent="-28575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과학자와 산업 전문가들을 패널로 하여 좀 더 엄격한 그린본드 표준 및 인증제도 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(Climate Bond Standards, CSB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제공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  <a:p>
            <a:pPr marL="285750" marR="0" lvl="0" indent="-28575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ICMA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의 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GBP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와 차이는 없으나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자금사용용도를 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‘</a:t>
            </a:r>
            <a:r>
              <a:rPr lang="ko-KR" altLang="en-US" sz="1400" spc="-150" dirty="0" err="1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기후채권정의분류표</a:t>
            </a:r>
            <a:r>
              <a:rPr lang="en-US" altLang="ko-KR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’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로 세분화</a:t>
            </a:r>
            <a:endParaRPr lang="en-US" altLang="ko-KR" sz="1400" spc="-150" dirty="0">
              <a:solidFill>
                <a:prstClr val="black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marR="0" lvl="0" indent="-28575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기후채권에 적합</a:t>
            </a:r>
            <a:r>
              <a:rPr lang="ko-KR" altLang="en-US" sz="14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한</a:t>
            </a: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Green Bond </a:t>
            </a:r>
            <a:r>
              <a:rPr kumimoji="0" lang="ko-KR" altLang="en-US" sz="14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인증 서비스제공</a:t>
            </a:r>
            <a:endParaRPr kumimoji="0" lang="en-US" altLang="ko-KR" sz="14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OTF" panose="020D0604000000000000" pitchFamily="34" charset="-127"/>
              <a:ea typeface="나눔고딕OTF" panose="020D0604000000000000" pitchFamily="34" charset="-127"/>
              <a:cs typeface="+mn-cs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A01CA9D1-BB11-4ACB-9769-4BB5F6482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556" y="3590437"/>
            <a:ext cx="195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□ </a:t>
            </a:r>
            <a:r>
              <a:rPr kumimoji="0" lang="en-US" altLang="ko-KR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Definition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EC99697A-855A-46FD-B2B8-33DB901C8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41" y="1892496"/>
            <a:ext cx="2500655" cy="64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24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8D1418A-1DF3-48DC-9033-9CA73192A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18" y="1878288"/>
            <a:ext cx="7022853" cy="338000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772A86F-76FB-4EF2-B85E-AE1E6D536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122" y="1051051"/>
            <a:ext cx="3849498" cy="358186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AC2518-E911-403D-BA63-BA200A021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342" y="4759261"/>
            <a:ext cx="5619191" cy="212821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B5F5A49-FFFA-4436-BDE8-35FCC1547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046" y="1645698"/>
            <a:ext cx="2837550" cy="52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7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9735BA0-ECA5-4435-9020-F8DA6D651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267" y="2207471"/>
            <a:ext cx="845467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lvl="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 SDGs(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유엔 지속가능개발목표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는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2000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년부터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2015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년까지 시행 된 새천년개발목표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(MDGs)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를 종료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2016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년부터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2030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년까지 새로 시행되는 유엔과 국제사회의 최대 공동목표</a:t>
            </a:r>
            <a:endParaRPr lang="en-US" altLang="ko-KR" sz="1600" spc="-150" dirty="0">
              <a:solidFill>
                <a:prstClr val="black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lvl="0" defTabSz="1031626">
              <a:lnSpc>
                <a:spcPct val="150000"/>
              </a:lnSpc>
            </a:pPr>
            <a:endParaRPr lang="en-US" altLang="ko-KR" sz="1600" spc="-150" dirty="0">
              <a:solidFill>
                <a:prstClr val="black"/>
              </a:solidFill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lvl="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인류의 보편적 사회문제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빈곤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질병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교육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여성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아동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난민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분쟁 등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지구 환경 및 기후변화 문제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기후변화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에너지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환경오염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물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생물다양성 등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경제 문제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기술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주거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노사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고용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생산 소비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사회구조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법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인프라구축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대내외 경제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) 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를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2030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년까지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17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가지 주요 목표와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169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개 세부목표로 해결하고자 이행하는 국제사회 최대 </a:t>
            </a:r>
            <a:r>
              <a:rPr lang="ko-KR" altLang="en-US" sz="1600" spc="-150" dirty="0" err="1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공동목표이며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2015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년 제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70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차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총회 및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UN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지속가능개발 정상회의에서 </a:t>
            </a:r>
            <a:r>
              <a:rPr lang="en-US" altLang="ko-KR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194</a:t>
            </a:r>
            <a:r>
              <a:rPr lang="ko-KR" altLang="en-US" sz="1600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개국 만장일치로 제정</a:t>
            </a:r>
            <a:endParaRPr kumimoji="0" lang="en-US" altLang="ko-KR" sz="16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나눔고딕OTF" panose="020D0604000000000000" pitchFamily="34" charset="-127"/>
              <a:ea typeface="나눔고딕OTF" panose="020D0604000000000000" pitchFamily="34" charset="-127"/>
              <a:cs typeface="+mn-cs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038E803-2046-4567-905D-715AA258D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63" y="1607380"/>
            <a:ext cx="3744046" cy="60009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17FDC451-A53F-4C14-B41A-5F9AE290C573}"/>
              </a:ext>
            </a:extLst>
          </p:cNvPr>
          <p:cNvSpPr/>
          <p:nvPr/>
        </p:nvSpPr>
        <p:spPr>
          <a:xfrm>
            <a:off x="995968" y="5362106"/>
            <a:ext cx="8403100" cy="801339"/>
          </a:xfrm>
          <a:prstGeom prst="rect">
            <a:avLst/>
          </a:prstGeom>
          <a:noFill/>
          <a:ln w="47625">
            <a:solidFill>
              <a:srgbClr val="03C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4DF7FA8-3943-4950-8901-D76552EAB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753" y="4942843"/>
            <a:ext cx="195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□ </a:t>
            </a:r>
            <a:r>
              <a:rPr kumimoji="0" lang="en-US" altLang="ko-KR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Definition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645EFE31-2982-480C-A675-DF244CA84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79" y="5446398"/>
            <a:ext cx="807576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ESG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채권의 사업 및 프로젝트 범주를 환경 뿐만 아니라 사회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경제</a:t>
            </a:r>
            <a:r>
              <a:rPr lang="en-US" altLang="ko-KR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z="1600" b="1" spc="-150" dirty="0">
                <a:solidFill>
                  <a:srgbClr val="03C13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거버넌스 까지 포함한다고 정의</a:t>
            </a:r>
            <a:endParaRPr kumimoji="0" lang="en-US" altLang="ko-KR" sz="1600" b="1" i="0" u="none" strike="noStrike" kern="1200" cap="none" spc="-150" normalizeH="0" baseline="0" noProof="0" dirty="0">
              <a:ln>
                <a:noFill/>
              </a:ln>
              <a:solidFill>
                <a:srgbClr val="03C130"/>
              </a:solidFill>
              <a:effectLst/>
              <a:uLnTx/>
              <a:uFillTx/>
              <a:latin typeface="나눔고딕OTF" panose="020D0604000000000000" pitchFamily="34" charset="-127"/>
              <a:ea typeface="나눔고딕OTF" panose="020D0604000000000000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895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B5E05CEE-6059-4C1D-9B11-5585D0BE781C}"/>
              </a:ext>
            </a:extLst>
          </p:cNvPr>
          <p:cNvGrpSpPr/>
          <p:nvPr/>
        </p:nvGrpSpPr>
        <p:grpSpPr>
          <a:xfrm>
            <a:off x="404018" y="230978"/>
            <a:ext cx="531538" cy="721519"/>
            <a:chOff x="404018" y="230978"/>
            <a:chExt cx="531538" cy="721519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7F00B1A6-5C77-47FE-A0F6-49F7A9CDB687}"/>
                </a:ext>
              </a:extLst>
            </p:cNvPr>
            <p:cNvGrpSpPr/>
            <p:nvPr/>
          </p:nvGrpSpPr>
          <p:grpSpPr>
            <a:xfrm>
              <a:off x="404018" y="230978"/>
              <a:ext cx="507432" cy="721519"/>
              <a:chOff x="404018" y="230978"/>
              <a:chExt cx="507432" cy="721519"/>
            </a:xfrm>
          </p:grpSpPr>
          <p:sp>
            <p:nvSpPr>
              <p:cNvPr id="9" name="평행 사변형 8">
                <a:extLst>
                  <a:ext uri="{FF2B5EF4-FFF2-40B4-BE49-F238E27FC236}">
                    <a16:creationId xmlns:a16="http://schemas.microsoft.com/office/drawing/2014/main" id="{BB52A1EB-CD01-480C-A295-CE83B20AC07E}"/>
                  </a:ext>
                </a:extLst>
              </p:cNvPr>
              <p:cNvSpPr/>
              <p:nvPr/>
            </p:nvSpPr>
            <p:spPr>
              <a:xfrm flipV="1">
                <a:off x="404018" y="876008"/>
                <a:ext cx="402431" cy="76489"/>
              </a:xfrm>
              <a:prstGeom prst="parallelogram">
                <a:avLst>
                  <a:gd name="adj" fmla="val 105941"/>
                </a:avLst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95DB6879-CA2C-48BF-AEAA-161E9262ACF3}"/>
                  </a:ext>
                </a:extLst>
              </p:cNvPr>
              <p:cNvSpPr/>
              <p:nvPr/>
            </p:nvSpPr>
            <p:spPr>
              <a:xfrm>
                <a:off x="460808" y="230978"/>
                <a:ext cx="450642" cy="721519"/>
              </a:xfrm>
              <a:prstGeom prst="roundRect">
                <a:avLst>
                  <a:gd name="adj" fmla="val 7798"/>
                </a:avLst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CJK KR Regular" panose="020B0500000000000000" pitchFamily="34" charset="-127"/>
                  <a:ea typeface="Noto Sans CJK KR Regular" panose="020B0500000000000000" pitchFamily="34" charset="-127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8397DF-97FA-4D84-9482-E19EEA1CDF8B}"/>
                </a:ext>
              </a:extLst>
            </p:cNvPr>
            <p:cNvSpPr txBox="1"/>
            <p:nvPr/>
          </p:nvSpPr>
          <p:spPr>
            <a:xfrm>
              <a:off x="436700" y="263915"/>
              <a:ext cx="498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2400">
                  <a:latin typeface="Noto Sans CJK KR Regular" panose="020B0500000000000000" pitchFamily="34" charset="-127"/>
                  <a:ea typeface="Noto Sans CJK KR Regular" panose="020B0500000000000000" pitchFamily="34" charset="-127"/>
                </a:defRPr>
              </a:lvl1pPr>
            </a:lstStyle>
            <a:p>
              <a:pPr algn="ctr"/>
              <a:r>
                <a:rPr lang="en-US" altLang="ko-KR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ea typeface="Noto Sans SemBd" panose="020B0702040504020204" pitchFamily="34"/>
                  <a:cs typeface="Noto Sans SemBd" panose="020B0702040504020204" pitchFamily="34"/>
                </a:rPr>
                <a:t>02</a:t>
              </a:r>
              <a:endParaRPr lang="ko-KR" altLang="en-US" spc="-15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" panose="020B0502040504020204" pitchFamily="34" charset="0"/>
                <a:cs typeface="Noto Sans SemBd" panose="020B0702040504020204" pitchFamily="34"/>
              </a:endParaRPr>
            </a:p>
          </p:txBody>
        </p: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074BC4-C7BF-4F8F-A59B-1234CBD6383B}"/>
              </a:ext>
            </a:extLst>
          </p:cNvPr>
          <p:cNvSpPr txBox="1"/>
          <p:nvPr/>
        </p:nvSpPr>
        <p:spPr>
          <a:xfrm>
            <a:off x="959663" y="263915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ESG </a:t>
            </a:r>
            <a:r>
              <a:rPr lang="ko-KR" altLang="en-US" sz="28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 KR Bold" panose="020B0800000000000000" pitchFamily="50" charset="-127"/>
                <a:ea typeface="Noto Sans KR Bold" panose="020B0800000000000000" pitchFamily="50" charset="-127"/>
              </a:rPr>
              <a:t>채권의 정의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4C3C957-D790-40AC-85B8-48A6D817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43" y="2172941"/>
            <a:ext cx="8598716" cy="3506952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C218281-D855-4348-83CE-E2BE2661F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71" y="1524273"/>
            <a:ext cx="2171478" cy="594101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F9AAF3F5-DACA-4C5F-94B2-1367F717A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262" y="1630886"/>
            <a:ext cx="5568627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031626">
              <a:lnSpc>
                <a:spcPct val="150000"/>
              </a:lnSpc>
            </a:pP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Green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Bond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Principal (2015, 2018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개정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)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A000BC53-FB74-496D-9F5E-6B7519A28BC9}"/>
              </a:ext>
            </a:extLst>
          </p:cNvPr>
          <p:cNvSpPr/>
          <p:nvPr/>
        </p:nvSpPr>
        <p:spPr>
          <a:xfrm>
            <a:off x="7451527" y="1821322"/>
            <a:ext cx="2171478" cy="387823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12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13B969E2-0264-49D3-9331-CF3A172FF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832" y="1524273"/>
            <a:ext cx="47886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External Review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6E0195C-80F5-46D4-A4B2-6D90F2F6A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84" y="2246065"/>
            <a:ext cx="3791717" cy="3829050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F757595A-2D78-415B-BB64-46AC53E7C830}"/>
              </a:ext>
            </a:extLst>
          </p:cNvPr>
          <p:cNvGrpSpPr/>
          <p:nvPr/>
        </p:nvGrpSpPr>
        <p:grpSpPr>
          <a:xfrm>
            <a:off x="5111446" y="2246065"/>
            <a:ext cx="3970920" cy="3453691"/>
            <a:chOff x="4929800" y="2250132"/>
            <a:chExt cx="3970920" cy="3453691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0DC5952A-E190-4EE4-95D2-13091BC5F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9800" y="2250132"/>
              <a:ext cx="3793466" cy="2276475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4C404F5A-F7A3-4382-84E0-3678ED8BA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5336" y="4379848"/>
              <a:ext cx="3705384" cy="1323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420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15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13B969E2-0264-49D3-9331-CF3A172FF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832" y="1524273"/>
            <a:ext cx="47886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External Review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28E9ABF-3FCB-4C00-8656-D75D46429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34" y="2337431"/>
            <a:ext cx="4057650" cy="20383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96F9EC5-50D2-4B5F-B03B-1F4D64A9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863" y="2267518"/>
            <a:ext cx="401955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889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CC8BB32-5502-4785-A615-F0BBA40CD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43" y="1844292"/>
            <a:ext cx="6424527" cy="2816844"/>
          </a:xfrm>
          <a:prstGeom prst="rect">
            <a:avLst/>
          </a:prstGeom>
        </p:spPr>
      </p:pic>
      <p:sp>
        <p:nvSpPr>
          <p:cNvPr id="16" name="직사각형 15">
            <a:hlinkClick r:id="rId3"/>
            <a:extLst>
              <a:ext uri="{FF2B5EF4-FFF2-40B4-BE49-F238E27FC236}">
                <a16:creationId xmlns:a16="http://schemas.microsoft.com/office/drawing/2014/main" id="{D095C5E4-5D0F-4A1A-B52E-D8256AE44EAA}"/>
              </a:ext>
            </a:extLst>
          </p:cNvPr>
          <p:cNvSpPr/>
          <p:nvPr/>
        </p:nvSpPr>
        <p:spPr>
          <a:xfrm>
            <a:off x="823344" y="5299542"/>
            <a:ext cx="3394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https://www.climatebonds.net/</a:t>
            </a:r>
            <a:endParaRPr lang="ko-KR" altLang="en-US" dirty="0"/>
          </a:p>
        </p:txBody>
      </p:sp>
      <p:sp>
        <p:nvSpPr>
          <p:cNvPr id="17" name="직사각형 16">
            <a:hlinkClick r:id="rId3"/>
            <a:extLst>
              <a:ext uri="{FF2B5EF4-FFF2-40B4-BE49-F238E27FC236}">
                <a16:creationId xmlns:a16="http://schemas.microsoft.com/office/drawing/2014/main" id="{AFC24EEC-0A1B-4942-86A5-7E804020C9FF}"/>
              </a:ext>
            </a:extLst>
          </p:cNvPr>
          <p:cNvSpPr/>
          <p:nvPr/>
        </p:nvSpPr>
        <p:spPr>
          <a:xfrm>
            <a:off x="725876" y="1502805"/>
            <a:ext cx="2016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[second opinion]</a:t>
            </a:r>
            <a:endParaRPr lang="ko-KR" altLang="en-US" dirty="0"/>
          </a:p>
        </p:txBody>
      </p:sp>
      <p:sp>
        <p:nvSpPr>
          <p:cNvPr id="20" name="직사각형 19">
            <a:hlinkClick r:id="rId3"/>
            <a:extLst>
              <a:ext uri="{FF2B5EF4-FFF2-40B4-BE49-F238E27FC236}">
                <a16:creationId xmlns:a16="http://schemas.microsoft.com/office/drawing/2014/main" id="{13C6E046-1EAF-4BED-B1D7-F17B4F2C4C15}"/>
              </a:ext>
            </a:extLst>
          </p:cNvPr>
          <p:cNvSpPr/>
          <p:nvPr/>
        </p:nvSpPr>
        <p:spPr>
          <a:xfrm>
            <a:off x="725877" y="4900997"/>
            <a:ext cx="154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>[certification]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3662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DC0F7BB-7E1D-4D3C-A0E2-E1AFC5C6F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71" y="1524273"/>
            <a:ext cx="2171478" cy="594101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9DD4F9D6-1CF1-4636-82CA-E656DC449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262" y="1630886"/>
            <a:ext cx="5568627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Green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Bond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Principal (2004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년 발표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, 2015/ 2018 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개정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)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B6E79F5F-E4B8-4795-B923-B57192B68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71" y="2307020"/>
            <a:ext cx="8345775" cy="372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09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A45033F1-D7D3-48FA-A698-58E0E0AF8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168" y="1573245"/>
            <a:ext cx="4478323" cy="2294080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4890E7E1-935B-4DCE-A425-07473A136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832" y="1363754"/>
            <a:ext cx="47886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/>
              <a:t>Use of Proceeds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B3BE65A0-77E9-49BC-9714-DF16E1D3A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781" y="1368659"/>
            <a:ext cx="47886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ko-KR" dirty="0"/>
              <a:t>Types of Green Bonds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9191A681-988F-48BC-837F-38DB09888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15" y="1615190"/>
            <a:ext cx="4079496" cy="502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6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E443FFC-7251-4F04-9D90-24FD6DBD1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555" y="2538207"/>
            <a:ext cx="8639227" cy="287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기후채권 원칙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(Climate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Bond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Standard)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은  기후채권원칙은 발행 전과 후의 요구사항을 구분하고 적절한 프로젝트와 자산의 선정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내부프로세스  자금관리시스템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투자가능 분아 별도 구분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,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자금의 공정한 사용 및 사용내역에 대한 추적이 주요내용</a:t>
            </a:r>
            <a:endParaRPr lang="en-US" altLang="ko-KR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marL="285750" indent="-285750" defTabSz="1031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기후채권원칙은 환경에 특화되어 자금사용용도를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‘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기후채권 정의분류표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’(Climate Bond Taxonomy)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라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하여 </a:t>
            </a: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8</a:t>
            </a:r>
            <a:r>
              <a:rPr lang="ko-KR" altLang="en-US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가지 범주로 구분</a:t>
            </a:r>
            <a:endParaRPr lang="en-US" altLang="ko-KR" spc="-150" dirty="0">
              <a:latin typeface="나눔고딕OTF" panose="020D0604000000000000" pitchFamily="34" charset="-127"/>
              <a:ea typeface="나눔고딕OTF" panose="020D0604000000000000" pitchFamily="34" charset="-127"/>
            </a:endParaRPr>
          </a:p>
          <a:p>
            <a:pPr defTabSz="1031626">
              <a:lnSpc>
                <a:spcPct val="150000"/>
              </a:lnSpc>
            </a:pPr>
            <a:r>
              <a:rPr lang="en-US" altLang="ko-KR" spc="-150" dirty="0">
                <a:latin typeface="나눔고딕OTF" panose="020D0604000000000000" pitchFamily="34" charset="-127"/>
                <a:ea typeface="나눔고딕OTF" panose="020D0604000000000000" pitchFamily="34" charset="-127"/>
              </a:rPr>
              <a:t>        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54A2AC62-E250-4A70-B819-4EB7BDF7D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32" y="1682881"/>
            <a:ext cx="1645419" cy="424366"/>
          </a:xfrm>
          <a:prstGeom prst="rect">
            <a:avLst/>
          </a:prstGeom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E3E64184-3891-4BA4-B017-2BF44D956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262" y="1630886"/>
            <a:ext cx="5568627" cy="38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Climate</a:t>
            </a:r>
            <a:r>
              <a:rPr lang="ko-KR" altLang="en-US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Bond</a:t>
            </a:r>
            <a:r>
              <a:rPr lang="ko-KR" altLang="en-US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Standard</a:t>
            </a:r>
            <a:r>
              <a:rPr lang="ko-KR" altLang="en-US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 </a:t>
            </a:r>
            <a:r>
              <a:rPr lang="en-US" altLang="ko-KR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(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2011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발표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, 2017 </a:t>
            </a:r>
            <a:r>
              <a:rPr kumimoji="0" lang="ko-KR" altLang="en-US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개정 </a:t>
            </a:r>
            <a:r>
              <a:rPr lang="en-US" altLang="ko-KR" spc="-150" dirty="0">
                <a:solidFill>
                  <a:prstClr val="black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rPr>
              <a:t>Ver2.1</a:t>
            </a:r>
            <a:r>
              <a:rPr kumimoji="0" lang="en-US" altLang="ko-KR" sz="1800" b="0" i="0" u="none" strike="noStrike" kern="1200" cap="none" spc="-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 panose="020D0604000000000000" pitchFamily="34" charset="-127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3383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2928410" cy="721519"/>
            <a:chOff x="404018" y="230978"/>
            <a:chExt cx="292841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23727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지침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ACB024F-CBF3-4067-A607-A094208BF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91" y="1916749"/>
            <a:ext cx="4351832" cy="335252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44D2124-B80D-44F2-97BD-A47CFD93A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323" y="1916749"/>
            <a:ext cx="5279167" cy="3513589"/>
          </a:xfrm>
          <a:prstGeom prst="rect">
            <a:avLst/>
          </a:prstGeom>
        </p:spPr>
      </p:pic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435D960-B4E3-4014-9BEF-C75421B318B6}"/>
              </a:ext>
            </a:extLst>
          </p:cNvPr>
          <p:cNvCxnSpPr/>
          <p:nvPr/>
        </p:nvCxnSpPr>
        <p:spPr>
          <a:xfrm>
            <a:off x="4557101" y="3179428"/>
            <a:ext cx="485534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0E1C1680-9546-4C92-9793-26E5DAB07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098" y="2850578"/>
            <a:ext cx="181639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Social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Development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F6F0D4-C8D2-47F5-ABB9-4F56BEC0B89B}"/>
              </a:ext>
            </a:extLst>
          </p:cNvPr>
          <p:cNvSpPr/>
          <p:nvPr/>
        </p:nvSpPr>
        <p:spPr>
          <a:xfrm>
            <a:off x="4557101" y="1916749"/>
            <a:ext cx="412677" cy="1262676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2DC3507-A70D-4BCC-A5B0-047463D3EBFF}"/>
              </a:ext>
            </a:extLst>
          </p:cNvPr>
          <p:cNvSpPr/>
          <p:nvPr/>
        </p:nvSpPr>
        <p:spPr>
          <a:xfrm>
            <a:off x="4561995" y="3365315"/>
            <a:ext cx="412677" cy="812398"/>
          </a:xfrm>
          <a:prstGeom prst="rect">
            <a:avLst/>
          </a:prstGeom>
          <a:noFill/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6600FF"/>
              </a:solidFill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4155ED66-5C1F-4960-8674-20CBE0A90346}"/>
              </a:ext>
            </a:extLst>
          </p:cNvPr>
          <p:cNvCxnSpPr/>
          <p:nvPr/>
        </p:nvCxnSpPr>
        <p:spPr>
          <a:xfrm>
            <a:off x="4557101" y="4186102"/>
            <a:ext cx="4855347" cy="0"/>
          </a:xfrm>
          <a:prstGeom prst="straightConnector1">
            <a:avLst/>
          </a:prstGeom>
          <a:ln w="19050">
            <a:solidFill>
              <a:srgbClr val="66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4">
            <a:extLst>
              <a:ext uri="{FF2B5EF4-FFF2-40B4-BE49-F238E27FC236}">
                <a16:creationId xmlns:a16="http://schemas.microsoft.com/office/drawing/2014/main" id="{A25CA501-8B57-4E9F-A268-2029DCB6F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098" y="3835660"/>
            <a:ext cx="181639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500" b="1" spc="-150" dirty="0">
                <a:solidFill>
                  <a:srgbClr val="6600FF"/>
                </a:solidFill>
                <a:latin typeface="나눔고딕OTF" panose="020D0604000000000000" pitchFamily="34" charset="-127"/>
                <a:ea typeface="나눔고딕OTF"/>
              </a:rPr>
              <a:t>경제성장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Development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49C8DBE-1B69-4991-B931-7E24C67ACEC4}"/>
              </a:ext>
            </a:extLst>
          </p:cNvPr>
          <p:cNvSpPr/>
          <p:nvPr/>
        </p:nvSpPr>
        <p:spPr>
          <a:xfrm>
            <a:off x="4557101" y="3187818"/>
            <a:ext cx="429455" cy="169099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1ADBDC9-1385-4522-94B6-915E201E4F39}"/>
              </a:ext>
            </a:extLst>
          </p:cNvPr>
          <p:cNvSpPr/>
          <p:nvPr/>
        </p:nvSpPr>
        <p:spPr>
          <a:xfrm>
            <a:off x="4557101" y="4188817"/>
            <a:ext cx="429455" cy="818077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A10DFC2-3333-400A-9815-45A508E35845}"/>
              </a:ext>
            </a:extLst>
          </p:cNvPr>
          <p:cNvCxnSpPr/>
          <p:nvPr/>
        </p:nvCxnSpPr>
        <p:spPr>
          <a:xfrm>
            <a:off x="4557101" y="5006894"/>
            <a:ext cx="4855347" cy="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4">
            <a:extLst>
              <a:ext uri="{FF2B5EF4-FFF2-40B4-BE49-F238E27FC236}">
                <a16:creationId xmlns:a16="http://schemas.microsoft.com/office/drawing/2014/main" id="{75686E47-BC49-4163-8B4F-897AACB4B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8445" y="4735515"/>
            <a:ext cx="181639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500" b="1" i="0" u="none" strike="noStrike" kern="1200" cap="none" spc="-1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생태계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Development</a:t>
            </a:r>
          </a:p>
        </p:txBody>
      </p:sp>
    </p:spTree>
    <p:extLst>
      <p:ext uri="{BB962C8B-B14F-4D97-AF65-F5344CB8AC3E}">
        <p14:creationId xmlns:p14="http://schemas.microsoft.com/office/powerpoint/2010/main" val="99303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670600" cy="721519"/>
            <a:chOff x="404018" y="230978"/>
            <a:chExt cx="367060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1149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발행 현황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B6BAE26-57C2-48DE-9706-84632C42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9C195B53-46F5-4D4D-8EC4-FF0735D8B518}"/>
              </a:ext>
            </a:extLst>
          </p:cNvPr>
          <p:cNvGrpSpPr/>
          <p:nvPr/>
        </p:nvGrpSpPr>
        <p:grpSpPr>
          <a:xfrm>
            <a:off x="914074" y="1697096"/>
            <a:ext cx="4211553" cy="3820340"/>
            <a:chOff x="1027832" y="1168463"/>
            <a:chExt cx="4211553" cy="3820340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0F0FBB77-B274-46E3-A215-6B5671D25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910" y="1769353"/>
              <a:ext cx="4181475" cy="321945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2F448352-6FA7-4A45-8C9F-0C62F734E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7832" y="1541697"/>
              <a:ext cx="682743" cy="274581"/>
            </a:xfrm>
            <a:prstGeom prst="rect">
              <a:avLst/>
            </a:prstGeom>
          </p:spPr>
        </p:pic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6B270641-D736-4EC5-B6E7-858313E2F9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8243" y="1168463"/>
              <a:ext cx="218671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03162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-1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나눔고딕OTF" panose="020D0604000000000000" pitchFamily="34" charset="-127"/>
                  <a:ea typeface="나눔고딕OTF"/>
                  <a:cs typeface="+mn-cs"/>
                </a:rPr>
                <a:t>그린본드 발행 현황</a:t>
              </a:r>
              <a:endPara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endParaRPr>
            </a:p>
          </p:txBody>
        </p:sp>
      </p:grpSp>
      <p:sp>
        <p:nvSpPr>
          <p:cNvPr id="18" name="Rectangle 4">
            <a:extLst>
              <a:ext uri="{FF2B5EF4-FFF2-40B4-BE49-F238E27FC236}">
                <a16:creationId xmlns:a16="http://schemas.microsoft.com/office/drawing/2014/main" id="{155F9F73-88D0-49D8-B477-86F105334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0758" y="5589782"/>
            <a:ext cx="26448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Source</a:t>
            </a:r>
            <a:r>
              <a:rPr kumimoji="0" lang="ko-KR" altLang="en-US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:</a:t>
            </a:r>
            <a:r>
              <a:rPr kumimoji="0" lang="ko-KR" altLang="en-US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 </a:t>
            </a:r>
            <a:r>
              <a:rPr kumimoji="0" lang="en-US" altLang="ko-KR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NH</a:t>
            </a:r>
            <a:r>
              <a:rPr kumimoji="0" lang="ko-KR" altLang="en-US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투자증권  리서치본부</a:t>
            </a:r>
            <a:endParaRPr kumimoji="0" lang="en-US" altLang="ko-KR" sz="12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2F159E95-29B1-4DF4-AFB0-415702AD9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861" y="1689591"/>
            <a:ext cx="3176084" cy="4436239"/>
          </a:xfrm>
          <a:prstGeom prst="rect">
            <a:avLst/>
          </a:prstGeom>
        </p:spPr>
      </p:pic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98F8D752-835C-4637-92BE-3B7AAEB2FA40}"/>
              </a:ext>
            </a:extLst>
          </p:cNvPr>
          <p:cNvCxnSpPr/>
          <p:nvPr/>
        </p:nvCxnSpPr>
        <p:spPr>
          <a:xfrm flipV="1">
            <a:off x="1661020" y="2592198"/>
            <a:ext cx="3073648" cy="203013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2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670600" cy="721519"/>
            <a:chOff x="404018" y="230978"/>
            <a:chExt cx="367060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1149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발행 현황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E2A7EF9C-A677-482A-9EB5-1A473CB67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556" y="1021089"/>
            <a:ext cx="478868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Green Bond </a:t>
            </a:r>
            <a:r>
              <a:rPr kumimoji="0" lang="ko-KR" altLang="en-US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발행 현황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AB2CD925-8A32-4574-98D5-9204B6B96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" y="1769353"/>
            <a:ext cx="8860657" cy="3428246"/>
          </a:xfrm>
          <a:prstGeom prst="rect">
            <a:avLst/>
          </a:prstGeom>
        </p:spPr>
      </p:pic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AABE8D6-630D-473B-92C4-6CFD54A9BAD6}"/>
              </a:ext>
            </a:extLst>
          </p:cNvPr>
          <p:cNvCxnSpPr>
            <a:cxnSpLocks/>
          </p:cNvCxnSpPr>
          <p:nvPr/>
        </p:nvCxnSpPr>
        <p:spPr>
          <a:xfrm>
            <a:off x="1333850" y="2466363"/>
            <a:ext cx="3429827" cy="50334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4">
            <a:extLst>
              <a:ext uri="{FF2B5EF4-FFF2-40B4-BE49-F238E27FC236}">
                <a16:creationId xmlns:a16="http://schemas.microsoft.com/office/drawing/2014/main" id="{2FAFFF24-759A-4305-A832-156F863D6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903" y="5887523"/>
            <a:ext cx="264486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Source</a:t>
            </a:r>
            <a:r>
              <a:rPr kumimoji="0" lang="ko-KR" altLang="en-US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:</a:t>
            </a:r>
            <a:r>
              <a:rPr kumimoji="0" lang="ko-KR" altLang="en-US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 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NH</a:t>
            </a:r>
            <a:r>
              <a:rPr kumimoji="0" lang="ko-KR" altLang="en-US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투자증권  리서치본부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385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670600" cy="721519"/>
            <a:chOff x="404018" y="230978"/>
            <a:chExt cx="367060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1149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발행 현황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FF5D058-E362-4281-94B5-CCE978469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15945210-28A6-4DB4-8686-B0DE8D5C2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23" y="5612641"/>
            <a:ext cx="4309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31626"/>
            <a:r>
              <a:rPr lang="en-US" altLang="ko-KR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Source : </a:t>
            </a:r>
            <a:r>
              <a:rPr lang="en-US" altLang="ko-KR" sz="1500" b="1" spc="-150" dirty="0" err="1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Skandinaviska</a:t>
            </a:r>
            <a:r>
              <a:rPr lang="en-US" altLang="ko-KR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 </a:t>
            </a:r>
            <a:r>
              <a:rPr lang="en-US" altLang="ko-KR" sz="1500" b="1" spc="-150" dirty="0" err="1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Enskilda</a:t>
            </a:r>
            <a:r>
              <a:rPr lang="en-US" altLang="ko-KR" sz="15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 </a:t>
            </a:r>
            <a:r>
              <a:rPr lang="en-US" altLang="ko-KR" sz="1500" b="1" spc="-150" dirty="0" err="1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Banken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0DD940EC-674B-457E-86B3-B888277A5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23" y="1673374"/>
            <a:ext cx="3795351" cy="390720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0368C106-2E70-4BEF-961F-D8A0B021D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939" y="1555470"/>
            <a:ext cx="4608638" cy="419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39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670600" cy="721519"/>
            <a:chOff x="404018" y="230978"/>
            <a:chExt cx="3670600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1149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 발행 현황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C979C29-ED24-4597-A6B4-D4B033DEF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FA16CE3C-966F-493A-80C1-470198627E70}"/>
              </a:ext>
            </a:extLst>
          </p:cNvPr>
          <p:cNvGrpSpPr/>
          <p:nvPr/>
        </p:nvGrpSpPr>
        <p:grpSpPr>
          <a:xfrm>
            <a:off x="528256" y="1769353"/>
            <a:ext cx="4206412" cy="3533948"/>
            <a:chOff x="5170629" y="1028367"/>
            <a:chExt cx="4132762" cy="3877869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C93ABB2-3770-467B-A73A-3F8D6F83A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69873" y="1816278"/>
              <a:ext cx="3933518" cy="3089958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91FA9D66-C426-4AD0-8ADD-AB8889E30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0629" y="1541697"/>
              <a:ext cx="682743" cy="274581"/>
            </a:xfrm>
            <a:prstGeom prst="rect">
              <a:avLst/>
            </a:prstGeom>
          </p:spPr>
        </p:pic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60BFC4D6-584F-4094-A836-C1793ABC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4227" y="1028367"/>
              <a:ext cx="2186717" cy="25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1031626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1" i="0" u="none" strike="noStrike" kern="1200" cap="none" spc="-15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나눔고딕OTF" panose="020D0604000000000000" pitchFamily="34" charset="-127"/>
                  <a:ea typeface="나눔고딕OTF"/>
                  <a:cs typeface="+mn-cs"/>
                </a:rPr>
                <a:t>그린본드 발행 현황 </a:t>
              </a:r>
              <a:endPara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endParaRPr>
            </a:p>
          </p:txBody>
        </p:sp>
      </p:grpSp>
      <p:sp>
        <p:nvSpPr>
          <p:cNvPr id="18" name="Rectangle 4">
            <a:extLst>
              <a:ext uri="{FF2B5EF4-FFF2-40B4-BE49-F238E27FC236}">
                <a16:creationId xmlns:a16="http://schemas.microsoft.com/office/drawing/2014/main" id="{B53A4282-B816-4C2B-9E83-0B1CDF9D3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24" y="5303301"/>
            <a:ext cx="26448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Source</a:t>
            </a:r>
            <a:r>
              <a:rPr kumimoji="0" lang="ko-KR" altLang="en-US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:</a:t>
            </a:r>
            <a:r>
              <a:rPr kumimoji="0" lang="ko-KR" altLang="en-US" sz="12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 </a:t>
            </a:r>
            <a:r>
              <a:rPr lang="en-US" altLang="ko-KR" sz="12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NH</a:t>
            </a:r>
            <a:r>
              <a:rPr lang="ko-KR" altLang="en-US" sz="1200" b="1" spc="-150" dirty="0">
                <a:solidFill>
                  <a:srgbClr val="44546A"/>
                </a:solidFill>
                <a:latin typeface="나눔고딕OTF" panose="020D0604000000000000" pitchFamily="34" charset="-127"/>
                <a:ea typeface="나눔고딕OTF"/>
              </a:rPr>
              <a:t>투자증권  리서치본부</a:t>
            </a:r>
            <a:endParaRPr kumimoji="0" lang="en-US" altLang="ko-KR" sz="12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058A7BF8-41B1-4C72-B860-A445EDCA6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320" y="1863093"/>
            <a:ext cx="4200624" cy="3557761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4D94A26-FE15-48AC-93BD-F951EB881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68" y="1965346"/>
            <a:ext cx="1181100" cy="43815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9E26B1B-9F9D-4E2A-9FB8-76ADF0DB0C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235" y="2264734"/>
            <a:ext cx="706947" cy="26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53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8C47F647-4CD9-4261-A3A6-9C4250093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832" y="5650672"/>
            <a:ext cx="4309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Source : </a:t>
            </a:r>
            <a:r>
              <a:rPr kumimoji="0" lang="en-US" altLang="ko-KR" sz="1500" b="1" i="0" u="none" strike="noStrike" kern="1200" cap="none" spc="-15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Skandinaviska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500" b="1" i="0" u="none" strike="noStrike" kern="1200" cap="none" spc="-15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Enskilda</a:t>
            </a:r>
            <a:r>
              <a:rPr kumimoji="0" lang="en-US" altLang="ko-KR" sz="1500" b="1" i="0" u="none" strike="noStrike" kern="1200" cap="none" spc="-15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 </a:t>
            </a:r>
            <a:r>
              <a:rPr kumimoji="0" lang="en-US" altLang="ko-KR" sz="1500" b="1" i="0" u="none" strike="noStrike" kern="1200" cap="none" spc="-15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나눔고딕OTF" panose="020D0604000000000000" pitchFamily="34" charset="-127"/>
                <a:ea typeface="나눔고딕OTF"/>
                <a:cs typeface="+mn-cs"/>
              </a:rPr>
              <a:t>Banken</a:t>
            </a:r>
            <a:endParaRPr kumimoji="0" lang="en-US" altLang="ko-KR" sz="1500" b="1" i="0" u="none" strike="noStrike" kern="1200" cap="none" spc="-15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  <a:cs typeface="+mn-cs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A57F3E7-DDBD-4142-B8F7-8124032FB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53" y="1658304"/>
            <a:ext cx="7810789" cy="366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1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26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8A1564-B4B0-4005-9353-E5A8CDCE4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07C488AC-8D48-4D3B-BB1B-E622DAB2349A}"/>
              </a:ext>
            </a:extLst>
          </p:cNvPr>
          <p:cNvSpPr/>
          <p:nvPr/>
        </p:nvSpPr>
        <p:spPr>
          <a:xfrm>
            <a:off x="906011" y="1658304"/>
            <a:ext cx="4046989" cy="3567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ISSUER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349C1F3-C85A-4DA7-A733-16A7D0B0A195}"/>
              </a:ext>
            </a:extLst>
          </p:cNvPr>
          <p:cNvSpPr/>
          <p:nvPr/>
        </p:nvSpPr>
        <p:spPr>
          <a:xfrm>
            <a:off x="5105400" y="1671091"/>
            <a:ext cx="4046989" cy="3567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INVESTOR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2B19BA1-7F68-466C-A273-4D39EC91EEF0}"/>
              </a:ext>
            </a:extLst>
          </p:cNvPr>
          <p:cNvSpPr/>
          <p:nvPr/>
        </p:nvSpPr>
        <p:spPr>
          <a:xfrm>
            <a:off x="906011" y="2155971"/>
            <a:ext cx="4046989" cy="3725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이미지 마케팅에 활용</a:t>
            </a: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투자자 저변확대 및 초과수요로 발행자 명성 향상</a:t>
            </a: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재무 및 지속가능부서 간의 내부적 시너지 효과 창출</a:t>
            </a: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만기 프로젝트 기간 </a:t>
            </a:r>
            <a:r>
              <a:rPr lang="ko-KR" altLang="en-US" dirty="0" err="1">
                <a:solidFill>
                  <a:schemeClr val="tx1"/>
                </a:solidFill>
              </a:rPr>
              <a:t>매칭으로</a:t>
            </a:r>
            <a:r>
              <a:rPr lang="ko-KR" altLang="en-US" dirty="0">
                <a:solidFill>
                  <a:schemeClr val="tx1"/>
                </a:solidFill>
              </a:rPr>
              <a:t> 안정적인 자금운용</a:t>
            </a: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잠재적인 금융비용 절감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6D7DA3-D098-4550-9953-D7FD97296FC2}"/>
              </a:ext>
            </a:extLst>
          </p:cNvPr>
          <p:cNvSpPr/>
          <p:nvPr/>
        </p:nvSpPr>
        <p:spPr>
          <a:xfrm>
            <a:off x="5135979" y="2155971"/>
            <a:ext cx="4046989" cy="3725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정보에 입각한 투자전략 개발 지원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장기 기후 전략의 실행을 촉진으로 경제적 이익과 환경 이익의 균형</a:t>
            </a: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투자자의 투자 포트폴리오를 넓힘</a:t>
            </a:r>
          </a:p>
        </p:txBody>
      </p:sp>
    </p:spTree>
    <p:extLst>
      <p:ext uri="{BB962C8B-B14F-4D97-AF65-F5344CB8AC3E}">
        <p14:creationId xmlns:p14="http://schemas.microsoft.com/office/powerpoint/2010/main" val="3855456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27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7CAF59A-8711-48C8-A353-FC1120D01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7227A35-E0E7-4382-94A1-E860268B3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454" y="1427354"/>
            <a:ext cx="6511092" cy="464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83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28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D4956663-8234-4D21-89D4-73375ED6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C45D7D7-CA49-4A45-BD0A-026F38C56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982" y="1581043"/>
            <a:ext cx="3991983" cy="418219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62D2749-0111-42FC-9A79-78695D3F7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31" y="1532065"/>
            <a:ext cx="4353933" cy="44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95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29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29930F6-A137-4EFB-9DE0-8335D2804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68" y="1555470"/>
            <a:ext cx="4609970" cy="266287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D6C11AF-5A18-4F95-A15B-20F2D8452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68" y="4473595"/>
            <a:ext cx="4609970" cy="143266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2FC0BA8B-FD85-4EA5-956B-A3AA9C2BD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548" y="1656990"/>
            <a:ext cx="4609969" cy="385457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82F0B1C-6B71-424E-9735-41FA2A7D1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8070" y="5614401"/>
            <a:ext cx="5984829" cy="95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04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30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29930F6-A137-4EFB-9DE0-8335D2804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68" y="1555470"/>
            <a:ext cx="4609970" cy="266287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D6C11AF-5A18-4F95-A15B-20F2D8452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68" y="4473595"/>
            <a:ext cx="4609970" cy="143266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2FC0BA8B-FD85-4EA5-956B-A3AA9C2BD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4548" y="1656990"/>
            <a:ext cx="4609969" cy="385457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82F0B1C-6B71-424E-9735-41FA2A7D1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8070" y="5614401"/>
            <a:ext cx="5984829" cy="95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67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31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EF42D07D-B77C-46E5-8CFD-547FDDD5F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061" y="952497"/>
            <a:ext cx="7331978" cy="566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65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32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73E14B2-82BF-4D52-A112-C5A8CED5C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3" y="1020756"/>
            <a:ext cx="6602540" cy="56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21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33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6A44A11-A940-4DA6-9F90-38BF619E6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2" y="1460065"/>
            <a:ext cx="7838123" cy="452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50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EF1B123-1DA5-4831-94FF-1ADF8A7AFF1D}"/>
              </a:ext>
            </a:extLst>
          </p:cNvPr>
          <p:cNvSpPr/>
          <p:nvPr/>
        </p:nvSpPr>
        <p:spPr>
          <a:xfrm>
            <a:off x="0" y="-1"/>
            <a:ext cx="12192000" cy="8762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16E1B7AE-D28E-4D27-A964-CFF79BDE93AF}"/>
              </a:ext>
            </a:extLst>
          </p:cNvPr>
          <p:cNvGrpSpPr/>
          <p:nvPr/>
        </p:nvGrpSpPr>
        <p:grpSpPr>
          <a:xfrm>
            <a:off x="404018" y="230978"/>
            <a:ext cx="3919066" cy="721519"/>
            <a:chOff x="404018" y="230978"/>
            <a:chExt cx="3919066" cy="7215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279398-287F-4845-AF40-E10DAF8858BD}"/>
                </a:ext>
              </a:extLst>
            </p:cNvPr>
            <p:cNvSpPr txBox="1"/>
            <p:nvPr/>
          </p:nvSpPr>
          <p:spPr>
            <a:xfrm>
              <a:off x="959663" y="263915"/>
              <a:ext cx="33634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기업가치와 </a:t>
              </a:r>
              <a:r>
                <a:rPr lang="en-US" altLang="ko-KR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ESG </a:t>
              </a:r>
              <a:r>
                <a:rPr lang="ko-KR" altLang="en-US" sz="280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Noto Sans KR Bold" panose="020B0800000000000000" pitchFamily="50" charset="-127"/>
                  <a:ea typeface="Noto Sans KR Bold" panose="020B0800000000000000" pitchFamily="50" charset="-127"/>
                </a:rPr>
                <a:t>채권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B5E05CEE-6059-4C1D-9B11-5585D0BE781C}"/>
                </a:ext>
              </a:extLst>
            </p:cNvPr>
            <p:cNvGrpSpPr/>
            <p:nvPr/>
          </p:nvGrpSpPr>
          <p:grpSpPr>
            <a:xfrm>
              <a:off x="404018" y="230978"/>
              <a:ext cx="531538" cy="721519"/>
              <a:chOff x="404018" y="230978"/>
              <a:chExt cx="531538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7F00B1A6-5C77-47FE-A0F6-49F7A9CDB687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9" name="평행 사변형 8">
                  <a:extLst>
                    <a:ext uri="{FF2B5EF4-FFF2-40B4-BE49-F238E27FC236}">
                      <a16:creationId xmlns:a16="http://schemas.microsoft.com/office/drawing/2014/main" id="{BB52A1EB-CD01-480C-A295-CE83B20AC07E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0" name="사각형: 둥근 모서리 9">
                  <a:extLst>
                    <a:ext uri="{FF2B5EF4-FFF2-40B4-BE49-F238E27FC236}">
                      <a16:creationId xmlns:a16="http://schemas.microsoft.com/office/drawing/2014/main" id="{95DB6879-CA2C-48BF-AEAA-161E9262ACF3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397DF-97FA-4D84-9482-E19EEA1CDF8B}"/>
                  </a:ext>
                </a:extLst>
              </p:cNvPr>
              <p:cNvSpPr txBox="1"/>
              <p:nvPr/>
            </p:nvSpPr>
            <p:spPr>
              <a:xfrm>
                <a:off x="436700" y="263915"/>
                <a:ext cx="498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F4527A0C-59B0-1C28-11EE-AB404C428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4410" y="6304470"/>
            <a:ext cx="2743200" cy="365125"/>
          </a:xfrm>
        </p:spPr>
        <p:txBody>
          <a:bodyPr/>
          <a:lstStyle/>
          <a:p>
            <a:fld id="{DDC88DC7-E127-40CF-A214-063A7381AEF2}" type="slidenum">
              <a:rPr lang="ko-KR" altLang="en-US" smtClean="0"/>
              <a:t>34</a:t>
            </a:fld>
            <a:endParaRPr lang="ko-KR" altLang="en-US" dirty="0"/>
          </a:p>
        </p:txBody>
      </p:sp>
      <p:sp>
        <p:nvSpPr>
          <p:cNvPr id="3" name="AutoShape 2" descr="data:image/png;base64,iVBORw0KGgoAAAANSUhEUgAAAjgAAAK8CAYAAADiVMU4AAAAAXNSR0IArs4c6QAAAARnQU1BAACxjwv8YQUAAAAJcEhZcwAAFiUAABYlAUlSJPAAAP+lSURBVHhe7J0FYFTH2obf9d24EUIgBAvu7u6llJZ6KfWWtrRAgUIN6q5UKBQtLhWKu7s7IUCcuMv67v99s1kINFB6/3tbspkHTnb3yJyZOTPfvKNHcSnN5IREIpFIJBKJB+AgVVMpQAdlyW+JRCKRSCQSj0EKHIlEIpFIJB6HFDgSiUQikUg8DilwJBKJRCKReBxS4EgkEolEIvE4pMCRSCQSiUTicUiBI5FIJBKJxOOQAkcikUgkEonHIQWORCKRSCQSj0MKHIlEIpFIJB6HFDgSiUQikUg8Do96F5XT6YRCwV9cvyUSiUQikfw1XGwqRAFa/nG/i8pjBA6LG61WA51eVbJHIpFIJBLJrWC1OmAyWl2NBOUcjxM4GrUahw4dx84dB6Ci7xKJRCKRSP4aq9WKRk3qoU/vLnA4HCV7yy8eJ3DUahVOnYrG4YPHpcCRSCQSieQWYYETVa8WOnZoLQXO7YjootJpYJBdVBKJRCKR/C0sFgeMsovq9oaFjkQikUgkkr+HHGQskUgkEolEcpviFjhyHRyJRCKRSCQehxQ4EolEIpFIPAYWNvlGhxQ4EolEIpFIPAgFYDLbPFvg8OAi3jiQKvqmps0dYDnwSCKRSCQSz4SHS3uswGEBo6W/XrTZ4UA+/c5lVUffdQoHDAon6H+FEzpykplEIpFIKgKeN02cNl7mT0UiJtGqxD7a0p1KmEnP8fJFLHoCaGumcqChzg6Ngo7RgRvNjuNp5yqV6pbXBrDbry6SpFQqb+k6Fh18netcBd2PdedfPRaF8BsvysSfvNAh36807KaT/mnI/za7nfYooNGoYLXZYafNU6YESiQSiURSGodT4VkChwOiUThhpS+/paqwu9C1orGaynErle9C4JRoAAttNbUOPBJmQ3W9E0V2iowblPdOkkdKEkwsEG4EH+GpaU6n3uUOb06SVUq6jiL6hpA4cTpVdL5OfBfNSizH/krj8HVCymnET6u5AA6zka533ctJwkfj5UNhVqEoJwNe/sEkahzIzkyBf1Al+PqRzLuZ+xKJRCKRlFM8TuCoqGzXqRx4+6gWx/MU8FY6UWxRgNsuqnk7oSc9kFSogNGmgI/WCRvt91E7MampFZE+ECLn+j47g0GHD9/9CrsOnYavL51E2O12EgcsRhRQiVYaBSwWCwIMenw79QN46bXIyc7AxIlfIj03H+obvDpCqVLBajKjWdN6+PC90Sg2OpCSkogJE7+AyWoTx8vCfV2nTi0xYfwzsNnseGvyN9i4cSd03l5Q03Ez+WfEk0NRObQSRo1+D6+99aIQeq++8jFef/MF2vcE8vNNwu8SiUQikXgSLHCuL8/LLVxMa0ncfHVIjY3nVCjOUCI5WYkeQQ5MbW/B120t+LilBbM7W/BUTRtMOQpkpihxKUmFd3ZrkGni1h+XW6VhjZGemYv4hBScPncRp85eQEJSKpJTMpCUnIZz0bE4eeYCYhMuIzElU3iERYPTYUPC5QzEJ6Yikc67fkui6y/GJuLIiWjExieTMOMLSTzZLIhzn3M5/U/b5dRMXLyUQNedE/7Q0HUstgKD/FE1Igy1aoQLgZOYlI6iYiNsJJTyMvNgszigVCrgMFpEaxbrGtmAI5FIJBJPxWNacLh15kQq8OJKLaw2BWwOYFwXC55sYUehVQGLw6VelAon/LVOHElVYOxaLbKLlSgwAxO7WvBESwcKLNd2VbFYycnJwcWLFzHhrW9RWFiMbz4ahXoN6yMtIxOT3vsRF87HYtKEp9Gle0cEBAYJsQUFuZWTRTKyjLEuFOM6gw5Lft2CyW9PwaDBPbFw5gdIyzELYZSamibEx/XXcaORv7cW02f/gh+mL8UjDw3ClM8nIK/AAoulGDabGZWCAvDND4vw4aez8M6bz6FaeBieem4S3nzjeej0Krw14StMfGskxr3yGHLzTBQf1/lNIpFIJJJyjke14FBwsO60CpfTFEjPBLpVteFREjc5Zh5EfLUQ50BnmZRoFQ6MaGlHLmkQayEwZ48aNhIQ15f3PIi3atXKqFEjgoSLgn7bERERijp1wlGzRjVoNVrRZVUlNABRdarQGU7hhoP2XbiUgNPn4nAmOv6a7fR52ncuFqnpWVBqS3df8WBhNWrVikRt2mrVrH7NVrNmJOrVqQp/fx+QmnFdQjfT6pSY8u0C3PvgePQZPBI/L1wNlVpFosdKLjph8PXGgsVrMHvuKugCfElEeYSmlUgkEonkhniMwDHZFNh/WgFjNmCwOPEIiRu7U+lqCXGdcgUl7cg1KXB/Cxvq6hwozANiLigRkwbo1Dzot+TEEsxmO0xm12wldsxMSshoAoy0325noeEULUO8j9Fq1CjOz8L48R9h+JOv4ZFh4/HQA2Pw0IOu7eEHX8E9Q17EjJlLoVCqUFRYLNx1+9Nstpa5WcwW0C1JZF31IHtJRQHKys0XXV0GnQZt2zRB757tUb9OdajJfR5wrNaooNGqXBdIJBKJROLheITAYcFiIp0RG6uEkgROJStQxR8oNWP7T9hIKGg0QIgvFfjpJBJSgZRMBdSlxvUKPaNUIshXBX89uc3Tt2mfnj5DvQG1wyLGuei9DAgJCUQQ7yMHWIDwpz4gGAEhwXjmhQfx6ZS38P5nE69un7+GSZNewmvjn8YD9w9CkYm7slz35a6psjZxjDaLlQJI3/QGndjHsICxO+wY9kA/TP9mIqZ++wa6dW+H46djSJxZ8cC9fTHswf4w5xVSmNxSSiKRSCQSz8QjxuCIADgdyCrgPjfaVE4EkNhwyYGy4Wt4VlGe0QmzxTVQ188L0JHocZZcx4NyrTYLvv5yGi7EpuB0dJyYsdSiaV0E+PsgO7cAJ05dEGKG9+npc9TopxBVJxJpKUm499HXcDklgwTHa+g/oDOMRjO5ym6XinL6aSVxZrdxV9XNH4WdhFNYoA5jXv8CM2b9huefewjvTR4Ji82Gl0d/iN9XbkalSsHQkD/YJbPFKmZ3FReb8ebE5+DtpcbY59/BhLfHYPy4x+UYHIlEIpF4JB41TZwL/9VQw0QFth8V771hg5a+36gRhwOtp7+7nCrEKpRi7Ry+pprCCQupDi72ecE9s6UI99/1DE5cSkFgUJBoLSoqMorF8lhIeHkbyDEn8guLoLdZsfS379G2dVMkJyRiKAmcjIwc1KtbQ0wx57EvrCccdL7o7iJYMAX7emHG9PeRk28WoupGCIEToMVTI9/Fst+2YPzYJzB+zBPinRtTp87HieNnYPDSwW53ikX+QioFkP98sHjpGrzx2ghoNUq8/PKHeOP1ERj54jA5TVwikUgkHonHCBwuolk0fJ6qQYpViQCVEy9UtqKKBkK4lAXv9lc58PFlLWLFQGQnJoZbUEMrltkTbrpw4uSpGFhIvHDrEF/n6jJyueEesMv7uIuoUf06CPD3RVZ6Mp5+ZiKSk3LgIJXlcDpgJsEkVhsm8aEpWYHYaraiVqQftmz/HRm5ppsKHD4/wE+LgfeMxP7N+/DFd5Mx7JG7UFBgEq0zJ44fR3pGHgkv18Blni5eUGxEYkIKKoUGw0zCJzo6Ht06t0YX2kwmknJS4EgkEonEw/CoFhyNwoHpMRrsSOdXFjgxNMKOByLtyOdp39eNNOLGE28SPxfynXj/tAY2uxJaumZKGwtULGJKl/n03cugvWUhYDRaYbPZxOsdiooKhLDhliA1HBj72lfYsuMgXnr+YTz39L2i64hh//j5+sNK13F3l0uy/Rn2AwugaTMWIT09C8OHDUaN6pFiUT8/fz1GPDEWf2w6BJVOC7PJ5TYLKp6ZxX7y9tbDXFiMUSOH49UJT8suKolEIpF4JB4jcDgABhIxO5KAjw5pxYwmby3wbnsLWoY5kWNSUmBLTiT8dE4UWoDJezU4mamg7wrcXceKsa0cKLSVbr2BmAJusVpuSQhwCwuvMqzT8tRxBzQa1yrHfK3WacJzoz/G2s37MWHM43h55DAUFXNnGHvLSfcgIaRUwWw2C1F0M0Hl460TQqiwkKdtuQSMt48WLzz7OlZt2o9+vduhRfNGYgyOCDL5S69Tk7g6jJ27DuPVV57C+LFyDI5EIpFIPBOPasHhhYBZYIxeq8HBZBV4eRk/rROvd7OiU6QDXhpXMLm76GymEl/tVuMAnUcaBAY69sMgC+oEQ0zDFqKD3PLx1mPN+p344JMf4efnek3DzeDp3ncO6I4PJj+Ft96biXUbd8Obx96QW2qVEpdT0kiUGBEc5I+g4AAxVoYViNFkwqgR92P4A33wzJjPsf/AKTGWhi67KXy/Sa89RYKmO+zk6Refex2/rNmJcS8/iqcfHUQCqmTeOqHRavDpNwsxb95vmDjxebnQn0QikUg8Fo8SOBwIgwpILXDizlk65BYroNe4BEvTMDuaVHGI33FZCuxPUInVjfnFmyYr8OmdFtzX3IEiy9XCnkWJr68ev/y6EWMnfoKAAL+SIzemqKAIj90/AF98NhrPv/wZlv22Ed7+LoHDYkWjUYt3V/GbvblliOH9xSRE3nvjGbz8zD24e/gb2LbrKLy9DeK6G8FHjPlF+PKTV3DXXf3Ee7VeeGosVm4+BD9/fxIurjC4z+W1cmxOB3LTMvHK6Ccx4fVnkZtz8zE/EolEIpGURzxK4DDcOuOvd+JYsgJjl2hwMl4JjQHgVWOobHdB5TkLG6sJ8DM4MWmIBY93cCDPeO1AHdYGXPibzCYUFBSIsSx/BS+op9Pp4O8fgLy8PJjpWl5H5yrkKMe20BSlxJTDSYLGGz60ZefmwGq13tKYH15l2c/XD3qdHlqdGt9+Nwcnz1wkP2hh58goDQVITQKrKL8Qdw7sibvv7oNioxxkLJFIJBLPw+MEDsPCxEsDZBU5sXinCtO2q5GRS4W4u7zn4z7AwKZ2PNvbiubVnSg0kwgpo5znFhAWNu51ZW4Fh90hWmh4jAwPLi5pRLkpfGtXqw6P21ELYXVL19GFVqtdCB12g8XKXy3ix+N9hNhj929+qkQikUgk5RKPFDgMiwOt2gkvLZBNQuf8ZSVi0wCTRYGIECfqVXWiajCvFaNAsZlK+b8o6G9FbJTG3Sjyd64r3ZDyn153q60xosuMPm/tbIlEIpFIyhceK3AYESj6o1Lyu6Gc4m3j3FtktvGrDhSw2l3nyEJeIpFIJBLPwqMFTmm4RcQdSBY0t9jQIZFIJBKJpBzCAuevR856ACxoeGgKb1LcSCQSiUTi+VQIgSORSCQSiaRi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pMCRSCQSiUTicUiBI5FIJBKJxOOQAkcikUgkEonHIQWORCKRSCQSj0MKHIlEIpFIJB6HFDgSiUQikUg8DilwJBKJRCKReBxS4EgkEolEIvE4FJfSTM6S7+UehUJBf8t3cJzkfREMD8AVlvL/TCQVB06zjKfkQYnk1lHA4XB6TNp3OBWeIXCcZJVUKgV0OgpQOX46nLjsdgXU6vJvYB30TGxWUFicUCplQ6Hk9oftiN1OaZXynlrpkCpHUqFgm202ufKBJ+ARAocfhlarQXxcPD54/3NoDEFXq2HlCIfdjuCQQHRqUx+/rNgKncGH9pbTR0PxryCvPzGsH36ctYzCEki7qMCQSG5bFLCZjejapRUZeSP2HjwDrc5A+z3D2EskN4XEvNWYhS8/fwt6n1Cy1/aSA+UXjxE4BoMOJ46fxl13DINXSDicjvL3cKxWOyIiwnDvgA746Kv58Av0F2Erl5C3nQ4nPn/nWbw4+iP4hFSGoxw+E0nFgVt+CwsKMezBgSjKy8Nva/fAx9e7/OZBieRvoFCqYMpKwsG9v8E7tCbZb2vJkfKLxwgcvV6HUyfPYejdzyEkIpwK0/LXWmCx2hBRNRQDerTFl1OXIji4/Aoc9reTnsE74x7H6Fe/QjCFqzw+E0nFgQVObn4hHrqnN/Jy87F2ywH4+/lIgSOpEPAwguzEy9i9/Wf4hEaQ/baVHCm/sMDxsMERVLBy4VqON08Ig3sTYfGg8MjNszf6I7ayjslNbp6+0R9RinoScvSnRCKRSCQSj0MKHIlEIpFIJB6HFDgSiUQikUg8DilwJBKJRCKReBxS4FwHr+11/fJeN1s8UJxfanPt+/cXHLzeD/xN/L4Ff/3bfq/IuB9RWduN4ENiKznH/fzkc5T8W4g0W/K9NJwmr0+X/KvMjf+U4Hbv+mMyjUtuhhQ412EyW2GyuNYA4LzjsDuQn18Em9UmMlZpLHResdECo3szWcR+o9GMwqJi18j0f4niYiPMFpd/2AhYbXYUFJSE4yZGwWK1oqjY9K/6vSLCj8Rut1+bnq7byppqb6PnajJbKM3SRunP7rCjkJ49LztQUFgMK31KJP8kbDs4vVopPQvbQ2nQbYuKikzCvrjhY2xvRfq9srlssNniSrvsnlnY5VLn0G9eeZfTOKd/iaQspMApBa+2W7lSIKpUDhEFB286nQa9urdGYKAfLPTbjZ2ET5XKwahdIxw1IsMQGREm1rExU2arGxWBti0aiALp3xAKfN+G9WsK//F3K4mWAH8f9OjSAgF+PmUWeix57HRuaEggGtatXrJHipx/Ck5rPl4G1KlZFTUjq6BGSXqqUT1MbLVpv0ajvkbkcBoM8PdGGD3nSsEBCK8SAp1Gi+YNayMk2B9d2jdFSJC/EE4SyT8Bmzu2eZxmfb30KCIBwusJVa1SSYju5k3qoFmj2pTebSItBwX4Iiw0UKTfsNAgsVUK8Udl2hdCNpfTOIukyqHBrmPivGCEU5rnY50pjdei/MIVN4nkeqTAKcFdcHw6eQSmfPgS8vILRQtNg/AQLJkxGW2aRolWEc5snIG5pvzBm09j9cKP8dvcD7BlxVeY+/3ryM7Jx1OP3IFJ4x93nUeZ8J+ERYqT/k3/chyeeGiAqAkVFBSjNRmWn394E81J+BQXFV/TiiPCRIImIz0Hz5DfZ3w9AQYSdtwiVfo8yf8IiuOC/CL07NgMaxZ/jN/nfYAVCz/C9pVT8McC+j3/Q6yi33XrRFCt9uoKo8UmE0Y9dx92rf4Oe9dNxY6V36IHGfwls97BkP6d8eX7L6J9m8Ywyhqu5B+CxbRKrcKC6W/hsbt7wUQC5+XnhmLOtxOFiJ8w6mGMGXEvMrPzRUXrvTeewYEN07Bn7VRs+e1rbKZtz5qpOLhxOj59ZwTZILOodP429z1s+f0b7Fv/ozhv+Zz3EBUWjLlTJuDR+/uh2MitziWekEhKkAKnFPy6JDVlTg1tLEu4aL/yioFSuYcLfZVShU+nLMZjL32E4c+9g337TsLP2wBbsQlKlUoIm3wSFiyE/klYj7DhUJMfFEqleGUCP2Q2LrxapUuvXBUtHKy8giJkZeWibfN6GHpXd1GQDn+wP6wWGxmiXGG0JP9D6CF4+3hh58HTeHzkJ3jw8dewaMlaGPQ6fP7NfDz09Nt44qWPcSk2GTqttuQiiOPTZv2GBYvWigc/8b1pOHkqBt4GHSxUQ1Yo+Mm73gsmkfxjkM1x2p144skh2Ezi+4G7egibybaQXygcVZvsy/19odNo8M20Zdi+5xhycvMx5o1vMWr8V8ggW7Rr3wlMmfaLaEHnSuPIid/go6/nw8tLj0+mLMTL9Ds+IVW8h5DdZDvmsm0SyVWkwCkDbgNxc6OyQaVS4nR0LLbtPIpDJG641nLsZAzFqBIWqjG3aBqFX6iWUTOiyjW17v8lbERys/LQoFplhFephBZNougBO6l2YxbHrg8NtzDxmJu7B3bGL3Pfx6plX+BC3GXMmLcao0bch20rp+DjSSNEQWqTIud/ChvylPRs/LFyG2IuJKFLxxYijfXo0gonDh3HyjW7UFBoFG/Nd6NRq3HmXBxOnb4IKwma7dsOIYFEEAtbFy7DL5H802i1aqzdsBdjJnyNnXuPi7TKKZdbyuvUrIbnSfx4+xiwY/dRnDmfICpZq9fvwZq1O5GTk4fzFxOxdc9RaEgEsf3cuusoDh45J64/fOI8tuw8gvzCYqFqzCYziun6f2M4gOT2RgqcUnD2EBtnFNpuViHgWgO3lHh76/HhRy+jfbsm+OanX2Dw86ajLCpMSExOp3NcA+3+CXggXhMSNe+//5L43rJpXXz2zgsIrxwEh836Z39QGLmlqWXTejAVG/Hmm1/ijqGj8cyI9zB46MvYsf0QWpF7OqolcUuQ5H8Hi1AezzX5jaexe/NM0aLzyedz0Lx5XWxcNwPjXn4YgQG+YrB4adQ6LZQ6HT0/M1q1bEjP8DmouOVOGnvJvwCnOoVSIVqQGzaohbuH9ECdWtXEfrY13DrOYqXXkDFiGICOKk+cXpVkm7g1RuNlgBdt+STmNSq1mOTBLc8+3gYYDFphkw2U5n0of6joPlzxakk26vEHB4iblx6jJpFIgVMCZ0DeOKMZ9HpRM+DfZcGZiCvJb7/6BDb88gWGP9Afb380A8dPXYSeMp+aaivnYhJEM2pSSga0GnXJlf873Mbj+09Gw0unRp97XsbjL7yLHl1aYvh93WAqzEVhkXt2lCtkfE1oiD/SM7KxjYyOXaHC04/fjZeoMG3cpC5OR8dh/eb9aNKolhg8/U8JtYoGx2sxGfTeHZrSs+qLZb9uwuCHJmDi5KnoO2Q0jh09jRGP3YnqVUNFV+OfUPCYMAe8qLBoUL+GKGAkkn8DIToojf7080qcPHuJRLkfdh84hYW/bERQoB8OHYvGrn3H2bwKOzn729dw/13dxSSNhTMmY/m8D0QX1r2DumLmlAlkizUlad4pKloq7nqnax08noCw07GOlG9GjXwQShV3g0mBI7mKFDglcEbxJnFSq0ZVhIcFI5BqCBazlWoMfy4sWCTo6NzadO7OfSfQZ+hYTP95ldjHmY+FBosa/wAfysT/TBQruVCjm7/9yWy8+9538HbakBGfgHFjP8GF2FTovbwwa8FqXExOg4b8yXDtJ9DPF21aNkAHMhKDBvXAk4/cIQZa33t3H9w1uDs6dWiGFo2iYOMp8Bw4yX8dnu7q6+eNA0ejMWbMx1i7cj0ignzRq1MLhHrrsGDecowf/wUshUWu1FjqMfBb23m2Cs+aOnQqBo89NVmkZSlGJf8GLEC4KzX6UhI6t2uM5o3roFWzuriXbMmW37/G0Du7ihmp3I3KaTQh/jISE9PE2MfMtGxcuJAAo9EkljqIS0gVLeVs20wmsxgbyLRrWR9F+QVQqJTQkOiZt3AN+t0zmuwZV/L+95VJSflBChyCW2Ty8wvx+EP9ULN6mJhe/fwTQ0QTallN/ZyJs7Pz8e2MX8R0Xh4Up6XaM9ecubn14JGz2LrrmBBH/1RBw/cxm81IycjGd9+9gzVrfsIfK6fjp5/ew/dfv44fv3sbwx/oh+phIbCWjAkyGPQ4dzERn3yzABu2HsQ9j70hwpSZnYcXxn6B+56YhAeefhtf/LgEASEBojCV/PdxkNBUa1SY/PrTWLrkC6xYQc/uj2/x++9f0ed3+GPFDCxY8Am++Gg0Cuj5KsXgYdfAcRV9b92qkRgn1bltI5GjZe+U5N+C7SWPm+GBweu2HMDWnUewffcxbNhyEEt+2wK9ToeGUTXEeTwQfuLrX2L58vXIzSvE+x98hwljP0VaZi6W/rqFjk0RMwB5KICvt1dJN5QTzz42GLWqV0ERj0kju1dssSG30CRsr0RSmgqfIlxjaax4a9xjGP/yMEx8e6rYXh09DG+MexR2h5EyVcnJpeAMWrVKCPr1aCsyVmFBEYqLjGKMxMyfV+Gjz+aI87j/+J+C+7BZeD0z+lPc+/ibuP/JSXj4ufdwz7DXMOX7+Qj094VWrbkmPDxA767+nTCJwu9PgufYiRh8P+s35JC4c/mdDJasFf1P4XjmWSeTP56JoSQqhzw8AR99OQ82qx1vTp6KIY++jntp/9h3psEnJEikPX6EvMDZWxMeR+9urbCeCpPXxz6GLp2aC6FbVpqVSP7XcEWL7WlUzaqi675po9qiVZxbX+rXjURsQgqOn74gKpV+Pl7o2rszIutEinE1TVu3QIuu7eBDdiiKzu/Vt6NoFfcnu7Xp96/FhIiB948jN1Kx9rev0bhedZEHuIVHrZLiRvJnpMChjMYtGTz9cOT4zzFt3ipMnbsSL4z7nISLio4ZxGwWbrX5MwqRub7/7BUsnjEZP//wBubRtmzu+/j2i7EI8PMWtY9/Ci4oefVPbkHad+g09h8+g/1HTmPvvhOIPpsguja4j7x0qxR/Y5EXHhaCn6e/hYkk7Fo0jsKPX4zD4p8mY8G0STBQ3Mip4v87uFDg1r8TZy9hz4GT2H3gNM7GxIvxBEfOXqR9p7CX9p+kgsFg0LkEDm16vVYMyBz+wocYNuI9zJizAgEkgPR6PQx0jNODRqOSWkfyj8ILpmpJmATz4qgWKwqp4ldkNImB9Knp2WLBPx6EHFUjHFtWfIPHHh4AL289pn79Kn6d8y6Cg/zwwN09senXL1E/KlIsUsrTxoeNeB/b9p7AEyM/woZN+xFSOVi0XGo1VGkj21bKrEkkAtWo8W++XfK93MKD1dLTM7F0yUp4+fleU4D/FVwIcAG/aedhnDoXB18fbzFl9/ipC9hz8DSUaj1UGjW27z2OnNwCsZosw/fwosJGTddz4c+j/XlMi5hOTce4z3gnZUae4sgC6a/gwsyfBBHXfPbSfVlw/SdwYcnGRauhTat1rZtCfgyqFIiQ4ABs2HEI6Zm5orWH4fv6+BiEULNYXSKGv3OY7DaHGHS9cetBIdRcLTq3CMVBj07NsW7jPnj5ev+tZ1IR4efGTftcY+UlB4KD/BFGz2z7nuNiRhyLcH5m7njk893Phmu0fN2WXUcRn5SKrJw8HDx6ThQk+0jkZmXniQJFcmM4PnkgfZMGtUTevRCbLCYMSP4e3CHPNoVFig8JbV7WwJtEuEGnE600vt4G5OYXUvo8K7qilvy+BTPmr8b0n1di7uL1mLtkPabP/QOzFqzBrIVrkZCUJtLv2k17hX3yJ7HDY3zWbNqHpLQc+u1Nafy0yANu2yz5+3D6N+UX4Kkn7oHW25/sd/kfjsDzoBWX0kzluuRx1WR1OHXyHIbe/SyCq4WLVpm/C7sjugquK4h5nAMLG19fL5FB3UcpPYiVfnnszp8WUqPfShI1AYG+YvDcrZTtXBjx0vwDe7bFFz8sRXCw/5/88p/CfuV3txQWFpOA8xKFYemCkvcX8erGwjxdC5/Ffim7Bats2G0er/Pu+Mcx6tWvEBwe+h89k4oMF7ZFxUYhuG9muDmu+Rm64cKFV0Vmkcs1Zm8SytyaI7k5HIc85u6he3ojNzcfa7ccEK8Y+G/lwYoGr/peSOmwdNp0o9Kqxewqjllu4bkZPFnjZhUrHi+opwopj9GRT+o/h+M4J/Eydu+YB5/QCLLf5f/VFw4nVQJLvld4OCOWZcxYoIRSTZoLidJH+VSu4fF7gCqHXbdVCUal0EAhCm4H+8h+4CmWPNOmdCsAw995TYmwsJA/h4M3Ct/fETeS/w4sQrkV569qpdcXIDwejGep8GrGleh5S3Ej+TfwJsERFl6JbCHZleu24KAAkW65BZJt6M22v2o15ndT+UhxI7kBUuDcAiwCbiRUuHvrRtvtxo3CwOEry/+8lSX6JP8M/2nUi/Ra8imR/Bv8UzZFpnHJzZACRyKRSCQSicchBY5EIpFIJBKPQwociUQikUgkHocUOBKJRCKRSDwOKXAkEolEIpF4HFLgSCQSiUQi8Tg8S+A4Fa5V7coZ7GPh7RKv8xoR5TAYV3CtzeLaxL9yHBZJxUCkVk6o7rQqE62kIiHSvuelec9Yydigw8ljpzF40KMwhISXu7dec7rilYwjI8Jw/8DOeP+LufAN4rd3l89Hw6uwsN+/nPwsXnzlY3iFhMJplysZS25fWNwUFhTg8UcGoTArF7+s3Q1vP37FSMkJEokHo1AqYc5OxqE9v8I7tAbZ75uvMF0e4JWMPULg8LuoUi+nYvpPc6H34fdolL8g8Qvq+C261cMr4XR0LJQaHe91HSx3kL/p/6C+7bH89y0w+Mgl7yW3OVTJsFMlg18AyZ+XktKg4pc4SiQVABY4+TnZmDj+ObLXgaI8Ku94hMBhXCJHgSB/ftNyyc5yhloFZGUV4MzZS+jRtRmMFlfLTrmFnoPF5oBOy+/3KtknkdzGaNXAkWMxCPDzQa1aVSj9lhyQSDwcLmusNidyC6xku1nclP/uKs8ROLQp6K+3Tk2BKp/B4TeO5+UV4MKlOHRo1wzFRlu5TmKlxZkUOJLbHdHVrVfj1OkY+JLAiahaBdaSt+tLJJ6OEDh2JyxWfnlvyc5yjkcJHCX99dKpxPfyCI8ByMsrxMVYl8AxGq1in0Qi+d/DAkdHFSQhcHxJ4FQLg80mx41JKg5WSu9mK5WlHjL1SL5NXCKRSCQSiUciBY5EIpFIJBKPQwoc8Ov7S77+bW7UhcQjgiQSiUQikfxbVGiB43A4xBRzg0EDZRkdjxqtGiqVSvTPl8bhcPXX67QKMTCRx8rwOfxp0Gug07j2u0YHSSQSiUQi+aep0ALH21uH9LRErF/1B/Jyc64ROVqtBqeOHcGFmLPQaNRXWnlYyPj6abFjywZ8++l7+Hn6VNgdFjpHQwLHgiU/z8SUT9/F5vWrhUCSSCQSiUTyz1NhBY5Gp8HGtSvx2TuTsXzhz0hKuEQiRSWOcatOblYS3ho/Cgd3boFBpyTxo4CWrjF4aXFg906s/nUZuvftj8L8XEyf8gWCvRVYOPMnXLp0AX0G3ol1K37Hrs2r6XzNn1qAJBKJRCKR/G+psALHarGiRq0ofPzF52jRqjksFhN4VjZrEZ3aiV8XL4GXtxcM3gYxbS4/Lxtnjh+Ehr6vXvEHht57L9p2aI8XR4/ByaOHkZiajhMnjmPU+Alo27Y17rv/fuzeuQtKh5zuLZFIJBLJP02FFTi8WGOtOvWh9Q0gccOL6inAr37y8dHgwL7diIuLx+DBd8FsMkFLsZQQdwlLFiyAuTBfLCbo4+uHgiJ2SYnKYeE4ffwo1Ara7+2PXNofUikEhXk5sBiN1656J7lt4ZY23niMVWnKaoG7fhf/dO/iY9dvbmRrnuT/Q0VNPn8Kt8xGf4uKmm4qrMBhzWGxWOGwO8RcKH7+KhVgIgEzb+ZPePKpJ6BWuZp0LCSG6jVoirGvT4ZTo6FrrGLwMbvB43bUag2K6Do7qSaePyXcov02q1UWaOUGBYlTLfwDtAjw04rnx89OqVDC20dbco4LJT14by8ec+USriyINGoeYK4W39UqJQJ8NfAv2QL9NNDQPtZN3GWpKklXkvKHOz8rKF1wmrlC6UoMncJpg21D6fz//2/JVUCr5fGAN0471x9z/+T97q001+/jr1e3a89149pPVUKKg9LncPhKu6dUso2keLpyDoffFQd8rogP9yft5+tuFEc8EcQ94YPPUaqvn/zB15d8K3Hz+u0a6LeK/FfaDfc5rl0uPzH8++r1Ln+WPn7103We2033ff+8icPiPP6t5IKHPvm369ZX3WNKnBPxyZvAvVNw9X58rfi8Dr1B/af0WBGosALneihZQKcBli5aQJlHC43eF0nJl5GclIK09Fxo9Xr4+gdSjKmhoERms9lEGuOZWFazmQrGYFcCEm4BNhJOWp1O7JPc3vCzVyid+G3pYrw+ZjS+//JzFBTSM9dpkZeXgyXz5sBuKSTDwWOxVCjIz8GGNStgtRqFMdHptTh94gi2bdoILxJJuTlp+On7b/DTt7R99w2+I/fiY8/Di4z0mt9+QVpKAtSaa0WT5PaH87uKCla1WklpIIsKJhLAJXnebqPKksMuCisvbw3MxiI6Jxc+JI65YBZ2wmpxOcRQunHSPt7vKnMU4nqH3eYur/6E3WZBTPQZ8WLE60/hgotf9+IWQLzxWEKtlkUGiW8vLW1qeNGnq6DjiRT8WyPSJU+kYHj2pzf5nwU8X1PWLFK9QUt+tcBYnC/cV9J9+Ryr1Szuxe46HFZkpCehIC9DTLZQKBWwU8XQ4XTZTR4SYLGa6LsNFrORjlmEv9iNa2/HAgDYu3M7MlKT4O+vJdtrRW52uqh4qCiM3KJus9O9ydQ67HaYyT3hfqnNSnEn5APnVzL0CrpvVla6mA2rUrnijO/N8IsmbXQ+h4HDQ/+F3/kcm80s/Mm/2c/8qVBQDZhOYm+748BJtRkOl8lULO7vcNjEdzNtVqr48vl6shtGYx7S0xJofyHZEfIXuWGzcByURAJ9qCi98bsWc7JTkJ15mcLpEOmQ0w/fn+OI7+uKOxuFv5j2u14zYqf7cnzt3LoZhQXZJWEVhyoEqlHj33y75Hu5hhOGhhLC34XF88E9O1EtshbCq1VHbm6+yLwXY84hNiaGMkEGGjdviZDgYBiLsuHr54vd27YhJCgQTZvWp0RrwqJ5P+PJ557HxvXr0b5TJ4QFeePY0SNIy8xG9979KCO7WoluBmcKs9mCnNzcK8vE8z7J/x42LCuWLsDhA/vw8PBHkZiYhHWrfsOAOweSuE3Holkz0LNHd6hJ9LJxy8xMxqKf56Jzt65UMHhR7VKJ/Tu24Pz58+jZvTPOnT2FpQsXo3f/AQipFIqtmzaTAPZDs2aNMHfWLFSvWhlVqlUjI1TiAcltAQuX9IxsKvS08PfzITtwbUnAAsJqLcasqVOwZd1qErVH0bRZS/j4eWHZgp9hoQLfjypB504dx+9LFlKhspHc8RdvJc/JTMLvy5eiXYe2lLdJJFAhu2L5YhJC+YisUZsEL6Wh3dtx/MhBNG3VHDayGaVhoVFABdTHk1/HHXfdTXuutQ1ccGWkJeNyUjwCg0NFIc5C+uL5swirHIy1q37H5g3rkJmegpo1I6EzGBBz+ihW/LKcbNUhBAb6ITg4BMcPH8Dh/TsRTWk4MS4Owf6+0Pv6k3BwvaNIo9Xg8L5d+PmnH7B/13acobC2btuSCt50zP7xW3Tr0Q3x8QmYRd8vnj+Hfbt3ICEuls5pTXlqBTIzUlA7qg4Wzf4Ja39fjq0b1+HArh0UAhsaNm6Ebz//BI2bNiER5U3x7xAC7I/lS7Bh9Qo0bNIEqUmJFPfr8fvS+QgLryrEAAutpT/PQfeeXXHuzBnMnfYtDu7dhQN7dojt0L7dWLviV4RWrozK4ZWRePGMsPkL5s5ElZAACpednokdc6ZPRafOHXCKnuuCWT9ix5b1yM7KQrXqVfHLwrnw9TJg3R+/oU37Npgz7Xts27gaB8ntjWtWo3GjejB46/HNJx+iTatmKDZbsXjuT8Ifhw/swTaK+4vRZ7Fn+2Zh1xs1qUvXrcJyqlAnx8djM7nh7aVD/Qa18cm776BVu46iZ4CFodVUhNnTvsOR/fvJb8ewj8Req9bNcfHCeezcthUNKN7mTP0Wm9b+ge2b1lM62okAXz0qVQrEzB+/Q9sOHbB9w3q63wp07dmLkk7Z5SSnd6qXi+fsCVCKlS04jImEhYWsDr96pkOXnnhu1Kt4Zdx4NGrcEM1atETb5o1w6MBevDXhVShIDd/zwINYuGgRFWKLMOn1CWjXuTMqBwegfYdOmPTqK1i+/BfMnTMHPXv2hIOjuCJJ5nIGt8qYTQU4eewwHn3qKTRv3QaPk1gtyM9HSkIy9Fqq+Xp7k024mlW4FcfgRftKDAU/XQ2dp9cbxG+uUUZGRqJ/vz7o37c3GjdpJK7nIis4JARffvo5fqJCUqW0C2Mnuf3hLKzTq6igWg0rFaqT338X3NO4kQoVXw2QkZlGNeR85OZk4vjxY6hVpwaat2xB348ji0SyzViMzLRUaDkd0TOnsgspl+NRlJtFtXFOU0BRQR4K83JBZbowzq6U5YZbi1Tw9fGlI9emGfabRqvE2VNHsGbFCkqHGjjtRnxEYkgFKrin/UDHTqIlCYd9O3dgDomTy4mx+P6rr1CtSmWEBPjj43cnIynuPFYsW4rz0TEwW5w4SX6f9Pp4OEjUcbcqt1zn56Rj2cKfMWToPZjwxpswkZ9X/vIrlFQpTElKgJq89tuyRWjetBHGvzYRY8aOEwLjzOH9ohu/IDdbVETvue9+PDjsEVjNxXj+hedIWPSAxWJHekqyeKu76Mal/GUsLqa8eRQvjRpDos0Lhw8fJ9Gop/O74PjRo0i9nEhhNSM99bKYAMJi8dkXXsLTI168sr30yhhUpQpFWmoSCvNzsH79OiQkxqNundrYsWsn9u/fR3FoIreSYCWhU7dBQ4x4+WX07NUTyQmxUNpMFF8JMBUXITUlSYjTIfc/gKfI7WeeeZpEaiEy6f5KhRPJ5K7JaBRCd/iTT+KVMS8jPDQUZ08exxNPDMdLY0ZRJbgzsjJz8MevyzF8+HC8MmE8Hnv6ScyfM1s82cvJ8eQf17PXUWRw2ZNLQmvcaxPw+qS36P68TMlWsjN2EqypMOj1GPbEE7hzyF2iBXDiW2+icau2JLLMSLvMNkyJp597hp6pFZfOnrjSWlcRuGq1Kyg2mwIPPPYsGjRqBovZRpnMSpnKguxCO/rd8zAG0JZdDNSu2xBPvTAGBfSdz+XxOAnxsejUlQTRCy8jPd9G7jyBux94hAzEaYwaO56UfldyS86iut1hY2Kn2iLXkrkGQ5Um0VLDBoSfXEnPuMD1jf6WGKDSsE3mHnJ+3ikpqdiz/zD2HjqCizEXRXMyk5+Xh2fI2Nz/wMOwO11N+5LbH36mNqsNcRcvokPX7vD280fXPv1E4c1pRNS26ZwmjeqiSfOWiItPRGwsFaL166Flm6ZQkgDOJTGzZctmgApkBxWWhw8cwkkSHjpKNCxw/AODsHnDGnz24fuiS/TKeIsrlE6Jf4bTrFajhbcOmDV9Kpo0a4l69euLlsVRVGD37dcPo8aNA78kfd/uPWjVqiXue+ABDHv0UarZ96ZCPwUGHx8MJfHy+PCH8eakNxEYFIz92zdRoaoWY89yMzOgNxjQgioCoSFBaEKiKTEhXtzftRaYAl26d8fxEyexZtU6/P77ShIdtchmNqYzXCKNG8bCqoSKimU8xZMXiTZ/qiCKygYVypMnjCNRc0CMacsvKBCFdkDlMEQ1qIvGzZshPiGJtgTUqFUTnXt0hUPBrVsFWLN6DQk9ByJqVUfVGhGoGhmBcNqqVApB5fBwumc1VKlaBQ8++hgCgipDodahMcXRvfc/SG5oSXiRMKR/Op0PQipXRURkTRw7dBDvTppEfidRqtXQphXPwD+oCgJDqyM0LJzETIBoQeOE4BqWoKJKkxlxiUmY8/MCxCUl4f7hj+OjDz/BwcPHkJmTgwB/f7Rq3Rrr1m3EhnWbsWrFKnSneCNtS+KXHqBIVdzlZUejRq4K0ooVq7Hitz9EK38LigcnGSvuhqQoR1WKz/S0NCQnJ4nxfgH+vlCrNMjJysRrY0YjNSOTwl8V8bGXyK/C6QpBhRc43CxXNSISvr6+orDhDCqMGSn50LBqohnUYrHAjwxaw8ZNRC28sMiCOvUaYNT41zHo7qEwkkji5lSTyYEefQZg7IRJaNi8DYxWygqudCq5TeHnptf7IapuAyxfuADpSYlYsXSxKCzCqleHhYxr6UfI33lgOo+5cO/nTzUZtc3r1+KHqdMQFByGJk0aYtfWjdi5aQMZlspo1LixMF6VqDZXpXpN+AWFkUMycZQfWATbYCaRwy0kVBeCwdsHDptrXA0/SR6Yfj4mFovnzsCge+7B0AcfwJL5c3Ah5gK0VBCZTBbk5+cjNSkWn3/yCTp37girxYHvvvgMFhNXrArRo1dfvDjmVai03lfGUdwqnGZt5MdtVLtPiE3AI08+AY1XgLBdc2bNxpnzFxBIBferE19Fjdq1cZAK781bt+ByNovuZ9G2U1uYjMVISU1DQkoajh09RgFToHb9xlTQUvjJP2GUdrVaPaZ/+w1WrlyJtes3o2PXrkKhcXdKcVExAqnwbt6sOeIvRMNYmIt27dvjxIljsFPcsW2lqMDB/QewbMEC9O0/AN9NmYJzJ45DqVbAy9sbEya9g4ZNWomufZvdSnFkgo4uukBCbdnPs9D/jjtw30OPYMmcmbgUEwedRiVsdFZ6Bvbv2IaNq/7A5tUrsXvLRuzZugmrVq0SrUYF2WkwG6347ssvoFSRre7dA1s2rhPj4nxItLnFo4PH4FiBoqJCNKBwPDdyJPnZNeaF0wELChZddpsNRoqv4qICEkxBwpZwxYe7OosKsnFkzy7UrBGJ1197DY8/+gieevYZJMVeRML5MygoLEKz5i0QEhKIcyePIjQ0COFVw3HibDTZEopLupMoh+xOUelm0ZibkYqESzHo1LGDEDLp6eliDBKdjs2bNmPn1m3o0aMXPv30c8RfioWCKmiVQivjjXc/EGKPzU1hIY8lFMGsEFR4gSMSEWW86/vbXfvt4hh/5+MWqnFw2uBF/8xkkHIKLULsuBMjUyRafyxkzLjlRuyS3MbwM+Ja0r2PDBe1sdfGj8PxY8cxikQqly8sZnhAudv6ca+U3eZAcmIiHBYeUOjKQnYybA2bNCVD1JNEcXXcee/DaN2+M9p17i5Eb05uAXbs3ocGjZsiJKy6uKdIOJJyAj0sSgNciKk50Yj//ACvfYg8mFWt0SA0OAhBfr6iZu90KsS6W9Wr18A9Q4fg8OEjqF2vPl4eN462sQioHI7UlMvQkV1xKtXQ6FwD0N025Vbh1gMe8/HFRx+iTZuWJLSDKF2q8CJVxFgqTX51HJ5+8F4S4hvRsVN7PPDYk1i+aAmefeR+vPvmJFhJnNitVvz43RS89/prmPjKGBG6GjXriC58Hnyr1Xph1NhxJHRqITklA8OffIrSfDdR0HN88ADao0eO48LFWBw9epQKYD3ORp9HboERaooLLpAL8ouxlkTHY08/hTF0j179+uPkqTMkYkQwoKZwiHzFeY7yHw8c5nhmW6xWaxEcFIDAAF+OINrPAsCCKlXCMeyxx+g+Zrp3ApIvZ+KPP1wtHuxPMwnJtMwc5OVkIDsjQywB0qp5c3To1BlnT58s6bYpyeT0wbfPz81DAD3D8LAqrt2lWlv5K4/Jyi8uFnETHM5j6lxdzvyss7MyUC0ykp6JHtt27MSqdRuQRDajRq3aJEIdiIuNx9FjJxETc1GMWbKT+jgbfVFMTlFyU3AJLF7On4/BORI+bJfMZDcSSXwmXk4nP6tEKw13Q23fuhUvjX0FI0a+iLZt2uLMyZMw6LhFSgGN3ks8Rw4U37si4bLOkiuUTsTCjpUYGdf+qwmP93OTLX/yMdZH7hYg137Xb/cmuX0Rz4/y/aA778S0GXPwwSefo0rV6iRonWIqKa955CRLw+fpqeyJjTmD89HROHPuHAwGFr+ugq9KRATqNYgiF5WIj7uEowf24MTh/Th2aB+OH9yL00cP49uvPkNi3DkqBFV8Y5cHJOUAztvcBaSGyeLquuRlIErbBLvDjkYN6mHw0Afw2cef4IP3P0T/O4cgqm5tusaM4uIiWKxO3P/QMNx9z134fcUqLF64hESFGTu2bYKZyvEHH34ERUX05T9IGyajCb379Mf02XOweeMmnD9zlgphXr5AR4XfWMxeuBRvvvMBCZhvcYrER89evfHZtz9g/tLfwTOdvvniS4RHVMPENydjytTpWEGFspePNxbPmwlfbw2lWTWiz57Er7/8IiZEGLwMuHQpFrN+momF8xaSeMiFt48PHh7+CIbeM4TyhgEPD3sI/foNQHJyMnbt2EaVBSt8fb3w9rvvUjbRYNr0Wbh48RKJAiMWzZuPp0e8AP+gMBItVKkghD2lvMfCqX7Dhhh09xB88/XX+ODd9zHonvtQs05NilsbjCaKW4qygYMG4cEHhuK+e+9CYzq/Qb26ePC+u3HfPYPx0CPDEBQaLsZMfv7pp5gxey62btqEQfc+RBVVE99N3JNtOb9K8OiRo8hIz8CP06aLSg77g8UPPxl+PD7eSqz8ZRmatWwJP38fUSFm2E7kZGcjhcJ8IeY8Thw5jM/ff1uMz7kQE03i5gIqVw7ByyNHoEPHDqhWPQIjRjyDmrVrY//uPbh4/ryYJcV34gpW91598OKLLyC4UiV6vr3w4EMPidakrRvWIycnm55ZVUx6511kZmVjxszZ9JmJrOxM0f014qXR5G/dlfKJy6aKhBQ4peD3T/HUyD9BiYKn/3ICL213+DtnQB/K/H5U0PH0Std+KggNWjGNka8T66hUrHRVruDaW2riBXxHhtNCRpcqga5aIz3H4JDKePGVCVAb/KHTKHGBantrVq3Ex1QYLJw9C8kkZPT02Dkd2MkYsV3mJGLw8oKOa6KUZnjj6cM8xkdDtXQe4yNOkpQjqCas5fzsjYzMDPhQ+ZMcdxEhlSuLo67HSbV3ErvcZfH0c8/hw6+moN8dg1BU7BStdr0GDILFriAh48SXlH4SqLBr2KgR6tRvgtq1okgIH8DvyxaJl/hyevrbKJzIKyhCpapVSWQNxfdfUXouyMK0KV8iKysHdo0WjZs0QKOmzbByxR9Y9esyqHUqaL0NuOOOO5EYHycKBF5jRkElPA+mrV49EhlZuaJFg6c+8+DZRo0aIzMlCVvWrUJUVG3Uq98IfajgDQgMEN5ITs7AseOn8OTzI2FXe8E7MBhdu3ZEt569ERRUiSoNwLqNW7Do5zmoVq0K6jWk8Ec1hFatwcxpPyArPUlMNWc7qqJ9Gp0eDooP7iYrNprx/Muv4P3Pv8SAwUNINFLcBoehzx1DREXjXPQFfEXh5vg9RiLu1KnT+PKrb/D6hAnYs2ePsMOPP/UUunTugr07d+DViRPRrGlDijqeps6VDgX8fdXYu2sHos+dxYiRL2Fg/94i7wrbT/7g/Bvkr8Wm9Rtx9PAxDBpyP4lLcUjAy0s0adEcISRIWJg8/PjjaNq8FZ559lk8S+49/cJIBIWEYfeBI+Smg4TaA8im6+s2rE9ipis6duki7iXuR1gpvaxYuQp3DrkbVSLrwU6CpW2HtujVtzdq1qolzlm2/BesXbkCteh3VIOmqF23AYyUDmdP+57EX77wG7fO+ZBdcrtbEZACh3DVEhw4c+KgaOrjNQtKo1TYsYP2Z2elixqRSCD0R0UpXaWwYvH8+Xh/8ptY9dtvVMMjQ0g5eNe2bfh96XIyIr9h+aLFsFAN4z8yWpL/OfxYuE89Pz8X5oJsMlY5ZDhzacummmo+CVSXWDlz5hQ+/fgjMpDPYdCgO/AYGawP3p6MxOR0sptOqoVaREmnoTSwYfVKKuycaNulB5q17ii2Ri3a4NW33kVknSaiuf2KRZTc/lB+5wK0U7ce2LJ2NdasXSuWhehHhSyvnsJr1HAXBRfeO7ZsRmJsrGjlyM7OQWFRHrwoDbVq21q4wbOwYs6eRe8BA9GuSye07tAGXXp2RbPmTalAPgWnGNfz99OG08br6nBrBtD/riGoXjMSC36eTYJJg1k/fIfoIwcwb/ZcZGWkiwHHq6nQ3EjbkT27MWP6VPS/c7Dw767tO7FxzUbMnDUXG9etRffuXUFeFuGrVDkcXbt3Rp2oKIQEBaFDx/ZoRxsve2Aym4VNzM9JwQYSP/UbNxLpnFtyQqvWwl333YcWrduLQc4njx0iUVMPPfv0Q5v2bdG2U3v63puuzUFKYnzJkh9OynveUJC44NlmXnoFdm3dhCSeqUR5LTs7l8RjHrRUw+BxPkajDTVq1cELYybi2ZfH4o0PP8WbtL08fiKqU8GflZmOHBJ6mzbsoLyeR/dQI+ZSLNau34rZP/2E1JREeFPFlMP80/dTMO6NNxFeozrCatSm8Jsp/DbY6b42Elqff/KxmOb/2jvvICA4VFRuOI2YzSYqSxRIuZyMJQvmISMnH0qtAS+MfRXJWXlIzcgmgczrBwGnjh5ELInKWnWqw1hcRIIoHKHhNTDylVfJb+71h6g80ajw69JFqBIeShUnHoAMhFaJRKfufcWSAZTMxCytOrVrozvFYev2rdGuUwf0HziQ/HEZeTxTz0b2LTsT4RHVya/CiQpBhV8HR4gbEjDLFswRg0sP7N+L3v37iJH0PLOGF8Y6vGcbXn72KaqBdBcj6zkBcxOiXq/CzzN+xIXoMxhMBmXF8mWw2sxo3rQBxo0cAT8uGA06FBTkoX79BqTsWT2XLZ/ZH3IdnH8Hbl3hhdl279iB01TjO7R/Hw7t2yu2/bt34eihg2jStBE9PwP63Xknataui6w8Cxmm2lQ4dYSeakWZaWmiptW4aXPhJk9tTYq7JF7GmpgQi+TEOLFGybkzJ8Tgda75u/vsJbcHN10Hhx4TTzzggjwishoOHziAAXcOQZPmrWG1KsTsqspVqlBBWhPRZ87h3NlzYmwHd0+cPHoER+j8C9HnqWbfmuyGDkEBvlQAzsfpkydweP8e7Ny6ndLeKTw0fDiJgUhxr9KwzTGairFl3Rr0HTSEy9IrcBLicT46vR7h1SIQRAUut3a0adcaaRkZGPrQMKSlpWMPCRkLCY6nnh+B+k0aI7JmHeykNH8++hw69+iBAYMGQ6XRUUUujYRAurBVwx5/HHUbNad7u8YiciuOQqGigjMJhQWFaNW+Mx1zktAoEHHQqVt3qhiYqEK4BdEUB4c5L1H4Du7dg20bN0Ch1KBmnVqIqlsXm9euwt49+3D8yH4c2LNXrNPTgPzFrTEWC4s1EjjeBvGanD07t6N5y1ZITkqm/HgI506fuhK3xw4exGn63bJtRyEyNFq9mImkUmkob3OrvIbOP4ugoBAEBAWQX3aI+K1Vuw5SSYgUF+Yiql4UHE4VWrZqI8ZPDrn3HnrWNVFUZCMBYUEaiR9+dyEPEo9q0FDMqOKKjpd3oBgEzM+Hu99izkWjQ6eOYobkiSNHkJSUhGPk3/PnzonPw/v2IY9EHC8dcTk5WYyHunD+gpiNd3DfHoqH3dizazeq14ik5xgibASLHS6XThw7iWNHyA36fmDvbuzevh1xsXEUL81IzNah+FtL+/dRfBzAPnJn47r1JIJ6kNjpilXLlyKWRPfdDw+nOCLxVNLmWBqOb9ZpnmKSePyR4lIapc5yDgdASX+9dPzgbg53F7AiNpv5dQs8Wl1BCdSE9LRk6JUOzJk9B0+PfBn+/qHimM2UhQ/eeRcZaSl4YfQrlKE74tTJ02I5/khKhKOfewYff/Y5GaUqOHv8BL7//gd8SLX8sS+/hI+/+IoyVSB0GjXS86xiBtaN0g4bj7y8QlykBNuhXTOqjcjp5f8olHC4KddCNbDSsCEgCQw/3yAx+JONPg8QZoPG691wLZDhNMRPiw0qP7dCMpp5uZmiQHDDj5PHEoRWjiDD6Jq1J7k94GfBq9qeOh0DX1+fK5WM6+HzeBaVRsuDSXF1MgGv0MsWQ8Gr+Jppf8E1AomvUyjV8KUCkV3Vk60qKsgh4ZEGCwkXvZcvwsIqU4XIX9im6/M+/+RJDieOHUDrdtyF8ee0w90oPECVl7vglMtplMPE68vwCsUuP7C9s9M5tM+gIVFHDpM/nXQDY7GNzleJsLnhcWhl+YeXUODWIo1aR2mcdih4lpVFDCrm8SEFedkwmYtdJ5fAraQ+voFiYzEJhwmpaalixWfuHgoKChYtRCazo0RIsbBTwmYvFmNdWrXrgBo1a4nVxa8NP51LgsLbN0R8vx72e1FhHsWPGt4+viQEXRVhdoLvwSHjhRWLio10Py3FgUYICxZBItx0olJJ4XVSHIK7svTQaXkqOK/M7HLjCk5KFJQGuESyWosoHRS73CiB/a1W6Sn/+9Fxixj0zGO3SsNhDwymtMBdc3xv8mFhcZ5YJ6k03L2lpvgPpnM19JydliJcTk2n83KFUA0JqYTgkFCqYBdh9e+LhdCpFlmH0i2Hq8SRUlgpvdOjpvCV7CjnOEj0VxiBw4mZDUBREdWo42LQuFkr5GRnUI0GosbDoic7Iwnff/klXhw7Hr5+ofD1UuGbzz6EVqtDZnoaevQbgB49e+CH76dSwlLjzkF34L133sG7738AlXcI8lJj8fmnn2D8q+Px6phRaNamA9JSU1CnTh0MJ7VP5sDlkTLgTCAFzr8Lp48bwQbv78CLovG04evhR8oDFnlQsny+tw9c8NyKwGFchSuLGdenG97Nj5Sf642erRjbJY651oQR4z7oJ7vJA0q50LoZPDalLMHhht0pfcztp9L7rz+Hce/jz+u50b1YLLmmTruOi8UsS1olWUz8GXbffiUv8fmc59zuc55wzZi6Fj6uLRFqXPizcCsLMU27DDhMrjE03M141b90hDb+7gozi6my8uXVuGG/iB2uA9edx/B5bjfEoOQy4Mt5KjpXoMu0OeQsT0EvDbcy8/nXwxUwFo7cgsfPg93jgcTsQ+42c5aIJ16tndMzD4Quw9sCTxQ4HhKUv8aVQO2Y9f3XWPP7r5jx3Vf4+qMPkXDpPBkNFSUoVx87w4mDu59OHT+GuLgEPPbkU6IvWUNP3mgGhj4wDPc+PBxFVKPiQsw9VZhbhDhBccKu26gZ2rVrK1ZE5sFue3dth8HgqkVJbk/Y8N5o+7twOuAm6+s3bsFxG0xJ+YSfnevxXfsM3Y/UXZCWtV05ia7l3yJdUJrgAu2vxA1zM3HDXH/M/bP0/rKud+/jz+u3G+Fqnbx6nMWO+3wxXuVPG7+vy3WOOI/iicPN4eetLHHDcHyajBY4xfGbxO0N4HvxcXe+41u7Nvd3l39ulC/d+64c4i9lnMeUduN6/7k3fs6uM7jVq4x4uk7cMBw3ZZ3rijNXOMhhcS13mXF8usUNw/HnWvKkZEcFocIIHIYHgLVs11EM9OTluFu374BmLVsJo1HaVrlmSzkxe8aP8PLyxpYNa5GUnIQ9u3chNy8fBi9faLmPV6MV43T4JXmsitwDR70DgvDG+x+gbbc+qBoZiZ49u+PIwX0o1fIrkUgkf5uyCuCKgAh3BQ3736WsaOL4q4hppwIJHG6CNoiXX5qtKnTrPRBDHngYCqVeiBMXJU2YJG7MZht69OmH6jUikJaRRQrYiLzcbHGqxVQAY1G+6DPm95MUFRciyAdIz8wCv48oLy8Pn7/3PrQqgLt7C/Jy4evvxzMQJRKJRCKR/ANUqBYc0dQpZgO4PouLXN0FbrjHjt814ho4pkK/QUPw9Euj8ezzL6B23XoYcMddqBbqh0Xz54ot2FuHO+8Zii8+/gQLFy7EzB+nYvA996BaeBXxYrevPvkQ02fMwp49+zDgzrtRbJZdExKJRCKR/BNUuFlUN4KFB49qTydhwtN4+eV5wi36wzMNEuMvwD+gEgICg5GYcJF2K1AtogbUKgX27dws3rtSr0kLNG/TETwiv9iYiz2b16MwPx+tOnVHjVp1RavQjfQN318OMpZI/h24onOrg4wlEk9EzqK6TflvCBwX/CI4FRk212A2N9zIw6vdivE2druYccV3tJYM2uJpozwYnseG8bRRvlask0P+4eO8pgMvPX4zwSIFjkTy7yEFjqSiI2dReTxOMmquNSRKwzqD97tnCYjpdvTbrT9Y1BQVWUtmOLjECk/5LC527ed1U6RYkUgkEonkn0MKHIlEIpFIJB6Hx3RRKZzcRcUdVeWzpcTVRVWAi3Fx6Ni2OYplF5VE8o9xTReVnw8iqsouKknFgruo+GXBcgzObQYbJx7sG+LPM6DKZ3BUJGZy84tx7nwcOndoBJPFvRiURCL5J+CX5J48EwtfX2/UqB4qDL5EUhHgssZGRWd2Ho8h9Qw8QuCwuOHVhLNycrFlyzZ4GW78QsvbGV5e22gyIy0jF7VrVhHjdiQSyT8DWwx+qeHlyxngl2EGBvpCvCFaIqkAcG9BQWEx7hrcl9J/+SxDr8djWnDo6cBUXCymamu1/L6nkv3lCH7bQ5HJhvjEdDSuVw12WXuUSP5R+F0+cUmZVEnSoXKILxz28m8aJZJbgUdDmMxW1GnUAGo1L34rBc5tg3irMxmnID8dfS/ZWc7gfk/uojp//hI6t28s3nnFiU4ikfzvYbOh1QKnTnMXlRciq1UGv3lFIqkIcFnDq6PkFvDb0D1D2HvOGBzaeHixQacCt3uUR13AXVTudXDay3VwJJJ/FPcg49Ml6+BUk+vgSCoYYpCxXAfn9oXlAAeIP8vbVpqyjstNbnL7329uyjomN7l5+uZpeJTAkUgkEolEImGkwJFIJBKJROJxSIEjkUgkEonE45ACRyKRSCQSicchBY5EIpFIJBKPQwociUQiuVXEohr8x3nNaq/i+99cHI2vuX7F2Ot//11c1/95+7O7rn3urSzKOnbN75LvN7r+Rvy98/98/5v6iXCfU3r/tefwd/fmwnW89DkST0AKnP8H1+QZiUTi8ShVSqjVatemUYu1qrhwVKlUUJSxgIiyjH3uwlar1UKr09I3BRwOLpAh3L0ZGq2K/t7Y8Fzx23Ub+4/vKzY6T0X7+N68acgf7Pfr3+On1migoY3h6zis7JbbHXZDo9UIN9zxwOF1fXfZR3ZRreZ7u37zH3bjmknJtI/vf/26X+KepeKPf/O1wr8l92Nc7rmO8/3d4XKHubS/eR9/F58UNn6eYv/1fpJ4BBVe4JTkkb+FO9N4GTSUWVwZxA3vd28SicSTUKAgLxtpqQlIT0tCdmYKbFYLFZIqFBUWwGwupnxfcirBVqG4uOga+8Dwu/PUGgcunj+FuIvnoFU7YTBooVY6kE/uu668FnbWajPj0O6tdI+yzTZLl7ycDPJfovDf1S0RxYW55IaSBIACBr0K2VmpdO8ziI05haSEaNhsRuj1WiG0OBBanQKZ6exOAnQ6lRAEFnMRCvLJHbq/Tq9BXm4azp48Su6cpThgkaAS4TXSxsLEy0sDldOKSxeiha3khRTZ7bzcTLqPTXxn2FaaTUbyg0X85uhyRRntNxbDbreJ3zoSLYWFOUhOjKFjVhJfatgdduTnZ5F7DiFcbFYTzp89iegzJ2CxFAqBZrGYXf6msOfmpIv4KCjIRurlOBTkZgtRVJCfDYddvv/P01CNGv/m2yXfyzWcVTQkNm4ZyjAqOt/HQCqfMgmveugWLpyZWNlrtVSrcXBmc+0Xl9F3zvBwWnDkwC7K+BqEhAbBbLFDTUbAZrdQhrSKzV2buRVEJjdbkJObi4iSVVRv9VqJRPL/hysr6RnZoiD19/NxFfYl8Dcu5Hdu2YRNa1ch5tw5bFj9B+0DWjVviKWLF8FMIqJWVD1YrQ7ar4CNCtiFs39Cvfp1oTP4CtvB7mjJfvz07RQcPXwIxw8fRmJcDCIiq4uCecXyJejQoT2ouBb3daMie1RYmIdvv/gM/e+8i/ZcaxvYViiUTmxeuwbbNm3A2VOncPr4cZw+cRwnjhzBts0b0aVnT/Cr+ubO/BE7Nm9BWnIK4uPjcPrkSWykMFUKCUTV6tWhVTgwZ/oP2Lx+PfnvEOIuxaBTl3bYs2Ujtm/bih49O+HowcOYN+snEg8mEY6L0dFo1baNuHdSwgXUbVAP50j8RJ8+gZ9nzkD1iHDkF+bD1z8I07/5HA0b1oO3bwDsNjuJJTWWLZgLtcOIuvVrQ0lCiVuqArxUWPTzHOgNBlSvGY79e3Zi9rQfcOF8DPZs24ymLZqToDFi3ozpaNaqFcW7ETO+n4LLyfFITojHjq2b0bhpIxIySdi6diVatmmB1X+sxJb1a7FpzSpcvHCR7m9F/YZ1MYfcrV0nEj6+gWS72d6XRGwFgtM7v1/WU8JOT7FituAIY6UhY5aWjM8/+gAP33MnZZrTwrAxXMtRKWx45fmnsHTedPj5uPazEeFaQxEZsjEjnsbaP/7AG2NHkiFYiyoBWsz87jM8ef9gTB7/EkaPeBwnjx2gWpFGGDaJRFJ+YZvPhXH3Pn0xcuyrGD3+VURF1YHZZBLH8vNyUVxYADIdLhRK2KnwP3RwH2ymYtF6wHbA26DBwZ2bkJwYjzffeQfjX5uIo0cO49N3J2PFsqVITkqCih0po5Dh17nodLqyDokWDCcVTn0HDcaLY8fh2ZdfFtvzo0bhmRHPIysznWyaHSeOHsLJo8cwYeIEjBg1Es+8+CLGjHsFA/r2w5cfvAt/HXCA/Hzq2FG89c67GP/GW4i9dAl7d+6CsagYOdmZYGv466K56NKtO54b8RyeffZZxJw/g/hL0bCYTSguKoLNWISN69bi1IkTqF27JjZvWI/De/aS8bUhMysdDpvlSkGqJjGYmpKMFStWYv7cBVgwayYW0vbz3PnYs2sHFbpWIfdm/zAFjz32GCa+8SZq1qyB35YuAt0QmRmZotJ57MBeWIyFGPnSy3hp1EvQkig8sGuriMts8rfDocRd996Hp54bQX4sxGtvvUHPsz+JNBuyMzOQSs+E/S8rlp5DhRQ4nHyVZIBOHz+KqmGV0JZqHq5mVcp/ZIS8vNXYuXk9zhw/Bn2J6HGS9bA5LNB7KzHnp2no2q0bPv/yK3z65Tek/n+EyeZERnoqXnplHGbMmo3Fy39Bi9YdYTRyRpYZRiIp//AYED38/P2Qn5OJmAsX0LhFK5jpCI8zUSp5fIyrAuVLduLc2XNIik/Atm3b4O9NNoAMDGuXvKwsVA6tDL1GhUrBgahcpQpatmyF3v37w8fXV4iVG3EjSyJacBQqGAzeMHj5Xd28faE26BEUFAK11gtR9RshIrIGpn7/PQmJOVg4Zw7mTP8JW7Zswv2PPiXe5ZeenoagQH8E+XmjUqAvqkZEIDs9Q7Rqq9RUYaNz7hx6H/bu2omf5/yMBT//jDpR9VC3dh3xBnauz/nR9U89+TSCQyrB18cbkZGReOCRR8T4GRXF0/U2UaNWQ08qJtBHR/c1iM3fS0v2lwQdRZrNZoXNbkO9Ro3gS5XGuvXqIy8vX3QraclPLFKatmoDncELc2bOxOwZsygegfYduohWGrVKLWr0/r56pCQnIiEhAUmxsfCj39zlZqeTFy9agjjap9G6xutIyj8VUuAwFosVPfoOwiNPPAWtRkMZxWVUNJRZMpOTsH7NKvTu11dkKu46jj5zHF9/MBm2wmJkZmahbt36yCwGQkLDKJP4Ij72IlejqKaQg/nzF2LP7n0g+yXFjQchjV7FRknWsjgvDccOHcTbr09E246dUKNWFKxWV+sOjwehchReOmDvtu1YtnA+vv7xJxw5eADLFy0mQWMD1YPQtF1XEj9nsHbNBixauATJJIJsVMgePXIcxiKuaP19m8GFdGFhvmgxOX3i5JXt5LGTiIm+gI7deiEtLRMq8uCD998nKmjh4VUQEhiAKBIL99x/Pzp1ao+sfCs6demO5MupmL9gMRYtWYZTR4+gFQkFVjYqsmd5xWYEhoSjS8++UJLgq1y1Bpo2b40jdC/umiPPgIcmT5s2DQ6qGN4x9AEkJCdj8YJ50JJ4KI0rRzlhNJlIeNVEg+YdULdJO0Q1bofGLTtA72WAyWSm6zSoU68Rvvn0M6zbtJVE1Vy0poqpVs8CRQE7CR2z2YmO3XshICQMWi9fdCL/xcTGoSC/gMSZGjyC4cC+/Vi2eAmeeOpJfP3Flzh66AQdU4h4efrZZ0ioRcFili869hQq7BgcTsBcYLGs2b97B6rVqIXwapHw0ivw1acfoUnTZlTrCYTZaEbLdu1E5vGnmlt4RDXs2LIFLZo3R3DlatAondixdSsaNqiH4ydP4tKFGISGhmDR/PnwNuhQv3Ej0Sf/V7B/5Bic2w1XbZTh8VRcS7eXCOGyng2fSqlK/GV4VorrNPkcywM3G4PDz9tiMWLRvLk4c/wwhlHFqH//frA5FNBrgYS4BIRUCoavXwimfPEpiZVDeP6ll1GzZm2069QJq3//jSpNa1Grdl3UrBOJxk1bkAjaCKvFjKdfeAF9e/VERERVxMRcRJsOHeBUuGYvueFuc7PZiF3btqB3/0FX0qUbHh+UknwJm1b/iqSL0UiMjUbCJdroexJVvrLSU6D39qGK2ln8seJ37N29S7SAFBQW4dDB/Th+7DhOHD1Ggq0WatSsRn7ohHPHj4rBv88+/wKqk006eOAAcvPz0aJFS2xYsxKnTx7B4f17ERToh9hLMdCRCLHabGRTHWjSrCl+/+VX9O3bG83IBubm5uHixQvo0KUbNq1bi/YURi/fQNFapeCWIbom5uxZxJwjQXb2JC7Q55mTR1GpUijade4Gjd4Hnbt0JLGSh9jz5zD43vvRpVsXJFNl9OCB/ejSvQfF+QEc3bcLWzaso0opCbGcLGRnpiM4MAhpqSlo3qIZli9dhvsfuA8DBgxESHhVnI8+S+KsmRgLxa1xPEZI+KkC2l5PHINTcQcZl6BSOXFg905Ui6xF6j0S2zdvwd5dezBqzBhS+/vIgDnRuFk7GMg41KobBbJn2L5lExo3aoTgsGpQw46Na9egecsW6Ny7P3r17YfuXbugUkglrPzjd/Tq3ZvccDVd3wwpcG4veDgoCxoeQ6XVqlBUVIisjDSEVg6GRsNN7MorYofh3gmdhgyE/epgdQ2lLW4k5XJSPsrbn5sJHIZn5NSNqgm1Vo/4S7E4dOgwTp04imNHj4qCvSkVkBq9FyoFB+OhYQ/DoNfj3UmTqDBvj0FD7kZYlTB4+QSQ+z4I8tOjsMiIrMwsHDlyFJvI7iRfTkb/AQMQWKkqFTRsnq/yVwLH4bAjJLQK6jdsgOCQYETWql1qq4VmrVqLAjwiIgJdO7fH2lUr0aJVKzRv3oKERwyaNGlGguwleAcE49cly8gOboROb4Cd7NChQ4ewZ+9+nCTBE0BioXvfvmjXtjWqhFZGYkoGxr36KgKCw3D+3DmyndtJwNVB0yaNYbM78duvv+I0iaqD+w9g6P0PixbvzevWXBE4PKCX71FcmE12tjlqR9VFoyZNUbteA/oehWrVI6E36BEbcx7zZs+myqIFWo0O58+fx44dO3GIRVd2NvlpAImqJmjXujUO7N+PYY8+ii49eyEhPhm7d+6gCLKjU6/+6NmzK1JS0jBr1lwSpbF032Ic2rcX3Xp0Ra2oBuS+u1JS8ZAC5zaGn8l/JnCAgyRwImrUpq06Zb61ZLwu4PCRgzhBtZoLVFuoUacuGYnqVMug+1BJtm3DetSoUQMRtWvBabNi+ZIF6DdoMGWcVMrcUSi2kjEqzMOBvXvQo3cfOJSucTw3Qwqc2wvus09LScDpoweQlpSAPWQk163+AwG+PlSDPIOiwkIEhYSKc3kNjYy0RCyZN08YaaVKA4OXBkvnzUFxsRE1KJ3YrHb5PG9z/krg6HUaXDh7EovoOXfr1Q++AQEIDAxBWOUw7N6xA146NZq1aIYq1cIpUWhgNRZj59Zt6NCxEwx+AQgLrwKdwUd0Y0395kukXL6MHn17o17duqhfvx6ys7Kxcf06dOzajezMtV05fyVwuIVRqbDjo3cmITMjAyazCWlpacjIykByYiLmzZlD191B5wE/fP0VeU9NwsFLDD7me507c5r26VG3fl0YtDpERlbF9q1bEFE9Ah07dSQh1Ap6rZriJwtdundDXHwK9u3ZTaLlAThUBmhJDEXVqytmRvlSWKtUr4FmDaIQXjWcwrQeH376OWqTDbVzhXD1arTv1OlKCw4VrVi+aB7i4+JJkMRj2eLFiDkfjSwSLmdPn6b8pEP9Bg1Qo3pVxJEYi09IwpAhg0V3UmMSUpcuXkLrDh2pRFNh3ZrV6N67F6rVrg+7U4uIyAiEh1clUapDgyZNsHXLFrrXfNGC07ARiag6teDt7YVfly0jG18HQcGVXMMVKmBW9USB8/cVgQdi4QFspPAtFuCeh4bjw2++wWuT3ka7du3QsXMXtKMaWPTZc5g740fwDPHmLVtiOxkaq6mYjMAmytD+qEm1pLnTvhdNt3CYsYlEUHUSO3pff4rp66yR5LaHp+WmXE7Bnl27cfz4CRw9dAAxZ8/gyMFD2Eu12XNnzghLwE+WZ71YigsRfe4sPWsSMrRPTekkPS2VhFCeENESD4AerJVshR8JmzZtW6FFmzZo3rY1WrdviypVq4iCMSengGzAeuzcslWMw+MBu/sPHCA7sZUE8jokUOWJl5+Ij0sQhXODpi1Rq0Fz1GncAm3InfT0dBhJnNyolLl+Mb5rUDhhpHQ4aNAgPPDo47jvkeF44OHHcN9Dj8BLr4eGjp87fRIXYmIw+YMPMXL0KDwzciRee+M1DCGhMv+nH6AkwREWUQdN27RFUKVghFPFr0HL1oioUxNinIvJBDV5LTc3HdvI9oVUriSmZ3MLJouIjl3JXnbsitTLaZg5YzZ2kMArKCjEqj9WYOb0n/DJ22/TsWRRKWDEuDaFCmMmvoUXXhmPMa+MQd2GjXDH4MEYTd9Hv/4WuvbsC71PMBq1aI7watUQGBSExiS4ajdqAV//ABhJSDIKhxXbNq6FRqcXedBuN0NL36MaNUKfQUNES2pKcrLoSmzWpjVqNWxGW1MxBIHze2Z6Cn268rTEM6jwLThsSLj7IbxaDQQEBIvajFbjAy8fL7FoVaWwcKrVRCEpMQXnzp5Fs5at0KhZS5w4fgSrli/DhQsXMXLcBAQEB6JugyZYsWQxZbL1cCiUePLZ56BUe5fUUm6ObMG5vbBa7YiqHYnOVHvl+benT50kIeuH1iRuH3zkYVGoGU0uMSMWCsvLEmMYeK0RpVIDDRViB/ftJWMahppU05QtOLc/f9WCw+NciovzsWvbNpw4dhR7d2zHvl07sIc+z5P4bduxM3wojezfux35udkoLCxAnQb16LMQOVnpyMrk2UkBqFa9OmrUqY/VK37F3p3bSTTvxy4SC3t27MLQh4chqm5DWC2cXkpuTHALjokrVJs3oM/AO0kYXJuWOG2RycG5U6fo/ruwf88e7N6+Tfht945tQpj06HcHKlUORVpaihgHc+jgEezbvRc76Lwzp07ggeFPokpEpJiRxLqD17+pEh6J4BDuMgOySQDYKC80a90GxUUmEnEbxRo6B+l+h2g7sHenuCcvpRFetRpSUpPhHxyEZi1aCfe8fP3EwGzuZmrQqAn0Xq61gTgkFotDhNlOYufksSMIq1YVwZUjYSyy0jmuVh4WQmlpl8VzadikGQlBByxWE4mWJBI8baDTanH08AEcObBfDARnPx0kP/HaRZeTklC/UTPUrF0bFy/EYM2KFaLSsn/3TmzesA4NmzZDz36DZBeVh7XgKC6lmcq9YOUAKOmvl071t9U3ZzBe8M9JD5czoRv+ruKqCkUS9xFzLV1Jv62UEdnY8LiM/Kw0GHz8oNIaYDJaxEqgTpuJCrsc+AWHUGJRiWtvJcGwgcrLK8TF2Dh0aEeZ1yhH8v9bcJrQG7RYv2qFKIRCQ8Nw/0MPUi29GhbN/5nEzmkyiC3wxFPPUnpTCoOeFHcO03/4Ea+/+x4VlF7w9lFjyicfi3EOvfv2QVaejV123UBy28HPnFfaPXU6Br6+PlcqGX/GCXNxHhXIZjYNV+BZOHqvADENWqe7cUWLC3KzyVpiK4zIysqCyWKhypkaQQGB0Hn7kZApa2kJniptISF1Ao2athb+LQs72R9jUT758trjWp2BNj+X7dI4kZWejryCArJRduh1egQHBZMA8SfRbhXr7fDVCienWbasShJPVFjQbyE2FFqKBgqHMZfCY7kmHvgwd8Px9HSxICrvI8dEcOjTZnPCZimmr5qSndejgMVcLLp53a9guAbyr0LpcF3vhldFLunSs1qKyF9FdLxU+MlTKrWe/BQgRKpGo0ROeioKjEbhBX8fX/hR+M30bIRnKyhWSu9mK4vpkh3lHF68t8ILnL+mJGeywyX50ZVhSfBQZnE6HKKFhjNK6f2uZb9v3TdS4NxeKKjGGBdzCkV5uahepw68/AJdey0mxF04DysZ2qiGLclw6qDTaHDp3FH8SALnvc8/JwNhgLe3GjOnfo8Nq/5A+05dMfy5l2EweN1Sa57kn+fWBQ4XAFRwU9YssQxXcOf5vyoj3fmaB6qz4OCWF76GkhSlj2tbbq6H12jhFpYbneJ+p1Pp4+wdDh/bKhc8LbpEtNCJXLnjmjv7/9p7c0knrha/XAfFBeI7+138vg5XZZFEiIiIPx/nFk9Xq0zZcBjE8ZLblobD5orfqwc5Ht02mN12+fM66KKreY9ttGtNIoa8K7rfyriqQiEFzm0KB+B/J3D+GaTAuX3g2nh+ZiJmzpgpvvPYhoK8fBQW5CGsaoSo4XJ3weChD6J+42YgW4n9W9fhw/few4LfVkJvCKDaohLfff4ZqlaPRO9+A8kN1wsCJbcntypw+DwuUEUhLApM1zm8z1Wgl4KeN5/jfu786SqIWVjwPm4p4WuupgsFF8RUuJeVVniXl16NIiO3rNwIt8C6/vqr9xF/Sx3m89ltt/fdt3aFlf3KCqxkH4WX5ZPb3yxE3AscunGJGy4o+XjJhTel5OZX/ORyW7xok/a7hYmIk1IeZbdZ0LjjlC/jz6vLM0j+Dp4ocDwkKP9/3JmFpwZfD+cnfpFcmbnGlddEc6qoPRDu83laqXvjDCspH3BtziugEh5/6mk8OuxhPPnEE2jfqQP8fP3wzDNPY/jwYXju+RdQs1YUeIE3by1w8uRJWKwWnDp6GN4kboQ7VBv39fWHr7+PywBLyjVsI8SbqJVWFOWn0zO1uAQw5W2H3ULHbVTYssDgApYKZaf7dQQuI8HdR5wOWBxYzIWwmHJhM+fTgSJYzXmwGHMoDfELO8tIK7TPbDZj09o1ZR8nWFCw/9je8Cw+XuJAb+DxYGrwm8sN9J336ehTq3OtSMwtGXoSTSq1Q7wTqnS3EN+GxYPVkk/CywibtYB28io3XPni9G2me3IrtglWCguHx0ybw1FynOKEBSDbQ4Y/RfypuPWHv/ObvXkFaDvU5EeXneT7crcvUFyQSfFaLPzPcex02sltXjfaBd/DyXHsbooR/jXzmfSj5KaSCo2qwg8yJjgreFEpZTPzu1bSRR9ySZYRmZLH4hRQZmM9qFZf7fsVBk+lgpeXEllpyUIxqtU6MoBO5GanIi0lnj7TkZ2VDj8/7v++ajyuh42WHGR8e8DPldfeOHJwHxb+PBfHjh3D+TOnkZmRhpiYC9i6eTPSMrPQpn0HsuJm/LJ0Mc6ePoVPv/oK30+ZgkpBgahVswb27NqF4JBQ1KgdVTJoVD7P25m/GmTMhXNBQQ6++fhDbN+0XryfqVnLlggK8cPUb76AMS8LDRo3gVajwq4t67Bu9Up06dENOvqtVtjwxvhx6NarN5QKFRbNnYmdW7fi8P79WDz/ZyTGxWP3ju3ISs9Ak+bN6N4lNy2Bx47wO/C++/JTDLzrbtpzbVribvGkhEtITkxATk421q5chugzp3Ds0H4U5OeL18hs27QWZ04dw6njR8Rbt6tXj4SpKA9LFszG1k0bcCH6HGrU4nVnOOwOEkFaJMZewpcfvoM/fv0F0afPiBaktStXoGpEOL799GMMHjIAE0a9JAY1H9q/j+JkB8VHCIn/6vjkncmoUq0qKoVWES1ZDtiQn30ZG1f/TvnlJKqSncsjv3376YdC9JhMBfAPCBb29qdvv8aa33/D9i1bEFmzJiIiw+i+q7B/xya06dBZDAZWkTB8fezL6NqtC4kzH7KvDnz72YdiIHVo5SoiDJJbxxMHGcsWHEJDtYgdmzdg/Mjn8fmHH4iBalwYsbjht9pmZyRjzIjnEH/pHBkvtTjGG7fSFBkLMIUy+ognhuPAvj2U0VRQwYLPP3gH82fPIsOwDEsXzofdVEjXyOguD/CztZjtaNS4KZ585ik8MuxhvDjqZbz17rsY/tij6N6jO2IvXhAG9fDhw4g5fw5jXn0NVSJripcbrl61GikkgNhg2P40rkFSHmFbwIOHt65fidAqYfhu6lTUqFkd6//4Ddxg57YJbklks1qowmQCmQ/MmzUD33/9lVgoUl2ySOSTI57H65PeQOt2bSktxWDgoIGY/P67uPeRYbBYrhVWLriFWQFfH18y29cmKGGnNErEnDuBA7u348CeHTh99CjCqKD3I6EWEuyHjat+R3JcHMLCQuHrbcDcH6fi0L6dmDtjGgpy8zFo0J1wWIz49L1JotWEBZXVYkNkZA08+/wIEi1BGPHSCwgODBAvqmTbx+aMLZrRaMSoVyfilddep+1NEnnNYbHZKaxqeGmV0PIyYBQ3VosFhw8dwtkzZ3GOKgT80s/sy4lilpnSZsbK5UsBawGiTx4hQZaCL7+bgkFDhmDFsoXiPjxuyN1Kzu5xRYRXKuZWIhElnNHIU/xRVgxKKh4lqaXiwJmCDQJ/MpxhzOYi5GRl4snnRsDHSy8W1GJjxZDdwJJ5c5GZchlOu5XO55H6xWLtBxZGKVRratCwMfoPHEg1rAKR6S2U4fNz8zDypVF4/e138fo770Fl4EWteBCipDzAz8o3MBQ16rVARFQzhNdshMrV6yOibgPUbtgM1SIiYKYCoEmzVhg9YRL8K4VTbdSCeo1a4pU33oGPT5B4tw6/bNB+syETknIBd4Nwgc/TjVu0aStesNmmU2fRGlJygihguYdHRwU6r5d0MeaCeA9Sy5at0bxVe3j5+gjb43DYcIIEyHfffIc9u3fi/c++xOwZMzDrp1lifSV3GV4WrrEvZSO6p7Q8+0iFVq1aYvCgQUIwtWnTRoiDNm3bYgAJmaEPPYKHHn8MGzdswonjx0nAP4Q2dP4jjz+OuvUaiHVrXPaP6sAkUgJCK8PLywsBwSFwzW7SUEVPS/50jXnUanXw9g8Qi/x5+wVSJU8Pg1Yt3i8166efcP7sWeEnb29fBARVRnhETVSpFinyz9pVf5ALSmzfuRupqelYteIPxF6IRsMmTVm1iandhSTACvNyRRiuF3d8b6FoSuCWLIOe4oHXsymx8ZKKy02ykgdC6V2r435mJQxenEGVsFFNQ6Uy4L6HHkaNWjVY8bhOpczh66vBzq3rqYZRhE5du4iXvvGL9Fb8sgh/LF9I1wG16zfD3UMGi7fYuuFrlQonjpHxmD39J0SfOSemHcvsVn5gA88Lt/FLWa2ltsICK6pVr4UnnnsRTgePXdBQgUXpyGoXg4/5RX1KlRZmkw2D732ACrY2N5j2KylXUJ5mYcLrI3GXE31QQe5NacBVaeGny4WvzWKnPD8dFrtdvM/pq08+QZXwyujatSP0OoOwDZSycPHcaTRqUBfvvvsuenbrgg8/+RSVgv2RHHdRjD/5/5TN3AWWnHwZJ86eweEDB5GSmka2yvUGb+5g15Bnc7NzEOTvgzbt2mDq1OnYuHUbcguNGD16FPwDQoRdZNgfPPiUBT93m6tJ2HDr5S+LFojWSbaWxcWFSLx0AQnxl5AYfxFJCRdwYPcuukcWCa0WYmE+fiWDmm78+5L5CPTzgZYEz8Hd29C9dx+0IuHVtl17qiy0QP/BdyGfBBavGs09TNzapSQRY6G8WFYOYv+5sxYPSrZbrVjzxyrx2ghevkFSsak4AocygkanwprfluKNV57H4b07sXr5PBw/vFfMnsgvpsLMRsaHMwydzoMHC7KysGThfNw7dCgZDd7vBC+V0LJNJ7Ro25kKPMr0VhsKuYZe0l8vrqVCLz0zmzJ6nHh3y2dvv4mki2eptnF1/I6kfMLGlI2uQqkt0+AKuBCjgyajlQSSHHvjKXAO5xaUG7WwcIWJX3mQm5eL115/DS+8+Dyat26DE8dOiuPePt6iFeLMqZPIz8tDfEICvv/ue3w95VvMmvmTeDVBUmIczkdHC5v0H4kcSmrcinH8+Cn8vvRX/L6Mx+KcocJeixW//4pPPv4Yb702EVs2bsSQBx/C0y++jKh6DbBl/Qa8MeYl/DB1GqVXV3eYGxbubN5E+J0OeHt7o0rVqiJd8yiX2lH1sXThPMyfMQMLZs3AsgXzcfLECQqDTrxCIahSZSGQODxePj4IDQ9HSKVKdFyP2EuXqBByIig4ECkpSWIRQr4z35M/+Z7i87q44GfA9zaZTEJU8olXfew6+bpLJBWQCiNwODMW5heIwXxjJ76GzevXY8/evahduybsJGw4QzGuTKGgGgQwe8Y01K/XSLxttrCoCKZiI9XQnahTryHq1G0AS8nqtCWXCkRG1Hhj+pwFGP7sSNx/31D07tcXa1evgoHXx/qPrJbkdoKfoZgiXOq5l4UrbfzFSZJyAs/8UYkF+Uxmbq3jrmpe7O+q3eBZcy1aNcXAQUOwe/derF23Hr7eXnSuA5s3b8add98DFQnjkJBg8c6nOlF1UK1aVWzdsA6hoZVQp04dRNE+f/8A8Itc/6OkQx6x2awYMKAP3pr8Jt5872N07d5DrB5cu04UOnToIF50yW6fPxstViS+/5GH8Ob7H+KbH6eL1X2PHtgjZi6xqVJTQIvy8xF3MVa02DgdNoSGVUHHbt3F4qcmqtyNHDMeI0e9gjfeeR+vT3oX4157C088NwKVKoehoMBMYSnxG8Vhw0bNcTHmEgm5y2jUrAWaNm2KjIw0TP32WwT6+6Nq1UhoSRiZzFYRpzxzym7jhRCvjm9if/kaVMKvOTl5orXGYFCI+OfK5YDBd1L81heVT0nFpsIIHK55abR6PP78SASHVseY1yfhvU8/RWBoVfF+mdJwTazIaEEBiZrU1Mt4753JiL14ESt+XY70jEzotUqR8ctCrQIyM1Jx8UK0GKDMlQuDlxfV5o2idUgikZRHyH5oNKJFNu7SJTGw+NypE4iIrFVynKFClv4mJSdToXsKsefPkog4TQV6NGLo84evvybxYRFrKcXHJaJbz37o1asXWrRuh24kGLr36YteA+5ESKUqV7qI/g5s47jw59lDNtqMpMGLi22ia8lht6FRo8bo3K0bBg6+C3cMvhvHDh/C+2+9hdSEOPDYoWAKW0T1SBTn5wjtLsS5wobtWzZDo9Ni+8b10KhUwn1ewZjvpaPr9u7djeVLl0KlU8LsoM2mAJlPPDXieVSLrElCg8cuqpCdmQX/QF8xWSP1ciLFZTCOHj1KoqYaatSsjdp1SZTYbIioVp3iOFbEccblBNGa7uXtR+KKbkh+4kHLsRdisOKXX/Dqm29izR+/I/5iHLT0fLiFyUSqy2rnVtT/RCFKPIkKI3AYFi4qlY4EDa+noIRS5UO1g6vTsTlzmK1c4+CVQtV4adxrGDfpHYwePxHVIqpj0F1DEFm9kshQG9asgJd7XA1dzi/sFEKJvutJ2Hz31ec4smc3MlIuYxsZiJZt2oruLXGCRCIpd9io0Ozep49499KUKd9h766dGHj3vTDyMZ41Rfmf9AvadeqKZ18eS5Wpl8X25Auj8PQLLyEwKBC8iB8Prt28cSOSki6j2OrAg489TsJIhaSUdKSmZwpBcqPCmUXFjSCnhfjgsWPuKe7CGdpstM9qt6OY/JdfTDbKxwcOsnUdOrTGR+9/iOXzF+CLTz+mCl0amnL3u9Uu1sfZu3MnjEWF+ILCe/bUaZw4fUbYSZfIIeFCzvN6N7nZGSjOK0RhQRaKCjKRn5cpusrEYn0EX8MzryqHhaJ6zUjaaojWoLiEBBI+mUhPTcalizHibeltOnYSM6s+/+wLLJg7F70H3iFmn/E6UxzHPIvrp2lTMeT++9F34AD0HTQEP/0wBU4Ko91qE62r1w9GllRMKuQ6OFcFzVVrwXv4N9cgatVpQBlKQ4JIQ5lSTxldB5OxGLXrN0FwaAiiz0WLDFRH1Di4uVqFYqMRlSuHIygkHD5kPCKqVcHiBfOxYf06tKcMO+DOoWTYXGMzyoL9JNfBkUj+Pf5qHRyuDPEaLy1aNIOJ39o99F5Uq16b8qoC6VSRCQsPQ1i1GjCZ7GKdliubDTBR4Xx4/1507NpdDEI/c+IQDh/YS9sBnDh8SKwhc2DXDpw/cwYt2rQT4qA0PCbGZDJix5aNVOAPIlt11TawmXCQ+AoICkbNWnVQu15d1IiqS+Hwp6Nk00j4sKCoXiuK7JrrdSF+/q6Xfnbu3hPBQf5IunwZlSpXwWNPPQVvv2ASLXbaHPAPDCI/d4XW4C/eoM4Dd20UL9wyk5KUhFadOyI3K1e07pw8cRKHqFJ3aN9eHNq7R3xG1qpNwi5EuKfR6Oh3JArzCuj+weg1sC86dulF8dkUyUkpYhZXw6atYXeq0aZ9G1hMxaJ7rXmbDiSmFMjLzoJWq0atug2pwtgGUWSPCwqtZK9roUXrlhRnGiTEXkRNCrtfQJAQOpJbxxPXwZGvaigFCwqdVkVCg2oBJfsY1kF6vUqIDivVuPg7Tws1uV9MRyfwdXwej8uhg2IlUbuxgGp0Fnj5B6LIePMmZ763fFWDRPLvIPLwLb6qgQt5nVZJeZ1bMVzrHOm0CiEIrCR2ysy2tFPpNMMBV6uvQWmFmQTLNdABhUoJh9pHnHO9M3a7FZcunEXd+k2FrbkebqF2DQ7mjW2Va4wg+5lXMnbPhGL/ccsKCzoL2TovA88G5PN4YDydQ2LEdR3VgOk8frUldw+x2zzuhhcytdp5RpYNJrtSTMmGrYjcvu4dWXwjjTddfW3Fk8UOB5Bndrku4BlqPJvVNe5H3Jf8pid7zqeynWV4QWN20kJxrKR7ul9kzOdzWHimlk5N4tJO15F/+Zjk1pHvorpN4QD8o++i4hx1Xe5hI/JnQUK/aZ/rfTQlu26AFDgSyb/HrQocN9fnd2F3/mwWrsDjY0S3CdsO/s0z8cS3P8PdOWXlfd7F4spMpdBf2Yay7NGf/Fzymz/d/KW7JX/cp11xwxW6a+Bz+Uhp3Ofz9e7bXu+vm+G6z7VuumH3XO6UfVxyc+S7qCQuysiMZWdQymjCWJX8lEgkHsH1+Z1/3SyfXyn++STaXIV02duNCnsuwG9F3DBlnfMnP5f85k/39lfwGaVPu+JGWeEQn9fiPt8tbphbua+bG4kbxuXMjY9LKh5S4EgkEkk54e+IAYmkoiMFjkQikUgkEo9DChyJRCKRSCQehxQ4EolEIpFIPA4pcCQSiUQikXgcUuBIJBKJRCLxOKTAkUgkEolE4nFIgSORSCQSicTj8JiVjHkBKC9+XYJrV7mD17cQKxnHxaFj22YolisZSyT/GLya7pWVjP18EFH15isZSySeBq9kbLFBvqrhdoONE79oMyxICzuFpjzKAk5UuXkmnD13CZ3bNRRvHpfyRiL5Z2AjqKU8ePxsPPy8vRBZvZJ48aBEUiGgwoZfo5ieZaYft/7qjNsZjxE4/NK2zPRM/PbrKnj7eQvBU/5QiBffZWTnUe0xRLzxVyKR/HOwUU/PzINOq4G/v5d4waRE4vFQMueUbrbY8PCDd0KnL69l6LV4hMDhB6E36HDy6CncOehR6EPCy+1r8lk08xuBxdt2ZfuNRPIP4xSVJbYpDiluJBUELmmKiosx+I4emPLlG7DZeK8UOLcFboFz+vg53DPkWQRXD5etHxKJRCKR3CKFhUV44L7+ePO1kbBabB7TgiNnUUkkEolEUsGx8wBWDxA2pZECRyKRSCQSicchBY5EIpFIJBKPQwociUQikUgkHocUOKXggVV2u0MMUv5vDrJit/4b7nnCwC+JRCKRSP4JpMAheP0Li8WGIqNJrH1htdpQXGz6r8zGYklis9lhMltKpn//ffj6IvKP0WgWfpNIJBKJRHJzKrzAYXFTVGRESJAfPnvneSyY/hZ+nvomHrm3jxA9jiutJgo+ueT79Vy/v+Q3nV9cWIR2Tevi249Ho0b1cJhJ6Fzhhu5dhQWNRq3CPYO64McvxqJrx2YwmXi1SYlEIpFIJDeiwgscm80GrVaNz997EfcN6oZtOw8jPzcfUz4ehQfv7knixwS7w4GCgkLaX0Cixyquc7X6WMX7o3gNAW7tYb3C3UhFRcXIyy2E2WSh3yD3VagWFgi1iqPbdV0+X1fgvk4BM+0zknBhAcTHzGaruK9Go8b3n43Bx289h3sHd0f9OhGw8JraEolEIpFIbkiFFzj8grHwsBA0aVgLa9fswLuvf4kXXvwAcxatFUtXO+wOqJRK9OvWmgRQFwQH+YkWFBYjwcH+uP/OLujZsZlotDGRoLHZ7WjXsgGG3d0D1cMriVaaU9FxmDJlHlJS00mcWBFWOZiu64qu7ZrACQeKjSZE0Lk1qochomqouE8VOofFjpYEzr6DZ3DvwxNYPZX4WiKRSCQSyc2o8CsZ8/gWlUqJRdMno2G9SHw5dQmOnbqAHTuPCoETXiUE3332Cto0rwcziZP8/GI8PeoTFJtMWDbzXSFYqpBA2kLnj3z1S7zywgMYdl9f5BcWolJwIIY/8zYiw4Lw5ZcTcdd9Y+EgwTPr+9dF15evjxfWbd6Plyd+g9fHDBPdYvFJ6YiqXRXJlzPw5MsfIzYhVXSVaeg+WcmbMPnjmfhm+q/w8/UqCYFEIpFIJP853Atx7z39MPmNkbBa7R4xoUWuZExwF1Cx0YxRr32DPftP4YmH78CKeR9h57qpolWnZ9eW6NezDYYOexVN2g2DTqvGI/f1Qe9ubRAQ6IfX3vgGDz05GZeTUxEaEoBhD/TDjt2HcdfQUZgxdyW89DrYHU7RFWaxOzHp1SeQkZGNLv1GYMQrnwlR06VDMyF4gsi9sZO+F0KoScPa6NO5FUzkN76PXq8v8bFEIpFIJJK/osILHFaq3l4GXE7PwrAX3ke/e17BU8+OR1CAL0Y9NxQN61QXrTzjRz+O6d++BpVahaha1bBjx2FcupSI76e8gReevgcX4y4j6XIGps1ZgZ4kfubM/AiVSfBEX4inSHbNzAoI9oOfvw/2HT6L9NxCHD11EfGJqYiqXU20Op09H4/T0bFIzcwT5yuVClevFP2RnVMSiUQikdw6FV7gWFh4+Hnjlznv4b0JT+Bi9CUsWb4LR0/GoGp4qGjd4QHAS37dgNnz/8BPP6/Cwl82wa4APvtuMZ588V3EX0rAlE/GoHunFti17wSeHPkRvvhqDtq3a4LP3x95ZSYWj93hAcaBAX6wFBVDp1EjgARPQUERlAqFEDQ6tQZqlYp+i0skEolEIpH8B1R4gcMzm1JSM5GVlYunhg/GnJnvYP68TzG4fyds2nYYmzbth0qpRp9urdGlbUO89OxQeBv0aNa4DmZMmYi+XVuQKFGJLqhikwUfvzUCb4x9FBFVAilyFcjPL4JKTcJFr4U5rxA7th/GHf064vO3R+Czt5+Hw+HE3oOnodVq6Ty1GJTMs6r485pmmxKRREfFp0QikUgkkhtT4QUODzBWa1R4fsxn+GHmb2jeOAo1a1TB6De/xYyFq3HqQjyeePF9REXVxKA7emHa7N/x25qdWLFmNz7/bhH69u2KFm2b4ulRn2LvgRMY9drXyM4txHPPPYJ9R85g7Fs/IDPbiBOnLgJaDT746mf8OPs39OnXCXovHR569h1EX0hEbl4BTp2NhYKeiI2UzaGj0cguKIKaxBOLG6VWhZNnYpGemSv8LJFIJBKJ5MZU+FlUDLeY8JiXgqJi0iAa4SaPu+FZTmq1EvkFxeI87kbilhofH28oSWPk5RdBw60uBK9Zw+fzisUWsxUaEjNWqxV6vU50OYkF+zTcQgNyrwg6uo/NbiNBo4Kvt56O88h1B4ktjRA0PGNLQ9dxqw632XCYeFYXixueOi6RSCQSyX8DOYvKg+GHyS0lQQF+8CKx5O2lR2CArxAT/Jz9fL2FePGi/QF0Du9XKJRiLA3v483fz1sIJQMJGn9/H/rU0j4f6EjoiLE1Oo24jtfU4fsY6D5+vj7wI3dZ9ahJyGhI3LjG4iihL+mycndIiX3khhQ3EolEIpH8NVLglIKFDosU3korWPf3svZfPb9kZwm8z437HDfu69zfGf75p2tKvrspfVwikUgkEsmNkQJHIpFIJBKJxyEFjkQikUgkEo9DChyJRCKRSCQeh8fMojp57DQGD3oUhpBwOB3l723b/BDcA4z5hZ3lfrQNhYUHTvNMMomkPMCj3hSU/xSUG3lWpBzxJqkYKFBQWIRHHroDH783zqNmUXmEwOEZUOkZmfj1l1Xw9fUulw+HjanJbENWVj4iqoUIA1ue4fDEXLqMBlERsNvLd1gkFQMexJ+ZnQeVSoUAf+8rK5BLJJ4OvzS6Xr0odOrQttyXPW48QuAwLGg0aiWqBGtR/tpuXKhoy8kz48zZi+jSviEs9Ls81yBVDif+WLcX9wzsWLJHIrn9ORuTCK1OjxrVK8FWsk8i8XS4rCk0OpGbb+HGd4/AcwQObdys7KVTldumNW4az8srwKXYeLRv2wxGo7VcJzTuatu0aTfuu6srTBaHx2Qaieei06pw/MR5qA3eqFYtDDZrea0uSSR/D7bPVhsvMMu2u2RnOcejBA6/sVsIHNeucgc3j+flFeJibBw6tHMLnPKrCtjvboFjtrLAkQpHcvvC9SKdVlkicHwQUa0ybDbZtSqpOFgpvXuawJGzqCQSiUQikXgcUuBIJBKJRCLxOKTAkUgkEolE4nFIgSORSCQSicTjkAJHIpFIJBKJxyEFjkQikUgkEo9DChzJbcp108oVvNJRGfD08zKnoPO+m09NVyiUYr2esrbrp7XzvXnfjY6Le123z30Of15/Pv9WqZRXNnbzP0Es+3Sd266loHjftfv/xHXXMXypO4yll5S6kf84HO7zr9+uDzNT+vwbHb8G+s3/6It4lYkb13pXZcXhn92USCQVEylwJLcdSqUCGrVL0HCZZdApoVEBei3v5xWPCCrHeN0SrRpi4+/u8pi/63UKsYlrNVePlcZYlIP87DQU5KTDVJCD4vws8T0/Kw1mUxGdQX6gC7nQ9SI37dZi5GamII+OO+1m8k+pAtVpg8NmdH0tuZnFXAynwwar2Ujf6RidysfYfw6rEVnpl5GRkiS2wtxMCodThL20sODv7H89haP05iTH+FyDnuPGKfapKc4cdD5/usPP+71oK+2uK94UV+LtShgonBymgtwM4R+DxrWbAoHigrw/xyFdZizMRUF2uog3Y0G2iEf+XkDxairOF/fk63gTz8huovhLFfHIccD+c92eT3TARnHm+uW6m43OsdnMcNgtMBnpmZQ4xovyKWFBdkYKxV+yiMN88odG5YBadQMx/F+AhdXVrWQncaMFRm+0/+9wvRtX7+/abpW/c+7NcAvKG1H6Plf9WbKjBPd+N1fPu3Z/aVz7XZWFss5x7+N34PHrNm7kjqTiIBf6u03gTCsX+nMZz5TkJFy8cA7devZGYV4u1qxciUuXLsDb2wcDB92JOvXqi/db7di8CQcP7KeHr0D79u3RtUcvFBYZsXXjWqSnpVHCoALboEOrNm1Rr0EjWGyu1MGGT0eiYe7Mn3D2zFly1xsF+XlQa9R0vjeKCvPRs09/9B04kApXpyiIV/7+K44dOw4F3YtRklPtO3XGwMGDwcvBnT1xAps3bsCIkS/RQR3USge++eoL9O/fDxdiLpE7dtx9/1Auw7FnxzasW7tGlOssSPiTbXF41XA8NOxR+AYEi/CxP1nQ7di6CRfOR5Ph1tB+G3R6Ax54ZBjMxmKs+PU3JMTHISAwAIPuHIyatWvj/Pnz2L1jO4kDq8gPAYFB6N6jO4IqhZFIs2HXzm3Yv3ePaBFp37ETOnfvKeKGNAN+W7oEe/ftoasUaNmyFR59bDjSsnLw2Ycf4P2PPib3VORnV4HlReJq9owZOHv6NLy8vCnuC0Rm9PH1RXFxMVq0bImhDz4Cu0MBtcKKdatWYd++fXQtx5iroGrSuDGGPvAAHEotctJS8P2332D8629Aq/eBVqPAz3NmI7xKFQQEBGDfnr14YfQYEWFnjh/Dr8uWwWIx028qbDmg9Ifj4aFHH0NYeDVYRbrj/X8Nh4cF2M0X+uP0pObkJuBXrJnNNvH8NBR5ZhN9L3U/fn5askl2O51Lz/8/yc8irer4pbUc5/wSRBL5dC8tC1PyM/vbYnHQPW6+6rIIn3Dn//ciRW4lS09LhkqpEunJed17i4R/9RoR9+xBA8UX6U1KXxRXFD+8T0v+4GfL3jCaSNRSmvT20YrrGXaS45XddscZu2vw0lJYrVSRsMPgrSfBS5UKzkD8gh6FSuQVPj+TKg4arQ5BIZXonnY6xx03nOZKvkr+hCcu9KcaNf7Nt0t+l2s43XICL69wxjSbLcjJzSXjGiaM639iEG8X2O+XLiWiUf1IKgictxQWNnjcSnOCC6+lS3HHwDvw3ddf4+zZM6LwNpqM+Gn6NHQiYXGYhM3cubPRd8AAKgDDMeWrrxERGYFAPz988O67aNaiJXz9/ZCVmYWZ06ahSbOmCAujAr7EL1w41agZiTYkfjp16UTi5Rii6tbF8MceR6vWbVErqg5Uap3wz/dTvsHJ48fx1LPPojuJgbbt2qNGrZqYP3cOLCYTmjZpjPMx50mIbEGffv3J1mpI4DixdNFi1KtXF0mJSSg0FqFtq1YkpAowdtRLGPXKONxJ4qhz587o0rULuvXogY3r1+PcmdP0uzMsdjbcVJhRafrVZ58KIVQrqjb5SU2Fga/w6xeffIyc7Gy6Zz+kXk7BvJ/noHvPXtizcwe2bN6K5nQ/FkOnTp4kvyxCf4qrXSSupv/4IwbfPQSVQitj1k8/wZ/iqWG9KGzZsglrV6/B6LHj0LlrV0yb+gMdC0C1iGpYOG8eht57H2lGV8HEj5PjMLJ6dYqv1hSHnZGQEE8CVYOXRo1G85atUbdBAxKNOtGCtHzxYqxatRJPPvU0evXpi3btOyCK4ng5iZTLSUno0L4t0jMzKU7n4q67hkCjM4hWu/Vr15LwoAJRp6N0cRx9+/ZBUUE+Xnt1PO4Zei8efuRhcW+Owx49e+LixYskRldQWPvDTgbu78AtP2lpWVBqtPD38ykpPN0o6LcNZ04exrnTJxB7KQa5OdkICw6E1W5F9JlTCA6pLNKWS0CQqCN3Yi+eJ0HEhT6/BNgVb27c5/15H8E76f4aEt0x50+SONGRqNGLCsDlxFgcO7yP3I5BckICAgN84OXte0UUlzggnHD95DQPXKJKg97gRW5eFRNXbnfljwveX9pfDJ/q5aXGL4vmk8hJofTVHBbztcKNu30vXjgLL4OG0q4T61avxLYNG0B6iNJRVSFuzkefJiG9GBdjokUe9CFxfPjgbpw/d5r8GI18soHhlYOppNWI8PDmReJm97YtmD7la2zbtBZZGWmUxlohLi4GvyyYjQ4d2yObnsfUrz7D8aNHsI/yQEL8JbRs1RJHDuym/HsEDRo3EXEkKRtO7xw91z/38opo5S75LpHcFrARVapUZIj1yM7OwnEq1EY8/wI6d+mCx594kj67IS42Flu3bMGgQXdgABXaXHA/M2IEzpw6AzLxZOy9cf8D9+Pe++6jwnYUOnTqhC2bNpHouGrQ2WgGBVdC9erVSEzacHD/fhw5dBh+fr6IJKHk7esvDHcKCYfjJ45j9LhxaNioEYJCqyC4cjhatGiBseNfxepVq2Cj2rNWrRGFsLANJffQabWiqZz3c7M5o/cyoFatOtixbRsOHjiAI0eO4PDho9i5YwcZ6BzUI1EgtE0J3NqhM+jQtXtX3HP3PXjw4Ucw9J57qGCLR3xcLImRV9CJRNLTFP46UfXIv5dFxm5Momvo0KG47/77MenttxEYHExxthl79uzFAw89iD4kMgbecQcefOQRKqxjxb2OHjwkBFft2rVIZFfD/XSv9evWQK/XUVh07mBdwUE17MCQEIqv6vD19sH2LVsRE32OauQWEj7V4B8QLAq84mITNm3aSPE1AS2owAmkOOStPhU4H336KTZt3ID8wkKq1atFQX7FwNINNRSH3HKl4Y2+c/HEL8OsG1UXhw4dxL59FIcUf4cPH6E43EWF5gV6Tg1FHFx52P8FWFgUFuTi+y+/wH4SiedPHseyn2fjrQnjkJeejB0kDlkAaTQaSn9aSr8a+HkDi3+ehehTR0h4q2Hw0oj44LTHLSEGOs+rZB+rCxavfB27wemGjwf7KPHTN18iMe6cEAcGvQorlszH8gULEXPyBPZs24AJJJjjL0WTANLQsyI36ToNqUMOvpbEoY73qa2YO+17pKcmi/uoSqrpKrWKzteIVhc+n1v1xL3JHxzmq4KJKPnK+bOsLirOL3SI7jMVsWdO4OtPP8SRvbsRGhKIaRSGNb8txemjh/HxpDfgT/kgJT4Ob40fg/SkC/j8nXcoXncg5tQpLJo9HR+/9w7dzsqu0v2UyM3OwKzvv8ZLr4zFe59+hnOnTmLnto2A1YQkygd6ips1v/+KypWC8D5d+zZt506dxvnTx2E2FiIzI91jWiYkt4585JLbj5KyibuO/Pz8ReFfUFRMQsKBF0a+SIKlo+jOOXDgIFLTMmCx2jD4rrvwxNNPC7HChpYLVaPRDKPJjPz8fFSpUuWaApoNdHZOJtatW4e333oLTz/3LBo0bITXJ07Agf37YC4uEgaRm+KdJGCsFgt7S+xzG0ruhhH9/XyOa9c1sGHOIdGSlZkpCg4unFVKNb6aMgV5eXlYOH8+TpJ44u6i76Z8i0cfe1y06nAzsbuMF9+oAORmfBsJiuIiIx23I5gEi5Lc2rhhIwqLjSQM9HiDwtGwcWPyq9l1HcGN8yqVGt5eXlQ7cyCyRiS2bN6MjKwsijc7Bg8Zgkcff1L4jcUhd9MxHB4WFU5u3r9BSwi/ILaQ4nY7ibVXxozBEBJe/QcOxKQ338QuqkGzIOBnwYU5F5pFJGLYJS4EuXzkrovCwgLhjpr8WLosFdBxjrf8/AJkZGS44pDOUam1eOvtdxASUgk/fP8dxeEJEqeH8O2336BHr1545rnnxIsD/+Te/xOH3UrpqBpGjh6L0RNew5fffS/8eOHiJTz29HOUXg1IvRyPtSuX48C+HeAhTF4kLjj+OY62rF8Ju90kWiOKi/Owac0KbNu8jp5tAazWYmSmpWDPji2Iv3gGBbmpWPvHMpw6d45EsZdwg+EwcXob+uDDGDdhIt7/8BM0b9UGh/btAWkG0bKz9o/lSEy4SGJHgeSkeFyKOYcd27e73KG4Jr2K9PTL5Jgd2elJdP4vOLB3O4kcoKAgD7mUL3aScLp08ZwQQNdA91fwP3oWZcH7vXy8kZSUTPfIwMQ338Kw4Y9hzMQ3UZBfhF9JnD1Mv5985hmMe/0NNG7emvyYhNAq4Xhx1GiMpzB99d1UUbFIjb8k7q+lLTEhjvJ8NRK2NRHg54PW7dohJTlFFGBqEnbcRdesZUtcTk3HkuW/YenSpQgMCqb0Xku0TLjjT1KxkF1UtwlsGCp6FxXDg4sTExNx9vQpDLrzTtSsXQfLFi/CmpUrsJeEgIGMdM0aNVC3QSMyynuxZNECUZimp6WjefNmFIdmrFyxQoiUHdu2ChHBY0ZefHkUHAoucqjgo79qhQMfvDMZCXEJGP744+jVuzdatW1D/lRiCdWOc/NyxRgSX19vZNMzWbZkKXx8vFBMhXRa6mXRXTJ92o948OGHEBUVhYSEBJyhWiV3v3DTOhfgO3dsF600J48fQ+OmTdC8WXOcOn0ahw7spzAmCKPbuHEjePv44ELMeYRVDkM8hb1qtWqi1YILM07T69euFmNquJVpNcWD0WRCmzZtUIVE3sL587Bu9WoR3tDQUDFe5QzFXVxsHDRk+BPi4rB753acPx+Dh4c9ikaNGgp3OE53bN8qBEaDBg3pPiohxLZv34YuXXug2GjEFx9/hL4D70D1yEisXbWaxNDdFHeuLiqu2XvrlPjq809x5Mhh3HPvvXT8LjRp2gyVK1fGgvkLqJBLEuOfeOyHk8Tp7JkzYNAbqEZtRBbVqE8eO4Zvv/4K/QbcgdZtWiM7OwebN2zAIBJ5aq2ri+rwoYPkz204H30OIZUqoWeP7rhEYeKutkzyL+eXtvTcWAxfIqERRgVlPMVt5cpVoDcYhD9vlZt1UbFIMxYX4iAJiY6dO0Hn7QMlCb+9u3fSc1SRoNmLEBKdX3/yIYIDQ3Bg9y7ExsdRRClEa51WrcP5M2dweN8uNGvWBJMmjIevjy8uRkfTtbvpuwHvvjER/r5+Ig0u/nk2CREvxFKYdpPA5/FgwZWqCFF4YPcOKvh1qBZZiwR+Gvbt2S3S6u6du7B1/ToEBgThV3q+1cIr4+N330YyxUdIaGUkJ19Ghw4dkJ6UiJnTpqJqlcr48duvyN+h2L9nFxJjL0HhsOCTD96FhkRUzTr1RCuns1Q8aPmN6/S8daSSuMvHYrnaRcWfPJh9x+aNIl2fO3sWRsovQSQKI2vVpDTbCgmJySSetok07uUXgg5dOpJ/A/D7L7+gVbsO9BB0uEBxEn3eNQZPq/MRtjAoJAi/L1sCi9mE+EuxWLtmLfoO6EfpRIsTR4/QM+nKKRN+lJfys7Nhp4pOyxbNkZ+XQ5WJfBRRJaBZy1bCLUnZeGIXlRQ4twlsHKTAuSpweCxK7779EEaF9h1DhqBBw4ZUg1fiR6qxh1erivr16glR0r5TJwT6B2DZ0iVk7FPQpElTbKJC8vEnnkBTKmzbUk3v/PloMsQWNGrSEDbu/2F7Td7p1LEjiahBVCsPh5WNOP2vG1UHA+4YhDp168KpVMNidaBd21YoIMHzxWefIicvD8ePHcciEhbPPPss7rhzMKx0XTL5+RqBo3CKgcTDH3sM4RERsFpsoluLC5nkxHhEkmioRka+uLhIxE27du3JKFuFGKtFoo67KbhsVimd2LRxoxhLwF1xHA9169eHl38QqkdUFSKQx+NYrVZ8/eWXJBTaoKiwCOvWrRUC4Py5aGxYv16M8enesye0Bi/079dPjCPiAnnp4sVITUlGOyr4ataOQtyFi5g7ZxbWrVmDps2a4oknn0JufgE2rlt3jcBhP/OY7ZZUsN5112DUqFkLXHbQLkREVBNdh42oAFSQiLPaIOKeW2k+++RjZGVl48SJE/jt11/Qs1cvMbbJaAWK8nOvETgsEnft2oUOHTuga/ceuHDhgghDRkYWFXIXEBQUROKsPgoLeHCzE61btxaDwDmua9SqLbqyXD66NW4mcLiVyWIxYsuGdTCZipGUEIc1q/5AXn4+7hw0CEePHhOtDI0aN8XTTz+Blh074VJsAuLj4hFRvSpGjxmNps1b4pdly1A1siad1xiD7ugvWiO3bdmKoqJiqOmZT357EommHfALDMLIkS+iUbNmIk7aUhxUqlxVxMnBvbvEMz118hhWUhxy6+Yjjw6HidI4j1Hq1q0LjPQ9KT6ehGE0XnppJImF7mIQfK2aNTBzxnQMJUF66OABIUQee2w4OnbthmnffiPEkd1hxxuTJ8MnoBKlK1eLqJtbEThbN61Du9at0LlnL6wkYbyORPnOrVtRmfJZ3zsG4vLlVIqHpdhIwj0rI4OeYT0spYrKubPnsJ8E4/Kli0gYt0OXXn1gMltdYtrbQCKuOY6dOInU1FRKc4PQkeI4nioWp2lf585dsGbNBjFej7t9/SkcsRT3ZkqUPl4GFFCeaNpCCpybIQXObQw/Eylwbh/Y7/8fgXOean9dunTFuvUbUZlETpVqEWjWtAnFi5UM+2lodDoqaIxUi62BOnXqiIGus2bOQp++fbGFBMEIMupVa9RAJIkLHuy5ccN69Ok3kAphp5gtcyH6HL6fMgU7d+7ENjK+WzdvFi0+26h2uXnLJhw6dAQtqIDX6QxiYC0cNtHt9fY774pCice/9O0/AN6BwSS8/ixwuLDctmUL6pPxzqQCmQuNZiRwKlcOQw3yMxfW3DLEwsRMhZHJZEKDRo2owO9N12uvtDxwjX3TxnVU8+4oxiGFVY+EPxV+OVncjbAdERTGyuFVqbbaggRNOhKTU8Q4DH+/QLw5eRKJwL4kFPtg5vSfEBVVl+4bQ4LDhki6juOtIRVSvyz/lfzdByq1Hm3btxNii3/3oALK6lTCai7GxvXrcGcpgcN57XJCPH6a9iM2btqE7du3U3jpk8LM3SHbtm4T4W/RsjUMVMDw7B+Op9SUFEx+7z0xq4sHSHO3YE3yBxvWqwLnLnpmevCwpUMHDlDh5kWFlI9ooelCAieQhE09EnUsHtIz0in+bCRELfR8KD3Q8x5Ihaha50UGm/OQiMZb4i8FjqkI2zZtgF9AgPAvj+vgLkoe7HqSCtliowmtWzZDQJWaFMdKdGnblNLUZrTv0g3B4TV4zjv279uDZiRaDh86hDWr1+DM2WgkxMcirGqEGCzcmuJ++46dlN6rolqtBtBr1dhJ8dq4eXOEhlUTcbhv1w60pwL9yaeewYBBg+m5ZyGaW7gonyycNxfHjp+ktHgKlUKCkF9UhH53UXzqDSTO1uOP31aIwd1cAfjjjxVITrpMooFEweGjFEZKeuR+9Vp1UbtRM1hIXFyfb2+1BSeqTm00JvHLlZSuXbtzqsHi+fPRjMLRo3cvSlu90bxVW6z+/Ve6j4XiPR2jx47FwIF3oP+dd4tZi6GVKN9TvHBL54E9u0m4HBKi1t/fHxlZeTiw/wB2bd8Bu6UYvQYOQovWbdCkfpQQxaPHjUW1GrVwOTlJtE6FkFtS4NwcTxQ45VcRSDwWLty5cOIBtosXzMPeXTuhKcl03BUUTIZ73+5dWLZwEbhnnQ9dunhRDOplI2uj67lZ3d3rzoUJTzPm2i/DrTiVw6pg6H334e677xa1WavVjEpUQNx73/245+6huOOOQdCSuGGDzTNyRU2Wvut0WngbvES7gIP8py8pFPh+XB7yOaQvyGCnUo0+ga4nX5SIFb69yWjEuFfGiJYgbm1q36GTmFFUs2YtzJoxU8wq4uuvFq3kLlkdV8caCR7atHQ/Bd375zkzcebkiStxE3spjgq1EGGorFTg82BQs1OFUBJV4RHVkZebg2NUOM3/ed6VjB93KRY8U0er10OrIfepkA8Pp/OrhEHJg17J+4nxVBOmQojHwLg9xnEYEBwsxgzx4Of7KN68DRxfStz/wIMYcvcQEa/cpciXsTvua319vOHr7S3O5XBxmHioB0eTnU+iCzgOeJzSRRKC7vMYjmubxYx3Jr+Fi5cuoHFjjsMOaNuug2jZ2kzidup334k1fv6bhpqd4vFd/gGBePjhhzH86SfxxluTkJ+TjRNHj4ruMJ1Wj0ISBQY9h1eBQ0eOuVog7Dw9msNH6YUOsli0GAvx1vsf4oGHHxJT7LkLj8eRcCg1lFBNJrMYK0NBJzfM4v5uePq0nuLPPzgQQcEBqFe7BlUIovHb4sV49vkXMPrVV1G/XpQY/M73FHFHn9wC+syzzyE1NQ1HSQT5kVBo2fL/2LsOwCqKrnuS19N7DyGUEHrvvTcRRBFEsIuChY6CKAoKSlUREEQBpffeeyd0AgQSCKmE9J68luS/dzYPQkBsn/4Q9uiSfbuz02fumZk7d+rgpVcHoFef3nhxwKvw8PERdfSfZJ2SCpN1pmZ9Mw3GvFzYuLgK3Sxff1/MnjmTCMdx2NjbC32azl26SIrxFEVnyltbclvOxwOuLk5ISLgtSGcBkRImtUzMThw+hNhbUfD19UaVatXQrl1bGuxo6fsiZGXlIuT0GQx49XUodY40EHBH42ZNxewkk1LKNhlPGSz9nAwZjwW4g+elDBsSGPbUCb751ltYuHCBUAQe+uEHiIqKQu8XXkS/lwcg4kYEhg0dign07vtZMzFi9Bhh/0JFgv39d9/B4LffwusDByDsSijeeGsQdfiSoGICwLuk6jWkEV/dujSirgV3T08E+PuhVq0aqEUj8lp1akNro8UtCmPqlClYs3YtboRHYPrUaZg1YwaibkVjyS+L8MP33yMjIxtOLs64k3AHIyk+Hw4ZgulfT0FqSjIJKCsYaeRuNPGOECZKRqHrUrdOfbG05F/OD+XKB4jwXIUf8cKdhCJBUlhv5ccfZmPIO4MwmATr2zT61trYYeBrr1HcvsKkzz+ntL4tBHCnzp1EGnWsf8IdOvXq7IeriyPFM50I3fNEGiIwYugwjB83Fot++QmvvfEaFMQGpn39NT4cPBgjhw3DiGFDMZquD997Dz/Nny/iLVAs+VigaHR2qEH5x/lVs2YNeJNw9PbyEno+NevUQx0aUXMepiTdwczpM7Bs6RJBUHmZauo33+DC+YvYvnUr5ed0oSfC29Xzc/OEovcHlIdfULkKkkiCme0IsfI0d1j8l/O6Ro2aqFw1GOUCygnl6Ro1aqBCYCBi4+JE/O5G9n8Eoppi1jDXaCZhysRBQfXGG0lJiSJOjZo0xM5Nm3D90iVsXrscm9avo7xXitk7jgrHyKA3CrKdlpaGqIgw3I6+Jbabc9mxO3ZTtXotIgHHcPnsOezbtQvXr4UJPR8Gp4jJ9KUzITi0f6/Yer+MiH6zlk2JkKsQceUyYm/eEPpPPDvIFxMizg69QY9KVDYDXn0NP/04FxUrBeEMhZGVTITn5DEs+mkBkS0b8c0j8Yhs5XAMRM5cXd2Qmpgo/Ay/cA6/LfmNvrNCO6qfC+fNRQgRFZ6B3LFzF6pT+8vNycSRwwdw7OAe/PLLL5TmcNSpU1fMEBUWmhBYuQo6tG0DHz8/BFergrbt26Jx86ZwdXdDPpEo3jSQl5uOzRvWoFqtapRmIpo2anj7lRN6ZB3ad4LRIBFNGU8PZEN/jwl45kE29CfBQEIknzo8Z3dvYRCMBSTvlLHR2aAeCU2FsONhBZM+R9ivySOhyEqWbm5uyM4zIS0pXijPMrRaLfzKBcBKoRa7hkrHg38plNbYtG4tCWdPNG7Rkjp4aajH5CQ9LRVhoReFwi7PEOXk5YlZBBYE+TTS5Rma6rXr0W8d8nKyxBZpFmpONBo9dvSo2HIdHx8vZjwaNm4svj0XchJbNmyEkuLGehcsgPTkr6+frxh9qrS21KmzACWyRx+kJicgMz2VftHH9JD1dAIqBcNWpxKj38uUNyw069avjyIrlVCsZH0eBxrBsqBnpdWsjGTxvTMJHrMxH+fOnBazBLxk4OrmDj0J7fjomxQPGr1zJAn8rQuNqB0oLVs2b0HvPn1FnFiIlQT/ZgvIe3fvpLLTo1vPXiSYpDzk/M7NzUbohbOUditBvHJz2Uq0RMJYsPMOsao1a4ldL7lZ6eIZfSjykMuX3akpn1gRu33n7mK258b1MKxYuozSaw01lQvHleuNo4MDXnn9DTi5egjDZX+22nEaHm3oz4ryKxdXLpwhUtxQzO7xVuywyxdRaDaImZqGzVpg7/atCL14XsxcDXz9TdwgcuLq5Q1P7wBYFxrEjrmadWvjyKFDuHblilCGZuVpTy9fqgtWqFqjHtUfKxzcu1PUk4qVgyh9GjRo0hwulCYme1cuhuDMqeMScaJ416rXCM1btRL6Jzs2bhCzce4eXqhcpSoy04hMN2pKzzQ4feIIgqrWga+PKw7u20tkIQDRtyJx9nSIyN8+Lw+ktpQr9IGqVOXl4AfbC28pXzD7O7G78SUi2DnZxvvc8A6rs6eO0PdBgpStXbWa2lAKHBydhNFHztddO3YhhPKBI9+4WUu0btMOG9euQjLVc7ZTw8Y221E5c/yYELL/XL52dmos/vlnlA/wR/M2ncDJvxkRiu0b1mLYmHHIzM7CJyM+RKXKwUIJ2wKjgep5g/po06Er+S9qsPRCxn0oi4b+ZILzmIAbsUxwJLBTJhfcGbHg4Wlqy9ENBhKc/Ix9Y0HMBIjdG01Fwj3fs36IJTheNvqjdXfhnxV15lyLqFEIz4uf88hQ7JymZ5ZwGXR7957jxLDYBuHOmGeJ+DcvY3Gnz7AYGeNjBgqJgOTm5tx9xkKad1Px9maOswUcJh/VUMw57oLJGseVj2XgvOHpd/GtCFfKE6kzl8D5yeBn3IGpyU9+whaMLe4eFg77y3HktIh8LPXeAik/+F8un/vPmeKwOY4MyV0p0AMmRByW0qJHRw55WztvtRd+FrJ+B5clvSD3anLHln3Z6B/Hj/1UUEHZEcHh9BRzpD8Nzuc/smTMaeLlF16uZHA58/KeqBcUFruXLBcXCNJs5npP/3F5FtIzdsS2fvi9Sq0k92ZKk0IQPylveTlG8ptt3vA3/J4LxWSQLPJa4sBlxWFywgsoT/R6tsGjYIO+YklTpWTlbso//tYoLVWxnRwmLVwnOR5sdoH9EfElMsL+UFRFXj6M3DBY54hJnVqjJvJVVcz2lHTHeWIJRyzpUl3ne97uzQMHJrNaHRFSLmzOHfpUT2njnXZMXC1g5X5WFr8/Dlb0PB+8TZ4NSvLvgkImyAYayNiIsFNTbsNg0Is0WMD5ZmfvCCdnL+FGxsMhE5zHFJwAmeA8XuC4/x2Cc7f8+Kb4E/4jdUzSg5JeWTqskv5LBIEEeakwLX1b6aiwHywIHtX3PfhOUpzmb4V3wlMmZCU8lx7d+8u3dC++oZH4ffFgv6jTtzgvCSlsFj4WqsSQwpfuJJT8TgrjvieSw/ueSWB3TEAMJRRGS4LD58eWcASKf1icS+VA8RP5WMJliW+t6HlxbpWAFM/74ysR24fFpST4vXAjORbPWHiL3xSO9O+fA3/yRwTnLsix8Psh8RNRoTwQN/w/3f5eHPh7EVXhW/GfEo5Lvi/5Snp2DyWjYYkTE13OAf7X8l7E7a4ndAn/S9b9Uh4/BOyeyRnXVT72gfWjSsPil6itHB6HIxrlvTK2pE0qd8s391Ds7AFweDy7aYHkH/slPZMMaj74Mb9nIifj91EWCU4ZSYqMsgDurLQ0olRZ08hSUQQNXWoFj4CLaHRnLQRQyY5P6px5iYJH81JHzYdr2mmtYUtk17LUwh0ef2vLz+ni0TX35eyXhtxrtQrxXk33vDwgXpYAu2OlVQ0NGmmgCZ2aRuIiTEkhVCmsxvI30sGX0lVIaSF3fG8t/eYR6t04K/kZfy/5zdvBGXxGliWN7CXP0GjIHz76wVYjEQhiCmJkrBCCiQUJp7AE6IeW3vMzfs/+cJh8hhHfS+AZET6g01os9d0IvyaWSNgQHD+3+MhlwmdOcRqsi8ziUqJAOuST3LN/fHGe8pEM/E5R7E5lVSjKg2eURJaSXyXzkY/B4HTwK5594Jk6KX6sZMwzG9JnvwdOmxBa5I7zVgg++kDMbJFfKuHfo3z462ChrdaydWWeuSG/KU2cX2ImRlxCrEugm7v3BItwt0CKm1RvuVy57vHf+91JRIHLmt3xxflpuURREfgby7fsr/CC/hF+F/tX/Ef8tSr+1jLbx/dSeyl2VAIl48P3ZiI2nH6LrabSEP6Lf4ofFMenpD+WtFseSe/vXb+HkuSGwf5YyA3DzEueZtMDl0xunk7IMziPCbjxP80zOLwEkpudgYXzf0RCQjzUKrXQ1WA7Nq++9jpOnT4jFC8Hv/c+jAWSX+xnTlaasKVRMSgY+rwcHDtyGHGxMfDzDxAG2bQ2DtQrFuDihbMIvXgJ9o72YueSt68fsjOzEHH9qjAOyOBOO7haNdja8/lCvGQlCY0Ckx5zvpuFzIxM4Ya3tbbt2BFdOnfC1m3bkJ+Xh959+iDfYMbcb2ciIS5W6EHwwZhKnvqn0Su7eWPQu6hXtzYibt7Cj3O+FzpFnAa28NtvwCvCHsiP8+YJi8b2jm5iaex2bBTmzZmLzKxM1K1TF/1feV0sL8yZ/T1atGyBOg0bwqiXlj8YLGwNeVkU32/x9uAhsHdyI8EJXLsSijMnT6E/+V1YZE1pyBPWmjUUT7YCzOdOzfx+NhEQPg6BiImdAxEiLZGfXBzYt0fkKyuPcnw5pAqVKuG5Pi/C3dNHhJuZnoxVy5ch8kakpBtCjthl1epV8cILL8LBxZ3y0YR5s2chJTmF/FYLY4K8/f35F57H2rXrxPbfth07wJhvwI9zf0C3bs8gMKiKUDQtCU6qpT4piRDG3LopDh3lM7R40oV3bG3dsg0Jd+Lx9tuDkGvg7yX3vweWt388g8NEowBhVy7CxtYJVYKDkK83CQVZXi7jOLFujk5nD6FUXqozktzcI48M6SBICoce8awIK4QXFvAyowrmAgPVN630zmwUQro42QIs3K2pvChWVO68LGckP3g5iL9hYsSzHVLeid18xeAjJdgqsyUPGeyXggiLdfH5TxbwHZ+IL8VbOkU8Pz8HVy9dQrVqVWDj4ErxKp1PMp5ElMUZHIVsB+fxAHc2T7MdHJ6pSE9JwrbNm9GrV29h3I11HS6eO4+u3bvjWthVhJw8KQ6zJDEgOl6txlpYRZ03Zzb6kJAc99FoXLl8GRUqVsT+fftx6tRJdO7cUZw6PZ+IQ1CVIGEZdtXy5WjeohmiIyPw0ahRQgk26lakOBLi8IGDaNWmNQlgyQquIDkUIs8IlPMvh8pBlZFwOx5JdxLRslUrHD92jOKdjEZNmghFYndXZ9SqVRNVgoOxZPEisT2Wz3zi85HKBQZCQQKQxtiw0WpQsUJFcRjn5ctXYGtjh6DKFbF65SoiLq3g4GiHrKwMDGMjba1boddzzwmDf3zWUwsibit+WyrOgGKiIemlSPnLI3ajPk8cSso2eezsHUgoAdE3buASEbzWbVpBo1Jg7+49WEmEhM/6iomOps+LcJPy5sSJYzh54gT8ypWDn5c7fluyGMePHhV2U3r1fgHtO3dGrdq1cSvyJlatWIG27drCTqfByA+HwsXFWZjl79GzJ9p16CDsvfAJ4Nu2bEHnLp1RZKWAksJhWzVVqlRBVmYGYqKi0bZ9OyJR+8WMDe+E4hOjl1He1apTh9qCD9UNa9G2LRcvPXKd4lbPOlhxsdHYumkzevd+DilUFslJiTi474CwlsxHN7BukiV/HgUu49+zg8Myn8+JOrBnO5b+PF/Y8UlNTcXSRT/h4tmzwtjcxfNncerYUWSkJ6ESETOOH4NJJx/FsHj+PLFzj4kC1y025shGH3/64VucPn4Ul86dw87NG4hoqeHsaIOfqF5369oexw4ewKKffhRk/AzV6XOn+dy0EJw4ekgo1leo5IfFPy3Awd27cOzwQap7VXH2xGHk5ueKg0ET4uNRmeoZLynxuVRsV2fD6uXCwjYfWsv+sfmAg3t3wcfHBx5e3ndJC59ltWLxQri4uYrTuXkGxQom7Ny0Bvt27RBEv6CwjEjEpxxc37nY/0RTeSIgUXwZMh4DiEEjXTyKr1OvLgnROgiuWlUoMzJYCZJt0HDbuyt26EansxH2a/gU6ejoGMydvwADBr6CLyd/hcz0DFy7GibsjkyYOBFvvPUWPvnsMwQFV8GFC5fEiLVJ8xaY+NUUfDnlG8z5cYEwBMi7n7QqKU5iNGulQrOWbdCOhHvrNm1RvWZNErqs5MgzCEq62DE5I0EWTMTGycWNyMheNKjfUAj4RCJDbNDOxdlFCBk7B2d07tpNGNNr0ao1pbO6SB/3LHzYJC/HkdwW9lV8fPzE7qXgqtXw7pAhCAkJEcdS8C4dPjSxJDiq7E12dhaiIiPFOVi8FMTP+XygsLArmDjhcyKekURA2mPosKFoQ+SpTr166PZMT9SpWxfPPvssRowYQeSpvMjnrIx0+Pr6olLlIGFwT0dlwOd68REMOdk5YNP57M7F1YXCIXJVWID427fFzjFJOVkBRycHcsFLJ9ZilxrnY8vWrVGzVi3obG056iIPeScPl69Y/qGbhT/Nx8TPJ2DiZ+PvXp8QiT10YB/lEyWUwP/yrFFiwm3k5OTg7OkzmDN7Nk6FnCS/bYSb/wW402dbSefPnMGQ4SMoPyph/vffCeOTH4wYikHvD8HgoR/gjbffwO6tWxEeelakh/OGSWehKRenTxwSS5GCNpOHrHxbPrAinO11wlZR44b1kZebgyZN6iOXSGpszC1hyyk64hq5sRU77Hr3G4DnX6Kr38voN/AN+AdUFPHjwyfbduqE198dAk9vT9yJixbWtzMy08VfrhdcBrxVula9huj/2lvk18vCr959B+DlgQNhXVSAO/EUpqgzRMBYWTgnDetXLUfMjTBQNKlMeabHFiPGjKV0KWngcUWQIBkyHkfIBEfGYwExaqArJydL2D65QwIrLjYWJkOx/RUSCywsSoM7YhakTIx4i3NYWJhYpnB2dsb0b2ehYuXKYptx6MWLYtcIj6Y/GjeOhEFnsPVgnvZnAiBA4Ws0fLKy5eTseyHyTql8PS/eQCydsR4GQ3xL//DsQ152JqZO+ZquyfD39xfhv/3Ou9i2dYuYKeIzoHS8jErfpGflIiZOsnnDegMSkZLSI44eIPBSmIOjMwknJXiVhUmVNTliWyzsVgr8HngWzETvli1dKiw7z541Q5AZNgxoMprg4+uPbj16iO3GKCoUM0wrVqwQVmKPHTmI40cOY8GPP4qZLD4biVeG+r08kL41YvzYsfh68mRhK4ftDv266BcMfm8InN3dYTAViVPBGZ+MHi2OsVi7ehWGvPM23N3dMOGLSdTTsM5KgchHvaFQHAKalpIGPl2dweWfbzCQYDeSUwXGfz4Rgwa/jx69eqPX833uXi/0fQlVq9egcgO0WmtBbHmGjgnZzwsXon37tpg+cxae6dFTxPt/BSYkfBaV2WSCo7MH5Y0SVWtWF0Yk92zZgpAjh3Bkzx7soHtHqnsenr6ivjFTY32lG2HXEBcTi7MnjsLJnvKC/GTdEY3WShix4zOfPLw8xbeudOnUGmiJvDN4B5KrhzuRXU94eZe7e/n4lSeiaytG3TwQ8PLxhV9AAFQqLRREruzs7WBHxFbSF2KfJH0VrlPlylcgciT5E1CBjw3xFYb2rHg9k8Ankhv1mVj88wJxfAlbmL54/gLsHagOEgHXU7p8ypXH7bi4YvIkQ8bjB5ngyHgswLqDOlt7Egw+WLF8OebMmYuz586iXiOe0icSYCoQFla5n2bZXhKsd8BT9X1eegkTxo/HuNEjafS/ANlZ2UJf5fW33sb2bdsw/IP3hVG569euQUdkgLezRkXexKzp0zD16yl4/913SSDYoW3bdtAbH7asxtuw2UpxkpjVsDyzgIVHq9at8OmECRSXvsjKzUOlKkH4YtKXFIc3iXQ5gbfKaohx3Ai7jHmzZ4vvxLZeigsLovSMdCISX1HaL4ijFC5fPI/4uBgxo3P+/Hk4ubqQIPMR35QEKwfnEzmcRGEzmZn53WxBZqZ/8w2i428LEsW2e+rVrw9nRzthQC46Kgpz5s3Dl0RaviRi9hX9Zeu8rN9z53aCSJqO8mP0xx/h9TffRNt27dCmXVv07t0bEyZOQu16dWHQm5CWliLORnKluPlQvvDREB06doaXl48gnnxYZlpaqtAvsYBzNiU1Be6uruI3b5PftGEDlv+6GCePHcdaPgz0AB+fsf/+68B+bNu0QRzrEHrhEpGtT9D/lYH4esZMMaM0c8YM4R8b3uP68r8C66AwYeJ85LJigvbOkPfE0luBlQqLFy0hwpogliHHjv0YXr4BQjnegcgMHzuyYvlKfER1c/mSxWKWydFeJYiL0I+lzJAUpFn3RolQIkOcRktFF0tl9JqqLBHrIiIz96672+qpsNjir9kk/WJ7OccPHxBLvHxUCfERAa7TXK15EHE19DJ9ZsbJI0cobUSyJSeCrK9Y/DMmT/hUnDc256ef0K1nb/y84EfMnvoNYm5FCjKto4FAblbW3XjKkPG4QdbBeUzAHc/TrIMjTYlrhW4DW+NtR8K0fGBl8V0g666QcHR39xQjT4tqBO+SYSHN+jldu3UXRuuat2wFdw83cSDmsqW/oknzVqgSVBntSeCWC/BHUlKyOAWc/WQDahcvhaJT124oXyEQPl5eiAi/gcAKFeDu6S6m40uCZ3+M+nz89OM89OvfnwS6Ky5duigEX4OGjXBg/wHs2LEDJ0+eEmcyrVu1SpzLdOzocYReuiys+NaoXRN2Oq04/uAShc2m6rdu2SwOzgwoH0huj+Gdwe+iYuUqRBA8RboXLliAk8eP48L5s/h43Hi40Ah/DxEKtoRcnuLKOjisDM2WannmqG/fF8UxC/ZETnx8vEnIOsDZxZnyVwP/8hVhRSNwtkfC526xvRReWmN9Jz4WgXWXWPn3uRdegD4vF199MREHiFTwzNjVK1dx6lSIsJJ75MhRrF+zFkFBlcRy2QkiJRyHcgHlkZGRKfRTKlashDzKLz5cM7BiRdhTPMT2ZWqmZorr0iVLRLnxkhefus7Le71f6COsNNs7OYiT5AMrVBIHZ/JhnuXKlYevvx98/PzFURsmc4Ego00aNxb3fLwEW79mHRJWUndydiGCWUXkD1Wk4lL8fTxKB4cJjl6fg9NUDs1atkZ6egZ+W/SLILuspC6ddu4h8vXY8RP0zAwXF0f8PG+OOFTypVdeR+euRPr8ymHZ4sU4d/a00MFyc3PCeUo7Hy7qRfU29PJlsRzJJ2qzUjsfBsu6U/v27kV8QoI4GZ6N5PF17NABMQMZXLkCdu3chXoNGotDJpmgXD5/GhkURy5DP8o7PjyW7eEwtFoV1adDwpBg0+ZNMO2rSUJf68jBA+KMMv+ASkhJiEeP53qjK4Wfb7amuhaIVq1aEpFWiJklN25jFAbvHKteu44g7jKebJRFHRyZ4DwmeNoJDoPLL/x6mBjJX70ahr0kxNk6Lk/1X716VRwFwAqqpQkOz8g0b9GSOtyLJByC4UeCkM+ouUCjVz5Ykne08PlV5YhANBJKnsDxE6fEgYBRUbfwymuvkTCuiGrVqxMJiSZydB6tqTM3lSA4rBejU1lh7uzZwjpy7xdfFHVOEBwScPUbNRKCt3GTJmjfvgPad+iIA3t3o3O3bhj07mA0a9ECDRo3gkZrJ0a/CXHxuEbxbte+HXJyclGtRg1xRtMhIh0s9G0dnMTuMz46okatWoK4DKB4unl6SuRk/z6x/GYhOBxTPj3bz9cbGyn/5v7wnVg+iYqKFkrCZ0JOo037tvDw9CBBTWTAx4tIlR8OHz5MQvMoVq9cIY444FH5e0OHwc7eWVh/btK0MVq1bisO7XRwdMCVy6H44suv6FlrofDt6ulN8XZA0yaNRIeSQfWXBX4RCV5e6uPTxrs/013sZmPDfWxYjvNx2W+/IZ1IUP9XXhWzT6dPn4Gri6vQv+JzitycnQRJvUBpuEx5fCM8HEmJifDx9UFDyutCKInAOIlt9d/OmIm1RCbZki8fgrp18yZxFhLvbLNWaO/OTPwR/ojgGAy5OEukoH6TptCq1TDmpsPO1oYIpC0aNWoINxcn2Og0cKF88g8MgIoPajXp0ffVN6mcgpCRbRKHxrZo2xIFej2cnd3g6u6C86eJ4Ki08CRSffHiebwycAC8/csRaTyK9t17wMXNA4FEzt15hoxIuA8RX768qSzLESFxcXfH3p07Uad+YzgwwaH4Xr5wGvUbN4ejiwsKifxVIdLE+l8MNhQYExWJrMws1Kf2cIjIU/tOnbBrx3YiPM2FH2yVOys7U5zIzQe78sGmfIaVmr61J4LNZ3JdOnsWGqpzVWvUkglOGUBZJDhPLiOQUfbADauoEGzBVaNW0cg/Gfn6fBKKShKYJhgN0hJVaTB54q3Wn479WGxB5ql8XsJhXRke0S+YNxdHDuwXCqmMvLw88l9TTLroIk/5zkjE4dataLGsUhIsgNNSEjFz2jRcuRKKUR9/TMSp+KX4sjjq5M+c774X26l1WrUgJr7ePlCrFNDZ2tHI106ExfFgPQZekuLehA+mrFypEmJj4ygduYLAsV9srZdH45WIfDVr3gxODg5iqYrPLmIiwbtwSoKJU2hoKNasWokPhg7HZ19Mwtjxn2LCl5PE0tl3M2eS4JLO7WF/eQv+5xMn4t33hpDAchT3vNXa18eb0syEyRr7d+8mkrmLBLeaBLAnatSsCVsiYpweW7FDS0WXFebMmSNOi87PzYYT+cUzRjx7sPjnhZhH73gbM6eZd5z9OHeeIGgjP/qIM0LoNXH+WWycFFDmfjNlshD81WpUR4fOndGmXTt4e3vht0WLhI4P29DhFS/WGeLZv0mTv8Inn03Ax598ii8nTyESqsH3M6YTmZLy8p9CmmFUEwlSiqUvF1c3qGycEBUTJ05wv0n1hpeoomLjkZCaCR//QDHj+EzPnuIEbK5q9rYqUTftbR3Qo1dP+AYEiLRz4jlP+ZgLVpjncuXzy3hdinWNWLemfZcuaM+K6V273r0693hWHMfAOmdcl50cNHC2Ib+0bB3YCL3RSHWaTSBw7lrAdo14SzwrdSvoXkXhqcUs3oixnyK4Zj2hnM479g7tP4SQo8cw6+vJ2LZpPRGuY9i1Zy9uhvMBqHxwrInibf8/yV8ZMv4NyDM4jwm4g3q6l6ikHRp8LlKlypVxnUbjt27dhLOTGwn8QvTo2RtVa9Ymv4qNt5F/bH03MuImjfQvoP/L/ZGYlIBfFi4Uo/3VNKLnpaO33xlEfjgJIXv9+nXsIWEdcuIk3vvgffKrQCxj8UwPK1EyMTAaDRjy4YfF50EVSbotedmY9MUEcQDoKBLKDmI3VCE0FP45GsXq9XniRHAWKst+/RUNGjcRwrBScFU4ktt8vVEQNZ4QsrdVY93atVhOQprPVoqguO4nYc+jZ97WnpWZKbaW29vbYPuWzULv4dChg9i/by8O7NtHI/VdOBlyUuySatGyJfxJSEozOGy4zQppRAr37dmN7j16wotG+Kx8qtVoxGzR9bAwdOneXey+Wrr4Z2zZtFFsCT954jguEzFixe5jR44Q+dgvlh4qlA/AQSKGaalpqFmnjlhCZDtBBoNJnMNlpL8q3vVF5GXa11PQp99L6PPii6hGbqrSxWdj5eXrsWPbVrF1nGfivhg/jjhsET76ZDw8iEgZDIVE5Kxw8uQJ6HRacYBmXl4+Fsydg9ffHoQ2bdpQe/BDuXL+YoaNlxBvRd5Ax46dRL1hoctnDbXt0Ak6G520C02lEcstnOc8k2akjP8zLelRMzjsAfcvp04co/pZEa7u1EaJfbi4OROZ8YO3r6/460rkbuvGDWjWrCkMRNROHjmEmMgIxEbdQMytG4ilK5riH07lYWNnh/jY21iycIHYyn0l9KI0U5KQAIVKiwgqr05EZM6dOoGrly/h1s2biLxx4+7F9Tw5MRG+VE7bNmzClfNncIHq49HDRxBC+dmwaVOxFd/aSoFgyjsxy1JkxLkTR3H+3BmKzy1Kk0LoOjGpT09ORHZ2Jrz9K6JV2zZoSvWrZasWYnm1D7Wv555/Do1btIFvuYpQU43bsXUTalEZe3r5UduVyKmMJxdlcQZHNvT3mIAJwNN9VAOPyIuwetlSsQ2Yl2ye6/0CER5XbFi/HqdIkLl5ehHB+JiEqnTuDHupz89DTnYWPLx8YF1oQigJiZvU8buTW9aLUensSABDTMlfPH8evBOJl5N4W25Obh4SE2LF7iv2jBUz/UmQ6uycYKKWzjHmiy2hZqQmwZ8EmIHIBNu74fSwNeMDNNLlmaUuNJrmLbiTv/hMnAgutpFzBEWFLBKHGPZ5qT969OiBSBJivP2al7p41C7qL4Vt7+BAI+dd6Nm7j1gmSLwTL05kls5jksBWeXi2hbeh129QHzVq16VROi89sHUdnvWxIrK2Exs3rBezDaxjw2HwOVdvvfMuKgZVARv0Cjl+GBlpqZTnbCTOWhAD3lXG+cp6HZWCqxFRqYqd27ZjxfLfYGvD27ml7c1skI6JoI+/P4aN+kjEJ4aE78xpU8k/pQiL48L2hZTk9xuD3kGVajVhMPJBqHcoH31hJKJqIfGcjzu3bhEHODZt2Upk22kiXYuIrNra2gnlaF7eYmOHri4u+HD4cDi6eAgFXbMpF4sWLMCF8xdg58CzCUUUbg6CKJ2DhrwHna2k9/NHYM78R4b+2A7OxlXLEHY5FIOHjSKi61b8RgLParCRxW+/+ZryejCy8gzYvW2T0E3iNJUE2/pp17ErESVPIunXRBkLi7zkkJf8tCol1q9djdHjxmPtmjVIorogZvxKoMBcQO3DAz37vIyY6EgiSTHiuRsNEq5fCUX5oGDciY8F76pq36UrlS9b+c3D6qVLxCwpK30XUT3nOmAqMIsBQcXKweJQSunIkSIiiwp8982X6NrjOVGG0tlTBTi6fzf27dyGz6d+S67uNw4o48mEfBbVYwpOgExwHi9w3P/OWVRcmrw0w6Np1onknSg8U8KrF0bq0IWsokv4R+94ap2XSHh0yo9YWJJz4Y7JCM8W8Ce826TYdIrYcs07Ttg964RYwH00k5cinmopEV3uvMXBmQ8RlOwvL/dI5zhZi6WT3xOo/Jg7EQ6T43xXJtD3LNv44mUXPjiUl2vYSi/nw113BL5l47Q08BYzIjx7Uzpv2QAixyEtNZWElgE6G3s4ObGgp3gSGWL3fPo3ef3Q9sK+8awHx4MP5WR+9bA08RPWU+J3OhKEbD03JSUFmelpIgx7R0d4uHuIjobrAH/BwlTy655/nL98VAND0uUoojTwDqMiJCUlIodnIeg7Z/LLmcgUl5HkjkkxH+9hRe1Fjwxyx9+w3omtViMOEmUjf6Wy56HgPP4jgiPlswnbNq5FhcpVUKtuIxj1JBFK+M9pyclMFdawefaM/Xwo6Bs9EWI+RJQP6LSAveJRtInemQuMVL80wuZPCY57F8IthZeXZyI/lODjMvgZ1w/2g5dp+VR54dYitciBjU5JdZZdSummaivqHoPzlokQv+YS4jTnZKRAS3WId2MxGc7LTcPWDWvRql07+AcE3XUv48mGTHAeU3ACZILzeIHj/vcIjlSe3PNavuFOmMHWdulf6ccjcM+99NeC33v+T8FC7b64/p7/9O6Pwubv/0z8SoZZGhY/xDlD9B+TRF5CKOlexPMRKOn1o5xanFn8sxA+BocrZrukn4+E+J4clnTLz4R/3OHSPS91MqkTqbobMIVD/4gzmop7ZiaHEokq4e4PwGH9EcFhsH988rXRaKY8lX6XBm//5tkVBpfT7+FenXnQDb/jy6KX9Ciwu9J+lCzr0u8fFSdGyW8ZTO6F5ei739GgQ6MSs2q8M6u0exlPJsoiwSkjSZFRlsDd5f0dtHRJb/4Y99zfj997/k/xQFz578Mu/ucP8Gfj9yihYnnFOk1MCFjYl3bPPx91lQT//L3LAst3TKS4o+SLwy/p5lEQ3xffW3DXPyLI7B+ng2ce+Pld0L2YjSDZy275YjnM6b3P3f8I7Hd+vpni8vv+W8gNQ4rHwy8Lfu8dE5GHvSt9MR72zIKHkZ9HXaXBdegeuWGwsUle0vprAxcZMv5ryARHhgwZMv4CJJl+P2koy3gYheE8kLmNjMcdMsGRIUOGDBkyZJQ5yARHhgwZMmTIkFHmIBMcGTJkyJAhQ0aZg0xwZMiQIUOGDBllDjLBkSFDhgwZMmSUOcgER4YMGTJkyJBR5iAb+ntMwPYkypqhv3372NBfa2ERV95SKuNxBvcbapUVLl6KgMrGVpzKbi5hz0aGjLIM7p/Z6re+DBlulC0ZP0YoawSHz1bauesQnu3SFHwoocxvZDzuYGvIl8OioNHp4CsOvJUJjoynB0ZzIaysNaIdlAXIBOcxQlkjOHzy8orV29GwbhVKi77MjApklFFQx6FSKREeGQe1RgMPD5eHHtUgQ0ZZBHfPeXojqlUNpnagKn76ZEMmOI8RyhrB4bjv2XsUL/RoCRMf2iNDxmMOlcIKF0NvQWNrAz8/L3E8hAwZTwNY1PASlZHPji0jY1GZ4DxGKIsEZy8RnBd7toFeHLZZ/EKGjMcUGhUfthkBpdDBkZeoZDw94P6ZCY6hDOlLyodtyviXYUWEkynnE8+hZZRx8FmSUk2l/0R1leusjKcHov7TP/edqVoGIBMcGTJkyJAhQ0aZg0xwZMiQIUOGDBllDjLBKUOwTDNawPeFYtrx/nlHaSqSrkL+oPgh4e7z4kuGDBn3w9Iu+I9oJ8XPSraZR/+WnjEKqf3xZXHHKHlfGuQSVtZWj3Tzb4HDLN2XcNwfSE8pN/8fcZUhwwKZ4FD7s7J6WDZIDfN3FX1Fw+V3Jd9bkXvF3eu/BHckCoU1tDqV1KlQvG1t1HC0U8POVg1reseP+Z1Gq4IDPbe3V0OpUkhJIdiSOzt2T5cNfWtlLVcPGTJKQqOhdkFNXqGwglqjglJpDY1aKbaYa3iTQ5EVbIrbEbcn7j901CatqS3Z6JTiN7dBds/tjy8Vfc+DDSYvOp1avC8N8Yz8NhgeZXKhZH9kRW2ewrO2bLxg4kFP6Tc/F4kQ4ZTusx7uN8fLqbhfYCccHx3dKxQKQWxUaoVIC/c13O9I/vJ3ZWPLsYwnE4qho8d/Xnz/RIObJdte+bPgts2dk05HHYA+m/oO+rYEKeHGrrYyoqiALmvqEEqAGzc3dGsrEwpNeqKJUiNWwIi8zCQY87JgzM0QHYlCxY39j8GdlsFgRHpGBvyFkTHeefTwzuZh4A40OzMDUTevw83DCxpFAQ4e3ItN61cj4XY8KlYsT3HRQqu2xrXQ81i3ajkunjsLv3L+cHZxgl6fj9PHDyPsykVEXL+G5MQkeLg4QG1jg0Iz94zFAf1JcNwjI2NRPTgABdx5/4W0yJDx/wElkZbExFRqzjQwcLArnqG4h6LCQoSFXoC9oyNyc7IQfesmDPk5iIm5hdzsbMRERsDH3x9H9u/B2VPHcSM8jNqyD04eOwJ3Tw8c2L0TPn7lYGdvg5iIK1gwbzbOnDyJCoEB8PZxRW5mGg4dPIDyFcpTaPf3ZUwkcqlPWfjDTDRt0ZroyoPtyarIDBQaiXhpqV/KRmLMTRQZc+Ho7ISCIurrtNZIu30LGcnxNMDRQaWjtm3MgyE7FXryu9CUBwdHWxSS26Ii3iIvhaFRFuHk0YPYtnkDsrLSUaE89SVqFQ7u3UmkTgN3N1fE3LqOpYt+xr7d25GeloLgasEU33wcP7QfvpQnVqX6UBmPH7i+F1Cxl5WumtvI0zlEJ4KiUCqQlpyAn+f+gMGD3sDNmxFiVMVgYaxUFeGLT8di47rVsLNRicK3jKxUSiVCjhzEqPcG44dvZ4rRi6OdCiuWLMSIDz/A9Knf4NNxYxF29SJ1ADQ6K/7u3wJ7z3GPigrH4vnzaKRoje9nzcD65ctQ3s8fl0JOYuT7g6mjMmPXji2YPvlLODk4UOemx/tvvoLI8FAYMhMx7cuJuHD6NCKuXsGmNcvw4btvITUpgfJC7pxkPN0QBJ0GNAf27ER6ShxiI8Nw7OA+RF2/gosnjyLxdiwunQ0hopCNNcuWIocGKvrcPCiti7B5zSros9Owb+dWWBfpcScuBpM++xStW7dFUKXK+Ozj0fh+5vf4buYsbNu4lgZWD0oZ/llUWID46BgaWFndR2+4/fNs0qkTh7BsyWIk34nDxyOG47tZ0/HZ+HHULy2BjdoKyxYtxPixH4m+4ePRo5CRchvraaDz/pDBos/6/LPxmEZ9Q04ODc6YkJC/PAOzctkSbFq9CpUCA3Foz178RH2MrcYaR4nIpabcQV5eOmZ89RUaNGiId94bhivnz2H10sWwIrJ1iNwUFRik/JMh4z/G00lwqLHxFPO5c2egoxFIuYAAMSKzVnBnwVOvSpw5fhCH9++nxmkWnQm712iIERIxyqYRz4UL51G9elXhvqioQHQy0bci8dKAVzDt++8x88cfUa1Wfej1/5U9myIagSppdOiArIw0XDh7BtO+/Q59Bw7EZ19NgZ2tPY0wY3B03y4M/uBDvDloEIaNGo1uPZ9HyMmzKCDqXq58IEaO/hijPhmP2fPmo3JQMI7RCEyp4u3eMmQ8veB2rlSqYDAZ8cvcH7Fy6Qpp2cnWBhcvXMTRI4egVmvEsST+Af54c/Bg9H/9Dbi4utNzFdQ0KOLZDo1ajYunjqJ+o0Zo374d+vTtg8rBwdBYm1G/Xi04Ojo/MHNkAfcjKvLrYeAuxqDXQ0U9+sqlS9CseTMs/GUxJk+djjMnjwkycurYMUz/fjYW0POGTZpi3aqVRE5yRDwmfTMVk6Z8g0KTGft3b6dweEYbMFJ6Qyl97w39AD1798aY8Z8ihvq5zLRUaHVaygNpiUpna0vfqGGgQZOzmztAzxTkAVuFxkNVAGTI+PfxlM7gUMM1mNC2Yze8+sbrcHF2QSHPzREU1BFlJd/B9o2b0LlbFyHY1TSYCbt8AV9/Ph6KIgM1bEcMGT4cjRs3Fg1czNDQ/wXUuRmMBuzZvgUJsdFENmyld/8RiGpRZ1NIHSovnxXhcuhlmChZKhsdPp08DZ5+AfROi7ArV5FPzw30zQBKf7deL4rjFDim7AdDzFhRB8WdmMB/lwwZMh4/EIMooMGOHQnygdRmXnjxBTGg4DavpWc8gGBCwEOZIupLDKYC5FEDYyPe3I7S0jNgMppEf+Du7YuoyFvIM5qRmJKG2KgoREfH04DrHLXDPEGc/g74DCGlQoECs1n4YaZnvv5+GDdpChEtPnrCKPorNl/4Yv8BdA2EiQiMo6M9XB3s4OvlgfIVAmGkQRlDInVq2NjZ42rYNRioDzh3OoQGggrqF6S+jftNV/J70IfDcOVSKDauWgX/8hXw/ICByCHyxLNNMmT8f+HpJDjcEXHDK7JCrrmIGj51BfyTGrCDjTV+XbQIFSoHoUqVYOqUDEK2O7u6on7DxtSgrcW31DdBT2RC7ESij7lPYh2aw/sPIC42AV9O+Bynjh4WCof/JckpLCyg0ZQdXnn7HcyYOgWj3n8PP8+Zg5zcLOqIVRg46D0cp3i9/+brmPrFRNy4ehVurjbQaLVITkzEjG+m4JuJn2PY+0NgpLS379yN/vIJs8UByPhXwXXlwfryZ+vPg+4eVvd+vz6Wev6n6+2fdfdkgxeG9Ho9bkZEIjoqRpADI7X5KpUroXa9OmIGRavRIC4uHhM+/gjzZn2NnOxM6kOM+HHOXETejKQBhxXqN2+NoGrVMGboB5j42Xg0adIMg98fjGbNmgliUvg3jzbhfikjOw/9B76C/Xv3YOiQ97CA2r7ZrEfN+g3RgAZkIz54H5Oobzp6cC/8vT2gUqiwY/tOTP7qK4wZPQqnTpxCh47tYTZxPaT+pKAIbw5+h56fwNhhQ7Fz21a8OeRdInRa6vsk68/Hj5zEuhXLkZmZjsKiAkRGhGPapC9w7col2BL5+y/7PxkySuKpVTK2gAYjCDl2BH406qhYOQAhx09gz/atGP/ZZzhx/JiYEalZtym0do6oUrUajMKUdRGFpUBCXBSNxKLRpAWft2QtlOk6deuOzh3bwd7eAZs3rkOH9h1gLvrjHVXcOf0TJWNWmE68E4+wy6Fo1qYDagZXQZuOXeDm7ooI6nAW/vA9mlDHWiUoEB07dYVvQHnqnPMwf/Zsiqs9fLy9cejAAXTq1An+Aaz06I3IyEh4ePvQvb9Ywvor4LiXFSVjSwfNaeB7aaRsLdIlPRd/BPg5u+FP+PmDnbu0u6Q0eHst74Jj3QY1lSXJFap79ILqmlYtLQOwV0qllVAU57988dKpiAe91Gokd8XREuHwMxZElmccd/7eTOUpxVGKjOSnlCbxnNyx8LKkUYIV1PSM42oB+6eiZ2aK8EOS9UThj5SMraxU0NlokZaeBjUNCJq1bgc3FyfYOTrAwyeAhLk93TshLPQSBhORqFmvIVycnHFg3y689+EHQs+vacs2lGdatGjaAAHl/ODn60N9TyAMBVbwcHOl9uYL74BAKs/7+zLOZ4Mhn4jJfnTo8owoo5Lg3ZDRkdcRH3Mbz/XuiQ5du8GT2nT87Xj8Mv9HVK1WA8/1fBY16jcWZ27t3LYN4dfDxWyMRqshPzvDv1w56kMSqL8qQjD1dVxHDPl5SLpzB9WrVkHFChVQq3Ztyh8tTp86RX3lMTRs1gqVg2ugYYO6WLf8N9Sq2wDPPPcslNZKZKSnUx9wE63btqf6xJstSkVaxmMFru/czT+sf3oSwT3S0zmD8xBY1PZOnwoRyzWTJ0/BcSI7B/btw7mzZ0hQ8GlXwuEDYCGTl5dPNcREHZ0v0unW28eHRm56MQP0X/b8vOWdd3YdOHwEOntXNG7RDuPHf4oWLVth56b1Yj09PdeA2vUb4fU338KosZ9g++YtSElKhJ2DPdp26IS21IG+2PclNGncEAd37/lP4/84gYUIXxoSHizYOR90WgUKKH9ZQV1HfbZaZSUEPr9XKYuQmnSb6oEBNlqJCDBJsKNvbIovW3rOhKAk8eF7DiM9+TYWkDD6ZeFC5GdnQE2kg2tdyMkTyM/NFt/Fx8Vg9/Yd2L9rF127hV5FYaFZLEmePnWShEqaIPocvlJRiK2bNyMl+Q7FgYgTfc918nRIiJh94J6MSZUVxffAnj3k73aY8rOhYQJE7nimjwkWx5Sjy7pm18OuCkHLecHkKDsrUyxb0FCfXJXtisLt3D+gHJITE4hIRGPLujVYs2YDDh86jrUrlotZUB4QKSmfPYm4uLp7EWmUlrBt7Ozoe+leTX3JmbPnMH/BTzh74QpOnz5H+b8bP3z/vShnrVor3P1V8Cf29jbYvmMXklMyUL9xY3z4/vvo0rUrtfGt2HfgGJEYf3QhojPhqy+RlJyMpJR0BFcJQrOmzdC+Q0d069YNxw4dJFJsEuTHQPVh784d2LZtJxYsWIBTp89j746dyMrIgpOLm5j9ZtKnVNmiEfUxVWvWgZOrF1RqDYz6fORkZd9HiGXI+C8hExyC0Wik0YqZ/gJ9B7yKKdOn4+2330LNGtVQr3491K5VG/GxCdhPnZA173AQvTv36TTC4SUsar82OhV+/GE2juzdSS/ycfzECTHzobV1kHqe/wQUjgirEHNmTkP09VASapKuTQ6NxBxodLl6+TIc2rmZBCq7ArIy04UioIL1CUycB0ZKkxkZuXpEx8RAZ2tTZhj9Xwalm4nBj/PmYPvWrbAlwf/Tjz/i3Tdfx2djx+KdN99AbNQt2BNxOXLwAF5/+WV8/ul4DHrjdWzfslU837FlE3p274ZBr72KNwcOwJB33yGSeVaaWSmuFioiN4kJ8Rg75iNBrlNSUzFm5HDk5+WC+Afmz/uR3seBPsGduDgSqAdw9MgRsaX4y0kTUWSmiksCaeH8+SR4b0Gfm4XZM2bi22lTsWn9Ovy84EdMmjgR4deuwKTPwyImUDlZgvDk52TiU0rL9m1byd+D+GDIEORmZcCsz8XsWbNgTaSGi59ndAoLjPRsJlIoLjxTxTNIiQmxWPLLz+IdzzKUZfAspkZrh1at26BNu3bo2Lkjunbvgp49uwtSeO7UMaFEnJmeiYjrEYiKDMf5i+eRnpYu8kYqb86jQvxCZdKtazeMGzsaHwwdgo8+GolRH32E1StXIC0tRZChh+H+/VP3g3V8uA+IuH5d7OhMT89AVPwdRN6IhLevN35d+CMunTuLtPQsnD9zFsTXKL4KxN9OQBT1b9fCo3D48CExOLNSKqlMC2Dn5IERn3yMF/r3g4eXN94f8SEGDx+Jvi/3h62tTugg8SbLRQvniFmf+nWqQUH1uUu3znjjnXcxceoMWCttKO3c28iQ8d/iqSc4vAwQULECHBychEKgRmcPB4/y8AooL5akqlavCTt7FRLvxOD4gZ1QsK0Jkvg8YLVzcEYgfctTubzDYvCHQ7Flw3p8Q0In4noYXn79DRjI+d8Zjf0tFFmhgDoSO3tH9HrhRaGDM4cE0ufUccZFRaH7c73xTO9+2Lt3D6bRCG7a11OwdMkiInUD4OrpSSO6JMycPhXTvvwMn4/7SHSMXXv0oHyRli2eOhSnOTUlWehRHDl8GMePHMb0md9iweLFaNO2HSaM/wRJSUmYP3cO3nn3XSz4+ReMGD1G/I4lMpJOZKVG7TqY+NVkTJg4Cc2btcBXn38Bs4lGyNT6OF+ZuOzcvo3qWzCGDhuGMVRednb2wm6KhqSHTqMlEqQWhLR+42aYNGUqPv/ySwpnNPz9/GiUrcedxCSqlpJ+mMbGFp26doGHhxdq1KwNR0dHdOzYkchIItauWS0UWbm+kkzG3l1Up5UKTP/uO0z5ZioCypfHqpUrSUipxK4YixFMFqvkuzTjY2G89EdhrRBxu/usDIPbMSvXVqpWF5Wr16e/9VCxaj1UrVVLCH8zDRDsqe0FBFbANiKWW9esxKUzZ0TesAFA1mljQc96Nk2aNcfBA/uxZu0a7Ny8EZuo31i2dCmCg4PFTsjSy2Oc2VxX9Aa9VBglwFnP/ZGbmzucXNzx0muvUVgmzJz8FWZP/wbOrm5EUAbihZcHYumiXzCbiO9OIuA9X+yLalWr4NbNG/hp9iz8/MNMmKmS9XvlLarvvJQqBaSnIA0GE4wUtp64tD7fJJSoeTDEtoG4HufmZlNd2oV1GzZgy9rVWLVqNVauWoWTx4/CZJK3icv4/4FVZKL+iRddnACeyrfhUbH06E9DWqeTptf5ePV77ZBuaPTKjZcNX/FGaYV1kTCYxR0Nh8PP+Cri0OmhWqMUhr+ysjLh4uwsRi4mszQC/iNwB5CZmYObt6LQtHFtEkJ/cXs5uTXoKez0ZHh4B5LQscLN61dw40YU7B3sUKt2LehsncXIMDnhFkIvX6VOsYgEYDX4+AWKmYO4yDBh8I8TqNJo4Fe+MnQ2jpQG3o/x18Bx37v3GPr0bEWd4V/TJ3pcwOXMMzhfEZmoRkQ3LzcL8bFxGDN2rCh/1jE4ceIEAitUwOfjx2PJ0mVCn4FTumfPHtQkYrNry2akZWZi+IgRwk9G9y5d8MtvS+Hk7EZ5WyiWk6ZNmQwPdw+8/tZbwu/vZ30LGxsd3n7nHbzc7yVkZWbgvWEj0J6Iit5YIGaH1pFwvHTxslh2YP2pOwm3MW3WLNSpUwebN27E/v370K5dezETx4Ybn+vTBzcjwrFt21ZMnT5TGGibN4/tJukwkIQiy9T9FO/NG9fjqylfYwiF/fOvS0Wd5/LjpU+2rzJ81Ej4V6gIo94gTCMs/GkBJk6eDKXaVizRPIngsuZZmIuXwqHU2RFx9BR6cH8E/o71XyKuX0YBCfyadRrATH8LCqSdSDpbLW7evAlPLz/cCA9HpcpVhPFPhZUZoRfPIuLaNeTnZVPe6VCufAXUb9iI2q4tCkrlI5Oi7Kx0/DJvNoZ+9KkoKxF4Mbj/sab+iSsPG9VTWBUgPSMV1kRQnV1cYTRbiaXL/NxMZOfmwMnBEWpKp4grERCereEy1tnaC5LDMzPcwzH4Oc8mxsVEI4gGfTzgsVZYITLiGtw9veHs7Iqroedw/eplQXgtKCQyxyS5TYfuYvnuPxvoyfhb4L6IeKyQeWUBLM+feiVjqQnzdw8qf7JZc4sL+kEjaPpd3EiLm754Lu7o4wIzb6vUwMbWgfoZVvgkwS7e/jH4+3+iZMxQqTRwcHITnaMY0dEIPqhqMAnAQCJbWnpWSP4WwNbeFZWCglCRLhsbJ7Ekxelw9/YjclQOHj7l4OLhSxVdXdzR/XVw3MuCkrFaaYXDhw7DhYREi5YtsOiXn5Galk75aIKDgwPq1q0LRycnnAkJwf69+8QWfUos6tarB3s7W1y6cAE3b7CA80R8fByRhw303B7dnukhiJ8ljDQiS8ePHkPL1q2QR8KEdXF69OwJP39/7NixE2+8NUjYLrHTkXCkmribRssrly/Hh8OGoVWbdmjdphUuh4aiVq3a8PX1xawZM9CpS2d07/GMUBjfvmM7NBot0tLSaMQeia7dn4EtEairly8hKSkZLVq0IGEIoXzK9lwaNm4sluV6Pteb6rI0mi8qNGPv7t1o0aoFLl26jO9mTBPLWmybpUPnzlSFVPcJ3ScNf6Rk/DBwteZ25eHhTcLei9qwGUUkIUReENEwGgvFrAorDXv5eJGfPBPD5a6ggUUAEaK6qNuwMWoRMWKCU1ikFMSgNJgcaDQ6tG7dGibRJO+Pm9S+eCAmDbYK6a9OZ0/f8CCL3NIzXmJTqrTU5h1E3EQfQ+6sqc9iK+f8l5XFJSJyf3vlMvb04n5JIkK8e9Sd+hc15RXPXHn5+KBm3TqoWqMWqtaUrmo1a1P/U4O+fjLb/tMGWcm4zIIb9IOdGXdEd0cd/PchHY94XgzR2RG5YFLw/zFa4TBZ6U+yo1Ek1uT1etarMd8dofEMDtvzMOiNNAIvEJWan/EyBXd4fHFHaKZe9O+Sm7IIo8kEPz8/MVORlpqCdavXYOTQodi1a6cw4vbRuHGoWLkS9uzehQnjx2H2d9+J75T0jnfP7NixgwjDNmzfth2BgUQ4qa7w3B/XmXxTEdp36AAfXx+MHTMG4z76mAhHSzRo1AR6GlKx2Cof4A8XRzts2bIVo0eOwC7yb/ioURRmZRSQsNTxkRpUrpZ6N/iDD3Dy+Cl8MeFzfP/td2jVqg1aEUGrXKkSvL28RW3n0m3asjUunr+AFUSWNm/aiD17dqP3Cy+IpYeS4Lpj0OcjIzOd4mRAHSJ2w0aOxMsDB4j6I85SKnZblsH5y3khEQoJfM+E10RthnWVuE+Q+g4epEAsR/K9kderRZkzySkSy0h5eUbk5kp/8/ONwt3vgfuWPKor7MfDwTWq+B35z+239EzQ3f6puLzYPZuWsFyW+JVMH4OrFfcjludSmqlf4fygNHPa83KNIh0lLz2lSYaM/y889TM4JWHpvCwo/fthYDdMKPg4Ax55/ZlvHgb+5p/O4DA4DmZjLgkdJXnKZIanyw1EYDTUweaK3TF8zzDqc6jTyqZRmwH6vGzxvrCQbXuwOwP4TJu/C457mZnBOXJYGIOsUbMGnByd0LJtG7Rp21boX303a5aY7fD08ETjJo3RolVrNKQR+cqlv8Ge3Obm5MCJvh1NpKVh46bo0bMXpk75ishLI7i6ulF+k+Sg/5UqFerUqY169RugVRsiIzRSNxcStSkqIGK0BU2aNYOzuzvy8/JQtWpV9OvfH/7lyovlKrFzzmwUpKduvfrwJCLm5uoOBydHdOrcCR06dkSjRg3h7OwsvnF284QnjbiLihRwd3dFrTp1hD5IdFQ03h0yBLVq1UJObi52bt9+dwZHRflwi4ja4l9+QZXgqqhHo3UXV1eqW2acDjmNdh3aw1rx39p8+l/jz8zg8JEohYVEZoxG0ca4XkvP7tVxLkv+zVmh1iqhFodxsq6SdPGSFvcZTAr4r85GdfcdDzR4Jpif8y4mJiPsPy9/q9U8g1w8Y0ykgi92J4UtHovffDwMh1H64viUdMv37Df3nsKeV/FzgyFPKEtTAPeV5x+1YX7/sEvGkwGuD2VtBkcmOARuxDzStrHhxs4dBhEVumOrxrzNk/oMuqRRF7d3SwXgCqHR8OndJqTcjoadgxO5U4pRk7AmLDogckz/s3+PIj/8/J8SHFYcTUqMxcIfZqNZ04Zwd7YVuhl8fk6nts2xfsM6XA+7jCZN6wtDhUcP7MIvP87Fkf0HcPXSRZwJOYl9O7Zjz45tNBrLJiHcoNjuT3EAfwEc97JCcFi52MvLG/GxsThx/IQgIkVULzzc3HHpwiUSEiqsW7MWjZs2hTWVu6uzE+Lj4pGVnQ2dVksj9Fw0JYKiIGFio9Vg9cqVCCKSUKFioFgSYKFkyM/F9OnTUK9eXXgHlBM6E0IY0TsPL0+UK1+R6pQWzk4O+G3xEtSuWx9KDe9OkQQQW4zlJYTAiqw3ZUNh5uDNVwcSgXHD7du3cfXyZYSHhyPk1EksWrgAXbt2IXd2om66ubmgLRE2MYtExIfH/CaDATuJMD1DhIyFoFmfh9nfEplr0gTnz50lMtdM6AixcvPZM2eI4HQkgVx8kv0TikcRHL5j21cpybcxf/YMOBJ5DAgsj4zUJNy4EU557y36BnZ55dJZOND3vKxz8UyIOMA2OvIGoogg8nUrIlwYxfPzD0B2VhZOHjuIqIjrgkDejosVdS05IVbYpPH280ZczC1cuXgeN8Ovi/6IlZUzUlOQn5OBhIQ4eHh6EhEqFDNpGekpuHDmJGKiIhEbfUvs8rNc/N6e+iipHyui+qTCjetXqQ4UwdaO0yv1W7u2bsKRg3tQh+qilRX3iTKeBpRFgvPPpjzKCNjAWWZmEuZ+OwNTv5xAIyu92PZ99fxJjPngbUwcNxLD33mdRsibYWtLnTh9w50Zj5SyMlIwfuRQzPluFr4cP0bsGLDXWuGHaZMwbvgQfPHxCIz58B3kpCcKwvRvgiumggTy1SuhmPHN1/hy4kSsWLII+txM8Z47sMT4OMTG3hG/O3TuQkSoqVj7H/HRaAwdMRxVgiujeo2a6PNSf+TpeXZAOH2qoafRusFogpe3F1avWIZDRAiT429j/erViIuLEaQkIjwMC+f/iGQiE0cOHcKhgwdRv0FD6PPzcfPGDZw9ewYhJ47jpwULyC896tZvQHVFEqCcxQWFZhJ+N8QyEJtEs9NYw16nEIrzLZs3g4O9PVjesiXda2FXxZlDNPAXNnbYOKCtTo0W5M7JxYWEHS87KuHq4kqek0A0mWEWnRc/V4ldVSzsGDdIaJ4/dw7nLlwQ18WLlwQJ+u3XX8V2ZTWRGxbCYz8aAx9fP4waPRqtW7fBKKorsUTilGIGgSmRlJayCuIA1LassXXDWiKB3mLWi1d0osOvYN2K36gvsBZKysoiPXZs3ojM1AQiTEQ4MtKRdCcJyYnJ4kpNTkV0VBR+/H4WiK+Kck9NTqa8TqVBRT4W0YAjIT4KoedDhFE/Ryrj9csW4+Ce3bh14yZyszJxPfQ8Th07gMvnT+PI3h3CNhPDWmFN9S2PSEs4bkZEECGiv3SxIvjh/XuwftUy6KhOMbj/crC1wrrli3CF+jm20cT1y0R1pXPnTtSvZeLg3t3k/t8/LFiGjH8LT90MjtRYybX0vxgh85Tzbz8vQC51RjnUgTRo2oRGynY4tHu7EAiffP45mrZuhcAKQfS9iggRW5G1phGatSAwbdq1x6gxY0RncvL4MTRv1gQ/zZuDoaPGoGef3mjSohVs7FweKQP+FzM4LLSyslJx6dx5PP/iSzQCq0+CrRD6vBy0btMWV8KuUee7BZkZaSJOKo0K0TFxYtmjebu2YldF+LWrwlJpw2bNSNhKejt/B/xdWZjB4aWZjKxsYRW2UcMG4i/PwOzdvUvYqxk6fDiCgoJQs1Zt7Nu7Fzu2bsaVK1fQp19fyvM2yCWCw3ZJrhORuEb5n5achNHjPoE3kQWjSSpjvtiOzK4dO5HAsy1h14lkhIilH/H3zFkxSnd2dYKJ6ggb+Iu7HUdk5PJdd3wdPXoMvr4+cCF3fITA6hXLUalSRVHnWQ+EzyjKzs5EdHQ0OnftBo1Oi/VrVuPY4cMIvx5GxPgKLl++jEgSjm7ubkhKTELPXr3p7x2hSD3wlVeQZyxCzdo14OXpAV6KYR2OC2fPok17aYlKSM4nFI+aweHlIKMxVxjk69azFxFJH/Aqzg3Kq2NEaHs80x1rVq/Bzu1bERUZgXbtO8DWwR2BFSuhVt26qE71oxpdNevUpn6kIvmzC92ffZ76ETWq1awOXx8ftGzWiIjIXtSo1wCZ6WnIzclDk6aNsWf3TnTq2gPP93sBblT/rl27JogwHxScReXZsGlzIs2F4NPG7R2cUb9JI9Qhcl2L/OG/DRvXhz25vX49Ai3atqW+hciNvQoJsTFY9utvwhZW67ZtoCTGJTYhONjCXGDCtcsX0ahpCzHLKKPsoyzO4DxVBIc7eo1GDZ0NjVZo9MVEhcHnrjRu3hR1qeMOIUFRv3ET6uDscZ5GsiqNTuyG4VGwh5cvkQhrEjBbcSsynARbJcRF38Izz/RCkdpGjKL37j8kjjvYtW0LdQ7NkEgCi21kqNS6+zrM0mAh978gONnUWe3ZupVG7w5Cr+bq5StimawtkbATlLagihUwcuRIZOaa4UijuZvh14gU5aFF44Y0GgcRtONwtLdHvdq1kPuUExyOstFchKpVq8CPCEm+oRCVKldCt+7d0JYE+rM9e8LJzQP5JFycXVzQrVsXYQCux7M9UaVadZF/AeXLoWvXrujQoaPQhenYuTMcnd3FDiqxfEngesmze5UqVYaNjVYsb/ABiHw50OXk6AD/gPLQ2tiRoFWiSpXK5F4hhLCjk+SOL3t7O5QPrCi5s1LA09NdjMp5CYzrBv/V6nRoQeQ2oGJlSqACTZs0FHo6LJDb89Whg6grNevUQ7UaNWHv5EphOCOI0p1H6WTwdlI+gZ/PZ1MRGa5GaeU0Sa3wycWjCY41DQSyEHLimLBF5OjsJNoXn1vHSud8JErt2jUF8YuJjkO9+vXh7OYmZlSFvgxVJr5YjSaT2vjtmGi0bN1GbMFPSojF3O9nUzl0xMGDB9G8VVvRjnnHHR/keTs+DuUqVIanD7clCAKVRwMxBfnHNo0aNKHBCJUN+8+zaWaqWzwTU0h1Vxj/ozqTeDsWkTdvoRURmZzsHJw7dQIL5s1F7+d7C0X2fTt3wsvHE/aOzhRnXupOwM2wK2jasiWFKU/0Pw2QCc5jDC6TRxEcHliqNSqEXzmPLevXoXKgPzX4cKSkpFHD9hWdPY+GTp84TsSkuRAYbCKfjVcxuVm3aiWUVkWoVbs6wsNviFpQoVIwatdrBLOVRhhr+2HWDDQhosTntvw0dy4yMrPE6H3zurVo1boFkSU7iockJEqDO6d/SnBYUPI2dXdPVxEOz97w9s22HTvDk0bkRvLTzt4Zrr7UUdJI7XTIGRw+sF+M0PNMBQgLu4ZD+/cJXYPklEwx0uRK8nfAcS8LMzgcbV7y4cbPhISNOhbAWhBf3n7LG81Y/4Xrl4ncKek5mxMwMYGh5zz6ZZLEF7vnvzwgLuY2JWAllj6qVg0Wh7zevYKrojL9VWtthPIp56MXuwvmd/e7rVqtGsWL3FEc2R2b4GfF6JJXzZo1iQQFUhwoAhRpTo8lfiXjyLLd3YMIEt0IockdX3FdYL/Fkhe5YzsnLm6u5Ea8eqLxKILD9mQEwaEBQHMiJunp6Zg68XNUpzz9cPhwoXytsXNEu7btcIDaUN06dZCTy7NtO3E9LAzRkZEIvxZG99dwJyEeaiKaCpUthWOLmMgbOHb4oFAQDwqqAjW1Pz4egWf5+vfvh2NHjqJcYCVxRhzHKD42Cls3bEBMbKzYeccDMgORbyoWQWRzstKweukiKutgbN+8CSqF9C6cZ3BatMD8H77HNSIvL7z0Mlq274g6DZoQSTdi24b1Yvdk1RrBSExIQFjoRbRo01YyjyGjzKMsEpynhppzp6zPz8XqZUvFqHfWjGnCyq91oUEIG2npqhj0W28AGjRri+HjPsOYj8Zg5JiPsGPbVqQkpaB9l+5o16k7cnlbJI3S7W2VWLp4ARsSRq/efZBN374zbBQ+GDUCU76eQoTFFzu2boVOKykq/1vgCurEo3lbGzFaux2XQNdtbNm4GV988SV2btksDgnkXpLjkZmZBls7G6GQmHw7Rhiu43ep9Je3A7OAliHVHb4s95xHbPtE+i3+3AU/57wt6f7u95Z78eZB8Cg8V//glUcXEwj2QrgjYfYwd3yxTLaEnfcQdzl0iZmYu9XwXvxKxpHBNlwY4p24uwf+zc44rRZ3TwW4/VJhKIjwvD1oEF577TUoNBq89+GHcHNyoDaVgeat2sHGyZ1ILm8PN8KKrt3bNyH0bAjiIsOxee0aWJnNRHCAo4cOYCX1SUxMvv32W/z2229YuXIVbsVEw8HJBba2NCgqxR55+bFV27bo0LGTWFK6v0uxIoJrRmx0lNhZx0QllwZNufmS8UEFDfLY4vok6pcaNGooBJpCrUSvXs/iG+oPO3TqQiSH/Sl6IFwZMp40PFVLVNxeq1ariZZtW6NSlepo1LwFKgbVgMlolhT08rJx5uQJ8Vyp5HNWzAiqWgVZuYCzgxa7d25F/fqN4OjsJjp2HqU72Klx6MBe7N+5E2MnfAm2XpyVnQVfX084OLjDUGiF9OQE3LoRIQyySdt6S4sLSYj80xkcds7WG9l0vjOROB7pe9MIz9/fTywxXL9+XUyPN27emMJiXYoqRIZsEXkrEkOHj0TTxo3E+j6fv9W3X19k50sjv78DjntZmMH5L8FZ9HtXSTzsveUqiYe9F1fx+z8Cu/0z+LPuHnc8comKCI3ZmI+zp08K3RZvPz9oqO3MnzNH6NPw7ExcbAwO7D8AVzcXYdHY0dkZNjTYaNWiBb2LRx1qV3Xr10diUireGfIu7IgEeXh6oEq1YDz3/PNoSv1OkxbN0bptO9ja2MBMfUfd2jWxf99elK8UJJYFOa/joiOFsrmtVk0DkQw0bCzp4Ejla418fS4unAlBs+bNEBp6GT7enrB1cBN6VH7lAvDz3Dk4eOAATh47jhNHDuH08aPCyOSh/fuFxeygatXEbi6eWWreuh21X3mJ6mmAPIPzhIO3gnv5+SMzywg3Dz8ElK8MPkrhXo/PSw6SsTTW01n560JsX78eHg7WuBERTu5Uwn7I1Uvnce3yOdg7qBERFopfF/yIYaNHwdnVhXwoRH52Cj77eDSNtHLgqAEuXjyP8kHBwrDavwkeyem01jh+cBdWLVuGU8dP4NihIzRKPCI6Xt6lUaFSFSJ0rJdhJU0884C0hBIhV3LLyM2aCCPnhQwZTzt4yVel0YI3HRiJ6KhUwPJfl4iuY9yELzD040/x4Uef4P1hQ8Xup6sXQ6hzNWDuzOmIj4tDu87dULlqLbh4+6F7r+egL1ISYaIu2GzCikWLkUPEws7FTSgmF1ip0ahVe3Tp8TwNkLhNFlCbNdBfszA5cOXiJaFQLCQRN0/+Q+2UbzXU/m3U1kKni5fVeAmR+7Qm9Wug6zNdhWJ7w6ZNibi0RKcuHRAfdROOdjZo16ENWrRpRXGsJrwVSsw2fAI6JVT4LEPGk4enbhcVC3OeTeAOS9JVkJ7zM7YvERUdhRq16hFRsIW3tw9++2WBGOns2b0bffv3F3oMGzZsQHx8PFo0aYgli3+lEVUUIqOisW7lStyh52wiP+F2An37E/bv3Qs+qO6td96FuYgN7D28s+Dw/+kMDsOWiNnmtauh1mnxTI9nxexNhcBAcYhiNRqZBVSoAJ2dE5IS4/HtN5Nx9MhhinMcLlGnySPFa2Fh4vC9I4ePEBmqDBc2RidofXEAfxIcd3kGR8aThEfN4DC0Og0unT0JK+o7+OTshPgEhF25DC9PLxrUZCIzNQU3r19HGLUh3lVm5+iIPTu2C30+DX2bnZmG9JQk6oTMuHM7Ds7uHrAqNGHrpo1wc3ZBXk42EuNjkJwQh5Q7cTDRSMTdww1Rkbewd+dOGqgcRMjRQ0hOTqb2HCiUjNPS09CkWUsxg8PGRndt2Yj1K5cjOioSN27cRHjYVdyi70+FnMLxI0cQXKMuKlUJgqd3ACr6++D0SWlGqmWbNnDzDoSzsxsRoyKK91a4unuiRp260m6/4jyQUXZRFmdwnvrDNktCjILEAZtslbiISI4a+vxMRFy+CN+ACnDz9ENePptb57ObWC+BTdTTPX1jopGYiIeVkkZNGmEvJ+rGdWRnZSK4ei2qOGwA8PdjxwTgHx22SWDfdRoVTh3Zj+PHjwmDbyUnYLjDrFO/EZq1aifsZdyJjRB6NjzKMxr4pGM+MFRDxK+ARpdGePpXphHhPWNyfwUc9yf9sE0ZTw+4iv/RYZtik0LYJSxZMBf9Xx+Eho3q4eD+A0LxmPsMnr1l43kdOnZGhSo1YdDrceLofqHjxruwLC2AZ0h5p1KP518Su+Z4QMI7pdhysQU82KocFIyuz74g2p8VkQ4eaLA149tx8WL3FD1ABvUvteo2IvfSES0pibHIy0qFltqtwWQAG6GUjl6h/sRaAe+AKkTkJNs2Ot71SUSGd+hVCq5GfYAZKo0ae7ZuQMiJI/hwzFjY2bG16n977lnG44CyeNimTHBKgQWxRaDzX4vpc1bmE2fNFAtq/su7S/ivtN1Xes7fSIbPrKhD5GlinplhZUP+Rjh5KNiff0pwGBw+L8XxpyIdJb3guFGhW86l4g7b8vxu5PiewO/FGVbFafyr4G9kgiPjSQFX+z9zmji3rdTUO1SfreHkxNvk+QgEaTs2kxgmONxmDAZuY6D3SigUD9Z9Dk8czEk3bExRWBIsCfqEZ5t5pxoTJ0v7YffWRFR46zl7wn/5sEvLe7Z0zKYs2B0/Y1/5jfCd/uHzryzgOLByM89mW9o5pyElMR629nawtXMS/Z7ks4yyjrJIcGTtsVIQpKAYooOg30w2Si8ZWToQBk/tcQfBl+U5v+IRkV4vdSglPv1XwWGLERvFV8SLOsm7F/XXJQmLgeImLornfffF8S6ZRhkyZLDNLDNcXDyJ3LhROysqPsyW5/WZKFiJdmMhNwy2R8NuSl/cxphxsDuT2Sw2LNx3kZ/sP6zu73f4XhASGqRwW2ZzDyXf8yBMigOHI7Vpy9+S5IbBn7F+z319Gfnr4eUHGxtHyW/xVIaMJxMywfkTKNF//CXwd3/3238GJmm83PbgVTI6lvj93iVDhoxSoHbBSzbSQMHSTu61L+HkgbYjtccHr5J42Hu+/lpDtMTpYdefARMdS/pkyHjSIRMcGTJkyJAhQ0aZg0xwZMiQIUOGDBllDjLBkSFDhgwZMmSUOcgER4YMGTJkyJBR5iBvE39MwMp9/4tt4o8LOO779h3FC8+2EgdOSqUkQ8bjC6XCGhcv34TWxgZ+ft6SlXMZMp4CsKjhw4Lz9ZKJkydY9NyFbAfnMUJZIzgqlTVWrNqOhnWCkJdveKLTIuPpgEqpRERkPFQaDTw9XKjDlwmOjKcD3D2zzKlWrYowDlkWIBOcxwhljeCwgcQdOw/i2c6NJEN/xc9lyHhcoVJYI/RqFDS2Ovj6eskzODKeGrCo4SM5lCpdmRmMygTnMUJZIzgc9337juHFnq1hMEsGzWTIeJyhVlrh4qUbUBUvUT3MkrEMGWUR3D+bqJ/OL2Gk8kmHTHAeI5RFgiMf1SDjSQHb6PszRzXIkFFWIR/VIEOGDBkyZMiQ8QRAJjgyZMiQIUOGjDIHmeDIkCFDhgwZMsocZIIjQ4YMGTJkyChzkAmODBkyZMh4olHyNHeGdH//74e7scDi3nIx7ncv48mDTHBkyJAh429ACD+6Cgv/vhAsLXT/KUrHRYriP/dfpVRAobAW/j0MljBEesQd3ZeIi3hvZXVfXDiud6+HeMy2tErvvuTvSz4XvyleGq1aGKhjb/iZSqWEtZWy2L0VtDo1dHRJboqEXS7LPfunVkvv+K+SDd2RP9bWnGYFeyjCkvHkQSY4MmTIkPEXwTJPp1MJYWhrq2LZ/ZfloBDEaiW0GsVDBfxfBXthR3Ehec6/hP9qlTW0Wknw/x3wd0wWTh8/jOib1+meBH5JkANOu42tmg38U16ooVFbEVGwFs/4e6XCCnZ2aiILRRQ//stixwqO9mo4FV+O4r0kjgQBIU+zsjKg1+dJRlqKoSCilc3P8+k5+aHRqJCXm4HQ8yFISowlIqMUpOROQgxyczPpvRoGfT5Cjh3GkQN7kZwUJ8iQyWzEnduxwm16ehKuXbmA+NhbiAi/gqjIcM49ZGZmICMjDVZlZd/0UwjF0NHjPy++f6IhGLnyya2I3KANBiPSMzLg7+clbHA8ybZjOO6RkbGoHhyAAhqhPclpkfF0gAVxYmIqrFUkcB3sHjkzw4J+744tNMovwqF9u+Hh6U0C3VYI55KwCGvL/T1YEblRk2C9iKsXTqNK1eowCXtREqmQ/kruS7ed0n5Kt1ZQKq2wbuUyeHm6QWfrJIjJldCLCL98HoEVg+5Lz10/+FFxWA9vo0VE5JRYu2oZ+a9AlWpVYTRK8RQg4a/Py8KOzZtQLbgS9u/bi4Vzv8OB3btgrSxCjZrBSE26g7nfzsS2DWtx4WwI6tWrDVOBEb/Mm40De3fiyMF9CA+/hsDAAGht7EU8bYioLV+0CDDnoHr1Kiji2RQK39HGGquWLkFefg6q1QzCjfDrmDXlK2RmpGPP9q1E7qxQr1YwZs+aAQcbFbz9/DHtqwkwGvJRWGDCji2b4enlAUVRAVb8thjNWzenMrhMZbkN2zatR1x0NHJzKMxaNXCYyvXO7RjUrFuDSBIbwHtY/pQdcL4XFEp1ryyAarQ8gyNDxv8aFsEko6yCyITKGieOHkJiQgy0Oh2UagU0GgXUGhU0WpUgF7xEo1YrxW+eadBq1SSklfStkr5RkQAGbsdF4cThQ9BpIGZa2C3/lQiL9A37yc8UNIDjqsXLLcJPvjRqEkjSkg0TnL07tyEjJVnMOlBQiLwZgXOnjsJOR109uZPqJs+w8KwTL92oyH8ldDbsz+9LNo1aI2arSldtXt4x5GXjFOXFqZBTWLnkZ7z7wUgMHjYCK375BUf278e877+Fq7MLPv3yG/j4+OOLsR8jJzUZJ44cQfPmrdCmXXuk3knCzKmTUVCgF/HgSZPCQhNWrViJ6V9Pxbdff0nXJHIzDYcO7OOkQEvhr1uxHG3atMa4cWMxbOQY7Nq6GZm5+TAbDLCiuN66HoaUOwkYNOQ9vPLKK6hQPgDnTx6FVWEBDEYD9Ho96jVsjo/pewd7e3Tr2hkD33qTSJ0OJqMJUTfCcTsmlvLy95fnZDy+kAmOjDIL7pQU1rzuL/3mzp1HeJZ+XHSk1FNaLu747z6X5vkFrOje4oaFCbsTI166Y/9KgsNS0+ieP7f0h+xfaeHBguFhV2l3FnB4Iv7khhzd9ZtRMq78XKGwEhfHxYLf81tyI8XP8l76c++ZJBTvpcNyWSDiVCLvLPelwfEs+UakuUS+lry3hPk4g/U1FAoVatSuj/jY2zhz6jjWLF+C76dOwY2IMDg4qREVeR1zZ03F0kULcPLYYdy4egEZybexYPYs/PTjfMTH3Ya9vQPYZvL61cswZ8Y32LZpHYjD4Mqlczh59ACW0bc/zfkWyXfYrQr7dmzF999Mxs7N6+n9IWRnZxWXARERjVbUexsiT+yHjY0dCWsbnDpxHHm56fROSUI9B2dDjgGmXGxcsxJzZk7FmqW/UmX4G4fiUjHxN/aODrh0JgR16zVAzeCKqFq5AgYN/gC5uQakpaSi2zPd4eFqjwFvvo4mrdsiN98AFzc3dOjYAe3atsN7Q4fCmJ+P1ORksWzEKCgoRK0a1dC1cwd06dRe/G3XtjUCK1YS7zimTFAcnZzEvb2djahjZpNZ+GEmElOrbm0iME3w7fQZ+OH7H5CRlY3uvXqjiD7gusbxV6mtkJyWjqtXryI8PAL0UxAo9uPC+fM4e/q0sHL9JNRJGfdDXqJ6TMCdhLxE9b8BB6VRFCIhPo46OwOcnOyps6PKTp2fPj8H1tRxsUAoNOtRYMxHUYGRRtsmGiFzHOl5oZlGgHpYK3lUSyNJswFFJr1wg0IjdYz0kBUYqQM10fcKVkrkL8l/1nm4deMGVDSytrHRCgJhMtK3BQUiXAaPTE0UjyLyt5Did1r5zBUAAP/0SURBVPcyG6lTpfApDiVzi/3g5zywz85Kl0b6JKhMlK887W6iuHIcLOGnJCYhPy9XpJtpWFFRIaWH0kn3JfUJLP6qFUz8CqGk7znBBWYzjX4LKJ4FMFPcFZQP1jQcVloVUB4WQcH3RKDYFDr7UWDME/lkZaUQ31lZs7jmFJRMBWDQ54rwBUmkDwsMlAecp5QGClXKZ76KKHyFkr64//t/G39miYqFHNdlnsE5fnA/AgLLY/uWzYiJjMTWjWvRpXtXONnbYcnC+ahWrTp+/OE7NG/WBAEB5TDvu1nIz8lE6KVLKOfni2rVq2HT2lUk6F0QHxOP6Js3iAh0w7GjR5CTkYqQE8dw+MAePPtcL2SlJOPIkcNUHgZs37AWL/bvh5SkJMyZNQ1tO3WAs4sbxa4QB3fvprpmRnZmJmJuReHiuTOwtdHhwL69qBZcGd5+PkSUYrF8ySKkklCPjgzHCy88h8P79yKSwm/SvCkMxvuXY9RqBU4TQXJ1d0eFSkF3l9IYXJaG/GwcOXQIz/Z+ERvXrkZSahr0BgPq1K2DmrVqIOxKGHZt306kgog3lWnH9m2QSaRs1/ZtcHBwQCTF88DBg5TnTmjWur3Id54NO7RvP3KyM+Hs6Yf0zFxk5RjErMqZkJMUj0qoUjUY1modVi1bSv1mDjZQ2FWq10Tbls2xb+9eVKpcEXn6AhhMRqg1OkGKfMsF4lbULSo/Ip+3bqJ561ZEam7iRyKcfV8egKuXrxDRuYLqtWri2uWrqEx51qtvP+TkmET7Kssoi0tUMsF5TMAdikxw/jlEOERYvv5qEjasX4+9e/YQqdGjcqWKQphOnTwZfr6+8PPxxM8LF2LNyuU4efIktm/dQh1eFFq2aIqLF85hy+bNaNGiCQl7Exb9NB8rli3DkcOHRUd97do1tG3TErGx0VhEfrRo0UI0pvSUO8jLycYXn46HVq2kDtsedva22LdnN25cD6dOs5oQohfOnKHR+1ycO3sOJ44fx8kTJ3CK4rCfhEzopYto0rS58M8CHpFnpiVj5rSp2LJxA3Zs2w4bnRbBQZXECHPd+nVo06o5bifcodFyMpb/ukg89/PzRz6Niu1IwP3y889wdLSHp5fnXcGtolFpZMR1fPnFBBzYvx9bNm1CYPnyiIqOFgItiUbTRw7sJgHdFFcuh2LS5xOEINtLQnTn1q2oWbM6XFwcMe+HH4Tf5fy8sX/fbkrTCdSrVw9mHmUXl7uWCMGMqVPh7uZK9dsbcfG38dnYj3D82DEcOngAWzdvEnmwc/sOnD93Dg0aNab4aSQW9h/hUQSHiQ3PfghiTM9VlJ5jB/chsEIg4uPiBNmrSGTnpf79ERQcjIP7DyA7Rw8HOxu8+MobQr8kNSUV18PD4e3rg5cGDER5+jYrKxvpRAiSU1Lw8quvIrh6dTg4OSEk5Az1AQWoX682nnmmBzx8/XDu9BlcOn8R3YhEtWzXDkFVa1D57Eej5s2J4LhTJAuFPlBuPvcjmbhDRDfyRgS8vT2RkZmBuvUbwM3dSyjvhlAZ9e7TRxAWK4Ua5QLKY+OaVXi21wsPnB33xwQnC4cOHMTzL/RGo2bNEHb1Ko5SPdlGbah85SB0795NKPVyfd9MdTUxKQWVKlXGDiI4Gp0dEiieVy6chw/lS+2GTSl/JeHk7eWOIl5GyssRA5ECQy4R92xUrlwZDZq1RJG1DfzK+VM7qIwMansNGjVCp2d7ivTv3r4V1WtUJ3Kuwu2YKOzasRU+5J+tHREdIjy8HHUr8iaatWpFdfsqagRTPLt1RdXa9ZCRngYfbx8aTGTTqEWB8hWrCHJU1lEWCc6TywhkyCgFloVatRU2rVuL9PR0fPfDHHw6YQIJ7g0YNXwovpk8BSGnTohZjwJy/yKNzD765FOM/uhj6tifI8ISK/wpIMGyb+8efDNlMrKyc9CPhNHH48ndx2NJKPRD2OXLwp1Br0fC7XjhX1GBAevWrMW8OXMQWLEijQKvkUCfhiR6z6Qng0bk3Ni483ZwdET58oHUofvevfz8/eHk5IKI6xHkihJyV4BwIy3E7G9nwZ5GuxMnf43X33iTwvlBxNeoz0NCXLRwfpJG/st+/RVaW3vobGyx9NclJGgOipmmZBIqPCtFnEYIa84r3rSSkBAn0jti9Gga6dsgjvzMzc0mQX9HLH3cSUgQ8ShXoTLGjPsEHwwfgWEjR0NvNCI1OQkKit8dSqM+L1e4S6bvYqOiUXKwK9JAYd0mIsAzSwUUtreXN76ePh3jPv0UVaoE4zKNnNuS0P7q628wYuRIaLU2FO/HQ6hwXrGCbUJ8DKUvloSmNBMnltK4rAicXicnB+SZqF7Qb9Zryc3Nha2tFjRugZ6ee/h4IzcvHzqtGmYqMXbr4ulD5KhQfK9zcEN2Pn1L5LWQMonDtbezQz5lg4Eu1t3Jyc2Bb7kA5ORRXSJS5eTseJeIcT5nZ+eib98+GD5mFEaNGo4uPXrCSGXF0eQlGfaT463UqHE25Cx+/XkBDQJ2YOuWzUSojGI59u9AqVIgMTkFnj7+eG/EcEz/9nu0atcWyxcvQlpmDp55vg/GTvgc07/7HpeJxJ87exa+Pj5Ul4bh/VEjMItI8vWwMIRduSR2lpkM+VQXo+BK9cTFwxOevv5w9/Gjey/YODghPlraJTVt4mfYsHYtrlwNx+GDR/DN559j/uzvcOdOAuUPxBJVv/4vUx2rinadOqNz92eJs2ixh0h6WnoqjCYzOnVoBy8/H0ycOAlzZ81A+JUwzP32O6SlJaF169YwGbm3kPEkQiY4MsoOrIpEhQ4Lu4r2HTsKvYCKRDZq1qothOfY8eNQnkaqLNBZRG3YsAHTvv4aM0jQLlu6lDp4s/CGl3QqBwXh+T59oaURpq2DixhBe3t7IeTECdSoVUu4410wV4jsjPt4nBidfzj0QzxDAsVGp0N5GrFPnPwVjYwDhABSazQibrzL9uTxYyTQQ1GrTh0EkXDnqyKNaBs3aYoPhw+ndNxb7xdCKzOd/E9BLyJhPAPSoHEjil8VIShY+VPF2qSEPv1eRI+ePZBHJCI7KxOdKA8GDOgvZh6UxGauX7smZmcsOg4MXm5zcnISwoZ1GViIaoQtEP5GSX5Ly286jZZIWXmUIyLm7+dLI2AH4S99TmREK2Y2GKwYy4qvpcGpUdNzSe8GSEtNxvatW/HNV1MoTjEYOWYMCdmtmP3dtzh69KgY8T8+KIJGq8Cp44excfVyuNtZQVVkpJF+KrREJAsLCsQsZQH95fxgisCzLw5U/1LTM6FRFcCWsvHG9etwIpKalZULBdUxO3oWc+MaMxVBPNITY+CsA7LTMkR58fJhST95FsHF2RXXqO442/BEJRFsIqAly5PJbCERQ+I5yKEszM/n5Vfyn648JlwUZkJMjCChp4jsv/fhUIykOvf8889L3xfXu78C/kZHdeDw/v1C/4iVf1npulLFSkSETfjys/GIDLsChcoabu7ucHVxJaKbJ+oEKwKr6OLRtsFgEEu5nFbOkJTkZMTGxRLRSMXSRT/jwJ7dSEpMRHx8LA0Y0ilMG7zyxuvoRnX+8sWzeGnASxjwyqsY8sEHgtAYmVkSfvttBTp07gy/CsE0sNGic49n8cagwdRH9KC80+DmrRjMIULThsjMm+8MQr+BA/HqG28g5uZNrF2zCg9sjZfxxEAmODLKDlgnhP74+vnhwvkLonJnZ+fgFutHbN6Cz8aNR8LtBCFo2d25M6fRoEED9O/fX8wafDz2Y/ZFEJ201DRcvHCRyJAR1FfDSCPnFcuWIvTyJbzy+ps0Aie5RJ1xtWpV8cabbwjyc+DAfsyb8z0aNGogli2+mvilCId3n2SkpdEIN5n8LkSlykEkwAuwc/t2HNi3T7r278OeXTtxOuSUIAAWdVyWN3aOTnBzc8eunTuos0/DlUuXcOtmJKoTcTOZTSIMxtmQ02KXSevWbdClaxf8umQR9u0/QIRFJYTH1k2bcPTwIdDPu98wgWKBKN0Dtyl/eKaFyQ27sbjLzspC6MULCL0UiuNE0BIS4nEn4Q6uXbsuZios+kV/BlwuSUkJNIJOx/N9X8Qnn31K5K0Xvpg0CY2I5MXExAq9Igtp+v8G55HRUIRmLVvj2tUwzJ49F19/+SV0dnYIImLKEISQyplLjbgEwQoNG9ZHfk4O5s/+AUuXrcKFs+eJyFYQZGD2t99i1ap1ROaOQGdrg9ZEwH+aNx9r1m3E6hXL0ahxA1FunK/sHc/jFRSY0at3T+wlIrFs5VrMnztHLL8qi/OeiYZaS0TamjVdJCgoD5XkT9uOnfDTgp+wbsNWbCJi70n1NSi4ChYvWowNm3di8+bNIp1C8fYh4DrCxP9h4O/MpkIxqIiNicYUIq2/LfkVP86Zgz59+6Jdx/b4+qvJWLNsJT7/dDxMBSY0atoUSXcS8eUXn2PyxC8wbMhglKPBSJXqNWAymqkpq/Fcv1fQ79W38PJLLyGgXDk0adGcCMxAvPT6ILRo24nyWQEvv4rw9CsviHW5CpXgUS4INva2yMvPo7ZrBlPti+dCkHDnDtKJkCbdiUNKSjJMlJbaDepT3FWUr0QCKZNtHR2hsnGAxs4BWjt7Gtg4iFnau5kp44mDrIPzmIA7CVkH55+Bg6BcQ6VKFUmYb0DIqRDs2b0Lfv7lMJwITItWLen3ThIeTeBHJGjzps1iycRgMInlnuvXryHk5CkS4MeF0K5O5MXbxxsrlv6KDevXUceYho/HjRPPWIglUad54sQJvPra62IWhfVxOpAg6dy1K4KrVsXa1atQo2Yt4deObVvFLIy7uxvlSxSRMH84O7vAxdVVumhU6+buIUbpvITl4uJCYfDIvkiM0GvUqCoI1CmK38mTJ9C330tCzyWSRpkR4RHoRCPUPbt2IS9Pj7cHvS3SF0NEhXelNGzUCMePncTrb71B7rogl2160H+8rTgmKgo3IiLQoVMnHD96lEb1pxAVFSmUOLVaHZITE9C6bTvKm+v4bdEichtO/saL2aBcIn2nT59CXGw82pCA9vLywuXQUBpdZ6J5y5YwF0jlzhfrt+zasQO169SBl68vjhw8JAQmK8qeP3sWISEhYomCbZAUFBYIwVKhckXJj+Ly/bfxKB0cnklxcnZF3YYNkJx0G37ly6PvgNeJUDggoEJFVK9ZBxWrVIW1UksCGqgUFAxPLx9UrVEdOVnpVMbOcPf0ErpU7w4djdT0ZPK1CC/0fxXVatVBjbp14ejsjMTbMWjdoRMaNG1B+RQA/wpBRFg0sLJWoSIRY/+AQFSqGEgEMR5NmzdHbHQMqtWuS3XJjUhGEYJr1ICHjz81BgXlY6GoU4GVqqB23Tqwc7AXyy7PvtAPDRu3QJPmzYhtFiEjNRFNWrVBq/adiUw7U7qltmQBz2CcOXWCSLbHAzo4nEcKtUbY8fEpFyh0g1jHhxXre/cfSCS8DioFV6N4B1DaoimPgvHSa2/B1t6Z8qYGERQ/of/Tql1HdHn2WcoSKd5cZzgcvooo/OhbUfDw9oW7dznk5ZpEO7Gykqwgm0xmytckSmNjGE1Ut4ngpaYkIiCwItx9fISuzZWL5xB+9Yr4e+XCOVygehsbfQtBVWvCg8rF2cUZO7dsxqVzZ6k+nsHp40fh4OSIPlQ+VDNEOyzr4Lwsazo4VpGJ+ie+5DgBvBpuo5FGO08iuEFnZubgJjXkpo1rIz/fJJ49qeC47917DH16tnpAafHfBHdEbFY+Kz0FERHXoVZpxG4VG943S9i4cTPqNmgAH+r4zp8/j4y0FLHUUkijPf7WjkZuvH5/5cpVjKfRZkZOPi5fvAA3ElCeJMAZRiPvuFIKvZNrV6+hWZu20KkVWPzzz4IkTZj0ldi1smLpUvz400Js3bqFhFwWBrz6KjKzc3Au5BSMbKej1AwFZxH7W61GHXh4EYkqFrCFNHI3G3PFlHs2EQCOrwsJQ1Yg5pkAJkKTv/4aaVnZGDdqFI3CWSFWJSyxfjV1Orw8PDBxwkR079UD9UhAGw08GuelJWscPXgAO7dtx9fTpuGrSRNRs3YdMRNxi4iTl48frl48i0+/mIQcvZHyyAQHO1usWrkKoRcvYtyEz6CnOMycOhU9evZE4yZNsHL5MiJIMRg9dizyDby8IhEc1o0a/v4HGDBwAOo1bozDh3lHkBnWRCpKgomX0WQgweyJmiQcSwrTfxOcH7wV+OKlcCh1djTI8BSDjJLg+sG6Jlot9TP0Kj9f2mnGec1rLbwMJC0pWQkbNRkkdL/+/DMM+WAYypXzw7D3BmPAG2+hcYvWUj9F/3AYQkibC4RlZN7ez0SFSTeXM4cp+WkNWzsljh85jh3rV2LilClEMq/j+1kz8dWsudBo2MhgIX2jID/v6YzwLBjHx0x+sP9c5YxGCpj8ZSVwnVbJK6IiTI6TkcIt3VZ591ByUgK0Gh2RJCcRp/tAPzlfTEQuOP5a9pO8MBiJoFAZc6lq6JmKCDWTp3y91NZ4hsoyYcR5YCS3v1fURUWcJq5LDx/EcrrYbwZHj1eVWNeLm5CVFZUT1an74833CihUOvFLo1EKUsakneOiVauJhDlQXeSdiiz1hbMyDRPVRSp+kZdlAayjJhOcxwTcqcgE55+DwzEbcjFr1iwxq8I9k8nIU9CSULex0aH/K6/A3cObOsEiIihXxU6mjMws0bHxN15eHmjeshWNFv2E0OLt2b8tWYKD+/aTf5QW6vBZ6NjZO+GtQW/TKLUudQ78LbB08S9Y8ONcVKVRKxODChXKEyFYTZ23AQNfGQhyhtDQUGzfvFmQKUuny7M0GenpNPC2wphx44VgZ/BunWs08pw2ZTIJLjMib4SjYsUgIVBcXV3g5ORGYRvx5eTJIPmCuJhIZGfztm0rscNHo7Uhv4yYN2cu2nZojxq1alJ+PJzgTPziczRp0gwKjRphoZfg41uORrzFBIdIkZ3GGjExMRgzciTGT5iA6jQC1+tN+OqLz4jgPCt0iEoSnDxBcKhtklCyIYIzcsQI9OnTB42bNkVGVi42rl1FQk4jCJoFrFjMW4c7de8hOqj/ChyFPyI4FliI571tw/z7/rhK/ikQeT0UixbOF/ovXXv0RLcevZGVR227uKficuI6ILUPnrEr9kn8vh/8Tmejwtb1a7B320YhgN8fOQZefoFENI13/WAfhD+lvChNTCxhl7yX/Lgf/JxJHJMMJkWlbT+VRkk/GfybH1k+uxsGP5fuHhpuSfB7XiZ7ePzoPZWFiH/xM3pS/NcSlweltgidP+Z7/tZasl8lfnMeUnji+aOjVmZQFglOGUmKDBnF4A5JoUL7dm3QqkVztGrZHO3bt0UHEu7du3fFyWNHkBgfCxpQ4uyZs2IGxNfXD23atEK7Ni3RvEVTpKWl49sZ08GbZXjmYce2bWJr9NSZM7Dot6X4ZclvWLJ0Ofr2exGziBhkpCaL0Sl1iXjjzTfRrkNHfDB8mCA3vDzHSz7mAjNRI6k/VVP8nJwcxVZvtpXDF9sqYYEZfeuWIE+WXpXN4lcKqopffluG7374AQ0aNsGkyV9hybLlmPX9D2jdthX0hnzhllUxZn/3vYgLb+FW29igkLxhmzxvvv0mKlWqIshNSYjtr8VhsfUdHv2zoio/kbp+CUoig6z8+8nHH+HZXr1QjchNLm/tkcQEQfKDR7tCZpBwUFkXQmnFVn3MOHPmDK6FXRVWf9llVORNoVTs6e0Nd08PuHl4iHvWR1m9apWYWeNDFB838Kybk5103hILP0n3SIon/2awDgyD7clUqFITU76dg1nzF6HLs70l0sfik/KcD3fkvGf9HSZ5CmslPWMF73vWiYVSNoUh6SMVIZ/IUa8X+mDOkmWYMWce/MoFitmXe4Kf/0oWinm3F0fJooQslMKpjrFbvji+TFws31r+lvyGwWlm/R/2157PnCrlnv+yP3wpFHwWlHTxc2tOE5F2R3tJn+g+0Ht2Y/HnUZCIxsPdicf8XvpZDC4LqTwY0gDn/ov+KX5bnBZ6xiRK6BtRG+Dv/0TUZDzGkAmOjDIF7rKsqaNt0qIlmrRqhSYt6W/x1ahxY7FTyCKIcrOzRafLO57KB1ZA+QoVERAQKPRXUlOShWcswlk/xmw2IS4uFjGxcYiPvy0UYVNT04RA5uWv7MwMTBg3FkPefQdXQkMx5/vv8cGQd/HB4HeEYq9lBMky++Txowi/fk3shmKbKVWqVkXFoMpoQXF8f+hQ6lwp4OI4in6XbsV0Oz3PZZsg1PnyBA+7YILCU/sMDiElOUnMEPG267BLl3At9BKu0t+4mGiYDNIBhRawv07OzrgRHo5BRMzOnTtHaXUW/vHSAqfZaKIhHeHUiZOYO/t7DPlgKF586WXk6TlnOA68tGCUSBnBg0jK2TOnMPidt/EhpZ2v998ZhC2bNsLB3pGEcfFONUqLu7s7qlWvjqpVglGN8oEv3nnD29UtZfQ4gUmG2ZSHBfNm4/SpY1TuaqG/YmUlpYmFZBEKkJmZRL8k4WigfMzLM8NAZDArK4/qSbKoc0UFJqSlJMBszEdq0m0iATyDl4Tb0deQlHATJgqHZ/1ystOQk5WKbLq4DvH28+SkRFy/HIqL585T2Z5DQux1KlU2RMc1gIkTkfdTJ8j/O+AjIthfXuZMp7jyMowF7D499TaVhRR/C9joY2YGfWN5ToKfjWAaDDnYvnkjPTBSGrj+SGnMzc3AndgIpNyJRHLCLeTnpiE3Jw0GfQ70+Wk4d+Yk5v/wPQpNOcVxlCHjv4G8RPWYgDtHeYnq3wPLSxutNb7+chJ6Pvc8gqpWIyFTiF07t+LA/gPinu2RKKjntrOzxcDXXhO2X3ipSFe8lLNh/UZBD4qI9vAAjxVHB737Lty9fJCvNyI+mgQTCSXeNs06D2YiBxVIYN+KikJGZrbYOUJyQujnbN20GQGBPPq+J1yYuLDZ/pdefhk6O7ZvIpEIBgs3PtRw/ZrV6PbMM3B28yJhAbFkdflSKHo9/7z4/cv8n4TukVhSKP6WE89+9evfH9VrS3otFlhRWkz6XLHjxJpG3Tb29ggPvyG2prMuTmJCPLo800PMHPCSFlsr1pOw5uJk//n73du3CN0dPyKHbBjRrM8Ty2liTovCtnWwFzoNq9esRd169ShPKiA6OhaTJ3wKFzcPiptEjriOcDyY4Az/aKyw5/Nf2cLh+vFHS1Ssw/LbwnmIiY7CiLHj4ObkiN9+XUrx1aLXCy8IMrxv507EEgl+9e23kJVdQPWE08Z6KSoqpzPYum4VvvpmGq6HXcfcOXPxYp/e2LBhC6bMmo4Na9bj4pkQItJx6NarJ/wDKuHciUPkv504nPLdwUOw7+ARbFy9UhBJtdpGlGt2ZioRGR3eGzUKSXeScHjfTpw6dhTlqDxatmuPE0ePoOeLfbF2+XJ07NodNes0pDrAxxkAo957G59PnAgnL39RpwWMOZhIZfPW+x/Axy8AKxYvJsKfRHVKgb3bt6Jrz+epf8qDL717cWB/nDpyDMsX/YR8Irqs0M76apmZWUTeq+N0yAm898H7+OqLiagUVAX93xhEhIj7tuKwZDw2kHVwHlNwAmSC83jhcSM4FrBFVGuVhuIjjXZ1aithk4PtarAwVqs1YhajyFp512S9IEcaa6HLkpaaKoSwhkiMq5srTIW820OaPlepHkxjgTDYJp2BZbHsy8cSGNjgnZj2vx9MILS2DnxT/OQe+AkLJZaZlnrOnREvbQnSQg5UrEQgFDJLg2kZ71DhJYHiRwJWRGw4ThJ4RogVRTm+BRxvesb6RRwO5wNf931Pv1lPiJfieIaJ35UepfNzod9E+cP5QbfCHetKsXJ3abAFYyslW1P578DpehTBkeqBAd9NnSJ0uMwF1ti5aT0MhnxcCwtD/YYNKG0FOE8EpVxgJaobbujxfD94evkKMsEHZIZeCMHGlcswfdZ3uHYtHPPmzkHfPs9jy7ad+OTLydDn5gt9r7UrliM1IwuVq1ZH7M0I2BHpNJkNePutt/EmEe8u3bsLXSZLKXPevvFyP/R99Q00bd4Cl8+dF3aWfHy8Ua9BQyz6+Wd06daNyPxOQXCq1qgr4sRLmR8OehWODo7Cno9l1ox3J8USiZs0fSbcPcshOfE2jESud27ehA3r1uGd9z4Qu8m0dk5wdPKAlvrdo/u2IfTyNQwf9iG279yG6Mgo1KhVDyEhx4SBzNDLV7Di1yUY8+mXVP68dPbfEFcZfx6yDo4MGU8wuANXamyoA7dU+yIadRLpUOng6ukLNy8/OLi4w1iouEtuGPyHdScKoIKzuzfcvP1h5+xO3/LuE2k2g/1iklH6EsKd5IaZ/rH4V0REg4WDraPbA5eNgzMF+PBmyeKHN8hIYkgCT3AwR5CIE4dDJAXKh1wqaUQjRaEEKH5EapjYCH0cgpkIjZHjTmSE/eNvimXfg9/Tb+4YOZ0Mdmfxy3JxvvN3gpjRe+EF/VVr7SkfnB+4rKk8LOE9NqAEMBFmcqtQaeHtG4D2XXugbZdn8P7Ij9Cu87Po/dJrRArm4OVX30KTFm3Ftuq7O5o43eQH68EY6D47J5sEiYKeUVkXZyrbfoFaBzs7O3EEw7rlvwqjifzWQkG7PPMsDh08gsW/Lcf6DZuwdu0G/DB7LhxdPVCzTn0iLVqsW71CnHm1Y9tmsWRpRWRi/g/f4dK5M4KYW0AlQ3FQ4r2hIzF63GcY+fF4jBz7KUZ8PE4QM04rGxNk0rZu9Vrk5usxbfYPuHb9OrZu3oqIa2FU7lT5KAkKrU7o6ijEzigFkWQFhLFCesZqXzob3nZP7Yj8YAIlQ8Z/AZngyHhqII3CH+xc+dmDAlkSKBZYvrW4EVtHpRfS30dAElD3w6LM+LBLSMO/BIt7KRSO58OuPwtO0t1k/YXv/gil4/CwtPPF7v5Etv6nYIJRUGAiwmIWStt88OjOzatx8uAeHN27A7u3b4LJkIUDu7Yi/tY1nAs5DJ2txaLzvcSolSpcOnMevy1eDEN+vjALYCk/ntXgZaJ8IgH9X30VI4h06PV88AMXCMBqT6zg/fbbb8LF0UEcXKkmIlE9uBI+/WwCvL3ckJiSiKSkJIz66GPUb9QEB/fvE8d2DCfSUrdRY/JbUkhncKz0RNoO7t+LA3t34uC+XfR3F/bv2IFkJkZcCEUmilMBWrZoggGvvSbOCnvvvfdQt1Z1oXvFO6vYHyo24Z5rL5Ooc+fOY9PGDXfrEitS84wlH3772BWujDILmeDIkCFDxp8FkS/ebcZKu7z1m89I8vQtJywKG4k88O4vpg6lyRxP+xv1JnGKdr2GdfHWW29Bo9MRYWIlbkng8yfW1kVIy0hHOhGMqIhrYgaECRBvtU9JTMaMaVOxa9duRESE49bNCERGRojln/k/zsWaVevh7+sjdL1GjRyNm+HhGPj6G2KJy9beiUK5dwSIIJJEkfjMKi9PF+jU1rDRKmGnVYjzswYNfhe+lLYzIedx/swZHD1+Cr8sXIiIa1exYP58nAw5i5ATx3H96lVYE0djciNsO5HfrFfm7++PGrVqC+rGQVoGCPLSlIz/EjLBkSFDhow/AV5O4q3rTA54FoL1tbRqFV3S9m5BHYpnLMTsRzFIrAuzBNcuX0JcXDxycnKJdNjdJRsCdMvG5nKzM3E59Aqy8vKxfes2KHhLVDFhsnO0R9MmjdGgXh3UqV0TderUor981UTTxo1RrUolZOUU4v0Ph+GlV15FgybNsG3LVigpnlcp7G7du6NS5WCxS46XylKS4okk3RLLnmzQjo8t4OVOth5953aCUISu36QJho8aiR49nxPWhge+8Raat2uPns8/j6HDR4jTz3nahk/evnDmFFEmXoo0w83dFRUCA0W6GJxnvGxlbU3pKZFsGTL+TcgER4YMGTL+ADzzwMrPSqUaej3rkViJJZq09DS6MoT1ZX7n5Ogi3pXgN1CrlDh/7hxu3uQjNbpi2W9LhcK5RRmbnfK26/zcdEyf/CXq1a+L0UQq+g18XezKEw6IFTjZaBEVEw+DySRsLTUlwmG5WnTqjPJBNaDVWGPT5i1Y+vMC8i8b9jYauDjoEBt5E78tXoi01ERhH4fBpCOH3GTlZMFg0GP+vB9wO+G2MEWQTc9NRFSUikIsX/ob1q9chvAroYi6FYlrly5gHf1eu3oFhadGUlwcrl46DzsHBxG25Dsb5iMmQ8SM88KglwwRarQPHsQqQ8a/BZngyJAhQ8YfgGdQbGxsicRYIz0lURgx1Gi06NqjF7o821OQFRdPb/To+zLM5NZklOwHCSJkMuLsmdN4vl9fvNB/ANiIXEpKEgn9fPDJ9gZ2S2RgycKFKF8+AP3feAfZRkBvMIijMEwGIxEQ6WTsG+HXcfnyZUTFJ+FmROTdK+L6DXFKuVoFXCMiYktxfabnc+jaszc69+iNLt2fEWenJcTHUxrYoCPPsviIc6H6DnwDLw14GR7uHniuTx8iVq+h/2tvo1qN2kinbw7t24dnej2HwR+8h0HvvoN3P/wA3Xr0wJ4d22HKz8TxY8fEmVNTZn2LW7eiEBMbQwTORFcB9EQCdURwku7EQ8uGLXW2EvGRIeM/gEI+bPPxAHeE8mGbMmT8/+FRh23yahLPPvAOoBVLFovDNHkmxd3DE4vmz4W3rzcaN2+BsydDsHzJQrTt2B3+5StSO+ZdVFZCH8Xd0x9FUIqz0LQaDRQqDbkpT2TIiKCqtVC1RlU0bNqC+gHeeWclbAA5OdnDxc0Vzq7u8A8sj8yMTISeP4fLF84h9Nxpuj8jrgshpxBQsQIc3TxQo2ZN3Lp5A2tWLsPe3Xvo2oETRw7jmedfRNPW7WAsPkKD02Q0EsEyFKIACoSFXkT1eg1gpdAR+WJDjwWwc3AU52itW7Ucu3bsxO5du7Fr2zZcDb2Et94bCm//CvALKI+gajVhZa1Bw8YNKR9VcKH4Ork6Q6vVkJRRYs6smejZqxd8AyqAz6ySu4PHD1zfee9EWSkbkjqyHZzHBUwAZDs4MmT8/0AQmD8w9CfN4qhx9fIFEuJqIiTVhJVijVI6ZiFbbxLHEmh4hqRQAb3RXEJY8M293oltF/FBlwYiG2qVNXLzzUKhmI1NMjgsti+kEMdV8B4utmJtgp2tmigSE6D748Ygr4RpAl6CstHQF0RQeN7HmoJl+0iFFMc86lceBg7PVqcSB6TyvQV8a6NTEv0hIkR+GwuKoKY0aikMo5U19ESE2GaSsL5dnESVWimW3Aoo/2x0ClwOvQ6zKVec2cb5JXcFjydkQ3+PKTgBMsF5vCATHBlPEliQ/5nDNtmdmgQ4j3bZWB7Xa0EIqHoLQU/3/NPy+1GQvuNv2G3xw1IoSTYsYfHI9GGgt3fbmSUe0m/pG757VJQ4Tfy+dFtlv5i/KDiS9D9zK8nve+GVhCXO/I71fJjwMFHjWaFHhS/j/xeyoT8ZMmTIeIrBApp3IbHVYp6F4d/810JmWKiX/P0osFt29XvkhiHcFF+W3+z+YZfFDUO4o4f8yPJNidcPheT+QUf8TJAbhiA27FZ6/jDwc8s71k3imRyZ3Mj4/4BMcGTIkCHjL0AW1H8dcp7J+P+ATHBkyJAhQ4YMGWUOMsGRIUOGDBkyZJQ5yARHhgwZMmTIkFHmUGYIDivuP8mXBeK21Lsn9bLgYe/kS74eq4vrqais0j8PdSNf8lVGL6nelz2UjW3iVEJspMvVSSMMFT2JYHMX6Zm5iLh+Cy2a1kCeiQqn+N2TCGurQuzYeRx9erQQJwzLkPG4g0d7F69EitO3/QM8YTJLz2XIKOtgWWMqADLZhHYZYTtlxg4Ob0XMzMzE6dPnhOVMwUifMPAWzdy8fNxJTEGVyuVhYCNhxe+eRHB6Qi9HoHmjasjPN9zdNipDxuMKpVKBW9F3oKI+xNXVWRyjIEPG0wDunrNz9WjbugnUam3x0ycbZYbgsPDMy83FtcuXodHwYW5PXpJY/BvNZsTcTkVQoDcKntSpKAuoCC5cuYkGdYKEzRAZMh53sO2aOymZUClVcHGyue+oBhkyyjJYhubrDahZtw5UKiY4T37dLzMEp7CoSJgid3HQoOAJTQ0bzsrMykNEeCSaN6mBPD5E+Ame9OAlqp17juOFZ1qIMnmS0yLj6QCfgh16NRpqGy38hCVj6bkMGWUd3D/zhGVGNp/6XjaIvXxUw2MEZtDyUQ0yZPz/gJe1/8xRDTJklFXIRzXIkCFDhgwZMmQ8AZAJjgwZMmTIkCGjzEEmODJkyJAhQ4aMMgeZ4MiQIUOGDBkyyhxkgiNDhgwZMmTIKHOQCY4MGTJkyJAho8xBJjgyZMiQIUOGjDIHmeDIkCFDhgwZMsocnnqCU/rcKj64k5+VvB6E5EapUAgDdvyNeFriG3GJp/89OGyOF5+tQ3fit/T8d9JWfG9lTd9Qmkp+I0OGDBkyZDyJeGoJDgtwPqTTzl4FG3WhsN7IzxQKa+iUBVAW5kFVlAdFEZ+ues8Kr/SdAlpyk3A7CgX6LOh0KhQUFkGtBtTQ03f54rIuKvjPiQKHZ6tVorAgV8TPiv7a2NBveqFWWkFrZbgbPyVdImVEhuxsFTDmZeLOnWholGboNNI3MmTIkCFDxpOIp/aoBmuFArkZydi2eR1Oh4Tg/ZEfo0pwMOKjb2HaV19Ao1FBbzAgMKga3h/2MYxGk/hOzHIQ6Zn4yRgUWimRmngbH3z0CRrVq42F8+fj4P69cHFzRW5uHl4b9B7q1G+M/Hw+3+PRRxXw+//FUQ02RLa2rF2GLZs2w83DA6lJiRSPwejQvi2WLF6ETWtWw93LkwiQGQaDGWM/n4KAyoFYPHcuTp08DkcnJ2Smp+Ktd99H3YbNkafneBR7/hfAcZePapDxpIC5vHxUg4ynGfJRDWUISoUVjh4+gLysTDg7OiIjLRUqFZCecoeEsQKTpkzFpG+mYeDrbxIRkIS8UmkNW1slFi/6CR4+vpj5/bd4f8RIzJ76tZgJibh2Dc/0fB6Tvp6GL76eikpVqgkS8d8I9yKKvwoR4VexaeMGjBzzEb6aOZuIyhDM/W4mkpKSkZaSgkZNmuOLyVPx0YRJGD/pS/gGBGD/ju04E3ISE76cjC+nz0afF1/CjClfISsrXcxoyZAhQ4YMGU8anlrpxcSjc7ee+HD4CLi7u6GgoECQFKNBDycnB0TdisKNiFtwdHCAVqvCzYgw/DRnJviI4YDACujZsyey9UDVajWQmpUNvRkoKDTB1s4Wly5eQl6+EXZ0X1j434wCeQRqrQCSEhLg5OiCWrXrwJoS1LBZc/R//S1yYS3IiquHG3w8PeDrH0jkphKlzRoH9+zEM72eg2+5cpQvBeje81lUDg7C1SuhUKsV//ky25MAOU9kyJAh4/HGU0tweFKl0EqFXLM1cRYmN9J0loHuz5w6hUOHDmHdqpWY/tUkIgGgywZu7p7IzzejXadn4FGuCmzo+eoVy9CwQX3olEBqSho2rl+H8+cuYMLoUbh47iRsbNT/iTTkWSKjsQC16jdCdnYWPh33Ec4dP4JCswnPERlz9nAlslWExIREhEfcwLXQ84iNuimmJPP0Rnj6+IP+UFQLkZptxvCPJ6B6zbrQ/80lqr8Ci5I2o/R96cuC37tnWH7emzmTHjwyHeKl5boH9uOe95Z4sK6WlSCMlniVjsN9YL8fdpUK62Hg8H9vBlA8/72rJO4+k/6KmPI/4jn/uB/iveUby3fF+L243MsXqUu5Pz9KfnMvv9gvhfJP5KH4/P54WCDFR/rO4oc1MXt+/Lv+yXgonqz84rg+7LLg4e/kOvF0QTF09PjPi++faHA3p6LO8q9CoShCyLEj8CtfAd5+AVBr7NGgSWM807MXWrVujQ1rVoslrBp166FK9dowmYsEIbKzU+Hg3j3YtmkTPhr/GQqVtigXGIhO3Xuga+cO0Go09G4j2rVvD3Mh70x6NLijNhiMSM/IgL+fl1j//z1h8ntgcqLR6tC2TQvExMRg3969WLTwJ+TlG9Cofj2cOX1KPIuOjsIxSnN6ehbq0vO927ejfpNmcCUCV0jhciegs7WBtUKNwoK/pz/D30RGxqJ6cIBQwH6UH1qNAirKIiYNXIa8FmxlZQ2dxhpalTXU9IwvFoYmig+Xto6+4U1iKiYa9NxcQGFI3kGjtkKhyQCTUQ8bnQYUPHVvRUTwzOSGBbwkABnc3VkVmlBUYKC/ZnpgJv/o+0JyQI6K6J2VNc9iFZG/CqgpPhp6n5ycKPSsXJ3tRfgs2DmdpVFkNlJc9EABh3HvooyWhPvdWIvgoLAqQCFRbcvTIqGoTk8oP0qCn7G/7H9JfwvpUlix0rxCrEFboQAFxjyh8G5FVwHlC4djZa0UaWOULBvu/xXWlFvkd2Gx38xZiqwsu+uIBXNc2O/iz/ivpQxTkpJhq1NBp1VROjj/KJ5gkizNBPKMIOchl2cOEfG0tDS4ujiKcueLy/E+8EcFFA+KK6fLSiH5QyUkveYyg0LMXnKd0JAfyclJFL4athwHilxhQQG5ofSXysPS4GXrxMRUWKvUcHSwEwOC0uBnHL7l4piUyL4/BH9fMr8tYZRuH5ZwHtVu/pfg+m1NYXH5FBS3sdKQ0vtg/Pk3T1RbHnOSSkeb/bd8d++bh+clP+cNIIyS3zHYnYoqmkqtFDs+eaeo5VLQb447E1y1RiV+W95JYbKagVLcy3gQnC9c9CWy+4kGlfjTq2RsgUpVhB+mTkbT1u3RuHlLREfdgqubKzUgOzjorDHps3GoWaMGevTtjwLqS3PyjNCq1YiJDMOMb6Zg+NhPUKFSFWRn5SIlMRoVKlclAW2FuIhLmDt7FiZPmwWzws7Sgn8X3Ij/F0rGhYUF1LABe1utqKy3wq/hyy8+w/CRo4jgnKR3arw7+F1kGUjYkRBnoTL6/XfR79XXUadeY+j1RsoTJW7H3YJOZwdHZzfyUxImfwUc9z9SMuYc0ZCwu3j2NA4eOEDxKUSz5s3RtEVL5OXpcebUCcTFxZJnPMtmgoenJ9q26wgbElz79u0TM23cebVt3wG169WHntLEgvbS+bNYtWw5VQolAgL88Npbg4SQ+3bGDLzYry8CKgYJAslFwiRq45pVCAk5BRsidQa9AW7uHnj3w+HIycrE4p8X4q13BhPhs0N4WCgy09NhS/frVq+hdBnRl/wzGAzUoWqJANckAaETnTKnjf3evH4dThw7SkTLRqSZU82dd0ZmJuo0aIR+Lw+E0VgoyuHO7Xhs27wBr739riA5Nvz9xk3Iy80hdy8jT8/5yETQGmkpd7DopwXQ5+YSUWLyYQHVo6wsvET+NmrcCKGhoVizcrlQkud4cQffql17dO7UCQsWLEBghYpo16E98slvBi9Z7t+9B1s2rIO7hztMJjN9axQk3tbOAd9Om4rez/dGuYqVi0m4NaU/F1cvnhN58+uvv6FT584IJLIfVK0GxT0bO4hAv/X221BqdIi4dlUovutsbHD82DFcvXoVr772umgfZrMZdRo1pTiqRNlwPhnzsvDzgnlExjOQk5ONF6gdOjo54tTJEDRv3hS7duzE24OHwEjxPHXiKPR5+Vj2229o2boV/MuVQ13K49tx0Th7+jQGDX6PCPLD2xSH90dKxpz39jSw4dzm8uVvcinfOI/+qK1KgprbpRrZuWb6zYLYGnY2SuRRvTWbmIBJfrC//JzlcC71A0w8/gj8DX9vCeevgglxWsptXDgTgvbdelFfx6TwHlj4cX3mtqgv1itkDmJjo6JyMVP9lkxm8M5Ljm9unkSeGZxX9pSeAn5H3xRSGeTQeyd7FZRERvg9RznfWET10Ex5pKRBIRNt6dtcyi9LmlgPMiE+GumpidQOlNJDAqfbhuqnr39F5OdmICbqJmzt7agMC0T5lAuoLOKekZ4ML+9yf6tPK+uQlYzLKFj/hoUrDfpw9tRxzJs1A7bqIqTRSJB1cYKCq5HwScKhfbtFJ2gyZmL65Ino06cPKgWWp044R2wVn/n1FOroL8KZZNm1a2Gwd3SGxtZe6n3+bVAYarUK166ex4LvZ4nfXFmrVg0m4V8PsTEx1GFQ10wdBTftAjGrZE0EA2K0Gn0znAQqj7BVcLC1xg/TplDar4sR3b8RffaSyQ2TkWnffI3yFSqAd7F9O3MGjh46QII7E/N++I46pHSYDfkw5ufBRESCR+UbiDQsWrgQterUEQL6mylTcPTgAdhpFUIH6buZM9G5W1e8+dabCL8eQWRkNdQk2MOvh1FnnHO3AXOnaTQXkRBsiD59++H5F/qiafMWJHTDxOxFAV03rl+n9BeI+J45cx6HDx3BocOHYefoCBdXVxw9elxcx44dp3jqye970oXzv37Dxnj5lVfRp99L4nqh70t4acArqF6zDiKu34BVcUfLccnLycXFCxdFZ89zL/z3zu3biIuNEfcW8CiVO/Pnnn8BL/YfIPwUV7/+Iowi6sj5G46zt48/BhB59fPn2Ukt+g8YiOrVqgt/boSHIzU5WQhsCSSA6N+Y6Ch4+fhQvF9D92efRXx8PPKpjnP1iaA8ZNJiSSYFBTMRoFvRsUhMSUeb9p0EsYyMikY25bWRyuzY4SNYtXw5MtNSEHb1Gg4cPIwjR44RYTPA378cTpw8iaPHj2PP3n0kjO4JdCYBCpUGHbt0I8I2QKQ5+lYk8onoRFJ9zcnOwa2bN2FF7opIAHM8MtLTiAS3hS0RqPy8XHpXhPSUNERG3BBt4u+ChbeB6uHcmdMxduRQjB81DLMmf4lUIpoanikSxcgEg/7QJUhuifCE8Cci+OtPcymueYJoGun3z/O+R0pSvCDqFvDs17aN63B43y6xK/KeNxY/pb93n9MNZ5nC+h4ReBjuxelBR9bEJjJJ+B8+uB9Kuuf4WsDf8FL7sQO7cPLYIUqvmuq5NQ3qMrDq18WwMufi0N7dGP7OGxj57hvYtW0jNEyG7n6rwuplSzD07dcx/N1BOHP8MNyd1Zg9fQo+GT0Mn40ZgY+HvY+De7bD2UGFjWtXY9igVzGM/DuyfzfsbDkPpLhzfxROfevObTuwf89e7Nu9V/w9sGc/9b+TqT7HIzszDft27cWcmbOw9JdFOHboMA3cconoxmD9yqWwt7+X1zLKNp56gsMsz7tcAI1OHanDBZ7p1Zs6WQNGD30fY0ePRuu27VGzbh3R6e/bswsahRWOHz0JM5Ei1tMZ9cF7mEZkx6zPx9tD3sN3M6Zg1PAR2LljB96gkbjR/B81JuqQeIkkoHx5XDx3ChvWrERGUjT27NiOi6fPoFbtWtTI8xEZHoEQ+n0u5BBCju5BckoWepJw3LZxA44dPIQ0+ubHuXORlZ2FBvUb/Hs6ONTP8ght86YN6PFsL7zwwgvo1asX+vbti6OHj4pOW6fV4RUa3b/+1tsYRHnb67nnkJSUhOVLfsWYjz5Ct27diJS8gEHvvINlS5eJUdn5c2dQKSgYbdp1QFCVIPR9qR+OHDqItLRUIqE21DHfP8vHeeYbUAG1GzZCjZo1ERRURQhHTjJ38hotsT6CgiT5gAEvo2PnTvBwdxeK6e7Ff1u2bIHBg9+FnYMj1YtiwkIXL++5efmhZu069M4Jp0JOizAqBwXBy8tTCAopc6UYWVPd0up04t4CFQlCFRtYKgWVWodKRLyr1KA4V7dcNVCVLi8vLyGwOCY6e0dKUxCcnJ2IEGSjeo0aglyMGjkKV69cFbMhJfODwTMoFStWFFd18s/V1Y2Lg8D5oRXCzfINky0HIvLdunRBbnYm0tNTkJqajHp16yK4ckUpDyn+PAvEI2me/Xm257Pw9fWBGxFEDw8P8t8F9YmEj/5ojFDMtyxTcZhWCpWYGatWvTpqcNyJXG5cv0GUo4rIuJrKh4mQvYOtmIGLvHWLSEcKoolg5eXlo5y/ryAPGo1Ujn8XVpTm/NwshF66jNZUt3r16wdXTw9q/0OQnZEGBxLMGo2S4qAifsdLlgoxWJAEMw0caCRRWGAgYbybKoZRzMKBiPOq5cuwedVyYYeKU82zEpmZqZj/w/e4TuVjp+FlG8vMDKeD/Cc3Wp1aDKr44npUUKjHxE8+go3aTGSew1aQG5W4eEmH/dCSO52tWoTN/t0H+snlKvKJqmTp1xqqgmFXr+LmjQhQsqT8INJ7+tQphF44i2VLfsawjz/BmPETsGLJEpw8tF/E1ZbC27FuJY4dOYTPJ0/F+x98iG+nf4Mr5y+Idt6S+tduvXujS+/naSBWB2tXrsTe7dswaep0jBo3Hr8t/JlIzHaRXqb8ublGItEd8fHYTzB02AgMo7522PCRGDF6FFxd3KjskxBQoQo+/nQsqgRXRfNmjTFy1HB4eHmLWdzbsdEIDwuXmp2MMo+nnuDwslPP5/uR0AmGgYR5kbUaYz6biNfefB2jPx6DF195A6mZZgRXq02N9wvkGorQpEVrzJg7Hx+OGo3xX07GByNGo0ihQ616TTB5+iwS1r3p7wx4BVQSSwP/FQpo9Ovi6o3Rn3yGCxcu4odvZ2Dv/v14+/33EFApiARgbaFfsGfnbhw9dAQH9h1EclIKatetj1feGoRt27ZgzqwZSElOoXRNoTRpH+jo/neQPPb29sG5s6eRm68XT57t2QtDPnhfEEgWEizgeaqefor3cfG34enjS+SlmiiLfMre2vXroxcJTpaLRqOZRow2It6c8xqNVhAfFq4S2Jd74H6OlyKMBrqIEeTn5wv3vPTCLqX0W5HQALZs3oKVy5cLW0HBVauiatVqcCOSs3nTJiz4cR60rIRSnGH8L8swlbU0K8KzDccOHbj7LrBCBXTq1FF0tNIXFAr9KN3vWt49AAqHlcpLXiZKAE/J6/PyRLr5WzbumEIC/8D+A4iKisKO7TuIkDXFm1S/A8uXg57yvXSYbCPpTsIdQRTiYmKJ7GbfFQgkrqWbYvBjFeXNlMlfkZC2RZ/nnydiXB/fzpqJuNhYUYZaKo+A8oFiae/okaOYTwRaQeUaHBwsiIuvrx8Rl0OYOX06EcnSseEylUhjPqXL29sX/gEBUvlwxaB8YMHMSyrLf10mSNn4CRPQ/5WBWL92DQnkG1DyUsbvZuSfA8eKi5bLvl6DhqjToAlef3MQqgUH4dyJw1S2B/H1xPH4YcY05BJBSUqIpoFGCJELIiQUv4vnz1JbS4Ktvb3wjaPD/vlQ2s+dO4vstHThTqWywrXQC8jKzICNvQPOnr2A7Kw0eq5GVlYqzoYcw63wqzh57DDmfTsdUydOQGzMTRzctV0s/3077Rsqu9uIuH5FvJs1ZRKVQyQMOek4uHc3fp7zA3ZuXU+Eizc/cMr+PKgqiSUlAfqW66udvR1i4+NRp05dVA+qiHIVyuODkWOgtXOS9GGoSVyPuInOXZ9FgK8ngmrWwpDhH0GltaF2qkWzZs3paoFWbdoSCfERBHDwhx8QIfeAX/mKeP2dwbh+9ZoUVwqa80hBeVGo0oirSM0X/aY260f1wsPZRfQDvBR58eJ5nDoVAr2xeIaL6txtyptzZ84QQZOWqGWUbTz1BIehUNKolDtBagQFJhKGZmtUrtEIPhWqQ8/7v6l18YhFqdJRQ5JGUmqNI2wd3KkTcoPOzkU0dtabcXD2QrUGLagBO5HQfPSU8f8cFBjr0FSqVhdjPv0CI8ZNwEefT0LDZm2QkW1Co+btMGbCROpgRuH9EWMwikZb3r7+yMkxoUW7zhg9fiJGEIkbOnosPQ8Uaf/34m8Fg6kIfV8aIDqa/i88h49pFMbLFS7OzlQeCuTr9fhs/CcYT0Rz2PuDcfLoEbHswIJSQyM6Lhfu2GztnMUyBvV+qFipAi6QMEm6kwDqw3Dy1AmxjOXm/ge6RBQJGngjMSlRjGI1QgBIPSBnwf+xdxYAUhV/HP9ux3U33d2NdAmiIHb/VezEIkVAwUIUUEIMRASR7u7u7rg7rjv2tnf/v9/sLR6IiIVwNx+Y29335s2bN++9me/M/GaG3cnjx1ChQgUSJl3RunVrtG7bBh06dEDdevVx6PAR4dcLd7+dP30cQwe+jSEDB+LryZOQTsLx3aFD6XreEV02C+fNw7mzZ6CjGjefiW1QWKDwya6V93Ltmw2y9Xqq0XNNXedx3C3AhtRsexATGwd6orF/z24890x/9LunH6ZRzXrRgvlYsmgJataqTenmR/fY4gm0GL7ksIhI7KT7MGzIEHw+biz8qVA2Gj1Gt2yjJAzPi/1zZPm7llQO218YKUxOPyfXHOjh4fcile4FCxju0oi/cAYBAYHo1r0bWrdpg1bk2rdvj4YNG+HAvn2ee/Rr4ALvM5icnIQWLZtTgch2OmxEzamkEAWpmsTlkOHDkEIC+MF778VXEyZQrf4teh6qCFupfyqnc7s9diYuuk1s61RoKkTCxVSsIeHY/6n/oVLF8pj8xac4ffwwNq5dDr2Bl0xRYtOaFTh3+hSJQU1xSJ6uvUpVqtK9Kod1a9fCQPfT6bRj984daEaFPkvjFcsWU4UjBaRXkZORhJWLFmD31nWYTOKmS7duaNKkEaZ88Tk931FilGejZm2Rm5uFH6ZOwt1334UO7W/D9/T93Mkj+HjUUMSSyGjV9jbxnF0pVv8sfG+5Za4uiVSuUE2Z+i3dw0NUGayBhk2b0D56nqmW0b7dbZj943T89PM8HDl0GE2bNUbtmtXEs8etyTt27sbuHbtFqxvf+5hK1WG2OkW+VK9Ja9z/6FMiX+Pu30JTAVYuXYLlixZh5ZIlWLV0KVYuXoZlS1cgPCIGadl5oiv0o1Hv0bvZETFx5Uh4DhNd0w6qbNaqXQ/3PvwgXA5+NosvRFJqKfOjqK7E+9BzpsmuJJ5m4l+/c4bPztvcy/v4t9PhGYnEGcD1wn7/7igqho/h2qzb7RFk/GkvNmDkwsPt4ubuks4Td+FHqaHMWAcuY0Xtq4Q9yZ+Fz3etUVT8k7f7Ui2uW48eaN6ylSjgv5k6BVlZ2ahXty5WrViJnr3vFDV9bvFgW6i83BwcP3EcnUhkOKmq5k1nDs9O4jQ6JgpFlJn99NNP2EUFRWL8Bbz8+uvQUi2Puw2bNW+OsMhIKqCuyNwpAB4dNZuOq1K1Cho1aoSCwgJs3rgJ7Tt2IkFlQE2Kx5bNm7F+3Vrs3rUHW7duoe/rkHTxIl55/VX4BYTQNXmujWIFFQmu0JBgcFN5/YYNqFDvIboQq9eoLrqpKlWuQrXOClBTLVRLNfe9u3Zi6eKF6HP33RRfnRjVs3/vPioorFSwtxIj+Dhs7mJIS0nCqaNHUFiQhzQq+DkOGWkpKCgoRDgVdD6+vggMDhUisWu3rmjUuAlysrNRrVpV6I0GBAeHiNaFODp/aGSUSEtORzY0rFGzBu6971707NUL3W6/nWrp/hTXSqLrw5fEToUq1aDV+1x6dhx0H9uSUNm8eRMVzrtwIT4eTzzxhOgayyBRZyoqwhskNgJDQkhwVMWJY8fo3q7A3t17sW3bNkrDNTh16jReee1VRERF03PguU4vIl6UBosXLoTBx0eEn59fIOzLuMDs3KUzkpKTsYPCioyKFF0pDel6+Z7v3bsHK+m+U2TRtcftVLsvEfAVXGsUFVdwHHYLVixZKOyAjhzcg8WLFopWqyeefQ4RJAozs7IoXYNw/twFBIWEIj8vDy3atOUBc3Rvt9F9CcGZ06fRoUtXqDRGWMyFJNo3CXG+mtKje8/bcZSE8v7dO1CLrs0qWuSowkLpHRYRgayMNJw8dhS+JCJr1KtH96Y7oqNisWnDGjRv3gSnTp/F008/hT27dyMzNRUt27QSz9Gu7TuEsLLZ7XjuhZegMQZRHuExFPbCXX652Wk4fPAg2nXuJvKwkrCY3r19G1Xc9KjbsDHFCygy5WEbCdc77rwLrUno79u9C1vWrcZyEh7l6XmJiIyhColVPDvVqlXG9m3bsXntamzcsEHYz61YughFtD/+3HmcP38WUXSNhw8dRKduvUR8uOuRbZWMvjrxbnPrDafZmeMHYaNPt8Mq7HUKslMRHhkGS1E+/AMDkZuVQ8+qEo8+8TgaN2tBwjofGqqwBIcGI4PSpU6DpiJ/lVyOKLuK86/SgMiDpcD5Fc6vS770Arai5G3Xc9cv88PH/HqspyAu3nUV+Lx/W+DwOSgT4L5vFigsaHhElIZq+SxgtFq1KHR5H4fNvw1Gz362H9BqWRTx8TzsVkUZOvsrDvtPwuFfS+Bw0aGlWvfe3Tthdzqp5lsR9SjTbtuug2g1uL1Xb2xYuwbPvfiSKMhYEPj7+1P65GHj+vXo1KkzVCTGeKg1zz79y6zZwuZGqdKhQYP6opCuUrUq+t7dD0GhoaIrZs3qVWjatNllAkfccxJyPjoldlNtcu6c2Xj19Tego4LLVOAROB07d4ab0i0vJ1uILW4Nio6JRkx0NAmW8mjdpjWMRh9hL8JdCQxnFmzzwzX6M2fPYAMJob17dgtD54SERCoIg+la2xULBQjbrhkzfsAFyuxrsACiQoFjeDWBw4buO6iw4Bmrl1BN9tjx4yRwkqhwOIQfv/8eWTk5yMvLR7369YWNkI1EztsDBmDb1m1IJiGQEJ+A2bNmCdue7iQuXSXMjLkQ4W66mTOmY82qldi2ZStm/jAdKSSidm7fDhOJvpp16kCn525ATxpyi4Zer6OCuDLiExJgtZhx9OhRcZ/sVGu+o3dv+AYEwUbPdE5WOirTtUXRPYiIjEBsTIwY7cStMtyy4yJBzt1rXvgUPJrs0MH92E7nr1u3Dvbs2g2tTie6t/iaO3TqRDV7M1JSkkWB3qhJExKbAeKZ43tVrXp10SpVo2YtCv/3H+hrCRxOl6KiQuzathW33dZWCEMu6Ps98CCJnYOY+f03ohBlu6ZEEmD8vOaSGG/euo0oNPaRaAkj8XOKBE7HYoFjpUJ6IxX4fe5/BDu2bkblihUw96cZolC20D3g0YdOlw2VKSwWODlZGULQsTj1JwFVsUpNeq+t2LZ5I6rXrCkM1Dt16UIi5RB930vprSDheIae/zBh85SRkYH2XbsLsXAl1yVwSEDqjL6o17ChaJkxm3OxZ8cONGjYCCFhkWjXsT2Jt+5iioYVS5egU4/ulNdAvLOxcdFo36UTvUtdkZ6cSJWUU/RMJWP4qJHofHsPtLytHXz9/bBi8WK069COngEj3T+KUw5d8/59iInjfMQlWhJrVq+CCnGx9LxVxcXkVNSuVUs8x/w8xFashsjoOKoQlcMnYz7EvDlzkJWZQfdtGxJJmD7w8ENQqo0irL+YtZVaSqPA+Ycabm9tOKPmDIwNBLkm7dnGLz2JAKUTGtihcdvFPCLFefplePxSxsyd1PybHBviaRWO4mNtl0ad/JvwHCGmwjysW72Mbqwdfr5aqm2ews6tG6jw0OLwgT1iaLVnFAS3GGzDjG+/wS8zZ1AG/a1wv8z8ET/StvUrl0JHaXGVy/1noIBJV2ELCYgZ3317KbPhOUx0GjZ0VMDhcpLos8BChSRPRmihjLlSpYqU+ZuwhWqOPIci5btYvXKVmHXZaDSIm2En8cLdUnVJMLEdA7dK5FMtzmQykQC6/JHndHA7LFhCGesHI97D6wPeQnAYD4/2iAmOFx+Tm5mO998bjk8++hAL58/DxC++wOeffSa6fD7/bCzeHzEciRfOCRsKT8FPAkeroEx2tDAk7dC5C55/9TW88OoA9LrzTorzSox6bwRUCjqP2yG6VMxUSI//6kt8/8232L51u3g5r/bYmC1OEd7YcZ8LUdGbBMR7I0fg7YGDRevM4KFD8VT/Zy4Jl7ffHIA+99wjwh40bDiGDB+Bad99L0TRlK8mUjpynIVXAbcQlYuLE8IglgoSh9OOqOgYUdDy6Cqef8Qrbhj+nZ6Wise58KBE42H799z/IBW2XUVr2wdUiNksRWK00+fjxmHMB+/j59mzMG3KZDGCjifH/JKuf9jQISQW9l16BxktiZtTJ09i3Cefkli9WwhWNhxXsx0GCxDyyi2W5crFolKVKiSquTXgghBxF+n6eNTWCRKAgVSz59Flfwdu9dDQs9moWXM0b9sRdeo3E6KWhWCXrl3w3DPP4Imnn0JAUBCJR72wo9HzKZ0WnDpxQqQxt0qUhLuKuF7WpVsX0Y2ZlpaOXr170TNL+Y2SnmWrFU6bDb50K8+TUGbDXn622GCWU4nvgpPeExE2pYeKnudQEkNsi/T8s0/h2eefRt36deHjYxTdSX8Ffg/YhC02NhYnjhymPA3w91XgwukzMPr64tiJkxg1dJCIi5EqSixYHXQAZZeUB6nx8/TJ+HbyVPE0Go06RNMzxfNZcYstD+/nd81mdiDEL0AYnm+hik0gXXCgnxLLF8zBvj07RKWLnznu+l24YAGGDhmMUaNGkHjKwq69e/HusGHo1/dunD19iio9Crz9+gASXg3wwUcf4413hohld/hZHj1iBF2Q49JIPUnphrvpyzhsz6AShnxzZy0Uc3Q89szL8PPzw5EDuzBv1kzRRJ9Ptfc2nbqhS887UGTyZBTeVgluAcnMSMLMqVPxxAuvITTID5MnjEM6haXX68V8Ki++/jZ8g6IoU6a3/l+CC5rCgmzM+u4bBPj6iMU2Vy9ZjLycdHTv1IEy+kOwFZrQuWNLZNp5JXV/nD52hDLiArqunhQ3F7ZvWAczZar3PPgYhejNQv95OOmslGne88ADeG/IIAwdPBhBQcHYuX0rHn/qSdHEzIx+fxT0VCvn4cPhVAt/5XUSCS++hK/GT6Da7CFhE3Lhwnm8/uab0JGqXLhgoRBxl0Yj0Xm4YGJ7B269KNmSxIWCXqfAtG+/x5HDhzHsvfdQn2qjRVZuGmd7FjeKqCbNmXVEVCymfPvdJcExdfJkYWPwwksviN+cSmxTxAaxfA6vAEhMuiiWzahfv54QDkxwUACaNm8mWofYlmbDhs1ITU3FW++8I1ocnnnhBSyevxA169SmgoUKAbofJeHwuWbspOAsdF08RxDD0x1YzVZxXTbaz598uaGh4VTwnxXDvdlGhp/BvJxcEnwFCAis+ds7TBuqVqsuhprv379fGODzfDWdSbBwV6GSCvWS0GMnCnPu8upMBXVYWDgVICSSSHSwLc6UyV8JcRkc5ouPSah4xf6qldxNtQfv0L333hcLiVMLpyF95/TKycgQYvLOPn3Q/fbbwW+PqchEYtAkCnaz2WNDZKcdgf4BqEG1e36fvXBrENu3cFdGh46daIv3Dv552LCZR26JOJLIFC2hSg2atWyJpXPnIs9kQWZ6OtKSU8SIr2WLF2D8uC9IdKiQk5lJz5pOtDBxzdITC56QTkfC3Ylmrdvhi08/Re+774GBtnGLig/5DQ+rjlnTfyChdlxMqaAl4aSmdFbxRI3iximE2DPS887p9emHH6FHn7vFCLKxYz8XQ9t5KoDbe/WkuPO5+aCrpwHvE/nTbx4Iti90om23O7Bzz168P/xdIaIO7t6Fvg8+iuatW2IdVYhGvzuc8pwI0dV6/yOPiiPNZjfuuvcefDJyFD4Z/ZEQ4EcPHcSrA17Hzk1r8dUX42Ew6CmeVkqDNnjsf0/h048/QlpGJh1rokrDBbw2aBgJIZcQJSazDX3uexj3P/aIuH5xNXQ5Wvry9htvUX5QKLazDR1/5haQsFZp4TQXQa2lih3bu4mWub/+HEhuHcrkRH9c+HgLIW554dlrv5syEQUkYtLTU/H2iA8QHRWBn6ZNxYlTp/G/Z19Edm4uFQYhlHlHUSbDoSjFelP80vF5J3z2EWbPmI4FazYiyEeP/k88hiefewFR5SqgoMCEihUrU8Hg6b64GhyfvzvRH2d8GWnxGDZgACpWrgijjw/OnDmD2rVrimGVP8yajfkzZ6JNhw54/NlX4GtQYNnCBVTbTcHLLz8nCo8fSBzZqKB+4uknkZnLc5J4wv6zcNz/cKI/Sn8ezlpAheOBvXtgKixE9dq1UbVyVZisdqSlXkQ+iUMuDrjmy/O4VKhQRcwTknDhHI4eOSIK1YZNmiA4OEzMaZOcnIDszAyqxRUXcnwOtUYMdZ5PhVC323sitnxFUTgxHC0eWhoWHAg1hc+TBXJceXthfg7m/TwL9z38KHR6X3q2PE+XUavE3F/mUCFnxwMPPQgzFcicTiyIvNfJmSuLpDSKz7fTviYBkE+/eUSNgtLXBh/K6B985DExpJ2fDwMPg6VCi+1PePZmNqbUG32xcc1KqrWb0YsKeG/BL8Inx7M4T/5yvDDQbdO2DdVm8/HhqJEYTAWNSuvpQuJu2/y8bEyaOMEz542a6zQeY+FWbVrj7nsfgNP967BhLiQvXjiLLyd8IbqMOnbpgmbNW+DAvr3C9ohHRj386ONo0ry5sBFh+FCuWS+aN0fYJbEQ4Hi66DxcuPe79z40ataMCjEWBOIQ0c22jQQed+n8r39/2F2eQt8bD4a32OxW2CwmUbPndOY0PXvmJM6dOYvq1aph08YNuO/Bh6kQY5slTnN6VoqPZ/hqt2zZgt07duL5V16Fg85zNcQ1UJyuNdEfC8ic7EwE07PEAoTh4zR03Mljh5CceAGRUXEICAohQRyDbPJ7lCpJYZExiIouJ+xg2NiVxYECPLuuA9lZGRReuHh3U5MvIpAqR0afQPEM87MUGBSEA3u2i7mHqtWqJ2zoxFBuyrd8ff1FemVmpCMkNFjMAbR3x0YSHB3pXdFg/56doku6fpOW4j3hpWTCSICUSOJL8LN57tRB/PTDDxj6wSdCvJf0KK6T7rHNZvHEp7AAlWvUQYWKngkfLeYCHD6wW3RhVq5em/KfqiS2HaL7kru/RVfTgb1CjNes21i0ppw9fZbSo0AEzl1GQZRu5StWoPc+ifzuEcKtfqPm8A8IFt33V8tDGN7O9/3rryYI27xqNWsKO6n5s34UNmn8PPK8ViFhYbj30ScovDBRafm98MoqpXGivzIlcESGTy+6WkMZJxVkQttQIrCNAw9HthVmYNzYsej/yuuUwUXjOyo8OEO8m2ogbiqYfAPChQHupjXLRGbcvkt3Op8SR/ZtF+tWseHjwFEfIJAKq1deeB5Dh4+E3qATNiB2l040pdNb5YnMFfDL9ncFDl/bxYRTGDdmjOiyiIqKxM9z5uPowd14f8xH+HbGDJw4cAD3PPAgylWvT4WsCkvnL6Bj4vHca6+IkSEzvplED4Yajz39FBWMv5+p/BF83B8JHIbvCReq3LXD7xUnka3YKJoLs5KHcSbrtR9gWyEelc03nIWNx0jWExa3irBfL/yV8k/hn2uClwsRTwseb+PvJc/H37ng5pYZ3lcS77Nz5faS8D4uFFiIcI2abXgYP/8A+Pn5ilYHUTOlZ4v9es7v+S6GQYvjPQU/+7syDfnMbDflLL5+jpOnEPq1YOYwOB25+9RKJ7QUebrpDAYfcV7u9uNeE2/Q5F2Ew5O9sWCgYEUXgoaOp02ij54LNN5eMjYcFwPFhSvHZqotu+x2IRjZNofDZDFUMvocL75PvJHtPX7v+WC4EiIWw2U/FBZ3QXBXDM+Xw3Yz4np51xVxYjhe3KDDqci2YL8HH/vHMxnz7L2euJSEj2VBwenGtl18Gm415OfK2xLoNYjnNC95PPvh3577xMsIeGzneDvHlpe6YFs5Prc3PuyXHfvj9OO5c3hoP4t6cf+5aZSul+e/Ydj+zhsmdwtdLa15i81aJOx8wmMq8ok9O0rgib/SEx+6VrbR80y/wPeDnheqrNDlUUHpLhYQvx7Hwprjxpv4HeZ4cGuY5+n2wHHk7eyXl/NgePqDS/f+GtApKDw1+aVnkzIRjiPfTytPoUBx4VF+eoofzwbuCa/4QMkl5EzGtzCeF0CD+Aun8MvM6bCbsxF/5hjOnT5NtXMeJq5BEb14otmZ/9ELwAMpN65fh4lffI43XnoZG1cvg5+Bpw4vQKGY2ZUKIbsFE8eNIxF0n5ikjJvkOcPhpupvpk3Fp6M/wKA33oDDkg+lqD3/e3BGajT6IzA4CJO++gojR4wSxou169YX+3m5gOp166JB40ZUo6HCLi8fRXlZVFA4UZCRifz0FKRcTIGBMsY8ij8Lhn8bzrg43hbKeDjz4ZfMm5lxhs6Fl9fxb94l7g195+UFzFavYBGhUfq7RUvBZcfRfeWhzVzI8nNQMrP0nJ8z88vFDcN+udWEM+gr8YxGu3b6cNic2XOXl1KtR0hEjHAanQ9MtM1zrXweTzjeeHk+PfHhFh2PcfEVkSN4C899471+DoavV5SMxfBxnCZ8PmHAS8+HRusDG23jtGO/JYP2hsN2TLyf05Ljx+HybyEQ+Zhi/174t3e/RmuEzidAtFhyml8pbhiOFyc7C4KrXVtJ+P5c8kMffD1eocqf3sgIL1c43sbnuZa4uV44Ha4UNwyfw0Ylg4UqJdzy4RSFPseT3jGLZxt3/XAr5JXHe3977pNH6HjShoUnRZywkmDhcHg/O7Gv2B9fJosbhgt2c5FdpAv74WPYeZ5vz7l+L605ddjgnSe9vJq4YfhYPi+Hyedh+yERB05jOobnEeOKmWeEVvFBhLgeOjenj9hfHA8HpQsboXuddzvnTeyP3WX3/hqwFw6D04xFJIu6QhPHkcSVkkWkGwX0m/Pn6whOUkooM6OoxENvM4klCEKDg7Fk8SIsX7JYrAQeER0rMgVuZt2zYzuatmoNnc5PZIo1atXCE88+K0Z9/DxzJlq3bYdqtRuhctWa4nw/z/gOPNnbfffdi8UUJg9Z5e4MBdWm+vR7EPc9/CC2kkgqMBWiXoP6lNldPZPhbX93FBVnMjyEtEK5GBio5hwTG4sqVavBPyAQ586dE8ORa9RpDK0xkDIcO13PD9i8cSNOnzguRjVs37ZNjKJII3Fz5OhhtO/QnsTP5a0o1wvH/XoX22R499W8eLdfa9+VlDzmavtvJHx6bxS4cBCOvv+r0bpK4JfFofj79aTNJT9/wq/3Or381/fgernWKKo/gq/R60qm1aVtf4M/E0ZJf3/l3Ndzzb8X7h+d7zf7+XtJ54W+/1FYV6NkHnO14z3b/mSgZQi+99xCW1qSiEqdsjRMnGof9LdW3bpo26kLKlUoj2YtW6FK9TqiFsjDoi1FHoHTrHVryuyM8PHzIf91UFQERAT7YeWyxWjUqAkCgsPAXSE84mfi2I8RHVsee/bswf69u4VtQ7nKVVCnXj34BQRTRq9AXlY6zpw+idvadYTlXxQ4fIHc3x1/7rQQKgWFhchhu6K0NDG3zNYNG4SnBo1ZaLlRq3ZNREeFi2HLr7z2Gtp36ozkpGQ0JtH30CNPwK3U/+WnneP+ZwSORPJf83cEjkRyq1MaBU6Z6aLiy+WRBzxDr8lkR2S5aqhcvZ4wsCxZ+HpqnrwmkArfTPwcq5csQpifAvEkAqDSCAPBi4nnxfToPj5+eG3gMFSvXYuEUjXojT4oX6ES8knQDHz1VSgdZvhpgePHTyCuQmVht/BvwpfBdgkGo68YQcWjkoKCghASzMbRYcIegkcrMNyiFRLij6DAIGE/EBYRjoiwEPDaS/4B/ogIDxHDakvWxCUSiUQiuVUoQwLHgzCy40+7A1ddJ4pShO0CuFy//c678OMP3+G1V17GqOFD0bNnLzHaZsHcWVg4ZzYCAwyoU78xOnXrgU7du4u5Nho0aYwadeugQuWKeP7Jx/Fc/6eQkJCAnr3uEDYm/2ZLBsfZR4yM+gWHDx0Ws+aGR0UhIjoKQaEh6N77DopnT/Ds/GZLkZg47fCRI0hPTcOuXbuwdfsOXEy4iFMnTmLL1m1ipAS3bEkkEolEcqtRJoeJ/x5sVKtTuWB1KEVri16nga2oAPEXkxAZES6GzbIhpUrBk3Cx4aJntWDPwUpoFDY4FTwSQiGERlJCMgkJMypWKg+7k7f/fuxY+PzdUVQclQB/DaZNGIdjx0+jfiNeD8bqadoh2PixRt16aNGyLdLSkjF7+jQ6xgW93kCixyyuheftYUNr/n3Pw/9DTGx5YUz4Z+G4X88oKonkZoDfnT8aRSWRlGbkMPGbFL6Af0LgeOHMjstjLvB56QMebsmjdsQIK95Ofri49n4ywm+JnRwGLwDI8+SwRb9nx+/zTwgchrueeLK/lKR4Oi93R3nC4L8810RoWAwiosqJsHmYeIkoC7yx5N+Fpusbonk1+BgpcCS3ClLgSMo6UuDcpPAF/JMC50q8gufPwscx13MsC4B/QuCw0OL5LrxzYFwJZ9osWhjPasweMeNNtyvP+FeFiRQ4klsJKXAkZR05D04Z5a+WzXzcjS7XWUiwgLHw2k1XcV5xw3DrEjs+puT3kk4ikUgkklsRKXBKIVeKlJJOIpFIJJKygBQ4EolEIpFISh1S4EgkEolEIil1SIEjkUgkEomk1CEFjkQikUgkklKHFDgSiUQikUhKHVLgSCQSiUQiKXWUGoHDE9XxZF23tnPTdXjWwSoVrnj6QP4rnXS3hKMHt1S9g9JJ9ydcaaNUzGTMM/JqVQqEB+roe/HGWwyePTI334KTp86hTfNaYkbJWxle12vpym24u2dr8HywcgYeyc0OP6NHTyZApzegQrkw2B2e7RJJaYeffX7cM3NtJHRKh9IpNUs1KEkdZGVlY8O6TTD6GG7JG8ST8JlJ1aSmZ6NKuSg4eMbhW1kV0C04fPw8GtevCjuv2i4nGZTc5HA+kpaRA41GjaAAP7hcJM3lYyspA/As9vmFReh1RxcY9D6lQuSUGoHD2G02ZGckQ6VW35JtbSqVAnn5RYhPTEOjulVgoerjrZy30qMFtVblETeylJDc5HCOoVUrcfJsEvx89IiKDJFrUUnKDN4KdnRsHAl9KkNLAaVnsU0SNCqlAgF+Oqp13ZqXwwInN7cQp0+fR+sWdVFk5dXJi3dKJJJ/Fc419FoFDh85A39/H8TGRcFhv+WzRonkuuCyxu50o9DEizwXb7zFKVWriSvor1H776wmfiNQkkDzribeotlfX01cIpH8BaiSpNWrcfToafj5+SI2JlK24EjKDELglMLVxEuNwFGywNHdugKHxYxX4LRsLgWORHIj4VZgnU6NI8UCJy5WChxJ2aI0CpwyPw8OZ2y3oMmORCKRSCSSa1CmBQ4PL+cREwajRliRM9xqotNrYDCQo+1cq/t9AaSAlvbz6Au2/VGrKSw+jpyRHNvVSPEkkUgkEsmNp0x3Uek0SiRcOI19e/eiRduOCA+PgqkwF6uXL0Z+Xi4cDjtCQsNxZ7+HYbfbhVgp2Wuk0aiwduUSVK9VD5UrV8De3buxZ+dWIXSKTEXo1L0HKlerC5vV9ofdTbKLSiL575BdVJKyjuyiKkVodRosX7oAX44bi+UL5iI1KQEGA5B+8SxWLVmM6jVro2KV6oiKKQ+n0yWMgDkDZDgz1Bs0OHlkDwYPeAUpSRfgQ7tWLJyD/Jw8OrYuKlatDqOPP9y36syDEolEIpHcwpRZgcMtMnXr1sWIMWPQsHETWK02kIaBqTAfMTHR6NDhNnTq2gXtb2sjWm5yc7JwYO8uEjouKBQq2C0mLPxlDmrVrguNWiPCLCo0oX2HDmjTrg1697kTMdExsNF5ZEuMRCKRSCQ3ljIrcFxOILpcNeiM/rDZbGIqOnbcLH3xYiI+GfMhBr76MpYvX4IAfyUS4s9i7qzpULocCPRTYfYP3yE0IhKt2rSBxWoRYZotZixZshjvvfMORg4ehJycNGg1HvEjkUgkEonkxlFmBQ43qnArjpOnYxcbAKcb8AmMQLVa9XDvgw/h0Ucfw+wZPyD+3HnUb9gU7wwbBaXGB0lJidi2eROe7t8fVnMRdMUipnrtBmjYuCkGvDMQvgYdZk7/ATodz9AjkUgkEonkRlJmBc7VsFqBilWq4p13hyE4ogKatGiJSpUq4+CuHWJklI9/EJQqNz4ZMwYVqtbA7r37kJCQiH27d+JCUjqefv453NHvHuj8gtGj151IOHsS1oI82UV1k8FdjjzqraRjU3W2rboS3ub1U3L/lX45iJLbeITeFV4uO58nvOIdxNXOLZFIJJK/jhQ4Xqh8MeiBlcsWY8GcXxDkAzjsduTmZCMwKBhWiwPZmanCpqZLj96IjY3D+XPnUWQuIj+5sJgKMGbESJjychGoA/Jys6FS66DWakXYkpsHf18NQgK1l1xQAN0jKIQhOQtZt9sjSFlz8HD/4CAtgsmfTqsmYUIvjVIJvV4r9nuEiQKBFGYQ+fH1IyFMjv370yeLW/bDa3OVPGcoOYOepyBwQ6NVQa3h88oHRSKRSP4pyvxMxhqNG+NGj0TLdl3QruNtOHH0GEYMehtdu3ZDamoy0jOz8emESdi1Yxtmz/geoz/5DEqdEUoV4Edu0KBB6NCpM7p06ojRoz/EyWNH0KlLVyxdvEB0c3Xp1RdFJl5Nu/iEv4McJv7vI8QGXJj13Vc4cfgQfHx9xRB+rU6HN4e/T+lfgAWzf8T/nn0JTpdCiJvtm9dh4ZxZ0OkNePTp51C5Rg2cOnYSu+l5uOueB6AmEet22zD3h2k4dOgAVCr6TedyO22o37gJ+t77ENxKPZwOCz569y0x9QBjs1rRq98DaN+tG5bNX4zg0DA0btYCVivfd+FFcgNhcSmHiUvKMnKphpuUvyNwuGadnhoPo18QfHz8qQavQkZ6GlYuXUg18AB0veMuqKnQys3NRGZaCipUrilq8YxKpUJK8nn4+fOxgTBqXdi8ZZMQOc1atETdek1h4gLL4/2aSIFz40hOOg9bUR4+GvU+HnrsUZSrVBUVq9ZGUuJ5jBk+GOO/+Y6Erx67t27G1Inj8crrbyArKwPTv/0Ooz75FJkZWZgzcwYGDh8Fg48BQwa8jPDwcNx934PQ+/rRGdwwFxTguymT6JsC7475CDlZWej/8IN49/336cFRUmbiQHhEHGJio/DVuHGoULECet11F3LzpcD5L5ACR1LWkfPglEJcbhei4ipRphZAv9woKrIjIDAcjz31DO68537apIHNZqf9Qahasy5lhCxGPM7pdCAmriJ8fQNI9DhQSFqxdduOePqFl1GzXhOYLNcnbiQ3Dr5/1apWQ61adXDqDK8cHYAm9evS/SSJ7FZSIacnXwpo1cDGdatxx1190KRFM3S+vSfqNWyIg/v2Qkt+tNz1SA8BC2qH0+l5kVxOqOiGi1mx6TtPO8D72A8XoAHBwajboCFq12tEYTVDSGgkH4XgkBB89/VkfPzB+1C5rRSsfGokEonk71LmBQ4XJg67gwSKp7bGv51UKBUU2GEy8ezFPO+NQhiF2qwO4ccLb7fbnOJY/k7/UWS2i2PZZod/S24uePmMpMRzGPT2m7jvgYcwZ9YcLFq2ku6VQ4gQ7jpiVUq3G+YiM0LCwmCxUe2GHg8/P3+YLSxAPGG56b6TxsWoMZ8gOrYcpnw5AR+99y4+GfEuvv7qS9Sq11C02HCtiLEUmZCZno7czDTkZabCXJCOrJRknDl5At26d8e999wDt+JaS4NIJBKJ5Hop8wLnNxSXLlyIseNCjzfx59Xw+mH403scOy+/d6zkxsKtNBZLEWb9+COaN2+BIYMH4uVXX8LB3TuReTERUeFBqNegIVwOz80rV74C9uzcAaMWcNqtOHPqJGKio+Dm+QTov1qjREZaKjZt2ozIyCh069ELd/Tpi1539kXX23uJbqsN6zYhPzsbOr0Rvn4B+GrCBIz/7DNMGDdOfE76ciIunDuHCtVrI6ZyNbigojPL50UikUj+LmXeBudXFKLAUqu4ECyuclNgvCSDSk1fqQZvNntq+VdiNPJoGar1U7Wfu7gYFYVjMNCBtN1uc8Fq5RadEqrnCniftMH59+GRUlmpF7Bz6zYUWUzQaXV0ixR0z83ct4SomDi0bt9diKGC/Ax8OOJd+BiMtN+CoJAQvD5oGI4fOYJFv/yMt4e/h4sJCdiwahk9IyoRlpL7qOgRES1+NpswKu7asw8iosshM+U8nA4HtL5+YgkP/ufv54vM9Fw6twph4ZFwOZ38MBTHVnKj4Pda2uBIyjKl0QZH9cqbQ4YX/76l4SJBo/6Ld4YKFD1lbqkXz+H44QMIi4yhTVRgkWDas20jFs6bSzX1FFSsVIG2e4bzcqHI/1nErFz8C1YuXSaGileuVp0DpO/ZmDdrJrZv3oTgkGCEhEXA4XSJeF4NFjO8XERObu6lzFUKnH8eBQkJl9uJrPQUGPR66PU64fz8/VBkMmHFsiW4vc+dohVHb/BFh65dERIehibNm6N3v/vF8WmpKTh14jiat24j7LVatm6BQO6+MhWSTlFBr9WI7qymdEyn22+HQu0HrU6J2T/+gKSEC2hBxynF86UToohH5/Es2DVq1aRMxinv+3+EmvKP9Ixsui9aBPj7CpEqkZQV+HmnIoryn+INtzhcSksbHLqbKkqF2TO+weh3h+CbKZNJaJjg66PG7m3r8f3XU1G/Ti1sJaHy7ddfw2hUQ6NRixq70VeDuT99j83rN6J+/bqYN+dnqs0vRqCvEp98MAoF+bmIjY7E6OFDkJOWADU3BUn+U/jdtVosSE1JQ0ZmLjIycpCeni1cTm4B3V9f0QLDLTh6jQI+ei1at2iGRg3r0/0DfLWUEdgsYhQUPzsanQI/fPMNJn7xBRKTksWouXyLHQmJFzH2k4/x80+zqMBUikyDDZNXLV+GD4YNxMejhuDjkUMw5r1B2LJhjRBbUtdIJBLJP0cZ7KIiVUeKhrsKFEoqeOifw2HF+TMn4Ourw4/ffodnXnkdUTFR+HjEcLRo2QrdqBafkZGJIyfOo17jxkhPvQilUo2wkGC88uxTGDVmNMrFxWHP3n1U2H2LV996B6NHvYcvJk2Cgc71wahRKFe5Cu66534UFtpEwXglvE12Uf378Nw2W9cux4wff8Irr7wshIoHz5MTFBqOsOhKsBbliqHgRUUmMR0Aw6OirGYLThw/Bv+gEIz6+DMoSfU8//hD6Ht3P/Trd7fw52XK5MnYunUbPp/yjWjZ+earCYDDhnsefBhWEkkMj9qaPu1bVK5RE9169Ya56OrPh+TfRXZRSco6sovqJoaLhD/qovIUHA7kZGUgMMifyhoLFTQ2MedJdFwMiR4bdlCB1LxNW6pt67FxzSoq9hT48ccZOH7sBNp3aoegYH/8+M00nD11HNWrVRUFWOcu3WBRGOkJKcLuXbvg56MXMyDf1qkz2JwnJeEski9eRMtWbel8V++C4G2yi+rfh4VGfl4Odm7bRqI1HadOnsTpU6eEO3b0KJKTU1G7bj1hQ2UpKkBQoD/CQkNJzIYgODgYVatXF0t42Owu1KpTn54dLaKjIrFw3i/YsHETtmzZjnXr12Px4sWIP38eTz7dH6ERscL259Tx42Lo+bFjx8RztnP7DorHdnq2jqBZyzaIq1CR7rvsovqvkF1UkrJMaeyiKlMtONzFMHXiZyQ24lG/QSOx1ELzth1wW8dOsNncyM1KwlfjxuKlt95BoH8ABjz/JCJjyuHxp57C/DlzkJmZiXc/+Jg+86DWqlGYl4lxY0bjvfffh9IYgoL0eHz26cdo0aI5Tp44gUEj3idVDCz+eTpOnTqNd4aNRK5swfnPUShcsBXlwlpkviyNuRavVGuh9w8RNjLcHXnlHWAbcxYhLhLDDreny1FvUMNekIOUtGyYzCbxYvn6GhEVHgqNMZDupeeeu1122ApzxDQEJVHTg6n1C6FvnpYiyY1HtuBIyjpyor9bGgWKqECLjq2At0loqLU6YfjbuHGjq85Zw6NcDAYDHn7sccRWrIRH6TM9NQkpF87CPzAAPj4+ojWAD2S/fDiPgOGC0Ydns+VhVwRvd5Is1lNYsj54cyAm9PMJhX9YHPxCYy85/u0TGE73jO8aj4izwXSF43mOrDYXiRvPCvKMucgOlzoAUeUro3qt+qhRqx49Z5XhVPqKEXlC3LBhulIDQ2AkfENiLnP6AJ7wj54lVk8SiUQi+UcoQwLHDa3OgF5974FWH4C77n0Y/3v+JWj0fqLw+RVe6dkFtV4v7CxMRSboqbyzWnmCN7VYt4gng+PfQcHBKCrMp+8WBPsAufm5YoROnfoNkZ6VLdQNG6VeTLqImPIV4ORyU3JTwPf4ak4IkUtqlz+vdPRXfPz6zAgBA570z0HPAgkgcg5h23O5H+Zq52QnuHReiUQikfxdypDA8WC3eWYt5pq1hWrjJfvZuXCzO+yixYWb6Zq3aI1vp0zByhUr8NXEiahTrwHiysViwZwfsGD2dIT5GdG2U2eM/3wcVi5dimmTp6BDl66oULE8DCSmvho7FrNnz8bhQ0fQpmVrOl/JwlNSGuHbK2+xRCKR/PfIeXC8kLhRqtSIio5DRFQMXE4lKlStDr1Bh6OHDqBazVro3e9eOKEj8aNCRGQM/ILDUbNuPZgKC3HmzAk0b90WHbr1gtnqRv3GjREffxZZWZm475EnEFOhCux2NiAtPt8VsPCRRsYSyX+HNDKWlGWkkfFNCl/A35/J2CMy1Go1HHb7pXB0eg2UCp5zVgGb1SladzRaNgbl33YxOkZPftz0UChIJFksPNuxJ7P0+AOcJFZsYvSU+HlV+NzSyFgi+W+QRsaSso40Mi7liC6qEuKGsVrsJDYcxd1Z3KoCEkBOsUAnixuGxYiVHH8y7IeFEB/Dzk5+pVaRSCQSieTGIQXOP4BXvPx+i4tUNxKJRCKR3EikwJFIJBKJRFLqKDU2ODxQ10fHCyl6tt1qcHdXXl4Bzp6PFzY4vCq5tMGRSG4Ml2xwjp0WK7yzDY7dLm1wJGUDLmpsbCtaymxwSofAoStQk0AICtAKK/BbEZ4zMDfXhDOnz6F1i7oostJGqW8kkhsCZ4IGLXDw6FkE+PqgXFwkZfiefRJJaYcFjsMJ5Bfa6NctLwkEpULgsLhhxVmQb8L+A4eg12vFtlsNbsExmSxITU1H9WoVYePcVQocieSGwdNMxCemwoeUTkhIMGX4sgVHUjZggWMyWdGqdWNoNXracuuLnFLTgsNdOWazGYkJF6BW/zqF/q0EC5zCwiIkJqagbp2qsPKcOcX7JBLJv4+WBM7Zcxdh9DEgMjwEdilwJGUEFjhFFjuqVq1MQv/WLEOvpFR1UXErTpCfDs7idaFuNZQqBXLzCnHm1Hm0blmXHjZ+6G59FS2R3Arwm6bTKnD46Bn4+/ugXGwU7GLWB/kOSsoAVGhyF1WBiRcGLt52i1N6BA4570R/t7aRsWeivxbN5ER/EsmNhI2M9fpfJ/qLjZET/UnKDlzUlMaJ/kqdwLlVL4bFjJzJWCL5b5AzGUvKOnImY4lEIpFIJJJbAClwfgeu0f0R7Odq3n5vu0QikUgkkhtDmRc4KrUaOp0GyuJ2ORYnWq0aeoNWLLSpUqnEtpLwT27OZj8GgwYKhVJs4x4lPf0WTq8u9i2RSCQSieRGU6YFDguZlIvnsHbVEuTnZQuhwqLl6JH9mD51Mn767mukpyUKfyU1jtGowdaNa/DtVxMwe8a3cDhN0GjY/seGBT/PxLQvJ2LjuhVQ82LisiVHIpFIJJIbTpkVOFqdBhtWL8XkL8bih6mTkBB/HkYfFdKSLmDKZ2MRFx0Op9OKT0a+C6fDDDWpFXbcOrNv1xYs+GU2qlYuh+TEeHzz5QSE+CgxZ/p0HN63B3VqVsbiub9g15b1FKbmNy1AEolEIpFI/l3KrMCx22yoULkmBrw1EE2btYDdaoVWBWzdvAmt27fDHX374LEnn8ZTz78Em9UFS1EBkuNPQUUptnThIvS56y50v6M3XnvjLRzcvQtJaZnYv3cXXhs4GN2698A9996LjevXQeHiGYnlaCiJRCKRSG4kZVbguFxAXPlKCIqIpO/OSyIkLycTubl5GPXeKIwaNoy2OBEe5oejRw7i0zGjYS3IFVO4BwYFI6+IElCpRnhUNA7v3wMVBREYEIQsExAWFia6vWzmIgpaChyJRCKRSG4kZVbgsOhwOh0kblyXdSHZLBacPnEM99xzNzp17oyJ48YhOTEZjZq2wHsfjYNCx7MlO6BSsoENhUP/1Co1igoLRVhsc8OhqZRKOOx22T0lkUgkEsl/QJkVOFeD21ksVivu7NcPFWvWRLsOnREbE4O9O7bAoNfC1z+IUkwtRlw5nE5heOxyu2B32OAfGEy7lHBRINxgw/u1Ov2l0VmSfx8Wk3xPhCvedi28/r14j/27eMItdsXb/i4clkQikUiuH1n6eikuQELDo1CYlwM9iRSXyw5zURF8fP3A6+7ZSPzotRrotFrk5uYg2IdFkRNpqSmo26gx+VEiNysTIUYgPTUV/gFB0BrIkyyc/nW4Rc7Hh0Son0Y49VWG95eE9xmMWviRX48IVcDXV0Nh8LD/v9alyGGqNSo6P8eDnK8Wet3fX7iOL0OjVQsjdyl0JBKJ5PpQvfLmkOHF329puEjSqP+sXlNQ4ebGpnWrEFuhEspVqoiggEB8M2UKLHYbVq9chRwSMk+99Cr27NyBCZ99iB7duyM4JBjfTZsGFxWMM6dPR7VatdGtUwekp6Xj559+hJMKyFkzZ6LPvf0QXb4S7DbnHxaavN9qtdH5ci9NE/9XC9qyhlKlhFZhx9IF87Bk0SKcOnYMlStEw+gfWJyOxR6LYY2g1ajpnm7FjG+mICo6DmFhIVg0bw7WrlyBSlWrwWj0/VNiQogQtRoXzp/G1g1rceTgQRw/dhROqwnRsTFCIP9VNBTXs6dPIj8vFyGhoXA63b+5JsnfR035R3pGNnQ6LQL8famCI8WkpOzAzzvnU6Ulb+Flt8u4wOGCSYGIsEDExlaASuOLoOAQ1KxeBUcPHYG/vx+eeKo/1Dpf9onosCCERJRHdFw5hAYF4uSpUygXF4MHHn8ShVYlatetDZfThnNn49GtRw80bdsJFjOvzvrHT4wUOH8NTiOVwoFP3h+BxAvnUKNaVWRlZmD6t9PQsmUL+PgHCdsontBRqVCK79xi46b7NOC5p9GiRXM0bNoUe3duwfyff0a7tq0RV7ESPQs6YWd1tYkeS4ZV8hb5+qoxfcpk7Ny8AdExcSRI8vDLrJkoyM9F/SbNyL8n8+DjhSIiVCpPlyc/X3we7z1Xe8/hdsFgVGHWD98jNSkRzVo0g83mEq05nvPLZ+SfQgocSVmmNAocudgmwTMZOxxOqhl7DI65W0GnV4gyyFzENjZOyvwUotZvttjFg2AwqKHVc0EJFBbahF8ubLiLg+2P7TY3zGbHdT8sfKxcbPPPw/MZHdqzDd99PRWfjBsHY0AADJRs7w57l+6PDq++MwgOuwvJJA4Ybk1x2YHUlGSMHPIWpn73A5QUxrTxn8Ol0KD/s8+gwOKCTqtCenoq3Qczid9YOJw8M7WbngE3EhMSoddrEREdBVOhp3WO77+/vwYfjhiBiOBAPP/yy7DRESePHcOHo97HqE+/gI+fnxAmSYkJ8PcLRnBoAFKSLwphGxtXgZ4Zyl1I62i1blxMuEjiR0nxjYZao8HET8fB12jEY/37o4ieq9ycLPj6Bcln5B+C33u52KakLFMaF9ss8y04jFfYMFxg8G+LxUkFDxsSe7oDeLc3w2M//N1KfmzF3U/egsZOhSlv/7MtMOxXtuD8OfjeaEmIbN+0AQYfI5q17QiTyQ6rS4VyFeLgY/RH+XJx+G7KV1i8YAF2bd2KjNQUVK9WGZMmjsexwwdxYP8+qLU++PnH7xF/4TwOHzmK+vXrYPO6VZj+zTc4uG8vDu7ZiRYtm0PhdmH8px9i86ZN2LB2NQry89CocSNY6RngJ1BHAnvrxo3wM+rRtHlz8Na0i0nYu28fbr+9G76f9jXWrViOPTu3o1q1itiyfh1mz5iB/bt34/jhQ2jWoqm4pnEfjhbhbKPznD5+DK3btMHO7btEF1ir5o3xy5xZ4tg27TqIKQsk/wyyBUdSlimNLTilRKv9cxTrHCEu2PFvvvHe7V68+70ihPeXPJYLPO+2K4+V/INQ2hYUFsGXat3e95KH50dGV0T7rh2wefMW7Nq+HYOHvYv33h+FLRvWYfeu3Xjk0YcRFRODl157Hc1bNkWHTh3RvFUbPPfcM0hLScL8efMxcswYjPvicwrPipVLF2PFkvnC/uXDjz7G+x+MwYqFC3D62GHRAsgR4dtsNBqxbsMmjBw5EsMHDsSwQQNx3wMPIiw4CPv37KKHyYH3Rr6PQpMJ61avxrDhwzH64w+RnZGKVUsW4Nih/Vz1wHA6fuQH72P3ju04deIUdFoljD4+OHLsOBbN/QUPPPywENPy0ZJIJJKrIwVOMSxCtBoV/H15FE3xRsLPR4OQIKrRidE2HtFSEtHyQwewPy13kdFv3uRPvwPpGOH8PQWg5N9BLHbKte3i+8b3gJtZDfT9wO5daNm6JcKiI+AXEIwOnbvj+LEjCA6PJf8qRJavAqOvL/wDAqEzGFC+fHlcvHiRRI0Nq1auwU+zfkEhCaj1a9chKTERNpsFs3/+BWvWb4DN6cS2TRug19Jz4Tk1HA4HYqIi0LRJI7Rs2Rwdu3TBzp07kZtvEpNAtu/cGT4GLc6fPgUnxXPV2vWYP38xzDYn9h46jhZtWqJ67Tr4csIXWLZiBYJDw5AUfwFBAf7YvHEdPhn9Afo//zwi48rD4XRcEnUSiUQiuZwyL3CEQKFiwqhT4uyp45g3+0eqGbP1hAIGvQoL5/yE/g/eh/Efj6ZCzyzsIjzHeI7lES5qtxXzyd+Jw4fptwZ60jNL5s3Gp6Pew+dj3scHQwbCnJdJha5nckDJP4WnePf3MyA/N6/4F903oxZHDuzAD999RzeJ7Wm04MmqHXTb9D6+dH+dcLLFL8kS7gokL+BJH3kbdyvZHE4EBYbAlwSrFna0a98Ojz3xOExmKz0Tevgb6J677HjkkUfQql1nFFm4MdQTGxs9O9WqV0f3Hj3RudddePLp/rh4IR5nTp2ARquDip4PB/lz2B0kgg3w16uhVTrQsX1bPPzQ/Zg/+2dsW78WbVq3RmhQEBIvXBBGyU4STqFhETCQCDOZikCaTiKRSCTXoMxnkzyCRaUGvv9mKj4e9S6WLlxABaAZfn5qrF2+CGtWrsCgUR/CVGTGtEkToDdSoUeiRqP2fKYmxWPo229gyhef4cwZLsQUcFhNmDPrJwRRgVS5dl1UqlkbGoP+kjCS/DNwS5uTFEmtunVx5PBBZCQlwD+A7o3Sibk/zQKbTFWvURPHTpwGaRX4kPA8tHc3ypWLg5sPvOx2KIRAYdkTEREOl9uBu+7ui3sfeABaHz+41QYEBQcjMjoKffv1w93334/MXBO0Rp4MqVjwkhNChyLGEplbZc4nJqLIbBLdS6yk3KymiNDIGKh1RvTu0wf33f8AlBofFBbk4+iRQ2jbvj3ak7u9R3dUqVaVIuVEUVERqteshdfefAszvv0W50+cEMbw8pGSSCSSq1PmjIy58FGrNaK2zsspsMDhCfwCAv1w55134MzZs2jQpKkY8TKPRMo9992PhvXqomHjxvAPCkdgUBjOnDyM7KwMhEdFoiC/AG3btUVwUCCUWgMVQrVhKczHhvVr8PKrr6N5k0ZoUL8eLA6VKDw5nleD4yWNjP88PFQ6LDICOXQ/Znw7DadPnMScmT9CQaq1//MvIqZ8eaxYshi7duyge7IOWVmZ+B9tZxuYZQvnoffd90GjUYlh4kVmKxo1b4OQ8Ggc3LsHS5cuxr69e7Fk0WJ06d4Ndes3wIzvv8fRo0ewZOFCnDx+FHf16UfChrsmQYJDhe1bNmPd6pU4sP8AVi9bgtXLl+O2jp3QrmNHzJ87B7VJ8EaXq4TQsEhs37oBa1atxM5du7B6xWJ07dETEVFx+H7aFJyNj8e27Tuwef0GNG/VGtmZGTCZbbijZw+oSBhNmTge7Tp1hkYnhfM/hTQylpRlSqORcZkaJs5ixmE3iflEKlWtjvz8fFhtbvj7B0BvUCMz9SImjP0UL745EEFBQfhw+BASNaE4vH8XwsIj8fKANxFXoRy+HPe5eAr6v/AyCoucCPJXYfL4CfAPDsdd994Lc04mXnjmSVSuWg3xZ8+gxW0d8eSzz8JiZRueq8eQxYwcJv4XoXTSapW4cOoYklIyEBzgKyZfhFLHO2Ez5+LwoaP0zYU6DepBawiC3WZFfmYygiJi6QFSwGLKphccMPgGQ8mrpjqtYpQVGzDXrFkdwSR6eM6kwpw0HD52AlryU69BQ6i0vsLuhu8VO0thNnIyUuHkFiLCPygYQZGxcDvcyMtOgc4YAA0JYZ5fx+UowtEjh0WXU526ten5iYCbcpiUxHh6Ds4iIjwUwcHB0NIxcNrFtRj9gqBWkZ/4cwgKjSaxY6D4y4L478LvpRwmLinLlMZh4mVI4CigVDgx9oN3YSo0oWKVKjhz6iRu730X2nToCpvdjdysJHw1bixeeusdBJLoee3ZJ1CtRm28QoJn5vRvcODAQXzw4VjwdCWMpwxzU4aoxbdfToAfCZw+JHAshYX4cOS76NOvH2rWq4cX//c4HnrscbTr0hOmIhYu4vDLkALn76IQk+apNZ77wjYunifDI2x5CQWG7W/cwv6GtrPIKBYibKjMyc0tQh4U0FCBxy87z0/D/rgQZGGi0XpabHiGam+XkxeFUiXO54X3u8RQbp5gUC0m7uOD+Xj2x2HxeXlElDcubHOj1pAcI1HEjQgeseTpQvOeT0nX6nLyNUr+CaTAkZR1SqPAKSWXcn1wF1DLth3w7piPUKFSRbRo0xaNmrem7b+dkI8zPF8/f9z74COwu5W4s/edMOVmI/XiBSpc2PaBk+63cooLLqdbjSHDh6Nu4xbQ631we8+e2LdnNzQitX97jOSfwE1CwC5mjuZh4iXTmUWL1WITzituGK+gYIQQKbGPj7eRf0uR7ZI/Fpzsh89ho2fpSnHDuF1OOB32S85zLMeFj6Xv/IDwL3re+Hgb5SgcXsm4sEExn9dm4zBIxPAx5Lfk+aS4kUgkkmtThgQOL4SoR9uOXUmAaNG+yx3offcDpFZ1VHBcLjq4EGPbhsDgUKSnJ8Nfx3OtFECp1sDH10d0bzgcV1+CQaMFkpPPY/y4z8GNBj5qIC8vTwxDJkEp+Zf5vVYv3v5nW8R+7xjPtn/uZv7eOa62XSKRSCTXR5lqweHywko1Zq7F8yd3A7Hw8cI1ZCuJF57JmP22ad8Rk8dPxE8/zcQnH32Eps2bITYmGrN//BazZ3wDP+Ovo1hsdjvsVGOn/ygfE4vE+LNifaSp077Gxo2b0LlrDxRZr16YSSQSiUQi+WeRa1EVw8KDJ3dLS0lERHQ5Yc/BywAcP7gXx0+eQExUJJq0vA0KlQ4XL5wQ/qPLVaFjnMJmIiMlQSzQGBQcJmwrikxZ2LFlixje27BhI5SrXOOqXWFeODxpgyOR/DdIGxxJWUcaGd+k/BMCxwMPIVdTxsYtO5zp8WKOaqhVbD/BrT8O0frjMVjl9ag8o2e8xqeMd/QM/+aZjVmisAGp3e7x+3tIgSOR/HdIgSMp60gj41IPz2zrETcM6wu7zYGiIjssFp66zQ2F0rMYJwsZrwDhT7bbYcffvb/NRTZxLK9ULsWKRCKRSCQ3DilwrgPWJn9FoHjETvEPiUQikUgkNwwpcCQSiUQikZQ6SofAcYv/oqmFP29FxxPNefG2GF3N363kmKttl066m89xU6unudX7/jFX9yuddKXLiYe+FFIqjIxdbje0KiUCDS64ijOpWw3OUPMKzTh5OgGtm9aEzf7rxG+3KvxgKflP6Xx3JKUMXpvu6Kl4+BqNKB8XJmztbvnMUSK5DjiLtjgUKCQ5UFq0TqkYRcWjH/R6LY4ePo6H7n8W2pDIy2arvZXg54qn5i8dD5gbbqcbKjUvayCLCcktgBDjJdaLk8JcUkYwm4pwz93dMXTQi2JQTGnIs0uPwDHocPTgcdx151MIio2GZ+2fWxDKUOmWlBpBwEJNahvJrYSnclF63kGJ5HooLCzCvf264b2hL3vW65MC5+bgV4FzAn3v6o+QciRwbtEWHIlEIpFIbjSFhSb069sN7w5+sVQJHDmKSiKRSCQSSalDChyJRCKRSCSlDilwJBKJRCKRlDqkwLkMj3Ehdz9658H4J+CwvO7v4g2D4/lPxlEikUgkktKEFDgECwWe8yI7JxcFhUXIzS1AQYHpHxMkZosNGRnZsFp5Ac3iHX8BPrSQ4sXxy883IZ++SyQSiUQi+S1lXuCwaLDZeUFMB9547l58O34gpowdgNbNaiMvv9DjiWBhcjVxwgLmyu0ev54WG7PJjNrVYjFqyNOIiwm9JHKudpwX3nc18k1FaNqoJiZR/L7+4m10aNMQuSR0xEVIJBKJRCK5RJkXOE6XCzabA5+89zwGvv4Y1GoValSvgJ+/HYmeXVrARAKFKTJb6btFtPR4xQkfW1hkpn280vivwoRXHi8kMcITJrGLCQtB904t4O/nC5eLVyx3iXDNFKaADrOTwLILoeUUYZZcrZxhv80a1MD0r4agUvkYRIYF4fuJg9C5TX3k5xb+riiSSCQSiaQsUuYFjs3uQIW4CHRo2wjzF65B797P484H38Hho+dQoVwUHCRo8vIKUT4uEjVJ+HBrj9lsIRFjh91mR61q5REXE4Zc8sOtQNzqExoSgLq1Kgvh4iBBs/PwGbz81me4kJBC4TmFmKlFYUVFhiIntwAOioO/rxF6vU4cU6dGBWEHxELJK1ycFE7blvURHhqI+558F/f/713Rndara2sRJ7ecVF4ikUgkkkuU+Yn+7CQuDHT8vO9HIcDXgBff+hRn49OQm51P4sQFtUaDD4b2R7cOTcFrXsVfTEX/1z4VrS3fTRhIYiYQfnTc4lXb8fZ7X+HpR+7Ac4/f6TFWJnHyxHMjUK18JN4d9gKeeHYU0jJzMGPKMAQF+EKpVOKXRRswbPTXGPj6I7i9c0shlGpUjcPRExfw4tufkwDKh1arES1HQYG+CPD3xdHj5xAXFYZNyydi9i+r8frQiQgLDxHnlEgkEonkzyAn+iulaDRq5OQUYNDIKUjPzMOsb9/HnrVT8flHryEgwA9dbmuI/z10O14f+Dluv+9N0ZLz2P3dcHuXFqhetRwGvPM5hn7wNSKDfVGJ9r389N3YtecY7n54IHbvOYJalWKhhgLBgX5wkij6aNgzMOi1ePCp9/DZpDl45Zl+aNmsHrRqDerXqYLvZ63Ay2+MRafbGqNnx6aiK4tbcVQqJbJy8nHiVALUKhVGDHpKLEkxY85qGI2G4quRSCQSiUTCSCNjckajHms27Ebv+95Az/vfwrsffoO+vdrhhaf6oEa1iqJb6eEHe2DwgMeg12lRr1Zlseo39wqNGPI0unVsjplz1+DU2URs3nEYHds1xocjX0RqWhaWrNgKJYkT7grzDwlEZEw4NmzZjx37j2Mx7UtOzUKdWhXhdDlx9MR5zFuyCbv3HhctS7yIKNvseNGo1TAXFOL5J+5En1634Z2Rk3HwxDn4+Bpl641EIpFIJCWQNjgkJEKC/PHdl4Pxv4d7YfPqHRj/2XTMXbwBTRvWgFajEiOfThw5hbPHT2Lxks3YvPUAzsUn48Gn3sVPPy+Fj06NH78egbatGuADOvbVgeNw9Mhx3Nu3C8aOeVUIJFIg4pNbXTRaDVx0XpVCAZ1OA4eNR1YpxCro3LqjJ8ElTG+u0Cy5eQV4hITWO68/igGDvsC0b+aT6NGIsCUSiUQikfyKbMFRKpCZk4/yseF489WH8fobj2HQ4GdEC8mW7Qexdes+IT4ysnNx7MRZVKtWDskZWbitVX18+embSE3NwKYt+0S3EbfuTPrkDXTt2AyLl24ULTiBAT5Q0jnYjqYoLx+Hj5xGj84t8NSDt+PFp/rA39cHuw+chEajgUpJt0OIld9O4scGxy2b1sXIwf2FIbO5yIKXn78fHVo3ECJNtuBIJBKJRPIr0gZHrRIGw0+/9jH2HzyB557sg8dIfMyeuxqTpy/Bpt3H8OnnP+KpJ/ph6LBXxQSA23Yfx/I1O7F77zEMfuc5PPbonfhk/Exs2HIAX06bhwZ1qmL858PgdjowdPQ02B1OJCalQ6XVYuiYb3Bg/wkMIDHVuV0TvPvBVBw4fEYMA0/NyIGS4qNQKHH2QjJyC4qgIuHEsOF0zerlxMitvHwTXnz+Prz+wgO4o3trMcJKChyJRCKRSH6lzI+iYri1xErCITc9A3p/fyhcTljNZgSFhUOlViInLQtuEh1qnQbWgnwERoZDSb+zUjJg9POBk4SMk44PighFUZ4JJlMR/IL9YcrOgTEwAFoSNjyvjYrEC0iMZKdmwhjkT6LGDK1KAf+gIDH/jcvtEnY2bHbjcNihVqroGLXoruLrZD8cDo/m8rbwcMsRGyDziCyJRCKRSP4schRVKYZvplajRmRcDHx9DPDx90N4dBQJB6EsEBwZSmInEL6+BkSQHy2LCqWC/EeSwDHCP9AfoVHhwmDZN9AX4THhoksqLDYaPj5GIUC4JYa7oNR0nogK0TAY9QgLC0FQaKgQK2yIzH5YqKjpvGoSNkr67e2pYj8cDh+vo7A5vuz4OCluJBKJRCK5HFkyloBbflgsKElMlGwFYuNf1hm8j7d7ta3wT35ZfHj9C+VLjsUMH8e/eT/PkOxtdXE7XR57G8J7nBA/JGg8kH8hdorVTTEe8cMtNiVccTgSiUQikUh+RZaOEolEIpFISh1S4EgkEolEIil1lC4j4z7PILR8tJhrRiKRSCQSyR9TIIyMu+LdQaXLyLhUCBxeS+rQgSO44/YHoQ+OEbYvtySKYjufUiLQVFoVnDYHfbvclkgiuTlxC6N9zlPcso4kKStQ9mwigfPgg73w4ftvSYFzM8E3gg1401NTMOPrqXSzAnirZ+ctBEsAu8uN3CIrwvwMt/wDxgbSiRn5iAsNgPNWFZySMgUPAsg3W6FVq2HQkNAp3i6RlHacNhvqNWuArj27UQXbWbz11qZUCByGxYBGrURYkJa+F2+8xeDBUHn5Fpw6eR4tm9WElZ6xW7ndg4uH5at24K4eLYu3SCQ3P8dPX4Rer0dsXCgcpSOfl0j+EB7ga7K4kFfAywYVb7zFKT0ChxwXqEad6patdfGSEXm5hThz/gJaNa8Ps9mzPtWtCsd99ZotuPfOdrDaXbf0tUhKP1wx0mmVOHDwFDRGH8TFRsLhkC2PkrKDnZ53q91T2S4NyIn+biaKlVlpkgGkn4u/SSS3Bh4dLp9biaQ0IAWORCKRSCSSUocUOBKJRCKRSEodUuBIJBKJRCIpdUiBI5FIJBKJpNQhBY5EIpFIJJJShxQ4EolEIpFISh1S4EgkEolEIil1SIEjkUgkEomk1CEFjkQikUgkklKHFDgSiUQikUhKHVLgSCQSyd+k5Fpr3gV/+cPrJBLJjUcKHIlEIrlOdFoFVCqFEDFaLaDRsLBxw+koom2eRWWNBhU5BXzI+RqVwvFvg16ucSWR3EikwJFIJJI/gIWLy2XDp6Pfw57t6xERqMGUCZ9h4S8/ojA3HS88/STSUy6Q1rFh1JC3Mei1FzGE3Ev/ewRvvdAf7739Ot544WmYLUVQqmS2K5HcCOSbJpFIJH8It744ceTQQXzx0Ud4/aUX8dP33+PCqbNw2q04dfwokhKT4bC7UKt+Mxw8eASJF9PQvF13KDRGrF61BlVrNYFWo4Pb24clkUj+VaTAkUgkkutAQf98fHxRrWYtNG7RBtExMdAZ9FCpVfAz6vHWay9g5ZJ5ePzhe1CxYiXUb9QAzz71KLrf3ht+ASF4/LEHodFq4XJKgSOR3AikwJFIJJLrwOV2Iy8/BylJF5GUmID0tFQUmYrgdrlhsjkw8oMx6Nm7t/CrUiqgVHqyV5vVAl+DDlqtBhq1x2ZHIpH8+0iBI5FIJH8AGxCrlFrc+8DjqNOoMewuJ/rc9wCatGiFwoICtGjZGrXr1ofFasNzz/TH2TOnsGPLFjz1+OOYNnk8HC4HnnzkQZw7cwJ6vebSSCuJRPLvIQWORCKR/AEsSLg7KrZcHFISE5CRkoTMtFSsWLoAn378MXIy0mG2WaFQa1Gtdn2EhEVQ7qpAjVq1EVe+PBx2J6rXaQCD3gcuFwUmB1RJJP86UuBIJBLJdeByknMp4BcQALVGC5VKjQD67ufng7379qEgPx+hIYF47eUXUKVyZVQm98Zbb6JT117w8/fD4CGDEFehHKxWh9Q3EskNQAociUQiuQ7UGiAlKQErlyyBXq+DUqGA2wX4+vrirr53ISw8AufPxePb76cjPv4CfT+Hn2bNxvYtG5CTlYXvv/seu7dth0GvlVY4EskNQAociUQiuR4UgMNpF0bDqSnJSEtNJZeCtOQUJKekIT05EVkZGZg/Zzb8AgIRER2DRfPnIycnG3XqN8DqFctx+sRhMUGgVDgSyb+P4lya5ZZ/1fgClPTXqFPdsvkGTySWl1eIs+cvoGXz+jCb7ZdN/36rwXFfs2Yr7rnzNljtnhleJZKbFWFjo1Xi4KFTUBt8ERcbAYfDVbzXA7fYZGWlIyXpPCwWsxg27sXhdKJ6jToICo2E2+mAu3gXf5TMk/g87EoeK5HcDNjpebfa6TkvJc0eLnoJpcC5SZACRyL577gegcN5i1qlhFqt8mzwPtK8g77bbU64XNd+1uUkf5KbldIocGQXlUQikVwHLFucThcsFjs5GyzmYie+24W4YVjE/J67Et7kdX8E++EBWPRN/JZIJNdGChyJRCK5TlikKJUKaDQaaLVa4fg7t9p4RYxSqRIjrK7mSioZ/s2T/3kdH3ctuGbtb1STvLl6C5E4t+rXc6vZKrp4u1pN5y6GfytENf3XcBQKpTjGE39updJccuzXE7by0nV6/asoXN7Gvz2OJzjk6/Bc52V+r+JKxoHxnEclwpFI/i6yi+omgV9o2UUlkfw3ULn6h11UjEajgs1mxoVz52AuzBe2Nv7+QShXsSIV9jrYbXZkpKXAarNc/sxT+AaDEaHhUaJIV2tcSLgQj5zsbDiddhISWtoXgeiYWArD9Zt8jEWVuciEJXN/Qr9HnhKzJ/8WN4WXAZOpUPxiURMWHiM+kxLPIzI6lsLxiJ78vGxotDoYjT7id5GpQGyLLVcJyUlJKMjPgZKECYsdntMnIDAIaalJMOgN8AsIprwqG3m5mXDYHQiLiKH4OD2jytwuWKxmOiYabqeTxJEKeTlZyM3N+s0io2oSMiFhkSTueH2uYnFD/rOz00VaGQw+YpvkxlAau6hUr7w5ZHjx71sazjQ06lv3znBmaLXakJObS5lrpMhcb3WBc+5cImrXKA8nZcZS4EhudtQqBdLSqCDWaBHg7+uZkK8E3JqRknwek7/4DPFnTyM3Lx9pKak4sGcHdmzZhLr1GoiWmBWL52Lfzu04c/IYTh8/irMnjuP44YNY8MtP6HHnXUI0/DBtMrZv2oSiIjOyM3NIVCRi/cplJFAyUadefRI9l5+bC/4iUz5++GYKhdGH1MDl75OKxIK1KAtjPxiBc2dOISXhAmZ8MxX16tdBZFQkRgx8C61uawWD0Q9GvYr2fUX5jRlVqtUg0abE/t1bMGfGdNxx5+3YtnUbdm5ZR3FKwKZ1q+maL6JzuxaYOnkSHE4HGtetivFjx2D75i24cOYkiaJY7N21DRnJ8cjOycCOzRvQok0bEoIuSg81Du7biTXLFuL86RM4dZzT5Ah9P4VlC+fDz1eHGrVqCb+cixt81Jj8+VjoqbJasUoV2O0kkmTecUPg591Jt6G0JDe3dJYSrSaRSCT/LiqlC0vn/4KatWuD64X/e/ZF/O+5F/HO0OEICQnGkrk/wt9fj34PPI6X3hiIF157Gy+8Su61t/D8q6/Dx9efSg830tOSqcBfisHDhuLZF5/FU889iRdeeh7PPP8cVi1ZjIL87KsU6tytpICP0ZeD+C3k326zkEDwwbPPPY/X3n6LxEs1WC1m0bLChtHcVcRNQxy03W6Hy8HigY6lbUqFigSemoSGG63bd8Jzrw3EawNeR/OWLcV1M9wSpCn+Xpifj3sffgxvD3sPterWF5UzjrOaKpkq7soiPxy21WpH4+atKT5DKQ3eJvcmnqPP1958G02at0RuNglKihaLPoNRAxMJvM3r1gpBaNR6zikFjuSvIgWORCKR/CEK0Wjidrmg02nFpH9sQqJScSGsgkajhd3p9HS1QAUXNHDSAU7KYp0K8sz2LEoVnHYXwiOj0bRVG4z5YDR+nvUz5s9diB9nzsLkSZPRst1t8A8I+t2uGTerkd9FQWKEsnQ6l2gPoe+XpMEVIoFbfFgwXYK+spBQ0HmdDrdoecnJycHqFSvQsXM3ER4fM/3rb7B1+05KAz0dr4aLHNf6uQuNu6dcosXl12LFc1oVpZ0GbvZP6cLdVsLOh4VQcRxdDhPOnDiMEUOH4JEnHkdSQhKmTpqEwrxUipO4Gg5IIvlTSIEjkUgkf4hbLNPQ465+2Ld7Lz4cPhJTxk/AlAkT8P7w4UhISETPPvfDVMQix0XiR4GVSxbi8P5dJH6o8CcV4HI5xYrkOhJEb7zxOrp374pgP19yBoQHBeD+++9D/6efFrYDf9X2hI/jI//4aLZ3uVw08JEKEh1+vhqcP3Mco4YORZMWTVGlZi2YSWNw2N179UCjpk3gcHhGjRUPHINOr8Pq1WuxdPFiGH2M5NeznSPCwuj0qWNYvXQeiUHgl5++Q0F+rhiRRlcKDYnEKRPGYdb079Gjdx88+MT/8Oo7A2G1WPHFxx9jz85tlIa/GklLJNeLFDgSiURyHfCCmZWrVMGg4cPQs29fNG3WEE2aNkLf++/H4BHDERkdBbvDKfyyPW1iwgVkZ2VR4QxYigrEDMg+Rj02rFuDQW+/iWVLlmD7ti3YsHYttm3ZjPnzfsFbA17DoQN7oDdofxUJ/yQKN3gan2QSZEVFpssaRrjlheP42Yej8OXYj3Fbl+545KkXUFDAAx54nh8bwqKjYaAAWMSVxGZzoEH9+mjWvDksJEy88CWoSexlZ6XjxPEjQvgd3LsPVrMZGRmpJIyMoENx/+NPYdCokejes5swdA0KC8Pzr7yM1wcPRs269UlQedJVIvkzSIEjkUgkf4iCClkr5s+eiR+nT8eBvbtw4tgJnDx+HHt3bsf0aV9jyYI5UKmoSC/uDuJuKxWrCcJcVIQatesIQ85aderhvgcfwUOPP45ut/fEiZPH0b5TJzz0xP/weP9nUL5CVSEYruhV+tOU1EccFAsmNt5NSUrG6TNncezQYcBph9ITRdFCwyOrHnisP154dQCJjV4kVkjI0MG80CgvLKpWG4XfSzMx8+VyKUKfkdGRiIyJhtP527irlGroKD34OO7i4/0+BgMqVqsJK4mX5Qvn4qfvvseULydi5reTMH3qJHw96SvMmzUTx48eEHY6EsmfRT42EolEch2wzUpYaCj8DXos/GUOoiLDERzgh7WrVsHtcCE8NEx0x/j4aOCjU0Kj5kJdBR0V5rEVKuHF116nUJTQ+/hi5YpVqFilOurUro3bOnRFLRI/VarXQPXa9WH08SNBcXkLyR/BeoIFCneB2c0muEkgOex2sU3sI8c2L6bcbHw25kM8+eyzCAj0x4/fTYVeCByPL+5O45adKZO+hE7NQ+fpGrQaEnfAfQ8/gsZNmsNOPp1Op7A0UjmK4CoqFEPBHeSJz+9FdJZRsAadJxyVWgOjVuGx/6F/L736GmrWrSdGUEWEBCMyNATlYnhE1h7kZWchLjoaEZTefj5yuLjkryGHid8ksIGfHCYukfx3/NEwcaVCjcrVqiIsOBA7duzA2+8MRLkqVbFz+w70ue8BNGraGAnxFzFv9iwcPXJMtPJkpGchPjEZB/btw97de0neOBEZFYNpkyaiUuUqKDCZUKFceeQVFCI1OQXZWdnw8w/+zfvC9jI8rHvjujXo0uMO0RpzGcK/E1s3bhTx2b5tK86dOYOOXbsjmITXkvlz0aFbVyz45RdUqVYdd91zN+rUqU/hrRMT6/GIqmOHD6NHr55IozivW7EUtevURWpqErIz05CdkYYcEjEqjZ7i54NDBw9h/ZrV2LN7F7Zs3IB9e3ejQYMGUJKoS09NRdOWrWG3k8Rx2UVXHA+jv3D+LLJz8rCf/OYXFuHwkRNISkhAhYoVULt+Y1SoVpuEXg0cOHAQzdu0QufuPWhbXTGnDndRyTzk36U0DhOXAucmgV9eKXAkkv+OPxI4DLdkOKnQzsrMQO2mrWCxOJGekoQKlatBbwiEzWKGuTAbPr56NGjcGHHl46DTKuDnZ4CPj06MoAoOiUBORgrOnjqO82fP4uyZ0zhPYuTsqZNIT05GrfqNSNAU9xsVI/IHiwV7tm9B+y7dSeBc/j5xCwdPNNioWVPUb1gf9Ro2RNcePREWXR4OJ4+MsqFilZpo2KQZaterQ4KKZ3TToF3H9ggMiRLz2/j4GVGxem1xjYnnT+Ecxe28iBu5s6dx4ugREkvhCA6LQfXaddC4SSNxnts6dkLDpi0QFBwKg9EHeqMRseWqCiNiLmZys1MRGxuNho2bgOfcadmmLXx9DDDo1ZQWIWKiQIdTISYNdEGF5MRERMXEISA4iq7ZJu6DzD/+fUqjwJEzGd8k8AssZzKWSP4buEXkemYyZn8KhRtaNQkO7quhx5oFDLdWcAHB3S96AxvhevyXhF8B7o7hRTmNegVcTgrgyveCjrPai8XNFbt41FJOdjpCeMVyOsHV3inPfDe/breTaOCoGChvtIrJ9FiguYpnHRY/hX9uIdLS9XO+w0O49Vq6Hqfz8jjQAXaXmoSLp7vLOzMxXzcPyOLw3G4npYFSnMsbDb2eh4Z70+7XT4Zte6xWUlTFOTfv45FWPDpLCpsbi1xsUyKRSMow3gKaR/7wdy5+rVZ3caFNooVKbFOhDUWm3zrebucDqTAvomMsDjUsJGYuORuJEAeJG57J7yrlOi+dEM7LItDJfq/g564cFjVex7BPi5VXOud4shjxHCviL75SzZ1Ui8XCxsF8DS6KHx1DcbHYS8SR4svCg49hkeQ9Bx9r4+/0yS0AJcUNYzZ7rt9cdPknO16o1CtuGBE2iR7PeUoEcgOQdj6lDylwJBKJ5Drh1g0/P61oqfG02Cig13sWqfQKD+/su+x4FJVao/6N41YOOsCjY+iTW0R0em/LD2/1zD7Ma05xOGwno6TfovWF4sCOJ8njeAjRUrxNOAqLj+HtwqBX6fnOswxzmOx4u4gbOREW+feggEGvhVGv8Uwa6Pa09vC6Ub8nN/hYnoXYO7LKG5QIkxx/svPGi88n4sX7Cf5tMND5xLXQBnJiNuTiCQP5OI7rb5zw7xElnjTgRVA9ae/dzv74msR+Cs9A18UtSuRJbLsUH0obf38e3cXbxaGSUoAUOBKJRHIdeAo/i1jj6eiBXQgJ0iI3IwVHD+6Dny+vKq4WLSj5eZnFRwCmgjzxuyA/q4TLFPPieAp4EkgGrVi48sTRQ/SdC3ruBnKIhTO5gLbZLDCbcmE159P5ucXEAYvFRNsLUViYKwp6q7UIZnMeLOTHai6Ei4UJFdwFBTmwWc3ie35+DrKz2Vg4A0VFucjLSRe/2Q8X6uxHo3Xi+KG92L97Kxz2IhIDWjEai+PNcS0Jr82l4RFW5G/7pg0UDx6F5REqjMNhg8vB3XCe1cg5HhwGX4/JlCe+s9iw2wqwb+dmFBXmwEhCSUXpaLEUkSskH0pKw/yrpGEWTHTtLII4bB8fiqfTjJSUBKgUDjFqy0X/culaXW4n9DpufbJgP53n6P7d0FBctXQes9kMhzUfJw8fwDdfTQLoWjgdJKUDaYNzk8CZnbTBkUj+G7iA/yMbHG5l+OWn73HyyCE88PATyKL39fSxwziwfx/uuf9hBIdHwuBjxPeTv8BrA4eJrp6vx4/F6RPHSQhoi0NhOxwbVHo/jJ86GRmpmUi/eBYHD+wXI6/ue+B+hIRFie6eL8eNxcSvvsT06dOxYc0qEigFYmRR06YtsXPXLkSEBSEhIR6vvz4A48d/iT07tsBgNCA3Nx+97r4P99/fDx+N/hgNGtVH205dMeXzcTh3+oRYE+v8ubOoUKkSiaEiVKhcFQ89+TycDgs++WA4fA1+0FM4POrp1bfepvg6Me/nn/Dym4NIXHneY+6WSjxzmMSEAqmpyWLJif7PPUMCRwuDfxAqV6uGeTNnQGcw4u5+fXHsxClKu5/w2juDsWvrJhw5fBRPv/iSWHxz0uefIjg4BOnp6XjksUdRpWo1zJk9GzHlyqFXn3vwxcejcZLEH8/R44WXzOD88vNp38EvwB+7t23B1xO+gK+vjygQXhs4hARoIN4dMhjvjhyJrMwsTBj3GV1zZRQWFJAwzMfgd9/D9h27cProQfR/8WUMHzwIVapVxaNPP3tpcsOyhLTBkUgkkrIIlXYWEgNnTp7Cg088Ca1PIC6cPiq6fxo2boTzp48hLzvdI+RJLQUY1VTYG/DCq2/i80lf45MvvhRu7PhJGP3JZ3BYTGK245ysLGzasEGMFqpcuQq2bd2CkyePQ03h2u1WmOxu9LrrXnz59bd48NHHkHjhPBLiz8FutcDldAhX5AAeePR/+Pyrr/HZhEnoc+9DSE68AF7cgJdU4JYU5uUBr2LipEno0LEDioqK0P322/HFxIl46bVXodVpcfHCGWRnZGHY8HcxaNA7qFK5ErauXwMNlXh2bomhTxaCfI02mxnr1q7G8hXLsHf3bhIMBdi0cROWL1uKwwcPiGtz2KxYuXQJpk6ejNk/fE/XmgnuemI7JR61pVS6sXzRXPS44w58+PFHePR/T+LTjz7G7Nk/Y/eunXQuz2Kgz7/0Gl3btEtp+On4r/DpxMmILhcHh92GokILiZvxGDR8JCZ98y260XVNm/yVSCOefVlP17Zu7SpUrV4D77zzFkaOGiGE2M4tm8WaW1ZLEfwMOjz40ENCePGkjLIRp3Qgb6NEIpH8AWxfYraYhQ2MioRLxSqxCA0Px/mz55CUmCz2NW3VkgpkJZKTUjBs4EDk5+VApdfDpTZ6nMYIBf3ON1sQHh4GhQuoVqM6OnbsiPPnL+DcufO0PRq9e94Om9MzGonPbHWQwIAGWqMRx4+dwKKFC4SI4q4s0Z1CIsDuUpLQUcGu4kn5HNAI2xPWJB5bFWbNqvV4+403sHbtOrw1aDBWLF+Ot958E+vXbwKv+l2pag1UrVET7wx8m4TAQOTkFaBb7zvhEHY/FIYQN3xqNwwGXzz32iAMHjoMPe/sQ+d0ov+zz+Gd90ag2x39hKEwd03xXD/NmjVDnbp1oSGhwZP/cZxVFJ5nYkAVomJjwZ1X0eXjUKFiRbz44vPo2Lkzm/8IQcXXZXZpYHZ6nMWlhdXpJgFlEwKT5wfiOFWtVR0s5SIiImElkcLhq9RqWKxWEon9kJ6ehoF0X9566234+/ujQ9cuQliyrRFHN6J8JRJMVuFfFo2lA3kXJRKJ5A/gVgsu/JxUaPr5+eLcmfNYsWQZBgx4Be8OH4KLF5OwevEi6DUqKjwD0OX2O0jgZGP1soXYsGohNq5ejM1rl2LNssU4fmg/WrRujTOnz4tJ9CaOn4iHHnoYIz74AHt3bceCBYug47HSxbCoYFeYX4AOnTqh/zPPCzsV7qYRFLeqsNPQ94vxZxEeEYFLHWy03e2wIy0pHnfdez9GjX4fbW9rg/dHf4B+9z6A9OSLVBDYkRCfiOYtWqBduw5ClHSkcx09fBQZmZnQ8YJafCL+K8QVnUvrxvHTZzB18iTElS+Pb6ZORW5WDvR6NhDmIeo2IXxcJLrE6CqLRRhNs3E2t+JotRoEBfljx6bNKMjKps9NyCQR8g6JroVzeWFOTxqQhhEFldexQbbFlE8iiq9QhaDgILRs2wYjBw3FGronM2bOQNdeveFHIoa70MxFFjHBYLdu3dG8eQu0bt0GzVu2xK69e2GhOPHq5hyS0RgIu80Ou9Uzmkxy6yMFjkQikVwH3JrASyjwcgS+fv7QGfRYtXIl1q5eg6ysTETGxsDmsIlJ/lq2akkHKJGXXQCTyUpCJgeTvxhPoqcQBfQ7z2ShwtUKq81K3hSILVcO/j4GBAaGoCAvT7QYeeGyll1KUhIiY8qJtZsuiRum2Cu3ZnBDy+ED+8TMwGIANsVZTR7iSbxk52Rh7+5dmDjhS3z++Rf4YvyX2LFjm1gQNPHCWeTl0mfCRXw3bRpS0zKRlJQi4s0TILq90aHwuEUoPz8bEz7+FF9++gl69+2L9z8eCx9KkzEj3sPiuT/D7gTqNGwEHx899mzdgrycbPQk0RegV8Og10FNgom0BHr07ifSYdynn+HsmTMYPuZjfETp1Lvv3cJWia9Hq1NTWquhJWfwYcNmhbB1evjJp0iU+JDwBJ5++mnc1q4NCk0mPPH4E+jdszty8vJFyxoLpLRUXn/rDGb9NAtJKSl0bckoKDCLEvCSlqFPl8vhSTRJqUDOZHyTwDUGOZOxRPLfca2ZjD0rbZuwb/cONGjcFKGhkahRq6ZYcJNbb3r0vhP1GjdDZkY29u3ajiat2yM4NAIVKkShPAmfqKhI7Nu7F488+giqVK6IWrVqISQyFv4BgSjMy8XkieOxfv16WO02PPXiS1RQF2Dntq3o2qMXnCSUnLZCrFiyFEmJ8Vi6cC4qVKxMYsgfuXRs4+atSCy4EOivwcoli5Camop7H3gEbCO9i8KIiqJ4VKkputYiY8uhQqWK+PmHb9G2XTtUqVEPQSERCI2IRtUatdCsST1s2LARj/7vKdSoWRVrVy7HhrVrRBrwDMouB73LpBiKikg4qNy496FHERIchM/HfoZnXnoRlavVoPddKWZrjo6LQ706tZBfaMLFxItITEzAnr37EBIainYdOkGhMohRVDWqV0bjli3RpkMX+AaEcc8WDh86JIar+/kFYuhbr2LV0oVYu3wpli2ch1XLFmP9qtWUzjtgs5ig02rx8ZjRJGJSkJmZIe7J0iVLsHnjBuTk5KDnXX1QtVYdVK9SEfv27ROGzLExMfhl1o/YvmkToiIj0Oq2drDYXFi3cinadepKosogWqrKEvy8l7aZjKXAuUmQAkci+W+59lINPETcgb07d6JWvbokXoKxdtU6tGjVFL3vvAPBkXGw2zzDpKOioxAaHkPvsAWzZ87EyuXLcejQYWipwD548DA2kJBZMHceet9zNxwkTFo3a4iQsAhk5eRh9Oj3hVFs/IV47N+zB93u6C26c6ZPmQwXvUMjPxiFSlWqk4hJga9RTwInD81atRal0sZVy/Dj9O8wZPhIqA2BUCndJJK2ITKGxFjNWthIQqV5s0aoXr2qWE28W8/bSdRUR2R0LAkNH1htFixZvAgdO3ZCVLmqUGt96Ht7NG3RVoiachWripTgrqGgIB96t6vC4GMQAm3L5q3Cbwydq2LFciSulCgiYTN65HAU5eeiabMmqE5iR69VYd3qNUhNz0DTlk3FSuFffTEBve+4Ew7oxbU6nGybVIuuswZ0Bj+xFESX7r3QlkTIvl078b/+z6HP/Y8IIVKlRh34+AWgObeYuVxieYnnXn4VLdp1ROcO7bBnz260btMGKrUPvvt2Gp7q/yz0vmEkLEPQs1d31KxTn65Tg4pVqyM/J0usq9WxazcSbzzqTQqcWxkWOLKLSiKRSP4Ql1hniSeEy8/JhlEFKpwP4uiB/UhOSUNWWhJtT4bdkoeKlStRYcFdSBrc9/BjeHPYMLz6zkAMfO99DBg0SKwq7nTYoVcDB/Zux7vvvov5v8zG4f178MEH72P0++/jh2++gcVsFuf5bvJE5OXl4KnnnofJAeQV8pw3Zs9MwjYbNJSLfz/5SyGcBg4fhaDwONiossQFlc1qFUO63U4rtqxfgwunT5GIy8Ddd/elbW6kJV1EdmaqWJZBQRJj55YNsJoKAGsuzHlpYuFMBQm7tm3awu3yTIJnMGop3jsx6asv8cO332LunDk4d+oEfvpxBr6jeE/9ahIKc9NhsRYiOysDPXrdIexe6teth67deqBJi5a4cO6MWKZB2Nm4XchIT0FBbjIdl4qCnBQSR1mwO6yiYmTQ+5I49IHBwJP4uaE16KDT68n50PFaqDW8xlc4AoIDoNXR96hoBAaFkMC0ozA/X1R+QWJv5fKl0CiccFmyUZSbhlS6b6FBAWjavA1rI1w4dVyEazTo6Tr5/kludWQLzk2CbMGRSP5brtWCwwU7T3pnpsJ/8fz5YrSRUqUWQ7y522P3zp3Ys2sXdmzdgsMHDqJuw/rQ6Yz03KugUmqhVGooEJ5JWCfmGzl98gRate8kRieFhwWjXqNGaN2uHWLi4lCrXj00btoKBVQ412nSCtGx5dGxe3eoVEYSBW4xSSDpHrFKuFavQYXKtRAeE4fuJCSCgiMoH/EYyfIMxOlpySLM8MhYMUpr9+7dYlj34UNHsGfnbuzcvh2nj58Qi2fy/DinThzFurVrsX3bNmzZvAlbt2zGxvXrcObMGdRv1ESMSlIpFcjJzEBBXj5do150szVq3ARaSjcx+R+lS1zFSgiLiEJoSCCmT5uGjZu2YMOGdVi2bBmyUpPxxDMvwD8wCHarHUcO7cfuXXtE+nncbmyjdOUFRavXrkVCjgQaXS+37pw8cYy2NYCvb6AQbl7clLb5ebngpR+q1aovWsZ4ra/k5GRK26bQaI0kyvZgy6ZN4rq20HVtpc91a1YLu52I4EBMmzoVbW5rg+p1GoDXDCtrWVZpbMGRE/3dJHCGJCf6k0j+G1jAXM9im3q9ChvWrkRIcDiatGjsKXhLZDr8lHPLhIknp+Edv/fYu610rE4Y7PIK2yXzLS5oRHx0FE6hXfjhbiF+hdguREf5HFfmOH4803Eh+dFo2A8JAdrvfdc4DF8fNuZ1UIHthp+vBkr1FfElrxxfs4nXkXIJA163yyHC8UJb6Bheo4pbUIrjoFWL9BLevF6Lr5U/TGbuanLCl2cmpnNmpWfAWpQP36BQBAUFUvq4KE48jFtJYkUtgigRLdG1YLW6SLB45sLxwCPFbHROHl11aaOA48RpoNGqUGQqnqSP/hh91Cii9GEraR715eQFTi87lpew0OHEsSNITjyPzl17wmwTh5Y5SuNEf1Lg3CRIgSOR/HdwQX09AofRG9Tg1cN54Uxe/+ivwHPBsCDh96KEligBbeSg+eOKd8frnzeXFDRXQwgV2i+CuobfS/vY7xV+PMey4xYTzz7+fS28QXj9iTWvaKOTNjgcDgqFz+PZx36uOOXvwunm6f77LeJaiZLx914Xf3rmDPrtiXgfzzmkJaFpLqIS/jrjUtqQMxlLJBJJGYcLQafD+ZfFDcOFtLcg5o/fOiEBxOeVeP14vv92f0k84fz6/fe4tI8Kex6CXtJxXD02Kb8ez96v5bx4f7OYs/PEfvTJQudKP9fL74kbRlzrFYF5f/MnC5krr40dXzPfz6IyLG5KK1LgSCQSyZ/gykJUUjqQt7X0IQWORCKRSCSSUocUOBKJRCKRSEodUuBIJBLJn0DYclzFlRzhcLX99F8ikdxApMCRSCSS64RHAxkMWhiNVzgfLVQ83JtEjE6nEZPhXemMRl6wUiKR3CjkMPGbBDZclMPEJZL/BiFM/mCYOA8zvnD2COLPnILV6pll14vNZkWt+o1RuWodbFi1CLlZGVDxBDCEm/7xjL1qnQ4du/ehLbJeKbn5kMPEJRKJpEyigFarwvIF8zBs4ECsW7MGy5ctxYpit3jBQpwn4cOT9p2/EI9jJ0/i+KlTwp05ew6rVqzA4DffhNtpgYKXyJZIJP86UuBIJBLJdaLWaFGpclW8/c4gDB48FIOK3cj3P8Bt7TujyGxBZkYqkhIScDEhHhfjLyD+wgUUFBQiNDTEI26kMY5EckOQAkcikUiuA5YlWp0WKckX8fKLL+CF557FC88/R5/P4X+PP46dWzfCoNPg+JHDUJDnxo2boEHDRqhTpw5atmqFPv3ugcvNrTdS4EgkNwIpcCQSieQ6YIsbXp07IioGX3z5JSZOnoKJkyaTm4Rvvv8ezVq3h93lRsVKVcW6TkePHMGWTRtx8vhxnD59Bifok0OR9mgSyY1BriZ+k8CZnlxNXCL577jWauKcw6gpf9m9bTN2btuGxMQk7Ny+Ezt37MDmTZuwevUqaDRqhISGo6jIjLoNeDVxLTZtWIfbOnVG3YYNEBkVB5fTgdi48sXvd3HQEslNQGlcTVy24EgkEskf4obd7kL7Lt3x0oDX0ahxAyQknsO5syfRvmN7tGzdEpWrVkRSQjyWL5qHVcuW4fix47SvK86ePo01y1dg/arlOHnsIEg/ifAkEsm/ixwmfpPALRxymLhE8t/wx8PEFVS7dSA3MwlqtxNKlRofjf4AhQX5+HDsZygymaBU6+EXHILhbw9Ap27dcE/fPnCIIz1w3pRf5ILN5pDvg+SmozQOE5cC5yZBChyJ5L/jjwQOC5q8nAy888pzSEtLIb86OB28+jR3XWlgIoFTvWZNjBg9Bi88/T/YqaSoWbceiRnyU4xbqcZLr76O8Mho2u7kQyWSmwYpcG5SpMC5+ZACR3IrcT0tOC6XA5lpyXC4SJzQP5WKcx1Pyw7lptCS6AkOCcPalYuQEH8eDju/w8WHE3a7Ew898SxCwzhsZ/FWieTmQAqcmxQpcG4+pMCR3Epcz0zGjEat4czGgzezKX603SRyHA4H9AYN1Dwa/IpHns9RZHKQUJLvg+TmQ85kLJFIJGUYu8MOu81Gjj7txY6/k2Nxw5iLbCgoIJd/uSukbbzophQ3EsmNQQociUQiuQ64BUY4KMQnf/NsExuLt3lgEXM1ISP8Fn96jhWHXtpeEo+fy7f/9rfHebmeY5irbfMiwij+/l/D0SwZ1Suvz/Pb8ym+XIHX/6/u1+2S0o8UOBKJRPIHcIGooNzSoAN0CgeUKl5AUwO9XiNWF9fRJ8+Dw8Umz3bs7Z7iuXB4P68mrqdPXnRTbNerhQDSKB0wql10rOqKQldRHDaHq7m0j1cq5318rEqlIj9q2qaGUqxvpaB4qej8v/rnD61WQ/uVYhs7th3S0LbLz+eBtynoQvWa3y8aSoo3DkLBfRriNxtcq0V8eZs3eD43b/Ncu+c43sbx97or4WN55XZOA3b8naclUtGnVqsV8eQwuDtQb1BSOqmh5vSn7Txfkcc+6mrp75lJmu/XTaPiJP8aKjnR380BZxhyoj+J5L/jWhP9sYCwmPPx7tsDsHjBPMSVi0V2Vjp2b9+GhPgLYnmG7OxMREeFY/umDQgLDxMF6Ma1q3Dk0H6cOXUSh/fvh0rhQkhoKNatWo648uUwecI4fDnuUwSHBKFqzZrCEFmpJKGgcmHF4vnYsmEtAgL8EB4eQXmcC6uXL0REVLSw8XHbC8nPYiSeP43ycZFinavMjHTs37UdVapWpTyExIxagb07twlx4evnL4TN2VNHkXDhnJhw0OnkfKb4Ign2l5+XjQ9HDEaHbl1JMFz53iroGDPcLid9VUNFcXU5i+B02KAnYXXx4hmkpibBz4dEn8FI+yndinJw7uwJOOxWBAb601Uo4bDkoagwE7aiPDreAh8/PxFfhsWNTqtCEoW1evkSHDtykO6HEZGR4Th5/CjOnj6JSpUrwWYrwvJF87Fh9UocPrgfQcH+iI6JxL7de2AqzEcIpSnPPXTkwAG6Zkr/gwc4Y0JERATWLF+E2AoVKH1IdEmhI5AT/UkkEkkZhAW6w26BwWDAoOHvoU79plSIFsJUkIsfv5mC7MwUKqhtVPhbsZYK1aKCHNEyoTcakJ2RguXzf4GPj54EhhZWixXL5s9DZJAP3hwyCM1aNEdWRhr595zLaNRg7qwZOHH0CAmX8hj/6ccoLMiDTuXG4nk/w0lC6+Ce7Zgy4XMc3LsDe3ZsEd/PnDiM3PSLWLdyCfSisqeARqXEpjUrSLhdFK073AB0+sgBHNm3B3763yvJ3CRyckkw0f4rvHCL0U/fTcOuTWvpejQUnhujhgxE6sXz+HHaV/h6wpdYsXAhRgx6G6mJ5xF//gRGDHwLq5atwPhPPsLsGd9B4TBh7Jj38fmHozHlqwl4f9gQsd1A1y1aYDRqZKQn4bMxY6DjVhz6Pea94bCYCnDu5BFs27gO/jrg+6+nIjMtDR3atUWlihUwefx4FGZn4dC+fTh57LBo6TEYfJBOgmvl4gUw6rXCSJxXdGfxqFc6KH2ubDmTlCakwJFIJJLrREUFpE6vp4JfhWat26Hv3f0QGROLO+7ohfZdOsOt5C4TA1QkiHQ6Pbp274Q2bVrD4OeLu+/ui6o1a4sWDJvdii+//Ap5uYXQaT1dOgyLkPz8fOzdtQsPPfwI+va9E7HREdixdSOMBu6yMsJBAqRxi9bo3bcf2nTshlbtu+DOfveiVp0GdH4VlEo1srLSKSyKr8KBhPPnUJiXDT2JAm6U4pacPbt3Yd7cX6BS0oYrquws5rj77WpwN116ejoKC/PhR16+njQR0dGxMBeacPrseQwaOhQDBg5CzXqNsJBE3JplS9G5Wze8Sdtefn0ANq5dg+SE88jNy8cDjzyB5wcMwutvD8KmtWtxdPd2SlstpZsCu7ZvRdXKlfDIIw/j4YcfEgKGl8XQa3XQUroyZpMJfpSuFatUQ1xsnDD+djocdLxOtEQpVAp06d4Rrdq2hq+vD/rc1RvVatSAm67P7nBi6qTJJH7if/daJbc+UuBIJBLJdcK1fe5y5eZ8nRo4f+489u7cjr37D0BLuamQCuSngESKy+2EqbAIs2fNQV5OLtauWlmsJTz2O+UrVIBGLdZtuISSFEReTjYVyH5CiJidIOFSD+dOnqDM2mPczC1DRWYTJn81GWeOHcKxQ/sx6ctJFLYDBhJfx48dxbdfT4PCUYiVSxeT0NFg2cKFiD97FqSlRLyCgoMQERHp6Z25ogGDf7qv3FgCLQkIg96A7bv24MiRI3jh1VfgJFHlsNtEq4+aEubRxx7B3fffR2Itl9KKrovSqkq1Knjvo09gDAoWoo676sLDghBXrhz8AwJgsRTR9QNOuubIyCgkJyUhKT0LyRlZSExMREwkxZeixUlopzBfGvAWLFYrvqJrX7R4Kfq/+BKCIiNgc1hFPFV0TlOhGetWrMCFCxewYoUn/fl4Ne0sFxcHrdYohu1LSidS4EgkEsmfQgENqZkD+/Zi0sTxeG/0R1i3ciXm/TIPBp1WFNRfT55M4mIBxowcgZp16mDsF19g0+atWDzrB/gaPC023W/vAX9f7WUFLLee2GxWIRQU3J1C2zRaPewkHhgWHmo69jgJC7XSjQFvvYV3Bg5EQW42zp09JyYXrFW7Np594XnMmjkT27buwIeffooHH30MU74cj6SEi7BaLKhUqQpat2lDYoeLgN8XM1fDaDCK1p8vx43FU0/+DwoSCXXqN0bVqtXxYv+nMfTNt7Bu9WpUKV8Ofe97CEsXL8JLTz2JsR9/DKXLjrDAABSZivD52E/w3sDBeJbCiI2JQZNW7Uiw2GG1OtC8VWs0bNYSn304GmNHj0brdh1Qv35dOjvbFamRlZlB5/8EmZlZsFmLaLsLi+bOxeJ586Gne8ACsiAzB8PefhNRsbGYNO1b7Nu7F/Nnz4CKBB4rna49eiAgOJzSQAqc0ooUOKUSzyiHq7krKdn/TD4u5XXsV/ZNSyS/hcWJ1VwkDIyffellRMfGYMDAd2AuLERmWip8fP3wwssvoUPHrnjljbfR775+yKACuUunjggLj0BaahLu6nM3ckzuy9aq8sA2KCSAKGt2iRmTuUXDARU3RxD82+Z0olHTZvAPCMSYD8di2LDhKE9iomaNGrCKVhTAx8cf3Xr1w/sffQgHHaSjMG/v3gNZFL+4chXRuEUzFFiooP+z7zh5t1gtdG2dUa9BI+w7cADcy8UGnf1ffRmfjJ+E23veIVqM3h0yGA3q1MT4KV/jpQEDEeDri9dJeB07chi+9L13vwfwwBNP45EnnsTJk8dx8tghiFFiFF58fDzq1K6Jvnffjbv69kGjho2wc9du7Ni2FS6nHYFBIej/zAvo0rE9MtJS0J8EVJ+7+sDPoMe5k8eEQNQYA+m+DME9Dz6I3NxctG/fDtER4UhNScWdffrArlCJuYsuT39JaUIKnFKGyK+ohmKzmmAxF1Bt8ldnNucLQ0nhj5zIQFnIiO8u+nSKzJURzcXFdgESieRX+L1Ragx45qWXUK1KRUz+cgJvxKOPP4rQsBD67oZKq4NfoJ8YWTVyyFDM/3kOduzYht17dmHaVxNQRAJJoxZVisvg95C7pwoK82E1maBRAQkXziAiJqbYB72v5EdvMOKehx5FnVpV0K17V7w2aCgsLhU0WgMiImPAbRIRkWFYOH8BPhk1CiuXLcPefXuxeNEiLCLx4WP0JR9/4f2mCHMcAwL98dSLL2Dvrj04tH8nstMSsW3TDoREhqNF27YYMWYMkklI/DhjFgpMVlSoUgXPPvcc2nfqjE2btgpj7Qpx0ahctQI6k0hp0bottm7bDs5+lCoFDu7diyUL52PCF19g9syZWLp4AXbt3AGtwUeIPTEMXesDt0qL5m3aQx8YBqfGB9mFFhSauLVLQdeoIDHowKihwzDrxxnYQYJ09+5dmDplMvJys2GksGQlrnQjS7BSBL+sfn4aLJo7EyMHD8DUCWMx+fNPLrmJn47BulXLwHNB2G1W/PD1l3A7ChAZoEH82eOYMW0SLPnp2L15NaZNHAuDmkSPfP8lkkuwJFFR4crCJDH+omhp4BaWpMSLOH/2PPbu2IGU1BRhJ8M2Ot9OmYJGzZphxKiReGPQYAwcPARD3nsPC+bOQUrCWegonJKvGA/bDgoJQ1hoCLZs2oDzZ87g8KHDaNKiFcw2bu8h39wSq3Tju6+nIjQ0FK1btYJebwRPXVOnbn08/cKrKLS4UZSbhR+//RrPkxAbOvxdOv8gjBg5Am3atsbUieOhVXhmXr46V2/X4K02i5kqT2YEGA0U9guYMPZTiudJfD95PM4cPSQMfXdTOviSCDt9+hhmTJ0Ah9WMlIwsnDl5EnGxMSgsLMBZurbEU6dI+O3ApvVrUbFSRfDoc6fDie6978TQke+jWvXq6Hp7L7w5eCieo+to2KC+2M/C72LCaSycOxv/e+wRaEkZNahbHQ/d24eudSgaN2stCrcfv56M8hUr4f0P3hfp/86QIRgx4j2sWbUaR/btFHPsSEovch6cmwRuSfkn5sHxMaqwjGo+larWQN/7H0K1WnVRu34j4eqSq1y1phg6yfNWzJ31A04fO4pDhw5h2+ZNVBvbgQTKqLdv2QyzqRA9et5BNSBPfvpn4bjLeXAkfxUW6zf6mbnWPDg8+Z3VUoCtG9ejTp3aYiTVLz/9hG1btooCPf5CAg4c3I+09AzkZGWiTfsO8A8KRJHJhNXLl8JKL1JWTg5OnzqDpYsW0jF23H5nH9idbmxetxZ+AYGo06ChWGUcboXonlm9ehW2bNyMzt17oEmzNnDarVi2eCFatWuP4OAgrFiyGGkpKUhJScXRQwdw4ojH4Dg9NRlxFauK7p6TJ47i8IH94jyp6ek4tH8/li9ZgiYtW6B2vSZiNFHJdOZWW4vZJCpC3e+4ixumLlNgPB9QUmICYuNiERJdGZHR0eD5d3Ly8tC8dStMmzRZXO8pus6nn3sWnbr1wIb167Hg51lYsWwZCbB66HvffTh+4iT27duLAxS3vXv3ol3HjujSoxddP997EjkuHoWmwiZKm7DoGJSvUkPE5djRg8jMyES79u2QmpGBebNmwujrhxOHD+HUsWM4evQYzp49A4PRDyERYSIfXbVssTBGzsnLJ1F1lq5/sTDk7t3vXijVBtmKU0xpnAdHLrZ5k8CZzN9dbJNf1KBALcaO+QAJ5y6gRu3awujQC6+j07RlWzRu0QamggKMeW8wmjZtLEZTHKJaYkryRTz86GPYt3s3/T6IDz76DIU2tt0pDuBPwHH/rxbbvLJwLJl/lYzG9Wxnrhb1q2WKnnPydo/9kjcO18xAyY83eI+3X/3y8d5wPKFezjXDJa7r/ERJf1ce83vn9nLtsH99dtgbT2DHcEbq3c6UPK8HN/T0LtvouREF7A2A43etxTZZ4NhsJnw7aRxSL17E/Y8+gfp161OlxCJGFfEQZTeJA62PARfOxiMkNAoarQ4+BhVOHDuCndu3wGSyiEpYTGw5KqA7wK3S4PvJE3D+3GkK70k0aNIKFgu/r27yp4Za7YbdYoLOxw+FJjvUlH48SV9s+arQG41UoO9D4vkzHDkoim+D6OIisdS8TWcKRUHHWLFt4wacPn2G4m+H0aBDvfr16VwtYLFTml9x/1jgFObn4afvv0b/l18X6X/lPVar6Df9d5AI4V16vZLiaYbex4jCrAxkZ2aKofMqEhlOB1U8VTakxMeL1dbDY+JQZHNDDSfcdosIW8XDuvUGEoO0rYTBr1qjwpmTh+EfEILQsChxD9JS48X8Q1Vr1EF+bh7WrlhA4tF62fNpo3vSoElrEnCN6R64cfbkEezath35BYVi+H5EdCTa3dYRhsAwum8s8IoPLOPI1cRvUvgC/mmBUzKDvxHwef4JgRNMAmf44EHIpJpk0yZNRO3Si4METmzlamjbsZuYQ2LIGy+hQ4cOlHmEUc3nKDZv2EC1tjtx6sQJmAvz8NmESSiw3loCh2+bVkMZLr2s/J2nbdd67DPZNIIyQ97umeZdp/WIC77TVrsbLqrlqtUKYRtRfPvFMXaeYdW7geCvOg1Ponb5NZkps3TSS6WngtJbOHOrgJ78Xg0OscjqiQ8nso7i7Z0hn6ICM+3jZOPwLFQoeI7wwIfw9t9rtOR4F1md9I3OryN/v5P8wh+liZJOxPG0cDrQRo6LkkpNjp+W3it+vziNSgbjokgYKQ48m+3VoCQQ6c0XYdQpYLNY6DvdD52W0oqum3bxkgAOOp9DzKjrCUdF5923e4eY34S7a7jb5t9G3NNrCBy+Rxw/njeGu6S4iPYsjyD2kvPEnf3xkg1svCruK8FLJbBtCae1N6XMFqcQIwq3wyP8FFTkkwfvfk+I/O4pPP5oB4fHrTI82zFv8yxh8Ouz6oXvH+cfDMeRW0K40OLj+Vw8Y7DF4hBh/h4sNFhQeK/7ckrGkv16xCvHiefxEcfRd6+NH6MsNpJ2seIhPNs9+/gcnvNdfh4Ol5e04PvA3VLsX0PPi2hNI7HGXYVGY/HLfQU2er54NBaHqaUMQEvvOj+v4o2n/2YzxY/i8ttrK7tIgXOTwhfwVwSO54WnDJdeAJvNkyGx4wyKh4FyYFYqJK6czpzx+uPtolmZPPMMnCW7yTjMks3c14JftH9C4HBmmpxwCglnz4g5NYrzEAFfR2hEOCrXbCgyjQ2rlyI9OQkqyn3totbTBO3btsaBgwexZvVqPPP8yzBRLe+vZAEc9/+mBceN06dOolz5CmJ69ySqba9fswbZ2dlo0rQZmjdvLmrOdqsZq1Ysx4Vz51ChYmV06d4VBqMPUlLTcer4MW9QYrr3ajVqQkHH8L2kJBY11k3r12Pu7FkivXk7G02+9NoABAUH49OPxuDBRx5H+YrlkRB/EZ+8/544jtfHsVPBx5OQcQGooUx/1CefUoHvI8TW6uXLMe+XOaJguOf+B9GlGwlRsxWDBw3EeyNGQKv3KX6eeCp/BWZSLXvzxo0UH8/EZwwbXxYU5KNNm7Z4/OlnqWBRYs5PM7Fx/Tq6PiM/JB5/dD/MZjPq1quHZ198idIpGfPn/oyn+j9DtXwDFi5cKETPHb17C6PUlJQ0PP1sfyF4+E7ys+arV2H40CHIyMigQlQntnnhoc697uyLTt27i9aF+T//hGVLl3IE0bJlSzz25FMk0DT4aMxH6NCpExo2aQwLvWu8JtPF+LN4Z8Cb+H7mj1Tu66/7Hfo7cNSvJXB+ha9epECx+y2cDlc+7yXThuH9Hn/e/OL6rvGysOmQ35uvpuT5rzw3c2X8fgPvv8pxNxpP3Fnolfz9a/pdi2ulwR9efxmkNAqcMmuDww+8gWpASoUD508egZ4KN5VKSwWWCnmZSVizahUuJpyjjC4KSjUv7uY9kBydzN9fi4zkeORkZ8HXP1AUXjlZSTi+bweSLpzBxfOnYfD1g8HH/w9fRIZfuL9rg8MjoJISz2Px/AXIzM5FWkbWZS4jMxtnTp9FZFQUwiLCSAD4CeNAHnXFhW5aSjI2b92Ks6dPoWKlqqhUvSbFgzPU4hP8CTjuN9oGR9QiHRa88sIzaEFChgvZt15/na7TH+XKxeHbadNEczYbKg566026v/GoU68udm7fjtV0v3ve3gOL5s/F+HGfwaBTIz7+PObN+QWpJAJbtmkNh9ObFgoSNHoxu2qDhg1Ro2YtEoRr0ax5M4QEBWPmjB/RggrxoNAQSlctatasgfYdOiA4NBxLly7BW28PRCcq1Bs1bYLAkEh6DlXYRXH4etIkvPbGm2jTti3GfvwR4uLKoXy5WHz1xRfoe889dH8vFxGRUZFo3LgRWrRqheZ0PnZt27Wn6CnFxGi30XeHW4kAPx9Uq1YVDRo0RL369UQXRRMSs2qNFvv3H0CvXr3EMNpvpn0tWlnOk+hbTmKEhUVoaDDWrV2LwsJCtG/fHjZOAz45JYRWrcAXEybg7rv74bbb2qJO3bqoR4KJXf169T0tMAH+2LdrF2bM+AHvjfoAve7ojW+mToGPrw+qVq2KWSRiqlarjookBu1UuTeS0Jv788+i24cFnmg1+vcfHcG1bHAu59rv89Wedd5W0nm3/VkuO4a+lgyzpCvJH+2/mfHEt/gHUTL+3u+/50pyrX0SD/y8lzYbnFKi1f4cXEZwM/nh/Xvw2jNP4d3Bg5Fw4Tz0BjWsplyMGDoI+SRc9u3agw9HjaTaqWflX27u5fkVuLV10ufj8Mzjj+Mnyrg1JIp86dg5P3yPH6bPwO7du7F+w3pkZqVTpulp5r0RuJw8Q2kIOnS8Da1bNkObVs1LOM/vLl2ooA0JpcLfTWlgRP0GDYThX+06dVCXCr5WrVoLI+TlixdB6brWKIubD05mbpELCgwUrRVrV66k66qLN95+G/fcdz8GvPkGtpGA27ZtC4mXCxg+chTu7ncP3h40EEVFZpy/cIFEsgo9e/aibUMwZNi7GDX6A+yi+5mUkCDuJcPiMySMxEXzlmjQpBmdox78/Pxov6fLgp8tIbacEJOO1axZE3l5+Zg/dw6qU2H+4w/TSTSrhTDiFhbOTzauX0/ipB3q0z2oVas2CZr7sXnjJjEklqf8Z08lnyKqnCAmNkZcX00Kx+sqVaokhCvPkcKtIdztFhVTDtXrkOCoVoNcTeEq16iFuPIVRCsNh8vPt4/BIGw7tAYjXV8odu3YgSmTv6bPnULQXQ0jXV8deoYaNG6C+k2aX3KNmrdCeGS08HP61CkSfy1RoUJ5EkwhaEVi8dz5eLGP12ZSUsWE48D3zmSxkujajzvvvlt0cXnUlEQikfx5yqTAYYXKYiCPaq0vvvyyqO0XFuTDoAXWrluDmrXr4vnnn8U7A99Gjeq1kJ2RTv7tyMnmBfEUyM3JQkUqSF557WVR6Ik+ecqMeSXfBx5+FAMHD8XIMR9RzbQOrNY/39X0V+E+8MDgAJw9dxEzpn+PX+bMueTm/jIP333zDTZv3gJfqp1yn3Ri4lkqbH/AhvUbsHbtOqxdsw6rVq7CKSqQ4sqXp6fDa2Nwa8F97ZwWkVHROH/uLJJTUmBzONC8RUt8PuFLMQ282WzBqZMnYbZaERISgvETJ6BihQok/OywFxtmc6FrNhfBz9dXjJrx6lTx/FBtx8L9/DbARv6tNgt8yJ/XSJK96ij5zpw6gaefeAJTJ3+FV14dgImTJqFPv374YOQIPNf/aRTk54qX0GIxk4gwiuPY5CeARJqNDVeLwyoJd0MV0nGbN27Axo0bsWnTpktuy6bNMPoFomr1GsjJL4SPToH3hw/Dw/f2w/AhgzDk7TeFe/PVVzCTxDl3UfHTKZ5hOlEFEj3VqlYR19ile3d8PPYT9LyjF0wmni32t/CxKoVHpHHTNve48Cc7ts3hGmEVCu/g/n2iZSjx4kXs2bUbVatUFsdzd5y7uKWElwTi0UAajZbeO15Zu7i1SCKRSP4CZbaLiguoylWrIjw6Ats2bURshcqoWLGcGJYYGBSEDevWU819L+7s0xsR0VHYt3cPpk/9Eh06todGH4gG9WogLT0N58/Go3mb26Clmv/alctgtTuo0NmE+IQkVKcatct1fVk0i6C/20XF/tkgNjo2Gs1bt0az1m3QtFVrNG3ZGm06tEdQYAB279yB9l26CvshbsE6uG+fmEm0HBXulatUQcXKlVCnTj3Uoxq5b2CIaAH4k9EQcFxudBeVOIfbKaaGb9W2LRrRNZwkETN75o/YvnWLEDrVq1dHVBR3C+nxzddfYysJgmPHjqJSpcrw9/cXxtaLFi1E/IULotvqpx9/FAsqNm3ejO7t5UNqWXloNQqkUrgbSBg/9vgTJFSsYngvdxsFkXBi4dCkWTP0JVETGBJMosiGmJgYsQBhzVq16JyBMBr0yM7JxZbNG9H99p5itMzE8V+gYaMGojXnl9mzcGffvlCpPV1U3JWSmZ6KlcuXe4YJJyeLdXvE2j3keAhs4oXzqFWnPgL8fLGO4nbHnb3x2uuvo2evXpdc7zvvFGnEE9qyuok/fxYJ8fFC4FpI2N3Wrh3i4uKQTsKdW5IaNGoohht7U4C7qGZQ+rCxJ8fhYmICzp8+jeNHj+AEpSlfe1BoBKKiPfOeLFq0iO7DVtSqXQs9e/cBr0e0YcNGek9qIrZcHAklYMnCRUJwtmjdStgE3Ijnxsv1dFFxfDx2M7/d92/B5/Okw407p6TsURq7qMqswOGbyBkoW0Du2rqZBE4lVCCBs33zBqyjgu2Ovv1gKjThh++/R8euPah2HoRKVasjMDCcHgQXnAoVUi5ewIVzLHDaimX9uWDlliGeP2LeTz+K2YAbNm5AwoUz6uIT/w6cgf0T8+AwOp0BRh8/GAy+l5zRx0cMU01PS0KT5m3ohCox181hEjg8jPXY4UPF7ohYYycp4QJakkDioaB/JRoc9/9S4LS9rR3Cw8JEq02DRo0QSSJ16cLFYjbTjp07iy655iT8KlWpTPE8hymTJ6MLCT9u8bGYLbjvgQdRpXo1+Bh9cOTwYTSjcNTa33bTGEjg/DRjBgkAlQiX59tYs3oNCZyWCKOCevToDzDv51lYPH8+Fsydi4XzyM2fh6ULFgg7L27B4ThWrlIVO7dtwzSKx3zyG0wi+5nnX6TnwIn5v8y5TOA4SWQE0X6e5E2l0iAiMkosAcAuPCICAUHBaE4CK45EK7eibFi3DsePHxdT1HP3Kc87wp87tm/HBRI0VUjo89T5YRGRMBUUIiAgEJFRMcjLzcORQwdF9xqnVyQJFWGHxBdO8eD3jW1zMtLSkV9QgGXLllH6XYCYKyUpGf6BgahAwpGeIESEh6Jxk8bo1qO7uDdKtUY8V7ExsWKxRbXWKIYns51U3359qVIRTdcpkviG8YcChyKsgA0Oq4m+K0VLk0bLw7lVlznRNUhZCx/PQ521VJm40g+P7uP7yF3ePDLKu52P5UKGuzjZrs9BieC0m+g+cl7FLar//nskKZuURoFT5oeJazRuTPjoA7Ro1xkdOrTBB8OHoW69+ujZ92647S4MfPM1tKeabMc7+sJmdcNu56GFbuj1WuzdsQEb1mzEKwMHwelQUXJaxBTqbIpxeNcOYUw5ZuznsCkMokC4Flw4/91RVNeCuwE4AzXqVSiksLllhm2LeGgwC7YrM04uSHmtGrbR+Ctw3G/0KCpxDpcVz/d/CoOHvSeGyDvp2mrUqimeCx5Q+tD99+HJp5+Bj4+vGLnDN0tLh304erSwX3G6nEi4EI+3Bg4El6/WoiK88Ex/9H/uBTQl0cJileHb6atXitlYhwx6Bx999gUioqJhKSzAwLfewssDXkdFEg52sw2WogIEk9jJSEvDu8OG4W16XspXKE/ixS2m1Pe2VBh1StECw2IpKjISRXa6HLsFjz9wH6aRiNLq/YrvlWdE1p4dm7Fvz14xi6sXHtW1b+8+8qvDh5+MpfBVOHXiiBAqGvK3g0RU0sUk3H3PPTAXmREcFop2HbpCQ4UsG5zzFPlsF8TwM8CF+MoVyxESGo73SawVFo+i8u7noepc7PMhYz8Zh/Lloynse0kYU9xpPw+XN2hVeOZ/j5HAaYLb77hDLLTIx7KoGjRoIJ548ml06tiBRNcefD72U0z/6ScxLJ793Cj4VNeeB4cqIJZCfDXuYxTRM3H/I48JAXeIKgO0s9gXQQHxM9SkRRsSm9E4dGAvEs5RmCXuEV8XzwnTtl0XZGZmUIVihxgJx+nISzg0bdaK0qhQdJ9Gkuic9cN0JFKF44lnn0fV6nUoH6IH499/nSRljNI4iqqUXMrfx5tfGH39odMbKXE8mRpPuMWFCmfgWjVvLPZYAi5srDaTmEGYyx/OLHk+CM6eb2QmzXBeyyOiuDDzOo4fZ7DcksKTbHGUuObID0CuyYH8Iic5B/KKXYHFBYuTBdstmIvStTmp1stdKkcOH8RX4z+nIt4jbjKzssW18xBtXgiQF0ZkcWMj0ZqZmSkMhdkDF8yM0+5EWmoq8vLzSRD5iGdC3FRKZJXCKYTE4EGD0O/e+xEbE021bXHYpWeEi7Sz585i6uTJ4hnikUG1SGwZjAYhnlwUjmdkFs+pQxkMnY+7ryIjIiizcULhtIpZcRV0/668F/yrsNAkZsq12hywWElIkSsyW8V5IkkgsS++ljp16uCBBx9CPxIezVs0R+OmTSnO9+KRxx9Dz549oeKJgihAniH2zLnzSExMIncRF0kIJSQkiusODw+/vPJA4XILDnen8bvBcMFenHRifh6eJ4ivjZ/J6Ng47Nu3D99+/bWwD2ND6++/+xYJ58/Dj9455v/tXQVgFUfXPUmexd0gENw1uLvX3YB6KXUodUq9tLSlpTilQIu7BYcAQUPwuEBIiLu+lyfJf+9sHgRKgbZf/0KY0y55uzu+u3PPzNy5d8vmTRg8dIjolKxE7lYBLxOxob+C/Hw8+uijaNG6DYI3rEfU6dP0nEzC7AC7I+C/bHKBy8/1diDiaK+mgQQ1kvVwoPZeQW1QnJdJwqQCFgp/NPQADu/fC4uxnN5dG0r3GA7t3UskyQePPPoIkS/2oJ0hNjhISEjcHO7YJSoreLblEHUsAXXrI7ABT+mrsYJGy4F164qlGvap8uyYV5AQfw5Lf1+Irl06UUdvJ6aeU5PP0/UEdOvVBw4ktH7/ZQ7SLiTBx9MLq5cvE7tUOvfsKwTXjSBGiP8DHRye0s7OSEZxQQ4K83NQVJRPo2kL9KWFJHDsSGCnwJEECofNTEsSwpbJAJ/zbA2To3J9EbIoDTdXN/B4/a+VQgGn918tUe3esQNduvdE+3btxO+QkH1IS7uIWdN/Rvug9hg5ejQKCvKxaNFCsQyzavlyIgtFeHHsKziXmIgN69eJnT9sC2jFihXo3rOX2N7M+k0sv+21tsKmCy8nvfTKqxg2bJiwD8PtV2EuR/DmzejWvQe8vbyQmpaGbRSWl6DKykpRr34jMUrPzcoWejSsg2NrU4HFVJadO7YJHZWDBw6IpbTdO6nsu3YiP78A9z3wIFQ06heEmfLRkBBcvGC+MPE/dNgQYTq/Xv36qBsYKLaud+zcVVi05VmjzZs24NTpU4iJjcHxsDCcP3+OyJABJ06dxNmICCIvvvBwccLqFStRXFwodpbxshEr0terV0+Qok5du0KjYyVqyp/+t6P3PynxHIK3bMLZsxGIPHsG4cfCUJCXizx6h3kZLD42AQ0aNgTbmWLy0pnSuP/Bh4RiMy8bdqHzk0QS29JvJpfTf5yGDz/5jMjff7MUc70lKmFcrrwUp6lPGDB0GNzcXYQbhabNWqBPvz7U7nWp/euhPj2DevUbwMnZE2oNz5gdRHRUJIqKS5GTl4fcvHwi03lio0KfQYPh418XHTq0JfKSC19/fzw28il6bi6IiTgrCGsnansnItfHw4+hDqXL/ZTZROTv/795JGo4pA7OLQx+Jn+H4IiYlRXwp47D3t4NtevWpk7cgnUrliPlYgqee/lVBFCnlZOTT6PpbLRs1VZM+/M+XR6lOTm7oHad+qLT79C5A0J278Q+Onyosxr57EuwVKoUoXADsHD+pwSHZ41M5WWYO+1HrFu5AmdOHse+XbvgaK/FoYOHEVjbF7/+Mk8owHLKUz6fhNatW8HZzZvqYgH7x+EljpPhB7GMRtdDhw6FyaKMwP8quOz/iS8qEkStW7eGr18tODg6of+AAZR3JZGEfNx1z70kYB9EucUO3bp1ha+vLwm0DGG/ZczYsVDpdPDy9kHrVi0RSIKd7bTcc9+9RG7uFhZ+RfJUDe4E2BfQY088Jhz5WS0OC9C7lJGaipZt2xP5cEG5wYjDB/bh7JlTOH7sGE6Ehwthxb+PHjmMoI4d4OrmQbzMTETDWxAV3v5dq1YtoffCCs5p6WmCsLE1WOVVYpMFNrh48SKiY6KRfCEZsTGxYldYXFwsEY4zSE9PRxARB57hOZ8YR8WqEG476jdoiFZEMFh3hh46pVRJ1xoRwXASBvtiY2Kq0otR0qPjNJEji8mMVq1aXFpOY90enl1KSUriSov3px0RSvZNxHmyLhovtTVq2kwsfyUkxFMbnEZERKSY+eKt4CdPnBTlvPf+B3CUiECZXo9hd90tiOT/1+tSHTcmOCU4dpieGZFHfranw0/gIA2O4hISEHYkjAheOMKOHsOxsHA0a9YYvt7umDdzJmpRX9C2bTvUDahDpJcdaXrT8+wBv7oN+HVBpa0doojQ8HfSqFkb9qOJ+OgIMUPXtn0HkT8roNetV5+IpyQ4Ev8OpA7OLQquwN/VwWHywdO/ZursLdSxMuwd7VChL4WdSgWLjY5GUmYiT4rJ7zK9WQgFBgsZ3iZuNPHUPOsr2FG4CphohK5xcKZ4bK785krEQuMfWzKmw56EyeG9O3Do0H60atmKhGMWuhDxCt62E48/9ijmz/8V497/iASUCp9MeBNvvD0BtRo0EQqoc36awq8EMtIuEnFzwtTps1DM1vX/xgvPZf+vfFGxOXeh30LPlG2r2GuUWSgLNRBv7RYkgUiPPb0vPFfAp3ojh68UywO8M8oKSoKeL4fg4zJYwPOj5ThXVI3SVdHBLht4B50tSatKU7lYFrsW1Lw1vJLdRvBOmaqLBP5JWYut0qgwK6T6KtjCIvzuXL2cw+8iz8rZaezByqxaenetSVtrUb3IesqDdZWo6mKJhZf4qkOkp9JcpWTNu7mUtKuD06+eV1k5/8tznhYiCFRW0YOK2wJcTi37VSKi5uTkDP/adSj/K+vz/wF+J66ng8OK00WFGZg59Qe8/MZbYiA0dfIUtG8fhEGDB8BIBJWhvFs0WDHye2iH7Zs3IJFIp5ubOxGgo2jctCUcdFrRBvc9+hh09q7Ur9hh9bLfxHN85MmnxZPetWUdDUbmo8+AoRg58glMnz4N3Xr3Qbee/WBg5awrm11C4h9D6uDUQLDgZYJSUTVq5ENfSoKj0h5lJjV1yiaQLCPyU6GQjksiQhFuHJfB6XCHqCdCYLZ1JCLE/mIuh/1/AWXHZeVtu8IHDQkkLgHr4GhUrItDAp0Oax34X4uJeuIKI7zcnTH+3ffw1nsfYtRzL4BN7wthdBuCXWewUOZnwn9LDRaUGOjZCN9MyjNmkc/+gPg631fCK8+Ur1sPqxuOq8GjbWucK0AflbmSd9FQDnSvks5JYhKRcbnG4Uz32RAkES8iw9Xz5VkhVmhm7sLkhvO6GhU2Kqh1zkQQXMShoTT5r87RFSqdo6g/v5NK/S0o5TyIyFnPlUMh4dwe3CGo2G1EVXrWQ6RHZOlK8HJoRbV0lKN62vzb2na87KTWOUHreGXaKq2DIHFNmjYX5IZ3jd0O4FrxAGjrpvWYO3Mm5s+dK45f5szCDCJBCbGxYveZt483OnfpIpblCvLyhDmGNu3aCHMFPKjg90itApIS45GemsKslZtW2F/q038Qnnl+DHQOPJt0e36LEhL/Je54gnMJ1QSVIrS401eEpMAfJNl1cA1h9F+Bi6IhosPKsqzbYTaWC/LDh5OLCxYsmI8fvvoCP30/GT//MIVGjhug1bFDP6Ly1xDstwMuPbMq8Dlf+mvXlUME+KuoRny4/XlERE0Kezoc6ODfPLPDxIKdNxIdEuF5GYS9aDtqiaBWEvG00LOqKBfG+nQ0yv/D06DENazJTBBp0dCfZ5/4N+v1qGx5CUqpA8/k6DQ2KC8rgo4EqmJ1ma5T/ioKa02bidS1jmu/C5fb6c+O6rhWunxwMF6WYnJzdZxbEdwSBj1w9wOPYNj9D6Bp6zaIjoxCSWEx2rTtgKYtWout+rzl/sTRozgWdhSHDoaiS/euSE1OxNGjh3Ds2JEqBWuV8LR9LuE8ki+kIDs5CY70TOkREvFRC+vqlbdBm0hI3IqQOjhVoH5WdK4s+K0dLy9vsN4DW47lg3ti3m5dvb/heDySs1ORwKAbPNKydtLiOgkS666c64Hj/C/s4GjU7KzwHFJSkuHv5y/Sa9SwAUJD91Mb2UJvKEP3Pn2F3ZE27TuieevWdLRFCzrad+yE9h06QaO1R+3ABvCrVedvr8ly2f8THZxbDOy0lb2zz5n5M/bv2yd0KXZu2ybel2aNG2DVqpUoKy2mkX2g0AFhQ5NsXXrnju3CUvHekD0IOxoGduZZp06AaEsGt6fFXI4Vy5aiQYP6cHG2R3xMNHbv3ImgoDaIiIxEyM7t9Dzbk0C2QXFuFmZOm4aVy5fh9OnTaNmqJdzcnHDm5CmhC9SCzv/LSQJ+Pf7rd+RmdHDCqa3YxpDW3hmens5o0rA+GgXWRVxcvLAAPXTIIDRo0kjYnnLzcBbEZ+hdI3DPiBFC8Zz139gdSq9evVGvSRMknzuPn6Z8jQceeUTM6rBNpbbt2wuDiyWlZQjq3Bk29GAOHtiPOlIHR+JfBL/vf7e/vxXB/Z6cwamCjoa1tjZGlBTlXCI3pYW5yE2NR15aIvLTz6OsMIOarJoUoP6PR1i5dC/m1GEU5qZSOmoxwmP7OhfPRSIh4hiRorJLtkX+X1H1oordOw0a47EnHodWZ0/kyUxEyBYFeZlYNGc6fps7E7/TsWDWdHz9yURM/nQiDobswn9R5JoGVmfx9vbG0GHDiVC4obCoRNiCadSggbgfGRmBC+fPgdV+2OHm3Nlz0KdvXzw1ciRGjhyFUaOfFssb3383BQnxsWImRuHL9CZaTNi1datwGlqYXyCMNIbs3i0ee05mplDkZb0aDXHvefPmiXdw/DvvwsHBATN//kl8/OnpaUKRmHhYjenY/i1wv8C7z0qLi1FaWoDvv/oab736Gt6eMAHHjh7Cxg3r6Pc7eOPlsVg0bza01Kax0dHYtikYO0IOYMv2PdhKB//dtHUXcrNycCE5CUPuvge9BwxD38Ej0H/wEERFx1BevHTIbiwqhJkCVtwWbkDkM5KQuGnIGRyKyYqlRw/tx7wZP2PP9q3U2fQXzhr37NqOzdRpRUZEIjR0L3Zu2YIhQwai0k4r2K69owaHQ/dg5o9TkZuTifWrV6NeowZoWD8AC+bMFevzifEx2LcnhEZs3WGj0ilTPtcAj17/VzM4qSlJSE29KKzhsp4Ge0SPjUtAixbNcOLESRpF9oIdlcXBXoNavj4IDAxEYxpNskVbtpnCCqdsbn8E72i5jSwZ35Kg583GH+sH1hHuDHhb+pNEXkIPHMSGtetw5vQp4YW8adNmuJB0AadPnxSex5mE8Awgu9RgD+gnj4ejZ+/e8CSyJCzgcntWWrBjazDiExJw9sxZerbHYU8EdtiI4chIS8f2rVtgofwdKa3tW7fhmeeeQxN+zo0aCWvJ/fv3R1ZWptgxxbN9vOWcd+Ldqbi+JWNqb+pe4qKiiMyECXtFA4YMQ4fO3YVRvyF33Uf9xhAEde6G7r36oHmrttS72sObvq/Cgnw68lBSXCiO4uICYcGad/q1bBuEuvUbo1RvEvp8jZo1E7s27dT2dL2BMPvAszrFxUXo0qMvkWTvPyhqS0j8L1ATZ3DuSILDszPWpSReejKbyxF99gwa1a8ndFU6dOsGtcZebAHu1rOPYoJfX0aCxYw+g4aKURUTCR5RTZ8yGS+/9iqeemok2DrphvXr0a1bD8yfOxNfTvkB999/vxBCbDywIQkXtolzLWHP1/65HRzlnzOnj+N8QqIoH89mR0dECFsqnTp3FPZJuvToCRcXBxwPOywUIzWOzkhLy0QmjSjTMrPBjihbtmmPZq3bwszkREn+L4HLLgmOwmd51oXeOEz9/gcxY9N/4CAxm+Ph6YEkIjVsc4n9UtUOrAsvT0/8OPUHRJw+I8Lu2bkLx8KOYcJ771OYlmJHFzclt6fZbMBOIi5vv/Me7rprBL2TGuFHaviIEbiQnIzTJ0+ie49u8Pb2IYIeim7duwk/T+xWYfeuXRg+fLgwcLhqxQph/6d7z56CjPFMxZ2I6xEc/pbYRlb7jp3RvlNnIpr+wiWKltpLR6RSrdIIA4v8m9tQo9GImVI/fz+0CQpCq7btqh3t0bpdEPUJbEaAzTMoNpTEM6UP1lhugZu7J9w9vamv0qAZvRs9+g6k94XdxFiqPnQJif8t5BJVDYBKZUNExSCWkmyo9rwlljuRux56CJ1JGNjxlgbu4Ol/9vOj0TpCRSQo/PBBGkH3gZZu/z5/Fn77ZQbds8PH33yPwCatcTEzB0WlpWhUrx4SY6NR298fHl4eKDMDrdu2pVFyhLBW+2+Ct9xmpKfhBBEXQ1kJCa1zSEmIIlJloA6ZOkfeJ819Nh38EpcbysQSRvuWLdC2VTNxtGnRBB2D2qFZk4ZipkDin4HJDRuEfGf8eLRu00osZ3z4/nvIys5Gjx494OzqKkz/M+JiYuHu4Qm1WouOnbvgsSefQocuXehcAx0JTyYhrApm5R+29AKzRert23dg/YZNgrzy1m0G78JhuzqDBg9BQGAgmjRpjGWLlyAuNk7o+DRh/1POziild7Zv/4GY8tNPcHJxo2dOPZzEH8Dkgw9+Ni4uHvRc1URMLGI2hQ/uRy6dE2FhYcHheRdeaYmp6jBW+20Sgyx+ntUFCv9m8xN8z2wyi2VFZxd36q8cxP3bkXveqYRZ4r/HHTWDw/Ym9mwPxprlS2ik7I6oiNMoyMsXWzdNxgqwx2M25NW5ew8aXTmKD5Nne1KSz+HokUN44PGRNA7XimWDWgF1aZTlC7VGh3MJCZg17QeE7NyBiZ98hvi4aKSmpKD3gEHU8QHnYiOE1+eevfvBQB0ed3xXg6/90xkcHt05Ojlj2IhhwmDaYBrJDxw2HC3bdIB/7bpwJ5Lj5x8gRp8keoUyMdcxLSsTOfmFdBSII4tG9WUGI1o0byHcD/zFYghw2eUMDpNOG6Fk7O3tiadGjRaWfXmJqLioSFgJLiwqRp26gahdJ0AoH/OsS+3atYQgu5iSKnazeXp5IiIiQjzf5uKZKEsUtrYqsbzI1pMr6UXz8/PF4GHDhM5PWZlBWExmxfFyItlt2rRE0vlzCD2wH/aODnju+ReF9W0mPOnpqejdt6/YyXQn4/pLVMrYQPkYmOwoGw/ol7jD/cSld5x/i3M218B9kjLrxhsOeCaIw/HBVsNtqjY1WMHhha6NSFcB37eGcbRXg/17WbO6GpfKxX+rH/SfNW9Om5ciOW8RVpSRUb2+HIb1Ejkel0EhXkr5lPLwgErUgcOIOPyvUjdreTkOOxNV+jOlLnZc5yvyoljVyszEne/ywSYvOI5oMy6vtT5KYkpc/i3xj1ETZ3DuGEN//BHo9cWY9cM3YsfCqmVLcTE5GR9/8RV8ajeieJXIz0nFrB9/wCvjJ8DF1UeMZp2c1Pj9l1kkRMx4esxrKCo2Eqmxo0x5Fwv7F1JBbzDAVFaAfTu2IS0zAx07dkTI7l346MvJ9GEDG1cuwrnzSZjw/iQU0CjuWh8kX/tfONvkzkD0y1UNwfXiDsWOyB/r1rC7Bp4653DcWbE35Kp+4hI4W37ZTca/VwYGx/uvDP3dSuB621SaxO4mft9YyKk1GvprC4OhnMiyWlhb9q1dR7zDhXm5RGyScTE1lUb/RrHsUa9eIGrVqg1HVzdhM6Z6W7KDzmNhYdiyeTPycnMoTX4/1cJh7P0PPAhXD2+xi491PthEgLs7G5bTCt0qNl65h97Z06fO4K1330E5kXzre3Ongb+B6xn642bhVjeUFsBYVkTPgAWxDRzcPGCrckC5oRB2Nmxc0QGlhZmw0LMTz16E8aG4lfQ8S6G1Zz0nIg6V5UhKPE/PyhYBNFgy22ipjzHAWF5Cgys3yuzKwRqnU27Q49D+Xeg3+K4/fLMCVMCyolyYDWVXvCMMtVYHnbMXJcumASpQkJ0OPc8cUjr8Lrp4eMHB1YOumemcfaNZkEPElzPyqhUAc4UKxtIiGuCZoaE68GCxIDsV2XnFcKTffgF1UGmro/YpEvmxoVOdzo7SK0Z0RCw6dO4oBktG9ptWnA2toxuV0epYqxIGPb2fVB4rUdS5uFI7OUBflAOdkwf1XeUoycsSy7A8u8WGDZzc/YQFcF6q1ejYn9md2cf8r1ATDf3dUTM4KpUGfQcOhrtPLQygv/c+9BB9rK5C4POIhr0+8zZQ6wwOw6bSjN8W/IJ7HnoMLm6+YiqabZJoqGNix3sb1qxAm9bN4UgdnYerMzauW4egjp0RFRONQUMGU2cBHNy7D05u7mgb1IGEyL83g2OFvU4FRwcVddh20BEB445braaRVFX7iBkAajG24GxP13mHOy+fVT8ocxKmfz5SvBG47HIGh9uBiKWpHJFnTiKfyAvPwrD1YYNej0r6HRy8GZ7u7vQOtRKk5qvPPxMeyvmdLCkuFnH2hoTgQGgoOnbqKIy+MTll+cY+sfYQcWIP3I8+9gQeeXIkho0YgVatWuPY0cPYsW0Lhg4fLojM1o0bsZPC9iMyxe43eHRDcgL1GzYS77uYFVCKfMfiutvE6bCl72dH8EasX70ckRFnsez33/gqenUNwoxpM1BSkIPGTVtgEQ2I9oXsFs5eF86fCz//2iQ9SjFn5kwMHTZUmGqY+s2XOHMqHEcPHUBExBn07dsX6ckJ+GHyN9Q39SOyoBH5WsHEuLSkUHgzH3HfA3TlyqfF3xc/1c3rViB4wzqcPBEuLCcfDw/DoYMHsHbVSgy/917iEhb8OmcG9u7aJfyQ8czg8ePHEEp9FAu2Jk2a0tjNjJ9pILhr+1Yiz0cQHRWFnn16Y/vG1Vi/fh3uu3so9u7ZQ+nMQm5uJg4f3I+YqGh07tYZG9auQXxshHCXsmv7NhynMvw2dzYcHB2Rm5MNXz9/THpvPDq0bwsXdy8xiOSdqGuXL8fm9Wtx5sxZbCWynp52EZ27dsKH77yN3v37COvqC2bPwqoVK0V+ifHxaNWuI+JiI7FhxVL0pzaTTtb/GWriDM4dp2TMxIHXystNbKWWp1qVzoFHDnoafbBvma49e9Pow4kOFQ7v3S78/DxKwsNIHxAbwdu7cwvOn0tAq5bNMPPH76G2tUODwLoI3rQBJaV6PPr4E1i5dInwQaO2VWH+vDm4/8GH4eZVS6zPX+sr5DL8U4LDgo/1NRKogzm8fzdioyMRFx2hHFERiD57CkVFRfCtHSCmliNOHcWu4A0kfE/h7Knjl47T1CnydtjadetSWzE5qcrgL4DLLgkOg+quUqNd27bo3qMHunTtduno1KULEs+dJ2HqLLaC79sbQgIhDFN+mIqevXoJC7jskLINxV1O71PLFq1Qu05tEgr00tL/OiIu4cePIyc7F8++8DwRHg09Vzu4u7tRvjYI3b8P9z/8sHh+7DyUd0y1btUK5foyGEnIGg2l4jcrz6vovbF+C3cqbrhEReeNmzZGnwH9MWz4MKRdTIWHjx9atGxBROI4PKjdm7ZsSYK3Pbp17yqWiS8mJcGZBj8+3h6IiY5F7149sH/PTqQmp+DbKVMwaOhQbNqwCW4eHnB3dcGJkyfQp28/VNhUWXCsAi/1GI16hB86jIFDR4hn9UfYoBnl36d/PyIkytGrXz/hx2x/yF5BfmOpL9i0ehUmfvIp7r3vPiJTA9Crdx/hm+z3+b9g1KgnsC/0AI7u3YMpP88Q29a3b90KnVotrJ7n5BVgQL++mDH1e5H+yy+PoXe3HdatXo0WrZoT4SkQ71vT5k0RTX0Jz6k3bFgflRRXq1Gjdr2GOBwagq7dusPB2Z3amPtjIlYUviel24fK6+LsgqSkc+jaoxcO7N1LBLw3vH0DMHzEULGkOnDoEDz19LPCKnZmeipioyJRh9J1YZ9u124YiZtATSQ4NWQy6ubBD487cWXXQtVFgiAHGq0wsmWnUraB86eSnVdII58HafTGnpwVpcD8gnzk5eZCo9Pi08nf0WhmJ94dP06M6l57+12oabTy3MuvYf6cuZj4/rsYMGQoWrQNIgLz7w4xuF6UNdbQiGYfjcgy0zNwMeXipSOFOlUuN4/0uG4arYNYwnB1v3xwR3IxNR2b1q6F7o57O/4l0LtVVn6lSwPhIoFusU8wewdltrBv/wFiq/7b497Ep59MwjeTv8YnEyfi048nEjnqScKrtViiYvC7W2YEhg4bIZxzjn3xJXzw3nv4+MMPKP5bWEDC6r2PJorlSu60fHz8xc66Tz/+GF98Yj0m4aP33sVvCxaIZYo7mdzcDFh2im/GzRXnz18QM23sDLNcCAWl7XjGlk1MfPPFZCKQBjg4OcHHzwf29g6Ij43G9J+ni8GLiclCkV4QBrPZCJ29jp4VvRNidvXPUSnemmuDB2k8U+Lg5Ap7J5eqw5n6KR38/f2o7I5EQtoIY54///gTvvv2W3w/5XtM+WYKDoWG4tU3x4l+obiwkAiXO1yoTE508M67stISkQfXkkvw5LPPIZwGQt9/PxUzZ8wQRLxJ06bCoSs7WnVyckCXHt1xIfkiziWlUD3zEdSxo9BfZKJ4JXhg5iCW5rT2jtBRHRS7YSSiiHTqdBpqUxWM5eVITkrAgX37hQNhGqMJUwrc7y7//Vdh20vyG4nquOOdbVYHj5Kc6EMqKTWTUGCnjMo5kx/hZJPu829He8W6MevjaHVsWt8GxWUmODtohOAyGS1woDBsjt9kNkNHxKmohPVZqjK6BriD/F/o4Li6qvHZBx9h8Ihh6NujR9XVyzDQaKmg1ESjVTtEnw3HybAjl/LhttPQSO3smZNizf7rb35Aof7vLVNxmlIH5/rgJinKzxazJ/ZObmK0oaWBOysDp1xIFiSbwzRq0gQBAQHClxR34Fc0Jf121NgincgsGwzkpS1Pby80atQYlbaskKosiTIxh8VI9+lciamAEmRv1oqNpjv3OXG7Xk8HR4ACpacmIjbqLHZs24a77n1A6MNQ82HWj9+jQWAd9Bt6t/AE/tXnn2D8hHdg0Bvg6OwovMefT0zCOx9+BHtXd6xavBBZmVn0fIxo0rABRo4ahYTERCxa+DveGD8eFlt7pVBVYAJaVJiLyZM+xNc/zhKktfpsBZObnOx0nDlxTDxD63PkPyZ65sV5uQjq1ks4/TTpC5HDRgbPxwsldldXNzQmcmKnUsPFOwAqWwsmvT8BjZs0FfHPJZzDx19/i9DtW3A2KhqvvzUORw+HiRml1AvniJCwVWfWRaL+r7gEhvIyPD16FCaMe5tITRDuf/hRzJr2kyjMi6+/hfdefwVvjBsHr1oNKH/qkOiNtLWxYP3KxejZbxAy01KIcO3H629PwKsvPC+83/OM5+5dO+Hv54fcnFzhHPnpF8YiNjYKp44cwJtvv4PcYn7XL7eJxF+D1MG5hcGf880sUV0P3F8YLjlkVGZ4+KHz7hImN9brfG408mwObzmvhEEoftoJJ4kslPi64luHl8BsoS83ixmj64HT/V/o4LBi38F9odixeRPCwo9j69ZtYhsxH5s3bxaWdJs2byl0iBb/OptGlo7o3LkTfGmUWYtGeewckHU4+g4YBJWj2yUh+1fBZZdLVNcHv288wleptXTCHyS9b/T6uXl4IrBBfXHUrV8fOgcXesfofaA412pGI70rjs7OCAisK7aEs/0U1rO5ZBCQwHnZ2KmFELr6sLFlZU/5jK67REVtYyKBvnPLJmoqWzz9zDPoSt8N9aGgMRCK6bvy8fOnfsGEjWuWo27dukLnJD83FwX5BcLbuL6sHENHjICl0g68zbwgPxde3t5wc/fCmbMxSLmYIshsnfqNr8ybwH1KebkeB/buwcChf1QyZl2v4uJCpCUniYfNtrr44BkhW3pztDwb4+KOhLgY7N6+Fbt37gDvAFXR4IvNC4SHhyM5OQWBDRuK/qd7955EdFTw9a+Fxx5/jMroih3Bm+ldM6Nbt+44n3QByUnnEXE2Am3aBaFUr4c7tVlefr7QZ+Ql1+ANG9GF2qhJo4bC3lN2VpZY/t+1bQu6dut2aYmKB4vsGX/tst/RrGUr5GZlIDMrG926d8fO7duoLN1RXFKCuvRuP/LII+jctQvKDeXwq+UPNcXLzM5Do5atmZ9L/APwO1fTlqgkwbkK1+rkr/XArdf4r/hJnYr4Xe26FTcjODjM/4rg7N21G1169MIDDz6Edu3bo0PHjuLo2KkzGjZuRgLVXuyqiouJRDx7PS4uQHx8HBGS80jPSKffCSgu1aNFi1YwCyFZlfhfAJddEpzrg5ukuqDicz64o2FyzAeTFB6pX6/1uG05HQ7Lh1U4Xt3knM61DgkFN9LB0Wp1RFxqI4J11c6cxqED+3Hs0AEcPngQGempwnpx/UZNaXDQH/7sx42eha1KBVc3dzRo2Fj4otI5e4i0zkWfQWZqMipM9M3nZkNfVICkcwk4deo0Bg7sD8ulHUYKbkRw+Dm6u7mJmZCSoiLwbkm2icQHj81c6V6boM6CQPXq3R3BmzaK5apGjZogLiEeQR2C8Prrr0Hj4I6VS5di2+ZgIjHnhbmLsKPHcGB/KM5T/+Du6YlevJTatCFcqI0y0rPx1NMjaRBnQBi1xbHDRymPpmjdupWwq8TKzSF79yKVyNuTTz0FZ3dvYS2+S3WCQ+XnGXi2Jt+ybXuUU5u4unmgYaPGwh/bI0+NRmtWSnZ2wa+zZmDrth3Iys6i8IeQlZmBux96TCxx8RLf9b4TieujJhKcGjIZJVEdPLopKylGmbGcRo4VNGK0oRGWAWV0vai4iF5k3sljxD33P4CRo55Cz569oC/Ro6SwCAP6DUC/Pn3RumVz8PJaTXnZbzdwu8u2v3XAfEKttkXy+QQcDTuObr17o333XuLo3q8/DQwyxdKUvRZY+vtSzJ89E5lZ6aikgUReQZ7YUbR9WzBsiUTxcpKZvkmV1kHZTu3oCh2RAScS6rzFn568kuFfgCC5MGPerJnCUafRYoHeaITeZEIR9QWzZ0yH0aRHYX4uvvj0czRr1oyEmRnnkpPQsH4gIs+cwYJFv4PdS95DAABVWElEQVSz79qjJx576jEiSvli1uTBRx7C6OeeEa49FOODwPmEZOzbFYJnx7yE0nKgadMWeGHMWDwz5mXUrlMXJXStZ6/ueO7554Ti8adffoUmLZqjIC9L6NJYbe9YCbZOx7s5KXMiKf0onxH3jEBeThZMFNZgsKDSDEz+9FO4efgIe1KPPP44Hhv5JJVFhXk/f08kjtKU9EbiKkiCU4PAfQXxFnTo2hXnqCPesHoVZkz9Dp9//D62b92MtSuX4eC+PUIRMotGnHNnzMT69ZuwOXgL0tPTxbTw+g0bsWXbdixZvASJiQnU4f7RTo6ExJ0Gq+hkBVleVgoK6iT8UImjU2fhN4qJC38qRw7uFwTipRdfxCgSxC88+yyRg34IDQkR9rS09P1tD94AnnDu2befcA3TjtIYMHwEXn37fZht/9xn3R8VdK8ED176DxyAe+9/EHff+wDuve8B3EUHK0azOYgLSYlIiInCq2+8SeV7AS88Mxqvvf66MEK6YcUy2Fqofr4BaNi0Odzc3eAXUBcNmjWHj39tmM0mYTySkkFpST5OhocJu0oVRJTY553J1gFtqV06U5skJyXhw3ffx+/Uj6SlJOHbyZPx8cSJmP3zNOTn5hAhUUQPL62BiNmXkyYh7OgRzJ85A599PAmfTfwYc2fORA6RHJ5tFjaiCvPh4emGxs2boGHjRmhKbWyv06CosIDSkJ2UxB8hlYxvEfAI7H+hZMxxnBxVsKFeiAaTWLd2A86eDMMnn3+JMmoc7h/1ZRZUmAyIPBUGB0cnODs6Cp0ABisdMsSUt38daDR/zzcRl0MqGUvcLuBX/EZKxhqNGilJcZg9barQM+E4/FaLDQckZJ97cQw6sX5KfKzw75VBgwYbG2XO39HBGfc/+CCatekidv/8Nn8uTh8/Cg8vL+qzlO/LQuTHxcUdL7z2Ng1C2A7O5e+OlYwLC3Lx9aQPMPmn2UQqlG/UCv6+eGZl4bwZiI+KFOYirHeZgLCvrA+/mAKdvVrYjTly6JCwj6TcrwT7ynviqZGo16Q1jGaL2JG0Zf0q1G/cAs1atIadrQ1Oh+3HuQsX8fCTTyA1JRXffT6J0rO/VH4G76IaNPxedO/dEzEnjol2YpMU7DBWZadC7cD62LF9OwYPvxuu7j5gZ6I2qEDU8QPUvlqwnTFWlOdNEP51GiD0QCgGDL0Lzs6uSLsQg5XLlwlP+Ta2vJxigzqB9fDok0/B3bMWxVP0JyX+HmqikrEkOLcIuIP6pwSHw5eVlSA+9qxQMHTQaoQ+zvnEGDw39nWU6PXUmdiiUdNW8PZxx/dffIou3Xpi6OABUGiNAs7VTA1ZWMQWj/8eOeE4kuBI3C64GYLDPQ3POKjseHdk+aV3muOy24KKSpWwsaXVqYS14NISPUwksJmcODna00ehpu9asXDMsxIVFYqLDeWLU8ADEFtbNknB31DVxSqwvaL0lAQE1GsmyM3V3xRFIdJiR+EMVWeXYWenpfoo13gXaBn1BewDjbd0s3kMZ2dHikFEhCQcp8v5s689toPFpIMhnMZSXYzlvKNUaQeL2Vi9+EqulexSgdqA/fpdBda5EZswjJzm5TIqS3NXgn3nqdSVMPLmDSoQu3yws2PfXtSuRILURJycHR3A+0LY1c7V7SXx1yAJzi0KroAkONSJ2aqQnZ2KjauWi1EQr0+bqAPinRQ6nY5GSyYxNXzPQ0+gXoM6mPbtV4g4cVLs1FGsGxMoT7PJCB+/Whj72lswmJXdZH8VXHZJcCRuF7BAvzHBUcL92buskA7rbyWcEvaPit9/ng6H4+PaebCLBHbgeX1cO66SLuetEDVlZygddC6Ufa+KppSx6uSauH4+/wSctxXVy2BtNz64HvzfdYv4/4Abt9PtAUlwblFwBSTBIdCXxiMrrVbpekS70Dmnw6Mw67Xycg5KIyNTufBRVEkjpeq9BN9jsuTp7S0+3r8DzlMSHInbBfye3xzBuXLmhM8Z//b7bc2Xs7vZrK4oK/2upN//Zin/altc3ZbVwQYBecnJmua1UJ00WtPh8Bzl6mvVca08RVm4dard4lkjdvbJYJcSPPPEcflgQmgtP88s8X32s8XnSjiegaL3h+Nb86drrEOlhOEZvD++X/8laiLBqSFVkRCgD4eXpvR6NkxYKf6WllpQUmK+4prSCVRSh66Dr28A/GrR4X/54C2u3r7+lzoQCYk7Hfy9sD8oFmZWecXXNBoN2Pku//43YE1Xp1PyZcF5I3A4XhZjnSGOzwdvFmDfdP9mOdXUNsqmhMt5KHnbifJckTdVhPWBrlUenmU+FX4URYV5ggxcDY5jp7KDq7MG7k4aODoofruYojg6auBG15zpEErfFNbBUQ1HDkf37Cms9Xp1aKjswnpy1XW+70bp29mwIUILXCi+8CtnMdEAsUQEs6cBtVZjg/iY08jLTYMr50lpmGjgyI5y2fs5L+uxex97qivrFdnSNU7bYCi9bQfjtxMkwalpoA6B+4TrHUowZYqXd0bwctbVB6/3X6tzkZC408DfCZObiylJiIk6S8RB2Vmo1WqQGB8jjOexFWAe8VvBP/m82qUrwNet95TfV4ZV4pLIJmHMrhxOHAujMigzOFZU/83gcz7YH1la6kVRNha47OogJTkRp0+cAHuv53Srl83691q4HOaPcfgnX+OD/UzFR0UgMTZWzL5Yr7OCcVxsDDIz0qksduIa9yumcr2wVsztymlXh53aDts3r0NmZjpU9Puq26J+xUW5WDBnNj754B2E7NpOz4Lt/lRg26Z1mPTBBPw+fx4RjRIiLhrs3x2CLRs30rFB+LYyGktEGlZwLxd5+hQKCvLE9AXn50BEaN6MaXj9hVEY/9LTmD3tByJJdkiIOolffpoCNxc1oiNOYfyY57Fu+VL88MVnmPHDt7DX2WBH8HocCd1D6ZoxYeyzGDv6MTz/xEN455XnERd1GkUFWfh11jRo1NU6ZIl/BZLgSEhISFwHLJBZEJcW52HGlK9QmJ8hZnJKC7PxzcfvwrbCCE8nm0sjeLEriQSuu7MGTo5EKCgNFqg8c6AM2/m+ShAlJgNODmoRl8NwXJ7t4HOeNeAwpaUF+HnqN3DUAR4kWLVVBItndURqVaSB8+S0dTpbIg8h2LxuGQllFYpJoH790bsoNxQReWD3MxoxO8HOhHlGgeNxGnxwfgqRUlgFGw5lCiDiUHl0VG8+51kJLgdfc6Tyq1Q2RHBO4lzsWQprq8yiUBxnJ1tsWLUYp04cg4+zHVwdNaLOBn0xjuzfTfkr+VQHi3wu1zWFE5Mjsx7ffPoxivJzMWjYUKxZvBCrlyzC+hW/Y8+27Rg6bDhys9LxyXvvEDk04IcvJyEy/BDSk2IRvGYpvv1sIiWkuIgQz1bsapuOc/FRRDpURFLUwuFweNhRzPhlEWb+uhCpyUkI3bNPlKm0tFT46dsavAX9hwzCV5O/wXc//oS4+ASknj+HShocGgx62DtqMWfhQtxz3wPC8OHshb+iZbsgsVOVrTWnnE9AhcXItZL4lyAJjoSEhMQNwEsObYM6ol3nzti6eTPc7YE1q1aic/deCKxbD3NmzsTvv8wSZMLVRYPzcZGYOfVbbN24Bg7qSqSlnEdxUU6VYi+QGBeFlAvnkJGaRERkBX6dPQ3FRKB4GaWsJA9LFszFb/NmoigvCw46Dbw9vXEi/Dim//Atzp4JJ6JRgbiYCCIiFkGc9PoyEtDRJKyJ/FD6jg4O8HR3hwNlN2/GDPQeMBD9B/RHhbEcO7duxExKJ+LkERhK83E+MQ5qlbJEw/6pCgtzxWwLk6WoM6eI9NhQnA2Y+eO3iDx9DBobI+KizyApMQaz6dre7cFUBqB7n0Ho1a8/EuMTMWfa9whevxoVJgs83D2gs6vEqtUrsXDOzyjTFwp3Io88MZoI3Z/MYPzJzAYTn8LcHBhLy/DK669jQP/+GP/eR6iotEXE2Ug897xic+i1Ce+iZZv2wnFoo2ZN8epb4/Dm+Hfw7Q9TUVJUjMyMbFFfhcfZwN3di8icjmpcCZ7cYR9b9Rs0JIJmD3t7LRo3boTc3GxRLI7H9GjgsME4dvQYphK5+WbyZDRv1QL1GzYQ+o6sh1PFEZF0gWf+ogRx42bl2b7MzEwEb9wIQ1mheH4S/w7spKuGWwM8kvhfuGq4VcBll64aJG4nXM9Vg/L+2qBho3qY+/M0BBCp2ReyB4889ig+fv89NCDBVmljh9XLlsLbwxXTf/wR3Xr2olH/HiTExQnyYS7Xo2GzFjCbyvHdV5+ipLgUC2dPRxMSwKUlpdi4di26dOuKyZ9MJIHrKWY61q5aJUb/Kxb/TmUAGjdthmWLFsHOphLrV69Czx7d4OjijMSEWCycOxPD77lbCNa4mBhkZ6QhJTkZqWlpeOnN8bBUqjBn+k+IPhuBDp06Ydlvi8COXlcvW4y+gwbCzrYS419+QTjMHNCvO06EHRT5pqUkI/LsGbTv0BGLF8wnIqAVy0MJsdFoFxSE9evWotJsRuSpE9i/bz8O7AtB8+YtcerEcURHRwvP4hvWbUDjRg1RXFKGDauWow3V6ZsvPsHw++6FhdhC9e6BZ8vYIGnTFi3h5eMrFHgv36+ERqvCPmrXrMw04TG9TqNG6NmlA85GROLIkcPCeShbh+7VtyeRCcp75TJhkdlA/euRw4eRm5ePgUOHUDuxvGCF30ocCNmFxvRsfP1ri11qfgG1sXr5EpSV6hEdeRYHDhzAw0TIyooLxJJbl269UJCXh8A6AdA6OCEgoBYC/P2RkZ2NPLrObj2at2qOJfN/QXZ2DgLq1MX2rcFo1bo19fPlSDoXjzfefg8qDb9nt0Zfz+8760XfAkX5n4B1siR1lJCQkLgJsODz9q2FJ55+Bm+/+QYGDB4K31p18PzYV9Cxa3fc/9CDNOqvj6NHj8DB0RlBnTrjo8++QM/ePWEm4cH+oZgy8SQOzxbwSL97z+54auQojH7uBTg6OWLblq3Cp9Srr72KUS+8hDokmE8eD6d8ffH0s8/j/vvvx+NPjcTRw8dI0GsvCSOeMWAbOFbZxPpBZ06fxvr1G9GhSzc4OWjBOzP79OmLUc89h9Zt2uKue+5BekoS/GvXRWJsJIrzsuDi4oas9DQwtztx/AS69OiJ3v374YlRo9CChPOoZ5/FifAwsMuJF19+BXff/wBefmM8TlEZbSn/Mr1B1LFN+3YY9/77GDZiBAoKCtGzV088SfV8+dXXxe6i84kJ0Dk4XCrvzYLJgFbnjAkffiAce86eMQMTxr6AHbtCMPaVl4VvrWVLl+LjCeMECWPvD6Vlpdi0cRMW/74EK5evEA5EnZydqO3+KP64PCYqn4+nJz6eNEk4WC0hUjbu7QloVj8Aubl59PxshP2fE1TnUCI+q5f+Liw3nz57Fvk5ufSceZmPvbsX4tz5JLz51pt4k96Xpk2bIy35Apyp3q7u3vRO2AohLAd//x4kwZGQkJC4CbAc4l2JHdp3gLOzMzp2aI/KSjOC16/HyqVLMG/WbJw6eQo9+w7G0OHDMOWrr/EJCWL22s2WgFl8ssdrTofPmAj40qi/xASUV1aKmY7cnDwxe1RmBsqMgLOrG4qJILh7eMLB0wd5esCdyI7RbFJmNqqUYtnoHaUu0uS09Xo9uvbojs++/AI7gjciIe6c0PWJiY4SfrJWLF2GTRs2iSWz5q1aEsGJEbMvQ+8eTgRCi8ioWGRlZaJDxw5iJuaX2bOwYslSrF+7Vgh4T08vuFDZCsoobyJTnLeB8mzSpCHuufdezJoxHZ99NBHFRYWibIENmoh6lpkrYU9EjvVQ/o5g5zjsy8rNywPjJ07CxK8m4/HRz2H+nJkoLjXgmZdewMQvv8HblDcrVYft2w0/aq8xL48RhGv6vPnC0vS+7VthU2kUBINbjMkOO+vkh6Oj+qxesQxLF/9OzyMHhfl52Lh2HT6Z+BG2bN4MjVoDtb0TnnnhRTzz4kuC5D770lh079ELsdHR2LppA5E4Czy9XPHuRx/hyJEjmPz1ZCSdT8TWzRuwLXgLHn7sSTF7xoZUJf49SIIjISEhcZMQBIKEoJOTMxEBHY4eOUbXKvD15Ml474MP4F+7tvDQ37hJY8yYOZ0E3xh888VnNKLXwkLCzM2ehHxZMXJzc8UoX9inEnLeRgh9d3ciNKV66FSAgwYoLiyAk4srCkjI6vOzhe4P66Bw3uwWwWjQw1ULxJ09LbYlC3nNINbDOySbNG2CYffcjRk/TEFe5kXs27ULEyd9ivfefxd9+vWF0ViOls2aIDEhESE7dmDg4CFo16ET5k3/SejOmCj9HVu34v0PP8SHRNb69uU4RrGcUcH0gPJj0xQM1tvJTM+En18tTPv5Z4waPRqL5s8XejAckNuOWIUIz4Ti6t1TNwMbGzsUl+ThKyI3xXl5cHNzQvdePeDs4oLJX3xBBC6WyKcOTRvVR/2GDZGdkQ4bKpeDgz3sHXRwc3WCo6M9lhFZ27l1E3xd7aCyNaOkpAj2Ogdhp4bt77Rp0w5Dhg5DLD1LN1dXDBg4EA89/iQeefRhGE1GoYeTkpqN/Xv34vmXXibiZod6Tdti9JjX8eioZ+Hp7S/aZuGvC8RuscFDhuCeB9gv2P1EBEvwy6xplE6paAeJfw+ydSUkJCT+AniexKAvIwFlQu1avkhLTcFGGtmvX7cemWlpMBiK8c2XX2IzXQs7fAB1A+ugeYum2LxxE3Zs24olJPQK8gtIkJphMbG6qoLComK0aN4YRUUlWLhwAVYvXYLU5BS0adcOyUkXsGLpUmzbtl3o+QweOgSeXp5YuuR3bNy0Cbt37bwsLEmwmisswk1EsRG46+77UYfK8Ou8efCr5Y/Vq1Zi554QhB05QmTLQGSsCZIuXBDkw93dHT169SahvBd+tQNQr2ETuLq5Ye3qNdixazeOHD4kSBkTI8FPKC9eNmLbLzxroTcYMOPnH7Fm1SqcOnkCXj4+ggwoMzaCd8FUbqJ6EzkjoiQSuAbE7A4fV4FnPNyqvK7/9P232E51/3LiRHoOtdG9R1f8NOUbbFqzBrNmzhSzKV369ENGWioWLfwNv86ajQ/ffRdFxWUY/czTQodpNR3Tv/tWCMJGTZoKcsMErE7DZujUvQdc3D1F+7Tr1g2NmjdnSgd9WRnUdjbCN9i+nVvh5+0Gc3EWbI2FsDEWo1unILRu01osCaYkJSGoUyc6OqBJs+Zo3ao1evXqhYyLF6EvLRNLixL/HqQl41sE/EH/L5xt3irgsktLxhK3C1jw3qyrBjsYERUZicbNWkPnoEHkyXAcP3IAteoGwi8gEHXr1kNOViYO7d0JZzd3DBp2N5xc3XBg7y4kxkQiqEsPEvpsfM4NbIzP27c2kQYTks4noE6dOiRAS7Fn20YiDhb0GTAcXn61cPb0cSIQZkScOIqW7Tuja8/eQsl124bVYiaoU4/+KCosRJOWbYVl8tzsdEFC/GsHim/PQoI3OiZW6PTs275ZEIwGzVrA0cUNzSlOYnwsdFodfP0DYFtpQWTEaapPfXh4eiE3KxUh24MFsWnZph3UOifRz9Zv0Ag2tmqU60uRlZEKjU5H9dHCaCjBvl3bxTJev+H3ojC/kK7r4OntKwjK+fgYeHl5iSWwhk1aCoJUvX/greofjXsNj4waTeSuI8rZ91XVbdH+dnYwG0twMHQPUs5RmwXWQ68Bw+hZOOLE0QM4e+IYta0LevcfDO9adRBO18pKS8TsDOs+sfNQrtfZMydw7MBeuNPvvgOHU1t4Xlo64/qxKYD5M39E9+5d0aRNV0GCYiPCcfTgfjz/6jhcTM3AFx9OgK+P96XdcRyRiVvfQUMwcNhduHD+HJYvmi9IkYOjI0x0r7zcIGZz2nfug3Jh/ViJ+l9Dumq4RcEVkATn1gKXXRIcidsFN0twGNzHsBA2mXi0Xwl2rskjel6pYeVcNtnPNm3YkBuH1bOzSEsFCWAVVPQdmNg1CoH4goDZpAg5lVotZnXYDg1bHbahYPztcD46e5XImO9ZKL7BwOHYiJ9iCM8kvjH+qyTK9+grFOnxt8cHWxS2UJ10wu4N5U8Hl4vLyxaI+aKIT2HZcJ/JrJRbrWaLvYquDzcJ/2UYyxUbLpw2O9YU1+kfnkjSqpXwhnIuFy9LKYb/GLw7zEyZE08hgf9Hg6J8mnwhAd5e/rB3JDJlzbAamFDotCqhsM1tbqA25pkXjU5Nz0J5RuVGC7UttR1dsxIQVnnhtmL9Jbb/wx7VOSzHV5YLq5eFf1Mdbai9KtjlDV/jd4LbWLFvZCzNE777qkPYE7J3FkSQ245yRF5GOgylpVARaXL3qUXvjBMRHerjlSi3BCTBuUXBFZAE59YCl10SHInbBSxDb5bgMDi89ZW+1u+r/17r3s3givh0iJ+Xfvw1XB3/WmWz4s/uXfpNf6uX4Yr4VfeuTvNmwfF4Kzh7Zle2iF87EWv61fO5Vp58rTqqh+VyMpGsXpfqsOZtJVlXn/Ns0rXA962+pjgO27qxuoiw0HUmjleX87+G9EUlISEhcUfDKujEHyGwqguqy7+vDKfgWtcuwyo0rfhD2lV//0wYX4kr02JYoyl7rTjty2Gq58PF4FkWa4wrymD9XfXXWuYr4vN/V5Wdz62HFdWvVb/O8UzlZiIInIayw+lqY3jKdeU367Ew0agexkpEuKA8m8VOM3knmzKzpYCDiFDWoNfA1WW7+pxnfa51WMkNg8PzNV7+4hk1Rcm66qbEvwpJcCQkJCRuAiyU2Lkmg2UcC1Gru4TqYIHGSz52dioh6KwCkZeyrgfW+WBYw7ODxsuC+q9BTeW8VlxRB8pHpeLjSseYDD63talAYnwkCeTy6+TPfqZ4iYzKXC0Jjs/psiPNy6iEg4Mazs4aONLBhITbhevn5KQRB/t+uqTHwqCfnCwvwVlMRTCXF1KaymwJ79+yWAyUl+ICo7LSgNxsVtrNpTZkkcbp8xZwiwhrMhSh0lJKR5nyu5KXmIiAVF65tCRR82AnLRnfGuCORFoylpD473A9S8YMFvjswNLF1VXonLAuxvGwg8LzPs8QMFjo8uzH+cQYlJUWI6CWNyyVNuJ61NkTwp6Nre0fiY7JSGnHRcGVdwip2fN0JY4c3A8f39qXZyY4kZv4jthRLls2dnR0EiTrMthAnQHnEmLEbEJhYR7VxYOSrVZPni0xl+GbLz9Bh05BdN/zitkIK7gOOZmpSL6QJIwfWu258ExKQX421SUafrXqUFwLERkNDofuw4bVa5CUEI/GzZvDwVGHY4dDcepEmLAUnJOdAf/afrBTacTyDYNJz6a1q7F++WIcORCK0rIytGrbitr2PNYt/x19B/am55GABbOm4/y58ziyfz/y83LQrkMbBK9fg9LCAri7uWL+jB+xP2Q3Du3bg9MnwhEQWBeWcj3Wr1mNNu3bUE7XJ553CqQlYwkJCYk7ECy4S4vzsXTBPCIuhXB1VmHtit+wd8c2uDrZCwVhdkDJMzf2Wlsc2bcbSbFnsHrxIiTEnoa7iwpzf/5JzCI4OKqEjgmDuQWnXVJagN/mzRIOMV2c7LBs4Vwc3hsCZycdpWlNW/EELpZcVHZi9oSvs0TidHhHFs+UwFKKVYt/RVEB28tRwoj4RLyK8zKxZMFshB8JxYGQ7ZTG1SJAITtCNPyJpOMyODraYu3KZfj0o/dRwdujq7aoazTsCXw9Jr3zNooLcokgaeh8LeX5C5GJtsjOzMCn746DxsaC6d9ORvL5ZBTnl2Dr2vWY8tkkmI0GIk92ghSdJPK4d9dWPPfyWDw79hWEUFtHEEGptFiQlBgPHeW3ZcM64S7hjQnjMPq5Z7B/925kpWUiPysLObk5cHH3wDNjXoW3jw+8fP3w7ItjiEjVR1lZCS5eOI8yIkESNReS4EhISEjcBGzoP56ocCThe+bkCRwJDcVrb78P3ngUfTYcu7duRGpyLEwU5oFHH0ePnr1x+PBhRJ46jguJ54UhvNLiQoRs34yT4YehtlN0MZhScNoMR52KyMdRincIr7z5hlBIjT5DaW/biIspJNS1GuTl5SI/JxWhe7ZT2P0U0wIHezUSiUjt3BaMpPg4IhpaaOxsiGTkYN/uYBwO3QMLER8V66DwKL0qP/5TfQKHwXfYWvGlMFeBZ5QK8gqRkXoRTRo1QGTEWSJQdmCryjyDkp6ahs5U9+0bVgoSsiN4C0aPHoXBgwfi1bffgZurG87HxggLyKOfGY3nxjyPKT9NhdlQjvi4aLHspCL+F0/1aNe+I5o2boxGDRuKLerJKSkUTy2WCrnYLVq3ojhx2LZpE3Zu347aAQHw82XbO3ZVRNBW2CriHWMXUy6iDpEh9qWlVmuQmJCAOdOnwWIyXCJoEjUL8qlKSEhI3ARYoPI25NQLSZg3axaeevoZeHm6kHBdj1VLfkdhYSFm/zQNCVGnsX71Siz6bTFKDQYcI8LC/qkYC+b9gszMbKxa/Bs2rl0JB8fLuiq8NFWUl4eVS5bgmedfhJuXJzasWob1K5ejML8A076djLTkBCz+dQ6+/mQSsrMy6d4KIhKrEHE6HNOmfIuigjxsJmGfnpYm7NO8+/orRETSEU6E6afJX8Fg0AvLvrxk/HeWjZkMOTAJO3xAuJYYPHgwdm3bBi0lxcQkJSGGGFIlRgwfisioKLGpun6jxti5czdSLmbBVFqCDz75FPWbtwS7RigsKERuVi6io6IFCfHw9BFLJWwDsGPHLjgYug/bd+7Enl27cWj/XrRs1QoVvHxP6ZZT+DZt22HIXfeguKgEHh4+GH7vvUhKvoBKJixUP40dsHXLVmRnZIhlxLmz58JsLhfLeOwt/MmnRsJOraN6cUklahokwZGQkJC4AQS50WqRdvEivvx0EtQqDfr274fs3Hzs2bEFY155BU+PHom77xqBHcHBMJTpEVDLFw3r1cMDjz6Kx594nAhHGfoPGopnn31GuDE4sG8fhSsVsyUibSIlb732GtiRZe++fZCdk4+Tx49h9LNP45mnR2HEiLuwbtUKmPXF6NNvgJgVeYHyjY2Jw+IFv+LZMS9j5MiRGPnc8yTM7VBIQv+Rxx/HPXffg2eeew7FxSW4mJwMdvr5t0HMgngYdm0PxqChwzBo+N04Fx+H3PxcOGiBY+HH0bx5M3Tt1p34hR1OnjmDV8ePh4uLCz4c/xrefGWM4s+JJI+hrAyffPg+3nv7dUz84F3Ua9gItWsHCPLBnr+btmiB9z6aiLADvJy2B5O+/BItmjSmehSJZT02Ar1g7kwEb9xAZHEN4mIjsHLpYpwKPwYttadWpcbZkyeJHO3E62+Nw7dTp0JPzyDyxFFxj40w+gbWUyolUSMhCY6EhITEDcAikC0D+/nXxnc/Thc7hbYQkakw6JGbk4UVS5bgqy++wB4iLRqtThAiFsJMjVjJnvfrMIlp2bYtCvSsQOsgdGpMFpOYaWAHkn5+fvjh55+FDsqWrdughgXp6WlYtXIVpf0lwsKOwk6jhc7JGfUaNRDOKx2cXYRvpKKiQtRv3Bj5pYAjkQkfSsvVxRmnT5/BTz/9hN8W/YbCggIqt5rq8vcFOjvOTL1wAampbCnZiIizJ6keWhwM2QVVhVnMsvBmqKjoKKFPczwsTChkj3//A8xY8BteGzcem9avRejevXAlgvH5N9/ixznzMfvXhTifGI9jYYeonVhfyAY7tu/EieMn0bJNENp26EhphWPOnHlYt2KxqCPrXn9Cbf7M88+L5zLx40l4YvSzKC0ppnLsA/vKatq6Pb6c/A0upKZi4aLF8PL0xLnzFxATF49Hn3ycaqSVszc1GJLgSEhISNwMiLXwjiKdszNefuNNrCXicTElBb5+/nj4sccw+sUxeP6lMbjvvnvE8gsr43J4nk0QC1Ek+CvYsjAnJRRfrtRz4WsuJIBHvfgyVvz2G84nJKJOnXp44JFH8fSYlzH6uRdw3733wFRuBPt94hUmNoan1WmgIlKkLzPA0YE6dRMxH0p31co1cLTX4vOvvsATTzwOW962TvH+LrjIGq0NjoWfEATt9Kmz2LFjlyBTTGjCT54WHsXTM7PFLI3O3pHqcA6zfpyG0+FhFEeLDkFBGDp0KBLoOpMtVyIqjjodavv6ws/XT/jyYuJSWWEjZn08vDywadNaxMfFwNXTC42aNsPw+x4gElNCBBJISslGXDyRlZEjhad1B2d3dOrWHa3atKH6qsE62MuXLcc6IqCenu7wqhUIT28fREWcwaa164gEKZabJWomJMGRkJCQuAmwu4FygwF6vQH1GtbH/Q8/hAXz56NuYH3s3r0bpQUFmD97FvbvP0BMhvVIyuHk7IJDoQeQkZUnhD+7K2B5yluhDZQOkxoWr6x3wvoxpWXlaNqsMR578kn8+stcuLq6IHTPbhRR2tOn/oDjJ05R+AphMI5hob+8FbtTjx6Y9/NUXEg8h7Xr1hGxiENAnQCcP3cOsXF8xCM3J5NrgXKjASajSXgjZ9yseGf7NWzKImT3DjxB5Rv3zni88fa7mPDe+ygqKsVXH3+EF14eizffehOvT3gPH33xhXBKWpCXhd8WLULYwcPYHByMLcGb0alzRxTk5gmnnGuWL8dPU3/CmTOn0aptWyoXb3WvQNugLhg2dBjqBdZFu7ZtMHjoIHTv3QvOLh70HPSCNKannsOuLZvRumVz0a6+RLbqNW6GV8aPR69+g6mulTh+9AiG3X037r/nbvQb2Bsjhg/Bgw89iNiYSOHp/GojghI1B9IOzi0CVviTdnAkJP473MgODncyrs6OqFOvMX2fdmjctJFwTNm+UxdkpmcgNDQUTZs3w0NPjaL3vRL+tQLQtVdfhB8LR+rFiwgKao/6TVtSMiqxBOPq5oqAwCYUVvFz5OJCaddvAhOl3axZU1QQEenQqSuyiQiE7g1Bm7btce+jjwlSVCewAewd3KhQldCo1Bg67G7k5mZjX8heQWy69e6HPn16Cdsxofv2UZpGdOvZi4R/c/h4ewkv4Tzz4uFVW8wyXYYNbCzlCN60AT369IEz28Gpsksj+igieBqVDYK69IapQk19lgUqnSPstWoiYw4YeM8jKDfZCd9OdiodnJzs0alLFzFTc+DgQdFOjzzxJNp07IAKkxElRUUoKS6CVqfDU888h7r1msIofHOxz60KVFKXHnHmDALqBsLLtx6YkxUU5ONiygX06NsX+flFCKU6n7+QTETmEMIOH0TYoYPiGu+kCqgXSHX0FUrfZ89G4eSJEzh44DBC9uxCv0FD0aJNkJgFk1BIdk2zgyN9Ud0i4A9a+qKSkPhvwMsvN/JFxe+wTqci4W0S4bmvcbRXkSBmfRsbmIkosHXfslKzSIt5g4UCsnNLI30DWiI1pWVmQVB4CzM7iywro7ToP54dYbs2ej3fV/J1clSDZS/fU+JQ/FKTcBJpNlfSYVHiUTrs1NLe3pbKUim2gvOOJCORD3t7VsaluEQUuPwGuqZR2xFp4dLzbI6y1GUF10sFE/bv34Ogzt3g6Oh2iQCJ2SYKzBaI2cO3lQByHHtqF43GBsUlfF353jk814mjs2IyBxfX6UcZ1dPZkZ1l0jmlwWUwlPOsl+J4tDp4Zot1nuzo4CU9VkI2EvlzcHChNjAhKyOF2q1E3LOCy+Dl7Q9Xd2+wzaGSokJcSIqH0VAmjAnWDqgHbyJ4BupnJRRIZ5u3KLgCkuDcWuCyS4IjcbuAhfTNONu0Cnkr+JwuiAT4uvW+uH4NXB33RudXo3oeVljPlfB8XYl3KSz9xySq+jUrqqdTHexWwkgkplrQS1CW2arTCaUMHJQJS3VcXSYrlHLwVeU6h/izsvxZmZnEMMGzs2Nv4eKSAgrKQZgAchiOy1vEhfXpqqKwbyi+/2d53omQzjYlJCQk7mBYha1V4PI5i0iroKz+91pHddzMuXJc/m29LqhBtTJY//LPP4S9xrXq59dCueHa5IavaYgoqO0UgmIFp3WZ3FSPyNeqCFG1Qyk7+71S4vG1S3W6KmNrPfkvzwbx0hUbQOQ4fM67uVinyER/y0lCG00m8ZcJjAJlds1IYYx8n/5ez0u5RM2BJDgSEhISNwUb4Q6Bdy3xwb95SzdfZzcIVkFsBZ/zkhXr2Fx972Yh0qC0raSAk2E3DZfKoFXjSn9T1wbHU9KpuvA3wXmnJp9HRnoa1e3a9nR4OYnbhC0b83IWu11gR6LWOrA7Cx1d4+uKs8xKUQ+NtqpOdFyt+MthOC1nXSUcNRVwctBQFjZgtUsnB565rxRlc7YnwlRpgsrGDBd2W0Ftr1HbwF7Nz6AqMYk7BnKJ6hYBf/xyiUpC4r8BC78bLVFVVJgRFXECRYX54pzdIbRsHQSt2g5RUZFo2bYjiXWFzPD7ztugE+Ii4OHpJXRBlK3dl78DDsf4s2v8m4lTTOQp1KpTF05O7nwDKUlxuHA+gWQ3x7NBg0bNUSsgEGa2fHcJPCui/BLlISJwLi6a0qlPRMHhUj4Mcb9aGRjXusZgy8u/TJ8GZxdXPDZ6NEqKjX8Ix05D2SWCudKMw/sPoKSkBHUC66JT1x5UHzWOhx0RTjLZ7USHbt1Rq1YAjh7aJ3Zcsf6RRmuPVm06UF4uYimJy+JAZGjX9k3YFRwMs8WM9p274dGnnkF89FmsWbIIH3z+JTKzcvHrrGkoLS2lZ2dCi9ZtMfLZF7F/z3akpmbgiaefR7lB6tz8GeQSlYSEhMQdCOEQs6gA86b/jNizUUhLvoiDISH4/stJyM/OwPGjR4kAWQSpcXRSZnecHYFVSxYiNvIkXJ0VB5JMPBTyYEsCXAN7MRNB3TCRBJ6J0dkrTjGt9z0cbfHrzB9xkUiNWmMHB50tNq9ejuC165CRmoqo06fw/ecTceFcNLREGHgmhPNXEeliCsOKuTwzYm9nxu/zZyE7M1WZySEpxhyH6yXKS/G4bDxzwruPeIZFzWlwoCqIn3SwYT9O82ow0WFF6N9/nYvEqNNENmYgJuIUXF3ssW75UuzctAZnjx/BgtkziBRWIicrDT9+/QUyLsTR3y8RdeYsMi6mYe+2LZg59RsihMaqdmEfV1lYuvBXvPDqWEz89FPERp3Bof27QUWE3qAX/qW2bt4EXx8fTJ8xA99+9wMiz55FYnSE0L9h7+nX4GsSNRyS4EhISEjcBJjA+Pj44anRozDqpTH4aNKnQuDHxsRg9NNPw8HBHgU5ydi5ZQuizxwDUwCdTgeNyg7hR8NwYO8eVBpLBRExlRUgdM8uHA3dJ7xxW0iYFxekI/zQfiQlRsGkz8OubcGIiokV28CZqDAUUmKL4ffcizEvvogPPvhAOKE8eewonOyBOCJTO7YGIzf9AtTUuxfkpCMjJRGHDx8RhveYwBD3QmleOqVZgdKCDOyk8JEn6L62Enp9KQxF2TgedhiJcbFVy003DyY5jo6OSEtLRSYdb457C48+/AhefPUV5OXkYP2qFXjgoQcxauQovPL662jarClShbFEP4xk1xNjXsTHX32NDIqbnpwoSJ+a2i8lOQm1a9dG+9ZtUIf+duzUhcJk8DCdCJktLBVmdOzcEQkJCVi06HcsWPArXJydUb9RI7rHu82kqLsTIe3g3CLgjkHawZGQ+O9wPTs4LCD1ZcUIP3IEvXr1gAvdt6NeZ2/IHjF7EMyzBySkv/p4Ipx5OWXrFiScSwJ7vd67Zy/0xcWIPH0CB/eHkCDugPFvvErxLYg+ewoH9u+FvcYO44kE6Ih9VJpN+GXObNhYTII8HT16FMPuGgEPb3/wqtSxQ6Ewmc3w9PJCano6ToaHo0uXLtgavBXB69fAgdJY/NtvCPD3wduvj8WFpHNwcnBATm4euvfohpTzifjp++9Qq5Yvvv/mawrPZdyFc0QOTPoifPT+u0TE9KjfsDG8iNBVbwcNlfP0iePQUp2bt2oNo9hmrnzb/Jd3Ne3bswPt27VDXMI55Oblwt7ZldJqiF49uiMrLw+7t22HB7WVrUqDoYMHwZvqsWrlSjRv3hxGiwWx0dFIS01D7wGDoVLrqK4W+FI52DlpQWERki6mYsf27UTy7hLk5syJE+jWoxfK9WYENmhI9UsQxGzAwEHIyMpGEcUpLS1D26AOf1h2lLiMmmgHRxKcWwTcOUiCIyHx3+F6BIeXdEwk9Hdu2URh0hETHYUNa9ZAo9NhBJEPnmnhmYigTh3x0pgx6Np7ABGKIpxLTERgvbqY8M4EdOjcFZvWb6Dz+ghq3xaD77oXPXr2wtEjR2EyWeDi6orPvvwSp06ehLu3L8aNGyeMCO7euROdunWFt29tYc/m2OEDOHzgAFJSLmBfSAiySIjzrAi7hBg4fAT6DRwsXEKkp6ciIzMTb417C4MGD8buXTvh4+WJ5cuW4tnnnsNxIkaNGzXB2FdeQZdu3bFo3lzKw4/Iiw6ffPYFXL38icAoRvesuBmCE7JrGzoEtUevfv0QRnXbt3sntm7cBBdvHwwaPgwlRcXYu3s3dgRvRkxcApq3aIl1q1chPSMdkZFnsXPbVgQG1kefgUNFu7DdHAcHDTpS27LBRPY1NWzEcHQOCkJ8fDyiIiPQu3cfHDx8FInxMUiga/WInF0kIqRCBdRUpiIiOG3aS4JzPdREgiPn7SQkJCRuAkx3bIhh6Bwc4WjvJM7zc3OFQivb5svPL0RAbX8UGCisnQMefehuIk0WtCVBXFDOkW3h7OYKU7leuHOYOGEcpk6ZgiwS7HwvoG5tEsdATl4+/Px8RBwVkS1PD1cSPopg5iUqs8WCex96BO9N+gJTps1Ct65dsGHDJhQXF2PKl19g0nsTELInRCg1u3t6wt3XH3oSXuXGcnz95Veo5e+Pzp07IzU1DQdD92P8uLcx+evJ8PD2EvVp2qwlSs084Pp7Gx1s6D+DwYDagQ3x1vsT8cnk73H/w4/gtzlzkHz+Ah566ilM/GIyJn41BTlU9x07tsLL1xevvjkO70z8HD/Nmoc0ImenT4QRoWIdIjWOEnnZt+8AkU8dtPbOiI9Lwi+//obFixYSmTNBrXMQrjMeefxRUYZ77r0bXXr2RtKFC9i8eVONEdoSfw2S4EhISEjcACwfLSRIXVzc8MCDD+LBJx7Hx59+LrYmnz51Gg6O9rC316GopAzOOt6RVYmDx04KC8aVlYo9Ft4hxOF27dkllHHn/DIfE957V+jkMHGxkhi2M1NWWgYnLRMqtuRruMKAng1RK52DAxw0dhTGDvUa1EN8TBzWLF+JjydNwnc/TEW7dm1hMhkFK+Mt1Oz8U6fV4b0PP8SF5BQcDQ+HJ5Gfe+67H5N/+I7q8hmeef4F1AqoI3xkKTX+e2Al5tycXPw4+WsYSwpg72SP3r17ok5gAGb+OBWH9+6Dg70adf080advX2RnZInc7Kl8bBHZy8MNLs4uyExnPSG6Q3Xgbeau1LDbNq7G2ZNH6Rzw8/XEQ488Ap2Tk6gf70I9eviI8ChusbOHl5c3hgwZhP4DB1JdvUB8T+IOgyQ4EhISEjcAz9bwFH5hQQFKDEYUFFeggrpPZ1dXZGZkoLioAD16dMemtWtx6OABzJ/+A3YFbxJ+nIzlvJWaCQ5QkF8gZlB4qWX/gQNiJiczMxP6sjLo9Xr2bY3W7YKwd9dOhOzchbUr1wgCxQRAHPQPL2Vv27wRvy5YiJ+nz8CC+QswYNAAOLu5YE9ICA4fPYaoyEhBjHhWR/ElVYm8/Hz4162Ll8aOxZwZ01GrVm1s27oVYQcPYsnvizBvzhywLq5eX/a3Zzy4jsVFRXD3cBc+pqZ+N0VsFf/+2ylUfhuMuPdezJ4+DRvXb8SatRuE7k1Qxw5IT0vDsqVL8dv8hfjysy9wPvEc2nfoTHVVDPQ1b90OD9z/AFq1boPuPXrh/gcexKARI6j93VFaVCwUr/Ul+dgZvAFB7VuLbeWe3h6o37wFHnj0UQwdfrdIR+LOgtTBuUXAU8FSB0dC4r/D9Z1tsn4J4Ovpitr1Gort4EwbPNxd4O/nh7qB9dCpZ38422tx5MgxMSvz7JixYidPQL36wjEmp+fqqEOvgYNIAOsQFhYuDNV1794DjZs1Rf0GDeHiUUs46fRwc8aRQ0fh5eWJ3n16CyedGq0jpWEDB50WFSYDLOV6olgW3P/I4+jWpz/Fb4AzJ04K3ZPWrVugVVBnNG5YH3XqN6bvTwVXZwf4+tdHYKMGcHNyRIPGTYR9moMHD6OywoIXX3sTLi4uFMafCIqPICvVwZ8wb1UPP3KY+lq18PxdXQdH6YUBF6pjg8bN0LtfP2SnpSAmNp7q4Y5HRz6Dpq1boZaPjyhnXl4uht91F4K69ILGpgJmqpPJUAZvT088M/Y1uHvVEh7PWa9HON5U2SE6Mo7K5gmfgIYoN1WioDAfWemp6Ny9F8wUZte2rTh5kreQ78eBvSHYH7IXO7btQFlpCRo1aU51uqpSEpdQE3VwpKG/WwTcSUhDfxIS/w1Y7t2Ms01eQtELNwaKWwGtTk3dqOhK6boFDg52RALoCkUtLTVDpWbhDBLUPDdjA0cHtXB4qdWybyQlHHELsH8nFjDsnZs/FXt7lbhfUWW7j71zs+4Np8HONjm+VVabSdBzmTR0Tadj2zVUH87Twj6YWB/GLNLnNPk3O+TkJSJeEbO1Y8vCysCQy2trYysUmQ3lVyoXW8G7k2KjTkGt1qJ+4xaw8DJYtXBcJG4j/uY5VW4P/sHl0estQmnY0UFDedJNimYqr0QZ1c3J8bKVZS4/t4NJ9BvKNQXUlmYDlZnDKlaUK6kSlgojlUsnzgvys1BSnEe/Lkfk7f3Ozh7w8PSn8lU1msQfIJ1t3qLgCkiCc2uByy4JjsTtAhaqN+Vsk45rvcnW66L/qWIe/M5fHf5SOAoj7v9J2D/cF/8od5UrV+KKPKriCFCcS2nSUf23QLWwN/ONctoa6mdJegj9omvFseYjUq5WD2tYcZ/OrTmL+1W/rfizklxKo6rcV5+z3Rye8bkarN/EXsj/PGUJaclYQkJC4k5GlSBlVCcSLDZZ1tpUXbIK3uriVNyqFodt6yh+pC6HVeJdJgP8V/yuOhf+nygNEbbaYQUnb40j4lVlJ7Klw5r95XjKLxG2ChzGGu5qcLhyg0WQGy7/FW1gTaPqksrOjupnJ2aPlPIo18UfcX45X/63+vFn4Pyq53n1OZMYtlp89cEuH66fskRNhCQ4EhISEjcJnU4jhDIbmOPf/JfdIgg5TeyGBo3CJYNV+LPsVQSwLRzY+SMJWY7P259LigtRWlwgXCJYhS97bVDoy5XgOCykk87FXyIFV4Ovs3NPBucpzoW7BWXJy9VZTWVmp6DKfS6jsyO7lFBXuW5g56B20Gh5azYvkVUtd/E/VeDfOrrn4qKh+qjg7lzlsoGC8HIXh1SrKV0nO5SW5KCyogyuTmqF81CxKZsr0pOQ+DchCY6EhITEDcBkgZ1tbtm4DmWlBchIPY/d24IRd/Y4QnZsRtQZ+rt1I5yIxCz/fRGy0y4QodDAyd4WLkQgzPoCLJg9E7YqoNxgQFlZMbZvWY892zZAry8iqW9BcV4aFs+fDbtKI+eoZFwFzl+vLxbOJHmL+R9JDuvalKGgIK+KZNhReU1IT0uBExGMMyfCsGDmNESfPSGIFitBGwxFWLN0ETasWgaLsVhYXc7JycK5hFgkxkcjLSWZyIzim8pKdNjb97n4GHzw5ut4e+yLmDfzZzjqbFGQn4FfZ0yFPXG4woIcfDXxA/w0+Wt88t4ErFm2BG6uauzbtRXHjoQKP1eCEUlI/MuQBEdCQkLiJmBrW4mYyDNIiIlA7JnTSIyLQX52OpITYlBAxCA9lQgBCfjTx49iPpGJn76djB+//Ro/TZmMmdO+x54dwXAkBhB+eB9++PQDJEZFIDryLH747GMiHiehLy0m8hALW9bIvYq/MJ9hTZVyveHqW4J88MzMkf27MH/GNCIvaqhUNvjsvXHCx9TSX+dhwZyZ0No7Yfr3U7CUSFRBXibeffVlZGRkEKGJx7ixY5B1MRFTv/oE33/+IZbMm45vPnkfH45/FWpbi7DDY2urOByd+dP3GDJ8GCZ++hniYmMQvH4dbMwGxEVFQkP5Llm4EPUaNMbk777FhxM/xrYtWxF1/Dhyc7KRm50BXmWTkPj/gCQ4EhISEjcAz16wPglvpw7ZuRuHDx8Uy1P2Dg4IDT2IzZs2QavRiq3j7G07qFMHDBo8CEOHDsbAwQOFSwYnZ1eU6cuFa4dHR45G3cAGCKhTDyOffloQmHmz58BsMiqONf9kgoPzvBbErI1GBXt7B2FocO2KJXB0dkTfvv0QfiwMX06ZgueefxaffD0ZyRfTsT8kBJ07d8I7776LDz/+GG07dUH8uSThe+rDSZ9h6s8zsWjJUlRaKnBk3y6xxMUzObkZKXBzc0fvQUPg4++Hfn37IDo6UrSPWsMGCyvRsk0bxBLZWbNmHTas30Bp+qJWnbpEkBSP6XLuRuL/C5LgSEhISNwIxEDMZjN0OkeMfnokHnzwQdjZ2gkjfu3btUX3Ht3B27x5csLf3x+HDhzA8iVLMP2naVi2eDF2bN0KD3cPODtpcerkCUFm+g0ejB49umHu3LnQqe1wH6Wp0zmIbc1/mKa5CdjQf+wrKjoiAof278PYN96CxtGZymmL0H2hyMjOg1/tOnj/00/g6eWJmNg4JJxPRn6pAa+88QY6dO4AQ1kpCgqKUFBYIozvsZ6Oj58/WEeXdYA8/QNRUlKCnZs240JiEnbs3IOWrdvCVqXoIZmMRnTs0AEj7rkXap09fHz98PTTo8AevU0m89+ql4TE34UkOBISEhI3QiUr5bIZikpsWL8OO3dsh1qrAbsIcPP0hBeRABbu+UUGdOvZHU89/QwGDhkKA13r07cfHn3yCTz0+ONIIUJRri8RO4w8PNzhSQSAZ2wiomJx+HAYysvLRT5/BxqtFsfDw/DZpEno3q0bAgJqo9LOHi+9+gb27tqBTyZ+iMmTJuLsyeNErgahTdvW+Pzjj/D5Rx9g8S9zoSISwjNIixYswPdTvsX4ceOg0mjRvE17lBtNgnh5eLpgwrvv4Oypk5g/dxZ69uqFhx68D2a2EkwMp7RUjzWrVmL7tq3YvHY1YqIisXb9GuzZsQMOlNYfdYckJP49SEvGtwj4w5eWjCUk/jtc35Ixv9N2CAgMgJOjPQLr1UNQ+yC4Eknx9vGFn39tBNQLFAbyDoSGIjevUMyE+PrXgsFkoXRzhIVhjVqNLr36oExfhu1bgxF25DA6dumGAYOHwFRWiIT4ROE7qcKGd1xdBi/vlJfrcWDvHgwcepfQu6kO3vF0Lj5aWBZ+fORT2LFtO9q0b0+kxwm1/HyI0AxF01atUGExY+nChejYIQiDhwxBx169EVA3EPtDdiE5OUUsIfUf0B/9hw5Fv/79EBMZhXJDGZo0b07UzhaxEWdxcO8u+NeuDT8/P1jMZhw9fBi7d+1CbnY27n/4UbQO6oB6dWpj3969GP/OBBH2XOI5HNy/D42bNkXT5i3BBv+UXlviVkFNtGQsCc4tAklwJCT+W9yI4KjVKpSWFGHzhg2Ij0/AiePhOHniJGJj44WLAE8PD3Tp0Q02JiNsKkyUhgO8iAA5Oejg6KCl77o2grr1pm/bhoiIAZ06tMeQu+5D4+ZtoNY6wMPLHWxbsGGTZpTblbM4N0NwkhJikJ9bgCeefBzZ2ZnYsjkYPbt1wvy584hUtECtAH8EtW6Fk6dOIToqGsVlerRr2xoBtfzh71cLK5cuQf369dCufTs0a9oE3lSfxPOJSEq6gO69exIpqURJUT5KCrIRHROHwwcOoHXbVsIHVvOWrXHh/DkiakOJvFlw4Vwc2nTsjDoNmkKjc0XtuvXougGeXl6o37AJtYEkOLcaJMG5hSEJzq0FSXAkbjfciODwub2DI9p3CiIi052OnuLo17cfcrKzkEekonOPHjh8NBxJyUkoKCpGbn4+ioqLkZKSghXLluCBRx6HvcYOUyd/CRdnSqt9W1SY2EVCBZydnNChfRuUGni/1JXfjJXgHNwbggFDR/yB4PC28LiYs0g+fwEdew5Am7ZtEbJjG9LTUpFBR+TZk/Dw8ETI7j04QwRn4NBhWLpoAdyIxBQWFmHhnDno2L07kpOSiBxlIzuvQChSb163QSyv+fjVpfxN8PD2EcSstKQMBfk5eHPcBDRs2oLIjxGHQvdjxN1303cfh4Vz52DcW2+KftmZCJ6vlxvatG6NWnUawChVcW5JSIJzC4OfiSQ4tw4kwZG43XAjgsNgoqHROAjfR9bDwVmL6OhoWIxGdOjSDQ0aN0cXIgsdOncVR+eundG0YSMcP34c/YYMF8tUp08cx4ljxxBx5hQO7g/B4QP7cCBkD44dPYKW7TtQulUG9KrAyr56fQm2bVqH4fc9QATn8vfEn1Zlpa3Q5fHx9ScyUlucd+zaBckX0/DAw48jLTUZoXt2orRMj8dHjUYnKp+3lw9CQ3YJfZq2HTrh/oceRqWNGqWlpeJgxeK77r0HbTr1ED6s+BsW7its7XA+MQ5ZmWno2nsgivWVKC4uQMTpk+g3cCjFLcO24E2IjIikuu3FgX3s9DIEu7ZvoahqNGzchNKmdCRuKdREgiN9Ud0i4M5D+qKSkPhvwDMiN+OL6lpgK8D5uVmorDDCyzuAhMTV8dgKsREZqRdQu24jQVZKSvJQUpgtyP8lVCkye/s1EGGqw4aIlUFfhv27t2HwXfdT2Mt+qhj8k60Q2xJJM5azzyVlWzs70jQZ2UCfLWyYsdjRualS6MBotGqobdnacgUqKV+D3kzh7SgdTpuSoE/WYq5EuSA3IhsB/paN5aWUhgFOLl6osFTSYUJZWQFcXL1hMpuQfiGezsvEwNMKVsL2rlUXvv51SZjyEpXErQTpbPMWBVdAEpxbC5LgSNxO+CcEh+OqeZs09T5GM3sDv/a7rlGrYDQpnsjtKLwdkY2rQ3JaYjv1NcDpsndu9vr9Z+D41bPnc/qXDrrIN0QA8b8ohxJYua7crgoroPyunp4VXBYmXRYx06xcY0LFujV8T6u57B3cCj5nIcr1k/3BrQfpbFNCQkLijgbPeCiHFSyrzRYLTJbrE3krueEwFRTWZDQLvRYj/bUeVnKjpH85DwZ7xC4pIQl0HVydPZ8LMsJ/KT3lr/UeXee/Vdf5F88giTDiuDa5YXD5uA6XvIsS2E6QUuZKsa1cT3W7dBiMKNMbryA31na0HlZc69o/h5LW/zRJiVsekuBISEhI3CRUarXwx8QHWw5m/BWhqab4TCSs4HOrwK8OlUolyEZ1Ia8Qjj9hHIR/SgjYd1VZWSH9unL5S4DO2Yry1UtnapXiSJOv2ztoxMEWj/kil1SUluKq1CrlfpUjUvYwrtFcbkt2XCo8j1eww8+qsCItdgLKiSjg33YqG+i0PEt05WGv41kjpY34vr3Ojv7aQaPma1R2us6zdP9b4iRxK0MuUd0i4I9SLlFJSPw3YJl3oyUqFow52RdRXJQnIri4uSMgsAEMeovSCd0QFUJXx93TVwhctu5bWEDn7j4U/fJyFROA4mLOwwZOLm6ovIay89Xg78uBBHypwaxU5i9CRUQlKSECq1cswzsTvxSzSdUrxWUqKc7lX3B0cqc7lbCYTSguzIeXtzcM5SU4dfyEKGvbDh3g4OgGExv/I7BvrPz8dJw9GSFITYcuXYSi9sWUROHbisvLhMfd0w+1atdBQUEmTh07BRURyPadO0GncaoqD5EWezUO7N2OyBPhRIrsxTNhcHlsiBA+8OSzKMzLxLYN64TSNbepWq3BkHsfFjNmJ44dxLD7HqX0qH8VMSWskEtUEhISEncgWMCXlRZi2rffYM3yldiyMRhff/IJ5v40FS7OyiwMz+6woTwWxIzqpN6Wrpv1RZg25UsiBqVilsJcXorPP3gXp8MPEjlRC14i0qEkZn7/DbZvWgdnR5UQ/gz+l+9bD86LiQmTJbO5HFs3rhHbzbmsXAYuD+dTvTw8S6LMDIlLV4BncHj3FCV3BZhEODraYQeVZ9+e7UQy7IT7B/Ya/uvsn5GbfgHffPIpjh7Yi9PHj+CLD99DUU66KB/P8GSlnsdn770nPK4f2r8HX338AWzNZfjm44lYs2I1Nq/fhHUrV+NCYjyKc1IxcfwExESeRtjBffjqow9QVlZE9VDsAjHp9POvg9ZBHdG8bTtxtGjXHm3pPJwIFityu7p5IoiIUXJSMpFPPdp06CT8cuXm5uDs6RNws7e2iERNhyQ4EhISEjcAkwNTuQEajRYvv/Iq3v3gQ3z33fc4c/IEjoWGQqepRFJiFHIyLyhLIjCjwlIuSAmj0mJABZGQwrw86nRZd4VJkw3SU1OxYe0aaLUUiK7xUs6Fc/FiS7XRWM6sg2OLNGwoXmWFQezIsrUxIzPjHC6mxEOttUFxYS42rl+HgsxkimOBHd1PSYqh9BOhUVVSXAslVY683FRkZaYIknM1mCixC4lrgYqKkqIi6IkAKfyJSlNhhrFcj2Nhx+Dp5YZPP/sc4z/4CIGBgTh06CC1lS10DjZYv2YN+vYfgPfffx9vfzBJzLwcDzsKo6EMr7z2CibQ9fcnTkLffn3x43ffoW/f3njz3Xfw7sefoW7deliyYD6lZSU4FjRo0hw9BwxB19790a33AHTr0x/de/aGj48/bMwmOLl6onff/nBwchK+sHp17wp7B2dotDqcOXFS+P6ys6W2vAbJk6hZkARHQkJC4mYgZk5sYadWw1iphruXLxo0bIjomFh8+/kkbNu0EbOnTcXuLesReToMK5csgoODmkiLHVYvXYTIM2dg7+hYlRgJa5MJzZq3REFeAaJOnxHLNyoiIyfDj8KvVh0SyI5YunixmJXgpZn0i4n4be5M7NseLGZ+NhNxWDBrBlYvXoT9O7YjKz0ds2dMR1JSAn77ZTZWLV2CxQsXYNWy35GZHI+P3n4TC2fPQkxEBNTqv9712zEpozYQIHLApI/1bZyISKRcSEZWQQlUdPuFl8ege6++wm0Fh3ZxcUJMdDSKDGaxjPbm2+PRrlMnVNBNZ2dnIjw6aicHlOj1yM3PQ5+hw1BaVoFSfQXuevARtGzVisiesluLZ5OKi/KRT0QxPy8XxcVFKCosQlZ2Fnr06gE3L28imMCxo2HIyEjHgQMHcZh+M4FkNxW16wSgU8cOVbNlSlUkai4kwZGQkJC4CbBAZyGZkZqCguyLOHQwFHExMcL9QJNmrfAyCfanX3gRYSRQszKzkJuTBZ4QYVKQlZUtvHDzrI0VbOzO1d0Vnbt0xrZt22CvA4oKihB59ix6kbDmXUnJSeeFLyhOx1huQEZaOhGdJEq0Ei+9+irGvvkmwo8eRas2rdCgUWO89uY45OVmIZOE+4cffYQ333wDsVGRiI+LQ3JiPJ4aNQp9Bg0Ru7f+KXieyqA3oG27tmjWsiXGPv0kxj73DA4ePAwPb09iI7zry4wHHh+JikoznnnsQbz58ouIjoqFu7MTykpL8QadvzDyUYx99kmcCjsiZlkcnTypbVjHxwxvn9ro2W+wmLnh5bbc7DRM+XQivvxgAr6e+D7eHvsSPnjjFUz+dBJ2BG8W/q5Cd27HjB9/wMRPP8e7H36EVcuXI5oIJG9d9/GthbZBHWCpkKLvToB8yhISEhI3AK9m8I6n/Pxc/LZgIaaTAF2zcgVefOUVDBrQD3p9GX6ePgP79+4l4axs9eaZCSu0Wo3QI6m+LMIzCKXFxRg4/F4kxsWitLAAu4M3wtvDE75+vjCZTBRPe0lnRmWnIgKghc7eEd169YXann1deREhoHyIONmqNPDy8UVWWgays9KxZvUqbNm0CSXFJcjNzUXbjp0R2KAhkTSeiaoqxF+AKLoNb+e4DDYSyMtqb40fj5kLfscTTz+L1Ut/x6J5s+HgoBE6M2qNPT6f/B1+nLsA9zzwMGb+OAWbt2yDi4sr3nh7Aj76cjLe/fQL1CeCxorJvASnlM9GbL/n8nPuvMXc2y8A3/88A7N/mY+Zc+aiY5fueOSxxzBj9hzMnDdPkKkW7Ttjxi+/QG8ox4WLqRg8bBgys3JQbjTgnoceQUHp5WU/iZoNSXAkJCQkbgCWt0YjWyr2FTojH3/1Db76cRp69OmDBYt+R3ZGKp588nHUb9gAZWV6hchUVEBDPSzr+TJZ4UtX8wojXffwdEfjJk1w+OBBHD50EMPuuQ8WdkZJibCtGY7PO9ItpnJKkg3p0W+6xzzKzBkJNsC7iNgSsrKMxjubmrVsg4bNW+G5F19AQyoXl4Fii7B/FZwNKxaz0q7OjsmeDSqJiGiIvETHxmPb9p1wc3dB91698P6HHyHi1Clh9p9Jzq7tm3Hq1Gl4+3hg8OBBeP2ttxAZGY0KEj/16jdAYL36CKhbH761aoudWblpF6DT8NKXGomxZ7Bq6UKxE4thTw2xbu06jB83Dp9+Mgl7dm7BquXL8PHHkzB58jfIzswhkueOjRuDMefnn5AQG4eLqZk4n5iAFb8tRF5OJtjAosSdAfmkJSQkJG4CrP9hMBhQSQTCUqGCXl8Bg5GXjvRwc3OFj18teHl4iKWXOnXqISE+DmnpGYg5cxL79uyiztYG5UZWPFYM63F65eXlgniMuOce/PDNt0JHp02r5pRPOYWuoKMSUafPCoeYWzZvQWFBoZjVYP0d5ipMV4yUBnOWsuJSsXOoSbOmwhmmv68v/Ig8LVm0AHl5+SIO531dXGNqh5fmqNro0rMfjoTux/Fjx1CYk4aNq1bCz88H3t4+WDx/Ls4eP4H0i2nYtCkYdevXE8tqvKms0mLCLz9PRWJMrDCDsXNnCNizOrfbqePhOBUWhpNHDiE7PQ09iSDNnz0LeZkXcZGdds6eTuSnLqWlEDOD0YygTj0w6vlX8eBjz2LKz/MxYdI3eHz0c0iitHkbv76sHFs3rMfr497ES2Oex8hnnsKYMS8Kord44a8oN5RSeorSskTNhnS2eYuAOxHpbFNC4r/DdZ1t0vvLswtlJYVo3LIN9TVaQVDY6WW9evUQum8vQveHIvXiRXj7+mPgwAEoLCpG8MYNyMrOQeu27dCkaTPRUbVo2xE2thqRXklhHhq3aAdv/1rISruIwcOGok5gILIpjpePDzp27oztW7fg5MmT8PH3R/0GDRAQEAAPT58qn04VyMvNQau2bQXxWblsKbr27AMXJ0esXbMG4eHH0XvQILRoQaRJb0Dz1kFCv+VqsLJwXlYawsOOCm/lVzvD5LT96wYIpeANlC7rGWl1Wjz53EsIqBNI8W0QvGkzXT8qdmI9M2YsxdISiTGjKRGuvLwcbN+yBeFEjny8PfHYqFG4QAQmOioSMdFRiDx9moijCvc+9KDwaL5ly1Yco7S69uyFEfc9TARLmbniZ+JAJNDN3R3Orq5wdHKCk4sL3D1cEbpnD5q3bEnkqi5ys7Oxa/sOavs8xMbE4eSJU9i5bQt69ulHbdBO9K8SV0I627xFwRWQhv5uLXDZpaE/idsFvARzI0N//AqrVTYwmilwVUfDJEetZgu6JhQUFsPZyQFarY6+XzN0Ojsx48LWe3X2DjCUWyg+QOMY1r8V2621ahsYjEpi3H+ZiEjwOV9nX0/syNNUrqe45WKWSJSpKnt2msnfFS8XUTSoNTYoyMsXu6+cnLQoKiykPGzh6OwiiAabkmHd4mt9iWyzJjPtPA4QUXvwyWdgqXIZcQUoU3sHFfRlJcJQnpsrpWum8pktYrcYXy83GKmcdN3EnsetfrlshB0d3u3EjkjdXN1EHdW2lEelhZKlelDalko7VEAF4k1ixop1j5yJaJaV8ZZuZdbrMrgFLl/gfOJizqB2QCARHnfY2VoQHXEGF5MvwGQ0QK21RyCRw+ZETtmpqMQfIZ1t3qLgCkiCc2uByy4JjsTtgpshOBzmWq+xInzZj5OtmFHhcNwr8TXWhxHeupWL4lzpsazgBC+fK3nwuZKRkrYtHTzCvvF3dLkMijdx/mudiVLiVs/7MviqHREqdhrKy0B/lguXT2wV5/Jw2aqKWr2c/Fs5vyoVOucrSnmU8ALWYJx41R920cA/bqbODI7DrjNYd0mJYyuIZ/WVKFZrYiXmm0jujoS0ZCwhISFxh+LPBKNVALNgZfCp9RqTGwafK9cUIX4ZV54r0ZS4DGucaxKGa+ByGdgQ3+WZDyXq1XlfBt9m4mG1XfNn4HR4xkWkKy6Iy1VlU65fPr8KdO9yeZTw4uA4VfEYIo9LZb9GOtcAB2NXDJfj8K4rkxgoWg/WQbrJ5CRqCCTBkZCQkJAQuJ0JwLXKztesh8SdB0lwJCQkJCQkJGocJMGRkJCQkJCQqHGQBEdCQkJCQkKixkESHAkJCQkJCYkaB0lwJCQkJCQkJGocJMGRkJCQkJCQqHGQBEdCQkJCQkKixkESHAkJCQkJCYkahxpDcKzGMG/bQ9RB2AgVJ3+4fzseyqO59j15yONWOvg9tb6r/J/1ujzkcQcdNQ01wxcVPRn2BOzlooblNn1K7Acmv7AMsXFJ6NGtFcqNluuaTL/VYUulD95xEA/f3QsmS8VtXReJOwMqO1uciTwPrYMjAuv6CGeREhJ3AtjSs6kCKCiqOY5Ia4yzTXYwl5+bh32hB6Czt78tqaitjS3KygxITc9Bs8Z1iRTc3i8a+4OJjklC+1YNYWLPxJLhSNziUFE/kpKRC41GCw93Z1gqJMGRuDPA/XVxiR4jRgyATusgJg1ud9QYgsMwGo1Iy0iDSqW+LQkOv2BMBEpKyuDl5Xbbjx65PrZ2NrBYrvTILCFxq4J9XfN7K5aKa0AHLyFx06D3np2R1q0TAFtbVdXF2xs1huBwZ8Tu8XVaO7F+fvuCO1hbVPLI8Xaf8ZDyQeK2BX18NvIFlrizwASfvcnXFNSoGRwGD7qIiN62sI4aeRQpISEhISHx/4XbXX5eDSY4NWqb+O3+cJjYSHIjISEhIfH/jZooeqQdHAkJCQkJCYkaB0lwJCQkJCQkJGocJMGRkJCQkJCQqHGQBEdCQkJCQkKixkESHAkJCQkJCYkaB0lwJCQkJCQkJGocJMGRkJCQkJCQqHGQBEdCQkJCQkKixkESHAkJCQkJCYkaB0lwJCQkJCQkJGocJMGRkJCQkJCQqHGQBEdCQkJCQkKixkESHAkJCQkJCYkaB0lwJCQkJCQkJGoYgP8D6g0K7jtrZs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84387EF-BF7C-4F7B-9EEE-B1EE88D7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AC38EEE-A757-4D01-87D9-D62053C7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5FF9D89-BECD-466B-B5A1-39573978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519" y="1658304"/>
            <a:ext cx="686058" cy="315948"/>
          </a:xfrm>
          <a:prstGeom prst="rect">
            <a:avLst/>
          </a:prstGeom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2A419ABD-F8E1-44B3-9C3C-343D5DEA6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663" y="1290438"/>
            <a:ext cx="61230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316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/>
              </a:rPr>
              <a:t>국내 </a:t>
            </a:r>
            <a:r>
              <a:rPr lang="en-US" altLang="ko-KR" sz="24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/>
              </a:rPr>
              <a:t>ESG BOND</a:t>
            </a:r>
            <a:r>
              <a:rPr lang="ko-KR" altLang="en-US" sz="24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/>
              </a:rPr>
              <a:t> 발행 </a:t>
            </a:r>
            <a:r>
              <a:rPr lang="en-US" altLang="ko-KR" sz="24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/>
              </a:rPr>
              <a:t>? </a:t>
            </a:r>
            <a:r>
              <a:rPr lang="ko-KR" altLang="en-US" sz="2400" b="1" spc="-150" dirty="0">
                <a:solidFill>
                  <a:srgbClr val="0000FF"/>
                </a:solidFill>
                <a:latin typeface="나눔고딕OTF" panose="020D0604000000000000" pitchFamily="34" charset="-127"/>
                <a:ea typeface="나눔고딕OTF"/>
              </a:rPr>
              <a:t>  크게 증가 예상</a:t>
            </a:r>
            <a:endParaRPr kumimoji="0" lang="en-US" altLang="ko-KR" sz="2400" b="1" i="0" u="none" strike="noStrike" kern="1200" cap="none" spc="-15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나눔고딕OTF" panose="020D0604000000000000" pitchFamily="34" charset="-127"/>
              <a:ea typeface="나눔고딕OTF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31BA0B76-7E24-41BE-BE6B-3B5EC2FAF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443" y="1755560"/>
            <a:ext cx="7523108" cy="41347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79" tIns="47890" rIns="95779" bIns="47890" anchor="ctr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altLang="ko-KR" sz="1800" dirty="0">
                <a:solidFill>
                  <a:srgbClr val="0000FF"/>
                </a:solidFill>
                <a:latin typeface="Arial"/>
                <a:ea typeface="맑은 고딕"/>
              </a:rPr>
              <a:t>ISSUER</a:t>
            </a:r>
            <a:r>
              <a:rPr lang="ko-KR" altLang="en-US" sz="1800" dirty="0">
                <a:solidFill>
                  <a:srgbClr val="0000FF"/>
                </a:solidFill>
                <a:latin typeface="Arial"/>
                <a:ea typeface="맑은 고딕"/>
              </a:rPr>
              <a:t> </a:t>
            </a:r>
            <a:r>
              <a:rPr lang="en-US" altLang="ko-KR" sz="1800" dirty="0">
                <a:solidFill>
                  <a:srgbClr val="0000FF"/>
                </a:solidFill>
                <a:latin typeface="Arial"/>
                <a:ea typeface="맑은 고딕"/>
              </a:rPr>
              <a:t>: </a:t>
            </a:r>
            <a:r>
              <a:rPr lang="en-US" altLang="ko-KR" sz="1800" dirty="0">
                <a:solidFill>
                  <a:srgbClr val="3E3866"/>
                </a:solidFill>
                <a:latin typeface="Arial"/>
                <a:ea typeface="맑은 고딕"/>
              </a:rPr>
              <a:t> </a:t>
            </a: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기후 및 환경 관련 정책강화에 따른 투자수요 풍부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ESG Bond </a:t>
            </a:r>
            <a:r>
              <a:rPr lang="ko-KR" altLang="en-US" sz="1600" dirty="0" err="1">
                <a:solidFill>
                  <a:srgbClr val="3E3866"/>
                </a:solidFill>
                <a:latin typeface="Arial"/>
                <a:ea typeface="맑은 고딕"/>
              </a:rPr>
              <a:t>발행사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 증가 기조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정보의 투명화를 통한 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Reputation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제고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</a:t>
            </a:r>
          </a:p>
          <a:p>
            <a:pPr algn="l"/>
            <a:endParaRPr lang="en-US" altLang="ko-KR" sz="18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altLang="ko-KR" sz="1800" dirty="0">
                <a:solidFill>
                  <a:srgbClr val="0000FF"/>
                </a:solidFill>
                <a:latin typeface="Arial"/>
                <a:ea typeface="맑은 고딕"/>
              </a:rPr>
              <a:t>Investor</a:t>
            </a:r>
            <a:r>
              <a:rPr lang="ko-KR" altLang="en-US" sz="1800" dirty="0">
                <a:solidFill>
                  <a:srgbClr val="0000FF"/>
                </a:solidFill>
                <a:latin typeface="Arial"/>
                <a:ea typeface="맑은 고딕"/>
              </a:rPr>
              <a:t> </a:t>
            </a:r>
            <a:r>
              <a:rPr lang="en-US" altLang="ko-KR" sz="1800" dirty="0">
                <a:solidFill>
                  <a:srgbClr val="0000FF"/>
                </a:solidFill>
                <a:latin typeface="Arial"/>
                <a:ea typeface="맑은 고딕"/>
              </a:rPr>
              <a:t>:</a:t>
            </a: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정책기조 강화에 따른 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ESG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투자 증대 전망 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(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국민연금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, </a:t>
            </a:r>
            <a:r>
              <a:rPr lang="ko-KR" altLang="en-US" sz="1600" dirty="0" err="1">
                <a:solidFill>
                  <a:srgbClr val="3E3866"/>
                </a:solidFill>
                <a:latin typeface="Arial"/>
                <a:ea typeface="맑은 고딕"/>
              </a:rPr>
              <a:t>연기금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 등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)</a:t>
            </a: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윤리적 투자자로서의 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Reputation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제고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투자포트폴리오 다변화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향후 수급불균형 또는 시장형성에 따른 </a:t>
            </a:r>
            <a:r>
              <a:rPr lang="ko-KR" altLang="en-US" sz="1600" dirty="0" err="1">
                <a:solidFill>
                  <a:srgbClr val="3E3866"/>
                </a:solidFill>
                <a:latin typeface="Arial"/>
                <a:ea typeface="맑은 고딕"/>
              </a:rPr>
              <a:t>유통물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 금리수익 기대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endParaRPr lang="en-US" altLang="ko-KR" sz="18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ko-KR" altLang="en-US" sz="1800" dirty="0">
                <a:solidFill>
                  <a:srgbClr val="0000FF"/>
                </a:solidFill>
                <a:latin typeface="Arial"/>
                <a:ea typeface="맑은 고딕"/>
              </a:rPr>
              <a:t>녹색인증 기관 </a:t>
            </a:r>
            <a:r>
              <a:rPr lang="en-US" altLang="ko-KR" sz="1800" dirty="0">
                <a:solidFill>
                  <a:srgbClr val="0000FF"/>
                </a:solidFill>
                <a:latin typeface="Arial"/>
                <a:ea typeface="맑은 고딕"/>
              </a:rPr>
              <a:t>:</a:t>
            </a:r>
            <a:endParaRPr lang="en-US" altLang="ko-KR" sz="18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GBA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권위 확립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 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  <a:p>
            <a:pPr algn="l"/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     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새로운 </a:t>
            </a:r>
            <a:r>
              <a:rPr lang="en-US" altLang="ko-KR" sz="1600" dirty="0">
                <a:solidFill>
                  <a:srgbClr val="3E3866"/>
                </a:solidFill>
                <a:latin typeface="Arial"/>
                <a:ea typeface="맑은 고딕"/>
              </a:rPr>
              <a:t>Business </a:t>
            </a:r>
            <a:r>
              <a:rPr lang="ko-KR" altLang="en-US" sz="1600" dirty="0">
                <a:solidFill>
                  <a:srgbClr val="3E3866"/>
                </a:solidFill>
                <a:latin typeface="Arial"/>
                <a:ea typeface="맑은 고딕"/>
              </a:rPr>
              <a:t>창조</a:t>
            </a:r>
            <a:endParaRPr lang="en-US" altLang="ko-KR" sz="1600" dirty="0">
              <a:solidFill>
                <a:srgbClr val="3E3866"/>
              </a:solidFill>
              <a:latin typeface="Arial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63556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그룹 27">
            <a:extLst>
              <a:ext uri="{FF2B5EF4-FFF2-40B4-BE49-F238E27FC236}">
                <a16:creationId xmlns:a16="http://schemas.microsoft.com/office/drawing/2014/main" id="{3AA9C560-ED97-4891-89DF-B7AA9C5E3CAE}"/>
              </a:ext>
            </a:extLst>
          </p:cNvPr>
          <p:cNvGrpSpPr/>
          <p:nvPr/>
        </p:nvGrpSpPr>
        <p:grpSpPr>
          <a:xfrm>
            <a:off x="-5068" y="0"/>
            <a:ext cx="12202136" cy="6165851"/>
            <a:chOff x="-10135" y="-19"/>
            <a:chExt cx="12202136" cy="6165851"/>
          </a:xfrm>
          <a:solidFill>
            <a:schemeClr val="accent1">
              <a:lumMod val="50000"/>
            </a:schemeClr>
          </a:solidFill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364D9F9-BB33-45B2-9B2F-881D86A66955}"/>
                </a:ext>
              </a:extLst>
            </p:cNvPr>
            <p:cNvSpPr/>
            <p:nvPr/>
          </p:nvSpPr>
          <p:spPr>
            <a:xfrm>
              <a:off x="-10135" y="-19"/>
              <a:ext cx="12192000" cy="6165851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Noto Sans" panose="020B0502040504020204" pitchFamily="34" charset="0"/>
                <a:ea typeface="Noto Sans CJK KR Regular" panose="020B0500000000000000" pitchFamily="34" charset="-127"/>
              </a:endParaRPr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E6D03A0C-BC9C-49E6-B19E-21C23DAE431F}"/>
                </a:ext>
              </a:extLst>
            </p:cNvPr>
            <p:cNvCxnSpPr/>
            <p:nvPr/>
          </p:nvCxnSpPr>
          <p:spPr>
            <a:xfrm>
              <a:off x="1" y="3357508"/>
              <a:ext cx="12192000" cy="0"/>
            </a:xfrm>
            <a:prstGeom prst="line">
              <a:avLst/>
            </a:prstGeom>
            <a:grp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D9EDAD1-A589-4FA8-821E-62EE328BB055}"/>
              </a:ext>
            </a:extLst>
          </p:cNvPr>
          <p:cNvSpPr txBox="1"/>
          <p:nvPr/>
        </p:nvSpPr>
        <p:spPr>
          <a:xfrm>
            <a:off x="4846356" y="2391872"/>
            <a:ext cx="2356414" cy="707886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r>
              <a:rPr lang="ko-KR" altLang="en-US" sz="4000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감사합니다</a:t>
            </a:r>
            <a:endParaRPr lang="en-US" altLang="ko-KR" sz="4000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0645BF1D-F518-B6E7-3559-D3A12E8BC6CF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569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1337</Words>
  <Application>Microsoft Office PowerPoint</Application>
  <PresentationFormat>와이드스크린</PresentationFormat>
  <Paragraphs>240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4" baseType="lpstr">
      <vt:lpstr>Noto Sans CJK KR Regular</vt:lpstr>
      <vt:lpstr>Noto Sans KR Bold</vt:lpstr>
      <vt:lpstr>나눔고딕OTF</vt:lpstr>
      <vt:lpstr>Arial</vt:lpstr>
      <vt:lpstr>Calibri</vt:lpstr>
      <vt:lpstr>Noto Sans</vt:lpstr>
      <vt:lpstr>Wingdings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24</cp:revision>
  <dcterms:created xsi:type="dcterms:W3CDTF">2023-04-02T17:21:29Z</dcterms:created>
  <dcterms:modified xsi:type="dcterms:W3CDTF">2024-08-29T12:40:35Z</dcterms:modified>
</cp:coreProperties>
</file>