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734" r:id="rId2"/>
    <p:sldId id="678" r:id="rId3"/>
    <p:sldId id="699" r:id="rId4"/>
    <p:sldId id="712" r:id="rId5"/>
    <p:sldId id="700" r:id="rId6"/>
    <p:sldId id="691" r:id="rId7"/>
    <p:sldId id="710" r:id="rId8"/>
    <p:sldId id="714" r:id="rId9"/>
    <p:sldId id="713" r:id="rId10"/>
    <p:sldId id="704" r:id="rId11"/>
    <p:sldId id="702" r:id="rId12"/>
    <p:sldId id="717" r:id="rId13"/>
    <p:sldId id="716" r:id="rId14"/>
    <p:sldId id="706" r:id="rId15"/>
    <p:sldId id="707" r:id="rId16"/>
    <p:sldId id="715" r:id="rId17"/>
    <p:sldId id="730" r:id="rId18"/>
    <p:sldId id="718" r:id="rId19"/>
    <p:sldId id="720" r:id="rId20"/>
    <p:sldId id="721" r:id="rId21"/>
    <p:sldId id="722" r:id="rId22"/>
    <p:sldId id="729" r:id="rId23"/>
    <p:sldId id="725" r:id="rId24"/>
    <p:sldId id="732" r:id="rId25"/>
    <p:sldId id="726" r:id="rId26"/>
    <p:sldId id="731" r:id="rId27"/>
    <p:sldId id="733" r:id="rId28"/>
    <p:sldId id="727" r:id="rId29"/>
    <p:sldId id="651" r:id="rId30"/>
    <p:sldId id="693" r:id="rId31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88" autoAdjust="0"/>
    <p:restoredTop sz="94660"/>
  </p:normalViewPr>
  <p:slideViewPr>
    <p:cSldViewPr snapToGrid="0">
      <p:cViewPr>
        <p:scale>
          <a:sx n="125" d="100"/>
          <a:sy n="125" d="100"/>
        </p:scale>
        <p:origin x="1632" y="9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53685;&#54633;%20&#47928;&#49436;2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/>
              <a:t>월별 보고기업 수</a:t>
            </a:r>
            <a:endParaRPr lang="en-US" altLang="ko-KR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Sheet1!$J$5</c:f>
              <c:strCache>
                <c:ptCount val="1"/>
                <c:pt idx="0">
                  <c:v>보고기업(수)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Sheet1!$K$4:$S$4</c:f>
              <c:strCache>
                <c:ptCount val="9"/>
                <c:pt idx="0">
                  <c:v>4월</c:v>
                </c:pt>
                <c:pt idx="1">
                  <c:v>5월</c:v>
                </c:pt>
                <c:pt idx="2">
                  <c:v>6월</c:v>
                </c:pt>
                <c:pt idx="3">
                  <c:v>7월</c:v>
                </c:pt>
                <c:pt idx="4">
                  <c:v>8월</c:v>
                </c:pt>
                <c:pt idx="5">
                  <c:v>9월</c:v>
                </c:pt>
                <c:pt idx="6">
                  <c:v>10월</c:v>
                </c:pt>
                <c:pt idx="7">
                  <c:v>11월</c:v>
                </c:pt>
                <c:pt idx="8">
                  <c:v>12월</c:v>
                </c:pt>
              </c:strCache>
            </c:strRef>
          </c:cat>
          <c:val>
            <c:numRef>
              <c:f>Sheet1!$K$5:$S$5</c:f>
              <c:numCache>
                <c:formatCode>General</c:formatCode>
                <c:ptCount val="9"/>
                <c:pt idx="0">
                  <c:v>7</c:v>
                </c:pt>
                <c:pt idx="1">
                  <c:v>18</c:v>
                </c:pt>
                <c:pt idx="2">
                  <c:v>67</c:v>
                </c:pt>
                <c:pt idx="3">
                  <c:v>67</c:v>
                </c:pt>
                <c:pt idx="4">
                  <c:v>25</c:v>
                </c:pt>
                <c:pt idx="5">
                  <c:v>6</c:v>
                </c:pt>
                <c:pt idx="6">
                  <c:v>2</c:v>
                </c:pt>
                <c:pt idx="7">
                  <c:v>11</c:v>
                </c:pt>
                <c:pt idx="8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2D-48CE-AB83-D13994421B4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213142032"/>
        <c:axId val="213138672"/>
      </c:barChart>
      <c:catAx>
        <c:axId val="2131420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13138672"/>
        <c:crosses val="autoZero"/>
        <c:auto val="1"/>
        <c:lblAlgn val="ctr"/>
        <c:lblOffset val="100"/>
        <c:noMultiLvlLbl val="0"/>
      </c:catAx>
      <c:valAx>
        <c:axId val="21313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213142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1047F9-5631-4D59-A68E-2F9A0A9C942E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2EBF5F8-3F37-4D27-974C-B54F78160FF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3672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9CF49AC-BBCC-95DA-591E-5DA56F4E73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24516BB-1A92-C5D7-12F2-A4E5FAD5BC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F5F7B61-ED62-343A-E0B7-0D7C633CC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51F11-978F-45EE-921D-AC4775F5EA92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8BAC3A3-08FD-DAD8-6433-7FF37B48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88C5A42-835F-ABC7-F4D0-11EC4C48E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62733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F3A0ACF-8199-D4CE-5240-5A7B35C8A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8893A84-589B-3F59-18FB-562492D28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05BEB3A-20ED-3DB7-AABB-1AC45CF44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43C95-1966-4EB1-9285-04F82A98A44B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123E34-0841-230A-13D7-10C10A47C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D7079E6-8630-D2D3-6FB7-58366800DD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4072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820BE01-D01A-BCCD-5BCD-176FC9DDA4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352547-720D-1A54-E593-6A9D92890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6E7BCA-36F3-AA6B-62BF-7ED20C00A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66523-A2D9-4473-A787-9E2E10EC8449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FCDEEFA-6C43-6AC3-B55B-5B602B38C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6FBD274-2C3A-FF65-E0ED-22BCF0DF95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0157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44E434-5295-0EE6-464E-14E2CD52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8A751A8-418F-FD3A-0B9C-F78AE0CE3A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4282307-6CC8-ED70-98CD-62FDE05201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3D306DF-4D64-CD7D-66D4-8F647F17F2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9BEA5-F424-4430-B990-0A0ED0BDA80F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97446A7-EE52-C7B6-5D19-4D9C62D17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EA0309-A0BB-C2B8-606F-FDF9B7900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5636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F5545A-0423-99D4-ED44-F060A0539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C4BFA1C-F489-D529-2FBB-FC4CF0836B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9F1A719-B7B4-4740-E265-4654C65263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930BC4F-A64E-661A-5C0B-676071440C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87AC4ED5-40EE-03E1-AB51-F7DF382E70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23EFA9CA-80C1-BE47-7AB2-3A252BDA3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FD02AE-743E-4E37-AD27-B7D0F4DADB65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018BE49-B823-E54F-3737-8E9330D324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BE5400-4738-42D9-85DE-AF0E6B2E9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1765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835B4AF-E8D4-5CD0-30DB-9F87A7529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6A3E0B2-8CF4-A88F-AAC3-2D1CAF090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27763-886C-4912-BE1C-4E5F543F9D70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613F865C-06BE-E9B5-356B-A9BFAD08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46B2F33-F09D-D450-9EA2-01C499F00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178503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9A47335C-7F79-861C-1155-3DA359D312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E49A8-A84B-4379-BFF0-5DC66D5FD095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DAAC54E6-BE6B-9C71-BCD2-89D755102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361F81-DC60-EE35-3693-57FE67984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1141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782255-3479-024F-25AD-9D03CC368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4FD40F5-99DA-1D69-73B9-C3D1ADE34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FF72C1-3D45-8E56-D768-AC15A8BA0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4C265F1-1535-B35C-08A3-DBF2ED1064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87E11-7A84-4ECB-A572-4B98422A1F0A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4A52BA3-826D-AB68-D407-24EB7D176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A7C8C3D-E5FD-659B-F19A-F67678397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130779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46173FE-58C6-1893-6EB0-3E692CFBF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8F1BB6A2-3353-A0FC-143F-C7B8E319ED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85FA6B0-4C69-B313-37D4-9707EE2D45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4E0A117-1CF1-42E4-D2AE-E15FC82A1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29B26-C36A-40B3-94D4-8A7A321B4844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3362CA0-2B4E-5418-2BD5-2171C94B5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FA70E171-7BF0-882F-B5C7-1FDC07B0C4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635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D617E4A-1EF6-05C5-C28A-BB37C3CD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B81EA64-EF5B-6E17-2A9E-7A177411CD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84E411C-E32B-DB9B-3B60-28CF99707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454D0-9E72-47EE-9959-3994926ACBEF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86F7773-CF8E-4A00-798B-4907D833B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5807FF1-3A7D-50B1-6EBB-1F76FAE2B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1345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3491FD1-2513-98DE-693A-ACEE7BE6E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17533C1-8511-3585-D690-63B50285D6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706FC76-5870-6765-6E29-66EAC5E0B3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E3B7B-CEE5-4D45-B404-1E0C7E7EB91F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CC9CD6C-7FF0-834F-EEB4-A8718892D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91D931-BD86-835F-BE2A-13F14244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03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01F6D1F5-5078-8D40-5FAD-25F056336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A7435B7-8BB9-23C9-4AE3-A92141C60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9B1DA3A-6492-1E44-B663-61AA606D55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A71FD-6E1F-4D93-BA59-F99F253A1508}" type="datetime1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2740DE-E58A-E64C-BD6C-FB5BF96BF5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116CD20-2B83-D9C5-2946-6E1C79EB69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D8BC4-3294-4BA1-A9CF-FA0A91DD01B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049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1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5A32A5D-F508-4528-A8FE-96432689ACD6}"/>
              </a:ext>
            </a:extLst>
          </p:cNvPr>
          <p:cNvSpPr txBox="1"/>
          <p:nvPr/>
        </p:nvSpPr>
        <p:spPr>
          <a:xfrm>
            <a:off x="878774" y="1531917"/>
            <a:ext cx="989808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800" dirty="0"/>
              <a:t>5</a:t>
            </a:r>
            <a:r>
              <a:rPr lang="ko-KR" altLang="en-US" sz="2800" dirty="0"/>
              <a:t>주차 강의 </a:t>
            </a:r>
            <a:r>
              <a:rPr lang="en-US" altLang="ko-KR" sz="2800" dirty="0"/>
              <a:t>(</a:t>
            </a:r>
            <a:r>
              <a:rPr lang="ko-KR" altLang="en-US" sz="2800" dirty="0"/>
              <a:t>글로벌 기후공시와 탄소회계</a:t>
            </a:r>
            <a:r>
              <a:rPr lang="en-US" altLang="ko-KR" sz="2800" dirty="0"/>
              <a:t>)</a:t>
            </a:r>
          </a:p>
          <a:p>
            <a:pPr algn="ctr"/>
            <a:endParaRPr lang="en-US" altLang="ko-KR" sz="2800" dirty="0"/>
          </a:p>
          <a:p>
            <a:pPr algn="ctr"/>
            <a:r>
              <a:rPr lang="en-US" altLang="ko-KR" sz="2800" dirty="0"/>
              <a:t>ISSB</a:t>
            </a:r>
            <a:r>
              <a:rPr lang="ko-KR" altLang="en-US" sz="2800" dirty="0"/>
              <a:t>의 탄생과 </a:t>
            </a:r>
            <a:r>
              <a:rPr lang="en-US" altLang="ko-KR" sz="2800" dirty="0"/>
              <a:t>IFRS S1, S2</a:t>
            </a:r>
            <a:r>
              <a:rPr lang="ko-KR" altLang="en-US" sz="2800" dirty="0"/>
              <a:t>의 이해</a:t>
            </a:r>
          </a:p>
        </p:txBody>
      </p:sp>
    </p:spTree>
    <p:extLst>
      <p:ext uri="{BB962C8B-B14F-4D97-AF65-F5344CB8AC3E}">
        <p14:creationId xmlns:p14="http://schemas.microsoft.com/office/powerpoint/2010/main" val="26856374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2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393815" y="8728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서론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72B1BACD-6246-1EF6-94A0-B53950BF59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6176" y="2476675"/>
            <a:ext cx="4994964" cy="3427076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0932444-00D5-3BC5-8C6D-ED3E8BCEB1B8}"/>
              </a:ext>
            </a:extLst>
          </p:cNvPr>
          <p:cNvSpPr txBox="1"/>
          <p:nvPr/>
        </p:nvSpPr>
        <p:spPr>
          <a:xfrm>
            <a:off x="1076638" y="2099667"/>
            <a:ext cx="3708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/>
              <a:t>&lt; </a:t>
            </a:r>
            <a:r>
              <a:rPr lang="ko-KR" altLang="en-US" sz="1200" u="sng" dirty="0" err="1"/>
              <a:t>이행리스크에</a:t>
            </a:r>
            <a:r>
              <a:rPr lang="ko-KR" altLang="en-US" sz="1200" u="sng" dirty="0"/>
              <a:t> 따른 부도율의 변화 </a:t>
            </a:r>
            <a:r>
              <a:rPr lang="en-US" altLang="ko-KR" sz="1200" u="sng" dirty="0"/>
              <a:t>&gt;</a:t>
            </a:r>
            <a:endParaRPr lang="ko-KR" altLang="en-US" sz="1200" u="sng" dirty="0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C314294-B393-33BD-D5D2-02029B0CC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363" y="2441440"/>
            <a:ext cx="4606636" cy="368877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989683C6-CA9F-2C8B-98B4-09E5B5B77F4B}"/>
              </a:ext>
            </a:extLst>
          </p:cNvPr>
          <p:cNvSpPr txBox="1"/>
          <p:nvPr/>
        </p:nvSpPr>
        <p:spPr>
          <a:xfrm>
            <a:off x="5789615" y="2099667"/>
            <a:ext cx="37080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200" u="sng" dirty="0"/>
              <a:t>&lt; </a:t>
            </a:r>
            <a:r>
              <a:rPr lang="ko-KR" altLang="en-US" sz="1200" u="sng" dirty="0" err="1"/>
              <a:t>이행리스크에</a:t>
            </a:r>
            <a:r>
              <a:rPr lang="ko-KR" altLang="en-US" sz="1200" u="sng" dirty="0"/>
              <a:t> 따른 주가변화 </a:t>
            </a:r>
            <a:r>
              <a:rPr lang="en-US" altLang="ko-KR" sz="1200" u="sng" dirty="0"/>
              <a:t>&gt;</a:t>
            </a:r>
            <a:endParaRPr lang="ko-KR" altLang="en-US" sz="1200" u="sng" dirty="0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DF337B59-41B6-A87C-CDEF-CE70C33C6E6F}"/>
              </a:ext>
            </a:extLst>
          </p:cNvPr>
          <p:cNvSpPr/>
          <p:nvPr/>
        </p:nvSpPr>
        <p:spPr>
          <a:xfrm>
            <a:off x="489261" y="2013994"/>
            <a:ext cx="9651879" cy="427100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19AA52E-0649-8062-B687-18181669FAEF}"/>
              </a:ext>
            </a:extLst>
          </p:cNvPr>
          <p:cNvSpPr txBox="1"/>
          <p:nvPr/>
        </p:nvSpPr>
        <p:spPr>
          <a:xfrm>
            <a:off x="489261" y="6360868"/>
            <a:ext cx="46209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출처</a:t>
            </a:r>
            <a:r>
              <a:rPr lang="en-US" altLang="ko-KR" sz="1200" dirty="0"/>
              <a:t>: </a:t>
            </a:r>
            <a:r>
              <a:rPr lang="ko-KR" altLang="en-US" sz="1200" dirty="0"/>
              <a:t>기후변화 </a:t>
            </a:r>
            <a:r>
              <a:rPr lang="ko-KR" altLang="en-US" sz="1200" dirty="0" err="1"/>
              <a:t>이행리스크와</a:t>
            </a:r>
            <a:r>
              <a:rPr lang="ko-KR" altLang="en-US" sz="1200" dirty="0"/>
              <a:t> 금융안정 </a:t>
            </a:r>
            <a:r>
              <a:rPr lang="en-US" altLang="ko-KR" sz="1200" dirty="0"/>
              <a:t>(</a:t>
            </a:r>
            <a:r>
              <a:rPr lang="ko-KR" altLang="en-US" sz="1200" dirty="0"/>
              <a:t>한국은행</a:t>
            </a:r>
            <a:r>
              <a:rPr lang="en-US" altLang="ko-KR" sz="1200" dirty="0"/>
              <a:t>,</a:t>
            </a:r>
            <a:r>
              <a:rPr lang="ko-KR" altLang="en-US" sz="1200" dirty="0"/>
              <a:t> </a:t>
            </a:r>
            <a:r>
              <a:rPr lang="en-US" altLang="ko-KR" sz="1200" dirty="0"/>
              <a:t>2021)</a:t>
            </a:r>
            <a:endParaRPr lang="ko-KR" altLang="en-US" sz="1200" dirty="0"/>
          </a:p>
        </p:txBody>
      </p:sp>
      <p:sp>
        <p:nvSpPr>
          <p:cNvPr id="25" name="object 5">
            <a:extLst>
              <a:ext uri="{FF2B5EF4-FFF2-40B4-BE49-F238E27FC236}">
                <a16:creationId xmlns:a16="http://schemas.microsoft.com/office/drawing/2014/main" id="{2499A640-D762-1C3F-F0BC-38FA5DFADCEE}"/>
              </a:ext>
            </a:extLst>
          </p:cNvPr>
          <p:cNvSpPr txBox="1">
            <a:spLocks/>
          </p:cNvSpPr>
          <p:nvPr/>
        </p:nvSpPr>
        <p:spPr>
          <a:xfrm>
            <a:off x="304309" y="1124223"/>
            <a:ext cx="11217019" cy="55861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기후변화 시나리오에 따라 </a:t>
            </a:r>
            <a:r>
              <a:rPr lang="ko-KR" altLang="en-US" sz="2800" b="1" dirty="0" err="1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고탄소</a:t>
            </a:r>
            <a:r>
              <a:rPr lang="ko-KR" altLang="en-US" sz="2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산업은 부도율 상승 및 주식가격 하락</a:t>
            </a:r>
            <a:endParaRPr lang="en-US" altLang="ko-KR" sz="2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892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3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393815" y="8728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서론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" name="Picture 2" descr="효율적으로 재무 분석 보고서를 작성하는 3 단계">
            <a:extLst>
              <a:ext uri="{FF2B5EF4-FFF2-40B4-BE49-F238E27FC236}">
                <a16:creationId xmlns:a16="http://schemas.microsoft.com/office/drawing/2014/main" id="{98539D36-5503-CDF5-AD2C-9D2E45D12E3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29" r="50000"/>
          <a:stretch/>
        </p:blipFill>
        <p:spPr bwMode="auto">
          <a:xfrm>
            <a:off x="277572" y="2196041"/>
            <a:ext cx="3462683" cy="3464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직사각형 4">
            <a:extLst>
              <a:ext uri="{FF2B5EF4-FFF2-40B4-BE49-F238E27FC236}">
                <a16:creationId xmlns:a16="http://schemas.microsoft.com/office/drawing/2014/main" id="{D907542C-E404-26EF-7B86-679DB7FD2BBA}"/>
              </a:ext>
            </a:extLst>
          </p:cNvPr>
          <p:cNvSpPr/>
          <p:nvPr/>
        </p:nvSpPr>
        <p:spPr>
          <a:xfrm>
            <a:off x="218023" y="1579206"/>
            <a:ext cx="10559963" cy="467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재무제표를 통해 기업가치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(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예측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), 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이자율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자본비용 등을 계산하였지만</a:t>
            </a:r>
            <a:r>
              <a:rPr lang="en-US" altLang="ko-KR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, </a:t>
            </a:r>
            <a:r>
              <a:rPr lang="ko-KR" altLang="en-US" b="1" dirty="0">
                <a:latin typeface="나눔스퀘어OTF Bold" panose="020B0600000101010101" pitchFamily="34" charset="-127"/>
                <a:ea typeface="나눔스퀘어OTF Bold" panose="020B0600000101010101" pitchFamily="34" charset="-127"/>
              </a:rPr>
              <a:t>점점 예측가능성이 낮아짐</a:t>
            </a:r>
          </a:p>
        </p:txBody>
      </p:sp>
      <p:sp>
        <p:nvSpPr>
          <p:cNvPr id="6" name="화살표: 오른쪽 5">
            <a:extLst>
              <a:ext uri="{FF2B5EF4-FFF2-40B4-BE49-F238E27FC236}">
                <a16:creationId xmlns:a16="http://schemas.microsoft.com/office/drawing/2014/main" id="{EFCD71F3-D9B3-03C4-1595-82BE84A92CCA}"/>
              </a:ext>
            </a:extLst>
          </p:cNvPr>
          <p:cNvSpPr/>
          <p:nvPr/>
        </p:nvSpPr>
        <p:spPr>
          <a:xfrm>
            <a:off x="3852660" y="3375377"/>
            <a:ext cx="1077451" cy="467885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곱하기 기호 6">
            <a:extLst>
              <a:ext uri="{FF2B5EF4-FFF2-40B4-BE49-F238E27FC236}">
                <a16:creationId xmlns:a16="http://schemas.microsoft.com/office/drawing/2014/main" id="{26E32F7A-7184-2D24-84EF-5CFFEBFC80E2}"/>
              </a:ext>
            </a:extLst>
          </p:cNvPr>
          <p:cNvSpPr/>
          <p:nvPr/>
        </p:nvSpPr>
        <p:spPr>
          <a:xfrm>
            <a:off x="3852660" y="3216288"/>
            <a:ext cx="985381" cy="829744"/>
          </a:xfrm>
          <a:prstGeom prst="mathMultiply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8" name="Picture 4" descr="ESG 경영하라…엑슨모빌 저격한 행동주의펀드 | 한경닷컴">
            <a:extLst>
              <a:ext uri="{FF2B5EF4-FFF2-40B4-BE49-F238E27FC236}">
                <a16:creationId xmlns:a16="http://schemas.microsoft.com/office/drawing/2014/main" id="{9F987795-C83D-0FFA-56B1-0F2CD1F33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9196" y="2153468"/>
            <a:ext cx="3016063" cy="1872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테슬라, 차 팔아 돈 번 게 아니다?…&amp;#39;천슬라&amp;#39; 앞날은?">
            <a:extLst>
              <a:ext uri="{FF2B5EF4-FFF2-40B4-BE49-F238E27FC236}">
                <a16:creationId xmlns:a16="http://schemas.microsoft.com/office/drawing/2014/main" id="{46D4A885-A328-91AB-CCDD-73C6547972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13"/>
          <a:stretch/>
        </p:blipFill>
        <p:spPr bwMode="auto">
          <a:xfrm>
            <a:off x="5230004" y="4122581"/>
            <a:ext cx="3016062" cy="24753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thumbnail">
            <a:extLst>
              <a:ext uri="{FF2B5EF4-FFF2-40B4-BE49-F238E27FC236}">
                <a16:creationId xmlns:a16="http://schemas.microsoft.com/office/drawing/2014/main" id="{A5990103-0173-C18C-1D8F-EE01B1F3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7484" y="2147002"/>
            <a:ext cx="2731094" cy="2225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한달새 112% 폭등한 이 주식…&quot;대기업들 눈독&quot; 이유있는 질주 - 머니투데이">
            <a:extLst>
              <a:ext uri="{FF2B5EF4-FFF2-40B4-BE49-F238E27FC236}">
                <a16:creationId xmlns:a16="http://schemas.microsoft.com/office/drawing/2014/main" id="{B94E9016-4D8D-8C44-D2A9-EA82FD0B98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9156" y="4401429"/>
            <a:ext cx="2967749" cy="2013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object 5">
            <a:extLst>
              <a:ext uri="{FF2B5EF4-FFF2-40B4-BE49-F238E27FC236}">
                <a16:creationId xmlns:a16="http://schemas.microsoft.com/office/drawing/2014/main" id="{7266A111-1379-830E-6FD0-E7A9CB950C56}"/>
              </a:ext>
            </a:extLst>
          </p:cNvPr>
          <p:cNvSpPr txBox="1">
            <a:spLocks/>
          </p:cNvSpPr>
          <p:nvPr/>
        </p:nvSpPr>
        <p:spPr>
          <a:xfrm>
            <a:off x="277572" y="1057445"/>
            <a:ext cx="11217019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는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ISSB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를 통해 재무정보의 한계를 극복하고자 함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7378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4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393815" y="8728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서론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C60E1446-F26F-2CF1-7297-3788EC6BCCA1}"/>
              </a:ext>
            </a:extLst>
          </p:cNvPr>
          <p:cNvGrpSpPr/>
          <p:nvPr/>
        </p:nvGrpSpPr>
        <p:grpSpPr>
          <a:xfrm>
            <a:off x="666865" y="2197100"/>
            <a:ext cx="10642484" cy="4257400"/>
            <a:chOff x="1913167" y="1294706"/>
            <a:chExt cx="10073482" cy="4244851"/>
          </a:xfrm>
        </p:grpSpPr>
        <p:grpSp>
          <p:nvGrpSpPr>
            <p:cNvPr id="13" name="그룹 12">
              <a:extLst>
                <a:ext uri="{FF2B5EF4-FFF2-40B4-BE49-F238E27FC236}">
                  <a16:creationId xmlns:a16="http://schemas.microsoft.com/office/drawing/2014/main" id="{71430A7D-B2C2-32CF-92B3-C8781301180E}"/>
                </a:ext>
              </a:extLst>
            </p:cNvPr>
            <p:cNvGrpSpPr/>
            <p:nvPr/>
          </p:nvGrpSpPr>
          <p:grpSpPr>
            <a:xfrm>
              <a:off x="1913167" y="1294706"/>
              <a:ext cx="10073482" cy="4244851"/>
              <a:chOff x="2068026" y="2963119"/>
              <a:chExt cx="9698504" cy="3841931"/>
            </a:xfrm>
          </p:grpSpPr>
          <p:pic>
            <p:nvPicPr>
              <p:cNvPr id="16" name="그림 15">
                <a:extLst>
                  <a:ext uri="{FF2B5EF4-FFF2-40B4-BE49-F238E27FC236}">
                    <a16:creationId xmlns:a16="http://schemas.microsoft.com/office/drawing/2014/main" id="{15E42A4D-ABD0-6EE9-E2A2-5900F34B9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68026" y="2963119"/>
                <a:ext cx="8445362" cy="3841931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1517212-1056-33EB-78C2-0C4571279045}"/>
                  </a:ext>
                </a:extLst>
              </p:cNvPr>
              <p:cNvSpPr txBox="1"/>
              <p:nvPr/>
            </p:nvSpPr>
            <p:spPr>
              <a:xfrm>
                <a:off x="10755705" y="3284538"/>
                <a:ext cx="1010825" cy="47216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ko-KR" altLang="en-US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국가별 정책 </a:t>
                </a:r>
                <a:br>
                  <a:rPr lang="en-US" altLang="ko-KR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</a:br>
                <a:r>
                  <a:rPr lang="ko-KR" altLang="en-US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 및  규제</a:t>
                </a:r>
                <a:endParaRPr lang="ko-KR" altLang="en-US" sz="1400" dirty="0">
                  <a:solidFill>
                    <a:srgbClr val="50817B"/>
                  </a:solidFill>
                </a:endParaRPr>
              </a:p>
            </p:txBody>
          </p:sp>
          <p:sp>
            <p:nvSpPr>
              <p:cNvPr id="18" name="타원 17">
                <a:extLst>
                  <a:ext uri="{FF2B5EF4-FFF2-40B4-BE49-F238E27FC236}">
                    <a16:creationId xmlns:a16="http://schemas.microsoft.com/office/drawing/2014/main" id="{897C8064-0ED6-58D0-58F1-C1663F8179D2}"/>
                  </a:ext>
                </a:extLst>
              </p:cNvPr>
              <p:cNvSpPr/>
              <p:nvPr/>
            </p:nvSpPr>
            <p:spPr>
              <a:xfrm>
                <a:off x="9894857" y="3476469"/>
                <a:ext cx="139359" cy="139359"/>
              </a:xfrm>
              <a:prstGeom prst="ellipse">
                <a:avLst/>
              </a:prstGeom>
              <a:solidFill>
                <a:srgbClr val="5BC9A9"/>
              </a:solidFill>
              <a:ln>
                <a:solidFill>
                  <a:srgbClr val="5BC9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solidFill>
                    <a:srgbClr val="549B6B"/>
                  </a:solidFill>
                </a:endParaRP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id="{CC97CA75-59B1-A8A2-06D3-18965A1E55F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034216" y="3543788"/>
                <a:ext cx="721490" cy="1"/>
              </a:xfrm>
              <a:prstGeom prst="line">
                <a:avLst/>
              </a:prstGeom>
              <a:ln>
                <a:solidFill>
                  <a:srgbClr val="50817B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직선 연결선 19">
                <a:extLst>
                  <a:ext uri="{FF2B5EF4-FFF2-40B4-BE49-F238E27FC236}">
                    <a16:creationId xmlns:a16="http://schemas.microsoft.com/office/drawing/2014/main" id="{B526BBF9-DBD2-CFB0-3689-A4FE10CF39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292482" y="4548412"/>
                <a:ext cx="1460863" cy="14102"/>
              </a:xfrm>
              <a:prstGeom prst="line">
                <a:avLst/>
              </a:prstGeom>
              <a:ln>
                <a:solidFill>
                  <a:srgbClr val="50817B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직선 연결선 20">
                <a:extLst>
                  <a:ext uri="{FF2B5EF4-FFF2-40B4-BE49-F238E27FC236}">
                    <a16:creationId xmlns:a16="http://schemas.microsoft.com/office/drawing/2014/main" id="{10BF8DB4-F683-403D-CA2B-E87AA770BF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837693" y="6070520"/>
                <a:ext cx="4915652" cy="14684"/>
              </a:xfrm>
              <a:prstGeom prst="line">
                <a:avLst/>
              </a:prstGeom>
              <a:ln>
                <a:solidFill>
                  <a:srgbClr val="50817B"/>
                </a:solidFill>
              </a:ln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타원 21">
                <a:extLst>
                  <a:ext uri="{FF2B5EF4-FFF2-40B4-BE49-F238E27FC236}">
                    <a16:creationId xmlns:a16="http://schemas.microsoft.com/office/drawing/2014/main" id="{C55B6206-4C11-B1D7-CB6D-DEFA81D39980}"/>
                  </a:ext>
                </a:extLst>
              </p:cNvPr>
              <p:cNvSpPr/>
              <p:nvPr/>
            </p:nvSpPr>
            <p:spPr>
              <a:xfrm>
                <a:off x="5837693" y="6010525"/>
                <a:ext cx="139359" cy="139359"/>
              </a:xfrm>
              <a:prstGeom prst="ellipse">
                <a:avLst/>
              </a:prstGeom>
              <a:solidFill>
                <a:srgbClr val="5BC9A9"/>
              </a:solidFill>
              <a:ln>
                <a:solidFill>
                  <a:srgbClr val="5BC9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B027D8B2-9187-1E59-7377-F5333A7A174D}"/>
                  </a:ext>
                </a:extLst>
              </p:cNvPr>
              <p:cNvSpPr txBox="1"/>
              <p:nvPr/>
            </p:nvSpPr>
            <p:spPr>
              <a:xfrm>
                <a:off x="10753345" y="5921483"/>
                <a:ext cx="934723" cy="278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IASB </a:t>
                </a:r>
                <a:r>
                  <a:rPr lang="ko-KR" altLang="en-US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제정</a:t>
                </a:r>
                <a:endParaRPr lang="ko-KR" altLang="en-US" sz="1400" dirty="0">
                  <a:solidFill>
                    <a:srgbClr val="50817B"/>
                  </a:solidFill>
                </a:endParaRP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18139711-01BB-A2CB-ACDE-843C4C4156E9}"/>
                  </a:ext>
                </a:extLst>
              </p:cNvPr>
              <p:cNvSpPr txBox="1"/>
              <p:nvPr/>
            </p:nvSpPr>
            <p:spPr>
              <a:xfrm>
                <a:off x="10753345" y="4379839"/>
                <a:ext cx="934723" cy="278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altLang="ko-KR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ISSB </a:t>
                </a:r>
                <a:r>
                  <a:rPr lang="ko-KR" altLang="en-US" sz="1400" spc="-100" dirty="0">
                    <a:solidFill>
                      <a:srgbClr val="50817B"/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제정</a:t>
                </a:r>
                <a:endParaRPr lang="ko-KR" altLang="en-US" sz="1400" dirty="0">
                  <a:solidFill>
                    <a:srgbClr val="50817B"/>
                  </a:solidFill>
                </a:endParaRPr>
              </a:p>
            </p:txBody>
          </p:sp>
          <p:sp>
            <p:nvSpPr>
              <p:cNvPr id="25" name="타원 24">
                <a:extLst>
                  <a:ext uri="{FF2B5EF4-FFF2-40B4-BE49-F238E27FC236}">
                    <a16:creationId xmlns:a16="http://schemas.microsoft.com/office/drawing/2014/main" id="{D27E306F-E14B-6DC0-7EDE-539B283BB1ED}"/>
                  </a:ext>
                </a:extLst>
              </p:cNvPr>
              <p:cNvSpPr/>
              <p:nvPr/>
            </p:nvSpPr>
            <p:spPr>
              <a:xfrm>
                <a:off x="9183657" y="4494513"/>
                <a:ext cx="139359" cy="139359"/>
              </a:xfrm>
              <a:prstGeom prst="ellipse">
                <a:avLst/>
              </a:prstGeom>
              <a:solidFill>
                <a:srgbClr val="5BC9A9"/>
              </a:solidFill>
              <a:ln>
                <a:solidFill>
                  <a:srgbClr val="5BC9A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A76E6A-B165-3E76-28BA-8C58EA2FB8C5}"/>
                </a:ext>
              </a:extLst>
            </p:cNvPr>
            <p:cNvSpPr txBox="1"/>
            <p:nvPr/>
          </p:nvSpPr>
          <p:spPr>
            <a:xfrm>
              <a:off x="4588069" y="2792889"/>
              <a:ext cx="147027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pc="-100" dirty="0">
                  <a:solidFill>
                    <a:schemeClr val="accent4">
                      <a:lumMod val="20000"/>
                      <a:lumOff val="80000"/>
                    </a:schemeClr>
                  </a:solidFill>
                  <a:highlight>
                    <a:srgbClr val="B31E3B"/>
                  </a:highlight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rPr>
                <a:t>글로벌 기준선</a:t>
              </a:r>
            </a:p>
          </p:txBody>
        </p:sp>
      </p:grpSp>
      <p:sp>
        <p:nvSpPr>
          <p:cNvPr id="2" name="object 5">
            <a:extLst>
              <a:ext uri="{FF2B5EF4-FFF2-40B4-BE49-F238E27FC236}">
                <a16:creationId xmlns:a16="http://schemas.microsoft.com/office/drawing/2014/main" id="{87D5287A-937F-913B-E8C4-E3839BFEFC9F}"/>
              </a:ext>
            </a:extLst>
          </p:cNvPr>
          <p:cNvSpPr txBox="1">
            <a:spLocks/>
          </p:cNvSpPr>
          <p:nvPr/>
        </p:nvSpPr>
        <p:spPr>
          <a:xfrm>
            <a:off x="329709" y="1256943"/>
            <a:ext cx="11217019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ISSB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의 기준은 글로벌 기준선으로 투자자 중심의 보고서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39991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5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393815" y="8728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KR Bold" panose="020B0800000000000000" pitchFamily="50" charset="-127"/>
                <a:ea typeface="Noto Sans KR Bold" panose="020B0800000000000000" pitchFamily="50" charset="-127"/>
              </a:rPr>
              <a:t>서론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EE8D893-40ED-D6B9-28ED-63FD7955ED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911" y="2942904"/>
            <a:ext cx="4350752" cy="30344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389797-6663-4B2E-B490-1E9CEEF18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48800" y="2819147"/>
            <a:ext cx="3905584" cy="3189648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43E1691A-2CC2-1DEA-C971-EE56BEF4EAEB}"/>
              </a:ext>
            </a:extLst>
          </p:cNvPr>
          <p:cNvSpPr/>
          <p:nvPr/>
        </p:nvSpPr>
        <p:spPr>
          <a:xfrm>
            <a:off x="490068" y="2751152"/>
            <a:ext cx="5065295" cy="33608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754AFE1-C7E0-8757-E6BD-D872A027F687}"/>
              </a:ext>
            </a:extLst>
          </p:cNvPr>
          <p:cNvSpPr/>
          <p:nvPr/>
        </p:nvSpPr>
        <p:spPr>
          <a:xfrm>
            <a:off x="5707763" y="2751152"/>
            <a:ext cx="4329363" cy="336088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내용 개체 틀 2">
            <a:extLst>
              <a:ext uri="{FF2B5EF4-FFF2-40B4-BE49-F238E27FC236}">
                <a16:creationId xmlns:a16="http://schemas.microsoft.com/office/drawing/2014/main" id="{6620F50B-2D9B-CBC0-F04B-7D06D90088DC}"/>
              </a:ext>
            </a:extLst>
          </p:cNvPr>
          <p:cNvSpPr>
            <a:spLocks noGrp="1"/>
          </p:cNvSpPr>
          <p:nvPr/>
        </p:nvSpPr>
        <p:spPr>
          <a:xfrm>
            <a:off x="379444" y="1151097"/>
            <a:ext cx="10681741" cy="149271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2018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년 유럽이 전격적으로 도입한 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NFRD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한계 및 실패 원인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(1) Comparability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부족 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(84%)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(2) Reliability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부족 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(74%)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(3) Relevance </a:t>
            </a:r>
            <a:r>
              <a:rPr lang="ko-KR" altLang="en-US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부족 </a:t>
            </a:r>
            <a:r>
              <a:rPr lang="en-US" altLang="ko-KR" sz="1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(70%) </a:t>
            </a:r>
          </a:p>
        </p:txBody>
      </p:sp>
    </p:spTree>
    <p:extLst>
      <p:ext uri="{BB962C8B-B14F-4D97-AF65-F5344CB8AC3E}">
        <p14:creationId xmlns:p14="http://schemas.microsoft.com/office/powerpoint/2010/main" val="218710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6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255792" y="15476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설립 및 국내외 동향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8920A602-9AEA-1A02-42AC-48CFAE0C65CD}"/>
              </a:ext>
            </a:extLst>
          </p:cNvPr>
          <p:cNvSpPr txBox="1">
            <a:spLocks/>
          </p:cNvSpPr>
          <p:nvPr/>
        </p:nvSpPr>
        <p:spPr>
          <a:xfrm>
            <a:off x="428452" y="1257903"/>
            <a:ext cx="11217019" cy="917687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 S1, S2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주요 마일스톤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</a:p>
          <a:p>
            <a:pPr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FY2025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년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(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또는 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FY2026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년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)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부터 상장 대기업을 중심으로 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 S1, S2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도입 예정 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(KSSB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2022)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E0D82685-1019-8CC4-6F34-46F32FAE2685}"/>
              </a:ext>
            </a:extLst>
          </p:cNvPr>
          <p:cNvGrpSpPr/>
          <p:nvPr/>
        </p:nvGrpSpPr>
        <p:grpSpPr>
          <a:xfrm>
            <a:off x="507356" y="2490710"/>
            <a:ext cx="11055361" cy="3735551"/>
            <a:chOff x="489365" y="2191055"/>
            <a:chExt cx="11172305" cy="3916680"/>
          </a:xfrm>
        </p:grpSpPr>
        <p:sp>
          <p:nvSpPr>
            <p:cNvPr id="7" name="직사각형 6">
              <a:extLst>
                <a:ext uri="{FF2B5EF4-FFF2-40B4-BE49-F238E27FC236}">
                  <a16:creationId xmlns:a16="http://schemas.microsoft.com/office/drawing/2014/main" id="{AD22D370-BBA8-065E-B92B-CFE5FD6C9BF0}"/>
                </a:ext>
              </a:extLst>
            </p:cNvPr>
            <p:cNvSpPr/>
            <p:nvPr/>
          </p:nvSpPr>
          <p:spPr>
            <a:xfrm>
              <a:off x="10001198" y="2266816"/>
              <a:ext cx="1398388" cy="3734239"/>
            </a:xfrm>
            <a:prstGeom prst="rect">
              <a:avLst/>
            </a:prstGeom>
            <a:solidFill>
              <a:srgbClr val="E8F4FA"/>
            </a:solidFill>
            <a:ln>
              <a:solidFill>
                <a:srgbClr val="BFC0C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  <p:cxnSp>
          <p:nvCxnSpPr>
            <p:cNvPr id="8" name="직선 화살표 연결선 7">
              <a:extLst>
                <a:ext uri="{FF2B5EF4-FFF2-40B4-BE49-F238E27FC236}">
                  <a16:creationId xmlns:a16="http://schemas.microsoft.com/office/drawing/2014/main" id="{773116B0-0D61-C4EA-F9AD-1E9CC61ECC3C}"/>
                </a:ext>
              </a:extLst>
            </p:cNvPr>
            <p:cNvCxnSpPr>
              <a:cxnSpLocks/>
            </p:cNvCxnSpPr>
            <p:nvPr/>
          </p:nvCxnSpPr>
          <p:spPr>
            <a:xfrm>
              <a:off x="1180014" y="2797737"/>
              <a:ext cx="10381904" cy="88890"/>
            </a:xfrm>
            <a:prstGeom prst="straightConnector1">
              <a:avLst/>
            </a:prstGeom>
            <a:ln w="12700">
              <a:solidFill>
                <a:schemeClr val="bg1">
                  <a:lumMod val="50000"/>
                </a:schemeClr>
              </a:solidFill>
              <a:prstDash val="sysDot"/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타원 8">
              <a:extLst>
                <a:ext uri="{FF2B5EF4-FFF2-40B4-BE49-F238E27FC236}">
                  <a16:creationId xmlns:a16="http://schemas.microsoft.com/office/drawing/2014/main" id="{9DAD8638-3722-480E-C5FF-1D0450A86209}"/>
                </a:ext>
              </a:extLst>
            </p:cNvPr>
            <p:cNvSpPr/>
            <p:nvPr/>
          </p:nvSpPr>
          <p:spPr>
            <a:xfrm>
              <a:off x="8842798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6</a:t>
              </a:r>
              <a:r>
                <a:rPr lang="ko-KR" altLang="en-US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2023</a:t>
              </a:r>
              <a:endParaRPr lang="ko-KR" altLang="en-US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15E970-38F9-0471-87A6-EA6F71799B49}"/>
                </a:ext>
              </a:extLst>
            </p:cNvPr>
            <p:cNvSpPr txBox="1"/>
            <p:nvPr/>
          </p:nvSpPr>
          <p:spPr>
            <a:xfrm>
              <a:off x="8921207" y="3543064"/>
              <a:ext cx="1164381" cy="4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IFRS S1, S2</a:t>
              </a: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확정안 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발표</a:t>
              </a:r>
            </a:p>
          </p:txBody>
        </p:sp>
        <p:sp>
          <p:nvSpPr>
            <p:cNvPr id="11" name="타원 10">
              <a:extLst>
                <a:ext uri="{FF2B5EF4-FFF2-40B4-BE49-F238E27FC236}">
                  <a16:creationId xmlns:a16="http://schemas.microsoft.com/office/drawing/2014/main" id="{A41C522F-B2EB-275C-FDFA-AD40A891A4C3}"/>
                </a:ext>
              </a:extLst>
            </p:cNvPr>
            <p:cNvSpPr/>
            <p:nvPr/>
          </p:nvSpPr>
          <p:spPr>
            <a:xfrm>
              <a:off x="10204561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FY</a:t>
              </a:r>
            </a:p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2025~</a:t>
              </a:r>
              <a:endPara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C205572-0CC3-39BF-262B-E992AE4DF4A1}"/>
                </a:ext>
              </a:extLst>
            </p:cNvPr>
            <p:cNvSpPr txBox="1"/>
            <p:nvPr/>
          </p:nvSpPr>
          <p:spPr>
            <a:xfrm>
              <a:off x="10291420" y="3550759"/>
              <a:ext cx="1164381" cy="4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IFRS S1, S2</a:t>
              </a: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국내 도입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(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안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)</a:t>
              </a:r>
              <a:endParaRPr lang="ko-KR" altLang="en-US" sz="1050" dirty="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3" name="타원 12">
              <a:extLst>
                <a:ext uri="{FF2B5EF4-FFF2-40B4-BE49-F238E27FC236}">
                  <a16:creationId xmlns:a16="http://schemas.microsoft.com/office/drawing/2014/main" id="{39ADF7FD-80FA-D686-A00C-692E02D743BD}"/>
                </a:ext>
              </a:extLst>
            </p:cNvPr>
            <p:cNvSpPr/>
            <p:nvPr/>
          </p:nvSpPr>
          <p:spPr>
            <a:xfrm>
              <a:off x="7481034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7</a:t>
              </a:r>
              <a:r>
                <a:rPr lang="ko-KR" altLang="en-US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2022</a:t>
              </a:r>
              <a:endParaRPr lang="ko-KR" altLang="en-US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4" name="타원 13">
              <a:extLst>
                <a:ext uri="{FF2B5EF4-FFF2-40B4-BE49-F238E27FC236}">
                  <a16:creationId xmlns:a16="http://schemas.microsoft.com/office/drawing/2014/main" id="{C8D5FD45-9DEE-9514-4C58-F3B7E50EC5F2}"/>
                </a:ext>
              </a:extLst>
            </p:cNvPr>
            <p:cNvSpPr/>
            <p:nvPr/>
          </p:nvSpPr>
          <p:spPr>
            <a:xfrm>
              <a:off x="6119270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3</a:t>
              </a:r>
              <a:r>
                <a:rPr lang="ko-KR" altLang="en-US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2022</a:t>
              </a:r>
              <a:endParaRPr lang="ko-KR" altLang="en-US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5" name="타원 14">
              <a:extLst>
                <a:ext uri="{FF2B5EF4-FFF2-40B4-BE49-F238E27FC236}">
                  <a16:creationId xmlns:a16="http://schemas.microsoft.com/office/drawing/2014/main" id="{C61F59B7-3B70-0494-96AA-81E85512367D}"/>
                </a:ext>
              </a:extLst>
            </p:cNvPr>
            <p:cNvSpPr/>
            <p:nvPr/>
          </p:nvSpPr>
          <p:spPr>
            <a:xfrm>
              <a:off x="4757506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11</a:t>
              </a:r>
              <a:r>
                <a:rPr lang="ko-KR" altLang="en-US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b="1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2021</a:t>
              </a:r>
              <a:endParaRPr lang="ko-KR" altLang="en-US" sz="1200" b="1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6" name="타원 15">
              <a:extLst>
                <a:ext uri="{FF2B5EF4-FFF2-40B4-BE49-F238E27FC236}">
                  <a16:creationId xmlns:a16="http://schemas.microsoft.com/office/drawing/2014/main" id="{2CB21826-5323-19DC-4194-7008112EAE32}"/>
                </a:ext>
              </a:extLst>
            </p:cNvPr>
            <p:cNvSpPr/>
            <p:nvPr/>
          </p:nvSpPr>
          <p:spPr>
            <a:xfrm>
              <a:off x="3395742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>
                  <a:latin typeface="HY그래픽M" panose="02030600000101010101" pitchFamily="18" charset="-127"/>
                  <a:ea typeface="HY그래픽M" panose="02030600000101010101" pitchFamily="18" charset="-127"/>
                </a:rPr>
                <a:t>3</a:t>
              </a:r>
              <a:r>
                <a:rPr lang="ko-KR" altLang="en-US" sz="120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2021</a:t>
              </a:r>
              <a:endPara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D2B5FFD7-2489-D69D-3F8E-9CDE3AF9A335}"/>
                </a:ext>
              </a:extLst>
            </p:cNvPr>
            <p:cNvSpPr/>
            <p:nvPr/>
          </p:nvSpPr>
          <p:spPr>
            <a:xfrm>
              <a:off x="2033978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>
                  <a:latin typeface="HY그래픽M" panose="02030600000101010101" pitchFamily="18" charset="-127"/>
                  <a:ea typeface="HY그래픽M" panose="02030600000101010101" pitchFamily="18" charset="-127"/>
                </a:rPr>
                <a:t>12</a:t>
              </a:r>
              <a:r>
                <a:rPr lang="ko-KR" altLang="en-US" sz="120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2020</a:t>
              </a:r>
              <a:endPara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8" name="타원 17">
              <a:extLst>
                <a:ext uri="{FF2B5EF4-FFF2-40B4-BE49-F238E27FC236}">
                  <a16:creationId xmlns:a16="http://schemas.microsoft.com/office/drawing/2014/main" id="{F2C72226-D7F4-5831-744B-BF16C2D5BF28}"/>
                </a:ext>
              </a:extLst>
            </p:cNvPr>
            <p:cNvSpPr/>
            <p:nvPr/>
          </p:nvSpPr>
          <p:spPr>
            <a:xfrm>
              <a:off x="672214" y="2343016"/>
              <a:ext cx="1070967" cy="998604"/>
            </a:xfrm>
            <a:prstGeom prst="ellipse">
              <a:avLst/>
            </a:prstGeom>
            <a:solidFill>
              <a:srgbClr val="06367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11</a:t>
              </a:r>
              <a:r>
                <a:rPr lang="ko-KR" altLang="en-US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endPara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pPr algn="ctr"/>
              <a:r>
                <a:rPr lang="en-US" altLang="ko-KR" sz="1200" dirty="0">
                  <a:latin typeface="HY그래픽M" panose="02030600000101010101" pitchFamily="18" charset="-127"/>
                  <a:ea typeface="HY그래픽M" panose="02030600000101010101" pitchFamily="18" charset="-127"/>
                </a:rPr>
                <a:t>2020</a:t>
              </a:r>
              <a:endPara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D604B11-6FA6-757D-BF73-AFCBFEDF5215}"/>
                </a:ext>
              </a:extLst>
            </p:cNvPr>
            <p:cNvSpPr txBox="1"/>
            <p:nvPr/>
          </p:nvSpPr>
          <p:spPr>
            <a:xfrm>
              <a:off x="637733" y="3516381"/>
              <a:ext cx="1319946" cy="14521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재단이사회는</a:t>
              </a:r>
              <a:endParaRPr lang="en-US" altLang="ko-KR" sz="1050" dirty="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글로벌 자본시장을 위한 지속가능성</a:t>
              </a:r>
              <a:endParaRPr lang="en-US" altLang="ko-KR" sz="1050" dirty="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관련 재무정보에</a:t>
              </a:r>
              <a:endParaRPr lang="en-US" altLang="ko-KR" sz="1050" dirty="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대한 수요 및 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IFRS</a:t>
              </a: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재단의 잠재적</a:t>
              </a:r>
              <a:endParaRPr lang="en-US" altLang="ko-KR" sz="1050" dirty="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역할에 대하여 합의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0E42BE6-89CB-B57F-395A-0B57E6D64035}"/>
                </a:ext>
              </a:extLst>
            </p:cNvPr>
            <p:cNvSpPr txBox="1"/>
            <p:nvPr/>
          </p:nvSpPr>
          <p:spPr>
            <a:xfrm>
              <a:off x="2006373" y="3516381"/>
              <a:ext cx="1319946" cy="17909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Group of five (CDP, CDSB, GRI, IIRC, SASB)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는 기후 시안을 발표하여 글로벌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지속가능성 공시기준을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제정하기 위해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이들의 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기준이 어떻게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통합될 수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있는지를 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보여줌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BF22E8D-5B72-4140-9F3F-30D440E1AC79}"/>
                </a:ext>
              </a:extLst>
            </p:cNvPr>
            <p:cNvSpPr txBox="1"/>
            <p:nvPr/>
          </p:nvSpPr>
          <p:spPr>
            <a:xfrm>
              <a:off x="3387908" y="3550759"/>
              <a:ext cx="1284437" cy="1113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재단이사회는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새로운 위원회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(ISSB)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에 권고안을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제공하기 위해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기술적준비작업단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(TRWG)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를 구성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3DFE11B-1102-7988-5684-D84C6D6E63BD}"/>
                </a:ext>
              </a:extLst>
            </p:cNvPr>
            <p:cNvSpPr txBox="1"/>
            <p:nvPr/>
          </p:nvSpPr>
          <p:spPr>
            <a:xfrm>
              <a:off x="4784771" y="3550759"/>
              <a:ext cx="1164381" cy="1282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재단이사회는 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ISSB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의 설립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, </a:t>
              </a:r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TRWG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시안</a:t>
              </a:r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,</a:t>
              </a: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그리고 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CDSB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및 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VRF(IR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및 </a:t>
              </a:r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SASB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기준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)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와의 합병을 발표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B534997-4925-2B35-294D-46EC87B7DD3B}"/>
                </a:ext>
              </a:extLst>
            </p:cNvPr>
            <p:cNvSpPr txBox="1"/>
            <p:nvPr/>
          </p:nvSpPr>
          <p:spPr>
            <a:xfrm>
              <a:off x="6102255" y="3550759"/>
              <a:ext cx="1194427" cy="12827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ISSB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는 두 개의 공개초안을 발표 지속가능성 관련 재무정보 공시를 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위한 일반</a:t>
              </a:r>
              <a:endParaRPr lang="en-US" altLang="ko-KR" sz="1050">
                <a:solidFill>
                  <a:schemeClr val="tx1">
                    <a:lumMod val="75000"/>
                  </a:schemeClr>
                </a:solidFill>
                <a:latin typeface="HY그래픽M" panose="02030600000101010101" pitchFamily="18" charset="-127"/>
                <a:ea typeface="HY그래픽M" panose="02030600000101010101" pitchFamily="18" charset="-127"/>
              </a:endParaRPr>
            </a:p>
            <a:p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요구사항 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기후 관련 공시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1119647-0715-9602-231F-A9C5A1669C07}"/>
                </a:ext>
              </a:extLst>
            </p:cNvPr>
            <p:cNvSpPr txBox="1"/>
            <p:nvPr/>
          </p:nvSpPr>
          <p:spPr>
            <a:xfrm>
              <a:off x="7558764" y="3550759"/>
              <a:ext cx="1069068" cy="435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의견조회기간</a:t>
              </a:r>
            </a:p>
            <a:p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22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년</a:t>
              </a:r>
              <a:r>
                <a:rPr lang="en-US" altLang="ko-KR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7</a:t>
              </a:r>
              <a:r>
                <a:rPr lang="ko-KR" altLang="en-US" sz="105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월</a:t>
              </a:r>
              <a:r>
                <a:rPr lang="en-US" altLang="ko-KR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29</a:t>
              </a:r>
              <a:r>
                <a:rPr lang="ko-KR" altLang="en-US" sz="1050" dirty="0">
                  <a:solidFill>
                    <a:schemeClr val="tx1">
                      <a:lumMod val="75000"/>
                    </a:schemeClr>
                  </a:solidFill>
                  <a:latin typeface="HY그래픽M" panose="02030600000101010101" pitchFamily="18" charset="-127"/>
                  <a:ea typeface="HY그래픽M" panose="02030600000101010101" pitchFamily="18" charset="-127"/>
                </a:rPr>
                <a:t>일</a:t>
              </a:r>
            </a:p>
          </p:txBody>
        </p:sp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477B40DF-FA5F-4A8E-62E6-7B16F3867286}"/>
                </a:ext>
              </a:extLst>
            </p:cNvPr>
            <p:cNvSpPr/>
            <p:nvPr/>
          </p:nvSpPr>
          <p:spPr>
            <a:xfrm>
              <a:off x="489365" y="2191055"/>
              <a:ext cx="11172305" cy="3916680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스퀘어 네오 Bold" panose="00000800000000000000" pitchFamily="2" charset="-127"/>
                <a:ea typeface="나눔스퀘어 네오 Bold" panose="00000800000000000000" pitchFamily="2" charset="-127"/>
              </a:endParaRPr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DF523BE8-F817-5E03-BA2D-3E0E003481B2}"/>
              </a:ext>
            </a:extLst>
          </p:cNvPr>
          <p:cNvSpPr txBox="1"/>
          <p:nvPr/>
        </p:nvSpPr>
        <p:spPr>
          <a:xfrm>
            <a:off x="507989" y="5908618"/>
            <a:ext cx="53379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출처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: IFRS S1, S2 Snapshot (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한국회계기준원 </a:t>
            </a:r>
            <a:r>
              <a:rPr lang="en-US" altLang="ko-KR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2022)</a:t>
            </a:r>
            <a:r>
              <a:rPr lang="ko-KR" altLang="en-US" sz="1200" dirty="0">
                <a:latin typeface="HY그래픽M" panose="02030600000101010101" pitchFamily="18" charset="-127"/>
                <a:ea typeface="HY그래픽M" panose="02030600000101010101" pitchFamily="18" charset="-127"/>
              </a:rPr>
              <a:t>의 자료를 일부 수정함</a:t>
            </a:r>
          </a:p>
        </p:txBody>
      </p:sp>
    </p:spTree>
    <p:extLst>
      <p:ext uri="{BB962C8B-B14F-4D97-AF65-F5344CB8AC3E}">
        <p14:creationId xmlns:p14="http://schemas.microsoft.com/office/powerpoint/2010/main" val="2026176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설립 및 국내외 동향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79A9FBB7-DEBA-5990-A734-BD42E5CD226B}"/>
              </a:ext>
            </a:extLst>
          </p:cNvPr>
          <p:cNvSpPr/>
          <p:nvPr/>
        </p:nvSpPr>
        <p:spPr>
          <a:xfrm>
            <a:off x="3696190" y="4322263"/>
            <a:ext cx="3078802" cy="892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spc="-100" dirty="0">
              <a:solidFill>
                <a:schemeClr val="tx1">
                  <a:lumMod val="85000"/>
                  <a:lumOff val="1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785F70A9-F073-DF22-0A84-3C46B7D656D4}"/>
              </a:ext>
            </a:extLst>
          </p:cNvPr>
          <p:cNvSpPr/>
          <p:nvPr/>
        </p:nvSpPr>
        <p:spPr>
          <a:xfrm>
            <a:off x="644193" y="4307573"/>
            <a:ext cx="2901599" cy="892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800" spc="-100" dirty="0">
              <a:solidFill>
                <a:schemeClr val="tx1">
                  <a:lumMod val="65000"/>
                  <a:lumOff val="35000"/>
                </a:schemeClr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A045AF43-6AC9-2858-84D0-9A707F68A9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42" y="2108326"/>
            <a:ext cx="5812946" cy="3680507"/>
          </a:xfrm>
          <a:prstGeom prst="rect">
            <a:avLst/>
          </a:prstGeom>
        </p:spPr>
      </p:pic>
      <p:graphicFrame>
        <p:nvGraphicFramePr>
          <p:cNvPr id="24" name="표 23">
            <a:extLst>
              <a:ext uri="{FF2B5EF4-FFF2-40B4-BE49-F238E27FC236}">
                <a16:creationId xmlns:a16="http://schemas.microsoft.com/office/drawing/2014/main" id="{074455D8-3F5B-46D2-C98B-42079EC7AD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4833489"/>
              </p:ext>
            </p:extLst>
          </p:nvPr>
        </p:nvGraphicFramePr>
        <p:xfrm>
          <a:off x="6286204" y="4055555"/>
          <a:ext cx="5569390" cy="17027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13878">
                  <a:extLst>
                    <a:ext uri="{9D8B030D-6E8A-4147-A177-3AD203B41FA5}">
                      <a16:colId xmlns:a16="http://schemas.microsoft.com/office/drawing/2014/main" val="527234450"/>
                    </a:ext>
                  </a:extLst>
                </a:gridCol>
                <a:gridCol w="1113878">
                  <a:extLst>
                    <a:ext uri="{9D8B030D-6E8A-4147-A177-3AD203B41FA5}">
                      <a16:colId xmlns:a16="http://schemas.microsoft.com/office/drawing/2014/main" val="4209157013"/>
                    </a:ext>
                  </a:extLst>
                </a:gridCol>
                <a:gridCol w="1113878">
                  <a:extLst>
                    <a:ext uri="{9D8B030D-6E8A-4147-A177-3AD203B41FA5}">
                      <a16:colId xmlns:a16="http://schemas.microsoft.com/office/drawing/2014/main" val="98039491"/>
                    </a:ext>
                  </a:extLst>
                </a:gridCol>
                <a:gridCol w="1113878">
                  <a:extLst>
                    <a:ext uri="{9D8B030D-6E8A-4147-A177-3AD203B41FA5}">
                      <a16:colId xmlns:a16="http://schemas.microsoft.com/office/drawing/2014/main" val="903360267"/>
                    </a:ext>
                  </a:extLst>
                </a:gridCol>
                <a:gridCol w="1113878">
                  <a:extLst>
                    <a:ext uri="{9D8B030D-6E8A-4147-A177-3AD203B41FA5}">
                      <a16:colId xmlns:a16="http://schemas.microsoft.com/office/drawing/2014/main" val="1609003761"/>
                    </a:ext>
                  </a:extLst>
                </a:gridCol>
              </a:tblGrid>
              <a:tr h="560155"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우태희</a:t>
                      </a:r>
                      <a:r>
                        <a:rPr lang="ko-KR" altLang="en-US" sz="16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</a:t>
                      </a:r>
                      <a:endParaRPr lang="en-US" altLang="ko-KR" sz="12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양태영</a:t>
                      </a:r>
                      <a:endParaRPr lang="ko-KR" altLang="en-US" sz="10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 dirty="0" err="1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이병래</a:t>
                      </a:r>
                      <a:endParaRPr lang="en-US" altLang="ko-KR" sz="10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백복현</a:t>
                      </a:r>
                      <a:endParaRPr lang="ko-KR" altLang="en-US" sz="10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조윤남</a:t>
                      </a:r>
                      <a:endParaRPr lang="ko-KR" altLang="en-US" sz="16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46537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대한상의 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부회장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한국거래소 </a:t>
                      </a:r>
                      <a:br>
                        <a:rPr lang="en-US" altLang="ko-KR" sz="11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부이사장</a:t>
                      </a:r>
                      <a:endParaRPr lang="ko-KR" altLang="en-US" sz="11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kern="1200" spc="-150" dirty="0" err="1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한공회</a:t>
                      </a: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부회장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서울대 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교수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한국</a:t>
                      </a:r>
                      <a: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ESG</a:t>
                      </a: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연구소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대표이사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184590"/>
                  </a:ext>
                </a:extLst>
              </a:tr>
              <a:tr h="520512">
                <a:tc gridSpan="5">
                  <a:txBody>
                    <a:bodyPr/>
                    <a:lstStyle/>
                    <a:p>
                      <a:pPr lvl="0" fontAlgn="base" latinLnBrk="1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위원장 및 상임위원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| 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각각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KAI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원장 및 상임위원이 겸임</a:t>
                      </a:r>
                      <a:endParaRPr lang="en-US" altLang="ko-KR" sz="1200" kern="120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  <a:p>
                      <a:pPr lvl="0" fontAlgn="base" latinLnBrk="1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비상임위원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|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</a:t>
                      </a:r>
                      <a:r>
                        <a:rPr lang="ko-KR" altLang="en-US" sz="1200" kern="1200" dirty="0" err="1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당연직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위원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인 및 추천 위원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2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인 </a:t>
                      </a:r>
                    </a:p>
                    <a:p>
                      <a:pPr lvl="0" fontAlgn="base" latinLnBrk="1"/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임기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3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년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 | ‘23.1.1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일 </a:t>
                      </a:r>
                      <a:r>
                        <a:rPr lang="en-US" altLang="ko-KR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~ ‘25.12.31</a:t>
                      </a:r>
                      <a:r>
                        <a:rPr lang="ko-KR" altLang="en-US" sz="1200" kern="120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일 </a:t>
                      </a:r>
                    </a:p>
                  </a:txBody>
                  <a:tcPr marL="45720" marR="45720" anchor="b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kern="1200" spc="-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45720" marR="45720" anchor="b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kern="1200" spc="-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45720" marR="45720" anchor="b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kern="1200" spc="-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45720" marR="45720" anchor="b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lang="ko-KR" altLang="en-US" sz="1200" kern="1200" spc="-15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45720" marR="45720" anchor="b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392450"/>
                  </a:ext>
                </a:extLst>
              </a:tr>
            </a:tbl>
          </a:graphicData>
        </a:graphic>
      </p:graphicFrame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63C141A9-45FB-D4DF-3DA1-DDEE6FAEF7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4887751"/>
              </p:ext>
            </p:extLst>
          </p:nvPr>
        </p:nvGraphicFramePr>
        <p:xfrm>
          <a:off x="6286204" y="2992837"/>
          <a:ext cx="2011030" cy="106271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5515">
                  <a:extLst>
                    <a:ext uri="{9D8B030D-6E8A-4147-A177-3AD203B41FA5}">
                      <a16:colId xmlns:a16="http://schemas.microsoft.com/office/drawing/2014/main" val="623588789"/>
                    </a:ext>
                  </a:extLst>
                </a:gridCol>
                <a:gridCol w="1005515">
                  <a:extLst>
                    <a:ext uri="{9D8B030D-6E8A-4147-A177-3AD203B41FA5}">
                      <a16:colId xmlns:a16="http://schemas.microsoft.com/office/drawing/2014/main" val="3043968549"/>
                    </a:ext>
                  </a:extLst>
                </a:gridCol>
              </a:tblGrid>
              <a:tr h="560155"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이한상</a:t>
                      </a: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ase" latinLnBrk="1">
                        <a:lnSpc>
                          <a:spcPts val="1500"/>
                        </a:lnSpc>
                      </a:pPr>
                      <a:r>
                        <a:rPr lang="ko-KR" altLang="en-US" sz="18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박세환</a:t>
                      </a:r>
                      <a:endParaRPr lang="en-US" altLang="ko-KR" sz="1200" kern="1200" spc="-150" dirty="0">
                        <a:solidFill>
                          <a:schemeClr val="bg1"/>
                        </a:solidFill>
                        <a:latin typeface="나눔스퀘어 네오 Bold" panose="00000800000000000000" pitchFamily="2" charset="-127"/>
                        <a:ea typeface="나눔스퀘어 네오 Bold" panose="00000800000000000000" pitchFamily="2" charset="-127"/>
                        <a:cs typeface="+mn-cs"/>
                      </a:endParaRPr>
                    </a:p>
                  </a:txBody>
                  <a:tcPr marL="137160" marR="137160" marT="72000" marB="36000" anchor="ctr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0972281"/>
                  </a:ext>
                </a:extLst>
              </a:tr>
              <a:tr h="502563">
                <a:tc>
                  <a:txBody>
                    <a:bodyPr/>
                    <a:lstStyle/>
                    <a:p>
                      <a:pPr algn="ctr" fontAlgn="base" latinLnBrk="1"/>
                      <a: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KAI 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원장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36564" rtl="0" eaLnBrk="1" fontAlgn="base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KAI </a:t>
                      </a:r>
                      <a:br>
                        <a:rPr lang="en-US" altLang="ko-KR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</a:br>
                      <a:r>
                        <a:rPr lang="ko-KR" altLang="en-US" sz="1100" kern="1200" spc="-150" dirty="0">
                          <a:solidFill>
                            <a:schemeClr val="bg1"/>
                          </a:solidFill>
                          <a:latin typeface="나눔스퀘어 네오 Bold" panose="00000800000000000000" pitchFamily="2" charset="-127"/>
                          <a:ea typeface="나눔스퀘어 네오 Bold" panose="00000800000000000000" pitchFamily="2" charset="-127"/>
                          <a:cs typeface="+mn-cs"/>
                        </a:rPr>
                        <a:t>상임위원</a:t>
                      </a:r>
                    </a:p>
                  </a:txBody>
                  <a:tcPr marL="45720" marR="45720">
                    <a:lnL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2867887"/>
                  </a:ext>
                </a:extLst>
              </a:tr>
            </a:tbl>
          </a:graphicData>
        </a:graphic>
      </p:graphicFrame>
      <p:sp>
        <p:nvSpPr>
          <p:cNvPr id="26" name="object 5">
            <a:extLst>
              <a:ext uri="{FF2B5EF4-FFF2-40B4-BE49-F238E27FC236}">
                <a16:creationId xmlns:a16="http://schemas.microsoft.com/office/drawing/2014/main" id="{08BDFA82-89A0-D802-8F4A-BE8942914C64}"/>
              </a:ext>
            </a:extLst>
          </p:cNvPr>
          <p:cNvSpPr txBox="1">
            <a:spLocks/>
          </p:cNvSpPr>
          <p:nvPr/>
        </p:nvSpPr>
        <p:spPr>
          <a:xfrm>
            <a:off x="329709" y="1256943"/>
            <a:ext cx="7461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한국회계기준원 내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KSSB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를 설립하여 운영하고 있음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205BBC-D3D8-61BF-B51B-EB01CDAE002E}"/>
              </a:ext>
            </a:extLst>
          </p:cNvPr>
          <p:cNvSpPr txBox="1"/>
          <p:nvPr/>
        </p:nvSpPr>
        <p:spPr>
          <a:xfrm>
            <a:off x="274842" y="5924736"/>
            <a:ext cx="5649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50" dirty="0"/>
              <a:t>출처</a:t>
            </a:r>
            <a:r>
              <a:rPr lang="en-US" altLang="ko-KR" sz="1050" dirty="0"/>
              <a:t>: </a:t>
            </a:r>
            <a:r>
              <a:rPr lang="ko-KR" altLang="en-US" sz="1050" dirty="0"/>
              <a:t>지속가능성 공시기준 국제 논의 및 국내 동향 </a:t>
            </a:r>
            <a:r>
              <a:rPr lang="en-US" altLang="ko-KR" sz="1050" dirty="0"/>
              <a:t>(</a:t>
            </a:r>
            <a:r>
              <a:rPr lang="ko-KR" altLang="en-US" sz="1050" dirty="0"/>
              <a:t>한국회계기준원</a:t>
            </a:r>
            <a:r>
              <a:rPr lang="en-US" altLang="ko-KR" sz="1050" dirty="0"/>
              <a:t>,</a:t>
            </a:r>
            <a:r>
              <a:rPr lang="ko-KR" altLang="en-US" sz="1050" dirty="0"/>
              <a:t> </a:t>
            </a:r>
            <a:r>
              <a:rPr lang="en-US" altLang="ko-KR" sz="1050" dirty="0"/>
              <a:t>2023)</a:t>
            </a:r>
            <a:endParaRPr lang="ko-KR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6836621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설립 및 국내외 동향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pic>
        <p:nvPicPr>
          <p:cNvPr id="46" name="그림 45">
            <a:extLst>
              <a:ext uri="{FF2B5EF4-FFF2-40B4-BE49-F238E27FC236}">
                <a16:creationId xmlns:a16="http://schemas.microsoft.com/office/drawing/2014/main" id="{770F052F-B6B5-90CE-02CC-16AC047280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85885"/>
            <a:ext cx="12192000" cy="486833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00F668-AA15-5FB0-9262-B2BC71E07BA8}"/>
              </a:ext>
            </a:extLst>
          </p:cNvPr>
          <p:cNvSpPr txBox="1"/>
          <p:nvPr/>
        </p:nvSpPr>
        <p:spPr>
          <a:xfrm>
            <a:off x="155575" y="6459865"/>
            <a:ext cx="5649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출처</a:t>
            </a:r>
            <a:r>
              <a:rPr lang="en-US" altLang="ko-KR" sz="1100" dirty="0"/>
              <a:t>: </a:t>
            </a:r>
            <a:r>
              <a:rPr lang="ko-KR" altLang="en-US" sz="1100" dirty="0"/>
              <a:t>지속가능성 공시기준 국제 논의 및 국내 동향 </a:t>
            </a:r>
            <a:r>
              <a:rPr lang="en-US" altLang="ko-KR" sz="1100" dirty="0"/>
              <a:t>(</a:t>
            </a:r>
            <a:r>
              <a:rPr lang="ko-KR" altLang="en-US" sz="1100" dirty="0"/>
              <a:t>한국회계기준원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r>
              <a:rPr lang="en-US" altLang="ko-KR" sz="1100" dirty="0"/>
              <a:t>2023)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7491319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설립 및 국내외 동향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6" name="object 5">
            <a:extLst>
              <a:ext uri="{FF2B5EF4-FFF2-40B4-BE49-F238E27FC236}">
                <a16:creationId xmlns:a16="http://schemas.microsoft.com/office/drawing/2014/main" id="{08BDFA82-89A0-D802-8F4A-BE8942914C64}"/>
              </a:ext>
            </a:extLst>
          </p:cNvPr>
          <p:cNvSpPr txBox="1">
            <a:spLocks/>
          </p:cNvSpPr>
          <p:nvPr/>
        </p:nvSpPr>
        <p:spPr>
          <a:xfrm>
            <a:off x="329709" y="1256943"/>
            <a:ext cx="7461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`2023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년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6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월 첫 번째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ISSB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기준 세트 발표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cxnSp>
        <p:nvCxnSpPr>
          <p:cNvPr id="2" name="직선 연결선 1">
            <a:extLst>
              <a:ext uri="{FF2B5EF4-FFF2-40B4-BE49-F238E27FC236}">
                <a16:creationId xmlns:a16="http://schemas.microsoft.com/office/drawing/2014/main" id="{AF5FDB6C-4986-A226-C2D7-39734950761D}"/>
              </a:ext>
            </a:extLst>
          </p:cNvPr>
          <p:cNvCxnSpPr>
            <a:cxnSpLocks/>
          </p:cNvCxnSpPr>
          <p:nvPr/>
        </p:nvCxnSpPr>
        <p:spPr>
          <a:xfrm>
            <a:off x="5503508" y="5137374"/>
            <a:ext cx="796596" cy="0"/>
          </a:xfrm>
          <a:prstGeom prst="line">
            <a:avLst/>
          </a:prstGeom>
          <a:ln w="31750">
            <a:solidFill>
              <a:srgbClr val="7589A7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1AA286FC-7DB5-8E7D-1241-00D55093DC19}"/>
              </a:ext>
            </a:extLst>
          </p:cNvPr>
          <p:cNvCxnSpPr>
            <a:cxnSpLocks/>
          </p:cNvCxnSpPr>
          <p:nvPr/>
        </p:nvCxnSpPr>
        <p:spPr>
          <a:xfrm>
            <a:off x="5503508" y="3066296"/>
            <a:ext cx="796596" cy="0"/>
          </a:xfrm>
          <a:prstGeom prst="line">
            <a:avLst/>
          </a:prstGeom>
          <a:ln w="31750">
            <a:solidFill>
              <a:srgbClr val="7589A7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:a16="http://schemas.microsoft.com/office/drawing/2014/main" id="{0E616467-0FC8-3425-3160-9E4B366C6C3C}"/>
              </a:ext>
            </a:extLst>
          </p:cNvPr>
          <p:cNvCxnSpPr>
            <a:cxnSpLocks/>
          </p:cNvCxnSpPr>
          <p:nvPr/>
        </p:nvCxnSpPr>
        <p:spPr>
          <a:xfrm>
            <a:off x="5503508" y="3759908"/>
            <a:ext cx="796596" cy="0"/>
          </a:xfrm>
          <a:prstGeom prst="line">
            <a:avLst/>
          </a:prstGeom>
          <a:ln w="31750">
            <a:solidFill>
              <a:srgbClr val="7589A7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88AE57C-F836-AC29-9556-99DD273EA125}"/>
              </a:ext>
            </a:extLst>
          </p:cNvPr>
          <p:cNvCxnSpPr>
            <a:cxnSpLocks/>
          </p:cNvCxnSpPr>
          <p:nvPr/>
        </p:nvCxnSpPr>
        <p:spPr>
          <a:xfrm>
            <a:off x="5503508" y="4458960"/>
            <a:ext cx="796596" cy="0"/>
          </a:xfrm>
          <a:prstGeom prst="line">
            <a:avLst/>
          </a:prstGeom>
          <a:ln w="31750">
            <a:solidFill>
              <a:srgbClr val="7589A7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C4EED9F3-DC93-1E8A-9354-7FE5064A0B36}"/>
              </a:ext>
            </a:extLst>
          </p:cNvPr>
          <p:cNvCxnSpPr>
            <a:cxnSpLocks/>
          </p:cNvCxnSpPr>
          <p:nvPr/>
        </p:nvCxnSpPr>
        <p:spPr>
          <a:xfrm>
            <a:off x="5503508" y="2387882"/>
            <a:ext cx="796596" cy="0"/>
          </a:xfrm>
          <a:prstGeom prst="line">
            <a:avLst/>
          </a:prstGeom>
          <a:ln w="31750">
            <a:solidFill>
              <a:srgbClr val="7589A7">
                <a:alpha val="50000"/>
              </a:srgb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그룹 7">
            <a:extLst>
              <a:ext uri="{FF2B5EF4-FFF2-40B4-BE49-F238E27FC236}">
                <a16:creationId xmlns:a16="http://schemas.microsoft.com/office/drawing/2014/main" id="{7EF05CDA-3F2A-5363-F5E0-75173CE41A98}"/>
              </a:ext>
            </a:extLst>
          </p:cNvPr>
          <p:cNvGrpSpPr/>
          <p:nvPr/>
        </p:nvGrpSpPr>
        <p:grpSpPr>
          <a:xfrm>
            <a:off x="6264251" y="4879382"/>
            <a:ext cx="5315530" cy="515986"/>
            <a:chOff x="6396104" y="6126714"/>
            <a:chExt cx="5315530" cy="515986"/>
          </a:xfrm>
        </p:grpSpPr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C4D4606F-C54E-AFB4-C962-583925EDF3DB}"/>
                </a:ext>
              </a:extLst>
            </p:cNvPr>
            <p:cNvSpPr/>
            <p:nvPr/>
          </p:nvSpPr>
          <p:spPr>
            <a:xfrm>
              <a:off x="6396104" y="6126714"/>
              <a:ext cx="5239168" cy="515986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b="1" dirty="0">
                <a:latin typeface="+mn-ea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65E3726-3BE4-276B-08FE-312300BD1EE2}"/>
                </a:ext>
              </a:extLst>
            </p:cNvPr>
            <p:cNvSpPr txBox="1"/>
            <p:nvPr/>
          </p:nvSpPr>
          <p:spPr>
            <a:xfrm>
              <a:off x="6859950" y="6220173"/>
              <a:ext cx="48516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fontAlgn="base"/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산업기반 지침 </a:t>
              </a:r>
              <a:r>
                <a:rPr lang="ko-KR" altLang="en-US" sz="16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별권 </a:t>
              </a:r>
              <a:r>
                <a:rPr lang="en-US" altLang="ko-KR" sz="16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1~68</a:t>
              </a:r>
              <a:r>
                <a:rPr lang="ko-KR" altLang="en-US" sz="16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권</a:t>
              </a:r>
              <a:r>
                <a:rPr lang="en-US" altLang="ko-KR" sz="14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(Industry-based Guidance)</a:t>
              </a: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1B5FAA8-7C6C-2D2F-B530-C6ECB1AE5051}"/>
              </a:ext>
            </a:extLst>
          </p:cNvPr>
          <p:cNvGrpSpPr/>
          <p:nvPr/>
        </p:nvGrpSpPr>
        <p:grpSpPr>
          <a:xfrm>
            <a:off x="6264251" y="4189022"/>
            <a:ext cx="5239168" cy="515986"/>
            <a:chOff x="6396104" y="5436354"/>
            <a:chExt cx="5239168" cy="515986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65DF8C1F-E56F-EC3D-C728-659A39238455}"/>
                </a:ext>
              </a:extLst>
            </p:cNvPr>
            <p:cNvSpPr/>
            <p:nvPr/>
          </p:nvSpPr>
          <p:spPr>
            <a:xfrm>
              <a:off x="6396104" y="5436354"/>
              <a:ext cx="5239168" cy="515986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b="1" dirty="0">
                <a:latin typeface="+mn-ea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9EEA46-0239-7839-736E-F2F2F2617B9C}"/>
                </a:ext>
              </a:extLst>
            </p:cNvPr>
            <p:cNvSpPr txBox="1"/>
            <p:nvPr/>
          </p:nvSpPr>
          <p:spPr>
            <a:xfrm>
              <a:off x="6859950" y="5529813"/>
              <a:ext cx="372871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fontAlgn="base"/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부속지침</a:t>
              </a:r>
              <a:r>
                <a:rPr lang="en-US" altLang="ko-KR" sz="14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(Accompanying Guidance)</a:t>
              </a:r>
            </a:p>
          </p:txBody>
        </p:sp>
      </p:grpSp>
      <p:grpSp>
        <p:nvGrpSpPr>
          <p:cNvPr id="14" name="그룹 13">
            <a:extLst>
              <a:ext uri="{FF2B5EF4-FFF2-40B4-BE49-F238E27FC236}">
                <a16:creationId xmlns:a16="http://schemas.microsoft.com/office/drawing/2014/main" id="{ACE94D3B-73EE-9978-C64F-49084FD9485A}"/>
              </a:ext>
            </a:extLst>
          </p:cNvPr>
          <p:cNvGrpSpPr/>
          <p:nvPr/>
        </p:nvGrpSpPr>
        <p:grpSpPr>
          <a:xfrm>
            <a:off x="6264252" y="3498663"/>
            <a:ext cx="5239168" cy="515986"/>
            <a:chOff x="6396105" y="4745995"/>
            <a:chExt cx="5239168" cy="515986"/>
          </a:xfrm>
        </p:grpSpPr>
        <p:sp>
          <p:nvSpPr>
            <p:cNvPr id="15" name="직사각형 14">
              <a:extLst>
                <a:ext uri="{FF2B5EF4-FFF2-40B4-BE49-F238E27FC236}">
                  <a16:creationId xmlns:a16="http://schemas.microsoft.com/office/drawing/2014/main" id="{B70C1544-ED3A-93A5-1588-6201B2B598B2}"/>
                </a:ext>
              </a:extLst>
            </p:cNvPr>
            <p:cNvSpPr/>
            <p:nvPr/>
          </p:nvSpPr>
          <p:spPr>
            <a:xfrm>
              <a:off x="6396105" y="4745995"/>
              <a:ext cx="5239168" cy="515986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b="1" dirty="0">
                <a:latin typeface="+mn-ea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3526D98-0D56-3D2F-1B53-89C0C32768D3}"/>
                </a:ext>
              </a:extLst>
            </p:cNvPr>
            <p:cNvSpPr txBox="1"/>
            <p:nvPr/>
          </p:nvSpPr>
          <p:spPr>
            <a:xfrm>
              <a:off x="6866683" y="4816498"/>
              <a:ext cx="37219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fontAlgn="base"/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결론도출근거</a:t>
              </a:r>
              <a:r>
                <a:rPr lang="en-US" altLang="ko-KR" sz="1400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(Basis for Conclusions)</a:t>
              </a:r>
            </a:p>
          </p:txBody>
        </p:sp>
      </p:grp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2C08BCE8-EEEF-5BB8-48DA-1A04B2712FF1}"/>
              </a:ext>
            </a:extLst>
          </p:cNvPr>
          <p:cNvGrpSpPr/>
          <p:nvPr/>
        </p:nvGrpSpPr>
        <p:grpSpPr>
          <a:xfrm>
            <a:off x="6254739" y="2808304"/>
            <a:ext cx="5239169" cy="515986"/>
            <a:chOff x="6386592" y="4055636"/>
            <a:chExt cx="5239169" cy="515986"/>
          </a:xfrm>
        </p:grpSpPr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74C8F364-1AC2-A648-8497-7E279C9AC5B3}"/>
                </a:ext>
              </a:extLst>
            </p:cNvPr>
            <p:cNvSpPr/>
            <p:nvPr/>
          </p:nvSpPr>
          <p:spPr>
            <a:xfrm>
              <a:off x="6386592" y="4055636"/>
              <a:ext cx="5239169" cy="515986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b="1" dirty="0">
                <a:latin typeface="+mn-ea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15566DA0-A4EA-3BFF-8742-4496DC31843D}"/>
                </a:ext>
              </a:extLst>
            </p:cNvPr>
            <p:cNvSpPr txBox="1"/>
            <p:nvPr/>
          </p:nvSpPr>
          <p:spPr>
            <a:xfrm>
              <a:off x="6851466" y="4149432"/>
              <a:ext cx="373720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fontAlgn="base"/>
              <a:r>
                <a:rPr lang="en-US" altLang="ko-KR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IFRS S2 </a:t>
              </a:r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기후 관련 공시</a:t>
              </a:r>
              <a:endParaRPr lang="en-US" altLang="ko-KR" b="1" spc="-88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</p:grp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AABDBC41-B006-0D87-66BD-F80BCAF60CA1}"/>
              </a:ext>
            </a:extLst>
          </p:cNvPr>
          <p:cNvGrpSpPr/>
          <p:nvPr/>
        </p:nvGrpSpPr>
        <p:grpSpPr>
          <a:xfrm>
            <a:off x="6261613" y="2117945"/>
            <a:ext cx="5239168" cy="515986"/>
            <a:chOff x="6393466" y="3365277"/>
            <a:chExt cx="5239168" cy="515986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0BD1C116-66BD-040A-B9A7-0AD8A17D7FB6}"/>
                </a:ext>
              </a:extLst>
            </p:cNvPr>
            <p:cNvSpPr/>
            <p:nvPr/>
          </p:nvSpPr>
          <p:spPr>
            <a:xfrm>
              <a:off x="6393466" y="3365277"/>
              <a:ext cx="5239168" cy="515986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b="1" dirty="0">
                <a:latin typeface="+mn-ea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9CD9075-BDF0-3C5A-9E0B-43E046B7784E}"/>
                </a:ext>
              </a:extLst>
            </p:cNvPr>
            <p:cNvSpPr txBox="1"/>
            <p:nvPr/>
          </p:nvSpPr>
          <p:spPr>
            <a:xfrm>
              <a:off x="6853539" y="3465580"/>
              <a:ext cx="3737200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fontAlgn="base"/>
              <a:r>
                <a:rPr lang="en-US" altLang="ko-KR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IFRS S1 </a:t>
              </a:r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n-ea"/>
                </a:rPr>
                <a:t>일반 요구사항</a:t>
              </a:r>
              <a:endParaRPr lang="en-US" altLang="ko-KR" b="1" spc="-88" dirty="0">
                <a:solidFill>
                  <a:schemeClr val="bg2">
                    <a:lumMod val="25000"/>
                  </a:schemeClr>
                </a:solidFill>
                <a:latin typeface="+mn-ea"/>
              </a:endParaRPr>
            </a:p>
          </p:txBody>
        </p:sp>
      </p:grp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0B09ACF-C89F-3E3D-B8C5-253C63C16507}"/>
              </a:ext>
            </a:extLst>
          </p:cNvPr>
          <p:cNvSpPr/>
          <p:nvPr/>
        </p:nvSpPr>
        <p:spPr>
          <a:xfrm>
            <a:off x="219075" y="2113841"/>
            <a:ext cx="5614710" cy="3203465"/>
          </a:xfrm>
          <a:prstGeom prst="rect">
            <a:avLst/>
          </a:prstGeom>
          <a:solidFill>
            <a:schemeClr val="bg1"/>
          </a:solidFill>
          <a:ln w="25400">
            <a:solidFill>
              <a:srgbClr val="7589A7">
                <a:alpha val="50000"/>
              </a:srgb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3A8B80DA-17A4-66FB-58CF-4A082B360A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77" y="2229716"/>
            <a:ext cx="1683004" cy="2380016"/>
          </a:xfrm>
          <a:prstGeom prst="rect">
            <a:avLst/>
          </a:prstGeom>
          <a:solidFill>
            <a:srgbClr val="7589A7">
              <a:alpha val="20000"/>
            </a:srgbClr>
          </a:solidFill>
          <a:ln w="12700">
            <a:solidFill>
              <a:srgbClr val="7589A7">
                <a:alpha val="50000"/>
              </a:srgbClr>
            </a:solidFill>
          </a:ln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E5AFDEEA-2771-7E57-D121-62A675E8A246}"/>
              </a:ext>
            </a:extLst>
          </p:cNvPr>
          <p:cNvSpPr txBox="1"/>
          <p:nvPr/>
        </p:nvSpPr>
        <p:spPr>
          <a:xfrm>
            <a:off x="6254260" y="2876579"/>
            <a:ext cx="585270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z="2117" spc="-88" dirty="0">
                <a:solidFill>
                  <a:schemeClr val="accent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2</a:t>
            </a:r>
            <a:endParaRPr lang="en-US" altLang="ko-KR" sz="2117" spc="-88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655516D-D8D1-7591-68D8-446542323EBC}"/>
              </a:ext>
            </a:extLst>
          </p:cNvPr>
          <p:cNvSpPr txBox="1"/>
          <p:nvPr/>
        </p:nvSpPr>
        <p:spPr>
          <a:xfrm>
            <a:off x="6264246" y="3543338"/>
            <a:ext cx="585270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z="2117" spc="-88" dirty="0">
                <a:solidFill>
                  <a:schemeClr val="accent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3</a:t>
            </a:r>
            <a:endParaRPr lang="en-US" altLang="ko-KR" sz="2117" spc="-88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5B44DF8-F4D1-3AB4-27FA-AB4DFB9A8011}"/>
              </a:ext>
            </a:extLst>
          </p:cNvPr>
          <p:cNvSpPr txBox="1"/>
          <p:nvPr/>
        </p:nvSpPr>
        <p:spPr>
          <a:xfrm>
            <a:off x="6233765" y="2187343"/>
            <a:ext cx="585270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z="2117" dirty="0">
                <a:solidFill>
                  <a:schemeClr val="accent4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1</a:t>
            </a:r>
            <a:endParaRPr lang="en-US" altLang="ko-KR" sz="2117" spc="-88" dirty="0">
              <a:solidFill>
                <a:schemeClr val="bg1"/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F24F012-04BC-A99B-1B35-A0A99E12510E}"/>
              </a:ext>
            </a:extLst>
          </p:cNvPr>
          <p:cNvSpPr txBox="1"/>
          <p:nvPr/>
        </p:nvSpPr>
        <p:spPr>
          <a:xfrm>
            <a:off x="6264247" y="4232394"/>
            <a:ext cx="585268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z="2117" spc="-88" dirty="0">
                <a:solidFill>
                  <a:srgbClr val="EE9E4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4</a:t>
            </a: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6B266D3B-3B9C-CA93-47EF-66CD2D9496DA}"/>
              </a:ext>
            </a:extLst>
          </p:cNvPr>
          <p:cNvSpPr/>
          <p:nvPr/>
        </p:nvSpPr>
        <p:spPr>
          <a:xfrm>
            <a:off x="3535915" y="2257698"/>
            <a:ext cx="1221663" cy="1727612"/>
          </a:xfrm>
          <a:prstGeom prst="rect">
            <a:avLst/>
          </a:prstGeom>
          <a:pattFill prst="ltUpDiag">
            <a:fgClr>
              <a:schemeClr val="bg2">
                <a:lumMod val="90000"/>
              </a:schemeClr>
            </a:fgClr>
            <a:bgClr>
              <a:schemeClr val="bg1"/>
            </a:bgClr>
          </a:pattFill>
          <a:ln>
            <a:noFill/>
          </a:ln>
          <a:effectLst>
            <a:outerShdw blurRad="50800" dist="50800" dir="27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37" name="더하기 기호 36">
            <a:extLst>
              <a:ext uri="{FF2B5EF4-FFF2-40B4-BE49-F238E27FC236}">
                <a16:creationId xmlns:a16="http://schemas.microsoft.com/office/drawing/2014/main" id="{8FCE9654-3F48-F55E-8B2C-B2F8A6C0C330}"/>
              </a:ext>
            </a:extLst>
          </p:cNvPr>
          <p:cNvSpPr/>
          <p:nvPr/>
        </p:nvSpPr>
        <p:spPr>
          <a:xfrm>
            <a:off x="3017857" y="3582211"/>
            <a:ext cx="508119" cy="508119"/>
          </a:xfrm>
          <a:prstGeom prst="mathPlus">
            <a:avLst/>
          </a:prstGeom>
          <a:solidFill>
            <a:srgbClr val="7589A7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8616A677-5DF7-2757-27A6-31802171DA57}"/>
              </a:ext>
            </a:extLst>
          </p:cNvPr>
          <p:cNvSpPr/>
          <p:nvPr/>
        </p:nvSpPr>
        <p:spPr>
          <a:xfrm>
            <a:off x="4050816" y="2697616"/>
            <a:ext cx="1221663" cy="1727612"/>
          </a:xfrm>
          <a:prstGeom prst="rect">
            <a:avLst/>
          </a:prstGeom>
          <a:pattFill prst="wdDnDiag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50800" dist="50800" dir="27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7A5E6521-EF76-2661-6E22-B24D4D2CA912}"/>
              </a:ext>
            </a:extLst>
          </p:cNvPr>
          <p:cNvSpPr/>
          <p:nvPr/>
        </p:nvSpPr>
        <p:spPr>
          <a:xfrm>
            <a:off x="1510410" y="3135684"/>
            <a:ext cx="1067773" cy="5119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1764" dirty="0">
                <a:solidFill>
                  <a:schemeClr val="bg2">
                    <a:lumMod val="25000"/>
                  </a:schemeClr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 S2</a:t>
            </a:r>
            <a:endParaRPr lang="ko-KR" altLang="en-US" sz="1764" dirty="0">
              <a:solidFill>
                <a:schemeClr val="bg2">
                  <a:lumMod val="25000"/>
                </a:schemeClr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A6612675-5A2A-B4E0-9247-AFAD3E228AC4}"/>
              </a:ext>
            </a:extLst>
          </p:cNvPr>
          <p:cNvSpPr/>
          <p:nvPr/>
        </p:nvSpPr>
        <p:spPr>
          <a:xfrm>
            <a:off x="4050816" y="2885987"/>
            <a:ext cx="1221663" cy="537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Accompanying Guidance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531064D4-A927-187E-5EF7-76C791D07F8F}"/>
              </a:ext>
            </a:extLst>
          </p:cNvPr>
          <p:cNvSpPr/>
          <p:nvPr/>
        </p:nvSpPr>
        <p:spPr>
          <a:xfrm>
            <a:off x="3538525" y="2312386"/>
            <a:ext cx="1221663" cy="537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235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Basis</a:t>
            </a:r>
            <a:r>
              <a:rPr lang="ko-KR" altLang="en-US" sz="1235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 </a:t>
            </a:r>
            <a:r>
              <a:rPr lang="en-US" altLang="ko-KR" sz="1235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for</a:t>
            </a:r>
            <a:r>
              <a:rPr lang="ko-KR" altLang="en-US" sz="1235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 </a:t>
            </a:r>
            <a:endParaRPr lang="en-US" altLang="ko-KR" sz="1235" b="1" dirty="0">
              <a:solidFill>
                <a:schemeClr val="bg2">
                  <a:lumMod val="25000"/>
                </a:schemeClr>
              </a:solidFill>
              <a:latin typeface="+mj-lt"/>
              <a:ea typeface="나눔스퀘어 네오 Bold" panose="00000800000000000000" pitchFamily="2" charset="-127"/>
            </a:endParaRPr>
          </a:p>
          <a:p>
            <a:pPr algn="ctr"/>
            <a:r>
              <a:rPr lang="en-US" altLang="ko-KR" sz="1235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Conclusions</a:t>
            </a:r>
            <a:endParaRPr lang="ko-KR" altLang="en-US" sz="1235" b="1" dirty="0">
              <a:solidFill>
                <a:schemeClr val="bg2">
                  <a:lumMod val="25000"/>
                </a:schemeClr>
              </a:solidFill>
              <a:latin typeface="+mj-lt"/>
              <a:ea typeface="나눔스퀘어 네오 Bold" panose="00000800000000000000" pitchFamily="2" charset="-127"/>
            </a:endParaRPr>
          </a:p>
        </p:txBody>
      </p:sp>
      <p:pic>
        <p:nvPicPr>
          <p:cNvPr id="42" name="그림 41">
            <a:extLst>
              <a:ext uri="{FF2B5EF4-FFF2-40B4-BE49-F238E27FC236}">
                <a16:creationId xmlns:a16="http://schemas.microsoft.com/office/drawing/2014/main" id="{79322D33-AA41-CF86-1807-0207007A1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644" y="2229716"/>
            <a:ext cx="1678722" cy="2380016"/>
          </a:xfrm>
          <a:prstGeom prst="rect">
            <a:avLst/>
          </a:prstGeom>
          <a:ln>
            <a:solidFill>
              <a:srgbClr val="C7E3FD"/>
            </a:solidFill>
          </a:ln>
        </p:spPr>
      </p:pic>
      <p:pic>
        <p:nvPicPr>
          <p:cNvPr id="43" name="그림 42">
            <a:extLst>
              <a:ext uri="{FF2B5EF4-FFF2-40B4-BE49-F238E27FC236}">
                <a16:creationId xmlns:a16="http://schemas.microsoft.com/office/drawing/2014/main" id="{FED94E8B-6DE2-3BDE-0814-38CFD21228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1191" y="2798944"/>
            <a:ext cx="1683003" cy="2385700"/>
          </a:xfrm>
          <a:prstGeom prst="rect">
            <a:avLst/>
          </a:prstGeom>
          <a:ln>
            <a:solidFill>
              <a:srgbClr val="C7E3FD"/>
            </a:solidFill>
          </a:ln>
        </p:spPr>
      </p:pic>
      <p:sp>
        <p:nvSpPr>
          <p:cNvPr id="44" name="직사각형 43">
            <a:extLst>
              <a:ext uri="{FF2B5EF4-FFF2-40B4-BE49-F238E27FC236}">
                <a16:creationId xmlns:a16="http://schemas.microsoft.com/office/drawing/2014/main" id="{AD1FDB7C-C1CD-9E6B-94C9-25A8774E251A}"/>
              </a:ext>
            </a:extLst>
          </p:cNvPr>
          <p:cNvSpPr/>
          <p:nvPr/>
        </p:nvSpPr>
        <p:spPr>
          <a:xfrm>
            <a:off x="4474807" y="3480096"/>
            <a:ext cx="1221663" cy="1727612"/>
          </a:xfrm>
          <a:prstGeom prst="rect">
            <a:avLst/>
          </a:prstGeom>
          <a:pattFill prst="ltUpDiag">
            <a:fgClr>
              <a:schemeClr val="bg2"/>
            </a:fgClr>
            <a:bgClr>
              <a:schemeClr val="bg1"/>
            </a:bgClr>
          </a:pattFill>
          <a:ln>
            <a:noFill/>
          </a:ln>
          <a:effectLst>
            <a:outerShdw blurRad="50800" dist="50800" dir="2700000" algn="ctr" rotWithShape="0">
              <a:schemeClr val="tx1">
                <a:lumMod val="50000"/>
                <a:lumOff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6A592BE0-578D-5A95-7911-A0AC4414CC24}"/>
              </a:ext>
            </a:extLst>
          </p:cNvPr>
          <p:cNvSpPr/>
          <p:nvPr/>
        </p:nvSpPr>
        <p:spPr>
          <a:xfrm>
            <a:off x="4474807" y="3832782"/>
            <a:ext cx="1221663" cy="537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50" b="1" dirty="0">
                <a:solidFill>
                  <a:schemeClr val="bg2">
                    <a:lumMod val="25000"/>
                  </a:schemeClr>
                </a:solidFill>
                <a:latin typeface="+mj-lt"/>
                <a:ea typeface="나눔스퀘어 네오 Bold" panose="00000800000000000000" pitchFamily="2" charset="-127"/>
              </a:rPr>
              <a:t>Industry-based Guidance on Implementing IFRS S2</a:t>
            </a:r>
            <a:endParaRPr lang="ko-KR" altLang="en-US" sz="1050" b="1" dirty="0">
              <a:solidFill>
                <a:schemeClr val="bg2">
                  <a:lumMod val="25000"/>
                </a:schemeClr>
              </a:solidFill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DB842B5-2622-531A-03B2-4F231F356D1E}"/>
              </a:ext>
            </a:extLst>
          </p:cNvPr>
          <p:cNvSpPr txBox="1"/>
          <p:nvPr/>
        </p:nvSpPr>
        <p:spPr>
          <a:xfrm>
            <a:off x="6264247" y="4922754"/>
            <a:ext cx="585268" cy="4181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z="2117" spc="-88" dirty="0">
                <a:solidFill>
                  <a:srgbClr val="EE9E46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5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0F7ED57-98D0-2FEF-DADF-3C5EA25514E4}"/>
              </a:ext>
            </a:extLst>
          </p:cNvPr>
          <p:cNvSpPr txBox="1"/>
          <p:nvPr/>
        </p:nvSpPr>
        <p:spPr>
          <a:xfrm>
            <a:off x="155575" y="6406035"/>
            <a:ext cx="5649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출처</a:t>
            </a:r>
            <a:r>
              <a:rPr lang="en-US" altLang="ko-KR" sz="1100" dirty="0"/>
              <a:t>: </a:t>
            </a:r>
            <a:r>
              <a:rPr lang="ko-KR" altLang="en-US" sz="1100" dirty="0"/>
              <a:t>지속가능성 공시기준 국제 논의 및 국내 동향 </a:t>
            </a:r>
            <a:r>
              <a:rPr lang="en-US" altLang="ko-KR" sz="1100" dirty="0"/>
              <a:t>(</a:t>
            </a:r>
            <a:r>
              <a:rPr lang="ko-KR" altLang="en-US" sz="1100" dirty="0"/>
              <a:t>한국회계기준원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r>
              <a:rPr lang="en-US" altLang="ko-KR" sz="1100" dirty="0"/>
              <a:t>2023)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4803532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21" name="object 5">
            <a:extLst>
              <a:ext uri="{FF2B5EF4-FFF2-40B4-BE49-F238E27FC236}">
                <a16:creationId xmlns:a16="http://schemas.microsoft.com/office/drawing/2014/main" id="{113A0203-17BE-54D4-CB71-C4FA99DE8819}"/>
              </a:ext>
            </a:extLst>
          </p:cNvPr>
          <p:cNvSpPr txBox="1">
            <a:spLocks/>
          </p:cNvSpPr>
          <p:nvPr/>
        </p:nvSpPr>
        <p:spPr>
          <a:xfrm>
            <a:off x="612651" y="1212913"/>
            <a:ext cx="10966697" cy="751488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 S1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의 프레임워크는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IAS 1 Presentation of Financial Statements (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재무제표 표시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)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를 기반으로 함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941D58D6-ACDB-E6FA-2877-38877757C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53" y="2435507"/>
            <a:ext cx="2890892" cy="4037281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슬라이드 번호 개체 틀 5">
            <a:extLst>
              <a:ext uri="{FF2B5EF4-FFF2-40B4-BE49-F238E27FC236}">
                <a16:creationId xmlns:a16="http://schemas.microsoft.com/office/drawing/2014/main" id="{3B0B0026-3C5A-F98C-DA90-204A19B2BE8A}"/>
              </a:ext>
            </a:extLst>
          </p:cNvPr>
          <p:cNvSpPr txBox="1">
            <a:spLocks/>
          </p:cNvSpPr>
          <p:nvPr/>
        </p:nvSpPr>
        <p:spPr>
          <a:xfrm>
            <a:off x="8612134" y="5831902"/>
            <a:ext cx="2704147" cy="2661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pPr/>
              <a:t>10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grpSp>
        <p:nvGrpSpPr>
          <p:cNvPr id="25" name="그룹 24">
            <a:extLst>
              <a:ext uri="{FF2B5EF4-FFF2-40B4-BE49-F238E27FC236}">
                <a16:creationId xmlns:a16="http://schemas.microsoft.com/office/drawing/2014/main" id="{1BF4C5CB-3CA5-45CD-BB8E-50FC957D87BA}"/>
              </a:ext>
            </a:extLst>
          </p:cNvPr>
          <p:cNvGrpSpPr/>
          <p:nvPr/>
        </p:nvGrpSpPr>
        <p:grpSpPr>
          <a:xfrm>
            <a:off x="3740311" y="2411807"/>
            <a:ext cx="7613489" cy="409898"/>
            <a:chOff x="4102388" y="3008251"/>
            <a:chExt cx="8816398" cy="562240"/>
          </a:xfrm>
        </p:grpSpPr>
        <p:grpSp>
          <p:nvGrpSpPr>
            <p:cNvPr id="26" name="그룹 25">
              <a:extLst>
                <a:ext uri="{FF2B5EF4-FFF2-40B4-BE49-F238E27FC236}">
                  <a16:creationId xmlns:a16="http://schemas.microsoft.com/office/drawing/2014/main" id="{2B70F84D-16C3-AF53-E806-0393850BE9C4}"/>
                </a:ext>
              </a:extLst>
            </p:cNvPr>
            <p:cNvGrpSpPr/>
            <p:nvPr/>
          </p:nvGrpSpPr>
          <p:grpSpPr>
            <a:xfrm>
              <a:off x="4102388" y="3027761"/>
              <a:ext cx="7909199" cy="461665"/>
              <a:chOff x="4429987" y="2888168"/>
              <a:chExt cx="7909199" cy="46166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A99BA4D-3D70-B9CA-A566-BE0174358E9E}"/>
                  </a:ext>
                </a:extLst>
              </p:cNvPr>
              <p:cNvSpPr txBox="1"/>
              <p:nvPr/>
            </p:nvSpPr>
            <p:spPr>
              <a:xfrm>
                <a:off x="4429987" y="2888168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01</a:t>
                </a:r>
                <a:endParaRPr lang="en-US" altLang="ko-KR" sz="24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31" name="직선 연결선 30">
                <a:extLst>
                  <a:ext uri="{FF2B5EF4-FFF2-40B4-BE49-F238E27FC236}">
                    <a16:creationId xmlns:a16="http://schemas.microsoft.com/office/drawing/2014/main" id="{F9763554-9BAA-D1D9-E3A3-EF28B002FD05}"/>
                  </a:ext>
                </a:extLst>
              </p:cNvPr>
              <p:cNvCxnSpPr/>
              <p:nvPr/>
            </p:nvCxnSpPr>
            <p:spPr>
              <a:xfrm>
                <a:off x="4991588" y="3127487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27" name="그룹 26">
              <a:extLst>
                <a:ext uri="{FF2B5EF4-FFF2-40B4-BE49-F238E27FC236}">
                  <a16:creationId xmlns:a16="http://schemas.microsoft.com/office/drawing/2014/main" id="{BFA56F77-BF8F-FD67-77E5-82DC14B38126}"/>
                </a:ext>
              </a:extLst>
            </p:cNvPr>
            <p:cNvGrpSpPr/>
            <p:nvPr/>
          </p:nvGrpSpPr>
          <p:grpSpPr>
            <a:xfrm>
              <a:off x="5117587" y="3008251"/>
              <a:ext cx="7801199" cy="562240"/>
              <a:chOff x="477924" y="3799255"/>
              <a:chExt cx="7635508" cy="1765398"/>
            </a:xfrm>
          </p:grpSpPr>
          <p:sp>
            <p:nvSpPr>
              <p:cNvPr id="28" name="직사각형 27">
                <a:extLst>
                  <a:ext uri="{FF2B5EF4-FFF2-40B4-BE49-F238E27FC236}">
                    <a16:creationId xmlns:a16="http://schemas.microsoft.com/office/drawing/2014/main" id="{82B6ABCE-D5E6-1AB7-EF23-50E38845EBB7}"/>
                  </a:ext>
                </a:extLst>
              </p:cNvPr>
              <p:cNvSpPr/>
              <p:nvPr/>
            </p:nvSpPr>
            <p:spPr>
              <a:xfrm>
                <a:off x="3039536" y="3799255"/>
                <a:ext cx="5073896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일반목적재무보고서의 주요이용자</a:t>
                </a: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가 기업에 자원을 제공하는</a:t>
                </a:r>
                <a:br>
                  <a:rPr lang="en-US" altLang="ko-KR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</a:b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의사결정을 할 때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유용한</a:t>
                </a: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지속가능성 관련 위험 및 기회</a:t>
                </a: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정보</a:t>
                </a: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를 제공 </a:t>
                </a:r>
              </a:p>
            </p:txBody>
          </p:sp>
          <p:sp>
            <p:nvSpPr>
              <p:cNvPr id="29" name="직사각형 28">
                <a:extLst>
                  <a:ext uri="{FF2B5EF4-FFF2-40B4-BE49-F238E27FC236}">
                    <a16:creationId xmlns:a16="http://schemas.microsoft.com/office/drawing/2014/main" id="{43905E38-1494-941B-1258-5FB6F89BF6CC}"/>
                  </a:ext>
                </a:extLst>
              </p:cNvPr>
              <p:cNvSpPr/>
              <p:nvPr/>
            </p:nvSpPr>
            <p:spPr>
              <a:xfrm>
                <a:off x="477924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목적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634240F9-C44F-C59B-CAF2-5F6789CB892B}"/>
              </a:ext>
            </a:extLst>
          </p:cNvPr>
          <p:cNvGrpSpPr/>
          <p:nvPr/>
        </p:nvGrpSpPr>
        <p:grpSpPr>
          <a:xfrm>
            <a:off x="3740312" y="5958150"/>
            <a:ext cx="7613490" cy="409897"/>
            <a:chOff x="4102388" y="6531854"/>
            <a:chExt cx="8816399" cy="562239"/>
          </a:xfrm>
        </p:grpSpPr>
        <p:grpSp>
          <p:nvGrpSpPr>
            <p:cNvPr id="33" name="그룹 32">
              <a:extLst>
                <a:ext uri="{FF2B5EF4-FFF2-40B4-BE49-F238E27FC236}">
                  <a16:creationId xmlns:a16="http://schemas.microsoft.com/office/drawing/2014/main" id="{F635B507-2EF6-311A-25A6-CA761855C2A9}"/>
                </a:ext>
              </a:extLst>
            </p:cNvPr>
            <p:cNvGrpSpPr/>
            <p:nvPr/>
          </p:nvGrpSpPr>
          <p:grpSpPr>
            <a:xfrm>
              <a:off x="4102388" y="6551364"/>
              <a:ext cx="7909199" cy="461665"/>
              <a:chOff x="4429987" y="5703522"/>
              <a:chExt cx="7909199" cy="461665"/>
            </a:xfrm>
          </p:grpSpPr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4FC012BB-6F74-61CA-42F2-4349E7236D56}"/>
                  </a:ext>
                </a:extLst>
              </p:cNvPr>
              <p:cNvSpPr txBox="1"/>
              <p:nvPr/>
            </p:nvSpPr>
            <p:spPr>
              <a:xfrm>
                <a:off x="4429987" y="5703522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06</a:t>
                </a:r>
                <a:r>
                  <a:rPr lang="en-US" altLang="ko-KR" sz="1200" dirty="0">
                    <a:solidFill>
                      <a:schemeClr val="bg1">
                        <a:lumMod val="50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 </a:t>
                </a:r>
                <a:endParaRPr lang="en-US" altLang="ko-KR" sz="12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38" name="직선 연결선 37">
                <a:extLst>
                  <a:ext uri="{FF2B5EF4-FFF2-40B4-BE49-F238E27FC236}">
                    <a16:creationId xmlns:a16="http://schemas.microsoft.com/office/drawing/2014/main" id="{D59294CD-7BC8-B3D2-B69E-2F34D747CD3A}"/>
                  </a:ext>
                </a:extLst>
              </p:cNvPr>
              <p:cNvCxnSpPr/>
              <p:nvPr/>
            </p:nvCxnSpPr>
            <p:spPr>
              <a:xfrm>
                <a:off x="4991588" y="5942841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34" name="그룹 33">
              <a:extLst>
                <a:ext uri="{FF2B5EF4-FFF2-40B4-BE49-F238E27FC236}">
                  <a16:creationId xmlns:a16="http://schemas.microsoft.com/office/drawing/2014/main" id="{81D948D5-1B92-F2EE-5FCC-955E5A121C56}"/>
                </a:ext>
              </a:extLst>
            </p:cNvPr>
            <p:cNvGrpSpPr/>
            <p:nvPr/>
          </p:nvGrpSpPr>
          <p:grpSpPr>
            <a:xfrm>
              <a:off x="5117587" y="6531854"/>
              <a:ext cx="7801200" cy="562239"/>
              <a:chOff x="345417" y="3799258"/>
              <a:chExt cx="7635510" cy="1765395"/>
            </a:xfrm>
          </p:grpSpPr>
          <p:sp>
            <p:nvSpPr>
              <p:cNvPr id="35" name="직사각형 34">
                <a:extLst>
                  <a:ext uri="{FF2B5EF4-FFF2-40B4-BE49-F238E27FC236}">
                    <a16:creationId xmlns:a16="http://schemas.microsoft.com/office/drawing/2014/main" id="{7A748A77-C74C-7E65-F79F-DD069AC72186}"/>
                  </a:ext>
                </a:extLst>
              </p:cNvPr>
              <p:cNvSpPr/>
              <p:nvPr/>
            </p:nvSpPr>
            <p:spPr>
              <a:xfrm>
                <a:off x="2907030" y="3799258"/>
                <a:ext cx="5073897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pc="-15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판단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측정불확실성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오류</a:t>
                </a:r>
                <a:endParaRPr lang="en-US" altLang="ko-KR" sz="1200" spc="-150" dirty="0">
                  <a:solidFill>
                    <a:schemeClr val="accent5">
                      <a:lumMod val="50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  <p:sp>
            <p:nvSpPr>
              <p:cNvPr id="36" name="직사각형 35">
                <a:extLst>
                  <a:ext uri="{FF2B5EF4-FFF2-40B4-BE49-F238E27FC236}">
                    <a16:creationId xmlns:a16="http://schemas.microsoft.com/office/drawing/2014/main" id="{75BA96E3-ADB3-F36E-8A3A-538641FC15B0}"/>
                  </a:ext>
                </a:extLst>
              </p:cNvPr>
              <p:cNvSpPr/>
              <p:nvPr/>
            </p:nvSpPr>
            <p:spPr>
              <a:xfrm>
                <a:off x="345417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판단</a:t>
                </a:r>
                <a:r>
                  <a:rPr lang="en-US" altLang="ko-KR" sz="12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, </a:t>
                </a:r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불확실성</a:t>
                </a:r>
                <a:r>
                  <a:rPr lang="ko-KR" altLang="en-US" sz="12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및</a:t>
                </a:r>
                <a:r>
                  <a:rPr lang="ko-KR" altLang="en-US" sz="12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오류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F6B2973B-8583-28C6-0AD9-193E1413859E}"/>
              </a:ext>
            </a:extLst>
          </p:cNvPr>
          <p:cNvGrpSpPr/>
          <p:nvPr/>
        </p:nvGrpSpPr>
        <p:grpSpPr>
          <a:xfrm>
            <a:off x="3740311" y="4539614"/>
            <a:ext cx="7613489" cy="409898"/>
            <a:chOff x="4102388" y="5162591"/>
            <a:chExt cx="8816398" cy="562240"/>
          </a:xfrm>
        </p:grpSpPr>
        <p:grpSp>
          <p:nvGrpSpPr>
            <p:cNvPr id="40" name="그룹 39">
              <a:extLst>
                <a:ext uri="{FF2B5EF4-FFF2-40B4-BE49-F238E27FC236}">
                  <a16:creationId xmlns:a16="http://schemas.microsoft.com/office/drawing/2014/main" id="{5C944AB9-EA08-C4E5-DCD8-987F8CF82DD3}"/>
                </a:ext>
              </a:extLst>
            </p:cNvPr>
            <p:cNvGrpSpPr/>
            <p:nvPr/>
          </p:nvGrpSpPr>
          <p:grpSpPr>
            <a:xfrm>
              <a:off x="4102388" y="5182101"/>
              <a:ext cx="7909199" cy="461665"/>
              <a:chOff x="4429987" y="5056994"/>
              <a:chExt cx="7909199" cy="461665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794A12E4-4075-CEA9-51B3-E31D36E27255}"/>
                  </a:ext>
                </a:extLst>
              </p:cNvPr>
              <p:cNvSpPr txBox="1"/>
              <p:nvPr/>
            </p:nvSpPr>
            <p:spPr>
              <a:xfrm>
                <a:off x="4429987" y="5056994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04</a:t>
                </a:r>
                <a:r>
                  <a:rPr lang="en-US" altLang="ko-KR" sz="1200" dirty="0">
                    <a:solidFill>
                      <a:schemeClr val="bg1">
                        <a:lumMod val="50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 </a:t>
                </a:r>
                <a:endParaRPr lang="en-US" altLang="ko-KR" sz="12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45" name="직선 연결선 44">
                <a:extLst>
                  <a:ext uri="{FF2B5EF4-FFF2-40B4-BE49-F238E27FC236}">
                    <a16:creationId xmlns:a16="http://schemas.microsoft.com/office/drawing/2014/main" id="{063189CA-F710-51B1-9923-7CF142CCB273}"/>
                  </a:ext>
                </a:extLst>
              </p:cNvPr>
              <p:cNvCxnSpPr/>
              <p:nvPr/>
            </p:nvCxnSpPr>
            <p:spPr>
              <a:xfrm>
                <a:off x="4991588" y="5296313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41" name="그룹 40">
              <a:extLst>
                <a:ext uri="{FF2B5EF4-FFF2-40B4-BE49-F238E27FC236}">
                  <a16:creationId xmlns:a16="http://schemas.microsoft.com/office/drawing/2014/main" id="{1AFDC6F6-24A0-87AD-1DA3-E3CCDC984BD0}"/>
                </a:ext>
              </a:extLst>
            </p:cNvPr>
            <p:cNvGrpSpPr/>
            <p:nvPr/>
          </p:nvGrpSpPr>
          <p:grpSpPr>
            <a:xfrm>
              <a:off x="5117587" y="5162591"/>
              <a:ext cx="7801199" cy="562240"/>
              <a:chOff x="340090" y="3799255"/>
              <a:chExt cx="7635508" cy="1765398"/>
            </a:xfrm>
          </p:grpSpPr>
          <p:sp>
            <p:nvSpPr>
              <p:cNvPr id="42" name="직사각형 41">
                <a:extLst>
                  <a:ext uri="{FF2B5EF4-FFF2-40B4-BE49-F238E27FC236}">
                    <a16:creationId xmlns:a16="http://schemas.microsoft.com/office/drawing/2014/main" id="{1F6BF040-FD5D-5A42-75C5-6D7BF23B8393}"/>
                  </a:ext>
                </a:extLst>
              </p:cNvPr>
              <p:cNvSpPr/>
              <p:nvPr/>
            </p:nvSpPr>
            <p:spPr>
              <a:xfrm>
                <a:off x="2901702" y="3799255"/>
                <a:ext cx="5073896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거버넌스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전략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위험관리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지표 및 목표</a:t>
                </a:r>
              </a:p>
            </p:txBody>
          </p:sp>
          <p:sp>
            <p:nvSpPr>
              <p:cNvPr id="43" name="직사각형 42">
                <a:extLst>
                  <a:ext uri="{FF2B5EF4-FFF2-40B4-BE49-F238E27FC236}">
                    <a16:creationId xmlns:a16="http://schemas.microsoft.com/office/drawing/2014/main" id="{943BDCC0-808D-94D1-FBCC-680152EC0093}"/>
                  </a:ext>
                </a:extLst>
              </p:cNvPr>
              <p:cNvSpPr/>
              <p:nvPr/>
            </p:nvSpPr>
            <p:spPr>
              <a:xfrm>
                <a:off x="340090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핵심요소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A101C89C-DE0A-AC5D-C698-7051BF18456C}"/>
              </a:ext>
            </a:extLst>
          </p:cNvPr>
          <p:cNvGrpSpPr/>
          <p:nvPr/>
        </p:nvGrpSpPr>
        <p:grpSpPr>
          <a:xfrm>
            <a:off x="3740312" y="5248883"/>
            <a:ext cx="7613490" cy="409898"/>
            <a:chOff x="4102388" y="5866732"/>
            <a:chExt cx="8816399" cy="562240"/>
          </a:xfrm>
        </p:grpSpPr>
        <p:grpSp>
          <p:nvGrpSpPr>
            <p:cNvPr id="47" name="그룹 46">
              <a:extLst>
                <a:ext uri="{FF2B5EF4-FFF2-40B4-BE49-F238E27FC236}">
                  <a16:creationId xmlns:a16="http://schemas.microsoft.com/office/drawing/2014/main" id="{5B76A079-8D1F-37A4-53C5-BDCDECA6D3A0}"/>
                </a:ext>
              </a:extLst>
            </p:cNvPr>
            <p:cNvGrpSpPr/>
            <p:nvPr/>
          </p:nvGrpSpPr>
          <p:grpSpPr>
            <a:xfrm>
              <a:off x="4102388" y="5886242"/>
              <a:ext cx="7909199" cy="461665"/>
              <a:chOff x="4429987" y="5703522"/>
              <a:chExt cx="7909199" cy="461665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AC63E7D7-F45C-58DC-ED95-6AC092ABAE11}"/>
                  </a:ext>
                </a:extLst>
              </p:cNvPr>
              <p:cNvSpPr txBox="1"/>
              <p:nvPr/>
            </p:nvSpPr>
            <p:spPr>
              <a:xfrm>
                <a:off x="4429987" y="5703522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05</a:t>
                </a:r>
                <a:endParaRPr lang="en-US" altLang="ko-KR" sz="24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52" name="직선 연결선 51">
                <a:extLst>
                  <a:ext uri="{FF2B5EF4-FFF2-40B4-BE49-F238E27FC236}">
                    <a16:creationId xmlns:a16="http://schemas.microsoft.com/office/drawing/2014/main" id="{89C2604A-4319-72C6-026B-66E09AF5AC33}"/>
                  </a:ext>
                </a:extLst>
              </p:cNvPr>
              <p:cNvCxnSpPr/>
              <p:nvPr/>
            </p:nvCxnSpPr>
            <p:spPr>
              <a:xfrm>
                <a:off x="4991588" y="5942841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53E9A0DF-F846-4675-7D97-4382C2680160}"/>
                </a:ext>
              </a:extLst>
            </p:cNvPr>
            <p:cNvGrpSpPr/>
            <p:nvPr/>
          </p:nvGrpSpPr>
          <p:grpSpPr>
            <a:xfrm>
              <a:off x="5117588" y="5866732"/>
              <a:ext cx="7801199" cy="562240"/>
              <a:chOff x="345418" y="3799255"/>
              <a:chExt cx="7635512" cy="1765398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5842F021-3E54-D59E-1A4B-04315C2548DA}"/>
                  </a:ext>
                </a:extLst>
              </p:cNvPr>
              <p:cNvSpPr/>
              <p:nvPr/>
            </p:nvSpPr>
            <p:spPr>
              <a:xfrm>
                <a:off x="2907031" y="3799255"/>
                <a:ext cx="5073899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spc="-15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지침의 원천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공시의 위치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보고시기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spc="-15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비교정보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• </a:t>
                </a:r>
                <a:r>
                  <a:rPr lang="ko-KR" altLang="en-US" sz="1200" spc="-15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준수 문구</a:t>
                </a:r>
                <a:endParaRPr lang="en-US" altLang="ko-KR" sz="1200" spc="-150" dirty="0">
                  <a:solidFill>
                    <a:schemeClr val="accent5">
                      <a:lumMod val="50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F7AE65B0-EA2D-998C-E290-29D139BD4926}"/>
                  </a:ext>
                </a:extLst>
              </p:cNvPr>
              <p:cNvSpPr/>
              <p:nvPr/>
            </p:nvSpPr>
            <p:spPr>
              <a:xfrm>
                <a:off x="345418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일반</a:t>
                </a:r>
                <a:r>
                  <a:rPr lang="ko-KR" altLang="en-US" sz="12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요구사항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grpSp>
        <p:nvGrpSpPr>
          <p:cNvPr id="53" name="그룹 52">
            <a:extLst>
              <a:ext uri="{FF2B5EF4-FFF2-40B4-BE49-F238E27FC236}">
                <a16:creationId xmlns:a16="http://schemas.microsoft.com/office/drawing/2014/main" id="{4C0114CD-673F-8E00-B4A1-335B625FE07C}"/>
              </a:ext>
            </a:extLst>
          </p:cNvPr>
          <p:cNvGrpSpPr/>
          <p:nvPr/>
        </p:nvGrpSpPr>
        <p:grpSpPr>
          <a:xfrm>
            <a:off x="3740311" y="3830345"/>
            <a:ext cx="7613489" cy="409898"/>
            <a:chOff x="4102388" y="4457908"/>
            <a:chExt cx="8816398" cy="562240"/>
          </a:xfrm>
        </p:grpSpPr>
        <p:grpSp>
          <p:nvGrpSpPr>
            <p:cNvPr id="54" name="그룹 53">
              <a:extLst>
                <a:ext uri="{FF2B5EF4-FFF2-40B4-BE49-F238E27FC236}">
                  <a16:creationId xmlns:a16="http://schemas.microsoft.com/office/drawing/2014/main" id="{3E570719-63C9-789A-7598-AF2C37D4D1F6}"/>
                </a:ext>
              </a:extLst>
            </p:cNvPr>
            <p:cNvGrpSpPr/>
            <p:nvPr/>
          </p:nvGrpSpPr>
          <p:grpSpPr>
            <a:xfrm>
              <a:off x="4102388" y="4477418"/>
              <a:ext cx="7909199" cy="461665"/>
              <a:chOff x="4429987" y="4351642"/>
              <a:chExt cx="7909199" cy="461665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DDBCDC5-F082-3A92-1115-0BF82C521AF7}"/>
                  </a:ext>
                </a:extLst>
              </p:cNvPr>
              <p:cNvSpPr txBox="1"/>
              <p:nvPr/>
            </p:nvSpPr>
            <p:spPr>
              <a:xfrm>
                <a:off x="4429987" y="4351642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03</a:t>
                </a:r>
                <a:endParaRPr lang="en-US" altLang="ko-KR" sz="24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59" name="직선 연결선 58">
                <a:extLst>
                  <a:ext uri="{FF2B5EF4-FFF2-40B4-BE49-F238E27FC236}">
                    <a16:creationId xmlns:a16="http://schemas.microsoft.com/office/drawing/2014/main" id="{36CD2C92-CF16-910E-C7A6-3E9BD69FEC78}"/>
                  </a:ext>
                </a:extLst>
              </p:cNvPr>
              <p:cNvCxnSpPr/>
              <p:nvPr/>
            </p:nvCxnSpPr>
            <p:spPr>
              <a:xfrm>
                <a:off x="4991588" y="4590961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55" name="그룹 54">
              <a:extLst>
                <a:ext uri="{FF2B5EF4-FFF2-40B4-BE49-F238E27FC236}">
                  <a16:creationId xmlns:a16="http://schemas.microsoft.com/office/drawing/2014/main" id="{CD0B07CD-B66B-8FC0-B1D4-0FB9003F6A07}"/>
                </a:ext>
              </a:extLst>
            </p:cNvPr>
            <p:cNvGrpSpPr/>
            <p:nvPr/>
          </p:nvGrpSpPr>
          <p:grpSpPr>
            <a:xfrm>
              <a:off x="5117587" y="4457908"/>
              <a:ext cx="7801199" cy="562240"/>
              <a:chOff x="340090" y="3799255"/>
              <a:chExt cx="7635508" cy="1765398"/>
            </a:xfrm>
          </p:grpSpPr>
          <p:sp>
            <p:nvSpPr>
              <p:cNvPr id="56" name="직사각형 55">
                <a:extLst>
                  <a:ext uri="{FF2B5EF4-FFF2-40B4-BE49-F238E27FC236}">
                    <a16:creationId xmlns:a16="http://schemas.microsoft.com/office/drawing/2014/main" id="{A374FD4F-9D7B-CA2A-44DF-8BD8CCDF8963}"/>
                  </a:ext>
                </a:extLst>
              </p:cNvPr>
              <p:cNvSpPr/>
              <p:nvPr/>
            </p:nvSpPr>
            <p:spPr>
              <a:xfrm>
                <a:off x="2901702" y="3799255"/>
                <a:ext cx="5073896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공정한 표시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중요성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보고기업 </a:t>
                </a:r>
                <a:r>
                  <a:rPr lang="en-US" altLang="ko-KR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• </a:t>
                </a:r>
                <a:r>
                  <a:rPr lang="ko-KR" altLang="en-US" sz="1200" dirty="0">
                    <a:solidFill>
                      <a:schemeClr val="accent5">
                        <a:lumMod val="50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연계된 정보</a:t>
                </a:r>
                <a:endParaRPr lang="en-US" altLang="ko-KR" sz="1200" spc="-150" dirty="0">
                  <a:solidFill>
                    <a:schemeClr val="accent5">
                      <a:lumMod val="50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8B835A60-C6E5-9AA2-F158-35F30E550A92}"/>
                  </a:ext>
                </a:extLst>
              </p:cNvPr>
              <p:cNvSpPr/>
              <p:nvPr/>
            </p:nvSpPr>
            <p:spPr>
              <a:xfrm>
                <a:off x="340090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개념적</a:t>
                </a:r>
                <a:r>
                  <a:rPr lang="ko-KR" altLang="en-US" sz="12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 </a:t>
                </a:r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기반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FECAA0C9-2398-146C-6D22-1C13FAF5729E}"/>
              </a:ext>
            </a:extLst>
          </p:cNvPr>
          <p:cNvGrpSpPr/>
          <p:nvPr/>
        </p:nvGrpSpPr>
        <p:grpSpPr>
          <a:xfrm>
            <a:off x="3740311" y="3121076"/>
            <a:ext cx="7613489" cy="409898"/>
            <a:chOff x="4102388" y="3739965"/>
            <a:chExt cx="8816398" cy="562240"/>
          </a:xfrm>
        </p:grpSpPr>
        <p:grpSp>
          <p:nvGrpSpPr>
            <p:cNvPr id="61" name="그룹 60">
              <a:extLst>
                <a:ext uri="{FF2B5EF4-FFF2-40B4-BE49-F238E27FC236}">
                  <a16:creationId xmlns:a16="http://schemas.microsoft.com/office/drawing/2014/main" id="{8DE76615-5196-4DAB-9D33-4FC9BE92D24A}"/>
                </a:ext>
              </a:extLst>
            </p:cNvPr>
            <p:cNvGrpSpPr/>
            <p:nvPr/>
          </p:nvGrpSpPr>
          <p:grpSpPr>
            <a:xfrm>
              <a:off x="4102388" y="3759475"/>
              <a:ext cx="7909199" cy="461665"/>
              <a:chOff x="4429987" y="3630703"/>
              <a:chExt cx="7909199" cy="461665"/>
            </a:xfrm>
          </p:grpSpPr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A48256F2-15B3-E06D-5C1A-4B900E56648E}"/>
                  </a:ext>
                </a:extLst>
              </p:cNvPr>
              <p:cNvSpPr txBox="1"/>
              <p:nvPr/>
            </p:nvSpPr>
            <p:spPr>
              <a:xfrm>
                <a:off x="4429987" y="3630703"/>
                <a:ext cx="790919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ko-KR" sz="24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Bahnschrift" panose="020B0502040204020203" pitchFamily="34" charset="0"/>
                    <a:ea typeface="나눔스퀘어 네오 Bold" panose="00000800000000000000" pitchFamily="2" charset="-127"/>
                  </a:rPr>
                  <a:t>02</a:t>
                </a:r>
                <a:endParaRPr lang="en-US" altLang="ko-KR" sz="2400" dirty="0">
                  <a:solidFill>
                    <a:schemeClr val="bg1">
                      <a:lumMod val="50000"/>
                    </a:schemeClr>
                  </a:solidFill>
                  <a:latin typeface="나눔스퀘어 네오 Bold" panose="00000800000000000000" pitchFamily="2" charset="-127"/>
                  <a:ea typeface="나눔스퀘어 네오 Bold" panose="00000800000000000000" pitchFamily="2" charset="-127"/>
                </a:endParaRPr>
              </a:p>
            </p:txBody>
          </p:sp>
          <p:cxnSp>
            <p:nvCxnSpPr>
              <p:cNvPr id="67" name="직선 연결선 66">
                <a:extLst>
                  <a:ext uri="{FF2B5EF4-FFF2-40B4-BE49-F238E27FC236}">
                    <a16:creationId xmlns:a16="http://schemas.microsoft.com/office/drawing/2014/main" id="{A9AE256A-A7FB-B0E2-54CE-7E0535F2FCC9}"/>
                  </a:ext>
                </a:extLst>
              </p:cNvPr>
              <p:cNvCxnSpPr/>
              <p:nvPr/>
            </p:nvCxnSpPr>
            <p:spPr>
              <a:xfrm>
                <a:off x="4991588" y="3892313"/>
                <a:ext cx="280800" cy="0"/>
              </a:xfrm>
              <a:prstGeom prst="line">
                <a:avLst/>
              </a:prstGeom>
            </p:spPr>
            <p:style>
              <a:lnRef idx="1">
                <a:schemeClr val="accent3"/>
              </a:lnRef>
              <a:fillRef idx="0">
                <a:schemeClr val="accent3"/>
              </a:fillRef>
              <a:effectRef idx="0">
                <a:schemeClr val="accent3"/>
              </a:effectRef>
              <a:fontRef idx="minor">
                <a:schemeClr val="tx1"/>
              </a:fontRef>
            </p:style>
          </p:cxnSp>
        </p:grpSp>
        <p:grpSp>
          <p:nvGrpSpPr>
            <p:cNvPr id="62" name="그룹 61">
              <a:extLst>
                <a:ext uri="{FF2B5EF4-FFF2-40B4-BE49-F238E27FC236}">
                  <a16:creationId xmlns:a16="http://schemas.microsoft.com/office/drawing/2014/main" id="{9ECBEC88-5B9D-8C6B-94FF-9213FC1FDEA7}"/>
                </a:ext>
              </a:extLst>
            </p:cNvPr>
            <p:cNvGrpSpPr/>
            <p:nvPr/>
          </p:nvGrpSpPr>
          <p:grpSpPr>
            <a:xfrm>
              <a:off x="5117587" y="3739965"/>
              <a:ext cx="7801199" cy="562240"/>
              <a:chOff x="455217" y="3799255"/>
              <a:chExt cx="7635508" cy="1765398"/>
            </a:xfrm>
          </p:grpSpPr>
          <p:sp>
            <p:nvSpPr>
              <p:cNvPr id="63" name="직사각형 62">
                <a:extLst>
                  <a:ext uri="{FF2B5EF4-FFF2-40B4-BE49-F238E27FC236}">
                    <a16:creationId xmlns:a16="http://schemas.microsoft.com/office/drawing/2014/main" id="{A47ED755-82C4-EBE2-1E62-1FC23586FB79}"/>
                  </a:ext>
                </a:extLst>
              </p:cNvPr>
              <p:cNvSpPr/>
              <p:nvPr/>
            </p:nvSpPr>
            <p:spPr>
              <a:xfrm>
                <a:off x="3016829" y="3799255"/>
                <a:ext cx="5073896" cy="1764001"/>
              </a:xfrm>
              <a:prstGeom prst="rect">
                <a:avLst/>
              </a:prstGeom>
              <a:pattFill prst="ltUpDiag">
                <a:fgClr>
                  <a:schemeClr val="bg2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ko-KR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IFRS</a:t>
                </a: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지속가능성 공시기준에 따라 준비 및 보고하는</a:t>
                </a:r>
                <a:br>
                  <a:rPr lang="en-US" altLang="ko-KR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</a:br>
                <a:r>
                  <a:rPr lang="ko-KR" altLang="en-US" sz="1200" dirty="0">
                    <a:solidFill>
                      <a:schemeClr val="bg1">
                        <a:lumMod val="50000"/>
                      </a:schemeClr>
                    </a:solidFill>
                    <a:latin typeface="나눔스퀘어 네오 Bold" panose="00000800000000000000" pitchFamily="2" charset="-127"/>
                    <a:ea typeface="나눔스퀘어 네오 Bold" panose="00000800000000000000" pitchFamily="2" charset="-127"/>
                  </a:rPr>
                  <a:t>지속가능성 관련 재무공시에 적용</a:t>
                </a:r>
              </a:p>
            </p:txBody>
          </p:sp>
          <p:sp>
            <p:nvSpPr>
              <p:cNvPr id="64" name="직사각형 63">
                <a:extLst>
                  <a:ext uri="{FF2B5EF4-FFF2-40B4-BE49-F238E27FC236}">
                    <a16:creationId xmlns:a16="http://schemas.microsoft.com/office/drawing/2014/main" id="{56DF9927-4DCA-6223-4AC2-0731EC0739CC}"/>
                  </a:ext>
                </a:extLst>
              </p:cNvPr>
              <p:cNvSpPr/>
              <p:nvPr/>
            </p:nvSpPr>
            <p:spPr>
              <a:xfrm>
                <a:off x="455217" y="3800652"/>
                <a:ext cx="2396006" cy="176400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600" dirty="0">
                    <a:solidFill>
                      <a:schemeClr val="bg2">
                        <a:lumMod val="25000"/>
                      </a:schemeClr>
                    </a:solidFill>
                    <a:latin typeface="나눔스퀘어 네오 ExtraBold" panose="00000900000000000000" pitchFamily="2" charset="-127"/>
                    <a:ea typeface="나눔스퀘어 네오 ExtraBold" panose="00000900000000000000" pitchFamily="2" charset="-127"/>
                  </a:rPr>
                  <a:t>적용범위</a:t>
                </a:r>
                <a:endParaRPr lang="ko-KR" altLang="en-US" sz="1200" dirty="0">
                  <a:solidFill>
                    <a:schemeClr val="bg2">
                      <a:lumMod val="25000"/>
                    </a:schemeClr>
                  </a:solidFill>
                  <a:latin typeface="나눔스퀘어 네오 ExtraBold" panose="00000900000000000000" pitchFamily="2" charset="-127"/>
                  <a:ea typeface="나눔스퀘어 네오 ExtraBold" panose="00000900000000000000" pitchFamily="2" charset="-127"/>
                </a:endParaRPr>
              </a:p>
            </p:txBody>
          </p:sp>
        </p:grp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3B537DBC-9D1A-4BC0-194B-CCA91F012BAE}"/>
              </a:ext>
            </a:extLst>
          </p:cNvPr>
          <p:cNvSpPr txBox="1"/>
          <p:nvPr/>
        </p:nvSpPr>
        <p:spPr>
          <a:xfrm>
            <a:off x="255792" y="154765"/>
            <a:ext cx="829130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33E8B0-684A-67EC-3F27-B718DD727F42}"/>
              </a:ext>
            </a:extLst>
          </p:cNvPr>
          <p:cNvSpPr txBox="1"/>
          <p:nvPr/>
        </p:nvSpPr>
        <p:spPr>
          <a:xfrm>
            <a:off x="155575" y="6524771"/>
            <a:ext cx="5649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출처</a:t>
            </a:r>
            <a:r>
              <a:rPr lang="en-US" altLang="ko-KR" sz="1100" dirty="0"/>
              <a:t>: </a:t>
            </a:r>
            <a:r>
              <a:rPr lang="ko-KR" altLang="en-US" sz="1100" dirty="0"/>
              <a:t>지속가능성 공시기준 국제 논의 및 국내 동향 </a:t>
            </a:r>
            <a:r>
              <a:rPr lang="en-US" altLang="ko-KR" sz="1100" dirty="0"/>
              <a:t>(</a:t>
            </a:r>
            <a:r>
              <a:rPr lang="ko-KR" altLang="en-US" sz="1100" dirty="0"/>
              <a:t>한국회계기준원</a:t>
            </a:r>
            <a:r>
              <a:rPr lang="en-US" altLang="ko-KR" sz="1100" dirty="0"/>
              <a:t>,</a:t>
            </a:r>
            <a:r>
              <a:rPr lang="ko-KR" altLang="en-US" sz="1100" dirty="0"/>
              <a:t> </a:t>
            </a:r>
            <a:r>
              <a:rPr lang="en-US" altLang="ko-KR" sz="1100" dirty="0"/>
              <a:t>2023)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092497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6626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69" name="화살표: 오각형 68">
            <a:extLst>
              <a:ext uri="{FF2B5EF4-FFF2-40B4-BE49-F238E27FC236}">
                <a16:creationId xmlns:a16="http://schemas.microsoft.com/office/drawing/2014/main" id="{5ED6F9DE-F35C-859A-BCC7-B444887F241C}"/>
              </a:ext>
            </a:extLst>
          </p:cNvPr>
          <p:cNvSpPr/>
          <p:nvPr/>
        </p:nvSpPr>
        <p:spPr>
          <a:xfrm rot="5400000">
            <a:off x="7540669" y="656418"/>
            <a:ext cx="2263046" cy="4947638"/>
          </a:xfrm>
          <a:prstGeom prst="homePlate">
            <a:avLst>
              <a:gd name="adj" fmla="val 24010"/>
            </a:avLst>
          </a:prstGeom>
          <a:solidFill>
            <a:srgbClr val="EDE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28062C37-ACD0-46A6-30A2-3BF3126D7731}"/>
              </a:ext>
            </a:extLst>
          </p:cNvPr>
          <p:cNvSpPr txBox="1"/>
          <p:nvPr/>
        </p:nvSpPr>
        <p:spPr>
          <a:xfrm>
            <a:off x="6204157" y="2530254"/>
            <a:ext cx="4947638" cy="646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en-US" altLang="ko-KR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IFRS 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지속가능성 공시기준에 따라 </a:t>
            </a:r>
            <a:endParaRPr lang="en-US" altLang="ko-KR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indent="-540033" algn="ctr" fontAlgn="base"/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지속가능성 관련 재무공시를 작성</a:t>
            </a:r>
            <a:r>
              <a:rPr lang="en-US" altLang="ko-KR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보고 시 적용</a:t>
            </a:r>
            <a:endParaRPr lang="en-US" altLang="ko-KR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BE7B526-E9CC-340F-130A-C6D07983E1D6}"/>
              </a:ext>
            </a:extLst>
          </p:cNvPr>
          <p:cNvSpPr txBox="1"/>
          <p:nvPr/>
        </p:nvSpPr>
        <p:spPr>
          <a:xfrm>
            <a:off x="6198371" y="2108414"/>
            <a:ext cx="4947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나눔스퀘어 네오 ExtraBold"/>
                <a:ea typeface="나눔스퀘어 네오 Bold" panose="00000800000000000000" pitchFamily="2" charset="-127"/>
              </a:rPr>
              <a:t>문단 </a:t>
            </a:r>
            <a:r>
              <a:rPr lang="en-US" altLang="ko-KR" b="1" spc="-88" dirty="0">
                <a:solidFill>
                  <a:schemeClr val="bg2">
                    <a:lumMod val="25000"/>
                  </a:schemeClr>
                </a:solidFill>
                <a:latin typeface="나눔스퀘어 네오 ExtraBold"/>
                <a:ea typeface="나눔스퀘어 네오 Bold" panose="00000800000000000000" pitchFamily="2" charset="-127"/>
              </a:rPr>
              <a:t>5</a:t>
            </a:r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B0B20BD8-174B-0F6C-16B8-A1F687313673}"/>
              </a:ext>
            </a:extLst>
          </p:cNvPr>
          <p:cNvSpPr/>
          <p:nvPr/>
        </p:nvSpPr>
        <p:spPr>
          <a:xfrm>
            <a:off x="918992" y="4453417"/>
            <a:ext cx="4947638" cy="1737478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EB394488-1197-9620-4DFA-CBBDB3458620}"/>
              </a:ext>
            </a:extLst>
          </p:cNvPr>
          <p:cNvSpPr txBox="1"/>
          <p:nvPr/>
        </p:nvSpPr>
        <p:spPr>
          <a:xfrm>
            <a:off x="918992" y="4647652"/>
            <a:ext cx="4947638" cy="1257139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단기</a:t>
            </a:r>
            <a:r>
              <a:rPr lang="en-US" altLang="ko-KR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, 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중기 또는 장기에 걸쳐 </a:t>
            </a:r>
            <a:endParaRPr lang="en-US" altLang="ko-KR" sz="1600" b="1" spc="-88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기업의 현금흐름</a:t>
            </a:r>
            <a:r>
              <a:rPr lang="en-US" altLang="ko-KR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, 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자본조달 접근성 또는 자본비용에 </a:t>
            </a:r>
            <a:endParaRPr lang="en-US" altLang="ko-KR" sz="1600" b="1" spc="-88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영향을 미칠 것으로 합리적으로 예상할 수 있는 </a:t>
            </a:r>
            <a:endParaRPr lang="en-US" altLang="ko-KR" sz="1600" b="1" spc="-88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u="sng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모든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 지속가능성 관련 위험 및 기회</a:t>
            </a:r>
            <a:r>
              <a:rPr lang="en-US" altLang="ko-KR" sz="1600" b="1" spc="-88" baseline="30000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*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에 대한 정보 공시 </a:t>
            </a:r>
            <a:endParaRPr lang="en-US" altLang="ko-KR" sz="1600" b="1" spc="-88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75" name="화살표: 오각형 74">
            <a:extLst>
              <a:ext uri="{FF2B5EF4-FFF2-40B4-BE49-F238E27FC236}">
                <a16:creationId xmlns:a16="http://schemas.microsoft.com/office/drawing/2014/main" id="{469FF873-EC5E-7BB3-79C4-C93735D4547D}"/>
              </a:ext>
            </a:extLst>
          </p:cNvPr>
          <p:cNvSpPr/>
          <p:nvPr/>
        </p:nvSpPr>
        <p:spPr>
          <a:xfrm rot="5400000">
            <a:off x="2262021" y="656416"/>
            <a:ext cx="2263045" cy="4947638"/>
          </a:xfrm>
          <a:prstGeom prst="homePlate">
            <a:avLst>
              <a:gd name="adj" fmla="val 24010"/>
            </a:avLst>
          </a:prstGeom>
          <a:solidFill>
            <a:srgbClr val="EDE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205EEDD-8A63-A5FC-EBD8-A8E359D97490}"/>
              </a:ext>
            </a:extLst>
          </p:cNvPr>
          <p:cNvSpPr txBox="1"/>
          <p:nvPr/>
        </p:nvSpPr>
        <p:spPr>
          <a:xfrm>
            <a:off x="919724" y="2530253"/>
            <a:ext cx="494763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일반목적재무보고서의 주요이용자가 </a:t>
            </a:r>
            <a:endParaRPr lang="en-US" altLang="ko-KR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indent="-540033" algn="ctr" fontAlgn="base"/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기업에 </a:t>
            </a:r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자원을 제공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하는 것과 관련된 </a:t>
            </a:r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의사결정을 할 때 유용한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 지속가능성 관련 위험 및 기회에 대한 정보 공시 요구</a:t>
            </a:r>
            <a:endParaRPr lang="en-US" altLang="ko-KR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07A4C1A5-3CEF-5BF6-3B83-A19967C06648}"/>
              </a:ext>
            </a:extLst>
          </p:cNvPr>
          <p:cNvSpPr txBox="1"/>
          <p:nvPr/>
        </p:nvSpPr>
        <p:spPr>
          <a:xfrm>
            <a:off x="919722" y="2108413"/>
            <a:ext cx="4947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나눔스퀘어 네오 ExtraBold"/>
                <a:ea typeface="나눔스퀘어 네오 Bold" panose="00000800000000000000" pitchFamily="2" charset="-127"/>
              </a:rPr>
              <a:t>문단 </a:t>
            </a:r>
            <a:r>
              <a:rPr lang="en-US" altLang="ko-KR" b="1" spc="-88" dirty="0">
                <a:solidFill>
                  <a:schemeClr val="bg2">
                    <a:lumMod val="25000"/>
                  </a:schemeClr>
                </a:solidFill>
                <a:latin typeface="나눔스퀘어 네오 ExtraBold"/>
                <a:ea typeface="나눔스퀘어 네오 Bold" panose="00000800000000000000" pitchFamily="2" charset="-127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1EC340B-FF12-0758-296F-140498B78753}"/>
              </a:ext>
            </a:extLst>
          </p:cNvPr>
          <p:cNvSpPr txBox="1"/>
          <p:nvPr/>
        </p:nvSpPr>
        <p:spPr>
          <a:xfrm>
            <a:off x="6210711" y="4543106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기업 전망에 영향을 미칠 것으로 </a:t>
            </a: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합리적으로 </a:t>
            </a:r>
            <a:endParaRPr lang="en-US" altLang="ko-KR" sz="1600" b="1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예상할 수 없는</a:t>
            </a: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지속가능성 관련 위험 및 기회는 </a:t>
            </a: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제외</a:t>
            </a:r>
            <a:endParaRPr lang="en-US" altLang="ko-KR" sz="1400" b="1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02212741-6F94-962A-4843-64A38FD9CD65}"/>
              </a:ext>
            </a:extLst>
          </p:cNvPr>
          <p:cNvSpPr/>
          <p:nvPr/>
        </p:nvSpPr>
        <p:spPr>
          <a:xfrm>
            <a:off x="918992" y="2012592"/>
            <a:ext cx="1133555" cy="34882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목적</a:t>
            </a: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5B5A5C7B-222B-2CCB-47CA-CAC1BF5DCC34}"/>
              </a:ext>
            </a:extLst>
          </p:cNvPr>
          <p:cNvSpPr/>
          <p:nvPr/>
        </p:nvSpPr>
        <p:spPr>
          <a:xfrm>
            <a:off x="6210709" y="2012592"/>
            <a:ext cx="1133555" cy="34882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적용범위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372AC280-4B2A-2CDE-2333-D0099662D9A9}"/>
              </a:ext>
            </a:extLst>
          </p:cNvPr>
          <p:cNvSpPr txBox="1"/>
          <p:nvPr/>
        </p:nvSpPr>
        <p:spPr>
          <a:xfrm>
            <a:off x="918992" y="6341057"/>
            <a:ext cx="4947638" cy="2538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en-US" altLang="ko-KR" sz="970" spc="-88" baseline="30000" dirty="0">
                <a:solidFill>
                  <a:schemeClr val="bg1">
                    <a:lumMod val="50000"/>
                  </a:schemeClr>
                </a:solidFill>
                <a:latin typeface="나눔스퀘어 네오 Heavy" panose="00000A00000000000000" pitchFamily="2" charset="-127"/>
                <a:ea typeface="나눔스퀘어 네오 Bold" panose="00000800000000000000"/>
              </a:rPr>
              <a:t>*</a:t>
            </a:r>
            <a:r>
              <a:rPr lang="ko-KR" altLang="en-US" sz="970" spc="-88" dirty="0">
                <a:solidFill>
                  <a:schemeClr val="bg1">
                    <a:lumMod val="50000"/>
                  </a:schemeClr>
                </a:solidFill>
                <a:latin typeface="나눔스퀘어 네오 Heavy" panose="00000A00000000000000" pitchFamily="2" charset="-127"/>
                <a:ea typeface="나눔스퀘어 네오 Bold" panose="00000800000000000000"/>
              </a:rPr>
              <a:t>기업 전망에 영향을 미칠 것으로 합리적으로 예상할 수 있는 지속가능성 관련 위험 및 기회</a:t>
            </a:r>
            <a:endParaRPr lang="en-US" altLang="ko-KR" sz="970" spc="-88" dirty="0">
              <a:solidFill>
                <a:schemeClr val="bg1">
                  <a:lumMod val="50000"/>
                </a:schemeClr>
              </a:solidFill>
              <a:latin typeface="나눔스퀘어 네오 Heavy" panose="00000A00000000000000" pitchFamily="2" charset="-127"/>
              <a:ea typeface="나눔스퀘어 네오 Bold" panose="0000080000000000000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EA54C647-1DA8-F683-2D96-6E293B54AB80}"/>
              </a:ext>
            </a:extLst>
          </p:cNvPr>
          <p:cNvSpPr/>
          <p:nvPr/>
        </p:nvSpPr>
        <p:spPr>
          <a:xfrm>
            <a:off x="6176383" y="4453417"/>
            <a:ext cx="4947638" cy="81837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9790A0C2-96A6-26C4-7246-24E57319429C}"/>
              </a:ext>
            </a:extLst>
          </p:cNvPr>
          <p:cNvSpPr txBox="1"/>
          <p:nvPr/>
        </p:nvSpPr>
        <p:spPr>
          <a:xfrm>
            <a:off x="6171425" y="4529502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latin typeface="+mj-lt"/>
                <a:ea typeface="나눔스퀘어 네오 Bold" panose="00000800000000000000" pitchFamily="2" charset="-127"/>
              </a:rPr>
              <a:t>기업 전망에 영향을 미칠 것으로 합리적으로 </a:t>
            </a:r>
            <a:endParaRPr lang="en-US" altLang="ko-KR" sz="1600" b="1" spc="-88" dirty="0"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latin typeface="+mj-lt"/>
                <a:ea typeface="나눔스퀘어 네오 Bold" panose="00000800000000000000" pitchFamily="2" charset="-127"/>
              </a:rPr>
              <a:t>예상할 수 없는 기후 관련 위험 및 기회 제외</a:t>
            </a:r>
            <a:endParaRPr lang="en-US" altLang="ko-KR" sz="1600" b="1" spc="-88" dirty="0"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763E127-5D5D-787E-E5BD-220B983C6A2A}"/>
              </a:ext>
            </a:extLst>
          </p:cNvPr>
          <p:cNvSpPr txBox="1"/>
          <p:nvPr/>
        </p:nvSpPr>
        <p:spPr>
          <a:xfrm>
            <a:off x="6210711" y="5458682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기업 전망에 영향을 미칠 것으로 </a:t>
            </a: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합리적으로 </a:t>
            </a:r>
            <a:endParaRPr lang="en-US" altLang="ko-KR" sz="1600" b="1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예상할 수 없는</a:t>
            </a: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지속가능성 관련 위험 및 기회는 </a:t>
            </a: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제외</a:t>
            </a:r>
            <a:endParaRPr lang="en-US" altLang="ko-KR" sz="1400" b="1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:a16="http://schemas.microsoft.com/office/drawing/2014/main" id="{8251AA9E-1A18-BE04-B700-0D6EB3EE515C}"/>
              </a:ext>
            </a:extLst>
          </p:cNvPr>
          <p:cNvSpPr/>
          <p:nvPr/>
        </p:nvSpPr>
        <p:spPr>
          <a:xfrm>
            <a:off x="6176383" y="5368993"/>
            <a:ext cx="4947638" cy="81837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C4E6FB03-4155-C8F4-CD37-32046BCBDE18}"/>
              </a:ext>
            </a:extLst>
          </p:cNvPr>
          <p:cNvSpPr txBox="1"/>
          <p:nvPr/>
        </p:nvSpPr>
        <p:spPr>
          <a:xfrm>
            <a:off x="6171425" y="5445078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dirty="0">
                <a:latin typeface="+mj-lt"/>
                <a:ea typeface="나눔스퀘어 네오 Bold" panose="00000800000000000000" pitchFamily="2" charset="-127"/>
              </a:rPr>
              <a:t>관련 일반목적재무제표에 적용된 회계기준과 </a:t>
            </a:r>
            <a:endParaRPr lang="en-US" altLang="ko-KR" sz="1600" b="1" dirty="0"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dirty="0">
                <a:latin typeface="+mj-lt"/>
                <a:ea typeface="나눔스퀘어 네오 Bold" panose="00000800000000000000" pitchFamily="2" charset="-127"/>
              </a:rPr>
              <a:t>무관하게 </a:t>
            </a:r>
            <a:r>
              <a:rPr lang="en-US" altLang="ko-KR" sz="1600" b="1" dirty="0">
                <a:latin typeface="+mj-lt"/>
                <a:ea typeface="나눔스퀘어 네오 Bold" panose="00000800000000000000" pitchFamily="2" charset="-127"/>
              </a:rPr>
              <a:t>IFRS </a:t>
            </a:r>
            <a:r>
              <a:rPr lang="ko-KR" altLang="en-US" sz="1600" b="1" dirty="0">
                <a:latin typeface="+mj-lt"/>
                <a:ea typeface="나눔스퀘어 네오 Bold" panose="00000800000000000000" pitchFamily="2" charset="-127"/>
              </a:rPr>
              <a:t>지속가능성 공시기준 적용 가능</a:t>
            </a:r>
            <a:endParaRPr lang="en-US" altLang="ko-KR" sz="1400" b="1" dirty="0"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88" name="object 5">
            <a:extLst>
              <a:ext uri="{FF2B5EF4-FFF2-40B4-BE49-F238E27FC236}">
                <a16:creationId xmlns:a16="http://schemas.microsoft.com/office/drawing/2014/main" id="{13E92761-75E6-9148-956B-228C2BB5CEED}"/>
              </a:ext>
            </a:extLst>
          </p:cNvPr>
          <p:cNvSpPr txBox="1">
            <a:spLocks/>
          </p:cNvSpPr>
          <p:nvPr/>
        </p:nvSpPr>
        <p:spPr>
          <a:xfrm>
            <a:off x="3392811" y="1168042"/>
            <a:ext cx="7461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 S1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기준서의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목적 및 적용 범위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2764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6626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90C08776-375F-F050-8823-6278F5670ADF}"/>
              </a:ext>
            </a:extLst>
          </p:cNvPr>
          <p:cNvSpPr/>
          <p:nvPr/>
        </p:nvSpPr>
        <p:spPr>
          <a:xfrm>
            <a:off x="6528120" y="3680934"/>
            <a:ext cx="4830302" cy="1167847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7B22CA8-DF42-6141-7948-B7D1E4E64029}"/>
              </a:ext>
            </a:extLst>
          </p:cNvPr>
          <p:cNvSpPr/>
          <p:nvPr/>
        </p:nvSpPr>
        <p:spPr>
          <a:xfrm>
            <a:off x="1367375" y="5191882"/>
            <a:ext cx="9991047" cy="119529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CBDFE950-ECF6-585F-15DD-8BE768D772BF}"/>
              </a:ext>
            </a:extLst>
          </p:cNvPr>
          <p:cNvSpPr/>
          <p:nvPr/>
        </p:nvSpPr>
        <p:spPr>
          <a:xfrm>
            <a:off x="1367375" y="2188648"/>
            <a:ext cx="9991047" cy="116784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342CA6-8932-99A3-F51D-A56D39C91AD2}"/>
              </a:ext>
            </a:extLst>
          </p:cNvPr>
          <p:cNvSpPr txBox="1"/>
          <p:nvPr/>
        </p:nvSpPr>
        <p:spPr>
          <a:xfrm>
            <a:off x="1367375" y="2234759"/>
            <a:ext cx="9991047" cy="955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Bold" panose="00000800000000000000"/>
              </a:rPr>
              <a:t>문단 </a:t>
            </a:r>
            <a:r>
              <a:rPr lang="en-US" altLang="ko-KR" sz="1600" b="1" spc="-88" dirty="0">
                <a:solidFill>
                  <a:schemeClr val="bg1"/>
                </a:solidFill>
                <a:latin typeface="나눔스퀘어 네오 Heavy" panose="00000A00000000000000" pitchFamily="2" charset="-127"/>
                <a:ea typeface="나눔스퀘어 네오 Bold" panose="00000800000000000000"/>
              </a:rPr>
              <a:t>3</a:t>
            </a:r>
          </a:p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이 기준서는 단기</a:t>
            </a:r>
            <a:r>
              <a:rPr lang="en-US" altLang="ko-KR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, 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중기 또는 장기에 걸쳐 기업의 현금흐름</a:t>
            </a:r>
            <a:r>
              <a:rPr lang="en-US" altLang="ko-KR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, 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자본조달 접근성 또는 자본비용에 영향을  미칠 것으로 </a:t>
            </a:r>
            <a:endParaRPr lang="en-US" altLang="ko-KR" sz="1600" b="1" spc="-88" dirty="0">
              <a:solidFill>
                <a:schemeClr val="bg1"/>
              </a:solidFill>
              <a:latin typeface="+mj-lt"/>
              <a:ea typeface="나눔스퀘어 네오 Bold" panose="00000800000000000000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합리적으로 예상할 수 있는 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Heavy" panose="00000A00000000000000" pitchFamily="2" charset="-127"/>
              </a:rPr>
              <a:t>모든 지속가능성 관련 위험 및 기회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에 대한 정보</a:t>
            </a:r>
            <a:r>
              <a:rPr lang="ko-KR" altLang="en-US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를 공시하도록 요구한다</a:t>
            </a:r>
            <a:r>
              <a:rPr lang="en-US" altLang="ko-KR" sz="1600" b="1" spc="-88" dirty="0">
                <a:solidFill>
                  <a:schemeClr val="bg1"/>
                </a:solidFill>
                <a:latin typeface="+mj-lt"/>
                <a:ea typeface="나눔스퀘어 네오 Bold" panose="00000800000000000000"/>
              </a:rPr>
              <a:t>.</a:t>
            </a:r>
          </a:p>
        </p:txBody>
      </p:sp>
      <p:pic>
        <p:nvPicPr>
          <p:cNvPr id="7" name="그림 6" descr="블랙, 어둠이(가) 표시된 사진&#10;&#10;자동 생성된 설명">
            <a:extLst>
              <a:ext uri="{FF2B5EF4-FFF2-40B4-BE49-F238E27FC236}">
                <a16:creationId xmlns:a16="http://schemas.microsoft.com/office/drawing/2014/main" id="{03B14684-06A3-681F-2D9F-9214435A98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0" y="5365226"/>
            <a:ext cx="824455" cy="824455"/>
          </a:xfrm>
          <a:prstGeom prst="rect">
            <a:avLst/>
          </a:prstGeom>
        </p:spPr>
      </p:pic>
      <p:pic>
        <p:nvPicPr>
          <p:cNvPr id="8" name="그림 7" descr="블랙, 어둠이(가) 표시된 사진&#10;&#10;자동 생성된 설명">
            <a:extLst>
              <a:ext uri="{FF2B5EF4-FFF2-40B4-BE49-F238E27FC236}">
                <a16:creationId xmlns:a16="http://schemas.microsoft.com/office/drawing/2014/main" id="{8C46079F-512C-A690-CEA7-652B3C40C51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380" y="2338500"/>
            <a:ext cx="922615" cy="92261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ADF7CCB-7BA7-A4AB-B4CD-863579FFE1CE}"/>
              </a:ext>
            </a:extLst>
          </p:cNvPr>
          <p:cNvSpPr txBox="1"/>
          <p:nvPr/>
        </p:nvSpPr>
        <p:spPr>
          <a:xfrm>
            <a:off x="1487443" y="5353782"/>
            <a:ext cx="9991047" cy="887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20000"/>
              </a:lnSpc>
            </a:pPr>
            <a:r>
              <a:rPr lang="ko-KR" altLang="en-US" sz="1600" spc="-88" dirty="0">
                <a:latin typeface="+mj-ea"/>
                <a:ea typeface="+mj-ea"/>
              </a:rPr>
              <a:t>기업의 사업모형이 특정 천연자원에 의존 </a:t>
            </a:r>
            <a:r>
              <a:rPr lang="en-US" altLang="ko-KR" sz="1600" spc="-88" dirty="0">
                <a:latin typeface="+mj-ea"/>
                <a:ea typeface="+mj-ea"/>
              </a:rPr>
              <a:t>-&gt;</a:t>
            </a:r>
            <a:r>
              <a:rPr lang="ko-KR" altLang="en-US" sz="1600" spc="-88" dirty="0">
                <a:latin typeface="+mj-ea"/>
                <a:ea typeface="+mj-ea"/>
              </a:rPr>
              <a:t> 해당 자원의 품질</a:t>
            </a:r>
            <a:r>
              <a:rPr lang="en-US" altLang="ko-KR" sz="1600" spc="-88" dirty="0">
                <a:latin typeface="+mj-ea"/>
                <a:ea typeface="+mj-ea"/>
              </a:rPr>
              <a:t>, </a:t>
            </a:r>
            <a:r>
              <a:rPr lang="ko-KR" altLang="en-US" sz="1600" spc="-88" dirty="0">
                <a:latin typeface="+mj-ea"/>
                <a:ea typeface="+mj-ea"/>
              </a:rPr>
              <a:t>가용성 및 가격 변동성에 영향을 받음</a:t>
            </a:r>
            <a:endParaRPr lang="en-US" altLang="ko-KR" sz="1600" spc="-88" dirty="0">
              <a:latin typeface="+mj-ea"/>
              <a:ea typeface="+mj-ea"/>
            </a:endParaRPr>
          </a:p>
          <a:p>
            <a:pPr fontAlgn="base">
              <a:lnSpc>
                <a:spcPct val="120000"/>
              </a:lnSpc>
            </a:pPr>
            <a:r>
              <a:rPr lang="en-US" altLang="ko-KR" sz="1400" spc="-88" dirty="0">
                <a:latin typeface="+mj-ea"/>
                <a:ea typeface="+mj-ea"/>
              </a:rPr>
              <a:t>(</a:t>
            </a:r>
            <a:r>
              <a:rPr lang="ko-KR" altLang="en-US" sz="1400" spc="-88" dirty="0">
                <a:latin typeface="+mj-ea"/>
                <a:ea typeface="+mj-ea"/>
              </a:rPr>
              <a:t>위험</a:t>
            </a:r>
            <a:r>
              <a:rPr lang="en-US" altLang="ko-KR" sz="1400" spc="-88" dirty="0">
                <a:latin typeface="+mj-ea"/>
                <a:ea typeface="+mj-ea"/>
              </a:rPr>
              <a:t>) </a:t>
            </a:r>
            <a:r>
              <a:rPr lang="ko-KR" altLang="en-US" sz="1400" spc="-88" dirty="0">
                <a:latin typeface="+mj-ea"/>
                <a:ea typeface="+mj-ea"/>
              </a:rPr>
              <a:t>기업의 활동으로 인한 해당 자원의 저하나 고갈 ⇒ 사업모형이나 전략 차질 ⇒ 재무성과 및 재무상태에 부정적 영향</a:t>
            </a:r>
            <a:endParaRPr lang="en-US" altLang="ko-KR" sz="1400" spc="-88" dirty="0">
              <a:latin typeface="+mj-ea"/>
              <a:ea typeface="+mj-ea"/>
            </a:endParaRPr>
          </a:p>
          <a:p>
            <a:pPr fontAlgn="base">
              <a:lnSpc>
                <a:spcPct val="120000"/>
              </a:lnSpc>
            </a:pPr>
            <a:r>
              <a:rPr lang="en-US" altLang="ko-KR" sz="1400" spc="-88" dirty="0">
                <a:latin typeface="+mj-ea"/>
                <a:ea typeface="+mj-ea"/>
              </a:rPr>
              <a:t>(</a:t>
            </a:r>
            <a:r>
              <a:rPr lang="ko-KR" altLang="en-US" sz="1400" spc="-88" dirty="0">
                <a:latin typeface="+mj-ea"/>
                <a:ea typeface="+mj-ea"/>
              </a:rPr>
              <a:t>기회</a:t>
            </a:r>
            <a:r>
              <a:rPr lang="en-US" altLang="ko-KR" sz="1400" spc="-88" dirty="0">
                <a:latin typeface="+mj-ea"/>
                <a:ea typeface="+mj-ea"/>
              </a:rPr>
              <a:t>) </a:t>
            </a:r>
            <a:r>
              <a:rPr lang="ko-KR" altLang="en-US" sz="1400" spc="-88" dirty="0">
                <a:latin typeface="+mj-ea"/>
                <a:ea typeface="+mj-ea"/>
              </a:rPr>
              <a:t>해당 자원의 재생 및 보존 ⇒ 긍정적 영향</a:t>
            </a:r>
            <a:endParaRPr lang="en-US" altLang="ko-KR" sz="1400" spc="-88" dirty="0">
              <a:latin typeface="+mj-ea"/>
              <a:ea typeface="+mj-ea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9E8EC69-C3A2-5EAC-7C4A-C337CEACA7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2918" y="3822196"/>
            <a:ext cx="885240" cy="885240"/>
          </a:xfrm>
          <a:prstGeom prst="rect">
            <a:avLst/>
          </a:prstGeom>
        </p:spPr>
      </p:pic>
      <p:sp>
        <p:nvSpPr>
          <p:cNvPr id="11" name="직사각형 10">
            <a:extLst>
              <a:ext uri="{FF2B5EF4-FFF2-40B4-BE49-F238E27FC236}">
                <a16:creationId xmlns:a16="http://schemas.microsoft.com/office/drawing/2014/main" id="{6B90778A-A7AD-4140-6248-F9ADF2CFA356}"/>
              </a:ext>
            </a:extLst>
          </p:cNvPr>
          <p:cNvSpPr/>
          <p:nvPr/>
        </p:nvSpPr>
        <p:spPr>
          <a:xfrm>
            <a:off x="1367375" y="3680934"/>
            <a:ext cx="4830302" cy="1167847"/>
          </a:xfrm>
          <a:prstGeom prst="rect">
            <a:avLst/>
          </a:prstGeom>
          <a:solidFill>
            <a:srgbClr val="F2F7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AFFE73-5953-EEB9-AC5C-FECD4D5FB624}"/>
              </a:ext>
            </a:extLst>
          </p:cNvPr>
          <p:cNvSpPr txBox="1"/>
          <p:nvPr/>
        </p:nvSpPr>
        <p:spPr>
          <a:xfrm>
            <a:off x="1367375" y="3799133"/>
            <a:ext cx="4830302" cy="955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spc="-88" dirty="0">
                <a:latin typeface="+mj-ea"/>
                <a:ea typeface="+mj-ea"/>
              </a:rPr>
              <a:t>기업의 지속가능성 관련 위험 및 기회는 </a:t>
            </a:r>
            <a:endParaRPr lang="en-US" altLang="ko-KR" sz="1600" spc="-88" dirty="0"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spc="-88" dirty="0">
                <a:latin typeface="+mj-ea"/>
                <a:ea typeface="+mj-ea"/>
              </a:rPr>
              <a:t>기업과 </a:t>
            </a:r>
            <a:r>
              <a:rPr lang="ko-KR" altLang="en-US" sz="1600" b="1" spc="-88" dirty="0">
                <a:latin typeface="+mj-ea"/>
                <a:ea typeface="+mj-ea"/>
              </a:rPr>
              <a:t>기업 가치사슬 전반</a:t>
            </a:r>
            <a:r>
              <a:rPr lang="ko-KR" altLang="en-US" sz="1600" spc="-88" dirty="0">
                <a:latin typeface="+mj-ea"/>
                <a:ea typeface="+mj-ea"/>
              </a:rPr>
              <a:t>에 걸쳐 이해관계자</a:t>
            </a:r>
            <a:r>
              <a:rPr lang="en-US" altLang="ko-KR" sz="1600" spc="-88" dirty="0">
                <a:latin typeface="+mj-ea"/>
                <a:ea typeface="+mj-ea"/>
              </a:rPr>
              <a:t>, </a:t>
            </a:r>
          </a:p>
          <a:p>
            <a:pPr algn="ctr" fontAlgn="base">
              <a:lnSpc>
                <a:spcPct val="120000"/>
              </a:lnSpc>
            </a:pPr>
            <a:r>
              <a:rPr lang="ko-KR" altLang="en-US" sz="1600" spc="-88" dirty="0">
                <a:latin typeface="+mj-ea"/>
                <a:ea typeface="+mj-ea"/>
              </a:rPr>
              <a:t>사회</a:t>
            </a:r>
            <a:r>
              <a:rPr lang="en-US" altLang="ko-KR" sz="1600" spc="-88" dirty="0">
                <a:latin typeface="+mj-ea"/>
                <a:ea typeface="+mj-ea"/>
              </a:rPr>
              <a:t>, </a:t>
            </a:r>
            <a:r>
              <a:rPr lang="ko-KR" altLang="en-US" sz="1600" spc="-88" dirty="0">
                <a:latin typeface="+mj-ea"/>
                <a:ea typeface="+mj-ea"/>
              </a:rPr>
              <a:t>경제 및 자연환경 간의 상호작용에서 발생</a:t>
            </a:r>
            <a:endParaRPr lang="en-US" altLang="ko-KR" sz="1600" spc="-88" dirty="0">
              <a:latin typeface="+mj-ea"/>
              <a:ea typeface="+mj-ea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5D07FE-667B-02D7-D774-DEB71983868D}"/>
              </a:ext>
            </a:extLst>
          </p:cNvPr>
          <p:cNvSpPr txBox="1"/>
          <p:nvPr/>
        </p:nvSpPr>
        <p:spPr>
          <a:xfrm>
            <a:off x="6528120" y="3799133"/>
            <a:ext cx="4830302" cy="955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spc="-88" dirty="0">
                <a:latin typeface="+mj-ea"/>
                <a:ea typeface="+mj-ea"/>
              </a:rPr>
              <a:t>기업 전망에 영향을 미칠 것으로 합리적으로 예상할 수      있는 지속가능성 관련 위험 및 기회를 야기할 수 있는</a:t>
            </a:r>
            <a:br>
              <a:rPr lang="en-US" altLang="ko-KR" sz="1600" spc="-88" dirty="0">
                <a:latin typeface="+mj-ea"/>
                <a:ea typeface="+mj-ea"/>
              </a:rPr>
            </a:br>
            <a:r>
              <a:rPr lang="ko-KR" altLang="en-US" sz="1600" spc="-88" dirty="0">
                <a:latin typeface="+mj-ea"/>
                <a:ea typeface="+mj-ea"/>
              </a:rPr>
              <a:t> </a:t>
            </a:r>
            <a:r>
              <a:rPr lang="ko-KR" altLang="en-US" sz="1600" b="1" spc="-88" dirty="0">
                <a:latin typeface="+mj-ea"/>
                <a:ea typeface="+mj-ea"/>
              </a:rPr>
              <a:t>의존성</a:t>
            </a:r>
            <a:r>
              <a:rPr lang="ko-KR" altLang="en-US" sz="1600" spc="-88" dirty="0">
                <a:latin typeface="+mj-ea"/>
                <a:ea typeface="+mj-ea"/>
              </a:rPr>
              <a:t>과 </a:t>
            </a:r>
            <a:r>
              <a:rPr lang="ko-KR" altLang="en-US" sz="1600" b="1" spc="-88" dirty="0">
                <a:latin typeface="+mj-ea"/>
                <a:ea typeface="+mj-ea"/>
              </a:rPr>
              <a:t>임팩트 </a:t>
            </a:r>
            <a:r>
              <a:rPr lang="ko-KR" altLang="en-US" sz="1600" spc="-88" dirty="0">
                <a:latin typeface="+mj-ea"/>
                <a:ea typeface="+mj-ea"/>
              </a:rPr>
              <a:t>고려</a:t>
            </a:r>
            <a:endParaRPr lang="en-US" altLang="ko-KR" sz="1600" spc="-88" dirty="0">
              <a:latin typeface="+mj-ea"/>
              <a:ea typeface="+mj-ea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81D2D0C3-CD69-9833-2404-331C26D90C30}"/>
              </a:ext>
            </a:extLst>
          </p:cNvPr>
          <p:cNvSpPr txBox="1">
            <a:spLocks/>
          </p:cNvSpPr>
          <p:nvPr/>
        </p:nvSpPr>
        <p:spPr>
          <a:xfrm>
            <a:off x="3295159" y="1294954"/>
            <a:ext cx="7461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IFRS S1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지속가능성 관련 위험 및 기회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3288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" name="화살표: 오각형 1">
            <a:extLst>
              <a:ext uri="{FF2B5EF4-FFF2-40B4-BE49-F238E27FC236}">
                <a16:creationId xmlns:a16="http://schemas.microsoft.com/office/drawing/2014/main" id="{BC25736C-C730-8891-9708-BAF6DA9AC10A}"/>
              </a:ext>
            </a:extLst>
          </p:cNvPr>
          <p:cNvSpPr/>
          <p:nvPr/>
        </p:nvSpPr>
        <p:spPr>
          <a:xfrm rot="5400000">
            <a:off x="7441113" y="360856"/>
            <a:ext cx="2393673" cy="5100959"/>
          </a:xfrm>
          <a:prstGeom prst="homePlate">
            <a:avLst>
              <a:gd name="adj" fmla="val 24010"/>
            </a:avLst>
          </a:prstGeom>
          <a:solidFill>
            <a:srgbClr val="EDE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58A0E2-9EE4-F9C9-0BDE-9ABEA8B1943C}"/>
              </a:ext>
            </a:extLst>
          </p:cNvPr>
          <p:cNvSpPr txBox="1"/>
          <p:nvPr/>
        </p:nvSpPr>
        <p:spPr>
          <a:xfrm>
            <a:off x="6099809" y="2247794"/>
            <a:ext cx="4947638" cy="1507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sz="1600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일반목적재무보고서의 이용자가 다음 유형의 </a:t>
            </a:r>
            <a:endParaRPr lang="en-US" altLang="ko-KR" sz="1600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indent="-540033" algn="ctr" fontAlgn="base"/>
            <a:r>
              <a:rPr lang="ko-KR" altLang="en-US" sz="1600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연계를 이해할 수 있도록 하는 정보를 제공</a:t>
            </a:r>
            <a:endParaRPr lang="en-US" altLang="ko-KR" sz="1600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indent="-540033" algn="ctr" fontAlgn="base"/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① 정보가 관련되어 있는 항목 간의 연계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,</a:t>
            </a:r>
          </a:p>
          <a:p>
            <a:pPr indent="-540033" algn="ctr" fontAlgn="base"/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② 지속가능성 관련 재무공시 내의 연계</a:t>
            </a:r>
            <a:r>
              <a:rPr lang="en-US" altLang="ko-KR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,</a:t>
            </a:r>
          </a:p>
          <a:p>
            <a:pPr algn="ctr" fontAlgn="base">
              <a:lnSpc>
                <a:spcPct val="1200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③ 지속가능성 관련 재무공시와 기업이 발행한 </a:t>
            </a:r>
            <a:endParaRPr lang="en-US" altLang="ko-KR" sz="1400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400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일반목적재무보고서 간의 연계</a:t>
            </a:r>
            <a:endParaRPr lang="en-US" altLang="ko-KR" sz="1600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0F54BFD-5898-E992-18E5-00CC8837019C}"/>
              </a:ext>
            </a:extLst>
          </p:cNvPr>
          <p:cNvSpPr txBox="1"/>
          <p:nvPr/>
        </p:nvSpPr>
        <p:spPr>
          <a:xfrm>
            <a:off x="6087469" y="1824199"/>
            <a:ext cx="4947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문단 </a:t>
            </a:r>
            <a:r>
              <a:rPr lang="en-US" altLang="ko-KR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21</a:t>
            </a:r>
          </a:p>
        </p:txBody>
      </p:sp>
      <p:sp>
        <p:nvSpPr>
          <p:cNvPr id="7" name="화살표: 오각형 6">
            <a:extLst>
              <a:ext uri="{FF2B5EF4-FFF2-40B4-BE49-F238E27FC236}">
                <a16:creationId xmlns:a16="http://schemas.microsoft.com/office/drawing/2014/main" id="{E90052D2-72CC-BAF5-A6D2-277C53DFF442}"/>
              </a:ext>
            </a:extLst>
          </p:cNvPr>
          <p:cNvSpPr/>
          <p:nvPr/>
        </p:nvSpPr>
        <p:spPr>
          <a:xfrm rot="5400000">
            <a:off x="2119059" y="198981"/>
            <a:ext cx="2081740" cy="5112778"/>
          </a:xfrm>
          <a:prstGeom prst="homePlate">
            <a:avLst>
              <a:gd name="adj" fmla="val 24010"/>
            </a:avLst>
          </a:prstGeom>
          <a:solidFill>
            <a:srgbClr val="EDE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84C744C-3A96-E575-D72C-40BD75D2420E}"/>
              </a:ext>
            </a:extLst>
          </p:cNvPr>
          <p:cNvSpPr txBox="1"/>
          <p:nvPr/>
        </p:nvSpPr>
        <p:spPr>
          <a:xfrm>
            <a:off x="603541" y="2246039"/>
            <a:ext cx="494763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sz="1600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지속가능성 관련 재무공시의 보고기업은 </a:t>
            </a:r>
            <a:endParaRPr lang="en-US" altLang="ko-KR" sz="1600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  <a:p>
            <a:pPr indent="-540033" algn="ctr" fontAlgn="base"/>
            <a:r>
              <a:rPr lang="ko-KR" altLang="en-US" sz="1600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관련 </a:t>
            </a:r>
            <a:r>
              <a:rPr lang="ko-KR" altLang="en-US" sz="1600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재무제표의 보고기업과 동일</a:t>
            </a:r>
            <a:endParaRPr lang="en-US" altLang="ko-KR" sz="1600" b="1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422CC4-79E9-F616-75CC-03A020FF6BCE}"/>
              </a:ext>
            </a:extLst>
          </p:cNvPr>
          <p:cNvSpPr txBox="1"/>
          <p:nvPr/>
        </p:nvSpPr>
        <p:spPr>
          <a:xfrm>
            <a:off x="603539" y="1824200"/>
            <a:ext cx="49476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문단 </a:t>
            </a:r>
            <a:r>
              <a:rPr lang="en-US" altLang="ko-KR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20</a:t>
            </a: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F72A178D-5A5D-796F-850F-01D4103C9090}"/>
              </a:ext>
            </a:extLst>
          </p:cNvPr>
          <p:cNvSpPr/>
          <p:nvPr/>
        </p:nvSpPr>
        <p:spPr>
          <a:xfrm>
            <a:off x="602809" y="1713085"/>
            <a:ext cx="1133555" cy="34882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+mj-lt"/>
                <a:ea typeface="나눔스퀘어 네오 Heavy" panose="00000A00000000000000" pitchFamily="2" charset="-127"/>
              </a:rPr>
              <a:t>보고기업</a:t>
            </a: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A5B5952E-6718-03CD-0760-8A7BF2BE27C9}"/>
              </a:ext>
            </a:extLst>
          </p:cNvPr>
          <p:cNvSpPr/>
          <p:nvPr/>
        </p:nvSpPr>
        <p:spPr>
          <a:xfrm>
            <a:off x="6099807" y="1713085"/>
            <a:ext cx="1183643" cy="34882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00" dirty="0">
                <a:solidFill>
                  <a:schemeClr val="bg1"/>
                </a:solidFill>
                <a:latin typeface="+mj-lt"/>
                <a:ea typeface="나눔스퀘어 네오 Heavy" panose="00000A00000000000000" pitchFamily="2" charset="-127"/>
              </a:rPr>
              <a:t>연계된 정보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1C537748-77AA-50B3-8AEB-16BE78A6CDE9}"/>
              </a:ext>
            </a:extLst>
          </p:cNvPr>
          <p:cNvSpPr/>
          <p:nvPr/>
        </p:nvSpPr>
        <p:spPr>
          <a:xfrm>
            <a:off x="603540" y="3828595"/>
            <a:ext cx="4947638" cy="208174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730E28E-46F3-0B14-DC6F-31F41C5260C7}"/>
              </a:ext>
            </a:extLst>
          </p:cNvPr>
          <p:cNvSpPr txBox="1"/>
          <p:nvPr/>
        </p:nvSpPr>
        <p:spPr>
          <a:xfrm>
            <a:off x="603540" y="3940672"/>
            <a:ext cx="4947638" cy="18480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연결재무제표를 작성하는 기업의 지속가능성 관련 재무공시는 일반목적재무보고서의 이용자가 단기</a:t>
            </a:r>
            <a:r>
              <a:rPr lang="en-US" altLang="ko-KR" sz="16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중기 및  장기에 걸쳐 해당 </a:t>
            </a:r>
            <a:r>
              <a:rPr lang="ko-KR" altLang="en-US" sz="1600" dirty="0">
                <a:solidFill>
                  <a:srgbClr val="FFC000"/>
                </a:solidFill>
                <a:latin typeface="+mj-ea"/>
                <a:ea typeface="+mj-ea"/>
              </a:rPr>
              <a:t>지배기업과 종속기업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의 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현금흐름</a:t>
            </a:r>
            <a:r>
              <a:rPr lang="en-US" altLang="ko-KR" sz="1600" dirty="0">
                <a:solidFill>
                  <a:schemeClr val="bg1"/>
                </a:solidFill>
                <a:latin typeface="+mj-ea"/>
                <a:ea typeface="+mj-ea"/>
              </a:rPr>
              <a:t>, 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자본조달 접근성 및 자본비용에 대한 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지속가능성 관련 위험 및 기회의 영향을 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이해할 수 있도록 해야 함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2B727B8-35AC-815D-D316-F23379EFBEC6}"/>
              </a:ext>
            </a:extLst>
          </p:cNvPr>
          <p:cNvSpPr txBox="1"/>
          <p:nvPr/>
        </p:nvSpPr>
        <p:spPr>
          <a:xfrm>
            <a:off x="6099809" y="5190022"/>
            <a:ext cx="4947638" cy="66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latin typeface="+mj-ea"/>
                <a:ea typeface="+mj-ea"/>
              </a:rPr>
              <a:t>지속가능성 관련 재무공시의 측정 단위로서 통화가 </a:t>
            </a:r>
            <a:endParaRPr lang="en-US" altLang="ko-KR" sz="1600" dirty="0"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latin typeface="+mj-ea"/>
                <a:ea typeface="+mj-ea"/>
              </a:rPr>
              <a:t>명시된 경우</a:t>
            </a:r>
            <a:r>
              <a:rPr lang="en-US" altLang="ko-KR" sz="1600" dirty="0">
                <a:latin typeface="+mj-ea"/>
                <a:ea typeface="+mj-ea"/>
              </a:rPr>
              <a:t>, </a:t>
            </a:r>
            <a:r>
              <a:rPr lang="ko-KR" altLang="en-US" sz="1600" dirty="0">
                <a:latin typeface="+mj-ea"/>
                <a:ea typeface="+mj-ea"/>
              </a:rPr>
              <a:t>관련 재무제표의 표시통화 사용</a:t>
            </a:r>
            <a:endParaRPr lang="en-US" altLang="ko-KR" sz="1600" dirty="0">
              <a:latin typeface="+mj-ea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73D1EE2-A3BC-1387-0E16-892C23F77A2C}"/>
              </a:ext>
            </a:extLst>
          </p:cNvPr>
          <p:cNvSpPr txBox="1"/>
          <p:nvPr/>
        </p:nvSpPr>
        <p:spPr>
          <a:xfrm>
            <a:off x="6099809" y="4292821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관련 재무제표상 상응하는 데이터 및 가정과 </a:t>
            </a:r>
            <a:endParaRPr lang="en-US" altLang="ko-KR" sz="1600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lt"/>
                <a:ea typeface="나눔스퀘어 네오 Bold" panose="00000800000000000000" pitchFamily="2" charset="-127"/>
              </a:rPr>
              <a:t>일관된 데이터 및 가정 사용</a:t>
            </a:r>
            <a:endParaRPr lang="en-US" altLang="ko-KR" sz="1600" dirty="0">
              <a:solidFill>
                <a:schemeClr val="bg1"/>
              </a:solidFill>
              <a:latin typeface="+mj-lt"/>
              <a:ea typeface="나눔스퀘어 네오 Bold" panose="000008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A4C54B-C9B9-85C6-D6F8-6B0CA93FF5AB}"/>
              </a:ext>
            </a:extLst>
          </p:cNvPr>
          <p:cNvSpPr txBox="1"/>
          <p:nvPr/>
        </p:nvSpPr>
        <p:spPr>
          <a:xfrm>
            <a:off x="6106363" y="4242962"/>
            <a:ext cx="4947638" cy="666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latin typeface="+mj-ea"/>
                <a:ea typeface="+mj-ea"/>
              </a:rPr>
              <a:t>관련 재무제표상 상응하는 데이터 및 가정과 </a:t>
            </a:r>
            <a:endParaRPr lang="en-US" altLang="ko-KR" sz="1600" dirty="0"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latin typeface="+mj-ea"/>
                <a:ea typeface="+mj-ea"/>
              </a:rPr>
              <a:t>일관된 데이터 및 가정 사용</a:t>
            </a:r>
            <a:endParaRPr lang="en-US" altLang="ko-KR" sz="1600" dirty="0">
              <a:latin typeface="+mj-ea"/>
              <a:ea typeface="+mj-ea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80BB4F8-F372-1686-FC67-B857E6F61FA1}"/>
              </a:ext>
            </a:extLst>
          </p:cNvPr>
          <p:cNvSpPr/>
          <p:nvPr/>
        </p:nvSpPr>
        <p:spPr>
          <a:xfrm>
            <a:off x="6085104" y="4218748"/>
            <a:ext cx="5100959" cy="77496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lt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4F68C14E-84F0-CB13-CF02-C97C998CCCA1}"/>
              </a:ext>
            </a:extLst>
          </p:cNvPr>
          <p:cNvSpPr/>
          <p:nvPr/>
        </p:nvSpPr>
        <p:spPr>
          <a:xfrm>
            <a:off x="6106363" y="5137151"/>
            <a:ext cx="5079700" cy="77496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lt"/>
            </a:endParaRPr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6626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A19A1DFA-5FC4-6394-7CEE-94DF2C67865C}"/>
              </a:ext>
            </a:extLst>
          </p:cNvPr>
          <p:cNvSpPr txBox="1">
            <a:spLocks/>
          </p:cNvSpPr>
          <p:nvPr/>
        </p:nvSpPr>
        <p:spPr>
          <a:xfrm>
            <a:off x="2171209" y="1100821"/>
            <a:ext cx="7461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개념적 기반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94272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69440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직사각형 1">
            <a:extLst>
              <a:ext uri="{FF2B5EF4-FFF2-40B4-BE49-F238E27FC236}">
                <a16:creationId xmlns:a16="http://schemas.microsoft.com/office/drawing/2014/main" id="{5958261B-7C78-EBB1-E86B-B3C66B958635}"/>
              </a:ext>
            </a:extLst>
          </p:cNvPr>
          <p:cNvSpPr/>
          <p:nvPr/>
        </p:nvSpPr>
        <p:spPr>
          <a:xfrm>
            <a:off x="5673238" y="3909652"/>
            <a:ext cx="5400326" cy="2085022"/>
          </a:xfrm>
          <a:prstGeom prst="rect">
            <a:avLst/>
          </a:prstGeom>
          <a:solidFill>
            <a:srgbClr val="F2F7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544" tIns="222302" rIns="254059" bIns="158787" rtlCol="0" anchor="t"/>
          <a:lstStyle/>
          <a:p>
            <a:pPr algn="ctr" fontAlgn="base">
              <a:lnSpc>
                <a:spcPct val="120000"/>
              </a:lnSpc>
            </a:pPr>
            <a:endParaRPr lang="en-US" altLang="ko-KR" sz="1100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0C054ADD-2ECA-D00F-4271-8EDAC75601B7}"/>
              </a:ext>
            </a:extLst>
          </p:cNvPr>
          <p:cNvGrpSpPr/>
          <p:nvPr/>
        </p:nvGrpSpPr>
        <p:grpSpPr>
          <a:xfrm>
            <a:off x="483175" y="1791686"/>
            <a:ext cx="10604535" cy="1779375"/>
            <a:chOff x="982487" y="2111489"/>
            <a:chExt cx="10232808" cy="1779375"/>
          </a:xfrm>
        </p:grpSpPr>
        <p:sp>
          <p:nvSpPr>
            <p:cNvPr id="6" name="화살표: 오각형 5">
              <a:extLst>
                <a:ext uri="{FF2B5EF4-FFF2-40B4-BE49-F238E27FC236}">
                  <a16:creationId xmlns:a16="http://schemas.microsoft.com/office/drawing/2014/main" id="{1903A1FD-84B2-0E84-82C6-7AA7F3E9D091}"/>
                </a:ext>
              </a:extLst>
            </p:cNvPr>
            <p:cNvSpPr/>
            <p:nvPr/>
          </p:nvSpPr>
          <p:spPr>
            <a:xfrm rot="5400000">
              <a:off x="5203996" y="-2108486"/>
              <a:ext cx="1777851" cy="10220850"/>
            </a:xfrm>
            <a:prstGeom prst="homePlate">
              <a:avLst>
                <a:gd name="adj" fmla="val 24010"/>
              </a:avLst>
            </a:prstGeom>
            <a:solidFill>
              <a:srgbClr val="EDE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88" dirty="0">
                <a:latin typeface="+mj-ea"/>
                <a:ea typeface="+mj-ea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E0B4F7F0-7788-F013-C609-FB4D124F257A}"/>
                </a:ext>
              </a:extLst>
            </p:cNvPr>
            <p:cNvSpPr txBox="1"/>
            <p:nvPr/>
          </p:nvSpPr>
          <p:spPr>
            <a:xfrm>
              <a:off x="994445" y="2644555"/>
              <a:ext cx="10220850" cy="646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algn="ctr" fontAlgn="base"/>
              <a:r>
                <a:rPr lang="ko-KR" altLang="en-US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기업은 </a:t>
              </a:r>
              <a:r>
                <a:rPr lang="en-US" altLang="ko-KR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IFRS </a:t>
              </a:r>
              <a:r>
                <a:rPr lang="ko-KR" altLang="en-US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지속가능성 공시기준에서 요구하는 정보를 </a:t>
              </a:r>
              <a:endParaRPr lang="en-US" altLang="ko-KR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endParaRPr>
            </a:p>
            <a:p>
              <a:pPr indent="-540033" algn="ctr" fontAlgn="base"/>
              <a:r>
                <a:rPr lang="ko-KR" altLang="en-US" b="1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일반목적재무보고서의 일부</a:t>
              </a:r>
              <a:r>
                <a:rPr lang="ko-KR" altLang="en-US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로서 제공한다</a:t>
              </a:r>
              <a:r>
                <a:rPr lang="en-US" altLang="ko-KR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.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D368933-D34E-7C9C-42B7-0CAE12E2F392}"/>
                </a:ext>
              </a:extLst>
            </p:cNvPr>
            <p:cNvSpPr txBox="1"/>
            <p:nvPr/>
          </p:nvSpPr>
          <p:spPr>
            <a:xfrm>
              <a:off x="982492" y="2222714"/>
              <a:ext cx="10220850" cy="33669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-540033" algn="ctr" fontAlgn="base"/>
              <a:r>
                <a:rPr lang="ko-KR" altLang="en-US" sz="1600" b="1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문단 </a:t>
              </a:r>
              <a:r>
                <a:rPr lang="en-US" altLang="ko-KR" sz="1600" b="1" spc="-88" dirty="0">
                  <a:solidFill>
                    <a:schemeClr val="bg2">
                      <a:lumMod val="25000"/>
                    </a:schemeClr>
                  </a:solidFill>
                  <a:latin typeface="+mj-ea"/>
                  <a:ea typeface="+mj-ea"/>
                </a:rPr>
                <a:t>60</a:t>
              </a:r>
            </a:p>
          </p:txBody>
        </p: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EEBF414-932E-07D1-E9A7-F58FA949DFC6}"/>
                </a:ext>
              </a:extLst>
            </p:cNvPr>
            <p:cNvSpPr/>
            <p:nvPr/>
          </p:nvSpPr>
          <p:spPr>
            <a:xfrm>
              <a:off x="982487" y="2111489"/>
              <a:ext cx="1133555" cy="348826"/>
            </a:xfrm>
            <a:prstGeom prst="rect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sz="1400" dirty="0">
                  <a:solidFill>
                    <a:schemeClr val="bg1"/>
                  </a:solidFill>
                  <a:latin typeface="+mj-ea"/>
                  <a:ea typeface="+mj-ea"/>
                </a:rPr>
                <a:t>공시의 위치</a:t>
              </a:r>
            </a:p>
          </p:txBody>
        </p:sp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7CF6D3C6-EEB8-F926-03DF-57AB8FF796DE}"/>
              </a:ext>
            </a:extLst>
          </p:cNvPr>
          <p:cNvSpPr/>
          <p:nvPr/>
        </p:nvSpPr>
        <p:spPr>
          <a:xfrm>
            <a:off x="483911" y="4777134"/>
            <a:ext cx="4947638" cy="121754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4ECF9AD-5EC0-8DBC-2969-6CE26B1E41D7}"/>
              </a:ext>
            </a:extLst>
          </p:cNvPr>
          <p:cNvSpPr txBox="1"/>
          <p:nvPr/>
        </p:nvSpPr>
        <p:spPr>
          <a:xfrm>
            <a:off x="483911" y="4881619"/>
            <a:ext cx="4947638" cy="955070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en-US" altLang="ko-KR" sz="1600" dirty="0">
                <a:solidFill>
                  <a:schemeClr val="bg1"/>
                </a:solidFill>
                <a:latin typeface="+mj-ea"/>
                <a:ea typeface="+mj-ea"/>
              </a:rPr>
              <a:t>ISSB 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기준에서 요구하는 정보는 기업이 발행한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 다른 보고서를 </a:t>
            </a:r>
            <a:r>
              <a:rPr lang="ko-KR" altLang="en-US" sz="1600" b="1" dirty="0">
                <a:solidFill>
                  <a:srgbClr val="FFC000"/>
                </a:solidFill>
                <a:latin typeface="+mj-ea"/>
                <a:ea typeface="+mj-ea"/>
              </a:rPr>
              <a:t>상호참조</a:t>
            </a:r>
            <a:r>
              <a:rPr lang="en-US" altLang="ko-KR" sz="1600" dirty="0">
                <a:solidFill>
                  <a:srgbClr val="FFC000"/>
                </a:solidFill>
                <a:latin typeface="+mj-ea"/>
                <a:ea typeface="+mj-ea"/>
              </a:rPr>
              <a:t>(cross-reference)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하여 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지속가능성 관련 재무공시에 포함 가능</a:t>
            </a:r>
            <a:endParaRPr lang="en-US" altLang="ko-KR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06E6BA13-9649-0A1D-0B7F-FA7F8229D639}"/>
              </a:ext>
            </a:extLst>
          </p:cNvPr>
          <p:cNvSpPr/>
          <p:nvPr/>
        </p:nvSpPr>
        <p:spPr>
          <a:xfrm>
            <a:off x="483911" y="3869984"/>
            <a:ext cx="4947638" cy="81837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1322D4-B21F-6907-1D9A-B678457FE65A}"/>
              </a:ext>
            </a:extLst>
          </p:cNvPr>
          <p:cNvSpPr txBox="1"/>
          <p:nvPr/>
        </p:nvSpPr>
        <p:spPr>
          <a:xfrm>
            <a:off x="483911" y="3982061"/>
            <a:ext cx="4947638" cy="631391"/>
          </a:xfrm>
          <a:prstGeom prst="rect">
            <a:avLst/>
          </a:prstGeom>
          <a:solidFill>
            <a:schemeClr val="bg2">
              <a:lumMod val="25000"/>
            </a:schemeClr>
          </a:solidFill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일반목적재무보고 내의 </a:t>
            </a:r>
            <a:r>
              <a:rPr lang="ko-KR" altLang="en-US" sz="1600" b="1" dirty="0">
                <a:solidFill>
                  <a:schemeClr val="bg1"/>
                </a:solidFill>
                <a:latin typeface="+mj-ea"/>
                <a:ea typeface="+mj-ea"/>
              </a:rPr>
              <a:t>다양한 위치</a:t>
            </a:r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에 공시 가능</a:t>
            </a:r>
            <a:endParaRPr lang="en-US" altLang="ko-KR" sz="1600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예</a:t>
            </a:r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: </a:t>
            </a: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경영진설명서</a:t>
            </a:r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C72ECA4-E6DB-3FC2-FB32-8BD6E876E337}"/>
              </a:ext>
            </a:extLst>
          </p:cNvPr>
          <p:cNvSpPr txBox="1"/>
          <p:nvPr/>
        </p:nvSpPr>
        <p:spPr>
          <a:xfrm>
            <a:off x="5851097" y="3897307"/>
            <a:ext cx="5096296" cy="1148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u="sng" dirty="0">
                <a:latin typeface="+mj-ea"/>
                <a:ea typeface="+mj-ea"/>
              </a:rPr>
              <a:t>상호참조 시 준수사항</a:t>
            </a:r>
            <a:endParaRPr lang="en-US" altLang="ko-KR" sz="1600" b="1" u="sng" dirty="0">
              <a:latin typeface="+mj-ea"/>
              <a:ea typeface="+mj-ea"/>
            </a:endParaRPr>
          </a:p>
          <a:p>
            <a:pPr marL="342900" indent="-342900" fontAlgn="base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400" dirty="0">
                <a:latin typeface="+mj-ea"/>
                <a:ea typeface="+mj-ea"/>
              </a:rPr>
              <a:t>지속가능성 관련 재무정보가 포함된 </a:t>
            </a:r>
            <a:r>
              <a:rPr lang="ko-KR" altLang="en-US" sz="1400" b="1" dirty="0">
                <a:latin typeface="+mj-ea"/>
                <a:ea typeface="+mj-ea"/>
              </a:rPr>
              <a:t>보고서를 명확히 식별</a:t>
            </a:r>
            <a:r>
              <a:rPr lang="ko-KR" altLang="en-US" sz="1400" dirty="0">
                <a:latin typeface="+mj-ea"/>
                <a:ea typeface="+mj-ea"/>
              </a:rPr>
              <a:t> 및</a:t>
            </a:r>
            <a:r>
              <a:rPr lang="en-US" altLang="ko-KR" sz="1400" dirty="0">
                <a:latin typeface="+mj-ea"/>
                <a:ea typeface="+mj-ea"/>
              </a:rPr>
              <a:t> </a:t>
            </a:r>
            <a:r>
              <a:rPr lang="ko-KR" altLang="en-US" sz="1400" dirty="0">
                <a:latin typeface="+mj-ea"/>
                <a:ea typeface="+mj-ea"/>
              </a:rPr>
              <a:t>해당 보고서에 대한 </a:t>
            </a:r>
            <a:r>
              <a:rPr lang="ko-KR" altLang="en-US" sz="1400" b="1" dirty="0">
                <a:latin typeface="+mj-ea"/>
                <a:ea typeface="+mj-ea"/>
              </a:rPr>
              <a:t>접근 방법을 설명</a:t>
            </a:r>
            <a:endParaRPr lang="en-US" altLang="ko-KR" sz="1400" b="1" dirty="0">
              <a:latin typeface="+mj-ea"/>
              <a:ea typeface="+mj-ea"/>
            </a:endParaRPr>
          </a:p>
          <a:p>
            <a:pPr marL="342900" indent="-342900" fontAlgn="base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400" dirty="0">
                <a:latin typeface="+mj-ea"/>
                <a:ea typeface="+mj-ea"/>
              </a:rPr>
              <a:t>해당 보고서에서 상호참조한 부분을 정확하게 지정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FD3576D-96E2-B013-7703-2F13BF02F16E}"/>
              </a:ext>
            </a:extLst>
          </p:cNvPr>
          <p:cNvSpPr txBox="1"/>
          <p:nvPr/>
        </p:nvSpPr>
        <p:spPr>
          <a:xfrm>
            <a:off x="483176" y="5987018"/>
            <a:ext cx="5400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900" dirty="0"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※ </a:t>
            </a:r>
            <a:r>
              <a:rPr lang="ko-KR" altLang="en-US" sz="900" dirty="0"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상호참조된 정보는 지속가능성 관련 재무공시와 동일한 조건으로 동시에 이용가능해야 하며</a:t>
            </a:r>
            <a:r>
              <a:rPr lang="en-US" altLang="ko-KR" sz="900" dirty="0"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, </a:t>
            </a:r>
            <a:r>
              <a:rPr lang="ko-KR" altLang="en-US" sz="900" dirty="0" err="1"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상호참조로</a:t>
            </a:r>
            <a:r>
              <a:rPr lang="ko-KR" altLang="en-US" sz="900" dirty="0"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 포함된 정보로 인해 전체 지속가능성 관련 재무공시의 이해가능성 저하 되지 않아야 함</a:t>
            </a:r>
            <a:endParaRPr lang="en-US" altLang="ko-KR" sz="900" dirty="0"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74518E-A745-C1E8-67F7-8368CD29E216}"/>
              </a:ext>
            </a:extLst>
          </p:cNvPr>
          <p:cNvSpPr txBox="1"/>
          <p:nvPr/>
        </p:nvSpPr>
        <p:spPr>
          <a:xfrm>
            <a:off x="5851097" y="5083151"/>
            <a:ext cx="5096296" cy="889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u="sng" dirty="0">
                <a:latin typeface="+mj-ea"/>
                <a:ea typeface="+mj-ea"/>
              </a:rPr>
              <a:t>상호참조 시 유의사항</a:t>
            </a:r>
            <a:endParaRPr lang="en-US" altLang="ko-KR" sz="1600" b="1" u="sng" dirty="0">
              <a:latin typeface="+mj-ea"/>
              <a:ea typeface="+mj-ea"/>
            </a:endParaRPr>
          </a:p>
          <a:p>
            <a:pPr fontAlgn="base">
              <a:lnSpc>
                <a:spcPct val="120000"/>
              </a:lnSpc>
            </a:pPr>
            <a:r>
              <a:rPr lang="ko-KR" altLang="en-US" sz="1400" dirty="0">
                <a:latin typeface="+mj-ea"/>
                <a:ea typeface="+mj-ea"/>
              </a:rPr>
              <a:t>일반목적재무보고서를 </a:t>
            </a:r>
            <a:r>
              <a:rPr lang="ko-KR" altLang="en-US" sz="1400" b="1" dirty="0">
                <a:latin typeface="+mj-ea"/>
                <a:ea typeface="+mj-ea"/>
              </a:rPr>
              <a:t>승인</a:t>
            </a:r>
            <a:r>
              <a:rPr lang="ko-KR" altLang="en-US" sz="1400" dirty="0">
                <a:latin typeface="+mj-ea"/>
                <a:ea typeface="+mj-ea"/>
              </a:rPr>
              <a:t>하는 기구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들</a:t>
            </a:r>
            <a:r>
              <a:rPr lang="en-US" altLang="ko-KR" sz="1400" dirty="0">
                <a:latin typeface="+mj-ea"/>
                <a:ea typeface="+mj-ea"/>
              </a:rPr>
              <a:t>)·</a:t>
            </a:r>
            <a:r>
              <a:rPr lang="ko-KR" altLang="en-US" sz="1400" dirty="0">
                <a:latin typeface="+mj-ea"/>
                <a:ea typeface="+mj-ea"/>
              </a:rPr>
              <a:t>개인</a:t>
            </a: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들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은</a:t>
            </a:r>
            <a:r>
              <a:rPr lang="ko-KR" altLang="en-US" sz="1400" spc="-150" dirty="0">
                <a:latin typeface="+mj-ea"/>
                <a:ea typeface="+mj-ea"/>
              </a:rPr>
              <a:t> 상호참조로</a:t>
            </a:r>
            <a:r>
              <a:rPr lang="ko-KR" altLang="en-US" sz="1400" dirty="0">
                <a:latin typeface="+mj-ea"/>
                <a:ea typeface="+mj-ea"/>
              </a:rPr>
              <a:t> 포함한 정보에 대해</a:t>
            </a:r>
            <a:r>
              <a:rPr lang="en-US" altLang="ko-KR" sz="1400" dirty="0">
                <a:latin typeface="+mj-ea"/>
                <a:ea typeface="+mj-ea"/>
              </a:rPr>
              <a:t>,</a:t>
            </a:r>
            <a:r>
              <a:rPr lang="ko-KR" altLang="en-US" sz="1400" dirty="0">
                <a:latin typeface="+mj-ea"/>
                <a:ea typeface="+mj-ea"/>
              </a:rPr>
              <a:t> 직접 제공한 정보와 </a:t>
            </a:r>
            <a:r>
              <a:rPr lang="ko-KR" altLang="en-US" sz="1400" b="1" dirty="0">
                <a:latin typeface="+mj-ea"/>
                <a:ea typeface="+mj-ea"/>
              </a:rPr>
              <a:t>동일한 책임 지님</a:t>
            </a:r>
            <a:endParaRPr lang="en-US" altLang="ko-KR" sz="1400" b="1" dirty="0">
              <a:latin typeface="+mj-ea"/>
              <a:ea typeface="+mj-ea"/>
            </a:endParaRPr>
          </a:p>
        </p:txBody>
      </p:sp>
      <p:sp>
        <p:nvSpPr>
          <p:cNvPr id="17" name="화살표: 오른쪽 16">
            <a:extLst>
              <a:ext uri="{FF2B5EF4-FFF2-40B4-BE49-F238E27FC236}">
                <a16:creationId xmlns:a16="http://schemas.microsoft.com/office/drawing/2014/main" id="{12FFB9B3-EF64-9C60-D3E3-38CC242D738C}"/>
              </a:ext>
            </a:extLst>
          </p:cNvPr>
          <p:cNvSpPr/>
          <p:nvPr/>
        </p:nvSpPr>
        <p:spPr>
          <a:xfrm>
            <a:off x="5252901" y="5099221"/>
            <a:ext cx="517741" cy="584775"/>
          </a:xfrm>
          <a:prstGeom prst="rightArrow">
            <a:avLst/>
          </a:prstGeom>
          <a:solidFill>
            <a:schemeClr val="bg2">
              <a:lumMod val="25000"/>
            </a:schemeClr>
          </a:solidFill>
          <a:ln w="34925">
            <a:noFill/>
          </a:ln>
          <a:effectLst>
            <a:outerShdw blurRad="317500" dir="2700000" algn="ctr">
              <a:srgbClr val="000000">
                <a:alpha val="43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3CB27CFF-6C5F-CD0A-668A-5B6313B93758}"/>
              </a:ext>
            </a:extLst>
          </p:cNvPr>
          <p:cNvSpPr txBox="1">
            <a:spLocks/>
          </p:cNvSpPr>
          <p:nvPr/>
        </p:nvSpPr>
        <p:spPr>
          <a:xfrm>
            <a:off x="4965209" y="1128885"/>
            <a:ext cx="1619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공시위치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22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en-US" altLang="ko-KR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ISSB </a:t>
            </a:r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지속가능성 공시 기준의 주요 내용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A641666B-49EE-2BBB-AFAE-0ED4B1DB9D3B}"/>
              </a:ext>
            </a:extLst>
          </p:cNvPr>
          <p:cNvSpPr/>
          <p:nvPr/>
        </p:nvSpPr>
        <p:spPr>
          <a:xfrm>
            <a:off x="6107042" y="3951575"/>
            <a:ext cx="5143743" cy="2124075"/>
          </a:xfrm>
          <a:prstGeom prst="rect">
            <a:avLst/>
          </a:prstGeom>
          <a:solidFill>
            <a:srgbClr val="F2F7FC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0544" tIns="222302" rIns="254059" bIns="158787" rtlCol="0" anchor="t"/>
          <a:lstStyle/>
          <a:p>
            <a:pPr algn="ctr" fontAlgn="base">
              <a:lnSpc>
                <a:spcPct val="120000"/>
              </a:lnSpc>
            </a:pPr>
            <a:endParaRPr lang="ko-KR" altLang="en-US" sz="1100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</p:txBody>
      </p:sp>
      <p:sp>
        <p:nvSpPr>
          <p:cNvPr id="18" name="화살표: 오각형 17">
            <a:extLst>
              <a:ext uri="{FF2B5EF4-FFF2-40B4-BE49-F238E27FC236}">
                <a16:creationId xmlns:a16="http://schemas.microsoft.com/office/drawing/2014/main" id="{72CD7535-4679-C528-0C6A-C236BD49B2F4}"/>
              </a:ext>
            </a:extLst>
          </p:cNvPr>
          <p:cNvSpPr/>
          <p:nvPr/>
        </p:nvSpPr>
        <p:spPr>
          <a:xfrm rot="5400000">
            <a:off x="5058880" y="-2539525"/>
            <a:ext cx="1778624" cy="10592143"/>
          </a:xfrm>
          <a:prstGeom prst="homePlate">
            <a:avLst>
              <a:gd name="adj" fmla="val 24010"/>
            </a:avLst>
          </a:prstGeom>
          <a:solidFill>
            <a:srgbClr val="EDEF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E2FB02F-6D2A-1606-32A6-3DACD30A6830}"/>
              </a:ext>
            </a:extLst>
          </p:cNvPr>
          <p:cNvSpPr txBox="1"/>
          <p:nvPr/>
        </p:nvSpPr>
        <p:spPr>
          <a:xfrm>
            <a:off x="671030" y="2344805"/>
            <a:ext cx="10592143" cy="646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지속가능성 관련 재무공시를 관련 재무제표와 </a:t>
            </a:r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동시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에 보고</a:t>
            </a:r>
            <a:r>
              <a:rPr lang="en-US" altLang="ko-KR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.</a:t>
            </a:r>
          </a:p>
          <a:p>
            <a:pPr indent="-540033" algn="ctr" fontAlgn="base"/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지속가능성 관련 재무공시는 관련 재무제표와 </a:t>
            </a:r>
            <a:r>
              <a:rPr lang="ko-KR" altLang="en-US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동일한 보고기간</a:t>
            </a:r>
            <a:r>
              <a:rPr lang="ko-KR" altLang="en-US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을 적용</a:t>
            </a:r>
            <a:endParaRPr lang="en-US" altLang="ko-KR" spc="-88" dirty="0">
              <a:solidFill>
                <a:schemeClr val="bg2">
                  <a:lumMod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194B167-2A20-2F84-5BC8-89B5752680D9}"/>
              </a:ext>
            </a:extLst>
          </p:cNvPr>
          <p:cNvSpPr txBox="1"/>
          <p:nvPr/>
        </p:nvSpPr>
        <p:spPr>
          <a:xfrm>
            <a:off x="658643" y="1922964"/>
            <a:ext cx="10592143" cy="336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540033" algn="ctr" fontAlgn="base"/>
            <a:r>
              <a:rPr lang="ko-KR" altLang="en-US" sz="1600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문단 </a:t>
            </a:r>
            <a:r>
              <a:rPr lang="en-US" altLang="ko-KR" sz="1600" b="1" spc="-88" dirty="0">
                <a:solidFill>
                  <a:schemeClr val="bg2">
                    <a:lumMod val="25000"/>
                  </a:schemeClr>
                </a:solidFill>
                <a:latin typeface="+mj-ea"/>
                <a:ea typeface="+mj-ea"/>
              </a:rPr>
              <a:t>64</a:t>
            </a: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02B8036D-0D07-B006-62BE-54A26052CC6F}"/>
              </a:ext>
            </a:extLst>
          </p:cNvPr>
          <p:cNvSpPr/>
          <p:nvPr/>
        </p:nvSpPr>
        <p:spPr>
          <a:xfrm>
            <a:off x="658643" y="1864013"/>
            <a:ext cx="1133555" cy="34882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>
                <a:solidFill>
                  <a:schemeClr val="bg1"/>
                </a:solidFill>
                <a:latin typeface="+mj-ea"/>
                <a:ea typeface="+mj-ea"/>
              </a:rPr>
              <a:t>보고시기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6B2F85-7E2A-0E82-3A8F-D88350636E03}"/>
              </a:ext>
            </a:extLst>
          </p:cNvPr>
          <p:cNvSpPr txBox="1"/>
          <p:nvPr/>
        </p:nvSpPr>
        <p:spPr>
          <a:xfrm>
            <a:off x="659373" y="4236745"/>
            <a:ext cx="4947638" cy="6313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일반목적재무보고 내의 </a:t>
            </a:r>
            <a:r>
              <a:rPr lang="ko-KR" altLang="en-US" sz="1600" b="1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다양한 위치</a:t>
            </a:r>
            <a:r>
              <a:rPr lang="ko-KR" altLang="en-US" sz="16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에 공시 가능</a:t>
            </a:r>
            <a:endParaRPr lang="en-US" altLang="ko-KR" sz="1600" dirty="0">
              <a:solidFill>
                <a:schemeClr val="bg1"/>
              </a:solidFill>
              <a:latin typeface="나눔스퀘어 네오 Bold" panose="00000800000000000000" pitchFamily="2" charset="-127"/>
              <a:ea typeface="나눔스퀘어 네오 Bold" panose="00000800000000000000" pitchFamily="2" charset="-127"/>
            </a:endParaRPr>
          </a:p>
          <a:p>
            <a:pPr algn="ctr" fontAlgn="base">
              <a:lnSpc>
                <a:spcPct val="120000"/>
              </a:lnSpc>
            </a:pPr>
            <a:r>
              <a:rPr lang="en-US" altLang="ko-KR" sz="14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(</a:t>
            </a:r>
            <a:r>
              <a:rPr lang="ko-KR" altLang="en-US" sz="14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예</a:t>
            </a:r>
            <a:r>
              <a:rPr lang="en-US" altLang="ko-KR" sz="14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: </a:t>
            </a:r>
            <a:r>
              <a:rPr lang="ko-KR" altLang="en-US" sz="14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경영진설명서</a:t>
            </a:r>
            <a:r>
              <a:rPr lang="en-US" altLang="ko-KR" sz="1400" dirty="0">
                <a:solidFill>
                  <a:schemeClr val="bg1"/>
                </a:solidFill>
                <a:latin typeface="나눔스퀘어 네오 Bold" panose="00000800000000000000" pitchFamily="2" charset="-127"/>
                <a:ea typeface="나눔스퀘어 네오 Bold" panose="00000800000000000000" pitchFamily="2" charset="-127"/>
              </a:rPr>
              <a:t>)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EB59B40-FEE4-99C8-CDA8-ED3FA9AD19A7}"/>
              </a:ext>
            </a:extLst>
          </p:cNvPr>
          <p:cNvSpPr/>
          <p:nvPr/>
        </p:nvSpPr>
        <p:spPr>
          <a:xfrm>
            <a:off x="670595" y="3951575"/>
            <a:ext cx="5101555" cy="2124076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588" dirty="0">
              <a:latin typeface="+mj-ea"/>
              <a:ea typeface="+mj-ea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7A68DF-32ED-0164-239E-BDB85E32A327}"/>
              </a:ext>
            </a:extLst>
          </p:cNvPr>
          <p:cNvSpPr txBox="1"/>
          <p:nvPr/>
        </p:nvSpPr>
        <p:spPr>
          <a:xfrm>
            <a:off x="753875" y="4087354"/>
            <a:ext cx="4947638" cy="1691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u="sng" dirty="0">
                <a:solidFill>
                  <a:schemeClr val="bg1"/>
                </a:solidFill>
                <a:latin typeface="+mj-ea"/>
                <a:ea typeface="+mj-ea"/>
              </a:rPr>
              <a:t>보고기간이 </a:t>
            </a:r>
            <a:r>
              <a:rPr lang="en-US" altLang="ko-KR" sz="1600" b="1" u="sng" dirty="0">
                <a:solidFill>
                  <a:schemeClr val="bg1"/>
                </a:solidFill>
                <a:latin typeface="+mj-ea"/>
                <a:ea typeface="+mj-ea"/>
              </a:rPr>
              <a:t>12</a:t>
            </a:r>
            <a:r>
              <a:rPr lang="ko-KR" altLang="en-US" sz="1600" b="1" u="sng" dirty="0">
                <a:solidFill>
                  <a:schemeClr val="bg1"/>
                </a:solidFill>
                <a:latin typeface="+mj-ea"/>
                <a:ea typeface="+mj-ea"/>
              </a:rPr>
              <a:t>개월을 초과</a:t>
            </a:r>
            <a:r>
              <a:rPr lang="en-US" altLang="ko-KR" sz="1600" b="1" u="sng" dirty="0">
                <a:solidFill>
                  <a:schemeClr val="bg1"/>
                </a:solidFill>
                <a:latin typeface="+mj-ea"/>
                <a:ea typeface="+mj-ea"/>
              </a:rPr>
              <a:t>·</a:t>
            </a:r>
            <a:r>
              <a:rPr lang="ko-KR" altLang="en-US" sz="1600" b="1" u="sng" dirty="0">
                <a:solidFill>
                  <a:schemeClr val="bg1"/>
                </a:solidFill>
                <a:latin typeface="+mj-ea"/>
                <a:ea typeface="+mj-ea"/>
              </a:rPr>
              <a:t>미달하는 경우 공시사항</a:t>
            </a:r>
            <a:endParaRPr lang="en-US" altLang="ko-KR" sz="1600" b="1" u="sng" dirty="0">
              <a:solidFill>
                <a:schemeClr val="bg1"/>
              </a:solidFill>
              <a:latin typeface="+mj-ea"/>
              <a:ea typeface="+mj-ea"/>
            </a:endParaRPr>
          </a:p>
          <a:p>
            <a:pPr algn="ctr" fontAlgn="base">
              <a:lnSpc>
                <a:spcPct val="120000"/>
              </a:lnSpc>
            </a:pPr>
            <a:endParaRPr lang="en-US" altLang="ko-KR" sz="1600" b="1" u="sng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fontAlgn="base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지속가능성 관련 재무공시에 적용된 보고기간</a:t>
            </a:r>
            <a:endParaRPr lang="en-US" altLang="ko-KR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fontAlgn="base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보고기간이 </a:t>
            </a:r>
            <a:r>
              <a:rPr lang="en-US" altLang="ko-KR" sz="1400" dirty="0">
                <a:solidFill>
                  <a:schemeClr val="bg1"/>
                </a:solidFill>
                <a:latin typeface="+mj-ea"/>
                <a:ea typeface="+mj-ea"/>
              </a:rPr>
              <a:t>12</a:t>
            </a: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개월을 초과하거나 미달하게 된 이유</a:t>
            </a:r>
            <a:endParaRPr lang="en-US" altLang="ko-KR" sz="1400" dirty="0">
              <a:solidFill>
                <a:schemeClr val="bg1"/>
              </a:solidFill>
              <a:latin typeface="+mj-ea"/>
              <a:ea typeface="+mj-ea"/>
            </a:endParaRPr>
          </a:p>
          <a:p>
            <a:pPr marL="342900" indent="-342900" fontAlgn="base">
              <a:lnSpc>
                <a:spcPct val="120000"/>
              </a:lnSpc>
              <a:buFont typeface="+mj-ea"/>
              <a:buAutoNum type="circleNumDbPlain"/>
            </a:pPr>
            <a:r>
              <a:rPr lang="ko-KR" altLang="en-US" sz="1400" dirty="0">
                <a:solidFill>
                  <a:schemeClr val="bg1"/>
                </a:solidFill>
                <a:latin typeface="+mj-ea"/>
                <a:ea typeface="+mj-ea"/>
              </a:rPr>
              <a:t>지속가능성 관련 재무공시에 공시된 값이 완전하게            비교가능하지 않다는 사실</a:t>
            </a:r>
            <a:endParaRPr lang="en-US" altLang="ko-KR" sz="14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7C801C1-3BE7-8ACB-6309-C8D68536122C}"/>
              </a:ext>
            </a:extLst>
          </p:cNvPr>
          <p:cNvSpPr txBox="1"/>
          <p:nvPr/>
        </p:nvSpPr>
        <p:spPr>
          <a:xfrm>
            <a:off x="6027045" y="5622015"/>
            <a:ext cx="5236128" cy="269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50" dirty="0">
                <a:latin typeface="+mj-ea"/>
                <a:ea typeface="+mj-ea"/>
              </a:rPr>
              <a:t>※ ISSB </a:t>
            </a:r>
            <a:r>
              <a:rPr lang="ko-KR" altLang="en-US" sz="1150" dirty="0">
                <a:latin typeface="+mj-ea"/>
                <a:ea typeface="+mj-ea"/>
              </a:rPr>
              <a:t>기준은 중간보고의 대상기업</a:t>
            </a:r>
            <a:r>
              <a:rPr lang="en-US" altLang="ko-KR" sz="1150" dirty="0">
                <a:latin typeface="+mj-ea"/>
                <a:ea typeface="+mj-ea"/>
              </a:rPr>
              <a:t>, </a:t>
            </a:r>
            <a:r>
              <a:rPr lang="ko-KR" altLang="en-US" sz="1150" dirty="0">
                <a:latin typeface="+mj-ea"/>
                <a:ea typeface="+mj-ea"/>
              </a:rPr>
              <a:t>보고주기 및 보고기한을 규정하지 않음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A7FB6C9-9045-F5F1-B444-1E61F39BFEEF}"/>
              </a:ext>
            </a:extLst>
          </p:cNvPr>
          <p:cNvSpPr txBox="1"/>
          <p:nvPr/>
        </p:nvSpPr>
        <p:spPr>
          <a:xfrm>
            <a:off x="6128301" y="4067351"/>
            <a:ext cx="4947638" cy="8899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20000"/>
              </a:lnSpc>
            </a:pPr>
            <a:r>
              <a:rPr lang="ko-KR" altLang="en-US" sz="1600" b="1" u="sng" dirty="0">
                <a:latin typeface="+mj-ea"/>
                <a:ea typeface="+mj-ea"/>
              </a:rPr>
              <a:t>중간보고 </a:t>
            </a:r>
            <a:r>
              <a:rPr lang="en-US" altLang="ko-KR" sz="1400" b="1" u="sng" dirty="0">
                <a:latin typeface="+mj-ea"/>
                <a:ea typeface="+mj-ea"/>
              </a:rPr>
              <a:t>(</a:t>
            </a:r>
            <a:r>
              <a:rPr lang="ko-KR" altLang="en-US" sz="1400" b="1" u="sng" dirty="0">
                <a:latin typeface="+mj-ea"/>
                <a:ea typeface="+mj-ea"/>
              </a:rPr>
              <a:t>만약 요구될 경우</a:t>
            </a:r>
            <a:r>
              <a:rPr lang="en-US" altLang="ko-KR" sz="1400" b="1" u="sng" dirty="0">
                <a:latin typeface="+mj-ea"/>
                <a:ea typeface="+mj-ea"/>
              </a:rPr>
              <a:t>)</a:t>
            </a:r>
          </a:p>
          <a:p>
            <a:pPr fontAlgn="base">
              <a:lnSpc>
                <a:spcPct val="120000"/>
              </a:lnSpc>
            </a:pPr>
            <a:r>
              <a:rPr lang="en-US" altLang="ko-KR" sz="1400" dirty="0">
                <a:latin typeface="+mj-ea"/>
                <a:ea typeface="+mj-ea"/>
              </a:rPr>
              <a:t>(</a:t>
            </a:r>
            <a:r>
              <a:rPr lang="ko-KR" altLang="en-US" sz="1400" dirty="0">
                <a:latin typeface="+mj-ea"/>
                <a:ea typeface="+mj-ea"/>
              </a:rPr>
              <a:t>직전 연차보고 대비</a:t>
            </a:r>
            <a:r>
              <a:rPr lang="en-US" altLang="ko-KR" sz="1400" dirty="0">
                <a:latin typeface="+mj-ea"/>
                <a:ea typeface="+mj-ea"/>
              </a:rPr>
              <a:t>)</a:t>
            </a:r>
            <a:r>
              <a:rPr lang="ko-KR" altLang="en-US" sz="1400" dirty="0">
                <a:latin typeface="+mj-ea"/>
                <a:ea typeface="+mj-ea"/>
              </a:rPr>
              <a:t> 새로운 정보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사건 및 상황에 중점을  두며</a:t>
            </a:r>
            <a:r>
              <a:rPr lang="en-US" altLang="ko-KR" sz="1400" dirty="0">
                <a:latin typeface="+mj-ea"/>
                <a:ea typeface="+mj-ea"/>
              </a:rPr>
              <a:t>, </a:t>
            </a:r>
            <a:r>
              <a:rPr lang="ko-KR" altLang="en-US" sz="1400" dirty="0">
                <a:latin typeface="+mj-ea"/>
                <a:ea typeface="+mj-ea"/>
              </a:rPr>
              <a:t>이미 보고된 정보를 반복하지 않음</a:t>
            </a:r>
            <a:endParaRPr lang="en-US" altLang="ko-KR" sz="1400" dirty="0">
              <a:latin typeface="+mj-ea"/>
              <a:ea typeface="+mj-ea"/>
            </a:endParaRPr>
          </a:p>
        </p:txBody>
      </p:sp>
      <p:sp>
        <p:nvSpPr>
          <p:cNvPr id="28" name="object 5">
            <a:extLst>
              <a:ext uri="{FF2B5EF4-FFF2-40B4-BE49-F238E27FC236}">
                <a16:creationId xmlns:a16="http://schemas.microsoft.com/office/drawing/2014/main" id="{285116E1-75F9-3A5E-CAC6-0B3679A08297}"/>
              </a:ext>
            </a:extLst>
          </p:cNvPr>
          <p:cNvSpPr txBox="1">
            <a:spLocks/>
          </p:cNvSpPr>
          <p:nvPr/>
        </p:nvSpPr>
        <p:spPr>
          <a:xfrm>
            <a:off x="5390659" y="1101333"/>
            <a:ext cx="2000741" cy="480644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  <a:cs typeface="+mn-cs"/>
              </a:rPr>
              <a:t>보고시기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2597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7008B4F-32A4-95C2-5CA2-9399F9002628}"/>
              </a:ext>
            </a:extLst>
          </p:cNvPr>
          <p:cNvSpPr txBox="1"/>
          <p:nvPr/>
        </p:nvSpPr>
        <p:spPr>
          <a:xfrm>
            <a:off x="605233" y="1613114"/>
            <a:ext cx="103393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기업들이 정보를 지속가능 정보를 생성하고 공시하는 목적은 자기자본비용을 낮추기 위함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D7F2D73-1363-7313-1248-4931942E8131}"/>
              </a:ext>
            </a:extLst>
          </p:cNvPr>
          <p:cNvSpPr txBox="1"/>
          <p:nvPr/>
        </p:nvSpPr>
        <p:spPr>
          <a:xfrm>
            <a:off x="909941" y="4564649"/>
            <a:ext cx="9729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400" dirty="0"/>
              <a:t>Dhaliwal et al. </a:t>
            </a:r>
            <a:r>
              <a:rPr lang="ko-KR" altLang="en-US" sz="1400" dirty="0"/>
              <a:t>(2011),“</a:t>
            </a:r>
            <a:r>
              <a:rPr lang="ko-KR" altLang="en-US" sz="1400" dirty="0" err="1"/>
              <a:t>Voluntary</a:t>
            </a:r>
            <a:r>
              <a:rPr lang="ko-KR" altLang="en-US" sz="1400" dirty="0"/>
              <a:t> </a:t>
            </a:r>
            <a:r>
              <a:rPr lang="ko-KR" altLang="en-US" sz="1400" dirty="0" err="1"/>
              <a:t>Non</a:t>
            </a:r>
            <a:r>
              <a:rPr lang="ko-KR" altLang="en-US" sz="1400" dirty="0"/>
              <a:t> </a:t>
            </a:r>
            <a:r>
              <a:rPr lang="ko-KR" altLang="en-US" sz="1400" dirty="0" err="1"/>
              <a:t>financial</a:t>
            </a:r>
            <a:r>
              <a:rPr lang="ko-KR" altLang="en-US" sz="1400" dirty="0"/>
              <a:t> </a:t>
            </a:r>
            <a:r>
              <a:rPr lang="ko-KR" altLang="en-US" sz="1400" dirty="0" err="1"/>
              <a:t>Disclosure</a:t>
            </a:r>
            <a:r>
              <a:rPr lang="ko-KR" altLang="en-US" sz="1400" dirty="0"/>
              <a:t> and </a:t>
            </a:r>
            <a:r>
              <a:rPr lang="ko-KR" altLang="en-US" sz="1400" dirty="0" err="1"/>
              <a:t>the</a:t>
            </a:r>
            <a:r>
              <a:rPr lang="ko-KR" altLang="en-US" sz="1400" dirty="0"/>
              <a:t> </a:t>
            </a:r>
            <a:r>
              <a:rPr lang="ko-KR" altLang="en-US" sz="1400" dirty="0" err="1"/>
              <a:t>Cost</a:t>
            </a:r>
            <a:r>
              <a:rPr lang="ko-KR" altLang="en-US" sz="1400" dirty="0"/>
              <a:t> of Equity Capital: The </a:t>
            </a:r>
            <a:r>
              <a:rPr lang="en-US" altLang="ko-KR" sz="1400" dirty="0"/>
              <a:t>I</a:t>
            </a:r>
            <a:r>
              <a:rPr lang="ko-KR" altLang="en-US" sz="1400" dirty="0" err="1"/>
              <a:t>nitiation</a:t>
            </a:r>
            <a:r>
              <a:rPr lang="ko-KR" altLang="en-US" sz="1400" dirty="0"/>
              <a:t> of </a:t>
            </a:r>
            <a:r>
              <a:rPr lang="ko-KR" altLang="en-US" sz="1400" dirty="0" err="1"/>
              <a:t>Corporate</a:t>
            </a:r>
            <a:r>
              <a:rPr lang="ko-KR" altLang="en-US" sz="1400" dirty="0"/>
              <a:t> </a:t>
            </a:r>
            <a:r>
              <a:rPr lang="ko-KR" altLang="en-US" sz="1400" dirty="0" err="1"/>
              <a:t>Social</a:t>
            </a:r>
            <a:r>
              <a:rPr lang="ko-KR" altLang="en-US" sz="1400" dirty="0"/>
              <a:t> </a:t>
            </a:r>
            <a:r>
              <a:rPr lang="ko-KR" altLang="en-US" sz="1400" dirty="0" err="1"/>
              <a:t>Responsibility</a:t>
            </a:r>
            <a:r>
              <a:rPr lang="ko-KR" altLang="en-US" sz="1400" dirty="0"/>
              <a:t> </a:t>
            </a:r>
            <a:r>
              <a:rPr lang="ko-KR" altLang="en-US" sz="1400" dirty="0" err="1"/>
              <a:t>Reporting</a:t>
            </a:r>
            <a:r>
              <a:rPr lang="ko-KR" altLang="en-US" sz="1400" dirty="0"/>
              <a:t>,” </a:t>
            </a:r>
            <a:r>
              <a:rPr lang="ko-KR" altLang="en-US" sz="1400" i="1" dirty="0"/>
              <a:t>The </a:t>
            </a:r>
            <a:r>
              <a:rPr lang="ko-KR" altLang="en-US" sz="1400" i="1" dirty="0" err="1"/>
              <a:t>Accounting</a:t>
            </a:r>
            <a:r>
              <a:rPr lang="ko-KR" altLang="en-US" sz="1400" i="1" dirty="0"/>
              <a:t> </a:t>
            </a:r>
            <a:r>
              <a:rPr lang="ko-KR" altLang="en-US" sz="1400" i="1" dirty="0" err="1"/>
              <a:t>Review</a:t>
            </a:r>
            <a:r>
              <a:rPr lang="ko-KR" altLang="en-US" sz="1400" dirty="0"/>
              <a:t>, 86</a:t>
            </a:r>
            <a:r>
              <a:rPr lang="en-US" altLang="ko-KR" sz="1400" dirty="0"/>
              <a:t>(</a:t>
            </a:r>
            <a:r>
              <a:rPr lang="ko-KR" altLang="en-US" sz="1400" dirty="0"/>
              <a:t>1</a:t>
            </a:r>
            <a:r>
              <a:rPr lang="en-US" altLang="ko-KR" sz="1400" dirty="0"/>
              <a:t>): </a:t>
            </a:r>
            <a:r>
              <a:rPr lang="ko-KR" altLang="en-US" sz="1400" dirty="0"/>
              <a:t>59-100</a:t>
            </a:r>
            <a:r>
              <a:rPr lang="en-US" altLang="ko-KR" sz="1400" dirty="0"/>
              <a:t>.</a:t>
            </a:r>
            <a:endParaRPr lang="ko-KR" altLang="en-US" sz="1400" dirty="0"/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2D8D2B97-DF74-A11D-AA48-A0D76B30E19E}"/>
              </a:ext>
            </a:extLst>
          </p:cNvPr>
          <p:cNvSpPr/>
          <p:nvPr/>
        </p:nvSpPr>
        <p:spPr>
          <a:xfrm>
            <a:off x="1263656" y="2484189"/>
            <a:ext cx="2057067" cy="643689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지속가능성 정보</a:t>
            </a:r>
          </a:p>
        </p:txBody>
      </p:sp>
      <p:sp>
        <p:nvSpPr>
          <p:cNvPr id="55" name="화살표: 오른쪽 54">
            <a:extLst>
              <a:ext uri="{FF2B5EF4-FFF2-40B4-BE49-F238E27FC236}">
                <a16:creationId xmlns:a16="http://schemas.microsoft.com/office/drawing/2014/main" id="{FD2941F1-E647-69E3-B36F-7A5E8DF19B9C}"/>
              </a:ext>
            </a:extLst>
          </p:cNvPr>
          <p:cNvSpPr/>
          <p:nvPr/>
        </p:nvSpPr>
        <p:spPr>
          <a:xfrm>
            <a:off x="3416976" y="2685717"/>
            <a:ext cx="1191127" cy="240632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59F33958-4D07-E60F-CD72-28B21C9685BB}"/>
              </a:ext>
            </a:extLst>
          </p:cNvPr>
          <p:cNvSpPr/>
          <p:nvPr/>
        </p:nvSpPr>
        <p:spPr>
          <a:xfrm>
            <a:off x="4704356" y="2460006"/>
            <a:ext cx="2057067" cy="643689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정보비대칭 완화</a:t>
            </a:r>
          </a:p>
        </p:txBody>
      </p:sp>
      <p:sp>
        <p:nvSpPr>
          <p:cNvPr id="57" name="화살표: 오른쪽 56">
            <a:extLst>
              <a:ext uri="{FF2B5EF4-FFF2-40B4-BE49-F238E27FC236}">
                <a16:creationId xmlns:a16="http://schemas.microsoft.com/office/drawing/2014/main" id="{C6226592-ED09-F8AD-78C6-849F68CB5D36}"/>
              </a:ext>
            </a:extLst>
          </p:cNvPr>
          <p:cNvSpPr/>
          <p:nvPr/>
        </p:nvSpPr>
        <p:spPr>
          <a:xfrm>
            <a:off x="6857676" y="2640600"/>
            <a:ext cx="1191127" cy="240632"/>
          </a:xfrm>
          <a:prstGeom prst="rightArrow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8" name="사각형: 둥근 모서리 57">
            <a:extLst>
              <a:ext uri="{FF2B5EF4-FFF2-40B4-BE49-F238E27FC236}">
                <a16:creationId xmlns:a16="http://schemas.microsoft.com/office/drawing/2014/main" id="{3C009BF8-345C-C9CD-44C3-39498A0B7226}"/>
              </a:ext>
            </a:extLst>
          </p:cNvPr>
          <p:cNvSpPr/>
          <p:nvPr/>
        </p:nvSpPr>
        <p:spPr>
          <a:xfrm>
            <a:off x="8145056" y="2460005"/>
            <a:ext cx="2057067" cy="643689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자본비용 감소</a:t>
            </a:r>
            <a:endParaRPr lang="en-US" altLang="ko-KR" dirty="0"/>
          </a:p>
          <a:p>
            <a:pPr algn="ctr"/>
            <a:r>
              <a:rPr lang="en-US" altLang="ko-KR" dirty="0"/>
              <a:t>(</a:t>
            </a:r>
            <a:r>
              <a:rPr lang="ko-KR" altLang="en-US" dirty="0"/>
              <a:t>기업가치 상승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59" name="사각형: 둥근 모서리 58">
            <a:extLst>
              <a:ext uri="{FF2B5EF4-FFF2-40B4-BE49-F238E27FC236}">
                <a16:creationId xmlns:a16="http://schemas.microsoft.com/office/drawing/2014/main" id="{6F7A3A9A-BACB-A134-D363-32C2E63E568A}"/>
              </a:ext>
            </a:extLst>
          </p:cNvPr>
          <p:cNvSpPr/>
          <p:nvPr/>
        </p:nvSpPr>
        <p:spPr>
          <a:xfrm>
            <a:off x="992944" y="2225511"/>
            <a:ext cx="9564772" cy="1157078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CC34375A-71FB-FC0B-AA2E-C71467D6A597}"/>
              </a:ext>
            </a:extLst>
          </p:cNvPr>
          <p:cNvSpPr txBox="1"/>
          <p:nvPr/>
        </p:nvSpPr>
        <p:spPr>
          <a:xfrm>
            <a:off x="605233" y="3641267"/>
            <a:ext cx="927366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미국에서는 지속가능성 보고와 기업가치간 정</a:t>
            </a:r>
            <a:r>
              <a:rPr lang="en-US" altLang="ko-KR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(+)</a:t>
            </a: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의 관련성이 존재</a:t>
            </a:r>
            <a:endParaRPr lang="en-US" altLang="ko-KR" sz="1800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그러나 </a:t>
            </a:r>
            <a:r>
              <a:rPr lang="en-US" altLang="ko-KR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Dhaliwal et al.(2011)</a:t>
            </a:r>
            <a:r>
              <a:rPr lang="ko-KR" altLang="en-US" sz="1800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과 동일한 방법으로 분석한 결과 국내에서는 지속가능성 보고와 기업가치 간 유의적인 관련성 없음</a:t>
            </a:r>
            <a:endParaRPr lang="en-US" altLang="ko-KR" sz="1800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9187004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53041CFF-4BDD-96E1-4741-B08FA9479B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633" y="2066928"/>
            <a:ext cx="4760493" cy="4196286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3" name="표 2">
            <a:extLst>
              <a:ext uri="{FF2B5EF4-FFF2-40B4-BE49-F238E27FC236}">
                <a16:creationId xmlns:a16="http://schemas.microsoft.com/office/drawing/2014/main" id="{F147AB22-2089-C940-E303-96003E9A00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0440800"/>
              </p:ext>
            </p:extLst>
          </p:nvPr>
        </p:nvGraphicFramePr>
        <p:xfrm>
          <a:off x="483202" y="2051083"/>
          <a:ext cx="6043932" cy="4194698"/>
        </p:xfrm>
        <a:graphic>
          <a:graphicData uri="http://schemas.openxmlformats.org/drawingml/2006/table">
            <a:tbl>
              <a:tblPr/>
              <a:tblGrid>
                <a:gridCol w="694867">
                  <a:extLst>
                    <a:ext uri="{9D8B030D-6E8A-4147-A177-3AD203B41FA5}">
                      <a16:colId xmlns:a16="http://schemas.microsoft.com/office/drawing/2014/main" val="2754237681"/>
                    </a:ext>
                  </a:extLst>
                </a:gridCol>
                <a:gridCol w="1853892">
                  <a:extLst>
                    <a:ext uri="{9D8B030D-6E8A-4147-A177-3AD203B41FA5}">
                      <a16:colId xmlns:a16="http://schemas.microsoft.com/office/drawing/2014/main" val="2030058880"/>
                    </a:ext>
                  </a:extLst>
                </a:gridCol>
                <a:gridCol w="1022551">
                  <a:extLst>
                    <a:ext uri="{9D8B030D-6E8A-4147-A177-3AD203B41FA5}">
                      <a16:colId xmlns:a16="http://schemas.microsoft.com/office/drawing/2014/main" val="3107774071"/>
                    </a:ext>
                  </a:extLst>
                </a:gridCol>
                <a:gridCol w="1236311">
                  <a:extLst>
                    <a:ext uri="{9D8B030D-6E8A-4147-A177-3AD203B41FA5}">
                      <a16:colId xmlns:a16="http://schemas.microsoft.com/office/drawing/2014/main" val="4004285212"/>
                    </a:ext>
                  </a:extLst>
                </a:gridCol>
                <a:gridCol w="1236311">
                  <a:extLst>
                    <a:ext uri="{9D8B030D-6E8A-4147-A177-3AD203B41FA5}">
                      <a16:colId xmlns:a16="http://schemas.microsoft.com/office/drawing/2014/main" val="4022526693"/>
                    </a:ext>
                  </a:extLst>
                </a:gridCol>
              </a:tblGrid>
              <a:tr h="646629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세부주제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세부주제 </a:t>
                      </a:r>
                      <a:r>
                        <a:rPr lang="ko-KR" altLang="en-US" sz="14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공시율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 합계</a:t>
                      </a: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측정문항 수</a:t>
                      </a:r>
                      <a:r>
                        <a:rPr lang="en-US" altLang="ko-KR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)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평균 </a:t>
                      </a:r>
                      <a:r>
                        <a:rPr lang="ko-KR" altLang="en-US" sz="1400" b="1" kern="0" spc="0" dirty="0" err="1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공시율</a:t>
                      </a:r>
                      <a:endParaRPr lang="ko-KR" altLang="en-US" sz="1400" b="1" kern="0" spc="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C0C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820103"/>
                  </a:ext>
                </a:extLst>
              </a:tr>
              <a:tr h="29831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지배구조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0.74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2.62 (7)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0.37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90569"/>
                  </a:ext>
                </a:extLst>
              </a:tr>
              <a:tr h="540289">
                <a:tc rowSpan="5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전략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기후 관련 위험 및 기회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0.68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0.91 (5)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0.18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184306"/>
                  </a:ext>
                </a:extLst>
              </a:tr>
              <a:tr h="44914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전략과 의사결정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0.90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2.74 (7)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0.39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0011162"/>
                  </a:ext>
                </a:extLst>
              </a:tr>
              <a:tr h="783712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재무상태</a:t>
                      </a:r>
                      <a:r>
                        <a:rPr lang="en-US" altLang="ko-KR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재무성과 및 현금흐름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0.13 (6)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81451"/>
                  </a:ext>
                </a:extLst>
              </a:tr>
              <a:tr h="2983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기후 회복력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0.76 (11)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0.07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9787358"/>
                  </a:ext>
                </a:extLst>
              </a:tr>
              <a:tr h="29831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전략 통합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0.94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4.99(29)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0.17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066876"/>
                  </a:ext>
                </a:extLst>
              </a:tr>
              <a:tr h="29831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위험 관리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0.42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1.46 (9)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0.15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850175"/>
                  </a:ext>
                </a:extLst>
              </a:tr>
              <a:tr h="29831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지표 및 목표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0.95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7.42 (28)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0.26</a:t>
                      </a:r>
                    </a:p>
                  </a:txBody>
                  <a:tcPr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6136058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944D2031-642E-79C9-21B5-D54032C71EC2}"/>
              </a:ext>
            </a:extLst>
          </p:cNvPr>
          <p:cNvSpPr txBox="1"/>
          <p:nvPr/>
        </p:nvSpPr>
        <p:spPr>
          <a:xfrm>
            <a:off x="383895" y="6372527"/>
            <a:ext cx="78457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/>
              <a:t>출처</a:t>
            </a:r>
            <a:r>
              <a:rPr lang="en-US" altLang="ko-KR" sz="1100" dirty="0"/>
              <a:t>: </a:t>
            </a:r>
            <a:r>
              <a:rPr lang="ko-KR" altLang="en-US" sz="1100" dirty="0"/>
              <a:t>국내지속가능성 보고서의 </a:t>
            </a:r>
            <a:r>
              <a:rPr lang="en-US" altLang="ko-KR" sz="1100" dirty="0"/>
              <a:t>IFRS S1, S2 </a:t>
            </a:r>
            <a:r>
              <a:rPr lang="ko-KR" altLang="en-US" sz="1100" dirty="0"/>
              <a:t>수용수준에 대한 연구 </a:t>
            </a:r>
            <a:r>
              <a:rPr lang="en-US" altLang="ko-KR" sz="1100" dirty="0"/>
              <a:t>(</a:t>
            </a:r>
            <a:r>
              <a:rPr lang="ko-KR" altLang="en-US" sz="1100" dirty="0"/>
              <a:t>정준희와 </a:t>
            </a:r>
            <a:r>
              <a:rPr lang="ko-KR" altLang="en-US" sz="1100" dirty="0" err="1"/>
              <a:t>기도훈</a:t>
            </a:r>
            <a:r>
              <a:rPr lang="en-US" altLang="ko-KR" sz="1100" dirty="0"/>
              <a:t>, </a:t>
            </a:r>
            <a:r>
              <a:rPr lang="ko-KR" altLang="en-US" sz="1100" dirty="0"/>
              <a:t>한국공인회계사회</a:t>
            </a:r>
            <a:r>
              <a:rPr lang="en-US" altLang="ko-KR" sz="1100" dirty="0"/>
              <a:t>, 2023)</a:t>
            </a:r>
            <a:endParaRPr lang="ko-KR" altLang="en-US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418E020-FD75-5EB6-033F-349A3EF5323E}"/>
              </a:ext>
            </a:extLst>
          </p:cNvPr>
          <p:cNvSpPr txBox="1"/>
          <p:nvPr/>
        </p:nvSpPr>
        <p:spPr>
          <a:xfrm>
            <a:off x="1325323" y="1483667"/>
            <a:ext cx="92745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국내 기업의 지속가능성 보고서는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IFRS S1, S2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수요수준이 낮음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714533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8A3250E-C8D5-AFF7-C9C0-DE4DEEECD23E}"/>
              </a:ext>
            </a:extLst>
          </p:cNvPr>
          <p:cNvSpPr/>
          <p:nvPr/>
        </p:nvSpPr>
        <p:spPr>
          <a:xfrm>
            <a:off x="559886" y="2523707"/>
            <a:ext cx="1800224" cy="73685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0EA6F2-2681-F377-748E-AEA8F710395C}"/>
              </a:ext>
            </a:extLst>
          </p:cNvPr>
          <p:cNvSpPr/>
          <p:nvPr/>
        </p:nvSpPr>
        <p:spPr>
          <a:xfrm>
            <a:off x="7434695" y="2523707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DC491-CF7B-83DF-6AE9-BA4B8926E597}"/>
              </a:ext>
            </a:extLst>
          </p:cNvPr>
          <p:cNvSpPr txBox="1"/>
          <p:nvPr/>
        </p:nvSpPr>
        <p:spPr>
          <a:xfrm>
            <a:off x="471692" y="3259494"/>
            <a:ext cx="209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ISSB </a:t>
            </a:r>
            <a:r>
              <a:rPr lang="ko-KR" altLang="en-US" sz="1200" dirty="0"/>
              <a:t>기준을 베이스로 작성</a:t>
            </a:r>
            <a:endParaRPr lang="en-US" altLang="ko-KR" sz="1200" dirty="0"/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E192E500-3136-44EB-F27D-52DCFB774E5E}"/>
              </a:ext>
            </a:extLst>
          </p:cNvPr>
          <p:cNvSpPr/>
          <p:nvPr/>
        </p:nvSpPr>
        <p:spPr>
          <a:xfrm rot="5400000">
            <a:off x="2125611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4EE2D75-A003-F805-FCEE-E616D7B993A1}"/>
              </a:ext>
            </a:extLst>
          </p:cNvPr>
          <p:cNvSpPr/>
          <p:nvPr/>
        </p:nvSpPr>
        <p:spPr>
          <a:xfrm>
            <a:off x="29220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9502D8-F597-3158-D991-EE321D9A9FA8}"/>
              </a:ext>
            </a:extLst>
          </p:cNvPr>
          <p:cNvSpPr txBox="1"/>
          <p:nvPr/>
        </p:nvSpPr>
        <p:spPr>
          <a:xfrm>
            <a:off x="298347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인증기준 및 대상</a:t>
            </a:r>
            <a:endParaRPr lang="en-US" altLang="ko-KR" sz="1200" dirty="0"/>
          </a:p>
          <a:p>
            <a:r>
              <a:rPr lang="ko-KR" altLang="en-US" sz="1200" dirty="0"/>
              <a:t>의무화 여부</a:t>
            </a:r>
            <a:endParaRPr lang="en-US" altLang="ko-KR" sz="1200" dirty="0"/>
          </a:p>
        </p:txBody>
      </p:sp>
      <p:sp>
        <p:nvSpPr>
          <p:cNvPr id="40" name="이등변 삼각형 39">
            <a:extLst>
              <a:ext uri="{FF2B5EF4-FFF2-40B4-BE49-F238E27FC236}">
                <a16:creationId xmlns:a16="http://schemas.microsoft.com/office/drawing/2014/main" id="{AAAE399B-AA75-FD3C-4BB1-2BD26CF5B2C1}"/>
              </a:ext>
            </a:extLst>
          </p:cNvPr>
          <p:cNvSpPr/>
          <p:nvPr/>
        </p:nvSpPr>
        <p:spPr>
          <a:xfrm rot="5400000">
            <a:off x="4437196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F369F80-1121-2EB8-4DBC-91F225D78C14}"/>
              </a:ext>
            </a:extLst>
          </p:cNvPr>
          <p:cNvSpPr/>
          <p:nvPr/>
        </p:nvSpPr>
        <p:spPr>
          <a:xfrm>
            <a:off x="520373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공시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BE2EAB-3A5B-E8A8-3645-988989CFB3A2}"/>
              </a:ext>
            </a:extLst>
          </p:cNvPr>
          <p:cNvSpPr txBox="1"/>
          <p:nvPr/>
        </p:nvSpPr>
        <p:spPr>
          <a:xfrm>
            <a:off x="525105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공시위치</a:t>
            </a:r>
            <a:endParaRPr lang="en-US" altLang="ko-KR" sz="1200" dirty="0"/>
          </a:p>
          <a:p>
            <a:r>
              <a:rPr lang="ko-KR" altLang="en-US" sz="1200" dirty="0"/>
              <a:t>보고시기</a:t>
            </a:r>
            <a:endParaRPr lang="en-US" altLang="ko-KR" sz="1200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C69B1901-8A95-2ACC-5BF6-DF354F1DCBA6}"/>
              </a:ext>
            </a:extLst>
          </p:cNvPr>
          <p:cNvSpPr/>
          <p:nvPr/>
        </p:nvSpPr>
        <p:spPr>
          <a:xfrm rot="5400000">
            <a:off x="6697419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80BB3547-6A0D-EA68-109A-88FDAC002086}"/>
              </a:ext>
            </a:extLst>
          </p:cNvPr>
          <p:cNvSpPr/>
          <p:nvPr/>
        </p:nvSpPr>
        <p:spPr>
          <a:xfrm rot="5400000">
            <a:off x="8957641" y="2949128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DD9EB61-1627-0958-0F8E-5AE424DF1B20}"/>
              </a:ext>
            </a:extLst>
          </p:cNvPr>
          <p:cNvSpPr/>
          <p:nvPr/>
        </p:nvSpPr>
        <p:spPr>
          <a:xfrm>
            <a:off x="9688214" y="2525293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4580F-B0AB-E028-99B0-4ADF3F7ACA02}"/>
              </a:ext>
            </a:extLst>
          </p:cNvPr>
          <p:cNvSpPr txBox="1"/>
          <p:nvPr/>
        </p:nvSpPr>
        <p:spPr>
          <a:xfrm>
            <a:off x="7413267" y="3254755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평가기관</a:t>
            </a:r>
            <a:r>
              <a:rPr lang="en-US" altLang="ko-KR" sz="1200" dirty="0"/>
              <a:t>, </a:t>
            </a:r>
            <a:r>
              <a:rPr lang="ko-KR" altLang="en-US" sz="1200" dirty="0"/>
              <a:t>재무분석가</a:t>
            </a:r>
            <a:r>
              <a:rPr lang="en-US" altLang="ko-KR" sz="1200" dirty="0"/>
              <a:t>, </a:t>
            </a:r>
            <a:r>
              <a:rPr lang="ko-KR" altLang="en-US" sz="1200" dirty="0"/>
              <a:t>투자자 등</a:t>
            </a:r>
            <a:endParaRPr lang="en-US" altLang="ko-KR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E0B66B-AA40-9CD3-C1F1-25D9BB1E2055}"/>
              </a:ext>
            </a:extLst>
          </p:cNvPr>
          <p:cNvSpPr txBox="1"/>
          <p:nvPr/>
        </p:nvSpPr>
        <p:spPr>
          <a:xfrm>
            <a:off x="9709028" y="3237375"/>
            <a:ext cx="172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경영의사 결정에 활용</a:t>
            </a:r>
            <a:endParaRPr lang="en-US" altLang="ko-KR" sz="1200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83AAD7E9-F115-A83A-6D84-D76481627D60}"/>
              </a:ext>
            </a:extLst>
          </p:cNvPr>
          <p:cNvSpPr/>
          <p:nvPr/>
        </p:nvSpPr>
        <p:spPr>
          <a:xfrm>
            <a:off x="357392" y="2266950"/>
            <a:ext cx="11313908" cy="17462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3B26DE3D-B907-2137-8771-C557324035D5}"/>
              </a:ext>
            </a:extLst>
          </p:cNvPr>
          <p:cNvSpPr/>
          <p:nvPr/>
        </p:nvSpPr>
        <p:spPr>
          <a:xfrm rot="5400000">
            <a:off x="1066768" y="3659761"/>
            <a:ext cx="786460" cy="116121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8A08A4BD-39DD-5A13-EBE1-E55800849C7C}"/>
              </a:ext>
            </a:extLst>
          </p:cNvPr>
          <p:cNvSpPr>
            <a:spLocks noGrp="1"/>
          </p:cNvSpPr>
          <p:nvPr/>
        </p:nvSpPr>
        <p:spPr>
          <a:xfrm>
            <a:off x="357392" y="4704225"/>
            <a:ext cx="10681741" cy="14080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재무정보작성에 준하는 노력 필요 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기업가치에 영향을 미치는 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가치관련성이 높은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중요한 정보 제공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정보의 질적수준 향상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0C35E-7D5B-E3BE-D9C9-C602932BD370}"/>
              </a:ext>
            </a:extLst>
          </p:cNvPr>
          <p:cNvSpPr txBox="1"/>
          <p:nvPr/>
        </p:nvSpPr>
        <p:spPr>
          <a:xfrm>
            <a:off x="140211" y="1352381"/>
            <a:ext cx="114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자기자본비용을 낮추기 위해서는 어떻게 해야 하는가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3283080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8A3250E-C8D5-AFF7-C9C0-DE4DEEECD23E}"/>
              </a:ext>
            </a:extLst>
          </p:cNvPr>
          <p:cNvSpPr/>
          <p:nvPr/>
        </p:nvSpPr>
        <p:spPr>
          <a:xfrm>
            <a:off x="5598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0EA6F2-2681-F377-748E-AEA8F710395C}"/>
              </a:ext>
            </a:extLst>
          </p:cNvPr>
          <p:cNvSpPr/>
          <p:nvPr/>
        </p:nvSpPr>
        <p:spPr>
          <a:xfrm>
            <a:off x="7434695" y="2523707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DC491-CF7B-83DF-6AE9-BA4B8926E597}"/>
              </a:ext>
            </a:extLst>
          </p:cNvPr>
          <p:cNvSpPr txBox="1"/>
          <p:nvPr/>
        </p:nvSpPr>
        <p:spPr>
          <a:xfrm>
            <a:off x="471692" y="3259494"/>
            <a:ext cx="209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ISSB </a:t>
            </a:r>
            <a:r>
              <a:rPr lang="ko-KR" altLang="en-US" sz="1200" dirty="0"/>
              <a:t>기준을 베이스로 작성</a:t>
            </a:r>
            <a:endParaRPr lang="en-US" altLang="ko-KR" sz="1200" dirty="0"/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E192E500-3136-44EB-F27D-52DCFB774E5E}"/>
              </a:ext>
            </a:extLst>
          </p:cNvPr>
          <p:cNvSpPr/>
          <p:nvPr/>
        </p:nvSpPr>
        <p:spPr>
          <a:xfrm rot="5400000">
            <a:off x="2125611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4EE2D75-A003-F805-FCEE-E616D7B993A1}"/>
              </a:ext>
            </a:extLst>
          </p:cNvPr>
          <p:cNvSpPr/>
          <p:nvPr/>
        </p:nvSpPr>
        <p:spPr>
          <a:xfrm>
            <a:off x="2922086" y="2523707"/>
            <a:ext cx="1800224" cy="73685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9502D8-F597-3158-D991-EE321D9A9FA8}"/>
              </a:ext>
            </a:extLst>
          </p:cNvPr>
          <p:cNvSpPr txBox="1"/>
          <p:nvPr/>
        </p:nvSpPr>
        <p:spPr>
          <a:xfrm>
            <a:off x="298347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인증기준 및 대상</a:t>
            </a:r>
            <a:endParaRPr lang="en-US" altLang="ko-KR" sz="1200" dirty="0"/>
          </a:p>
          <a:p>
            <a:r>
              <a:rPr lang="ko-KR" altLang="en-US" sz="1200" dirty="0"/>
              <a:t>의무화 여부</a:t>
            </a:r>
            <a:endParaRPr lang="en-US" altLang="ko-KR" sz="1200" dirty="0"/>
          </a:p>
        </p:txBody>
      </p:sp>
      <p:sp>
        <p:nvSpPr>
          <p:cNvPr id="40" name="이등변 삼각형 39">
            <a:extLst>
              <a:ext uri="{FF2B5EF4-FFF2-40B4-BE49-F238E27FC236}">
                <a16:creationId xmlns:a16="http://schemas.microsoft.com/office/drawing/2014/main" id="{AAAE399B-AA75-FD3C-4BB1-2BD26CF5B2C1}"/>
              </a:ext>
            </a:extLst>
          </p:cNvPr>
          <p:cNvSpPr/>
          <p:nvPr/>
        </p:nvSpPr>
        <p:spPr>
          <a:xfrm rot="5400000">
            <a:off x="4437196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F369F80-1121-2EB8-4DBC-91F225D78C14}"/>
              </a:ext>
            </a:extLst>
          </p:cNvPr>
          <p:cNvSpPr/>
          <p:nvPr/>
        </p:nvSpPr>
        <p:spPr>
          <a:xfrm>
            <a:off x="520373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공시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BE2EAB-3A5B-E8A8-3645-988989CFB3A2}"/>
              </a:ext>
            </a:extLst>
          </p:cNvPr>
          <p:cNvSpPr txBox="1"/>
          <p:nvPr/>
        </p:nvSpPr>
        <p:spPr>
          <a:xfrm>
            <a:off x="525105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공시위치</a:t>
            </a:r>
            <a:endParaRPr lang="en-US" altLang="ko-KR" sz="1200" dirty="0"/>
          </a:p>
          <a:p>
            <a:r>
              <a:rPr lang="ko-KR" altLang="en-US" sz="1200" dirty="0"/>
              <a:t>보고시기</a:t>
            </a:r>
            <a:endParaRPr lang="en-US" altLang="ko-KR" sz="1200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C69B1901-8A95-2ACC-5BF6-DF354F1DCBA6}"/>
              </a:ext>
            </a:extLst>
          </p:cNvPr>
          <p:cNvSpPr/>
          <p:nvPr/>
        </p:nvSpPr>
        <p:spPr>
          <a:xfrm rot="5400000">
            <a:off x="6697419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80BB3547-6A0D-EA68-109A-88FDAC002086}"/>
              </a:ext>
            </a:extLst>
          </p:cNvPr>
          <p:cNvSpPr/>
          <p:nvPr/>
        </p:nvSpPr>
        <p:spPr>
          <a:xfrm rot="5400000">
            <a:off x="8957641" y="2949128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DD9EB61-1627-0958-0F8E-5AE424DF1B20}"/>
              </a:ext>
            </a:extLst>
          </p:cNvPr>
          <p:cNvSpPr/>
          <p:nvPr/>
        </p:nvSpPr>
        <p:spPr>
          <a:xfrm>
            <a:off x="9688214" y="2525293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4580F-B0AB-E028-99B0-4ADF3F7ACA02}"/>
              </a:ext>
            </a:extLst>
          </p:cNvPr>
          <p:cNvSpPr txBox="1"/>
          <p:nvPr/>
        </p:nvSpPr>
        <p:spPr>
          <a:xfrm>
            <a:off x="7413267" y="3254755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평가기관</a:t>
            </a:r>
            <a:r>
              <a:rPr lang="en-US" altLang="ko-KR" sz="1200" dirty="0"/>
              <a:t>, </a:t>
            </a:r>
            <a:r>
              <a:rPr lang="ko-KR" altLang="en-US" sz="1200" dirty="0"/>
              <a:t>재무분석가</a:t>
            </a:r>
            <a:r>
              <a:rPr lang="en-US" altLang="ko-KR" sz="1200" dirty="0"/>
              <a:t>, </a:t>
            </a:r>
            <a:r>
              <a:rPr lang="ko-KR" altLang="en-US" sz="1200" dirty="0"/>
              <a:t>투자자 등</a:t>
            </a:r>
            <a:endParaRPr lang="en-US" altLang="ko-KR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E0B66B-AA40-9CD3-C1F1-25D9BB1E2055}"/>
              </a:ext>
            </a:extLst>
          </p:cNvPr>
          <p:cNvSpPr txBox="1"/>
          <p:nvPr/>
        </p:nvSpPr>
        <p:spPr>
          <a:xfrm>
            <a:off x="9709028" y="3237375"/>
            <a:ext cx="172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경영의사 결정에 활용</a:t>
            </a:r>
            <a:endParaRPr lang="en-US" altLang="ko-KR" sz="1200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83AAD7E9-F115-A83A-6D84-D76481627D60}"/>
              </a:ext>
            </a:extLst>
          </p:cNvPr>
          <p:cNvSpPr/>
          <p:nvPr/>
        </p:nvSpPr>
        <p:spPr>
          <a:xfrm>
            <a:off x="357392" y="2266950"/>
            <a:ext cx="11313908" cy="17462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3B26DE3D-B907-2137-8771-C557324035D5}"/>
              </a:ext>
            </a:extLst>
          </p:cNvPr>
          <p:cNvSpPr/>
          <p:nvPr/>
        </p:nvSpPr>
        <p:spPr>
          <a:xfrm rot="5400000">
            <a:off x="3447410" y="3660523"/>
            <a:ext cx="786460" cy="116121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8A08A4BD-39DD-5A13-EBE1-E55800849C7C}"/>
              </a:ext>
            </a:extLst>
          </p:cNvPr>
          <p:cNvSpPr>
            <a:spLocks noGrp="1"/>
          </p:cNvSpPr>
          <p:nvPr/>
        </p:nvSpPr>
        <p:spPr>
          <a:xfrm>
            <a:off x="357392" y="4704225"/>
            <a:ext cx="10681741" cy="14080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신뢰성 높은 인증인 선정 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작성자와 인증인의 독립성 유지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합리적 확신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(reasonable assurance) 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수준의 인증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0C35E-7D5B-E3BE-D9C9-C602932BD370}"/>
              </a:ext>
            </a:extLst>
          </p:cNvPr>
          <p:cNvSpPr txBox="1"/>
          <p:nvPr/>
        </p:nvSpPr>
        <p:spPr>
          <a:xfrm>
            <a:off x="140211" y="1352381"/>
            <a:ext cx="114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자기자본비용을 낮추기 위해서는 어떻게 해야 하는가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44305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6F762CB9-6AB5-C692-E4F8-0D609E4AD7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5466777"/>
              </p:ext>
            </p:extLst>
          </p:nvPr>
        </p:nvGraphicFramePr>
        <p:xfrm>
          <a:off x="376398" y="1855743"/>
          <a:ext cx="10374550" cy="1985780"/>
        </p:xfrm>
        <a:graphic>
          <a:graphicData uri="http://schemas.openxmlformats.org/drawingml/2006/table">
            <a:tbl>
              <a:tblPr/>
              <a:tblGrid>
                <a:gridCol w="1729375">
                  <a:extLst>
                    <a:ext uri="{9D8B030D-6E8A-4147-A177-3AD203B41FA5}">
                      <a16:colId xmlns:a16="http://schemas.microsoft.com/office/drawing/2014/main" val="149859625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870145166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1530524966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3996924029"/>
                    </a:ext>
                  </a:extLst>
                </a:gridCol>
                <a:gridCol w="1729375">
                  <a:extLst>
                    <a:ext uri="{9D8B030D-6E8A-4147-A177-3AD203B41FA5}">
                      <a16:colId xmlns:a16="http://schemas.microsoft.com/office/drawing/2014/main" val="289963674"/>
                    </a:ext>
                  </a:extLst>
                </a:gridCol>
                <a:gridCol w="1727675">
                  <a:extLst>
                    <a:ext uri="{9D8B030D-6E8A-4147-A177-3AD203B41FA5}">
                      <a16:colId xmlns:a16="http://schemas.microsoft.com/office/drawing/2014/main" val="165933996"/>
                    </a:ext>
                  </a:extLst>
                </a:gridCol>
              </a:tblGrid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　</a:t>
                      </a:r>
                      <a:endParaRPr lang="ko-KR" alt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provider</a:t>
                      </a:r>
                      <a:endParaRPr lang="en-US" sz="1400" b="1" kern="0" spc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985347"/>
                  </a:ext>
                </a:extLst>
              </a:tr>
              <a:tr h="37502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country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 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no a</a:t>
                      </a: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ssurance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audit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affiliated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other service firm</a:t>
                      </a:r>
                      <a:endParaRPr lang="en-US" sz="1400" b="1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454675"/>
                  </a:ext>
                </a:extLst>
              </a:tr>
              <a:tr h="2708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SOUTH KOREA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93%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95%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783401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USA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29%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89%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7505560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UK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55%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45%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47%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530397"/>
                  </a:ext>
                </a:extLst>
              </a:tr>
              <a:tr h="167146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JAPAN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47%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53%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10%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53%</a:t>
                      </a:r>
                      <a:endParaRPr lang="en-US" sz="1400" b="1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37%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498124"/>
                  </a:ext>
                </a:extLst>
              </a:tr>
              <a:tr h="25001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표본국가 비율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함초롬바탕" panose="02030604000101010101" pitchFamily="18" charset="-127"/>
                        </a:rPr>
                        <a:t>평균</a:t>
                      </a:r>
                      <a:endParaRPr lang="ko-KR" alt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48%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51%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63%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32%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4619" marR="54619" marT="27310" marB="27310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247583"/>
                  </a:ext>
                </a:extLst>
              </a:tr>
            </a:tbl>
          </a:graphicData>
        </a:graphic>
      </p:graphicFrame>
      <p:graphicFrame>
        <p:nvGraphicFramePr>
          <p:cNvPr id="7" name="표 6">
            <a:extLst>
              <a:ext uri="{FF2B5EF4-FFF2-40B4-BE49-F238E27FC236}">
                <a16:creationId xmlns:a16="http://schemas.microsoft.com/office/drawing/2014/main" id="{BF83A68E-E631-A101-84A1-78BB602215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5976815"/>
              </p:ext>
            </p:extLst>
          </p:nvPr>
        </p:nvGraphicFramePr>
        <p:xfrm>
          <a:off x="376398" y="4081020"/>
          <a:ext cx="10374550" cy="2190918"/>
        </p:xfrm>
        <a:graphic>
          <a:graphicData uri="http://schemas.openxmlformats.org/drawingml/2006/table">
            <a:tbl>
              <a:tblPr/>
              <a:tblGrid>
                <a:gridCol w="1759955">
                  <a:extLst>
                    <a:ext uri="{9D8B030D-6E8A-4147-A177-3AD203B41FA5}">
                      <a16:colId xmlns:a16="http://schemas.microsoft.com/office/drawing/2014/main" val="2035870217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3765555452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2891034170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704229850"/>
                    </a:ext>
                  </a:extLst>
                </a:gridCol>
                <a:gridCol w="1644278">
                  <a:extLst>
                    <a:ext uri="{9D8B030D-6E8A-4147-A177-3AD203B41FA5}">
                      <a16:colId xmlns:a16="http://schemas.microsoft.com/office/drawing/2014/main" val="4174457115"/>
                    </a:ext>
                  </a:extLst>
                </a:gridCol>
                <a:gridCol w="1435766">
                  <a:extLst>
                    <a:ext uri="{9D8B030D-6E8A-4147-A177-3AD203B41FA5}">
                      <a16:colId xmlns:a16="http://schemas.microsoft.com/office/drawing/2014/main" val="140823221"/>
                    </a:ext>
                  </a:extLst>
                </a:gridCol>
                <a:gridCol w="1227253">
                  <a:extLst>
                    <a:ext uri="{9D8B030D-6E8A-4147-A177-3AD203B41FA5}">
                      <a16:colId xmlns:a16="http://schemas.microsoft.com/office/drawing/2014/main" val="1200813313"/>
                    </a:ext>
                  </a:extLst>
                </a:gridCol>
              </a:tblGrid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　</a:t>
                      </a:r>
                      <a:endParaRPr lang="ko-KR" alt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Assurance</a:t>
                      </a: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 standard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860236"/>
                  </a:ext>
                </a:extLst>
              </a:tr>
              <a:tr h="42367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country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ISAE 3000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ISAE 3410</a:t>
                      </a:r>
                      <a:endParaRPr lang="en-US" sz="1400" kern="0" spc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National 3000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AA1000AS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ISO 14064-3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Other</a:t>
                      </a:r>
                      <a:endParaRPr lang="en-US" sz="1400" kern="0" spc="0" dirty="0">
                        <a:solidFill>
                          <a:schemeClr val="bg1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85000"/>
                        <a:lumOff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0078724"/>
                  </a:ext>
                </a:extLst>
              </a:tr>
              <a:tr h="423679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SOUTH KOREA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18%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74%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16%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46%</a:t>
                      </a:r>
                      <a:endParaRPr lang="en-US" sz="14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448866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USA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8653469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UK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78%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40%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5%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12928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JAPAN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80%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61%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27%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2%</a:t>
                      </a:r>
                      <a:endParaRPr lang="en-US" sz="1400" kern="0" spc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0201859"/>
                  </a:ext>
                </a:extLst>
              </a:tr>
              <a:tr h="23925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표본국가 비율 평균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돋움" panose="020B0600000101010101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68.9%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11.6%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11.0%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16.3%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11.1%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6.9%</a:t>
                      </a:r>
                      <a:endParaRPr lang="en-US" sz="1400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</a:endParaRPr>
                    </a:p>
                  </a:txBody>
                  <a:tcPr marL="55353" marR="55353" marT="27676" marB="27676" anchor="ctr">
                    <a:lnL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1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575215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ECD73013-4A9E-1795-C7C6-613D7F577506}"/>
              </a:ext>
            </a:extLst>
          </p:cNvPr>
          <p:cNvSpPr txBox="1"/>
          <p:nvPr/>
        </p:nvSpPr>
        <p:spPr>
          <a:xfrm>
            <a:off x="3854961" y="1239311"/>
            <a:ext cx="579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국가별 인증현황 및 인증기준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450F393-9A62-A1C9-574C-100DCD0D4EB1}"/>
              </a:ext>
            </a:extLst>
          </p:cNvPr>
          <p:cNvSpPr txBox="1"/>
          <p:nvPr/>
        </p:nvSpPr>
        <p:spPr>
          <a:xfrm>
            <a:off x="481150" y="6356350"/>
            <a:ext cx="62005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출처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IFAC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The state of play: sustainability disclosure &amp; assurance, 2023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375377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5F2481DC-4EB5-D89A-E455-113DB6607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85773" y="1898209"/>
            <a:ext cx="2794393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인증수준은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2021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년도에는 거의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100% 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수준에 근접하여 글로벌 최고수준을 보였음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 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altLang="ko-KR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휴먼명조"/>
              <a:ea typeface="휴먼명조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인증기준은 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ISAE3000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가 주류인 글로벌로 다르게</a:t>
            </a:r>
            <a:r>
              <a:rPr kumimoji="0" lang="en-US" altLang="ko-KR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, AA1000</a:t>
            </a:r>
            <a:r>
              <a:rPr kumimoji="0" lang="ko-KR" altLang="en-US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의 비중이 가장 높게 나타남</a:t>
            </a:r>
            <a:endParaRPr kumimoji="0" lang="ko-KR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" name="_x52610352" descr="EMB0000b554297d">
            <a:extLst>
              <a:ext uri="{FF2B5EF4-FFF2-40B4-BE49-F238E27FC236}">
                <a16:creationId xmlns:a16="http://schemas.microsoft.com/office/drawing/2014/main" id="{0FCC94FE-22E7-C9FA-0E50-6901FFA79D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791" y="1843450"/>
            <a:ext cx="8474707" cy="41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>
            <a:extLst>
              <a:ext uri="{FF2B5EF4-FFF2-40B4-BE49-F238E27FC236}">
                <a16:creationId xmlns:a16="http://schemas.microsoft.com/office/drawing/2014/main" id="{F3F4B53D-C930-1FE1-EE6B-94AF4C898962}"/>
              </a:ext>
            </a:extLst>
          </p:cNvPr>
          <p:cNvSpPr/>
          <p:nvPr/>
        </p:nvSpPr>
        <p:spPr>
          <a:xfrm>
            <a:off x="8822975" y="1843450"/>
            <a:ext cx="2857191" cy="326183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EE9126-772E-EC3A-FE9E-08ECACE69ACE}"/>
              </a:ext>
            </a:extLst>
          </p:cNvPr>
          <p:cNvSpPr txBox="1"/>
          <p:nvPr/>
        </p:nvSpPr>
        <p:spPr>
          <a:xfrm>
            <a:off x="255792" y="6167994"/>
            <a:ext cx="620050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출처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: IFAC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함초롬바탕" panose="02030604000101010101" pitchFamily="18" charset="-127"/>
                <a:ea typeface="휴먼명조"/>
              </a:rPr>
              <a:t> </a:t>
            </a:r>
            <a:r>
              <a:rPr kumimoji="0" lang="ko-KR" altLang="en-US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‘</a:t>
            </a:r>
            <a:r>
              <a:rPr kumimoji="0" lang="en-US" altLang="ko-KR" sz="12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휴먼명조"/>
                <a:ea typeface="휴먼명조"/>
              </a:rPr>
              <a:t>The state of play: sustainability disclosure &amp; assurance, 2023</a:t>
            </a:r>
            <a:endParaRPr lang="ko-KR" altLang="en-US" sz="12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7E61E4-28E3-F33B-5D15-074522CCF8B7}"/>
              </a:ext>
            </a:extLst>
          </p:cNvPr>
          <p:cNvSpPr txBox="1"/>
          <p:nvPr/>
        </p:nvSpPr>
        <p:spPr>
          <a:xfrm>
            <a:off x="3854961" y="1239311"/>
            <a:ext cx="57906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국가별 인증현황 및 인증기준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97503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7E61E4-28E3-F33B-5D15-074522CCF8B7}"/>
              </a:ext>
            </a:extLst>
          </p:cNvPr>
          <p:cNvSpPr txBox="1"/>
          <p:nvPr/>
        </p:nvSpPr>
        <p:spPr>
          <a:xfrm>
            <a:off x="1877979" y="1363299"/>
            <a:ext cx="80250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제한적 확신을 받은 정보는 경제적 효과에 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(-)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영향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합리적 확신을 받은 정보는 경제적 효과에 정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(+)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의 영향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F65898BA-6953-1011-C24C-4A4D7E4B5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1150561"/>
              </p:ext>
            </p:extLst>
          </p:nvPr>
        </p:nvGraphicFramePr>
        <p:xfrm>
          <a:off x="976666" y="2349063"/>
          <a:ext cx="9827688" cy="3577364"/>
        </p:xfrm>
        <a:graphic>
          <a:graphicData uri="http://schemas.openxmlformats.org/drawingml/2006/table">
            <a:tbl>
              <a:tblPr/>
              <a:tblGrid>
                <a:gridCol w="1157432">
                  <a:extLst>
                    <a:ext uri="{9D8B030D-6E8A-4147-A177-3AD203B41FA5}">
                      <a16:colId xmlns:a16="http://schemas.microsoft.com/office/drawing/2014/main" val="885800417"/>
                    </a:ext>
                  </a:extLst>
                </a:gridCol>
                <a:gridCol w="712127">
                  <a:extLst>
                    <a:ext uri="{9D8B030D-6E8A-4147-A177-3AD203B41FA5}">
                      <a16:colId xmlns:a16="http://schemas.microsoft.com/office/drawing/2014/main" val="142830553"/>
                    </a:ext>
                  </a:extLst>
                </a:gridCol>
                <a:gridCol w="723466">
                  <a:extLst>
                    <a:ext uri="{9D8B030D-6E8A-4147-A177-3AD203B41FA5}">
                      <a16:colId xmlns:a16="http://schemas.microsoft.com/office/drawing/2014/main" val="573848954"/>
                    </a:ext>
                  </a:extLst>
                </a:gridCol>
                <a:gridCol w="723466">
                  <a:extLst>
                    <a:ext uri="{9D8B030D-6E8A-4147-A177-3AD203B41FA5}">
                      <a16:colId xmlns:a16="http://schemas.microsoft.com/office/drawing/2014/main" val="4252071712"/>
                    </a:ext>
                  </a:extLst>
                </a:gridCol>
                <a:gridCol w="723466">
                  <a:extLst>
                    <a:ext uri="{9D8B030D-6E8A-4147-A177-3AD203B41FA5}">
                      <a16:colId xmlns:a16="http://schemas.microsoft.com/office/drawing/2014/main" val="3957011361"/>
                    </a:ext>
                  </a:extLst>
                </a:gridCol>
                <a:gridCol w="902914">
                  <a:extLst>
                    <a:ext uri="{9D8B030D-6E8A-4147-A177-3AD203B41FA5}">
                      <a16:colId xmlns:a16="http://schemas.microsoft.com/office/drawing/2014/main" val="579439740"/>
                    </a:ext>
                  </a:extLst>
                </a:gridCol>
                <a:gridCol w="757989">
                  <a:extLst>
                    <a:ext uri="{9D8B030D-6E8A-4147-A177-3AD203B41FA5}">
                      <a16:colId xmlns:a16="http://schemas.microsoft.com/office/drawing/2014/main" val="3155267984"/>
                    </a:ext>
                  </a:extLst>
                </a:gridCol>
                <a:gridCol w="509495">
                  <a:extLst>
                    <a:ext uri="{9D8B030D-6E8A-4147-A177-3AD203B41FA5}">
                      <a16:colId xmlns:a16="http://schemas.microsoft.com/office/drawing/2014/main" val="2778496495"/>
                    </a:ext>
                  </a:extLst>
                </a:gridCol>
                <a:gridCol w="723466">
                  <a:extLst>
                    <a:ext uri="{9D8B030D-6E8A-4147-A177-3AD203B41FA5}">
                      <a16:colId xmlns:a16="http://schemas.microsoft.com/office/drawing/2014/main" val="2821622123"/>
                    </a:ext>
                  </a:extLst>
                </a:gridCol>
                <a:gridCol w="534590">
                  <a:extLst>
                    <a:ext uri="{9D8B030D-6E8A-4147-A177-3AD203B41FA5}">
                      <a16:colId xmlns:a16="http://schemas.microsoft.com/office/drawing/2014/main" val="2326495893"/>
                    </a:ext>
                  </a:extLst>
                </a:gridCol>
                <a:gridCol w="702480">
                  <a:extLst>
                    <a:ext uri="{9D8B030D-6E8A-4147-A177-3AD203B41FA5}">
                      <a16:colId xmlns:a16="http://schemas.microsoft.com/office/drawing/2014/main" val="2383598646"/>
                    </a:ext>
                  </a:extLst>
                </a:gridCol>
                <a:gridCol w="933331">
                  <a:extLst>
                    <a:ext uri="{9D8B030D-6E8A-4147-A177-3AD203B41FA5}">
                      <a16:colId xmlns:a16="http://schemas.microsoft.com/office/drawing/2014/main" val="3851500531"/>
                    </a:ext>
                  </a:extLst>
                </a:gridCol>
                <a:gridCol w="723466">
                  <a:extLst>
                    <a:ext uri="{9D8B030D-6E8A-4147-A177-3AD203B41FA5}">
                      <a16:colId xmlns:a16="http://schemas.microsoft.com/office/drawing/2014/main" val="3872709162"/>
                    </a:ext>
                  </a:extLst>
                </a:gridCol>
              </a:tblGrid>
              <a:tr h="260621">
                <a:tc rowSpan="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Variables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Dependent Variable = COC (</a:t>
                      </a:r>
                      <a:r>
                        <a:rPr lang="ko-KR" alt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자기자본비용</a:t>
                      </a:r>
                      <a:r>
                        <a:rPr lang="en-US" altLang="ko-KR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)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398646"/>
                  </a:ext>
                </a:extLst>
              </a:tr>
              <a:tr h="55099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Coeff.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t-stat.</a:t>
                      </a:r>
                      <a:endParaRPr lang="en-US" sz="1050" b="1" kern="0" dirty="0">
                        <a:solidFill>
                          <a:srgbClr val="000000"/>
                        </a:solidFill>
                        <a:effectLst/>
                        <a:latin typeface="휴먼명조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5061607"/>
                  </a:ext>
                </a:extLst>
              </a:tr>
              <a:tr h="550995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800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ISAE3000</a:t>
                      </a:r>
                      <a:endParaRPr lang="en-US" sz="10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-0.001 </a:t>
                      </a:r>
                      <a:endParaRPr lang="en-US" sz="1600" kern="0" spc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(-0.56)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0.000 </a:t>
                      </a: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(-0.21)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693506"/>
                  </a:ext>
                </a:extLst>
              </a:tr>
              <a:tr h="51141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i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AA1000AS</a:t>
                      </a:r>
                      <a:endParaRPr 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0.001</a:t>
                      </a:r>
                      <a:r>
                        <a:rPr lang="en-US" sz="1200" b="1" kern="0" spc="0" baseline="3000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*</a:t>
                      </a:r>
                      <a:endParaRPr lang="en-US" sz="24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(1.65) 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0.001 </a:t>
                      </a:r>
                      <a:endParaRPr lang="en-US" sz="24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(1.24)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8399777"/>
                  </a:ext>
                </a:extLst>
              </a:tr>
              <a:tr h="481263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50" b="1" i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AA1000AP</a:t>
                      </a:r>
                      <a:endParaRPr 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-0.003</a:t>
                      </a:r>
                      <a:r>
                        <a:rPr lang="en-US" sz="1200" b="1" kern="0" spc="0" baseline="3000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***</a:t>
                      </a:r>
                      <a:endParaRPr lang="en-US" sz="24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(-3.87)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2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-0.003</a:t>
                      </a:r>
                      <a:r>
                        <a:rPr lang="en-US" sz="1200" b="1" kern="0" spc="0" baseline="3000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***</a:t>
                      </a:r>
                      <a:endParaRPr lang="en-US" sz="24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kern="0" spc="0" dirty="0">
                          <a:solidFill>
                            <a:schemeClr val="bg1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(-3.68)</a:t>
                      </a:r>
                      <a:endParaRPr lang="en-US" sz="1800" b="1" kern="0" spc="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1431497"/>
                  </a:ext>
                </a:extLst>
              </a:tr>
              <a:tr h="397940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사기업 자체 기준</a:t>
                      </a:r>
                      <a:r>
                        <a:rPr lang="en-US" altLang="ko-KR" sz="800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1</a:t>
                      </a:r>
                      <a:endParaRPr lang="en-US" sz="10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0.001 </a:t>
                      </a: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(1.15)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0.000 </a:t>
                      </a: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(0.03)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4515700"/>
                  </a:ext>
                </a:extLst>
              </a:tr>
              <a:tr h="547478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800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사기업 자체 기준</a:t>
                      </a:r>
                      <a:r>
                        <a:rPr lang="en-US" altLang="ko-KR" sz="800" i="1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2</a:t>
                      </a:r>
                      <a:endParaRPr lang="en-US" altLang="ko-KR" sz="10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-0.003</a:t>
                      </a:r>
                      <a:r>
                        <a:rPr lang="en-US" sz="1000" kern="0" spc="0" baseline="30000" dirty="0">
                          <a:solidFill>
                            <a:srgbClr val="777777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***</a:t>
                      </a: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(-2.75) 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-0.002</a:t>
                      </a:r>
                      <a:r>
                        <a:rPr lang="en-US" sz="1000" kern="0" spc="0" baseline="30000" dirty="0">
                          <a:solidFill>
                            <a:srgbClr val="777777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*</a:t>
                      </a: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함초롬바탕" panose="02030604000101010101" pitchFamily="18" charset="-127"/>
                          <a:ea typeface="함초롬바탕" panose="02030604000101010101" pitchFamily="18" charset="-127"/>
                        </a:rPr>
                        <a:t>(-1.86)</a:t>
                      </a: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296586"/>
                  </a:ext>
                </a:extLst>
              </a:tr>
              <a:tr h="275497">
                <a:tc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kern="0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이하 생략</a:t>
                      </a:r>
                      <a:endParaRPr lang="en-US" sz="1200" kern="0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12">
                  <a:txBody>
                    <a:bodyPr/>
                    <a:lstStyle/>
                    <a:p>
                      <a:pPr marL="0" marR="0" indent="0" algn="ct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000" kern="0" spc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..</a:t>
                      </a:r>
                      <a:endParaRPr lang="ko-KR" altLang="en-US" sz="1000" kern="0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000" kern="0" spc="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r" fontAlgn="ctr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kern="0" spc="0" dirty="0">
                        <a:solidFill>
                          <a:srgbClr val="777777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53047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DD94E71D-F858-21AC-F1D8-B60F5C110FD6}"/>
              </a:ext>
            </a:extLst>
          </p:cNvPr>
          <p:cNvSpPr txBox="1"/>
          <p:nvPr/>
        </p:nvSpPr>
        <p:spPr>
          <a:xfrm>
            <a:off x="976666" y="5994562"/>
            <a:ext cx="5649943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/>
              <a:t>* </a:t>
            </a:r>
            <a:r>
              <a:rPr lang="ko-KR" altLang="en-US" sz="1100" dirty="0"/>
              <a:t>표본 </a:t>
            </a:r>
            <a:r>
              <a:rPr lang="en-US" altLang="ko-KR" sz="1100" dirty="0"/>
              <a:t>2016-2022</a:t>
            </a:r>
            <a:r>
              <a:rPr lang="ko-KR" altLang="en-US" sz="1100" dirty="0"/>
              <a:t>년 국내 지속가능성 보고서를 공시한 </a:t>
            </a:r>
            <a:r>
              <a:rPr lang="en-US" altLang="ko-KR" sz="1100" dirty="0"/>
              <a:t>575</a:t>
            </a:r>
            <a:r>
              <a:rPr lang="ko-KR" altLang="en-US" sz="1100" dirty="0"/>
              <a:t>개 </a:t>
            </a:r>
            <a:r>
              <a:rPr lang="ko-KR" altLang="en-US" sz="1100" dirty="0" err="1"/>
              <a:t>비금융</a:t>
            </a:r>
            <a:r>
              <a:rPr lang="ko-KR" altLang="en-US" sz="1100" dirty="0"/>
              <a:t> 기업</a:t>
            </a:r>
            <a:endParaRPr lang="en-US" altLang="ko-KR" sz="1100" dirty="0"/>
          </a:p>
          <a:p>
            <a:r>
              <a:rPr lang="en-US" altLang="ko-KR" sz="1100" dirty="0"/>
              <a:t>* </a:t>
            </a:r>
            <a:r>
              <a:rPr lang="ko-KR" altLang="en-US" sz="1100" dirty="0"/>
              <a:t>본 연구결과는 자체분석 결과로 외부로부터 신뢰성을 인정 받은 결과는 아님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30009471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23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8A3250E-C8D5-AFF7-C9C0-DE4DEEECD23E}"/>
              </a:ext>
            </a:extLst>
          </p:cNvPr>
          <p:cNvSpPr/>
          <p:nvPr/>
        </p:nvSpPr>
        <p:spPr>
          <a:xfrm>
            <a:off x="5598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0EA6F2-2681-F377-748E-AEA8F710395C}"/>
              </a:ext>
            </a:extLst>
          </p:cNvPr>
          <p:cNvSpPr/>
          <p:nvPr/>
        </p:nvSpPr>
        <p:spPr>
          <a:xfrm>
            <a:off x="7434695" y="2523707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DC491-CF7B-83DF-6AE9-BA4B8926E597}"/>
              </a:ext>
            </a:extLst>
          </p:cNvPr>
          <p:cNvSpPr txBox="1"/>
          <p:nvPr/>
        </p:nvSpPr>
        <p:spPr>
          <a:xfrm>
            <a:off x="471692" y="3259494"/>
            <a:ext cx="209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ISSB </a:t>
            </a:r>
            <a:r>
              <a:rPr lang="ko-KR" altLang="en-US" sz="1200" dirty="0"/>
              <a:t>기준을 베이스로 작성</a:t>
            </a:r>
            <a:endParaRPr lang="en-US" altLang="ko-KR" sz="1200" dirty="0"/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E192E500-3136-44EB-F27D-52DCFB774E5E}"/>
              </a:ext>
            </a:extLst>
          </p:cNvPr>
          <p:cNvSpPr/>
          <p:nvPr/>
        </p:nvSpPr>
        <p:spPr>
          <a:xfrm rot="5400000">
            <a:off x="2125611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4EE2D75-A003-F805-FCEE-E616D7B993A1}"/>
              </a:ext>
            </a:extLst>
          </p:cNvPr>
          <p:cNvSpPr/>
          <p:nvPr/>
        </p:nvSpPr>
        <p:spPr>
          <a:xfrm>
            <a:off x="29220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9502D8-F597-3158-D991-EE321D9A9FA8}"/>
              </a:ext>
            </a:extLst>
          </p:cNvPr>
          <p:cNvSpPr txBox="1"/>
          <p:nvPr/>
        </p:nvSpPr>
        <p:spPr>
          <a:xfrm>
            <a:off x="298347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인증기준 및 대상</a:t>
            </a:r>
            <a:endParaRPr lang="en-US" altLang="ko-KR" sz="1200" dirty="0"/>
          </a:p>
          <a:p>
            <a:r>
              <a:rPr lang="ko-KR" altLang="en-US" sz="1200" dirty="0"/>
              <a:t>의무화 여부</a:t>
            </a:r>
            <a:endParaRPr lang="en-US" altLang="ko-KR" sz="1200" dirty="0"/>
          </a:p>
        </p:txBody>
      </p:sp>
      <p:sp>
        <p:nvSpPr>
          <p:cNvPr id="40" name="이등변 삼각형 39">
            <a:extLst>
              <a:ext uri="{FF2B5EF4-FFF2-40B4-BE49-F238E27FC236}">
                <a16:creationId xmlns:a16="http://schemas.microsoft.com/office/drawing/2014/main" id="{AAAE399B-AA75-FD3C-4BB1-2BD26CF5B2C1}"/>
              </a:ext>
            </a:extLst>
          </p:cNvPr>
          <p:cNvSpPr/>
          <p:nvPr/>
        </p:nvSpPr>
        <p:spPr>
          <a:xfrm rot="5400000">
            <a:off x="4437196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F369F80-1121-2EB8-4DBC-91F225D78C14}"/>
              </a:ext>
            </a:extLst>
          </p:cNvPr>
          <p:cNvSpPr/>
          <p:nvPr/>
        </p:nvSpPr>
        <p:spPr>
          <a:xfrm>
            <a:off x="5203736" y="2523707"/>
            <a:ext cx="1800224" cy="736853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공시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BE2EAB-3A5B-E8A8-3645-988989CFB3A2}"/>
              </a:ext>
            </a:extLst>
          </p:cNvPr>
          <p:cNvSpPr txBox="1"/>
          <p:nvPr/>
        </p:nvSpPr>
        <p:spPr>
          <a:xfrm>
            <a:off x="525105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공시위치</a:t>
            </a:r>
            <a:endParaRPr lang="en-US" altLang="ko-KR" sz="1200" dirty="0"/>
          </a:p>
          <a:p>
            <a:r>
              <a:rPr lang="ko-KR" altLang="en-US" sz="1200" dirty="0"/>
              <a:t>보고시기</a:t>
            </a:r>
            <a:endParaRPr lang="en-US" altLang="ko-KR" sz="1200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C69B1901-8A95-2ACC-5BF6-DF354F1DCBA6}"/>
              </a:ext>
            </a:extLst>
          </p:cNvPr>
          <p:cNvSpPr/>
          <p:nvPr/>
        </p:nvSpPr>
        <p:spPr>
          <a:xfrm rot="5400000">
            <a:off x="6697419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80BB3547-6A0D-EA68-109A-88FDAC002086}"/>
              </a:ext>
            </a:extLst>
          </p:cNvPr>
          <p:cNvSpPr/>
          <p:nvPr/>
        </p:nvSpPr>
        <p:spPr>
          <a:xfrm rot="5400000">
            <a:off x="8957641" y="2949128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DD9EB61-1627-0958-0F8E-5AE424DF1B20}"/>
              </a:ext>
            </a:extLst>
          </p:cNvPr>
          <p:cNvSpPr/>
          <p:nvPr/>
        </p:nvSpPr>
        <p:spPr>
          <a:xfrm>
            <a:off x="9688214" y="2525293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4580F-B0AB-E028-99B0-4ADF3F7ACA02}"/>
              </a:ext>
            </a:extLst>
          </p:cNvPr>
          <p:cNvSpPr txBox="1"/>
          <p:nvPr/>
        </p:nvSpPr>
        <p:spPr>
          <a:xfrm>
            <a:off x="7413267" y="3254755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평가기관</a:t>
            </a:r>
            <a:r>
              <a:rPr lang="en-US" altLang="ko-KR" sz="1200" dirty="0"/>
              <a:t>, </a:t>
            </a:r>
            <a:r>
              <a:rPr lang="ko-KR" altLang="en-US" sz="1200" dirty="0"/>
              <a:t>재무분석가</a:t>
            </a:r>
            <a:r>
              <a:rPr lang="en-US" altLang="ko-KR" sz="1200" dirty="0"/>
              <a:t>, </a:t>
            </a:r>
            <a:r>
              <a:rPr lang="ko-KR" altLang="en-US" sz="1200" dirty="0"/>
              <a:t>투자자 등</a:t>
            </a:r>
            <a:endParaRPr lang="en-US" altLang="ko-KR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E0B66B-AA40-9CD3-C1F1-25D9BB1E2055}"/>
              </a:ext>
            </a:extLst>
          </p:cNvPr>
          <p:cNvSpPr txBox="1"/>
          <p:nvPr/>
        </p:nvSpPr>
        <p:spPr>
          <a:xfrm>
            <a:off x="9709028" y="3237375"/>
            <a:ext cx="172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경영의사 결정에 활용</a:t>
            </a:r>
            <a:endParaRPr lang="en-US" altLang="ko-KR" sz="1200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83AAD7E9-F115-A83A-6D84-D76481627D60}"/>
              </a:ext>
            </a:extLst>
          </p:cNvPr>
          <p:cNvSpPr/>
          <p:nvPr/>
        </p:nvSpPr>
        <p:spPr>
          <a:xfrm>
            <a:off x="357392" y="2266950"/>
            <a:ext cx="11313908" cy="17462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3B26DE3D-B907-2137-8771-C557324035D5}"/>
              </a:ext>
            </a:extLst>
          </p:cNvPr>
          <p:cNvSpPr/>
          <p:nvPr/>
        </p:nvSpPr>
        <p:spPr>
          <a:xfrm rot="5400000">
            <a:off x="5714990" y="3580982"/>
            <a:ext cx="786460" cy="116121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8A08A4BD-39DD-5A13-EBE1-E55800849C7C}"/>
              </a:ext>
            </a:extLst>
          </p:cNvPr>
          <p:cNvSpPr>
            <a:spLocks noGrp="1"/>
          </p:cNvSpPr>
          <p:nvPr/>
        </p:nvSpPr>
        <p:spPr>
          <a:xfrm>
            <a:off x="357392" y="4704225"/>
            <a:ext cx="10681741" cy="14080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공시위치는 향후 사업보고서에 공시를 목표  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재무제표와 동시에 보고해야 하기에 회계정보시스템과 통합 및 연동하여 관리할 필요성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관련된 소송의 위험이 높아질 수 있으니 이에 대한 대응 필요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0C35E-7D5B-E3BE-D9C9-C602932BD370}"/>
              </a:ext>
            </a:extLst>
          </p:cNvPr>
          <p:cNvSpPr txBox="1"/>
          <p:nvPr/>
        </p:nvSpPr>
        <p:spPr>
          <a:xfrm>
            <a:off x="140211" y="1352381"/>
            <a:ext cx="114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자기자본비용을 낮추기 위해서는 어떻게 해야 하는가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1563239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24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4852D24-DEF8-0E01-6601-C660A6FB5A39}"/>
              </a:ext>
            </a:extLst>
          </p:cNvPr>
          <p:cNvSpPr txBox="1"/>
          <p:nvPr/>
        </p:nvSpPr>
        <p:spPr>
          <a:xfrm>
            <a:off x="2683022" y="1183591"/>
            <a:ext cx="733011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국내 지속가능성 보고는 통상적으로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6, 7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월에 집중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향후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월 사업보고서와 동일 시점에 보고해야 함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graphicFrame>
        <p:nvGraphicFramePr>
          <p:cNvPr id="7" name="차트 6">
            <a:extLst>
              <a:ext uri="{FF2B5EF4-FFF2-40B4-BE49-F238E27FC236}">
                <a16:creationId xmlns:a16="http://schemas.microsoft.com/office/drawing/2014/main" id="{A3E49939-4C19-FC4A-D736-A692E5B2B3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611920"/>
              </p:ext>
            </p:extLst>
          </p:nvPr>
        </p:nvGraphicFramePr>
        <p:xfrm>
          <a:off x="731062" y="2183202"/>
          <a:ext cx="5453838" cy="32420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직사각형 7">
            <a:extLst>
              <a:ext uri="{FF2B5EF4-FFF2-40B4-BE49-F238E27FC236}">
                <a16:creationId xmlns:a16="http://schemas.microsoft.com/office/drawing/2014/main" id="{DCE66F47-AF64-74B0-CE91-06964D52CA7D}"/>
              </a:ext>
            </a:extLst>
          </p:cNvPr>
          <p:cNvSpPr/>
          <p:nvPr/>
        </p:nvSpPr>
        <p:spPr>
          <a:xfrm>
            <a:off x="578663" y="2183201"/>
            <a:ext cx="5606237" cy="331219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id="{AE2A350D-6353-0EF7-4B7A-283C50B7A5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584174"/>
              </p:ext>
            </p:extLst>
          </p:nvPr>
        </p:nvGraphicFramePr>
        <p:xfrm>
          <a:off x="578663" y="5619658"/>
          <a:ext cx="7112000" cy="628650"/>
        </p:xfrm>
        <a:graphic>
          <a:graphicData uri="http://schemas.openxmlformats.org/drawingml/2006/table">
            <a:tbl>
              <a:tblPr>
                <a:tableStyleId>{9D7B26C5-4107-4FEC-AEDC-1716B250A1EF}</a:tableStyleId>
              </a:tblPr>
              <a:tblGrid>
                <a:gridCol w="942554">
                  <a:extLst>
                    <a:ext uri="{9D8B030D-6E8A-4147-A177-3AD203B41FA5}">
                      <a16:colId xmlns:a16="http://schemas.microsoft.com/office/drawing/2014/main" val="3262820182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28911820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3522899787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1708902818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3472124167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753723898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236312690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899757633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917124935"/>
                    </a:ext>
                  </a:extLst>
                </a:gridCol>
                <a:gridCol w="685494">
                  <a:extLst>
                    <a:ext uri="{9D8B030D-6E8A-4147-A177-3AD203B41FA5}">
                      <a16:colId xmlns:a16="http://schemas.microsoft.com/office/drawing/2014/main" val="2855209732"/>
                    </a:ext>
                  </a:extLst>
                </a:gridCol>
              </a:tblGrid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4</a:t>
                      </a:r>
                      <a:r>
                        <a:rPr lang="ko-KR" altLang="en-US" sz="1100" u="none" strike="noStrike" dirty="0">
                          <a:effectLst/>
                        </a:rPr>
                        <a:t>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5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6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</a:t>
                      </a:r>
                      <a:r>
                        <a:rPr lang="ko-KR" altLang="en-US" sz="1100" u="none" strike="noStrike" dirty="0">
                          <a:effectLst/>
                        </a:rPr>
                        <a:t>월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8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9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10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11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12</a:t>
                      </a:r>
                      <a:r>
                        <a:rPr lang="ko-KR" altLang="en-US" sz="1100" u="none" strike="noStrike">
                          <a:effectLst/>
                        </a:rPr>
                        <a:t>월</a:t>
                      </a:r>
                      <a:endParaRPr lang="ko-KR" altLang="en-US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40547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보고기업</a:t>
                      </a:r>
                      <a:r>
                        <a:rPr lang="en-US" altLang="ko-KR" sz="1100" u="none" strike="noStrike" dirty="0">
                          <a:effectLst/>
                        </a:rPr>
                        <a:t>(</a:t>
                      </a:r>
                      <a:r>
                        <a:rPr lang="ko-KR" altLang="en-US" sz="1100" u="none" strike="noStrike" dirty="0">
                          <a:effectLst/>
                        </a:rPr>
                        <a:t>수</a:t>
                      </a:r>
                      <a:r>
                        <a:rPr lang="en-US" altLang="ko-KR" sz="1100" u="none" strike="noStrike" dirty="0">
                          <a:effectLst/>
                        </a:rPr>
                        <a:t>)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7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18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67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67</a:t>
                      </a:r>
                      <a:r>
                        <a:rPr lang="ko-KR" alt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25</a:t>
                      </a:r>
                      <a:r>
                        <a:rPr lang="ko-KR" altLang="en-US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6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11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</a:t>
                      </a:r>
                      <a:r>
                        <a:rPr lang="ko-KR" altLang="en-US" sz="1100" u="none" strike="noStrike" dirty="0">
                          <a:effectLst/>
                        </a:rPr>
                        <a:t>개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831029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u="none" strike="noStrike" dirty="0">
                          <a:effectLst/>
                        </a:rPr>
                        <a:t>비율</a:t>
                      </a:r>
                      <a:endParaRPr lang="ko-KR" alt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>
                          <a:effectLst/>
                        </a:rPr>
                        <a:t>3.40%</a:t>
                      </a:r>
                      <a:endParaRPr lang="en-US" altLang="ko-KR" sz="1100" b="0" i="0" u="none" strike="noStrike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8.74%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32.52%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32.52%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12.14%</a:t>
                      </a:r>
                      <a:endParaRPr lang="en-US" altLang="ko-KR" sz="1100" b="0" i="0" u="none" strike="noStrike" dirty="0">
                        <a:solidFill>
                          <a:srgbClr val="FF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2.91%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0.97%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5.34%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u="none" strike="noStrike" dirty="0">
                          <a:effectLst/>
                        </a:rPr>
                        <a:t>1.46%</a:t>
                      </a:r>
                      <a:endParaRPr lang="en-US" altLang="ko-KR" sz="11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109216286"/>
                  </a:ext>
                </a:extLst>
              </a:tr>
            </a:tbl>
          </a:graphicData>
        </a:graphic>
      </p:graphicFrame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C326F766-9A22-0001-5784-E0AFC8C41B33}"/>
              </a:ext>
            </a:extLst>
          </p:cNvPr>
          <p:cNvSpPr/>
          <p:nvPr/>
        </p:nvSpPr>
        <p:spPr>
          <a:xfrm rot="5400000">
            <a:off x="5754357" y="3415482"/>
            <a:ext cx="1409700" cy="22225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C833D72-0A7C-9673-EFD2-A69D5517BF95}"/>
              </a:ext>
            </a:extLst>
          </p:cNvPr>
          <p:cNvSpPr txBox="1"/>
          <p:nvPr/>
        </p:nvSpPr>
        <p:spPr>
          <a:xfrm>
            <a:off x="6741131" y="2571792"/>
            <a:ext cx="464185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사업보고서 공시가 끝나고</a:t>
            </a:r>
            <a:r>
              <a:rPr lang="en-US" altLang="ko-KR" sz="1600" dirty="0"/>
              <a:t>, </a:t>
            </a:r>
            <a:r>
              <a:rPr lang="ko-KR" altLang="en-US" sz="1600" dirty="0"/>
              <a:t>국내 유력 평가기관의 평가 확정 직전인 </a:t>
            </a:r>
            <a:r>
              <a:rPr lang="en-US" altLang="ko-KR" sz="1600" dirty="0"/>
              <a:t>(8</a:t>
            </a:r>
            <a:r>
              <a:rPr lang="ko-KR" altLang="en-US" sz="1600" dirty="0"/>
              <a:t>월</a:t>
            </a:r>
            <a:r>
              <a:rPr lang="en-US" altLang="ko-KR" sz="1600" dirty="0"/>
              <a:t>)</a:t>
            </a:r>
            <a:r>
              <a:rPr lang="ko-KR" altLang="en-US" sz="1600" dirty="0"/>
              <a:t>인 </a:t>
            </a:r>
            <a:r>
              <a:rPr lang="en-US" altLang="ko-KR" sz="1600" dirty="0"/>
              <a:t>6, 7</a:t>
            </a:r>
            <a:r>
              <a:rPr lang="ko-KR" altLang="en-US" sz="1600" dirty="0"/>
              <a:t>월에 집중되어 있음</a:t>
            </a: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sz="1600" dirty="0"/>
              <a:t>투자자 및 이해관계자에게 유용한 정보를 주기보다 특정 평가기관의 평가등급을 높게 받기 위해 나타난 결과</a:t>
            </a:r>
            <a:r>
              <a:rPr lang="en-US" altLang="ko-KR" sz="1600" dirty="0"/>
              <a:t> 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A076693-54CE-A828-7AFD-C61EEC8DD01B}"/>
              </a:ext>
            </a:extLst>
          </p:cNvPr>
          <p:cNvSpPr/>
          <p:nvPr/>
        </p:nvSpPr>
        <p:spPr>
          <a:xfrm>
            <a:off x="6737322" y="2528547"/>
            <a:ext cx="4723616" cy="185912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643510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25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8A3250E-C8D5-AFF7-C9C0-DE4DEEECD23E}"/>
              </a:ext>
            </a:extLst>
          </p:cNvPr>
          <p:cNvSpPr/>
          <p:nvPr/>
        </p:nvSpPr>
        <p:spPr>
          <a:xfrm>
            <a:off x="5598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0EA6F2-2681-F377-748E-AEA8F710395C}"/>
              </a:ext>
            </a:extLst>
          </p:cNvPr>
          <p:cNvSpPr/>
          <p:nvPr/>
        </p:nvSpPr>
        <p:spPr>
          <a:xfrm>
            <a:off x="7434695" y="2523707"/>
            <a:ext cx="1804163" cy="66563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DC491-CF7B-83DF-6AE9-BA4B8926E597}"/>
              </a:ext>
            </a:extLst>
          </p:cNvPr>
          <p:cNvSpPr txBox="1"/>
          <p:nvPr/>
        </p:nvSpPr>
        <p:spPr>
          <a:xfrm>
            <a:off x="471692" y="3259494"/>
            <a:ext cx="209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ISSB </a:t>
            </a:r>
            <a:r>
              <a:rPr lang="ko-KR" altLang="en-US" sz="1200" dirty="0"/>
              <a:t>기준을 베이스로 작성</a:t>
            </a:r>
            <a:endParaRPr lang="en-US" altLang="ko-KR" sz="1200" dirty="0"/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E192E500-3136-44EB-F27D-52DCFB774E5E}"/>
              </a:ext>
            </a:extLst>
          </p:cNvPr>
          <p:cNvSpPr/>
          <p:nvPr/>
        </p:nvSpPr>
        <p:spPr>
          <a:xfrm rot="5400000">
            <a:off x="2125611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4EE2D75-A003-F805-FCEE-E616D7B993A1}"/>
              </a:ext>
            </a:extLst>
          </p:cNvPr>
          <p:cNvSpPr/>
          <p:nvPr/>
        </p:nvSpPr>
        <p:spPr>
          <a:xfrm>
            <a:off x="29220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9502D8-F597-3158-D991-EE321D9A9FA8}"/>
              </a:ext>
            </a:extLst>
          </p:cNvPr>
          <p:cNvSpPr txBox="1"/>
          <p:nvPr/>
        </p:nvSpPr>
        <p:spPr>
          <a:xfrm>
            <a:off x="298347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인증기준 및 대상</a:t>
            </a:r>
            <a:endParaRPr lang="en-US" altLang="ko-KR" sz="1200" dirty="0"/>
          </a:p>
          <a:p>
            <a:r>
              <a:rPr lang="ko-KR" altLang="en-US" sz="1200" dirty="0"/>
              <a:t>의무화 여부</a:t>
            </a:r>
            <a:endParaRPr lang="en-US" altLang="ko-KR" sz="1200" dirty="0"/>
          </a:p>
        </p:txBody>
      </p:sp>
      <p:sp>
        <p:nvSpPr>
          <p:cNvPr id="40" name="이등변 삼각형 39">
            <a:extLst>
              <a:ext uri="{FF2B5EF4-FFF2-40B4-BE49-F238E27FC236}">
                <a16:creationId xmlns:a16="http://schemas.microsoft.com/office/drawing/2014/main" id="{AAAE399B-AA75-FD3C-4BB1-2BD26CF5B2C1}"/>
              </a:ext>
            </a:extLst>
          </p:cNvPr>
          <p:cNvSpPr/>
          <p:nvPr/>
        </p:nvSpPr>
        <p:spPr>
          <a:xfrm rot="5400000">
            <a:off x="4437196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F369F80-1121-2EB8-4DBC-91F225D78C14}"/>
              </a:ext>
            </a:extLst>
          </p:cNvPr>
          <p:cNvSpPr/>
          <p:nvPr/>
        </p:nvSpPr>
        <p:spPr>
          <a:xfrm>
            <a:off x="520373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공시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BE2EAB-3A5B-E8A8-3645-988989CFB3A2}"/>
              </a:ext>
            </a:extLst>
          </p:cNvPr>
          <p:cNvSpPr txBox="1"/>
          <p:nvPr/>
        </p:nvSpPr>
        <p:spPr>
          <a:xfrm>
            <a:off x="525105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공시위치</a:t>
            </a:r>
            <a:endParaRPr lang="en-US" altLang="ko-KR" sz="1200" dirty="0"/>
          </a:p>
          <a:p>
            <a:r>
              <a:rPr lang="ko-KR" altLang="en-US" sz="1200" dirty="0"/>
              <a:t>보고시기</a:t>
            </a:r>
            <a:endParaRPr lang="en-US" altLang="ko-KR" sz="1200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C69B1901-8A95-2ACC-5BF6-DF354F1DCBA6}"/>
              </a:ext>
            </a:extLst>
          </p:cNvPr>
          <p:cNvSpPr/>
          <p:nvPr/>
        </p:nvSpPr>
        <p:spPr>
          <a:xfrm rot="5400000">
            <a:off x="6697419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80BB3547-6A0D-EA68-109A-88FDAC002086}"/>
              </a:ext>
            </a:extLst>
          </p:cNvPr>
          <p:cNvSpPr/>
          <p:nvPr/>
        </p:nvSpPr>
        <p:spPr>
          <a:xfrm rot="5400000">
            <a:off x="8957641" y="2949128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DD9EB61-1627-0958-0F8E-5AE424DF1B20}"/>
              </a:ext>
            </a:extLst>
          </p:cNvPr>
          <p:cNvSpPr/>
          <p:nvPr/>
        </p:nvSpPr>
        <p:spPr>
          <a:xfrm>
            <a:off x="9688214" y="2525293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4580F-B0AB-E028-99B0-4ADF3F7ACA02}"/>
              </a:ext>
            </a:extLst>
          </p:cNvPr>
          <p:cNvSpPr txBox="1"/>
          <p:nvPr/>
        </p:nvSpPr>
        <p:spPr>
          <a:xfrm>
            <a:off x="7413267" y="3254755"/>
            <a:ext cx="173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평가기관</a:t>
            </a:r>
            <a:r>
              <a:rPr lang="en-US" altLang="ko-KR" sz="1200" dirty="0"/>
              <a:t>, </a:t>
            </a:r>
            <a:r>
              <a:rPr lang="ko-KR" altLang="en-US" sz="1200" dirty="0"/>
              <a:t>재무분석가</a:t>
            </a:r>
            <a:r>
              <a:rPr lang="en-US" altLang="ko-KR" sz="1200" dirty="0"/>
              <a:t>, </a:t>
            </a:r>
            <a:r>
              <a:rPr lang="ko-KR" altLang="en-US" sz="1200" dirty="0"/>
              <a:t>투자자 등</a:t>
            </a:r>
            <a:endParaRPr lang="en-US" altLang="ko-KR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E0B66B-AA40-9CD3-C1F1-25D9BB1E2055}"/>
              </a:ext>
            </a:extLst>
          </p:cNvPr>
          <p:cNvSpPr txBox="1"/>
          <p:nvPr/>
        </p:nvSpPr>
        <p:spPr>
          <a:xfrm>
            <a:off x="9709028" y="3237375"/>
            <a:ext cx="172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경영의사 결정에 활용</a:t>
            </a:r>
            <a:endParaRPr lang="en-US" altLang="ko-KR" sz="1200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83AAD7E9-F115-A83A-6D84-D76481627D60}"/>
              </a:ext>
            </a:extLst>
          </p:cNvPr>
          <p:cNvSpPr/>
          <p:nvPr/>
        </p:nvSpPr>
        <p:spPr>
          <a:xfrm>
            <a:off x="357392" y="2266950"/>
            <a:ext cx="11313908" cy="17462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3B26DE3D-B907-2137-8771-C557324035D5}"/>
              </a:ext>
            </a:extLst>
          </p:cNvPr>
          <p:cNvSpPr/>
          <p:nvPr/>
        </p:nvSpPr>
        <p:spPr>
          <a:xfrm rot="5400000">
            <a:off x="8007340" y="3608332"/>
            <a:ext cx="786460" cy="116121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8A08A4BD-39DD-5A13-EBE1-E55800849C7C}"/>
              </a:ext>
            </a:extLst>
          </p:cNvPr>
          <p:cNvSpPr>
            <a:spLocks noGrp="1"/>
          </p:cNvSpPr>
          <p:nvPr/>
        </p:nvSpPr>
        <p:spPr>
          <a:xfrm>
            <a:off x="357392" y="4704225"/>
            <a:ext cx="10681741" cy="14080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AutoNum type="arabicParenBoth"/>
            </a:pP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AI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활용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000" b="1" dirty="0" err="1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크롤링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등을 용이하게 할 수 있는 시스템 마련 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공시채널 등 관리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IR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자료 등으로 적극적으로 활용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이해관계자들의 요구를 적시에 반영하기 위해 관련 시스템 구축 필요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0C35E-7D5B-E3BE-D9C9-C602932BD370}"/>
              </a:ext>
            </a:extLst>
          </p:cNvPr>
          <p:cNvSpPr txBox="1"/>
          <p:nvPr/>
        </p:nvSpPr>
        <p:spPr>
          <a:xfrm>
            <a:off x="140211" y="1352381"/>
            <a:ext cx="114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자기자본비용을 낮추기 위해서는 어떻게 해야 하는가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0145648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26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3DEB51F-E8CE-AC0E-80CA-16873D3974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339" y="1930344"/>
            <a:ext cx="5695225" cy="427436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DF867E0-CDF3-1203-085D-3AA01855A3A4}"/>
              </a:ext>
            </a:extLst>
          </p:cNvPr>
          <p:cNvSpPr txBox="1"/>
          <p:nvPr/>
        </p:nvSpPr>
        <p:spPr>
          <a:xfrm>
            <a:off x="433386" y="6356350"/>
            <a:ext cx="2393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/>
              <a:t>출처</a:t>
            </a:r>
            <a:r>
              <a:rPr lang="en-US" altLang="ko-KR" sz="1000" dirty="0"/>
              <a:t>: </a:t>
            </a:r>
            <a:r>
              <a:rPr lang="ko-KR" altLang="en-US" sz="1000" dirty="0"/>
              <a:t>대외경제연구소</a:t>
            </a:r>
            <a:r>
              <a:rPr lang="en-US" altLang="ko-KR" sz="1000" dirty="0"/>
              <a:t>(2022)</a:t>
            </a:r>
            <a:endParaRPr lang="ko-KR" altLang="en-US" sz="1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9A07C7C-9F1E-E36B-72BE-58C12330559F}"/>
              </a:ext>
            </a:extLst>
          </p:cNvPr>
          <p:cNvSpPr txBox="1"/>
          <p:nvPr/>
        </p:nvSpPr>
        <p:spPr>
          <a:xfrm>
            <a:off x="6788917" y="2254865"/>
            <a:ext cx="47879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국가별 6개 점수 커버리지 평균은 스위스 43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그 외 유럽 국가 15~24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미국 18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일본 17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 비해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한국 7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에 불과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(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참고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: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중국 5.6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, 인도 3.7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%, 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말레이시아 5.8%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한국은 전체적으로 커버리지가 낮은 블룸버그 평가점수를 제외하고는 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4~13%</a:t>
            </a:r>
            <a:r>
              <a:rPr lang="ko-KR" altLang="en-US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의 다소 균등한 분포를 보이고 있음</a:t>
            </a:r>
            <a:r>
              <a:rPr lang="en-US" altLang="ko-KR" dirty="0">
                <a:latin typeface="함초롬바탕" panose="02030604000101010101" pitchFamily="18" charset="-127"/>
                <a:ea typeface="함초롬바탕" panose="02030604000101010101" pitchFamily="18" charset="-127"/>
                <a:cs typeface="함초롬바탕" panose="02030604000101010101" pitchFamily="18" charset="-127"/>
              </a:rPr>
              <a:t> </a:t>
            </a:r>
            <a:endParaRPr lang="ko-KR" altLang="en-US" dirty="0">
              <a:latin typeface="함초롬바탕" panose="02030604000101010101" pitchFamily="18" charset="-127"/>
              <a:ea typeface="함초롬바탕" panose="02030604000101010101" pitchFamily="18" charset="-127"/>
              <a:cs typeface="함초롬바탕" panose="02030604000101010101" pitchFamily="18" charset="-127"/>
            </a:endParaRPr>
          </a:p>
        </p:txBody>
      </p:sp>
      <p:sp>
        <p:nvSpPr>
          <p:cNvPr id="10" name="이등변 삼각형 9">
            <a:extLst>
              <a:ext uri="{FF2B5EF4-FFF2-40B4-BE49-F238E27FC236}">
                <a16:creationId xmlns:a16="http://schemas.microsoft.com/office/drawing/2014/main" id="{9DF20B40-177D-0E70-0AA5-6BE6A489630A}"/>
              </a:ext>
            </a:extLst>
          </p:cNvPr>
          <p:cNvSpPr/>
          <p:nvPr/>
        </p:nvSpPr>
        <p:spPr>
          <a:xfrm rot="5400000">
            <a:off x="5757259" y="3232540"/>
            <a:ext cx="1409700" cy="222250"/>
          </a:xfrm>
          <a:prstGeom prst="triangl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94EDFC-730C-B5DA-A7DD-3B536364EC2A}"/>
              </a:ext>
            </a:extLst>
          </p:cNvPr>
          <p:cNvSpPr txBox="1"/>
          <p:nvPr/>
        </p:nvSpPr>
        <p:spPr>
          <a:xfrm>
            <a:off x="1362497" y="1071931"/>
            <a:ext cx="94670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국내 기업에 대한 글로벌 </a:t>
            </a:r>
            <a:r>
              <a:rPr lang="ko-KR" altLang="en-US" sz="2400" b="1" dirty="0" err="1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신평사의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ESG 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평가는 평가사별 높은 편차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평가 점수 커버리지 평균은 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7%</a:t>
            </a:r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로 매우 낮은 수준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86882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27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8122CC-4C4C-BEEB-DEED-42E98509F371}"/>
              </a:ext>
            </a:extLst>
          </p:cNvPr>
          <p:cNvSpPr txBox="1"/>
          <p:nvPr/>
        </p:nvSpPr>
        <p:spPr>
          <a:xfrm>
            <a:off x="313133" y="5338583"/>
            <a:ext cx="110406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현행 국내 평가기관들의 데이터 수집 방법 및 평가지표는 글로벌 지표와 많은 차이 존재</a:t>
            </a:r>
            <a:endParaRPr lang="en-US" altLang="ko-KR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글로벌 기관들은 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AI, </a:t>
            </a: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인공지능을 통해 재무제표 정보와 지속가능성 정보를 연동하여 적시에 포트폴리오 구성</a:t>
            </a:r>
            <a:endParaRPr lang="en-US" altLang="ko-KR" b="1" dirty="0">
              <a:latin typeface="나눔스퀘어OTF ExtraBold" panose="020B0600000101010101" pitchFamily="34" charset="-127"/>
              <a:ea typeface="나눔스퀘어OTF ExtraBold" panose="020B0600000101010101" pitchFamily="34" charset="-127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국내의 경우 다수의 평가기관들은 과거 재무분석가의 평가 방법처럼 분석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(</a:t>
            </a: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예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:</a:t>
            </a: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 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GRI </a:t>
            </a: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기준을 바탕으로 특정 비율 충족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, </a:t>
            </a:r>
            <a:r>
              <a:rPr lang="ko-KR" altLang="en-US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특정항목 공시 여부 등을 수기로 체크 </a:t>
            </a:r>
            <a:r>
              <a:rPr lang="en-US" altLang="ko-KR" b="1" dirty="0">
                <a:latin typeface="나눔스퀘어OTF ExtraBold" panose="020B0600000101010101" pitchFamily="34" charset="-127"/>
                <a:ea typeface="나눔스퀘어OTF ExtraBold" panose="020B0600000101010101" pitchFamily="34" charset="-127"/>
              </a:rPr>
              <a:t>)</a:t>
            </a:r>
          </a:p>
        </p:txBody>
      </p:sp>
      <p:pic>
        <p:nvPicPr>
          <p:cNvPr id="3" name="Picture 4" descr="인공지능이 ESG 투자를 도울 수 있을까 | 한국경제">
            <a:extLst>
              <a:ext uri="{FF2B5EF4-FFF2-40B4-BE49-F238E27FC236}">
                <a16:creationId xmlns:a16="http://schemas.microsoft.com/office/drawing/2014/main" id="{319C4413-06DC-39E3-A6D4-A6F1ED3327E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38"/>
          <a:stretch/>
        </p:blipFill>
        <p:spPr bwMode="auto">
          <a:xfrm>
            <a:off x="2321247" y="2082315"/>
            <a:ext cx="6762595" cy="3214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BC9B7B3-8C35-4D51-0F67-BD610C535CBC}"/>
              </a:ext>
            </a:extLst>
          </p:cNvPr>
          <p:cNvSpPr txBox="1"/>
          <p:nvPr/>
        </p:nvSpPr>
        <p:spPr>
          <a:xfrm>
            <a:off x="2577687" y="1330629"/>
            <a:ext cx="71317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현재 글로벌 트랜드에 맞는 정보 제공방법 마련</a:t>
            </a:r>
            <a:endParaRPr lang="en-US" altLang="ko-KR" sz="24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6720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20" name="슬라이드 번호 개체 틀 19">
            <a:extLst>
              <a:ext uri="{FF2B5EF4-FFF2-40B4-BE49-F238E27FC236}">
                <a16:creationId xmlns:a16="http://schemas.microsoft.com/office/drawing/2014/main" id="{0F54710A-84CF-1E0D-FD0A-11CB2A64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BD8BC4-3294-4BA1-A9CF-FA0A91DD01BA}" type="slidenum">
              <a:rPr lang="ko-KR" altLang="en-US" smtClean="0"/>
              <a:t>28</a:t>
            </a:fld>
            <a:endParaRPr lang="ko-KR" alt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CE52EA3-88C5-F2CE-2AF7-B23D4A58FC6F}"/>
              </a:ext>
            </a:extLst>
          </p:cNvPr>
          <p:cNvSpPr txBox="1"/>
          <p:nvPr/>
        </p:nvSpPr>
        <p:spPr>
          <a:xfrm>
            <a:off x="255792" y="154765"/>
            <a:ext cx="7827758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기업의 대응 전략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78A3250E-C8D5-AFF7-C9C0-DE4DEEECD23E}"/>
              </a:ext>
            </a:extLst>
          </p:cNvPr>
          <p:cNvSpPr/>
          <p:nvPr/>
        </p:nvSpPr>
        <p:spPr>
          <a:xfrm>
            <a:off x="5598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작성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BF0EA6F2-2681-F377-748E-AEA8F710395C}"/>
              </a:ext>
            </a:extLst>
          </p:cNvPr>
          <p:cNvSpPr/>
          <p:nvPr/>
        </p:nvSpPr>
        <p:spPr>
          <a:xfrm>
            <a:off x="7434695" y="2523707"/>
            <a:ext cx="1804163" cy="665637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이해관계자 </a:t>
            </a:r>
            <a:endParaRPr lang="en-US" altLang="ko-KR" dirty="0"/>
          </a:p>
          <a:p>
            <a:pPr algn="ctr"/>
            <a:r>
              <a:rPr lang="ko-KR" altLang="en-US" dirty="0"/>
              <a:t>의사결정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93DC491-CF7B-83DF-6AE9-BA4B8926E597}"/>
              </a:ext>
            </a:extLst>
          </p:cNvPr>
          <p:cNvSpPr txBox="1"/>
          <p:nvPr/>
        </p:nvSpPr>
        <p:spPr>
          <a:xfrm>
            <a:off x="471692" y="3259494"/>
            <a:ext cx="2097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ISSB </a:t>
            </a:r>
            <a:r>
              <a:rPr lang="ko-KR" altLang="en-US" sz="1200" dirty="0"/>
              <a:t>기준을 베이스로 작성</a:t>
            </a:r>
            <a:endParaRPr lang="en-US" altLang="ko-KR" sz="1200" dirty="0"/>
          </a:p>
        </p:txBody>
      </p:sp>
      <p:sp>
        <p:nvSpPr>
          <p:cNvPr id="35" name="이등변 삼각형 34">
            <a:extLst>
              <a:ext uri="{FF2B5EF4-FFF2-40B4-BE49-F238E27FC236}">
                <a16:creationId xmlns:a16="http://schemas.microsoft.com/office/drawing/2014/main" id="{E192E500-3136-44EB-F27D-52DCFB774E5E}"/>
              </a:ext>
            </a:extLst>
          </p:cNvPr>
          <p:cNvSpPr/>
          <p:nvPr/>
        </p:nvSpPr>
        <p:spPr>
          <a:xfrm rot="5400000">
            <a:off x="2125611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36" name="사각형: 둥근 모서리 35">
            <a:extLst>
              <a:ext uri="{FF2B5EF4-FFF2-40B4-BE49-F238E27FC236}">
                <a16:creationId xmlns:a16="http://schemas.microsoft.com/office/drawing/2014/main" id="{74EE2D75-A003-F805-FCEE-E616D7B993A1}"/>
              </a:ext>
            </a:extLst>
          </p:cNvPr>
          <p:cNvSpPr/>
          <p:nvPr/>
        </p:nvSpPr>
        <p:spPr>
          <a:xfrm>
            <a:off x="292208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보고서 인증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E9502D8-F597-3158-D991-EE321D9A9FA8}"/>
              </a:ext>
            </a:extLst>
          </p:cNvPr>
          <p:cNvSpPr txBox="1"/>
          <p:nvPr/>
        </p:nvSpPr>
        <p:spPr>
          <a:xfrm>
            <a:off x="298347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인증기준 및 대상</a:t>
            </a:r>
            <a:endParaRPr lang="en-US" altLang="ko-KR" sz="1200" dirty="0"/>
          </a:p>
          <a:p>
            <a:r>
              <a:rPr lang="ko-KR" altLang="en-US" sz="1200" dirty="0"/>
              <a:t>의무화 여부</a:t>
            </a:r>
            <a:endParaRPr lang="en-US" altLang="ko-KR" sz="1200" dirty="0"/>
          </a:p>
        </p:txBody>
      </p:sp>
      <p:sp>
        <p:nvSpPr>
          <p:cNvPr id="40" name="이등변 삼각형 39">
            <a:extLst>
              <a:ext uri="{FF2B5EF4-FFF2-40B4-BE49-F238E27FC236}">
                <a16:creationId xmlns:a16="http://schemas.microsoft.com/office/drawing/2014/main" id="{AAAE399B-AA75-FD3C-4BB1-2BD26CF5B2C1}"/>
              </a:ext>
            </a:extLst>
          </p:cNvPr>
          <p:cNvSpPr/>
          <p:nvPr/>
        </p:nvSpPr>
        <p:spPr>
          <a:xfrm rot="5400000">
            <a:off x="4437196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1" name="사각형: 둥근 모서리 40">
            <a:extLst>
              <a:ext uri="{FF2B5EF4-FFF2-40B4-BE49-F238E27FC236}">
                <a16:creationId xmlns:a16="http://schemas.microsoft.com/office/drawing/2014/main" id="{7F369F80-1121-2EB8-4DBC-91F225D78C14}"/>
              </a:ext>
            </a:extLst>
          </p:cNvPr>
          <p:cNvSpPr/>
          <p:nvPr/>
        </p:nvSpPr>
        <p:spPr>
          <a:xfrm>
            <a:off x="5203736" y="2523707"/>
            <a:ext cx="1800224" cy="736853"/>
          </a:xfrm>
          <a:prstGeom prst="round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공시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6BE2EAB-3A5B-E8A8-3645-988989CFB3A2}"/>
              </a:ext>
            </a:extLst>
          </p:cNvPr>
          <p:cNvSpPr txBox="1"/>
          <p:nvPr/>
        </p:nvSpPr>
        <p:spPr>
          <a:xfrm>
            <a:off x="5251053" y="3254756"/>
            <a:ext cx="14377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공시위치</a:t>
            </a:r>
            <a:endParaRPr lang="en-US" altLang="ko-KR" sz="1200" dirty="0"/>
          </a:p>
          <a:p>
            <a:r>
              <a:rPr lang="ko-KR" altLang="en-US" sz="1200" dirty="0"/>
              <a:t>보고시기</a:t>
            </a:r>
            <a:endParaRPr lang="en-US" altLang="ko-KR" sz="1200" dirty="0"/>
          </a:p>
        </p:txBody>
      </p:sp>
      <p:sp>
        <p:nvSpPr>
          <p:cNvPr id="43" name="이등변 삼각형 42">
            <a:extLst>
              <a:ext uri="{FF2B5EF4-FFF2-40B4-BE49-F238E27FC236}">
                <a16:creationId xmlns:a16="http://schemas.microsoft.com/office/drawing/2014/main" id="{C69B1901-8A95-2ACC-5BF6-DF354F1DCBA6}"/>
              </a:ext>
            </a:extLst>
          </p:cNvPr>
          <p:cNvSpPr/>
          <p:nvPr/>
        </p:nvSpPr>
        <p:spPr>
          <a:xfrm rot="5400000">
            <a:off x="6697419" y="2936717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4" name="이등변 삼각형 43">
            <a:extLst>
              <a:ext uri="{FF2B5EF4-FFF2-40B4-BE49-F238E27FC236}">
                <a16:creationId xmlns:a16="http://schemas.microsoft.com/office/drawing/2014/main" id="{80BB3547-6A0D-EA68-109A-88FDAC002086}"/>
              </a:ext>
            </a:extLst>
          </p:cNvPr>
          <p:cNvSpPr/>
          <p:nvPr/>
        </p:nvSpPr>
        <p:spPr>
          <a:xfrm rot="5400000">
            <a:off x="8957641" y="2949128"/>
            <a:ext cx="1045304" cy="201015"/>
          </a:xfrm>
          <a:prstGeom prst="triangle">
            <a:avLst>
              <a:gd name="adj" fmla="val 50711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5" name="사각형: 둥근 모서리 44">
            <a:extLst>
              <a:ext uri="{FF2B5EF4-FFF2-40B4-BE49-F238E27FC236}">
                <a16:creationId xmlns:a16="http://schemas.microsoft.com/office/drawing/2014/main" id="{2DD9EB61-1627-0958-0F8E-5AE424DF1B20}"/>
              </a:ext>
            </a:extLst>
          </p:cNvPr>
          <p:cNvSpPr/>
          <p:nvPr/>
        </p:nvSpPr>
        <p:spPr>
          <a:xfrm>
            <a:off x="9688214" y="2525293"/>
            <a:ext cx="1804163" cy="665637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/>
              <a:t>경영 의사결정 반영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2F4580F-B0AB-E028-99B0-4ADF3F7ACA02}"/>
              </a:ext>
            </a:extLst>
          </p:cNvPr>
          <p:cNvSpPr txBox="1"/>
          <p:nvPr/>
        </p:nvSpPr>
        <p:spPr>
          <a:xfrm>
            <a:off x="7413267" y="3254755"/>
            <a:ext cx="1731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평가기관</a:t>
            </a:r>
            <a:r>
              <a:rPr lang="en-US" altLang="ko-KR" sz="1200" dirty="0"/>
              <a:t>, </a:t>
            </a:r>
            <a:r>
              <a:rPr lang="ko-KR" altLang="en-US" sz="1200" dirty="0"/>
              <a:t>재무분석가</a:t>
            </a:r>
            <a:r>
              <a:rPr lang="en-US" altLang="ko-KR" sz="1200" dirty="0"/>
              <a:t>, </a:t>
            </a:r>
            <a:r>
              <a:rPr lang="ko-KR" altLang="en-US" sz="1200" dirty="0"/>
              <a:t>투자자 등</a:t>
            </a:r>
            <a:endParaRPr lang="en-US" altLang="ko-KR" sz="1200" dirty="0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CE0B66B-AA40-9CD3-C1F1-25D9BB1E2055}"/>
              </a:ext>
            </a:extLst>
          </p:cNvPr>
          <p:cNvSpPr txBox="1"/>
          <p:nvPr/>
        </p:nvSpPr>
        <p:spPr>
          <a:xfrm>
            <a:off x="9709028" y="3237375"/>
            <a:ext cx="172732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/>
              <a:t>경영의사 결정에 활용</a:t>
            </a:r>
            <a:endParaRPr lang="en-US" altLang="ko-KR" sz="1200" dirty="0"/>
          </a:p>
        </p:txBody>
      </p:sp>
      <p:sp>
        <p:nvSpPr>
          <p:cNvPr id="49" name="사각형: 둥근 모서리 48">
            <a:extLst>
              <a:ext uri="{FF2B5EF4-FFF2-40B4-BE49-F238E27FC236}">
                <a16:creationId xmlns:a16="http://schemas.microsoft.com/office/drawing/2014/main" id="{83AAD7E9-F115-A83A-6D84-D76481627D60}"/>
              </a:ext>
            </a:extLst>
          </p:cNvPr>
          <p:cNvSpPr/>
          <p:nvPr/>
        </p:nvSpPr>
        <p:spPr>
          <a:xfrm>
            <a:off x="357392" y="2266950"/>
            <a:ext cx="11313908" cy="1746250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0" name="화살표: 오른쪽 49">
            <a:extLst>
              <a:ext uri="{FF2B5EF4-FFF2-40B4-BE49-F238E27FC236}">
                <a16:creationId xmlns:a16="http://schemas.microsoft.com/office/drawing/2014/main" id="{3B26DE3D-B907-2137-8771-C557324035D5}"/>
              </a:ext>
            </a:extLst>
          </p:cNvPr>
          <p:cNvSpPr/>
          <p:nvPr/>
        </p:nvSpPr>
        <p:spPr>
          <a:xfrm rot="5400000">
            <a:off x="10197065" y="3554648"/>
            <a:ext cx="786460" cy="1161216"/>
          </a:xfrm>
          <a:prstGeom prst="rightArrow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51" name="내용 개체 틀 2">
            <a:extLst>
              <a:ext uri="{FF2B5EF4-FFF2-40B4-BE49-F238E27FC236}">
                <a16:creationId xmlns:a16="http://schemas.microsoft.com/office/drawing/2014/main" id="{8A08A4BD-39DD-5A13-EBE1-E55800849C7C}"/>
              </a:ext>
            </a:extLst>
          </p:cNvPr>
          <p:cNvSpPr>
            <a:spLocks noGrp="1"/>
          </p:cNvSpPr>
          <p:nvPr/>
        </p:nvSpPr>
        <p:spPr>
          <a:xfrm>
            <a:off x="357392" y="4704225"/>
            <a:ext cx="10681741" cy="140801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경영 성과평가 등에 활용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사업의사결정에 반영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>
              <a:lnSpc>
                <a:spcPct val="120000"/>
              </a:lnSpc>
              <a:buAutoNum type="arabicParenBoth"/>
            </a:pP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지배구조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거버넌스</a:t>
            </a:r>
            <a:r>
              <a:rPr lang="en-US" altLang="ko-KR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 </a:t>
            </a:r>
            <a:r>
              <a:rPr lang="ko-KR" altLang="en-US" sz="20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등에 관련 사항 반영</a:t>
            </a:r>
            <a:endParaRPr lang="en-US" altLang="ko-KR" sz="20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00C35E-7D5B-E3BE-D9C9-C602932BD370}"/>
              </a:ext>
            </a:extLst>
          </p:cNvPr>
          <p:cNvSpPr txBox="1"/>
          <p:nvPr/>
        </p:nvSpPr>
        <p:spPr>
          <a:xfrm>
            <a:off x="140211" y="1352381"/>
            <a:ext cx="11431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자기자본비용을 낮추기 위해서는 어떻게 해야 하는가</a:t>
            </a:r>
            <a:r>
              <a:rPr lang="en-US" altLang="ko-KR" sz="24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654393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0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29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255792" y="154765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결론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4A822FDD-BE1F-3D06-592F-4CB3C14E6ADF}"/>
              </a:ext>
            </a:extLst>
          </p:cNvPr>
          <p:cNvSpPr txBox="1">
            <a:spLocks/>
          </p:cNvSpPr>
          <p:nvPr/>
        </p:nvSpPr>
        <p:spPr>
          <a:xfrm>
            <a:off x="155575" y="1228725"/>
            <a:ext cx="11283892" cy="508293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 indent="-45720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지속가능성 정보는 재무제표와 더불어 기업의 실체를 파악할 수 있는 핵심 사항이 되고 있음</a:t>
            </a: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marR="0" indent="-45720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indent="-457200" algn="just" fontAlgn="base" latinLnBrk="0">
              <a:lnSpc>
                <a:spcPct val="13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따라서 이른 시일내에 지속가능성 정보가 재무제표와 연동되고 사업보고서에 의무적으로 공시되는 될 것임</a:t>
            </a: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R="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marR="0" indent="-45720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우리는 관점의 전환이 필요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지속가능성 정보 공시는 규제가 아닌 투자자에게 정보를 제공하겠다는 정보 유용성 관점에서 접근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만약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기업들이 계속해서 지속가능성 공시를 규제로 이해한다면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유용성이 낮은 정보 생산비용만 부담하게 되는 악순환이 반복 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이를 기업들에게 인지 시켜줄 필요성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marL="457200" marR="0" indent="-45720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L="457200" marR="0" indent="-45720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나아가 지속가능성 공시 의무화 및 글로벌 기준 도입에 대비하여 이를 통합적으로 관리할 필요성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지속가능성 공시 기준은 특정 지역에 국한되어 있지 않고 직간접적으로 전 세계 기업의 기업활동에 영향을 미침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이미 국내 많은 기업들이 글로벌 기업의 협력사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관계사로 글로벌 기준에 직간접적인 영향을 받고 있음</a:t>
            </a:r>
            <a:r>
              <a:rPr lang="en-US" altLang="ko-KR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. </a:t>
            </a:r>
            <a:r>
              <a:rPr lang="ko-KR" altLang="en-US" sz="1800" b="1" dirty="0">
                <a:solidFill>
                  <a:schemeClr val="bg2">
                    <a:lumMod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따라서 자신의 정확한 포지션을 찾고 거기에 맞는 활동이 필요</a:t>
            </a: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marR="0" algn="just" fontAlgn="base" latinLnBrk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en-US" altLang="ko-KR" sz="1800" b="1" dirty="0">
              <a:solidFill>
                <a:schemeClr val="bg2">
                  <a:lumMod val="25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009474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직사각형 94">
            <a:extLst>
              <a:ext uri="{FF2B5EF4-FFF2-40B4-BE49-F238E27FC236}">
                <a16:creationId xmlns:a16="http://schemas.microsoft.com/office/drawing/2014/main" id="{7700771F-C239-4BD2-8E08-019D12F6291A}"/>
              </a:ext>
            </a:extLst>
          </p:cNvPr>
          <p:cNvSpPr/>
          <p:nvPr/>
        </p:nvSpPr>
        <p:spPr>
          <a:xfrm>
            <a:off x="0" y="2981846"/>
            <a:ext cx="12192000" cy="894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n>
                <a:solidFill>
                  <a:schemeClr val="bg1">
                    <a:lumMod val="75000"/>
                    <a:alpha val="0"/>
                  </a:schemeClr>
                </a:solidFill>
              </a:ln>
              <a:latin typeface="Noto Sans CJK KR Regular" panose="020B0500000000000000" pitchFamily="34" charset="-127"/>
              <a:ea typeface="Noto Sans CJK KR Regular" panose="020B0500000000000000" pitchFamily="34" charset="-127"/>
            </a:endParaRPr>
          </a:p>
        </p:txBody>
      </p:sp>
      <p:sp>
        <p:nvSpPr>
          <p:cNvPr id="59" name="슬라이드 번호 개체 틀 5">
            <a:extLst>
              <a:ext uri="{FF2B5EF4-FFF2-40B4-BE49-F238E27FC236}">
                <a16:creationId xmlns:a16="http://schemas.microsoft.com/office/drawing/2014/main" id="{E06FDBFE-4EDA-4B30-827F-F95DAC068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72402" y="6271938"/>
            <a:ext cx="2743200" cy="365125"/>
          </a:xfrm>
        </p:spPr>
        <p:txBody>
          <a:bodyPr/>
          <a:lstStyle/>
          <a:p>
            <a:fld id="{7ADD2AED-A682-4059-B173-C76480CA5163}" type="slidenum">
              <a:rPr lang="ko-KR" altLang="en-US" sz="1000" smtClean="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</a:rPr>
              <a:t>30</a:t>
            </a:fld>
            <a:endParaRPr lang="ko-KR" altLang="en-US" sz="1000">
              <a:ln>
                <a:solidFill>
                  <a:schemeClr val="bg1">
                    <a:lumMod val="75000"/>
                    <a:alpha val="0"/>
                  </a:schemeClr>
                </a:solidFill>
              </a:ln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61916-57F7-E0C8-C707-7778E33D2EFE}"/>
              </a:ext>
            </a:extLst>
          </p:cNvPr>
          <p:cNvSpPr txBox="1"/>
          <p:nvPr/>
        </p:nvSpPr>
        <p:spPr>
          <a:xfrm>
            <a:off x="2746444" y="3136611"/>
            <a:ext cx="7222174" cy="584775"/>
          </a:xfrm>
          <a:prstGeom prst="rect">
            <a:avLst/>
          </a:prstGeom>
          <a:noFill/>
        </p:spPr>
        <p:txBody>
          <a:bodyPr wrap="square" lIns="0" rIns="0" rtlCol="0" anchor="t" anchorCtr="0">
            <a:spAutoFit/>
          </a:bodyPr>
          <a:lstStyle>
            <a:defPPr>
              <a:defRPr lang="ko-KR"/>
            </a:defPPr>
            <a:lvl1pPr>
              <a:defRPr sz="4000">
                <a:ln>
                  <a:solidFill>
                    <a:schemeClr val="bg1">
                      <a:lumMod val="7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Noto Sans CJK KR Black" panose="020B0A00000000000000" pitchFamily="34" charset="-127"/>
                <a:ea typeface="Noto Sans CJK KR Black" panose="020B0A00000000000000" pitchFamily="34" charset="-127"/>
              </a:defRPr>
            </a:lvl1pPr>
          </a:lstStyle>
          <a:p>
            <a:pPr algn="ctr"/>
            <a:r>
              <a:rPr lang="ko-KR" altLang="en-US" sz="3200" b="1" dirty="0">
                <a:latin typeface="Noto Sans KR Bold" panose="020B0800000000000000" pitchFamily="50" charset="-127"/>
                <a:ea typeface="Noto Sans KR Bold" panose="020B0800000000000000" pitchFamily="50" charset="-127"/>
              </a:rPr>
              <a:t>감사합니다</a:t>
            </a:r>
            <a:endParaRPr lang="ko-KR" altLang="en-US" sz="3200" b="1" dirty="0">
              <a:solidFill>
                <a:srgbClr val="FDFDFE"/>
              </a:solidFill>
              <a:latin typeface="Noto Sans KR Bold" panose="020B0800000000000000" pitchFamily="50" charset="-127"/>
              <a:ea typeface="Noto Sans KR Bold" panose="020B0800000000000000" pitchFamily="50" charset="-127"/>
            </a:endParaRPr>
          </a:p>
        </p:txBody>
      </p:sp>
      <p:sp>
        <p:nvSpPr>
          <p:cNvPr id="4" name="AutoShape 2" descr="International Sustainability Standards Board (ISSB) | Green Finance Platform"/>
          <p:cNvSpPr>
            <a:spLocks noChangeAspect="1" noChangeArrowheads="1"/>
          </p:cNvSpPr>
          <p:nvPr/>
        </p:nvSpPr>
        <p:spPr bwMode="auto">
          <a:xfrm>
            <a:off x="155575" y="-822325"/>
            <a:ext cx="2085975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56455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1262</TotalTime>
  <Words>2561</Words>
  <Application>Microsoft Office PowerPoint</Application>
  <PresentationFormat>와이드스크린</PresentationFormat>
  <Paragraphs>585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17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48" baseType="lpstr">
      <vt:lpstr>HY견고딕</vt:lpstr>
      <vt:lpstr>HY그래픽M</vt:lpstr>
      <vt:lpstr>Noto Sans CJK KR Regular</vt:lpstr>
      <vt:lpstr>Noto Sans KR Bold</vt:lpstr>
      <vt:lpstr>나눔스퀘어 ExtraBold</vt:lpstr>
      <vt:lpstr>나눔스퀘어 네오 Bold</vt:lpstr>
      <vt:lpstr>나눔스퀘어 네오 ExtraBold</vt:lpstr>
      <vt:lpstr>나눔스퀘어 네오 Heavy</vt:lpstr>
      <vt:lpstr>나눔스퀘어OTF Bold</vt:lpstr>
      <vt:lpstr>나눔스퀘어OTF ExtraBold</vt:lpstr>
      <vt:lpstr>돋움</vt:lpstr>
      <vt:lpstr>맑은 고딕</vt:lpstr>
      <vt:lpstr>함초롬바탕</vt:lpstr>
      <vt:lpstr>휴먼명조</vt:lpstr>
      <vt:lpstr>Arial</vt:lpstr>
      <vt:lpstr>Bahnschrift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OWNER</cp:lastModifiedBy>
  <cp:revision>38</cp:revision>
  <dcterms:created xsi:type="dcterms:W3CDTF">2023-04-02T17:21:29Z</dcterms:created>
  <dcterms:modified xsi:type="dcterms:W3CDTF">2024-08-27T07:12:35Z</dcterms:modified>
</cp:coreProperties>
</file>