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300" r:id="rId2"/>
    <p:sldId id="1607" r:id="rId3"/>
    <p:sldId id="1594" r:id="rId4"/>
    <p:sldId id="1597" r:id="rId5"/>
    <p:sldId id="1617" r:id="rId6"/>
    <p:sldId id="1635" r:id="rId7"/>
    <p:sldId id="1598" r:id="rId8"/>
    <p:sldId id="1637" r:id="rId9"/>
    <p:sldId id="1558" r:id="rId10"/>
    <p:sldId id="1611" r:id="rId11"/>
    <p:sldId id="1621" r:id="rId12"/>
    <p:sldId id="1645" r:id="rId13"/>
    <p:sldId id="1646" r:id="rId14"/>
    <p:sldId id="1622" r:id="rId15"/>
    <p:sldId id="1647" r:id="rId16"/>
    <p:sldId id="1618" r:id="rId17"/>
    <p:sldId id="1648" r:id="rId18"/>
    <p:sldId id="1649" r:id="rId19"/>
    <p:sldId id="1631" r:id="rId20"/>
    <p:sldId id="1641" r:id="rId21"/>
    <p:sldId id="1610" r:id="rId22"/>
    <p:sldId id="1613" r:id="rId23"/>
    <p:sldId id="1612" r:id="rId24"/>
    <p:sldId id="1614" r:id="rId25"/>
    <p:sldId id="1632" r:id="rId26"/>
    <p:sldId id="1633" r:id="rId27"/>
    <p:sldId id="1634" r:id="rId28"/>
    <p:sldId id="1601" r:id="rId29"/>
    <p:sldId id="1642" r:id="rId30"/>
    <p:sldId id="1593" r:id="rId31"/>
    <p:sldId id="1605" r:id="rId32"/>
    <p:sldId id="1651" r:id="rId33"/>
    <p:sldId id="1623" r:id="rId34"/>
    <p:sldId id="1652" r:id="rId35"/>
    <p:sldId id="1628" r:id="rId36"/>
    <p:sldId id="1629" r:id="rId37"/>
    <p:sldId id="1650" r:id="rId38"/>
    <p:sldId id="1609" r:id="rId39"/>
    <p:sldId id="1653" r:id="rId40"/>
    <p:sldId id="1654" r:id="rId41"/>
    <p:sldId id="1655" r:id="rId42"/>
    <p:sldId id="1615" r:id="rId43"/>
    <p:sldId id="1643" r:id="rId44"/>
    <p:sldId id="1595" r:id="rId45"/>
    <p:sldId id="1636" r:id="rId46"/>
    <p:sldId id="294" r:id="rId4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A9C7"/>
    <a:srgbClr val="050F5B"/>
    <a:srgbClr val="2F52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6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660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22ECE7-3A23-4AF2-9836-1366D0AC5B8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7D214FB0-BA59-430D-94BE-2E82BCD88978}">
      <dgm:prSet phldrT="[Text]" custT="1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ko-KR" altLang="en-US" sz="1400" dirty="0">
              <a:latin typeface="나눔고딕" panose="020D0604000000000000" pitchFamily="50" charset="-127"/>
              <a:ea typeface="나눔고딕" panose="020D0604000000000000" pitchFamily="50" charset="-127"/>
            </a:rPr>
            <a:t>거버넌스 </a:t>
          </a:r>
          <a:br>
            <a:rPr lang="en-US" altLang="ko-KR" sz="1400" dirty="0">
              <a:latin typeface="나눔고딕" panose="020D0604000000000000" pitchFamily="50" charset="-127"/>
              <a:ea typeface="나눔고딕" panose="020D0604000000000000" pitchFamily="50" charset="-127"/>
            </a:rPr>
          </a:br>
          <a:r>
            <a:rPr lang="ko-KR" altLang="en-US" sz="1400" dirty="0">
              <a:latin typeface="나눔고딕" panose="020D0604000000000000" pitchFamily="50" charset="-127"/>
              <a:ea typeface="나눔고딕" panose="020D0604000000000000" pitchFamily="50" charset="-127"/>
            </a:rPr>
            <a:t>구축</a:t>
          </a:r>
        </a:p>
      </dgm:t>
    </dgm:pt>
    <dgm:pt modelId="{C4126672-52DE-4405-BF8A-56D732AC0552}" type="parTrans" cxnId="{866C0779-F872-456B-840D-DE1FEBBE9EEF}">
      <dgm:prSet/>
      <dgm:spPr/>
      <dgm:t>
        <a:bodyPr/>
        <a:lstStyle/>
        <a:p>
          <a:pPr latinLnBrk="1"/>
          <a:endParaRPr lang="ko-KR" altLang="en-US" sz="1400">
            <a:latin typeface="나눔고딕" panose="020D0604000000000000" pitchFamily="50" charset="-127"/>
            <a:ea typeface="나눔고딕" panose="020D0604000000000000" pitchFamily="50" charset="-127"/>
          </a:endParaRPr>
        </a:p>
      </dgm:t>
    </dgm:pt>
    <dgm:pt modelId="{02E4C00C-4C52-4873-AE4B-713EF02F94A0}" type="sibTrans" cxnId="{866C0779-F872-456B-840D-DE1FEBBE9EEF}">
      <dgm:prSet custT="1"/>
      <dgm:spPr/>
      <dgm:t>
        <a:bodyPr/>
        <a:lstStyle/>
        <a:p>
          <a:pPr latinLnBrk="1"/>
          <a:endParaRPr lang="ko-KR" altLang="en-US" sz="1400">
            <a:latin typeface="나눔고딕" panose="020D0604000000000000" pitchFamily="50" charset="-127"/>
            <a:ea typeface="나눔고딕" panose="020D0604000000000000" pitchFamily="50" charset="-127"/>
          </a:endParaRPr>
        </a:p>
      </dgm:t>
    </dgm:pt>
    <dgm:pt modelId="{191F9286-FF43-4480-AE9B-A14C3A28235D}">
      <dgm:prSet phldrT="[Text]" custT="1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ko-KR" altLang="en-US" sz="1400" dirty="0" err="1">
              <a:latin typeface="나눔고딕" panose="020D0604000000000000" pitchFamily="50" charset="-127"/>
              <a:ea typeface="나눔고딕" panose="020D0604000000000000" pitchFamily="50" charset="-127"/>
            </a:rPr>
            <a:t>기후리스크</a:t>
          </a:r>
          <a:br>
            <a:rPr lang="en-US" altLang="ko-KR" sz="1400" dirty="0">
              <a:latin typeface="나눔고딕" panose="020D0604000000000000" pitchFamily="50" charset="-127"/>
              <a:ea typeface="나눔고딕" panose="020D0604000000000000" pitchFamily="50" charset="-127"/>
            </a:rPr>
          </a:br>
          <a:r>
            <a:rPr lang="ko-KR" altLang="en-US" sz="1400" dirty="0">
              <a:latin typeface="나눔고딕" panose="020D0604000000000000" pitchFamily="50" charset="-127"/>
              <a:ea typeface="나눔고딕" panose="020D0604000000000000" pitchFamily="50" charset="-127"/>
            </a:rPr>
            <a:t>중대성 평가</a:t>
          </a:r>
        </a:p>
      </dgm:t>
    </dgm:pt>
    <dgm:pt modelId="{D32F5A18-4ACB-43B0-8A2A-9C1DB96D54B5}" type="parTrans" cxnId="{51845F28-1611-4382-88A2-B8A5E80FC14B}">
      <dgm:prSet/>
      <dgm:spPr/>
      <dgm:t>
        <a:bodyPr/>
        <a:lstStyle/>
        <a:p>
          <a:pPr latinLnBrk="1"/>
          <a:endParaRPr lang="ko-KR" altLang="en-US" sz="1400">
            <a:latin typeface="나눔고딕" panose="020D0604000000000000" pitchFamily="50" charset="-127"/>
            <a:ea typeface="나눔고딕" panose="020D0604000000000000" pitchFamily="50" charset="-127"/>
          </a:endParaRPr>
        </a:p>
      </dgm:t>
    </dgm:pt>
    <dgm:pt modelId="{C487E66B-A1C8-45C3-9651-4D12D8B46258}" type="sibTrans" cxnId="{51845F28-1611-4382-88A2-B8A5E80FC14B}">
      <dgm:prSet custT="1"/>
      <dgm:spPr/>
      <dgm:t>
        <a:bodyPr/>
        <a:lstStyle/>
        <a:p>
          <a:pPr latinLnBrk="1"/>
          <a:endParaRPr lang="ko-KR" altLang="en-US" sz="1400">
            <a:latin typeface="나눔고딕" panose="020D0604000000000000" pitchFamily="50" charset="-127"/>
            <a:ea typeface="나눔고딕" panose="020D0604000000000000" pitchFamily="50" charset="-127"/>
          </a:endParaRPr>
        </a:p>
      </dgm:t>
    </dgm:pt>
    <dgm:pt modelId="{EA2F0B13-AF2A-4839-958D-4841C5F4F2B0}">
      <dgm:prSet phldrT="[Text]" custT="1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ko-KR" altLang="en-US" sz="1400" dirty="0">
              <a:latin typeface="나눔고딕" panose="020D0604000000000000" pitchFamily="50" charset="-127"/>
              <a:ea typeface="나눔고딕" panose="020D0604000000000000" pitchFamily="50" charset="-127"/>
            </a:rPr>
            <a:t>시나리오 </a:t>
          </a:r>
          <a:br>
            <a:rPr lang="en-US" altLang="ko-KR" sz="1400" dirty="0">
              <a:latin typeface="나눔고딕" panose="020D0604000000000000" pitchFamily="50" charset="-127"/>
              <a:ea typeface="나눔고딕" panose="020D0604000000000000" pitchFamily="50" charset="-127"/>
            </a:rPr>
          </a:br>
          <a:r>
            <a:rPr lang="ko-KR" altLang="en-US" sz="1400" dirty="0">
              <a:latin typeface="나눔고딕" panose="020D0604000000000000" pitchFamily="50" charset="-127"/>
              <a:ea typeface="나눔고딕" panose="020D0604000000000000" pitchFamily="50" charset="-127"/>
            </a:rPr>
            <a:t>선택 및 정의</a:t>
          </a:r>
        </a:p>
      </dgm:t>
    </dgm:pt>
    <dgm:pt modelId="{69AC2FA2-CF8F-4A60-9066-081E2867460D}" type="parTrans" cxnId="{1024BE68-0E19-4B57-8676-82E2CDA5A866}">
      <dgm:prSet/>
      <dgm:spPr/>
      <dgm:t>
        <a:bodyPr/>
        <a:lstStyle/>
        <a:p>
          <a:pPr latinLnBrk="1"/>
          <a:endParaRPr lang="ko-KR" altLang="en-US" sz="1400">
            <a:latin typeface="나눔고딕" panose="020D0604000000000000" pitchFamily="50" charset="-127"/>
            <a:ea typeface="나눔고딕" panose="020D0604000000000000" pitchFamily="50" charset="-127"/>
          </a:endParaRPr>
        </a:p>
      </dgm:t>
    </dgm:pt>
    <dgm:pt modelId="{CD54DB2C-59E3-4E60-BCC8-C830CD3CA069}" type="sibTrans" cxnId="{1024BE68-0E19-4B57-8676-82E2CDA5A866}">
      <dgm:prSet custT="1"/>
      <dgm:spPr/>
      <dgm:t>
        <a:bodyPr/>
        <a:lstStyle/>
        <a:p>
          <a:pPr latinLnBrk="1"/>
          <a:endParaRPr lang="ko-KR" altLang="en-US" sz="1400">
            <a:latin typeface="나눔고딕" panose="020D0604000000000000" pitchFamily="50" charset="-127"/>
            <a:ea typeface="나눔고딕" panose="020D0604000000000000" pitchFamily="50" charset="-127"/>
          </a:endParaRPr>
        </a:p>
      </dgm:t>
    </dgm:pt>
    <dgm:pt modelId="{6D6622C3-7073-4D55-AB38-1D92073B22E9}">
      <dgm:prSet phldrT="[Text]" custT="1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ko-KR" altLang="en-US" sz="1400" dirty="0">
              <a:latin typeface="나눔고딕" panose="020D0604000000000000" pitchFamily="50" charset="-127"/>
              <a:ea typeface="나눔고딕" panose="020D0604000000000000" pitchFamily="50" charset="-127"/>
            </a:rPr>
            <a:t>사업 영향 </a:t>
          </a:r>
          <a:br>
            <a:rPr lang="en-US" altLang="ko-KR" sz="1400" dirty="0">
              <a:latin typeface="나눔고딕" panose="020D0604000000000000" pitchFamily="50" charset="-127"/>
              <a:ea typeface="나눔고딕" panose="020D0604000000000000" pitchFamily="50" charset="-127"/>
            </a:rPr>
          </a:br>
          <a:r>
            <a:rPr lang="ko-KR" altLang="en-US" sz="1400" dirty="0">
              <a:latin typeface="나눔고딕" panose="020D0604000000000000" pitchFamily="50" charset="-127"/>
              <a:ea typeface="나눔고딕" panose="020D0604000000000000" pitchFamily="50" charset="-127"/>
            </a:rPr>
            <a:t>평가</a:t>
          </a:r>
        </a:p>
      </dgm:t>
    </dgm:pt>
    <dgm:pt modelId="{E1C1CC4A-50E3-49C6-B366-352E8561A213}" type="parTrans" cxnId="{7171E0A1-C6F9-466E-AE3D-3998188ABD09}">
      <dgm:prSet/>
      <dgm:spPr/>
      <dgm:t>
        <a:bodyPr/>
        <a:lstStyle/>
        <a:p>
          <a:pPr latinLnBrk="1"/>
          <a:endParaRPr lang="ko-KR" altLang="en-US" sz="1400">
            <a:latin typeface="나눔고딕" panose="020D0604000000000000" pitchFamily="50" charset="-127"/>
            <a:ea typeface="나눔고딕" panose="020D0604000000000000" pitchFamily="50" charset="-127"/>
          </a:endParaRPr>
        </a:p>
      </dgm:t>
    </dgm:pt>
    <dgm:pt modelId="{9593D1A1-FB25-43D7-AB34-44785EC9FC2C}" type="sibTrans" cxnId="{7171E0A1-C6F9-466E-AE3D-3998188ABD09}">
      <dgm:prSet custT="1"/>
      <dgm:spPr/>
      <dgm:t>
        <a:bodyPr/>
        <a:lstStyle/>
        <a:p>
          <a:pPr latinLnBrk="1"/>
          <a:endParaRPr lang="ko-KR" altLang="en-US" sz="1400">
            <a:latin typeface="나눔고딕" panose="020D0604000000000000" pitchFamily="50" charset="-127"/>
            <a:ea typeface="나눔고딕" panose="020D0604000000000000" pitchFamily="50" charset="-127"/>
          </a:endParaRPr>
        </a:p>
      </dgm:t>
    </dgm:pt>
    <dgm:pt modelId="{AAE8CE02-CD13-43E9-BF76-17F91A4805E2}">
      <dgm:prSet phldrT="[Text]" custT="1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ko-KR" altLang="en-US" sz="1400" dirty="0">
              <a:latin typeface="나눔고딕" panose="020D0604000000000000" pitchFamily="50" charset="-127"/>
              <a:ea typeface="나눔고딕" panose="020D0604000000000000" pitchFamily="50" charset="-127"/>
            </a:rPr>
            <a:t>대응 방안 </a:t>
          </a:r>
          <a:br>
            <a:rPr lang="en-US" altLang="ko-KR" sz="1400" dirty="0">
              <a:latin typeface="나눔고딕" panose="020D0604000000000000" pitchFamily="50" charset="-127"/>
              <a:ea typeface="나눔고딕" panose="020D0604000000000000" pitchFamily="50" charset="-127"/>
            </a:rPr>
          </a:br>
          <a:r>
            <a:rPr lang="ko-KR" altLang="en-US" sz="1400" dirty="0">
              <a:latin typeface="나눔고딕" panose="020D0604000000000000" pitchFamily="50" charset="-127"/>
              <a:ea typeface="나눔고딕" panose="020D0604000000000000" pitchFamily="50" charset="-127"/>
            </a:rPr>
            <a:t>선택</a:t>
          </a:r>
        </a:p>
      </dgm:t>
    </dgm:pt>
    <dgm:pt modelId="{752AE083-27BE-4457-9355-4B03D6BC697A}" type="parTrans" cxnId="{0331DE9C-7838-4823-8156-AA318ACD4405}">
      <dgm:prSet/>
      <dgm:spPr/>
      <dgm:t>
        <a:bodyPr/>
        <a:lstStyle/>
        <a:p>
          <a:pPr latinLnBrk="1"/>
          <a:endParaRPr lang="ko-KR" altLang="en-US" sz="1400">
            <a:latin typeface="나눔고딕" panose="020D0604000000000000" pitchFamily="50" charset="-127"/>
            <a:ea typeface="나눔고딕" panose="020D0604000000000000" pitchFamily="50" charset="-127"/>
          </a:endParaRPr>
        </a:p>
      </dgm:t>
    </dgm:pt>
    <dgm:pt modelId="{4387179A-D95D-4C03-8346-C48331218EAD}" type="sibTrans" cxnId="{0331DE9C-7838-4823-8156-AA318ACD4405}">
      <dgm:prSet custT="1"/>
      <dgm:spPr/>
      <dgm:t>
        <a:bodyPr/>
        <a:lstStyle/>
        <a:p>
          <a:pPr latinLnBrk="1"/>
          <a:endParaRPr lang="ko-KR" altLang="en-US" sz="1400">
            <a:latin typeface="나눔고딕" panose="020D0604000000000000" pitchFamily="50" charset="-127"/>
            <a:ea typeface="나눔고딕" panose="020D0604000000000000" pitchFamily="50" charset="-127"/>
          </a:endParaRPr>
        </a:p>
      </dgm:t>
    </dgm:pt>
    <dgm:pt modelId="{96799991-1B64-4E9C-ACE2-B42BF1BCF809}">
      <dgm:prSet phldrT="[Text]" custT="1"/>
      <dgm:spPr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latinLnBrk="1"/>
          <a:r>
            <a:rPr lang="ko-KR" altLang="en-US" sz="1400" dirty="0">
              <a:latin typeface="나눔고딕" panose="020D0604000000000000" pitchFamily="50" charset="-127"/>
              <a:ea typeface="나눔고딕" panose="020D0604000000000000" pitchFamily="50" charset="-127"/>
            </a:rPr>
            <a:t>기록 및 공개</a:t>
          </a:r>
        </a:p>
      </dgm:t>
    </dgm:pt>
    <dgm:pt modelId="{1455DC20-7ED6-4D9B-A276-A841829AE243}" type="parTrans" cxnId="{F091CD30-D0B2-4BAA-9543-228E6245B47B}">
      <dgm:prSet/>
      <dgm:spPr/>
      <dgm:t>
        <a:bodyPr/>
        <a:lstStyle/>
        <a:p>
          <a:pPr latinLnBrk="1"/>
          <a:endParaRPr lang="ko-KR" altLang="en-US" sz="1400">
            <a:latin typeface="나눔고딕" panose="020D0604000000000000" pitchFamily="50" charset="-127"/>
            <a:ea typeface="나눔고딕" panose="020D0604000000000000" pitchFamily="50" charset="-127"/>
          </a:endParaRPr>
        </a:p>
      </dgm:t>
    </dgm:pt>
    <dgm:pt modelId="{C02E77C7-42C7-4A04-AE31-2BB9381A870C}" type="sibTrans" cxnId="{F091CD30-D0B2-4BAA-9543-228E6245B47B}">
      <dgm:prSet/>
      <dgm:spPr/>
      <dgm:t>
        <a:bodyPr/>
        <a:lstStyle/>
        <a:p>
          <a:pPr latinLnBrk="1"/>
          <a:endParaRPr lang="ko-KR" altLang="en-US" sz="1400">
            <a:latin typeface="나눔고딕" panose="020D0604000000000000" pitchFamily="50" charset="-127"/>
            <a:ea typeface="나눔고딕" panose="020D0604000000000000" pitchFamily="50" charset="-127"/>
          </a:endParaRPr>
        </a:p>
      </dgm:t>
    </dgm:pt>
    <dgm:pt modelId="{4C6B14DE-4F7A-464C-9C29-4BB48111CE35}" type="pres">
      <dgm:prSet presAssocID="{E722ECE7-3A23-4AF2-9836-1366D0AC5B84}" presName="Name0" presStyleCnt="0">
        <dgm:presLayoutVars>
          <dgm:dir/>
          <dgm:resizeHandles val="exact"/>
        </dgm:presLayoutVars>
      </dgm:prSet>
      <dgm:spPr/>
    </dgm:pt>
    <dgm:pt modelId="{9107AA48-7D3E-4AE0-A3E8-00093638162F}" type="pres">
      <dgm:prSet presAssocID="{7D214FB0-BA59-430D-94BE-2E82BCD88978}" presName="node" presStyleLbl="node1" presStyleIdx="0" presStyleCnt="6">
        <dgm:presLayoutVars>
          <dgm:bulletEnabled val="1"/>
        </dgm:presLayoutVars>
      </dgm:prSet>
      <dgm:spPr/>
    </dgm:pt>
    <dgm:pt modelId="{19B319F9-48C1-479E-8AEF-D719C1692431}" type="pres">
      <dgm:prSet presAssocID="{02E4C00C-4C52-4873-AE4B-713EF02F94A0}" presName="sibTrans" presStyleLbl="sibTrans2D1" presStyleIdx="0" presStyleCnt="5"/>
      <dgm:spPr/>
    </dgm:pt>
    <dgm:pt modelId="{AD961ED6-2E6B-4634-BB31-C631067033FB}" type="pres">
      <dgm:prSet presAssocID="{02E4C00C-4C52-4873-AE4B-713EF02F94A0}" presName="connectorText" presStyleLbl="sibTrans2D1" presStyleIdx="0" presStyleCnt="5"/>
      <dgm:spPr/>
    </dgm:pt>
    <dgm:pt modelId="{B2448013-C437-4605-8739-8DD837C23517}" type="pres">
      <dgm:prSet presAssocID="{191F9286-FF43-4480-AE9B-A14C3A28235D}" presName="node" presStyleLbl="node1" presStyleIdx="1" presStyleCnt="6">
        <dgm:presLayoutVars>
          <dgm:bulletEnabled val="1"/>
        </dgm:presLayoutVars>
      </dgm:prSet>
      <dgm:spPr/>
    </dgm:pt>
    <dgm:pt modelId="{78061AC9-084C-4E0C-9695-90FA71303F02}" type="pres">
      <dgm:prSet presAssocID="{C487E66B-A1C8-45C3-9651-4D12D8B46258}" presName="sibTrans" presStyleLbl="sibTrans2D1" presStyleIdx="1" presStyleCnt="5"/>
      <dgm:spPr/>
    </dgm:pt>
    <dgm:pt modelId="{6EDBF617-231F-458D-ABCA-2F535F5F93D8}" type="pres">
      <dgm:prSet presAssocID="{C487E66B-A1C8-45C3-9651-4D12D8B46258}" presName="connectorText" presStyleLbl="sibTrans2D1" presStyleIdx="1" presStyleCnt="5"/>
      <dgm:spPr/>
    </dgm:pt>
    <dgm:pt modelId="{EE72B882-724F-4216-8C88-0BCAF5AF6CC2}" type="pres">
      <dgm:prSet presAssocID="{EA2F0B13-AF2A-4839-958D-4841C5F4F2B0}" presName="node" presStyleLbl="node1" presStyleIdx="2" presStyleCnt="6">
        <dgm:presLayoutVars>
          <dgm:bulletEnabled val="1"/>
        </dgm:presLayoutVars>
      </dgm:prSet>
      <dgm:spPr/>
    </dgm:pt>
    <dgm:pt modelId="{E8B4255D-456D-47D3-A228-E237AF2C3CCD}" type="pres">
      <dgm:prSet presAssocID="{CD54DB2C-59E3-4E60-BCC8-C830CD3CA069}" presName="sibTrans" presStyleLbl="sibTrans2D1" presStyleIdx="2" presStyleCnt="5"/>
      <dgm:spPr/>
    </dgm:pt>
    <dgm:pt modelId="{56826B2F-B153-45C4-875E-09D8E33C15AE}" type="pres">
      <dgm:prSet presAssocID="{CD54DB2C-59E3-4E60-BCC8-C830CD3CA069}" presName="connectorText" presStyleLbl="sibTrans2D1" presStyleIdx="2" presStyleCnt="5"/>
      <dgm:spPr/>
    </dgm:pt>
    <dgm:pt modelId="{CDD68B10-EDFA-41AA-9123-0C685DDABF1D}" type="pres">
      <dgm:prSet presAssocID="{6D6622C3-7073-4D55-AB38-1D92073B22E9}" presName="node" presStyleLbl="node1" presStyleIdx="3" presStyleCnt="6">
        <dgm:presLayoutVars>
          <dgm:bulletEnabled val="1"/>
        </dgm:presLayoutVars>
      </dgm:prSet>
      <dgm:spPr/>
    </dgm:pt>
    <dgm:pt modelId="{847DFEFB-D936-4166-BA65-87BD5CE9EF2F}" type="pres">
      <dgm:prSet presAssocID="{9593D1A1-FB25-43D7-AB34-44785EC9FC2C}" presName="sibTrans" presStyleLbl="sibTrans2D1" presStyleIdx="3" presStyleCnt="5"/>
      <dgm:spPr/>
    </dgm:pt>
    <dgm:pt modelId="{01B989E8-5910-4BCF-87FF-03F00B4AA24F}" type="pres">
      <dgm:prSet presAssocID="{9593D1A1-FB25-43D7-AB34-44785EC9FC2C}" presName="connectorText" presStyleLbl="sibTrans2D1" presStyleIdx="3" presStyleCnt="5"/>
      <dgm:spPr/>
    </dgm:pt>
    <dgm:pt modelId="{F3F5E840-7298-412C-A96B-374BB4A63CA9}" type="pres">
      <dgm:prSet presAssocID="{AAE8CE02-CD13-43E9-BF76-17F91A4805E2}" presName="node" presStyleLbl="node1" presStyleIdx="4" presStyleCnt="6">
        <dgm:presLayoutVars>
          <dgm:bulletEnabled val="1"/>
        </dgm:presLayoutVars>
      </dgm:prSet>
      <dgm:spPr/>
    </dgm:pt>
    <dgm:pt modelId="{BD427271-EF1B-4F6D-86BE-4344F1C5CBA7}" type="pres">
      <dgm:prSet presAssocID="{4387179A-D95D-4C03-8346-C48331218EAD}" presName="sibTrans" presStyleLbl="sibTrans2D1" presStyleIdx="4" presStyleCnt="5"/>
      <dgm:spPr/>
    </dgm:pt>
    <dgm:pt modelId="{93DD87F2-1C04-46D6-9A59-13DC92B3C774}" type="pres">
      <dgm:prSet presAssocID="{4387179A-D95D-4C03-8346-C48331218EAD}" presName="connectorText" presStyleLbl="sibTrans2D1" presStyleIdx="4" presStyleCnt="5"/>
      <dgm:spPr/>
    </dgm:pt>
    <dgm:pt modelId="{15B592E8-A76D-4176-9865-363692B17A63}" type="pres">
      <dgm:prSet presAssocID="{96799991-1B64-4E9C-ACE2-B42BF1BCF809}" presName="node" presStyleLbl="node1" presStyleIdx="5" presStyleCnt="6">
        <dgm:presLayoutVars>
          <dgm:bulletEnabled val="1"/>
        </dgm:presLayoutVars>
      </dgm:prSet>
      <dgm:spPr/>
    </dgm:pt>
  </dgm:ptLst>
  <dgm:cxnLst>
    <dgm:cxn modelId="{AFF5C60E-A3AA-439E-B83B-9018645747A3}" type="presOf" srcId="{AAE8CE02-CD13-43E9-BF76-17F91A4805E2}" destId="{F3F5E840-7298-412C-A96B-374BB4A63CA9}" srcOrd="0" destOrd="0" presId="urn:microsoft.com/office/officeart/2005/8/layout/process1"/>
    <dgm:cxn modelId="{D5D63515-D905-48B3-9A92-2AFD59447306}" type="presOf" srcId="{4387179A-D95D-4C03-8346-C48331218EAD}" destId="{BD427271-EF1B-4F6D-86BE-4344F1C5CBA7}" srcOrd="0" destOrd="0" presId="urn:microsoft.com/office/officeart/2005/8/layout/process1"/>
    <dgm:cxn modelId="{8436951F-4358-4605-BF18-B8A864990CC1}" type="presOf" srcId="{E722ECE7-3A23-4AF2-9836-1366D0AC5B84}" destId="{4C6B14DE-4F7A-464C-9C29-4BB48111CE35}" srcOrd="0" destOrd="0" presId="urn:microsoft.com/office/officeart/2005/8/layout/process1"/>
    <dgm:cxn modelId="{51845F28-1611-4382-88A2-B8A5E80FC14B}" srcId="{E722ECE7-3A23-4AF2-9836-1366D0AC5B84}" destId="{191F9286-FF43-4480-AE9B-A14C3A28235D}" srcOrd="1" destOrd="0" parTransId="{D32F5A18-4ACB-43B0-8A2A-9C1DB96D54B5}" sibTransId="{C487E66B-A1C8-45C3-9651-4D12D8B46258}"/>
    <dgm:cxn modelId="{F091CD30-D0B2-4BAA-9543-228E6245B47B}" srcId="{E722ECE7-3A23-4AF2-9836-1366D0AC5B84}" destId="{96799991-1B64-4E9C-ACE2-B42BF1BCF809}" srcOrd="5" destOrd="0" parTransId="{1455DC20-7ED6-4D9B-A276-A841829AE243}" sibTransId="{C02E77C7-42C7-4A04-AE31-2BB9381A870C}"/>
    <dgm:cxn modelId="{FCB49836-1D36-499D-843E-6664EAF4595F}" type="presOf" srcId="{4387179A-D95D-4C03-8346-C48331218EAD}" destId="{93DD87F2-1C04-46D6-9A59-13DC92B3C774}" srcOrd="1" destOrd="0" presId="urn:microsoft.com/office/officeart/2005/8/layout/process1"/>
    <dgm:cxn modelId="{6D54423C-A6FD-4756-9EFD-33B094954144}" type="presOf" srcId="{9593D1A1-FB25-43D7-AB34-44785EC9FC2C}" destId="{847DFEFB-D936-4166-BA65-87BD5CE9EF2F}" srcOrd="0" destOrd="0" presId="urn:microsoft.com/office/officeart/2005/8/layout/process1"/>
    <dgm:cxn modelId="{9E79D43C-8E18-4FD0-B63E-9C19EBCA5372}" type="presOf" srcId="{6D6622C3-7073-4D55-AB38-1D92073B22E9}" destId="{CDD68B10-EDFA-41AA-9123-0C685DDABF1D}" srcOrd="0" destOrd="0" presId="urn:microsoft.com/office/officeart/2005/8/layout/process1"/>
    <dgm:cxn modelId="{1024BE68-0E19-4B57-8676-82E2CDA5A866}" srcId="{E722ECE7-3A23-4AF2-9836-1366D0AC5B84}" destId="{EA2F0B13-AF2A-4839-958D-4841C5F4F2B0}" srcOrd="2" destOrd="0" parTransId="{69AC2FA2-CF8F-4A60-9066-081E2867460D}" sibTransId="{CD54DB2C-59E3-4E60-BCC8-C830CD3CA069}"/>
    <dgm:cxn modelId="{96EB8D6B-C53E-4936-818C-F7AE02E5E14C}" type="presOf" srcId="{CD54DB2C-59E3-4E60-BCC8-C830CD3CA069}" destId="{56826B2F-B153-45C4-875E-09D8E33C15AE}" srcOrd="1" destOrd="0" presId="urn:microsoft.com/office/officeart/2005/8/layout/process1"/>
    <dgm:cxn modelId="{6F23826F-B7DB-4C90-8FF9-B1EB55279191}" type="presOf" srcId="{CD54DB2C-59E3-4E60-BCC8-C830CD3CA069}" destId="{E8B4255D-456D-47D3-A228-E237AF2C3CCD}" srcOrd="0" destOrd="0" presId="urn:microsoft.com/office/officeart/2005/8/layout/process1"/>
    <dgm:cxn modelId="{866C0779-F872-456B-840D-DE1FEBBE9EEF}" srcId="{E722ECE7-3A23-4AF2-9836-1366D0AC5B84}" destId="{7D214FB0-BA59-430D-94BE-2E82BCD88978}" srcOrd="0" destOrd="0" parTransId="{C4126672-52DE-4405-BF8A-56D732AC0552}" sibTransId="{02E4C00C-4C52-4873-AE4B-713EF02F94A0}"/>
    <dgm:cxn modelId="{ED6CA28C-909F-4B27-BB0C-CFF0EE8DA432}" type="presOf" srcId="{02E4C00C-4C52-4873-AE4B-713EF02F94A0}" destId="{AD961ED6-2E6B-4634-BB31-C631067033FB}" srcOrd="1" destOrd="0" presId="urn:microsoft.com/office/officeart/2005/8/layout/process1"/>
    <dgm:cxn modelId="{0331DE9C-7838-4823-8156-AA318ACD4405}" srcId="{E722ECE7-3A23-4AF2-9836-1366D0AC5B84}" destId="{AAE8CE02-CD13-43E9-BF76-17F91A4805E2}" srcOrd="4" destOrd="0" parTransId="{752AE083-27BE-4457-9355-4B03D6BC697A}" sibTransId="{4387179A-D95D-4C03-8346-C48331218EAD}"/>
    <dgm:cxn modelId="{7171E0A1-C6F9-466E-AE3D-3998188ABD09}" srcId="{E722ECE7-3A23-4AF2-9836-1366D0AC5B84}" destId="{6D6622C3-7073-4D55-AB38-1D92073B22E9}" srcOrd="3" destOrd="0" parTransId="{E1C1CC4A-50E3-49C6-B366-352E8561A213}" sibTransId="{9593D1A1-FB25-43D7-AB34-44785EC9FC2C}"/>
    <dgm:cxn modelId="{C0BB14A9-E4EB-433D-819D-5605930F7D2D}" type="presOf" srcId="{EA2F0B13-AF2A-4839-958D-4841C5F4F2B0}" destId="{EE72B882-724F-4216-8C88-0BCAF5AF6CC2}" srcOrd="0" destOrd="0" presId="urn:microsoft.com/office/officeart/2005/8/layout/process1"/>
    <dgm:cxn modelId="{E7A3E3B1-4E88-4400-A2E9-0560EB598940}" type="presOf" srcId="{96799991-1B64-4E9C-ACE2-B42BF1BCF809}" destId="{15B592E8-A76D-4176-9865-363692B17A63}" srcOrd="0" destOrd="0" presId="urn:microsoft.com/office/officeart/2005/8/layout/process1"/>
    <dgm:cxn modelId="{824A94B2-98AF-41AD-9CDC-4B4020A9D944}" type="presOf" srcId="{02E4C00C-4C52-4873-AE4B-713EF02F94A0}" destId="{19B319F9-48C1-479E-8AEF-D719C1692431}" srcOrd="0" destOrd="0" presId="urn:microsoft.com/office/officeart/2005/8/layout/process1"/>
    <dgm:cxn modelId="{AB1471BA-0278-4D36-ADB0-2518F0E9A76B}" type="presOf" srcId="{7D214FB0-BA59-430D-94BE-2E82BCD88978}" destId="{9107AA48-7D3E-4AE0-A3E8-00093638162F}" srcOrd="0" destOrd="0" presId="urn:microsoft.com/office/officeart/2005/8/layout/process1"/>
    <dgm:cxn modelId="{1CC6BBC8-B23C-4295-BABC-76929CF7AE0D}" type="presOf" srcId="{C487E66B-A1C8-45C3-9651-4D12D8B46258}" destId="{6EDBF617-231F-458D-ABCA-2F535F5F93D8}" srcOrd="1" destOrd="0" presId="urn:microsoft.com/office/officeart/2005/8/layout/process1"/>
    <dgm:cxn modelId="{D4DA9ED4-3FE8-4F01-8CC9-51DB1486A36B}" type="presOf" srcId="{9593D1A1-FB25-43D7-AB34-44785EC9FC2C}" destId="{01B989E8-5910-4BCF-87FF-03F00B4AA24F}" srcOrd="1" destOrd="0" presId="urn:microsoft.com/office/officeart/2005/8/layout/process1"/>
    <dgm:cxn modelId="{F4AE97DE-6250-4987-A461-11726C5C87B3}" type="presOf" srcId="{C487E66B-A1C8-45C3-9651-4D12D8B46258}" destId="{78061AC9-084C-4E0C-9695-90FA71303F02}" srcOrd="0" destOrd="0" presId="urn:microsoft.com/office/officeart/2005/8/layout/process1"/>
    <dgm:cxn modelId="{4AF651EA-D368-44AD-82D4-B64A547DD3A9}" type="presOf" srcId="{191F9286-FF43-4480-AE9B-A14C3A28235D}" destId="{B2448013-C437-4605-8739-8DD837C23517}" srcOrd="0" destOrd="0" presId="urn:microsoft.com/office/officeart/2005/8/layout/process1"/>
    <dgm:cxn modelId="{8BB30FB4-D083-4BB0-9D52-DE01108500C0}" type="presParOf" srcId="{4C6B14DE-4F7A-464C-9C29-4BB48111CE35}" destId="{9107AA48-7D3E-4AE0-A3E8-00093638162F}" srcOrd="0" destOrd="0" presId="urn:microsoft.com/office/officeart/2005/8/layout/process1"/>
    <dgm:cxn modelId="{0B99C0EA-CC72-43AF-8850-8FC5DABD9797}" type="presParOf" srcId="{4C6B14DE-4F7A-464C-9C29-4BB48111CE35}" destId="{19B319F9-48C1-479E-8AEF-D719C1692431}" srcOrd="1" destOrd="0" presId="urn:microsoft.com/office/officeart/2005/8/layout/process1"/>
    <dgm:cxn modelId="{BA241205-7AA8-4335-B218-745FB21CF1A6}" type="presParOf" srcId="{19B319F9-48C1-479E-8AEF-D719C1692431}" destId="{AD961ED6-2E6B-4634-BB31-C631067033FB}" srcOrd="0" destOrd="0" presId="urn:microsoft.com/office/officeart/2005/8/layout/process1"/>
    <dgm:cxn modelId="{A3159B48-6285-46A6-8930-A6AF46AE3E03}" type="presParOf" srcId="{4C6B14DE-4F7A-464C-9C29-4BB48111CE35}" destId="{B2448013-C437-4605-8739-8DD837C23517}" srcOrd="2" destOrd="0" presId="urn:microsoft.com/office/officeart/2005/8/layout/process1"/>
    <dgm:cxn modelId="{0E94D217-615A-4F30-89DF-280B2D0F8514}" type="presParOf" srcId="{4C6B14DE-4F7A-464C-9C29-4BB48111CE35}" destId="{78061AC9-084C-4E0C-9695-90FA71303F02}" srcOrd="3" destOrd="0" presId="urn:microsoft.com/office/officeart/2005/8/layout/process1"/>
    <dgm:cxn modelId="{4B174125-C43E-422A-98BA-59C282C6642C}" type="presParOf" srcId="{78061AC9-084C-4E0C-9695-90FA71303F02}" destId="{6EDBF617-231F-458D-ABCA-2F535F5F93D8}" srcOrd="0" destOrd="0" presId="urn:microsoft.com/office/officeart/2005/8/layout/process1"/>
    <dgm:cxn modelId="{54553F49-99BF-44B3-87C5-EAAAB71D0FD0}" type="presParOf" srcId="{4C6B14DE-4F7A-464C-9C29-4BB48111CE35}" destId="{EE72B882-724F-4216-8C88-0BCAF5AF6CC2}" srcOrd="4" destOrd="0" presId="urn:microsoft.com/office/officeart/2005/8/layout/process1"/>
    <dgm:cxn modelId="{07D748DF-E670-4183-8E26-525F2DD2237E}" type="presParOf" srcId="{4C6B14DE-4F7A-464C-9C29-4BB48111CE35}" destId="{E8B4255D-456D-47D3-A228-E237AF2C3CCD}" srcOrd="5" destOrd="0" presId="urn:microsoft.com/office/officeart/2005/8/layout/process1"/>
    <dgm:cxn modelId="{5D516667-034F-401C-9202-B90DC11C95D4}" type="presParOf" srcId="{E8B4255D-456D-47D3-A228-E237AF2C3CCD}" destId="{56826B2F-B153-45C4-875E-09D8E33C15AE}" srcOrd="0" destOrd="0" presId="urn:microsoft.com/office/officeart/2005/8/layout/process1"/>
    <dgm:cxn modelId="{1341AEBE-3D2B-443B-9DAE-0F57BAD4E9B7}" type="presParOf" srcId="{4C6B14DE-4F7A-464C-9C29-4BB48111CE35}" destId="{CDD68B10-EDFA-41AA-9123-0C685DDABF1D}" srcOrd="6" destOrd="0" presId="urn:microsoft.com/office/officeart/2005/8/layout/process1"/>
    <dgm:cxn modelId="{D11BE968-9756-404B-A895-B6B909976C60}" type="presParOf" srcId="{4C6B14DE-4F7A-464C-9C29-4BB48111CE35}" destId="{847DFEFB-D936-4166-BA65-87BD5CE9EF2F}" srcOrd="7" destOrd="0" presId="urn:microsoft.com/office/officeart/2005/8/layout/process1"/>
    <dgm:cxn modelId="{1C40DADA-8335-4316-B7CD-C4060D849358}" type="presParOf" srcId="{847DFEFB-D936-4166-BA65-87BD5CE9EF2F}" destId="{01B989E8-5910-4BCF-87FF-03F00B4AA24F}" srcOrd="0" destOrd="0" presId="urn:microsoft.com/office/officeart/2005/8/layout/process1"/>
    <dgm:cxn modelId="{47B85783-0AE9-415B-A4E4-149040821BBA}" type="presParOf" srcId="{4C6B14DE-4F7A-464C-9C29-4BB48111CE35}" destId="{F3F5E840-7298-412C-A96B-374BB4A63CA9}" srcOrd="8" destOrd="0" presId="urn:microsoft.com/office/officeart/2005/8/layout/process1"/>
    <dgm:cxn modelId="{1509E862-3DBA-48E4-BC0F-84EF59275900}" type="presParOf" srcId="{4C6B14DE-4F7A-464C-9C29-4BB48111CE35}" destId="{BD427271-EF1B-4F6D-86BE-4344F1C5CBA7}" srcOrd="9" destOrd="0" presId="urn:microsoft.com/office/officeart/2005/8/layout/process1"/>
    <dgm:cxn modelId="{80C89D1F-6EA6-4A7F-8444-471359774744}" type="presParOf" srcId="{BD427271-EF1B-4F6D-86BE-4344F1C5CBA7}" destId="{93DD87F2-1C04-46D6-9A59-13DC92B3C774}" srcOrd="0" destOrd="0" presId="urn:microsoft.com/office/officeart/2005/8/layout/process1"/>
    <dgm:cxn modelId="{D0AA457D-C216-49FA-BFB9-EEBE8FADBE3C}" type="presParOf" srcId="{4C6B14DE-4F7A-464C-9C29-4BB48111CE35}" destId="{15B592E8-A76D-4176-9865-363692B17A63}" srcOrd="10" destOrd="0" presId="urn:microsoft.com/office/officeart/2005/8/layout/process1"/>
  </dgm:cxnLst>
  <dgm:bg>
    <a:effectLst>
      <a:outerShdw blurRad="50800" dist="38100" dir="5400000" algn="t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07AA48-7D3E-4AE0-A3E8-00093638162F}">
      <dsp:nvSpPr>
        <dsp:cNvPr id="0" name=""/>
        <dsp:cNvSpPr/>
      </dsp:nvSpPr>
      <dsp:spPr>
        <a:xfrm>
          <a:off x="0" y="1931849"/>
          <a:ext cx="1180500" cy="7083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400" kern="1200" dirty="0">
              <a:latin typeface="나눔고딕" panose="020D0604000000000000" pitchFamily="50" charset="-127"/>
              <a:ea typeface="나눔고딕" panose="020D0604000000000000" pitchFamily="50" charset="-127"/>
            </a:rPr>
            <a:t>거버넌스 </a:t>
          </a:r>
          <a:br>
            <a:rPr lang="en-US" altLang="ko-KR" sz="1400" kern="1200" dirty="0">
              <a:latin typeface="나눔고딕" panose="020D0604000000000000" pitchFamily="50" charset="-127"/>
              <a:ea typeface="나눔고딕" panose="020D0604000000000000" pitchFamily="50" charset="-127"/>
            </a:rPr>
          </a:br>
          <a:r>
            <a:rPr lang="ko-KR" altLang="en-US" sz="1400" kern="1200" dirty="0">
              <a:latin typeface="나눔고딕" panose="020D0604000000000000" pitchFamily="50" charset="-127"/>
              <a:ea typeface="나눔고딕" panose="020D0604000000000000" pitchFamily="50" charset="-127"/>
            </a:rPr>
            <a:t>구축</a:t>
          </a:r>
        </a:p>
      </dsp:txBody>
      <dsp:txXfrm>
        <a:off x="20745" y="1952594"/>
        <a:ext cx="1139010" cy="666810"/>
      </dsp:txXfrm>
    </dsp:sp>
    <dsp:sp modelId="{19B319F9-48C1-479E-8AEF-D719C1692431}">
      <dsp:nvSpPr>
        <dsp:cNvPr id="0" name=""/>
        <dsp:cNvSpPr/>
      </dsp:nvSpPr>
      <dsp:spPr>
        <a:xfrm>
          <a:off x="1298550" y="2139617"/>
          <a:ext cx="250266" cy="2927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400" kern="1200">
            <a:latin typeface="나눔고딕" panose="020D0604000000000000" pitchFamily="50" charset="-127"/>
            <a:ea typeface="나눔고딕" panose="020D0604000000000000" pitchFamily="50" charset="-127"/>
          </a:endParaRPr>
        </a:p>
      </dsp:txBody>
      <dsp:txXfrm>
        <a:off x="1298550" y="2198170"/>
        <a:ext cx="175186" cy="175658"/>
      </dsp:txXfrm>
    </dsp:sp>
    <dsp:sp modelId="{B2448013-C437-4605-8739-8DD837C23517}">
      <dsp:nvSpPr>
        <dsp:cNvPr id="0" name=""/>
        <dsp:cNvSpPr/>
      </dsp:nvSpPr>
      <dsp:spPr>
        <a:xfrm>
          <a:off x="1652700" y="1931849"/>
          <a:ext cx="1180500" cy="7083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400" kern="1200" dirty="0" err="1">
              <a:latin typeface="나눔고딕" panose="020D0604000000000000" pitchFamily="50" charset="-127"/>
              <a:ea typeface="나눔고딕" panose="020D0604000000000000" pitchFamily="50" charset="-127"/>
            </a:rPr>
            <a:t>기후리스크</a:t>
          </a:r>
          <a:br>
            <a:rPr lang="en-US" altLang="ko-KR" sz="1400" kern="1200" dirty="0">
              <a:latin typeface="나눔고딕" panose="020D0604000000000000" pitchFamily="50" charset="-127"/>
              <a:ea typeface="나눔고딕" panose="020D0604000000000000" pitchFamily="50" charset="-127"/>
            </a:rPr>
          </a:br>
          <a:r>
            <a:rPr lang="ko-KR" altLang="en-US" sz="1400" kern="1200" dirty="0">
              <a:latin typeface="나눔고딕" panose="020D0604000000000000" pitchFamily="50" charset="-127"/>
              <a:ea typeface="나눔고딕" panose="020D0604000000000000" pitchFamily="50" charset="-127"/>
            </a:rPr>
            <a:t>중대성 평가</a:t>
          </a:r>
        </a:p>
      </dsp:txBody>
      <dsp:txXfrm>
        <a:off x="1673445" y="1952594"/>
        <a:ext cx="1139010" cy="666810"/>
      </dsp:txXfrm>
    </dsp:sp>
    <dsp:sp modelId="{78061AC9-084C-4E0C-9695-90FA71303F02}">
      <dsp:nvSpPr>
        <dsp:cNvPr id="0" name=""/>
        <dsp:cNvSpPr/>
      </dsp:nvSpPr>
      <dsp:spPr>
        <a:xfrm>
          <a:off x="2951251" y="2139617"/>
          <a:ext cx="250266" cy="2927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400" kern="1200">
            <a:latin typeface="나눔고딕" panose="020D0604000000000000" pitchFamily="50" charset="-127"/>
            <a:ea typeface="나눔고딕" panose="020D0604000000000000" pitchFamily="50" charset="-127"/>
          </a:endParaRPr>
        </a:p>
      </dsp:txBody>
      <dsp:txXfrm>
        <a:off x="2951251" y="2198170"/>
        <a:ext cx="175186" cy="175658"/>
      </dsp:txXfrm>
    </dsp:sp>
    <dsp:sp modelId="{EE72B882-724F-4216-8C88-0BCAF5AF6CC2}">
      <dsp:nvSpPr>
        <dsp:cNvPr id="0" name=""/>
        <dsp:cNvSpPr/>
      </dsp:nvSpPr>
      <dsp:spPr>
        <a:xfrm>
          <a:off x="3305401" y="1931849"/>
          <a:ext cx="1180500" cy="7083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400" kern="1200" dirty="0">
              <a:latin typeface="나눔고딕" panose="020D0604000000000000" pitchFamily="50" charset="-127"/>
              <a:ea typeface="나눔고딕" panose="020D0604000000000000" pitchFamily="50" charset="-127"/>
            </a:rPr>
            <a:t>시나리오 </a:t>
          </a:r>
          <a:br>
            <a:rPr lang="en-US" altLang="ko-KR" sz="1400" kern="1200" dirty="0">
              <a:latin typeface="나눔고딕" panose="020D0604000000000000" pitchFamily="50" charset="-127"/>
              <a:ea typeface="나눔고딕" panose="020D0604000000000000" pitchFamily="50" charset="-127"/>
            </a:rPr>
          </a:br>
          <a:r>
            <a:rPr lang="ko-KR" altLang="en-US" sz="1400" kern="1200" dirty="0">
              <a:latin typeface="나눔고딕" panose="020D0604000000000000" pitchFamily="50" charset="-127"/>
              <a:ea typeface="나눔고딕" panose="020D0604000000000000" pitchFamily="50" charset="-127"/>
            </a:rPr>
            <a:t>선택 및 정의</a:t>
          </a:r>
        </a:p>
      </dsp:txBody>
      <dsp:txXfrm>
        <a:off x="3326146" y="1952594"/>
        <a:ext cx="1139010" cy="666810"/>
      </dsp:txXfrm>
    </dsp:sp>
    <dsp:sp modelId="{E8B4255D-456D-47D3-A228-E237AF2C3CCD}">
      <dsp:nvSpPr>
        <dsp:cNvPr id="0" name=""/>
        <dsp:cNvSpPr/>
      </dsp:nvSpPr>
      <dsp:spPr>
        <a:xfrm>
          <a:off x="4603952" y="2139617"/>
          <a:ext cx="250266" cy="2927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400" kern="1200">
            <a:latin typeface="나눔고딕" panose="020D0604000000000000" pitchFamily="50" charset="-127"/>
            <a:ea typeface="나눔고딕" panose="020D0604000000000000" pitchFamily="50" charset="-127"/>
          </a:endParaRPr>
        </a:p>
      </dsp:txBody>
      <dsp:txXfrm>
        <a:off x="4603952" y="2198170"/>
        <a:ext cx="175186" cy="175658"/>
      </dsp:txXfrm>
    </dsp:sp>
    <dsp:sp modelId="{CDD68B10-EDFA-41AA-9123-0C685DDABF1D}">
      <dsp:nvSpPr>
        <dsp:cNvPr id="0" name=""/>
        <dsp:cNvSpPr/>
      </dsp:nvSpPr>
      <dsp:spPr>
        <a:xfrm>
          <a:off x="4958102" y="1931849"/>
          <a:ext cx="1180500" cy="7083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400" kern="1200" dirty="0">
              <a:latin typeface="나눔고딕" panose="020D0604000000000000" pitchFamily="50" charset="-127"/>
              <a:ea typeface="나눔고딕" panose="020D0604000000000000" pitchFamily="50" charset="-127"/>
            </a:rPr>
            <a:t>사업 영향 </a:t>
          </a:r>
          <a:br>
            <a:rPr lang="en-US" altLang="ko-KR" sz="1400" kern="1200" dirty="0">
              <a:latin typeface="나눔고딕" panose="020D0604000000000000" pitchFamily="50" charset="-127"/>
              <a:ea typeface="나눔고딕" panose="020D0604000000000000" pitchFamily="50" charset="-127"/>
            </a:rPr>
          </a:br>
          <a:r>
            <a:rPr lang="ko-KR" altLang="en-US" sz="1400" kern="1200" dirty="0">
              <a:latin typeface="나눔고딕" panose="020D0604000000000000" pitchFamily="50" charset="-127"/>
              <a:ea typeface="나눔고딕" panose="020D0604000000000000" pitchFamily="50" charset="-127"/>
            </a:rPr>
            <a:t>평가</a:t>
          </a:r>
        </a:p>
      </dsp:txBody>
      <dsp:txXfrm>
        <a:off x="4978847" y="1952594"/>
        <a:ext cx="1139010" cy="666810"/>
      </dsp:txXfrm>
    </dsp:sp>
    <dsp:sp modelId="{847DFEFB-D936-4166-BA65-87BD5CE9EF2F}">
      <dsp:nvSpPr>
        <dsp:cNvPr id="0" name=""/>
        <dsp:cNvSpPr/>
      </dsp:nvSpPr>
      <dsp:spPr>
        <a:xfrm>
          <a:off x="6256653" y="2139617"/>
          <a:ext cx="250266" cy="2927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400" kern="1200">
            <a:latin typeface="나눔고딕" panose="020D0604000000000000" pitchFamily="50" charset="-127"/>
            <a:ea typeface="나눔고딕" panose="020D0604000000000000" pitchFamily="50" charset="-127"/>
          </a:endParaRPr>
        </a:p>
      </dsp:txBody>
      <dsp:txXfrm>
        <a:off x="6256653" y="2198170"/>
        <a:ext cx="175186" cy="175658"/>
      </dsp:txXfrm>
    </dsp:sp>
    <dsp:sp modelId="{F3F5E840-7298-412C-A96B-374BB4A63CA9}">
      <dsp:nvSpPr>
        <dsp:cNvPr id="0" name=""/>
        <dsp:cNvSpPr/>
      </dsp:nvSpPr>
      <dsp:spPr>
        <a:xfrm>
          <a:off x="6610803" y="1931849"/>
          <a:ext cx="1180500" cy="7083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400" kern="1200" dirty="0">
              <a:latin typeface="나눔고딕" panose="020D0604000000000000" pitchFamily="50" charset="-127"/>
              <a:ea typeface="나눔고딕" panose="020D0604000000000000" pitchFamily="50" charset="-127"/>
            </a:rPr>
            <a:t>대응 방안 </a:t>
          </a:r>
          <a:br>
            <a:rPr lang="en-US" altLang="ko-KR" sz="1400" kern="1200" dirty="0">
              <a:latin typeface="나눔고딕" panose="020D0604000000000000" pitchFamily="50" charset="-127"/>
              <a:ea typeface="나눔고딕" panose="020D0604000000000000" pitchFamily="50" charset="-127"/>
            </a:rPr>
          </a:br>
          <a:r>
            <a:rPr lang="ko-KR" altLang="en-US" sz="1400" kern="1200" dirty="0">
              <a:latin typeface="나눔고딕" panose="020D0604000000000000" pitchFamily="50" charset="-127"/>
              <a:ea typeface="나눔고딕" panose="020D0604000000000000" pitchFamily="50" charset="-127"/>
            </a:rPr>
            <a:t>선택</a:t>
          </a:r>
        </a:p>
      </dsp:txBody>
      <dsp:txXfrm>
        <a:off x="6631548" y="1952594"/>
        <a:ext cx="1139010" cy="666810"/>
      </dsp:txXfrm>
    </dsp:sp>
    <dsp:sp modelId="{BD427271-EF1B-4F6D-86BE-4344F1C5CBA7}">
      <dsp:nvSpPr>
        <dsp:cNvPr id="0" name=""/>
        <dsp:cNvSpPr/>
      </dsp:nvSpPr>
      <dsp:spPr>
        <a:xfrm>
          <a:off x="7909354" y="2139617"/>
          <a:ext cx="250266" cy="2927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400" kern="1200">
            <a:latin typeface="나눔고딕" panose="020D0604000000000000" pitchFamily="50" charset="-127"/>
            <a:ea typeface="나눔고딕" panose="020D0604000000000000" pitchFamily="50" charset="-127"/>
          </a:endParaRPr>
        </a:p>
      </dsp:txBody>
      <dsp:txXfrm>
        <a:off x="7909354" y="2198170"/>
        <a:ext cx="175186" cy="175658"/>
      </dsp:txXfrm>
    </dsp:sp>
    <dsp:sp modelId="{15B592E8-A76D-4176-9865-363692B17A63}">
      <dsp:nvSpPr>
        <dsp:cNvPr id="0" name=""/>
        <dsp:cNvSpPr/>
      </dsp:nvSpPr>
      <dsp:spPr>
        <a:xfrm>
          <a:off x="8263504" y="1931849"/>
          <a:ext cx="1180500" cy="7083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400" kern="1200" dirty="0">
              <a:latin typeface="나눔고딕" panose="020D0604000000000000" pitchFamily="50" charset="-127"/>
              <a:ea typeface="나눔고딕" panose="020D0604000000000000" pitchFamily="50" charset="-127"/>
            </a:rPr>
            <a:t>기록 및 공개</a:t>
          </a:r>
        </a:p>
      </dsp:txBody>
      <dsp:txXfrm>
        <a:off x="8284249" y="1952594"/>
        <a:ext cx="1139010" cy="6668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DDE772-4F21-49BE-BC5A-24CE7ECB9D4F}" type="datetimeFigureOut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1DD27-B812-467D-BE26-14F3A890C7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7204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IFRS S1, S2</a:t>
            </a:r>
            <a:r>
              <a:rPr lang="ko-KR" altLang="en-US" dirty="0"/>
              <a:t>의 로드맵은 다음과 같음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61DD27-B812-467D-BE26-14F3A890C7ED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3950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ko-KR" altLang="en-US" dirty="0"/>
              <a:t>참여기관 수 포함 </a:t>
            </a:r>
            <a:endParaRPr lang="en-US" altLang="ko-KR" dirty="0"/>
          </a:p>
          <a:p>
            <a:pPr marL="171450" indent="-171450">
              <a:buFontTx/>
              <a:buChar char="-"/>
            </a:pPr>
            <a:r>
              <a:rPr lang="ko-KR" altLang="en-US" dirty="0"/>
              <a:t>다른 기관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6F2315-654C-4529-BC89-3799212C04B3}" type="slidenum">
              <a:rPr lang="ko-KR" altLang="en-US" smtClean="0"/>
              <a:pPr>
                <a:defRPr/>
              </a:pPr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2346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ko-KR" altLang="en-US" dirty="0"/>
              <a:t>참여기관 수 포함 </a:t>
            </a:r>
            <a:endParaRPr lang="en-US" altLang="ko-KR" dirty="0"/>
          </a:p>
          <a:p>
            <a:pPr marL="171450" indent="-171450">
              <a:buFontTx/>
              <a:buChar char="-"/>
            </a:pPr>
            <a:r>
              <a:rPr lang="ko-KR" altLang="en-US" dirty="0"/>
              <a:t>다른 기관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6F2315-654C-4529-BC89-3799212C04B3}" type="slidenum">
              <a:rPr lang="ko-KR" altLang="en-US" smtClean="0"/>
              <a:pPr>
                <a:defRPr/>
              </a:pPr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55526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ko-KR" altLang="en-US" dirty="0"/>
              <a:t>참여기관 수 포함 </a:t>
            </a:r>
            <a:endParaRPr lang="en-US" altLang="ko-KR" dirty="0"/>
          </a:p>
          <a:p>
            <a:pPr marL="171450" indent="-171450">
              <a:buFontTx/>
              <a:buChar char="-"/>
            </a:pPr>
            <a:r>
              <a:rPr lang="ko-KR" altLang="en-US" dirty="0"/>
              <a:t>다른 기관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6F2315-654C-4529-BC89-3799212C04B3}" type="slidenum">
              <a:rPr lang="ko-KR" altLang="en-US" smtClean="0"/>
              <a:pPr>
                <a:defRPr/>
              </a:pPr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3484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ko-KR" altLang="en-US" dirty="0"/>
              <a:t>참여기관 수 포함 </a:t>
            </a:r>
            <a:endParaRPr lang="en-US" altLang="ko-KR" dirty="0"/>
          </a:p>
          <a:p>
            <a:pPr marL="171450" indent="-171450">
              <a:buFontTx/>
              <a:buChar char="-"/>
            </a:pPr>
            <a:r>
              <a:rPr lang="ko-KR" altLang="en-US" dirty="0"/>
              <a:t>다른 기관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6F2315-654C-4529-BC89-3799212C04B3}" type="slidenum">
              <a:rPr lang="ko-KR" altLang="en-US" smtClean="0"/>
              <a:pPr>
                <a:defRPr/>
              </a:pPr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90194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ko-KR" altLang="en-US" dirty="0"/>
              <a:t>참여기관 수 포함 </a:t>
            </a:r>
            <a:endParaRPr lang="en-US" altLang="ko-KR" dirty="0"/>
          </a:p>
          <a:p>
            <a:pPr marL="171450" indent="-171450">
              <a:buFontTx/>
              <a:buChar char="-"/>
            </a:pPr>
            <a:r>
              <a:rPr lang="ko-KR" altLang="en-US" dirty="0"/>
              <a:t>다른 기관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6F2315-654C-4529-BC89-3799212C04B3}" type="slidenum">
              <a:rPr lang="ko-KR" altLang="en-US" smtClean="0"/>
              <a:pPr>
                <a:defRPr/>
              </a:pPr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9685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ko-KR" altLang="en-US" dirty="0"/>
              <a:t>참여기관 수 포함 </a:t>
            </a:r>
            <a:endParaRPr lang="en-US" altLang="ko-KR" dirty="0"/>
          </a:p>
          <a:p>
            <a:pPr marL="171450" indent="-171450">
              <a:buFontTx/>
              <a:buChar char="-"/>
            </a:pPr>
            <a:r>
              <a:rPr lang="ko-KR" altLang="en-US" dirty="0"/>
              <a:t>다른 기관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6F2315-654C-4529-BC89-3799212C04B3}" type="slidenum">
              <a:rPr lang="ko-KR" altLang="en-US" smtClean="0"/>
              <a:pPr>
                <a:defRPr/>
              </a:pPr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00814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ko-KR" altLang="en-US" dirty="0"/>
              <a:t>참여기관 수 포함 </a:t>
            </a:r>
            <a:endParaRPr lang="en-US" altLang="ko-KR" dirty="0"/>
          </a:p>
          <a:p>
            <a:pPr marL="171450" indent="-171450">
              <a:buFontTx/>
              <a:buChar char="-"/>
            </a:pPr>
            <a:r>
              <a:rPr lang="ko-KR" altLang="en-US" dirty="0"/>
              <a:t>다른 기관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6F2315-654C-4529-BC89-3799212C04B3}" type="slidenum">
              <a:rPr lang="ko-KR" altLang="en-US" smtClean="0"/>
              <a:pPr>
                <a:defRPr/>
              </a:pPr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50189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ko-KR" altLang="en-US" dirty="0"/>
              <a:t>참여기관 수 포함 </a:t>
            </a:r>
            <a:endParaRPr lang="en-US" altLang="ko-KR" dirty="0"/>
          </a:p>
          <a:p>
            <a:pPr marL="171450" indent="-171450">
              <a:buFontTx/>
              <a:buChar char="-"/>
            </a:pPr>
            <a:r>
              <a:rPr lang="ko-KR" altLang="en-US" dirty="0"/>
              <a:t>다른 기관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6F2315-654C-4529-BC89-3799212C04B3}" type="slidenum">
              <a:rPr lang="ko-KR" altLang="en-US" smtClean="0"/>
              <a:pPr>
                <a:defRPr/>
              </a:pPr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00400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ko-KR" altLang="en-US" dirty="0"/>
              <a:t>참여기관 수 포함 </a:t>
            </a:r>
            <a:endParaRPr lang="en-US" altLang="ko-KR" dirty="0"/>
          </a:p>
          <a:p>
            <a:pPr marL="171450" indent="-171450">
              <a:buFontTx/>
              <a:buChar char="-"/>
            </a:pPr>
            <a:r>
              <a:rPr lang="ko-KR" altLang="en-US" dirty="0"/>
              <a:t>다른 기관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6F2315-654C-4529-BC89-3799212C04B3}" type="slidenum">
              <a:rPr lang="ko-KR" altLang="en-US" smtClean="0"/>
              <a:pPr>
                <a:defRPr/>
              </a:pPr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28519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ko-KR" altLang="en-US" dirty="0"/>
              <a:t>참여기관 수 포함 </a:t>
            </a:r>
            <a:endParaRPr lang="en-US" altLang="ko-KR" dirty="0"/>
          </a:p>
          <a:p>
            <a:pPr marL="171450" indent="-171450">
              <a:buFontTx/>
              <a:buChar char="-"/>
            </a:pPr>
            <a:r>
              <a:rPr lang="ko-KR" altLang="en-US" dirty="0"/>
              <a:t>다른 기관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6F2315-654C-4529-BC89-3799212C04B3}" type="slidenum">
              <a:rPr lang="ko-KR" altLang="en-US" smtClean="0"/>
              <a:pPr>
                <a:defRPr/>
              </a:pPr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61328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ko-KR" altLang="en-US" dirty="0"/>
              <a:t>참여기관 수 포함 </a:t>
            </a:r>
            <a:endParaRPr lang="en-US" altLang="ko-KR" dirty="0"/>
          </a:p>
          <a:p>
            <a:pPr marL="171450" indent="-171450">
              <a:buFontTx/>
              <a:buChar char="-"/>
            </a:pPr>
            <a:r>
              <a:rPr lang="ko-KR" altLang="en-US" dirty="0"/>
              <a:t>다른 기관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6F2315-654C-4529-BC89-3799212C04B3}" type="slidenum">
              <a:rPr lang="ko-KR" altLang="en-US" smtClean="0"/>
              <a:pPr>
                <a:defRPr/>
              </a:pPr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9724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ko-KR" altLang="en-US" dirty="0"/>
              <a:t>참여기관 수 포함 </a:t>
            </a:r>
            <a:endParaRPr lang="en-US" altLang="ko-KR" dirty="0"/>
          </a:p>
          <a:p>
            <a:pPr marL="171450" indent="-171450">
              <a:buFontTx/>
              <a:buChar char="-"/>
            </a:pPr>
            <a:r>
              <a:rPr lang="ko-KR" altLang="en-US" dirty="0"/>
              <a:t>다른 기관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6F2315-654C-4529-BC89-3799212C04B3}" type="slidenum">
              <a:rPr lang="ko-KR" altLang="en-US" smtClean="0"/>
              <a:pPr>
                <a:defRPr/>
              </a:pPr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30204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6F2315-654C-4529-BC89-3799212C04B3}" type="slidenum">
              <a:rPr lang="ko-KR" altLang="en-US" smtClean="0"/>
              <a:pPr>
                <a:defRPr/>
              </a:pPr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12402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6F2315-654C-4529-BC89-3799212C04B3}" type="slidenum">
              <a:rPr lang="ko-KR" altLang="en-US" smtClean="0"/>
              <a:pPr>
                <a:defRPr/>
              </a:pPr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32986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6F2315-654C-4529-BC89-3799212C04B3}" type="slidenum">
              <a:rPr lang="ko-KR" altLang="en-US" smtClean="0"/>
              <a:pPr>
                <a:defRPr/>
              </a:pPr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42068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6F2315-654C-4529-BC89-3799212C04B3}" type="slidenum">
              <a:rPr lang="ko-KR" altLang="en-US" smtClean="0"/>
              <a:pPr>
                <a:defRPr/>
              </a:pPr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06990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6F2315-654C-4529-BC89-3799212C04B3}" type="slidenum">
              <a:rPr lang="ko-KR" altLang="en-US" smtClean="0"/>
              <a:pPr>
                <a:defRPr/>
              </a:pPr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6005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ko-KR" altLang="en-US" dirty="0"/>
              <a:t>참여기관 수 포함 </a:t>
            </a:r>
            <a:endParaRPr lang="en-US" altLang="ko-KR" dirty="0"/>
          </a:p>
          <a:p>
            <a:pPr marL="171450" indent="-171450">
              <a:buFontTx/>
              <a:buChar char="-"/>
            </a:pPr>
            <a:r>
              <a:rPr lang="ko-KR" altLang="en-US" dirty="0"/>
              <a:t>다른 기관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6F2315-654C-4529-BC89-3799212C04B3}" type="slidenum">
              <a:rPr lang="ko-KR" altLang="en-US" smtClean="0"/>
              <a:pPr>
                <a:defRPr/>
              </a:pPr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7415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ko-KR" altLang="en-US" dirty="0"/>
              <a:t>참여기관 수 포함 </a:t>
            </a:r>
            <a:endParaRPr lang="en-US" altLang="ko-KR" dirty="0"/>
          </a:p>
          <a:p>
            <a:pPr marL="171450" indent="-171450">
              <a:buFontTx/>
              <a:buChar char="-"/>
            </a:pPr>
            <a:r>
              <a:rPr lang="ko-KR" altLang="en-US" dirty="0"/>
              <a:t>다른 기관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6F2315-654C-4529-BC89-3799212C04B3}" type="slidenum">
              <a:rPr lang="ko-KR" altLang="en-US" smtClean="0"/>
              <a:pPr>
                <a:defRPr/>
              </a:pPr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72217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ko-KR" altLang="en-US" dirty="0"/>
              <a:t>참여기관 수 포함 </a:t>
            </a:r>
            <a:endParaRPr lang="en-US" altLang="ko-KR" dirty="0"/>
          </a:p>
          <a:p>
            <a:pPr marL="171450" indent="-171450">
              <a:buFontTx/>
              <a:buChar char="-"/>
            </a:pPr>
            <a:r>
              <a:rPr lang="ko-KR" altLang="en-US" dirty="0"/>
              <a:t>다른 기관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6F2315-654C-4529-BC89-3799212C04B3}" type="slidenum">
              <a:rPr lang="ko-KR" altLang="en-US" smtClean="0"/>
              <a:pPr>
                <a:defRPr/>
              </a:pPr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66812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ko-KR" altLang="en-US" dirty="0"/>
              <a:t>참여기관 수 포함 </a:t>
            </a:r>
            <a:endParaRPr lang="en-US" altLang="ko-KR" dirty="0"/>
          </a:p>
          <a:p>
            <a:pPr marL="171450" indent="-171450">
              <a:buFontTx/>
              <a:buChar char="-"/>
            </a:pPr>
            <a:r>
              <a:rPr lang="ko-KR" altLang="en-US" dirty="0"/>
              <a:t>다른 기관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6F2315-654C-4529-BC89-3799212C04B3}" type="slidenum">
              <a:rPr lang="ko-KR" altLang="en-US" smtClean="0"/>
              <a:pPr>
                <a:defRPr/>
              </a:pPr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63274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ko-KR" altLang="en-US" dirty="0"/>
              <a:t>참여기관 수 포함 </a:t>
            </a:r>
            <a:endParaRPr lang="en-US" altLang="ko-KR" dirty="0"/>
          </a:p>
          <a:p>
            <a:pPr marL="171450" indent="-171450">
              <a:buFontTx/>
              <a:buChar char="-"/>
            </a:pPr>
            <a:r>
              <a:rPr lang="ko-KR" altLang="en-US" dirty="0"/>
              <a:t>다른 기관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6F2315-654C-4529-BC89-3799212C04B3}" type="slidenum">
              <a:rPr lang="ko-KR" altLang="en-US" smtClean="0"/>
              <a:pPr>
                <a:defRPr/>
              </a:pPr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8105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744CFD6-1630-4121-79E8-00ABE695B4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0683A4A-D181-AB26-1526-F1D2C73475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DC631FD-9FA8-312B-A7A8-704BFC065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921A5-8650-46CB-9113-39BC16D0527E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2F8CFAF-4FCA-71A4-C309-DA933403E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3426385-5654-8133-DE16-30FEEAF34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1945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081C12C-571E-3BDF-C7E2-28D52A923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C632F33-A3BB-DAE1-9F33-EC53F5BCC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3216BB8-B37A-555A-CD14-1E2685EAD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4A278-4988-4A81-B4D8-E100349CCCA7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CDD94BD-83DD-802A-4F8D-96F54A13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0A2CFF4-3BFC-68A0-9A5E-D8FB19F89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0349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8C8FBB-3493-4CC4-25DB-C668D317E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34D96D2-DCEB-9524-CF67-69BA824D60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AA3C68F-62CA-1BD2-22C0-DE94ACB16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2C70E-38F0-48AA-92C5-7CE839057D40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D775909-CFF6-FF14-FC03-A7D61AF4B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F6E69EB-967F-DF16-43C9-AC7F00E09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8966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E2D9F0-C7AA-31A8-0C3A-91A0D3C11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11F2982-D08A-CA8B-969A-D593ED1C1B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F75BFFC-4453-32AD-C5D3-77B15D6AC9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46F78EC-1EA8-8AF3-BF45-2EB10CA94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5F608-209C-41BF-9BD5-DB83E5449317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44D5808-A4F2-26E4-00B5-5301EB4F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486FB4D-89AD-A321-3D42-C3EC10160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896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B4E5CB3-2DC6-3961-635E-1165E117A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CB51C75-555F-BE5D-E4BC-ED013FB060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0AD4091-567D-2927-85A8-4A7F88C03A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B381E80-1309-BAE3-A1DA-2527EAA961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04AC98D-7FC8-9092-C75C-C79324E3D4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81CA9897-10B7-0809-2244-22C2987D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7DD9A-C78E-43C4-9D77-13197728B15E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9016D48-E570-6B32-9055-8FF1C0B52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2B676C8-F274-666D-0AFE-FED90D8C1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1322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44D7AAE-E76D-9A10-6DF7-E390F0903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1E3A4DE-8003-E206-2213-B07735E39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B4440-755A-4B29-BF1F-3297229D65E7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4F72B4E-E1E8-2A75-09D9-F646F8569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D7954C6-3CB4-04A7-E5C2-D0DF0D9FA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8754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BC437B2-065A-7491-40C0-7142BE96D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8FE8B-E418-4837-9548-C55A9BB45D96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9D572E3-845F-F9BD-D6D0-4692D822E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639F8E2-C2F1-DE93-C0A9-87FE82849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8949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1D0B251-998B-B787-2F49-F05D80CA5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7B0E905-8042-4ED7-7447-B901E5585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20807B-E87C-1C2D-3B8B-2CB7934FED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8611F8F-3E3E-BD95-B0B6-F9C99EFC4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3E45-B853-47F8-B6F0-973AEBA6095A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955A32C-C0F6-A8D5-B9F8-8A394162E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D22C17D-95D5-0FB0-CC2F-37B4DA09D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909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7A91F0B-E88E-6A9A-2AAA-4BEFAAF93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5EADC3F-7C21-C02B-D2F3-1EB39270BB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53FF1FC-E460-A95E-9BA5-9B275129E1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50DD18F-0E00-C959-154D-E32C082C7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27181-705B-4A41-BF10-729F00ADB85F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50324C4-A205-B09B-0D63-B5CCF80BD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63442D1-BF41-109A-DF04-19D733F27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26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B3082B1-142F-F949-01F6-565FD7003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6FDFE7-74A8-2EE4-4A45-D6608874A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0156BA5-FFAC-37F5-7835-261568E70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4741B-EB54-4675-8D70-A580D4198B92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20925BB-3C12-2848-C479-C3712D46E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8925038-9AE8-EA73-609F-77BA11BEA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2915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474E11A-DDBF-24E0-6C76-EC74E7BE69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113E23D-BDC7-B4CF-7C94-C1A4BBF7BC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75937D7-470C-4944-B925-206BC81C7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AA279-8386-4DFA-BE42-D278860D7F85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0C64FD0-81C2-64C7-8B80-DEBF19E31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AF45271-36EF-45BB-4BD4-385AF807B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23155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992408" y="0"/>
            <a:ext cx="494077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57050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E0A8158-3BDE-5A47-B184-D2E54DDF9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DA69261-8264-2937-FABB-5ACB7C20E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3BB0A68-A106-AFFD-F570-D70ACA9B41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1FFCD-7A4E-4D3B-9DB0-EC51619FBFD8}" type="datetime1">
              <a:rPr lang="ko-KR" altLang="en-US" smtClean="0"/>
              <a:t>2024-08-29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B97807A-0547-EAFA-7E2B-C3064C0630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5587D31-5C3A-C337-EFE0-8465718263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F24E0-1449-405C-ADF6-4E8EA674D67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2670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슬라이드 번호 개체 틀 34">
            <a:extLst>
              <a:ext uri="{FF2B5EF4-FFF2-40B4-BE49-F238E27FC236}">
                <a16:creationId xmlns:a16="http://schemas.microsoft.com/office/drawing/2014/main" id="{466B4C08-2ED2-3458-1497-A75FF357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1</a:t>
            </a:fld>
            <a:endParaRPr lang="ko-KR" altLang="en-US"/>
          </a:p>
        </p:txBody>
      </p:sp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01BE6344-5214-D7EB-87C7-823ABD992208}"/>
              </a:ext>
            </a:extLst>
          </p:cNvPr>
          <p:cNvSpPr/>
          <p:nvPr/>
        </p:nvSpPr>
        <p:spPr>
          <a:xfrm>
            <a:off x="5414" y="6733592"/>
            <a:ext cx="12181172" cy="124408"/>
          </a:xfrm>
          <a:custGeom>
            <a:avLst/>
            <a:gdLst>
              <a:gd name="connsiteX0" fmla="*/ 147915 w 12181172"/>
              <a:gd name="connsiteY0" fmla="*/ 0 h 147915"/>
              <a:gd name="connsiteX1" fmla="*/ 12033257 w 12181172"/>
              <a:gd name="connsiteY1" fmla="*/ 0 h 147915"/>
              <a:gd name="connsiteX2" fmla="*/ 12181172 w 12181172"/>
              <a:gd name="connsiteY2" fmla="*/ 147915 h 147915"/>
              <a:gd name="connsiteX3" fmla="*/ 0 w 12181172"/>
              <a:gd name="connsiteY3" fmla="*/ 147915 h 147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81172" h="147915">
                <a:moveTo>
                  <a:pt x="147915" y="0"/>
                </a:moveTo>
                <a:lnTo>
                  <a:pt x="12033257" y="0"/>
                </a:lnTo>
                <a:lnTo>
                  <a:pt x="12181172" y="147915"/>
                </a:lnTo>
                <a:lnTo>
                  <a:pt x="0" y="14791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solidFill>
                <a:schemeClr val="bg1">
                  <a:lumMod val="75000"/>
                </a:schemeClr>
              </a:solidFill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597FFA-A049-46F1-8859-01688537EB6F}"/>
              </a:ext>
            </a:extLst>
          </p:cNvPr>
          <p:cNvSpPr txBox="1"/>
          <p:nvPr/>
        </p:nvSpPr>
        <p:spPr>
          <a:xfrm>
            <a:off x="3096347" y="2535095"/>
            <a:ext cx="6470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TCFD </a:t>
            </a:r>
            <a:r>
              <a:rPr lang="ko-KR" altLang="en-US" sz="2800" b="1" dirty="0"/>
              <a:t>시나리오 분석 측정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4105936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DA4BD2A0-0A2B-4982-9D57-D71563925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944" y="134746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ko-KR" sz="2400" b="0" dirty="0"/>
              <a:t>1. </a:t>
            </a:r>
            <a:r>
              <a:rPr lang="ko-KR" altLang="en-US" sz="2400" b="0" dirty="0" err="1">
                <a:solidFill>
                  <a:srgbClr val="C00000"/>
                </a:solidFill>
              </a:rPr>
              <a:t>금융안정화위원회</a:t>
            </a:r>
            <a:r>
              <a:rPr lang="ko-KR" altLang="en-US" sz="2400" b="0" dirty="0" err="1"/>
              <a:t>의</a:t>
            </a:r>
            <a:r>
              <a:rPr lang="ko-KR" altLang="en-US" sz="2400" b="0" dirty="0"/>
              <a:t> 기후관련 재무정보공시 </a:t>
            </a:r>
            <a:r>
              <a:rPr lang="ko-KR" altLang="en-US" sz="2400" b="0" dirty="0" err="1"/>
              <a:t>테스크포스</a:t>
            </a:r>
            <a:r>
              <a:rPr lang="en-US" altLang="ko-KR" sz="2400" b="0" dirty="0">
                <a:solidFill>
                  <a:srgbClr val="C00000"/>
                </a:solidFill>
              </a:rPr>
              <a:t>(TCFD)</a:t>
            </a:r>
            <a:endParaRPr lang="ko-KR" altLang="en-US" sz="2400" b="0" dirty="0">
              <a:solidFill>
                <a:srgbClr val="C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0BCACB-B5E6-4785-85AA-FEDB91EA7BCD}"/>
              </a:ext>
            </a:extLst>
          </p:cNvPr>
          <p:cNvSpPr txBox="1"/>
          <p:nvPr/>
        </p:nvSpPr>
        <p:spPr>
          <a:xfrm>
            <a:off x="1271465" y="1002065"/>
            <a:ext cx="9431087" cy="219322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</a:pPr>
            <a:r>
              <a:rPr lang="ko-KR" altLang="en-US" sz="1700" dirty="0" err="1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금융안정화위원회</a:t>
            </a:r>
            <a:r>
              <a:rPr lang="en-US" altLang="ko-KR" sz="170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(Financial Stability Board, FSB)</a:t>
            </a:r>
            <a:r>
              <a:rPr lang="ko-KR" altLang="en-US" sz="170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의 기후금융 </a:t>
            </a:r>
            <a:r>
              <a:rPr lang="ko-KR" altLang="en-US" sz="1700" dirty="0" err="1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메인스트림화</a:t>
            </a:r>
            <a:endParaRPr lang="en-US" altLang="ko-KR" sz="1700" dirty="0">
              <a:solidFill>
                <a:srgbClr val="C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74955" indent="-274955">
              <a:lnSpc>
                <a:spcPts val="2500"/>
              </a:lnSpc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lang="en-US" altLang="ko-KR" sz="1500" spc="-40" dirty="0">
                <a:latin typeface="나눔고딕" panose="020D0604000000000000" pitchFamily="50" charset="-127"/>
                <a:ea typeface="나눔고딕" panose="020D0604000000000000" pitchFamily="50" charset="-127"/>
              </a:rPr>
              <a:t>FSB</a:t>
            </a:r>
            <a:r>
              <a:rPr lang="ko-KR" altLang="en-US" sz="1500" spc="-4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는 기업과 금융기관의 기후변화 리스크 관리에 관한 정보공시 촉진 및 이를 위한 재정건전성 강화를 목적으로 </a:t>
            </a:r>
            <a:r>
              <a:rPr lang="en-US" altLang="ko-KR" sz="1500" spc="-4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2015</a:t>
            </a:r>
            <a:r>
              <a:rPr lang="ko-KR" altLang="en-US" sz="1500" spc="-4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</a:t>
            </a:r>
            <a:r>
              <a:rPr lang="en-US" altLang="ko-KR" sz="1500" spc="-40" dirty="0">
                <a:latin typeface="나눔고딕" panose="020D0604000000000000" pitchFamily="50" charset="-127"/>
                <a:ea typeface="나눔고딕" panose="020D0604000000000000" pitchFamily="50" charset="-127"/>
              </a:rPr>
              <a:t>&lt;</a:t>
            </a:r>
            <a:r>
              <a:rPr lang="ko-KR" altLang="en-US" sz="1500" spc="-4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기후관련 금융정보공시 </a:t>
            </a:r>
            <a:r>
              <a:rPr lang="ko-KR" altLang="en-US" sz="1500" spc="-4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테스크포스</a:t>
            </a:r>
            <a:r>
              <a:rPr lang="ko-KR" altLang="en-US" sz="1500" spc="-4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500" spc="-4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(Task Force on Climate-Related Financial Disclosures, TCFD)&gt; </a:t>
            </a:r>
            <a:r>
              <a:rPr lang="ko-KR" altLang="en-US" sz="1500" spc="-4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설립</a:t>
            </a:r>
            <a:endParaRPr lang="en-US" altLang="ko-KR" sz="1500" spc="-4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500"/>
              </a:lnSpc>
              <a:spcAft>
                <a:spcPts val="578"/>
              </a:spcAft>
            </a:pP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    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* </a:t>
            </a:r>
            <a:r>
              <a:rPr lang="ko-KR" altLang="en-US" sz="12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금융안정화위원회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(FSB):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국제 금융규제 및 감독 역할 강화를 위해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2009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발족된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G20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산하 국제기구</a:t>
            </a:r>
            <a:endParaRPr lang="ko-KR" altLang="en-US" sz="1500" spc="-4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74955" indent="-274955">
              <a:lnSpc>
                <a:spcPts val="2500"/>
              </a:lnSpc>
              <a:spcAft>
                <a:spcPts val="578"/>
              </a:spcAft>
              <a:buFont typeface="Wingdings" panose="05000000000000000000" pitchFamily="2" charset="2"/>
              <a:buChar char="l"/>
            </a:pPr>
            <a:r>
              <a:rPr lang="en-US" altLang="ko-KR" sz="1500" spc="-30" dirty="0">
                <a:latin typeface="나눔고딕" panose="020D0604000000000000" pitchFamily="50" charset="-127"/>
                <a:ea typeface="나눔고딕" panose="020D0604000000000000" pitchFamily="50" charset="-127"/>
              </a:rPr>
              <a:t>TCFD</a:t>
            </a:r>
            <a:r>
              <a:rPr lang="ko-KR" altLang="en-US" sz="1500" spc="-3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는 </a:t>
            </a:r>
            <a:r>
              <a:rPr lang="en-US" altLang="ko-KR" sz="1500" spc="-30" dirty="0">
                <a:latin typeface="나눔고딕" panose="020D0604000000000000" pitchFamily="50" charset="-127"/>
                <a:ea typeface="나눔고딕" panose="020D0604000000000000" pitchFamily="50" charset="-127"/>
              </a:rPr>
              <a:t>580</a:t>
            </a:r>
            <a:r>
              <a:rPr lang="ko-KR" altLang="en-US" sz="1500" spc="-3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개 이상</a:t>
            </a:r>
            <a:r>
              <a:rPr lang="en-US" altLang="ko-KR" sz="1500" spc="-3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(2019</a:t>
            </a:r>
            <a:r>
              <a:rPr lang="ko-KR" altLang="en-US" sz="1500" spc="-3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</a:t>
            </a:r>
            <a:r>
              <a:rPr lang="en-US" altLang="ko-KR" sz="1500" spc="-3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500" spc="-3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월 기준</a:t>
            </a:r>
            <a:r>
              <a:rPr lang="en-US" altLang="ko-KR" sz="1500" spc="-3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500" spc="-3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의 정부</a:t>
            </a:r>
            <a:r>
              <a:rPr lang="en-US" altLang="ko-KR" sz="1500" spc="-3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500" spc="-3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금융기관</a:t>
            </a:r>
            <a:r>
              <a:rPr lang="en-US" altLang="ko-KR" sz="1500" spc="-3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500" spc="-3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기업</a:t>
            </a:r>
            <a:r>
              <a:rPr lang="en-US" altLang="ko-KR" sz="1500" spc="-3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NGO</a:t>
            </a:r>
            <a:r>
              <a:rPr lang="ko-KR" altLang="en-US" sz="1500" spc="-3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가 참여 중</a:t>
            </a:r>
            <a:r>
              <a:rPr lang="en-US" altLang="ko-KR" sz="1500" spc="-3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(</a:t>
            </a:r>
            <a:r>
              <a:rPr lang="ko-KR" altLang="en-US" sz="1500" spc="-3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한국에서는 신한금융그룹</a:t>
            </a:r>
            <a:r>
              <a:rPr lang="en-US" altLang="ko-KR" sz="1500" spc="-3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DGB</a:t>
            </a:r>
            <a:r>
              <a:rPr lang="ko-KR" altLang="en-US" sz="1500" spc="-3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금융그룹</a:t>
            </a:r>
            <a:r>
              <a:rPr lang="en-US" altLang="ko-KR" sz="1500" spc="-3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KB</a:t>
            </a:r>
            <a:r>
              <a:rPr lang="ko-KR" altLang="en-US" sz="1500" spc="-3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금융그룹</a:t>
            </a:r>
            <a:r>
              <a:rPr lang="en-US" altLang="ko-KR" sz="1500" spc="-3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500" spc="-3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한국사회책임투자포럼</a:t>
            </a:r>
            <a:r>
              <a:rPr lang="en-US" altLang="ko-KR" sz="1500" spc="-3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B46E4CD9-DC28-4B04-9295-952A2EFC2E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2048" y="5480713"/>
            <a:ext cx="301317" cy="8891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8053" tIns="44027" rIns="88053" bIns="44027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80567" latinLnBrk="0"/>
            <a:r>
              <a:rPr lang="ko-KR" altLang="ko-KR" sz="1733"/>
              <a:t>  </a:t>
            </a:r>
            <a:br>
              <a:rPr lang="ko-KR" altLang="ko-KR" sz="10786"/>
            </a:br>
            <a:br>
              <a:rPr lang="ko-KR" altLang="ko-KR" sz="1733"/>
            </a:br>
            <a:endParaRPr lang="ko-KR" altLang="ko-KR" sz="1733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AFAB321-0CE0-44BC-8997-8533FBAE2381}"/>
              </a:ext>
            </a:extLst>
          </p:cNvPr>
          <p:cNvSpPr/>
          <p:nvPr/>
        </p:nvSpPr>
        <p:spPr>
          <a:xfrm>
            <a:off x="8112224" y="3452808"/>
            <a:ext cx="29112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rgbClr val="4A4A4A"/>
                </a:solidFill>
                <a:latin typeface="Trebuchet MS" panose="020B0603020202020204" pitchFamily="34" charset="0"/>
              </a:rPr>
              <a:t>“We are investing for future generations, and would like companies to move from words to numbers in assessing climate risk in their investments, risk management, and reporting.”(</a:t>
            </a:r>
            <a:r>
              <a:rPr lang="ko-KR" altLang="en-US" sz="1200" dirty="0">
                <a:solidFill>
                  <a:srgbClr val="4A4A4A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노르웨이은행투자운용</a:t>
            </a:r>
            <a:r>
              <a:rPr lang="en-US" altLang="ko-KR" sz="1200" dirty="0">
                <a:solidFill>
                  <a:srgbClr val="4A4A4A"/>
                </a:solidFill>
                <a:latin typeface="Trebuchet MS" panose="020B0603020202020204" pitchFamily="34" charset="0"/>
              </a:rPr>
              <a:t>,NBIM)</a:t>
            </a:r>
            <a:endParaRPr lang="ko-KR" altLang="en-US" sz="1200" dirty="0">
              <a:latin typeface="Trebuchet MS" panose="020B0603020202020204" pitchFamily="34" charset="0"/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5722BECF-148E-4E26-B184-A1463ED11A0B}"/>
              </a:ext>
            </a:extLst>
          </p:cNvPr>
          <p:cNvGraphicFramePr>
            <a:graphicFrameLocks noGrp="1"/>
          </p:cNvGraphicFramePr>
          <p:nvPr/>
        </p:nvGraphicFramePr>
        <p:xfrm>
          <a:off x="1496724" y="3456710"/>
          <a:ext cx="6480720" cy="2708599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2004967888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83262100"/>
                    </a:ext>
                  </a:extLst>
                </a:gridCol>
                <a:gridCol w="4176464">
                  <a:extLst>
                    <a:ext uri="{9D8B030D-6E8A-4147-A177-3AD203B41FA5}">
                      <a16:colId xmlns:a16="http://schemas.microsoft.com/office/drawing/2014/main" val="74102169"/>
                    </a:ext>
                  </a:extLst>
                </a:gridCol>
              </a:tblGrid>
              <a:tr h="31492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주요</a:t>
                      </a:r>
                      <a:r>
                        <a:rPr lang="en-US" altLang="ko-KR" sz="13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3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부문</a:t>
                      </a:r>
                    </a:p>
                  </a:txBody>
                  <a:tcPr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기관수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주요 기관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94306239"/>
                  </a:ext>
                </a:extLst>
              </a:tr>
              <a:tr h="31492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정부</a:t>
                      </a:r>
                    </a:p>
                  </a:txBody>
                  <a:tcPr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17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영국</a:t>
                      </a:r>
                      <a:r>
                        <a:rPr lang="en-US" altLang="ko-KR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캐나다</a:t>
                      </a:r>
                      <a:r>
                        <a:rPr lang="en-US" altLang="ko-KR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프랑스 정부</a:t>
                      </a:r>
                      <a:r>
                        <a:rPr lang="en-US" altLang="ko-KR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네덜란드 중앙은행 등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651019012"/>
                  </a:ext>
                </a:extLst>
              </a:tr>
              <a:tr h="504138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금융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349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AXA </a:t>
                      </a:r>
                      <a:r>
                        <a:rPr lang="ko-KR" altLang="en-US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그룹</a:t>
                      </a:r>
                      <a:r>
                        <a:rPr lang="en-US" altLang="ko-KR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en-US" altLang="ko-KR" sz="1300" kern="1200" spc="-50" baseline="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BlackRock,BNP</a:t>
                      </a:r>
                      <a:r>
                        <a:rPr lang="en-US" altLang="ko-KR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City </a:t>
                      </a:r>
                      <a:r>
                        <a:rPr lang="ko-KR" altLang="en-US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그룹</a:t>
                      </a:r>
                      <a:r>
                        <a:rPr lang="en-US" altLang="ko-KR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HSBC,</a:t>
                      </a:r>
                      <a:r>
                        <a:rPr lang="ko-KR" altLang="en-US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ICBC,</a:t>
                      </a:r>
                      <a:r>
                        <a:rPr lang="ko-KR" altLang="en-US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S&amp;P</a:t>
                      </a:r>
                      <a:r>
                        <a:rPr lang="ko-KR" altLang="en-US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Global, Standard Chartered, UBS </a:t>
                      </a:r>
                      <a:r>
                        <a:rPr lang="ko-KR" altLang="en-US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그룹 등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7866403"/>
                  </a:ext>
                </a:extLst>
              </a:tr>
              <a:tr h="31492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정보통신</a:t>
                      </a:r>
                      <a:r>
                        <a:rPr lang="en-US" altLang="ko-KR" sz="13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(ICT)</a:t>
                      </a:r>
                      <a:endParaRPr lang="ko-KR" altLang="en-US" sz="13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27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HP, eBay, Telefonica, ASUS, Bloomberg</a:t>
                      </a:r>
                      <a:r>
                        <a:rPr lang="ko-KR" altLang="en-US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LP,</a:t>
                      </a:r>
                      <a:r>
                        <a:rPr lang="ko-KR" altLang="en-US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FUJITSU </a:t>
                      </a:r>
                      <a:r>
                        <a:rPr lang="ko-KR" altLang="en-US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등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222950199"/>
                  </a:ext>
                </a:extLst>
              </a:tr>
              <a:tr h="31492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에너지 및 원자재</a:t>
                      </a:r>
                    </a:p>
                  </a:txBody>
                  <a:tcPr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53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AGL, BHP, The WESAF Group, </a:t>
                      </a:r>
                      <a:r>
                        <a:rPr lang="en-US" altLang="ko-KR" sz="1300" kern="1200" spc="-50" baseline="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Avaada</a:t>
                      </a:r>
                      <a:r>
                        <a:rPr lang="en-US" altLang="ko-KR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Group </a:t>
                      </a:r>
                      <a:r>
                        <a:rPr lang="ko-KR" altLang="en-US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등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32591517"/>
                  </a:ext>
                </a:extLst>
              </a:tr>
              <a:tr h="31492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소비재</a:t>
                      </a:r>
                    </a:p>
                  </a:txBody>
                  <a:tcPr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31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Coca-Cola, Daimler, WPP, M&amp;S, H&amp;M Group </a:t>
                      </a:r>
                      <a:r>
                        <a:rPr lang="ko-KR" altLang="en-US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등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239157304"/>
                  </a:ext>
                </a:extLst>
              </a:tr>
              <a:tr h="31492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산업재</a:t>
                      </a:r>
                      <a:endParaRPr lang="ko-KR" altLang="en-US" sz="13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46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Johnson</a:t>
                      </a:r>
                      <a:r>
                        <a:rPr lang="ko-KR" altLang="en-US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Controls, China Airlines, Maersk, Mitsubishi </a:t>
                      </a:r>
                      <a:r>
                        <a:rPr lang="ko-KR" altLang="en-US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등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103794398"/>
                  </a:ext>
                </a:extLst>
              </a:tr>
              <a:tr h="31492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3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협회 및 </a:t>
                      </a:r>
                      <a:r>
                        <a:rPr lang="en-US" altLang="ko-KR" sz="13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NGO</a:t>
                      </a:r>
                      <a:endParaRPr lang="ko-KR" altLang="en-US" sz="13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29</a:t>
                      </a:r>
                      <a:endParaRPr lang="ko-KR" altLang="en-US" sz="130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kern="1200" spc="-50" baseline="0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KoSIF</a:t>
                      </a:r>
                      <a:r>
                        <a:rPr lang="en-US" altLang="ko-KR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미국변호사협회</a:t>
                      </a:r>
                      <a:r>
                        <a:rPr lang="en-US" altLang="ko-KR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300" kern="1200" spc="-5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국제회계사협회 등</a:t>
                      </a:r>
                    </a:p>
                  </a:txBody>
                  <a:tcPr>
                    <a:lnL w="12700" cap="flat" cmpd="sng" algn="ctr">
                      <a:solidFill>
                        <a:schemeClr val="tx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23662852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E742CF9F-E12A-45A1-9B8E-D51E7F9B775C}"/>
              </a:ext>
            </a:extLst>
          </p:cNvPr>
          <p:cNvSpPr/>
          <p:nvPr/>
        </p:nvSpPr>
        <p:spPr>
          <a:xfrm>
            <a:off x="8081292" y="4811668"/>
            <a:ext cx="29112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rgbClr val="4A4A4A"/>
                </a:solidFill>
                <a:latin typeface="Trebuchet MS" panose="020B0603020202020204" pitchFamily="34" charset="0"/>
              </a:rPr>
              <a:t>“We believe that these recommendations will help promote transparency around climate-related risks and opportunities, and we encourage other business leaders to join us in this united effort to improve disclosure across sectors and regions.” (</a:t>
            </a:r>
            <a:r>
              <a:rPr lang="ko-KR" altLang="en-US" sz="1200" dirty="0" err="1">
                <a:solidFill>
                  <a:srgbClr val="4A4A4A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다우케미컬</a:t>
            </a:r>
            <a:r>
              <a:rPr lang="en-US" altLang="ko-KR" sz="1200" dirty="0">
                <a:solidFill>
                  <a:srgbClr val="4A4A4A"/>
                </a:solidFill>
                <a:latin typeface="Trebuchet MS" panose="020B0603020202020204" pitchFamily="34" charset="0"/>
              </a:rPr>
              <a:t>)</a:t>
            </a:r>
            <a:endParaRPr lang="ko-KR" altLang="en-US" sz="1200" dirty="0">
              <a:latin typeface="Trebuchet MS" panose="020B0603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1E7F4D-3E13-442E-A194-FC5D02C7A2A9}"/>
              </a:ext>
            </a:extLst>
          </p:cNvPr>
          <p:cNvSpPr txBox="1"/>
          <p:nvPr/>
        </p:nvSpPr>
        <p:spPr>
          <a:xfrm>
            <a:off x="1477268" y="6194745"/>
            <a:ext cx="5099720" cy="276999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latinLnBrk="0"/>
            <a:r>
              <a:rPr lang="ko-KR" altLang="en-US" sz="1200" dirty="0">
                <a:cs typeface="Arial" panose="020B0604020202020204" pitchFamily="34" charset="0"/>
              </a:rPr>
              <a:t>참고</a:t>
            </a:r>
            <a:r>
              <a:rPr lang="en-US" altLang="ko-KR" sz="1200" dirty="0">
                <a:cs typeface="Arial" panose="020B0604020202020204" pitchFamily="34" charset="0"/>
              </a:rPr>
              <a:t>: </a:t>
            </a:r>
            <a:r>
              <a:rPr lang="ko-KR" altLang="en-US" sz="1200" dirty="0">
                <a:cs typeface="Arial" panose="020B0604020202020204" pitchFamily="34" charset="0"/>
              </a:rPr>
              <a:t>일부 부문</a:t>
            </a:r>
            <a:r>
              <a:rPr lang="en-US" altLang="ko-KR" sz="1200" dirty="0">
                <a:cs typeface="Arial" panose="020B0604020202020204" pitchFamily="34" charset="0"/>
              </a:rPr>
              <a:t>(</a:t>
            </a:r>
            <a:r>
              <a:rPr lang="ko-KR" altLang="en-US" sz="1200" dirty="0">
                <a:cs typeface="Arial" panose="020B0604020202020204" pitchFamily="34" charset="0"/>
              </a:rPr>
              <a:t>법률회사</a:t>
            </a:r>
            <a:r>
              <a:rPr lang="en-US" altLang="ko-KR" sz="1200" dirty="0">
                <a:cs typeface="Arial" panose="020B0604020202020204" pitchFamily="34" charset="0"/>
              </a:rPr>
              <a:t>, </a:t>
            </a:r>
            <a:r>
              <a:rPr lang="ko-KR" altLang="en-US" sz="1200" dirty="0">
                <a:cs typeface="Arial" panose="020B0604020202020204" pitchFamily="34" charset="0"/>
              </a:rPr>
              <a:t>부동산회사 등</a:t>
            </a:r>
            <a:r>
              <a:rPr lang="en-US" altLang="ko-KR" sz="1200" dirty="0">
                <a:cs typeface="Arial" panose="020B0604020202020204" pitchFamily="34" charset="0"/>
              </a:rPr>
              <a:t>)</a:t>
            </a:r>
            <a:r>
              <a:rPr lang="ko-KR" altLang="en-US" sz="1200" dirty="0">
                <a:cs typeface="Arial" panose="020B0604020202020204" pitchFamily="34" charset="0"/>
              </a:rPr>
              <a:t>은 위 기관수에 포함되지 않음</a:t>
            </a:r>
            <a:r>
              <a:rPr lang="en-US" altLang="ko-KR" sz="1200" dirty="0">
                <a:cs typeface="Arial" panose="020B0604020202020204" pitchFamily="34" charset="0"/>
              </a:rPr>
              <a:t>.. </a:t>
            </a:r>
            <a:endParaRPr lang="ko-KR" altLang="en-US" sz="12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064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DA4BD2A0-0A2B-4982-9D57-D71563925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358" y="103107"/>
            <a:ext cx="10515600" cy="1325563"/>
          </a:xfrm>
        </p:spPr>
        <p:txBody>
          <a:bodyPr>
            <a:normAutofit/>
          </a:bodyPr>
          <a:lstStyle/>
          <a:p>
            <a:r>
              <a:rPr lang="ko-KR" altLang="en-US" sz="2800" b="0" dirty="0"/>
              <a:t>참조</a:t>
            </a:r>
            <a:r>
              <a:rPr lang="en-US" altLang="ko-KR" sz="2800" b="0" dirty="0"/>
              <a:t>: TCFD</a:t>
            </a:r>
            <a:r>
              <a:rPr lang="ko-KR" altLang="en-US" sz="2800" b="0" dirty="0"/>
              <a:t>의 도입 </a:t>
            </a:r>
            <a:r>
              <a:rPr lang="ko-KR" altLang="en-US" sz="2800" b="0" dirty="0">
                <a:solidFill>
                  <a:srgbClr val="C00000"/>
                </a:solidFill>
              </a:rPr>
              <a:t>배경 </a:t>
            </a:r>
            <a:r>
              <a:rPr lang="ko-KR" altLang="en-US" sz="2800" b="0" dirty="0"/>
              <a:t>및</a:t>
            </a:r>
            <a:r>
              <a:rPr lang="ko-KR" altLang="en-US" sz="2800" b="0" dirty="0">
                <a:solidFill>
                  <a:srgbClr val="C00000"/>
                </a:solidFill>
              </a:rPr>
              <a:t> </a:t>
            </a:r>
            <a:r>
              <a:rPr lang="en-US" altLang="ko-KR" sz="2800" b="0" dirty="0">
                <a:solidFill>
                  <a:srgbClr val="C00000"/>
                </a:solidFill>
              </a:rPr>
              <a:t>Milestone</a:t>
            </a:r>
            <a:endParaRPr lang="ko-KR" altLang="en-US" sz="2800" b="0" dirty="0">
              <a:solidFill>
                <a:srgbClr val="C00000"/>
              </a:solidFill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7FCF1119-540A-4E1F-A2E6-6DEA07261E9D}"/>
              </a:ext>
            </a:extLst>
          </p:cNvPr>
          <p:cNvSpPr/>
          <p:nvPr/>
        </p:nvSpPr>
        <p:spPr>
          <a:xfrm>
            <a:off x="1271712" y="1034618"/>
            <a:ext cx="9648825" cy="1818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5177" indent="-275177">
              <a:lnSpc>
                <a:spcPts val="2500"/>
              </a:lnSpc>
              <a:spcAft>
                <a:spcPts val="578"/>
              </a:spcAft>
              <a:buFont typeface="Wingdings" panose="05000000000000000000" pitchFamily="2" charset="2"/>
              <a:buChar char="l"/>
            </a:pPr>
            <a:r>
              <a:rPr lang="en-US" altLang="ko-KR" sz="15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2008</a:t>
            </a:r>
            <a:r>
              <a:rPr lang="ko-KR" altLang="en-US" sz="15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글로벌 금융시장 붕괴로 인한 기업지배구조와 리스크 관리 측면의 투명성</a:t>
            </a:r>
            <a:r>
              <a:rPr lang="en-US" altLang="ko-KR" sz="15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5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강화에 대한 시대적 요구 증가</a:t>
            </a:r>
            <a:endParaRPr lang="en-US" altLang="ko-KR" sz="15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75177" indent="-275177">
              <a:lnSpc>
                <a:spcPts val="2500"/>
              </a:lnSpc>
              <a:spcAft>
                <a:spcPts val="578"/>
              </a:spcAft>
              <a:buFont typeface="Wingdings" panose="05000000000000000000" pitchFamily="2" charset="2"/>
              <a:buChar char="l"/>
            </a:pPr>
            <a:r>
              <a:rPr lang="ko-KR" altLang="en-US" sz="15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기후변화 리스크가 전 세계 경제에 미칠 수 있는 천문학적 피해 예상 </a:t>
            </a:r>
            <a:br>
              <a:rPr lang="en-US" altLang="ko-KR" sz="1500" dirty="0"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- Economist</a:t>
            </a:r>
            <a:r>
              <a: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는 </a:t>
            </a:r>
            <a:r>
              <a:rPr lang="ko-KR" altLang="en-US" sz="1400" kern="0" spc="-5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기후변화 리스크에 노출된 전 세계 자산 규모가 </a:t>
            </a:r>
            <a:r>
              <a:rPr lang="en-US" altLang="ko-KR" sz="1400" kern="0" spc="-5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21</a:t>
            </a:r>
            <a:r>
              <a:rPr lang="ko-KR" altLang="en-US" sz="1400" kern="0" spc="-5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세기 말까지 약 </a:t>
            </a:r>
            <a:r>
              <a:rPr lang="en-US" altLang="ko-KR" sz="1400" kern="0" spc="-5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1400" kern="0" spc="-5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경</a:t>
            </a:r>
            <a:r>
              <a:rPr lang="en-US" altLang="ko-KR" sz="1400" kern="0" spc="-5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ko-KR" altLang="en-US" sz="1400" kern="0" spc="-5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천조원에 이를 수 있다고 추정</a:t>
            </a:r>
          </a:p>
          <a:p>
            <a:pPr marL="275177" indent="-275177">
              <a:lnSpc>
                <a:spcPts val="2500"/>
              </a:lnSpc>
              <a:spcAft>
                <a:spcPts val="578"/>
              </a:spcAft>
              <a:buFont typeface="Wingdings" panose="05000000000000000000" pitchFamily="2" charset="2"/>
              <a:buChar char="l"/>
            </a:pPr>
            <a:r>
              <a:rPr lang="ko-KR" altLang="en-US" sz="15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파리기후협정을 계기로 녹색경제로의 전환 가속화 및 새로운 시장 형성 및 확대를 위한 금융의 역할 필요성 대두</a:t>
            </a:r>
            <a:br>
              <a:rPr lang="en-US" altLang="ko-KR" sz="1500" dirty="0"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1400" kern="0" spc="-5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1400" kern="0" spc="-5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국제에너지기구인 </a:t>
            </a:r>
            <a:r>
              <a:rPr lang="en-US" altLang="ko-KR" sz="1400" kern="0" spc="-5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IEA</a:t>
            </a:r>
            <a:r>
              <a:rPr lang="ko-KR" altLang="en-US" sz="1400" kern="0" spc="-5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는 </a:t>
            </a:r>
            <a:r>
              <a:rPr lang="ko-KR" altLang="en-US" sz="1400" kern="0" spc="-50" dirty="0" err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저탄소경제로의</a:t>
            </a:r>
            <a:r>
              <a:rPr lang="en-US" altLang="ko-KR" sz="1400" kern="0" spc="-5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400" kern="0" spc="-5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전환에서 에너지분야에만 향후 연간 </a:t>
            </a:r>
            <a:r>
              <a:rPr lang="en-US" altLang="ko-KR" sz="1400" kern="0" spc="-5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1400" kern="0" spc="-50" dirty="0" err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천조원</a:t>
            </a:r>
            <a:r>
              <a:rPr lang="ko-KR" altLang="en-US" sz="1400" kern="0" spc="-5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투자 필요 추정</a:t>
            </a:r>
            <a:endParaRPr lang="ko-KR" altLang="en-US" sz="14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46D746-306C-44EF-B738-AF1BC2FF3744}"/>
              </a:ext>
            </a:extLst>
          </p:cNvPr>
          <p:cNvSpPr/>
          <p:nvPr/>
        </p:nvSpPr>
        <p:spPr>
          <a:xfrm>
            <a:off x="1271588" y="4149081"/>
            <a:ext cx="9637007" cy="2327349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620F756-7040-46E6-9C67-4F10A6D68F4E}"/>
              </a:ext>
            </a:extLst>
          </p:cNvPr>
          <p:cNvSpPr/>
          <p:nvPr/>
        </p:nvSpPr>
        <p:spPr>
          <a:xfrm>
            <a:off x="1271587" y="2996953"/>
            <a:ext cx="9648826" cy="999037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1" name="화살표: 아래쪽 34">
            <a:extLst>
              <a:ext uri="{FF2B5EF4-FFF2-40B4-BE49-F238E27FC236}">
                <a16:creationId xmlns:a16="http://schemas.microsoft.com/office/drawing/2014/main" id="{A7065B65-93BB-4F59-9761-BEEBAE89C059}"/>
              </a:ext>
            </a:extLst>
          </p:cNvPr>
          <p:cNvSpPr/>
          <p:nvPr/>
        </p:nvSpPr>
        <p:spPr>
          <a:xfrm rot="16200000" flipH="1">
            <a:off x="5806889" y="-1006868"/>
            <a:ext cx="195582" cy="9060544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6" name="타원 17">
            <a:extLst>
              <a:ext uri="{FF2B5EF4-FFF2-40B4-BE49-F238E27FC236}">
                <a16:creationId xmlns:a16="http://schemas.microsoft.com/office/drawing/2014/main" id="{725FC461-2A6C-4934-954F-D1A4356A5C2E}"/>
              </a:ext>
            </a:extLst>
          </p:cNvPr>
          <p:cNvSpPr/>
          <p:nvPr/>
        </p:nvSpPr>
        <p:spPr>
          <a:xfrm>
            <a:off x="1707468" y="3451401"/>
            <a:ext cx="144016" cy="144009"/>
          </a:xfrm>
          <a:prstGeom prst="ellipse">
            <a:avLst/>
          </a:prstGeom>
          <a:solidFill>
            <a:srgbClr val="0070C0"/>
          </a:solidFill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FCE0177-17A8-4CA1-A3BF-72928AF08C51}"/>
              </a:ext>
            </a:extLst>
          </p:cNvPr>
          <p:cNvSpPr txBox="1"/>
          <p:nvPr/>
        </p:nvSpPr>
        <p:spPr>
          <a:xfrm>
            <a:off x="1309672" y="3646983"/>
            <a:ext cx="939607" cy="27699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latinLnBrk="0"/>
            <a:r>
              <a:rPr lang="en-US" altLang="ko-KR" sz="1200" dirty="0">
                <a:cs typeface="Arial" panose="020B0604020202020204" pitchFamily="34" charset="0"/>
              </a:rPr>
              <a:t>2015</a:t>
            </a:r>
            <a:r>
              <a:rPr lang="ko-KR" altLang="en-US" sz="1200" dirty="0">
                <a:cs typeface="Arial" panose="020B0604020202020204" pitchFamily="34" charset="0"/>
              </a:rPr>
              <a:t>년</a:t>
            </a:r>
            <a:r>
              <a:rPr lang="en-US" altLang="ko-KR" sz="1200" dirty="0">
                <a:cs typeface="Arial" panose="020B0604020202020204" pitchFamily="34" charset="0"/>
              </a:rPr>
              <a:t>12</a:t>
            </a:r>
            <a:r>
              <a:rPr lang="ko-KR" altLang="en-US" sz="1200" dirty="0">
                <a:cs typeface="Arial" panose="020B0604020202020204" pitchFamily="34" charset="0"/>
              </a:rPr>
              <a:t>월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84E6D4E-DACF-43B0-BFCF-A4C00C84581B}"/>
              </a:ext>
            </a:extLst>
          </p:cNvPr>
          <p:cNvSpPr txBox="1"/>
          <p:nvPr/>
        </p:nvSpPr>
        <p:spPr>
          <a:xfrm>
            <a:off x="1343923" y="3075923"/>
            <a:ext cx="871103" cy="27699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latinLnBrk="0"/>
            <a:r>
              <a:rPr lang="en-US" altLang="ko-KR" sz="1200" dirty="0">
                <a:cs typeface="Arial" panose="020B0604020202020204" pitchFamily="34" charset="0"/>
              </a:rPr>
              <a:t>TCFD </a:t>
            </a:r>
            <a:r>
              <a:rPr lang="ko-KR" altLang="en-US" sz="1200" dirty="0">
                <a:cs typeface="Arial" panose="020B0604020202020204" pitchFamily="34" charset="0"/>
              </a:rPr>
              <a:t>설립</a:t>
            </a:r>
          </a:p>
        </p:txBody>
      </p:sp>
      <p:sp>
        <p:nvSpPr>
          <p:cNvPr id="41" name="타원 20">
            <a:extLst>
              <a:ext uri="{FF2B5EF4-FFF2-40B4-BE49-F238E27FC236}">
                <a16:creationId xmlns:a16="http://schemas.microsoft.com/office/drawing/2014/main" id="{35D251C1-9CD7-44EF-9E87-632494B28682}"/>
              </a:ext>
            </a:extLst>
          </p:cNvPr>
          <p:cNvSpPr/>
          <p:nvPr/>
        </p:nvSpPr>
        <p:spPr>
          <a:xfrm>
            <a:off x="3337742" y="3451401"/>
            <a:ext cx="144016" cy="144009"/>
          </a:xfrm>
          <a:prstGeom prst="ellipse">
            <a:avLst/>
          </a:prstGeom>
          <a:solidFill>
            <a:srgbClr val="0070C0"/>
          </a:solidFill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3CBB85D-47D6-49E3-92A1-039D439D3258}"/>
              </a:ext>
            </a:extLst>
          </p:cNvPr>
          <p:cNvSpPr txBox="1"/>
          <p:nvPr/>
        </p:nvSpPr>
        <p:spPr>
          <a:xfrm>
            <a:off x="2905695" y="3646983"/>
            <a:ext cx="939607" cy="27699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latinLnBrk="0"/>
            <a:r>
              <a:rPr lang="en-US" altLang="ko-KR" sz="1200" dirty="0">
                <a:cs typeface="Arial" panose="020B0604020202020204" pitchFamily="34" charset="0"/>
              </a:rPr>
              <a:t>2016</a:t>
            </a:r>
            <a:r>
              <a:rPr lang="ko-KR" altLang="en-US" sz="1200" dirty="0">
                <a:cs typeface="Arial" panose="020B0604020202020204" pitchFamily="34" charset="0"/>
              </a:rPr>
              <a:t>년</a:t>
            </a:r>
            <a:r>
              <a:rPr lang="en-US" altLang="ko-KR" sz="1200" dirty="0">
                <a:cs typeface="Arial" panose="020B0604020202020204" pitchFamily="34" charset="0"/>
              </a:rPr>
              <a:t>1</a:t>
            </a:r>
            <a:r>
              <a:rPr lang="ko-KR" altLang="en-US" sz="1200" dirty="0">
                <a:cs typeface="Arial" panose="020B0604020202020204" pitchFamily="34" charset="0"/>
              </a:rPr>
              <a:t>월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7CFE6D8-5620-4D9A-8542-0C1C2665101E}"/>
              </a:ext>
            </a:extLst>
          </p:cNvPr>
          <p:cNvSpPr txBox="1"/>
          <p:nvPr/>
        </p:nvSpPr>
        <p:spPr>
          <a:xfrm>
            <a:off x="2371358" y="3075923"/>
            <a:ext cx="2036143" cy="27699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latinLnBrk="0"/>
            <a:r>
              <a:rPr lang="en-US" altLang="ko-KR" sz="1200" dirty="0">
                <a:cs typeface="Arial" panose="020B0604020202020204" pitchFamily="34" charset="0"/>
              </a:rPr>
              <a:t>FSD</a:t>
            </a:r>
            <a:r>
              <a:rPr lang="ko-KR" altLang="en-US" sz="1200" dirty="0">
                <a:cs typeface="Arial" panose="020B0604020202020204" pitchFamily="34" charset="0"/>
              </a:rPr>
              <a:t>의 </a:t>
            </a:r>
            <a:r>
              <a:rPr lang="en-US" altLang="ko-KR" sz="1200" dirty="0">
                <a:cs typeface="Arial" panose="020B0604020202020204" pitchFamily="34" charset="0"/>
              </a:rPr>
              <a:t>TCFD </a:t>
            </a:r>
            <a:r>
              <a:rPr lang="ko-KR" altLang="en-US" sz="1200" dirty="0">
                <a:cs typeface="Arial" panose="020B0604020202020204" pitchFamily="34" charset="0"/>
              </a:rPr>
              <a:t>이사회 임명</a:t>
            </a:r>
          </a:p>
        </p:txBody>
      </p:sp>
      <p:sp>
        <p:nvSpPr>
          <p:cNvPr id="44" name="타원 26">
            <a:extLst>
              <a:ext uri="{FF2B5EF4-FFF2-40B4-BE49-F238E27FC236}">
                <a16:creationId xmlns:a16="http://schemas.microsoft.com/office/drawing/2014/main" id="{68768783-BBF1-49B3-8D7A-13F44EB58964}"/>
              </a:ext>
            </a:extLst>
          </p:cNvPr>
          <p:cNvSpPr/>
          <p:nvPr/>
        </p:nvSpPr>
        <p:spPr>
          <a:xfrm>
            <a:off x="5106094" y="3451401"/>
            <a:ext cx="144016" cy="144009"/>
          </a:xfrm>
          <a:prstGeom prst="ellipse">
            <a:avLst/>
          </a:prstGeom>
          <a:solidFill>
            <a:srgbClr val="0070C0"/>
          </a:solidFill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2A880FA-A969-44A9-8269-D012757FF1C1}"/>
              </a:ext>
            </a:extLst>
          </p:cNvPr>
          <p:cNvSpPr txBox="1"/>
          <p:nvPr/>
        </p:nvSpPr>
        <p:spPr>
          <a:xfrm>
            <a:off x="4674046" y="3646983"/>
            <a:ext cx="1008112" cy="27699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latinLnBrk="0"/>
            <a:r>
              <a:rPr lang="en-US" altLang="ko-KR" sz="1200" dirty="0">
                <a:cs typeface="Arial" panose="020B0604020202020204" pitchFamily="34" charset="0"/>
              </a:rPr>
              <a:t>2017</a:t>
            </a:r>
            <a:r>
              <a:rPr lang="ko-KR" altLang="en-US" sz="1200" dirty="0">
                <a:cs typeface="Arial" panose="020B0604020202020204" pitchFamily="34" charset="0"/>
              </a:rPr>
              <a:t>년 </a:t>
            </a:r>
            <a:r>
              <a:rPr lang="en-US" altLang="ko-KR" sz="1200" dirty="0">
                <a:cs typeface="Arial" panose="020B0604020202020204" pitchFamily="34" charset="0"/>
              </a:rPr>
              <a:t>6</a:t>
            </a:r>
            <a:r>
              <a:rPr lang="ko-KR" altLang="en-US" sz="1200" dirty="0">
                <a:cs typeface="Arial" panose="020B0604020202020204" pitchFamily="34" charset="0"/>
              </a:rPr>
              <a:t>월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94A5BFE-0642-4F18-A3EF-B693E8EAC6BE}"/>
              </a:ext>
            </a:extLst>
          </p:cNvPr>
          <p:cNvSpPr txBox="1"/>
          <p:nvPr/>
        </p:nvSpPr>
        <p:spPr>
          <a:xfrm>
            <a:off x="4372313" y="3075923"/>
            <a:ext cx="1606302" cy="27699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 latinLnBrk="0"/>
            <a:r>
              <a:rPr lang="en-US" altLang="ko-KR" sz="1200" dirty="0">
                <a:cs typeface="Arial" panose="020B0604020202020204" pitchFamily="34" charset="0"/>
              </a:rPr>
              <a:t>TCFD </a:t>
            </a:r>
            <a:r>
              <a:rPr lang="ko-KR" altLang="en-US" sz="1200" dirty="0">
                <a:cs typeface="Arial" panose="020B0604020202020204" pitchFamily="34" charset="0"/>
              </a:rPr>
              <a:t>권고안 발간</a:t>
            </a:r>
            <a:endParaRPr lang="en-US" altLang="ko-KR" sz="1200" dirty="0">
              <a:cs typeface="Arial" panose="020B0604020202020204" pitchFamily="34" charset="0"/>
            </a:endParaRPr>
          </a:p>
        </p:txBody>
      </p:sp>
      <p:sp>
        <p:nvSpPr>
          <p:cNvPr id="47" name="타원 31">
            <a:extLst>
              <a:ext uri="{FF2B5EF4-FFF2-40B4-BE49-F238E27FC236}">
                <a16:creationId xmlns:a16="http://schemas.microsoft.com/office/drawing/2014/main" id="{9A625B76-6994-4A6F-B9D2-8AA75EDC1A44}"/>
              </a:ext>
            </a:extLst>
          </p:cNvPr>
          <p:cNvSpPr/>
          <p:nvPr/>
        </p:nvSpPr>
        <p:spPr>
          <a:xfrm>
            <a:off x="7206183" y="3451401"/>
            <a:ext cx="144016" cy="144009"/>
          </a:xfrm>
          <a:prstGeom prst="ellipse">
            <a:avLst/>
          </a:prstGeom>
          <a:solidFill>
            <a:srgbClr val="0070C0"/>
          </a:solidFill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E2D1478-5145-4516-B066-C9A60072AE24}"/>
              </a:ext>
            </a:extLst>
          </p:cNvPr>
          <p:cNvSpPr txBox="1"/>
          <p:nvPr/>
        </p:nvSpPr>
        <p:spPr>
          <a:xfrm>
            <a:off x="6774135" y="3646983"/>
            <a:ext cx="1008112" cy="27699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latinLnBrk="0"/>
            <a:r>
              <a:rPr lang="en-US" altLang="ko-KR" sz="1200" dirty="0">
                <a:cs typeface="Arial" panose="020B0604020202020204" pitchFamily="34" charset="0"/>
              </a:rPr>
              <a:t>2018</a:t>
            </a:r>
            <a:r>
              <a:rPr lang="ko-KR" altLang="en-US" sz="1200" dirty="0">
                <a:cs typeface="Arial" panose="020B0604020202020204" pitchFamily="34" charset="0"/>
              </a:rPr>
              <a:t>년 </a:t>
            </a:r>
            <a:r>
              <a:rPr lang="en-US" altLang="ko-KR" sz="1200" dirty="0">
                <a:cs typeface="Arial" panose="020B0604020202020204" pitchFamily="34" charset="0"/>
              </a:rPr>
              <a:t>9</a:t>
            </a:r>
            <a:r>
              <a:rPr lang="ko-KR" altLang="en-US" sz="1200" dirty="0">
                <a:cs typeface="Arial" panose="020B0604020202020204" pitchFamily="34" charset="0"/>
              </a:rPr>
              <a:t>월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9EBE75E-1812-4847-B879-B71A275433AF}"/>
              </a:ext>
            </a:extLst>
          </p:cNvPr>
          <p:cNvSpPr txBox="1"/>
          <p:nvPr/>
        </p:nvSpPr>
        <p:spPr>
          <a:xfrm>
            <a:off x="5951984" y="3075551"/>
            <a:ext cx="2232248" cy="27699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 latinLnBrk="0"/>
            <a:r>
              <a:rPr lang="en-US" altLang="ko-KR" sz="1200" dirty="0">
                <a:cs typeface="Arial" panose="020B0604020202020204" pitchFamily="34" charset="0"/>
              </a:rPr>
              <a:t>TCFD Status Report </a:t>
            </a:r>
            <a:r>
              <a:rPr lang="ko-KR" altLang="en-US" sz="1200" dirty="0">
                <a:cs typeface="Arial" panose="020B0604020202020204" pitchFamily="34" charset="0"/>
              </a:rPr>
              <a:t>발표</a:t>
            </a:r>
          </a:p>
        </p:txBody>
      </p:sp>
      <p:sp>
        <p:nvSpPr>
          <p:cNvPr id="50" name="직사각형 36">
            <a:extLst>
              <a:ext uri="{FF2B5EF4-FFF2-40B4-BE49-F238E27FC236}">
                <a16:creationId xmlns:a16="http://schemas.microsoft.com/office/drawing/2014/main" id="{09613E5A-B2E9-4FFF-92AD-4A665D0F8A5B}"/>
              </a:ext>
            </a:extLst>
          </p:cNvPr>
          <p:cNvSpPr/>
          <p:nvPr/>
        </p:nvSpPr>
        <p:spPr>
          <a:xfrm>
            <a:off x="3479516" y="4309408"/>
            <a:ext cx="2472469" cy="1119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  <a:spcAft>
                <a:spcPts val="600"/>
              </a:spcAft>
            </a:pP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“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투명성 강화를 통해 시장의 </a:t>
            </a:r>
            <a:b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효율성이 커지고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경제의 안정성은 높아집니다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”</a:t>
            </a:r>
          </a:p>
          <a:p>
            <a:pPr>
              <a:lnSpc>
                <a:spcPts val="1900"/>
              </a:lnSpc>
              <a:spcAft>
                <a:spcPts val="1200"/>
              </a:spcAft>
            </a:pP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마이클 블룸버그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현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TCFD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의장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51" name="그림 37">
            <a:extLst>
              <a:ext uri="{FF2B5EF4-FFF2-40B4-BE49-F238E27FC236}">
                <a16:creationId xmlns:a16="http://schemas.microsoft.com/office/drawing/2014/main" id="{D0C1B9C7-F361-42D1-84D2-1A66F339E3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044" y="4248797"/>
            <a:ext cx="2036143" cy="2161169"/>
          </a:xfrm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E6BB5255-3AC1-47DD-A457-867F41F96A99}"/>
              </a:ext>
            </a:extLst>
          </p:cNvPr>
          <p:cNvSpPr/>
          <p:nvPr/>
        </p:nvSpPr>
        <p:spPr>
          <a:xfrm>
            <a:off x="6168008" y="4280360"/>
            <a:ext cx="2736304" cy="1863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“TCFD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의 최종권고안은 기후변화 </a:t>
            </a:r>
            <a:endParaRPr lang="en-US" altLang="ko-KR" sz="13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000"/>
              </a:lnSpc>
            </a:pP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의사결정 보고체제의 개선된 형태로 </a:t>
            </a:r>
            <a:endParaRPr lang="en-US" altLang="ko-KR" sz="13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000"/>
              </a:lnSpc>
            </a:pP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환영합니다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프랑스 국내의 제도를 </a:t>
            </a:r>
            <a:endParaRPr lang="en-US" altLang="ko-KR" sz="13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000"/>
              </a:lnSpc>
            </a:pP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참고하여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권고안의 실행을 지원하고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</a:p>
          <a:p>
            <a:pPr>
              <a:lnSpc>
                <a:spcPts val="2000"/>
              </a:lnSpc>
            </a:pP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중요 이슈와 관련된 이해관계자들의 </a:t>
            </a:r>
            <a:endParaRPr lang="en-US" altLang="ko-KR" sz="13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000"/>
              </a:lnSpc>
            </a:pP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이행을 지원할 것입니다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</a:p>
          <a:p>
            <a:pPr>
              <a:lnSpc>
                <a:spcPts val="2000"/>
              </a:lnSpc>
            </a:pP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브루노 르 마리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프랑스 재무장관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3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3" name="타원 35">
            <a:extLst>
              <a:ext uri="{FF2B5EF4-FFF2-40B4-BE49-F238E27FC236}">
                <a16:creationId xmlns:a16="http://schemas.microsoft.com/office/drawing/2014/main" id="{17CEB02D-B768-494D-9DAC-797D258DC3A2}"/>
              </a:ext>
            </a:extLst>
          </p:cNvPr>
          <p:cNvSpPr/>
          <p:nvPr/>
        </p:nvSpPr>
        <p:spPr>
          <a:xfrm>
            <a:off x="9121264" y="3451401"/>
            <a:ext cx="144016" cy="144009"/>
          </a:xfrm>
          <a:prstGeom prst="ellipse">
            <a:avLst/>
          </a:prstGeom>
          <a:solidFill>
            <a:srgbClr val="0070C0"/>
          </a:solidFill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41D8CC3-52C1-4E28-AAB4-A78E088F795B}"/>
              </a:ext>
            </a:extLst>
          </p:cNvPr>
          <p:cNvSpPr txBox="1"/>
          <p:nvPr/>
        </p:nvSpPr>
        <p:spPr>
          <a:xfrm>
            <a:off x="8689216" y="3646983"/>
            <a:ext cx="1008112" cy="27699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latinLnBrk="0"/>
            <a:r>
              <a:rPr lang="en-US" altLang="ko-KR" sz="1200" dirty="0">
                <a:cs typeface="Arial" panose="020B0604020202020204" pitchFamily="34" charset="0"/>
              </a:rPr>
              <a:t>2019</a:t>
            </a:r>
            <a:r>
              <a:rPr lang="ko-KR" altLang="en-US" sz="1200" dirty="0">
                <a:cs typeface="Arial" panose="020B0604020202020204" pitchFamily="34" charset="0"/>
              </a:rPr>
              <a:t>년 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F37A397-1CDC-48AB-A644-4B2A87B09591}"/>
              </a:ext>
            </a:extLst>
          </p:cNvPr>
          <p:cNvSpPr txBox="1"/>
          <p:nvPr/>
        </p:nvSpPr>
        <p:spPr>
          <a:xfrm>
            <a:off x="8064617" y="3075923"/>
            <a:ext cx="2843977" cy="27699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 latinLnBrk="0"/>
            <a:r>
              <a:rPr lang="en-US" altLang="ko-KR" sz="1200" dirty="0">
                <a:cs typeface="Arial" panose="020B0604020202020204" pitchFamily="34" charset="0"/>
              </a:rPr>
              <a:t>TCFD 2019 Status Report </a:t>
            </a:r>
            <a:r>
              <a:rPr lang="ko-KR" altLang="en-US" sz="1200" dirty="0">
                <a:cs typeface="Arial" panose="020B0604020202020204" pitchFamily="34" charset="0"/>
              </a:rPr>
              <a:t>발간</a:t>
            </a:r>
            <a:r>
              <a:rPr lang="en-US" altLang="ko-KR" sz="1200" dirty="0">
                <a:cs typeface="Arial" panose="020B0604020202020204" pitchFamily="34" charset="0"/>
              </a:rPr>
              <a:t>(</a:t>
            </a:r>
            <a:r>
              <a:rPr lang="ko-KR" altLang="en-US" sz="1200" dirty="0">
                <a:cs typeface="Arial" panose="020B0604020202020204" pitchFamily="34" charset="0"/>
              </a:rPr>
              <a:t>예정</a:t>
            </a:r>
            <a:r>
              <a:rPr lang="en-US" altLang="ko-KR" sz="1200" dirty="0">
                <a:cs typeface="Arial" panose="020B0604020202020204" pitchFamily="34" charset="0"/>
              </a:rPr>
              <a:t>)</a:t>
            </a:r>
            <a:endParaRPr lang="ko-KR" altLang="en-US" sz="1200" dirty="0">
              <a:cs typeface="Arial" panose="020B0604020202020204" pitchFamily="34" charset="0"/>
            </a:endParaRPr>
          </a:p>
        </p:txBody>
      </p:sp>
      <p:pic>
        <p:nvPicPr>
          <p:cNvPr id="56" name="Picture 2" descr="Image result for bruno le maire">
            <a:extLst>
              <a:ext uri="{FF2B5EF4-FFF2-40B4-BE49-F238E27FC236}">
                <a16:creationId xmlns:a16="http://schemas.microsoft.com/office/drawing/2014/main" id="{D1554C6A-BF78-45A0-B650-CBB9B5D41B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7" b="6201"/>
          <a:stretch/>
        </p:blipFill>
        <p:spPr bwMode="auto">
          <a:xfrm>
            <a:off x="8941211" y="4249344"/>
            <a:ext cx="1895475" cy="2161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9729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DA4BD2A0-0A2B-4982-9D57-D71563925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" y="87213"/>
            <a:ext cx="10515600" cy="1325563"/>
          </a:xfrm>
        </p:spPr>
        <p:txBody>
          <a:bodyPr>
            <a:normAutofit/>
          </a:bodyPr>
          <a:lstStyle/>
          <a:p>
            <a:r>
              <a:rPr lang="ko-KR" altLang="en-US" sz="2800" b="0" dirty="0"/>
              <a:t>참조</a:t>
            </a:r>
            <a:r>
              <a:rPr lang="en-US" altLang="ko-KR" sz="2800" b="0" dirty="0"/>
              <a:t>: </a:t>
            </a:r>
            <a:r>
              <a:rPr lang="ko-KR" altLang="en-US" sz="2800" b="0" dirty="0"/>
              <a:t>기후변화와 관련된 위험</a:t>
            </a:r>
            <a:r>
              <a:rPr lang="en-US" altLang="ko-KR" sz="2800" b="0" dirty="0"/>
              <a:t>, </a:t>
            </a:r>
            <a:r>
              <a:rPr lang="ko-KR" altLang="en-US" sz="2800" b="0" dirty="0"/>
              <a:t>기회 및 재무적 영향</a:t>
            </a:r>
            <a:endParaRPr lang="ko-KR" altLang="en-US" sz="2800" b="0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F0AF8A-50A9-4BFA-A074-84719AC0E0CC}"/>
              </a:ext>
            </a:extLst>
          </p:cNvPr>
          <p:cNvSpPr txBox="1"/>
          <p:nvPr/>
        </p:nvSpPr>
        <p:spPr>
          <a:xfrm>
            <a:off x="1269980" y="885642"/>
            <a:ext cx="9431087" cy="3629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</a:pPr>
            <a:r>
              <a:rPr lang="ko-KR" altLang="en-US" sz="170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기후변화는 기업의 </a:t>
            </a:r>
            <a:r>
              <a:rPr lang="ko-KR" altLang="en-US" sz="1700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현재 및</a:t>
            </a:r>
            <a:r>
              <a:rPr lang="ko-KR" altLang="en-US" sz="170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700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미래 재무상태</a:t>
            </a:r>
            <a:r>
              <a:rPr lang="ko-KR" altLang="en-US" sz="170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를 결정하는 요소로 대두 </a:t>
            </a:r>
            <a:r>
              <a:rPr lang="en-US" altLang="ko-KR" sz="170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-&gt; </a:t>
            </a:r>
            <a:r>
              <a:rPr lang="ko-KR" altLang="en-US" sz="170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리스크 및 기회 </a:t>
            </a:r>
            <a:r>
              <a:rPr lang="ko-KR" altLang="en-US" sz="1700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평가</a:t>
            </a:r>
            <a:r>
              <a:rPr lang="ko-KR" altLang="en-US" sz="170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필요</a:t>
            </a:r>
            <a:endParaRPr lang="en-US" altLang="ko-KR" sz="1700" spc="-3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D36DCB-7FB6-4EE4-84A2-A03299B25F7C}"/>
              </a:ext>
            </a:extLst>
          </p:cNvPr>
          <p:cNvSpPr txBox="1"/>
          <p:nvPr/>
        </p:nvSpPr>
        <p:spPr>
          <a:xfrm>
            <a:off x="4430581" y="6220720"/>
            <a:ext cx="6598529" cy="261610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latinLnBrk="0"/>
            <a:r>
              <a:rPr lang="ko-KR" altLang="en-US" sz="1100" dirty="0">
                <a:cs typeface="Arial" panose="020B0604020202020204" pitchFamily="34" charset="0"/>
              </a:rPr>
              <a:t>출처</a:t>
            </a:r>
            <a:r>
              <a:rPr lang="en-US" altLang="ko-KR" sz="1100" dirty="0">
                <a:cs typeface="Arial" panose="020B0604020202020204" pitchFamily="34" charset="0"/>
              </a:rPr>
              <a:t>: TCFD (2017), Recommendations of the Task Force on Climate-related Financial Disclosures, p. 8</a:t>
            </a:r>
            <a:endParaRPr lang="ko-KR" altLang="en-US" sz="1100" dirty="0">
              <a:cs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0EEAF326-625A-4E1D-988E-B2D9282ADA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26" t="9965" r="6564" b="5331"/>
          <a:stretch/>
        </p:blipFill>
        <p:spPr>
          <a:xfrm>
            <a:off x="1631504" y="1412776"/>
            <a:ext cx="8568952" cy="46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651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2">
            <a:extLst>
              <a:ext uri="{FF2B5EF4-FFF2-40B4-BE49-F238E27FC236}">
                <a16:creationId xmlns:a16="http://schemas.microsoft.com/office/drawing/2014/main" id="{CB57ECE5-1927-4B6C-B63D-4E042B8B2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Autofit/>
          </a:bodyPr>
          <a:lstStyle/>
          <a:p>
            <a:r>
              <a:rPr lang="ko-KR" altLang="en-US" sz="3600" b="0" dirty="0"/>
              <a:t>참조</a:t>
            </a:r>
            <a:r>
              <a:rPr lang="en-US" altLang="ko-KR" sz="3600" b="0" dirty="0"/>
              <a:t>: </a:t>
            </a:r>
            <a:r>
              <a:rPr lang="ko-KR" altLang="en-US" sz="3600" b="0" dirty="0"/>
              <a:t>기후변화의 </a:t>
            </a:r>
            <a:r>
              <a:rPr lang="en-US" altLang="ko-KR" sz="3600" b="0" dirty="0"/>
              <a:t>4</a:t>
            </a:r>
            <a:r>
              <a:rPr lang="ko-KR" altLang="en-US" sz="3600" b="0" dirty="0"/>
              <a:t>가지 주요 재무적 영향</a:t>
            </a:r>
            <a:endParaRPr lang="ko-KR" altLang="en-US" sz="3600" b="0" dirty="0">
              <a:solidFill>
                <a:srgbClr val="C00000"/>
              </a:solidFill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6428473-5FBE-4212-8773-E096098DFE84}"/>
              </a:ext>
            </a:extLst>
          </p:cNvPr>
          <p:cNvSpPr/>
          <p:nvPr/>
        </p:nvSpPr>
        <p:spPr>
          <a:xfrm>
            <a:off x="2026009" y="1484784"/>
            <a:ext cx="4320000" cy="177940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C4A362F-4474-414A-AB59-8CA037ED7E43}"/>
              </a:ext>
            </a:extLst>
          </p:cNvPr>
          <p:cNvSpPr/>
          <p:nvPr/>
        </p:nvSpPr>
        <p:spPr>
          <a:xfrm>
            <a:off x="2026009" y="3707368"/>
            <a:ext cx="4320000" cy="2186581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41F3FD0-D98A-4835-87B8-15870DC8148F}"/>
              </a:ext>
            </a:extLst>
          </p:cNvPr>
          <p:cNvSpPr/>
          <p:nvPr/>
        </p:nvSpPr>
        <p:spPr>
          <a:xfrm>
            <a:off x="6564536" y="1493525"/>
            <a:ext cx="4356000" cy="177940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267B315-8CDC-4FC7-BE36-049408693852}"/>
              </a:ext>
            </a:extLst>
          </p:cNvPr>
          <p:cNvSpPr/>
          <p:nvPr/>
        </p:nvSpPr>
        <p:spPr>
          <a:xfrm>
            <a:off x="6571811" y="3717033"/>
            <a:ext cx="4320000" cy="2186581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A1787BF7-CF1F-40D4-B837-E2FA1A74D9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1978" y="1603252"/>
            <a:ext cx="4171950" cy="1609725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CDAE5F91-32CE-4220-9A57-08EB9ED275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0157" y="3788803"/>
            <a:ext cx="4029075" cy="2028825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F13646BB-6795-45B5-AF4C-CFB0CDD673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5660" y="1631826"/>
            <a:ext cx="4276725" cy="1552575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F2614155-4C08-434E-BD0E-7E444732FA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2036" y="3779790"/>
            <a:ext cx="4019550" cy="2076450"/>
          </a:xfrm>
          <a:prstGeom prst="rect">
            <a:avLst/>
          </a:prstGeom>
        </p:spPr>
      </p:pic>
      <p:sp>
        <p:nvSpPr>
          <p:cNvPr id="19" name="직사각형 18">
            <a:extLst>
              <a:ext uri="{FF2B5EF4-FFF2-40B4-BE49-F238E27FC236}">
                <a16:creationId xmlns:a16="http://schemas.microsoft.com/office/drawing/2014/main" id="{8B445F5E-22B0-4573-9F8E-01A908562DD7}"/>
              </a:ext>
            </a:extLst>
          </p:cNvPr>
          <p:cNvSpPr/>
          <p:nvPr/>
        </p:nvSpPr>
        <p:spPr>
          <a:xfrm>
            <a:off x="1271588" y="1484785"/>
            <a:ext cx="604197" cy="1788147"/>
          </a:xfrm>
          <a:prstGeom prst="rect">
            <a:avLst/>
          </a:prstGeom>
          <a:solidFill>
            <a:srgbClr val="EAEAEA"/>
          </a:solidFill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r>
              <a:rPr lang="ko-KR" altLang="en-US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손</a:t>
            </a:r>
            <a:endParaRPr lang="en-US" altLang="ko-KR" sz="140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 latinLnBrk="0">
              <a:spcAft>
                <a:spcPts val="500"/>
              </a:spcAft>
            </a:pPr>
            <a:r>
              <a:rPr lang="ko-KR" altLang="en-US" sz="1400" dirty="0" err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익</a:t>
            </a:r>
            <a:endParaRPr lang="en-US" altLang="ko-KR" sz="140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 latinLnBrk="0">
              <a:spcAft>
                <a:spcPts val="500"/>
              </a:spcAft>
            </a:pPr>
            <a:r>
              <a:rPr lang="ko-KR" altLang="en-US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계</a:t>
            </a:r>
            <a:endParaRPr lang="en-US" altLang="ko-KR" sz="140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 latinLnBrk="0">
              <a:spcAft>
                <a:spcPts val="500"/>
              </a:spcAft>
            </a:pPr>
            <a:r>
              <a:rPr lang="ko-KR" altLang="en-US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산</a:t>
            </a:r>
            <a:endParaRPr lang="en-US" altLang="ko-KR" sz="140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 latinLnBrk="0">
              <a:spcAft>
                <a:spcPts val="500"/>
              </a:spcAft>
            </a:pPr>
            <a:r>
              <a:rPr lang="ko-KR" altLang="en-US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서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D8E601AB-FD66-4AE9-BF05-BD62E73B2FA8}"/>
              </a:ext>
            </a:extLst>
          </p:cNvPr>
          <p:cNvSpPr/>
          <p:nvPr/>
        </p:nvSpPr>
        <p:spPr>
          <a:xfrm>
            <a:off x="1271045" y="3707367"/>
            <a:ext cx="604197" cy="2196246"/>
          </a:xfrm>
          <a:prstGeom prst="rect">
            <a:avLst/>
          </a:prstGeom>
          <a:solidFill>
            <a:srgbClr val="EAEAEA"/>
          </a:solidFill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r>
              <a:rPr lang="ko-KR" altLang="en-US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대</a:t>
            </a:r>
            <a:endParaRPr lang="en-US" altLang="ko-KR" sz="140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 latinLnBrk="0">
              <a:spcAft>
                <a:spcPts val="500"/>
              </a:spcAft>
            </a:pPr>
            <a:r>
              <a:rPr lang="ko-KR" altLang="en-US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차</a:t>
            </a:r>
            <a:endParaRPr lang="en-US" altLang="ko-KR" sz="140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 latinLnBrk="0">
              <a:spcAft>
                <a:spcPts val="500"/>
              </a:spcAft>
            </a:pPr>
            <a:r>
              <a:rPr lang="ko-KR" altLang="en-US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대</a:t>
            </a:r>
            <a:endParaRPr lang="en-US" altLang="ko-KR" sz="140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 latinLnBrk="0">
              <a:spcAft>
                <a:spcPts val="500"/>
              </a:spcAft>
            </a:pPr>
            <a:r>
              <a:rPr lang="ko-KR" altLang="en-US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조</a:t>
            </a:r>
            <a:endParaRPr lang="en-US" altLang="ko-KR" sz="140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 latinLnBrk="0">
              <a:spcAft>
                <a:spcPts val="500"/>
              </a:spcAft>
            </a:pPr>
            <a:r>
              <a:rPr lang="ko-KR" altLang="en-US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표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FAE6E8-A889-456C-A4AC-5990F0C65115}"/>
              </a:ext>
            </a:extLst>
          </p:cNvPr>
          <p:cNvSpPr txBox="1"/>
          <p:nvPr/>
        </p:nvSpPr>
        <p:spPr>
          <a:xfrm>
            <a:off x="1297688" y="883656"/>
            <a:ext cx="9766865" cy="35394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1700" spc="-7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기후변화는 기업의 수익</a:t>
            </a:r>
            <a:r>
              <a:rPr lang="en-US" altLang="ko-KR" sz="1700" spc="-7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700" spc="-7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비용</a:t>
            </a:r>
            <a:r>
              <a:rPr lang="en-US" altLang="ko-KR" sz="1700" spc="-7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700" spc="-7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자산</a:t>
            </a:r>
            <a:r>
              <a:rPr lang="en-US" altLang="ko-KR" sz="1700" spc="-7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700" spc="-7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부채</a:t>
            </a:r>
            <a:r>
              <a:rPr lang="en-US" altLang="ko-KR" sz="1700" spc="-7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700" spc="-7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자본 및 자본조달비용에 영향을 미칩니다</a:t>
            </a:r>
            <a:r>
              <a:rPr lang="en-US" altLang="ko-KR" sz="1700" spc="-7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altLang="ko-KR" sz="1700" spc="-7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C5D4730-72B9-4E59-9AEF-78D916657F58}"/>
              </a:ext>
            </a:extLst>
          </p:cNvPr>
          <p:cNvSpPr txBox="1"/>
          <p:nvPr/>
        </p:nvSpPr>
        <p:spPr>
          <a:xfrm>
            <a:off x="4511824" y="6021288"/>
            <a:ext cx="6768752" cy="26161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latinLnBrk="0"/>
            <a:r>
              <a:rPr lang="ko-KR" altLang="en-US" sz="1100" dirty="0">
                <a:cs typeface="Arial" panose="020B0604020202020204" pitchFamily="34" charset="0"/>
              </a:rPr>
              <a:t>출처</a:t>
            </a:r>
            <a:r>
              <a:rPr lang="en-US" altLang="ko-KR" sz="1100" dirty="0">
                <a:cs typeface="Arial" panose="020B0604020202020204" pitchFamily="34" charset="0"/>
              </a:rPr>
              <a:t>: TCFD (2017), Recommendations of the Task Force on Climate-related Financial Disclosures, p. 9</a:t>
            </a:r>
            <a:endParaRPr lang="ko-KR" altLang="en-US" sz="11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208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2">
            <a:extLst>
              <a:ext uri="{FF2B5EF4-FFF2-40B4-BE49-F238E27FC236}">
                <a16:creationId xmlns:a16="http://schemas.microsoft.com/office/drawing/2014/main" id="{A8740F13-02FE-4C3A-949E-F1B9BB447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Autofit/>
          </a:bodyPr>
          <a:lstStyle/>
          <a:p>
            <a:r>
              <a:rPr lang="ko-KR" altLang="en-US" sz="3200" b="0" dirty="0"/>
              <a:t>참조</a:t>
            </a:r>
            <a:r>
              <a:rPr lang="en-US" altLang="ko-KR" sz="3200" b="0" dirty="0"/>
              <a:t>: </a:t>
            </a:r>
            <a:r>
              <a:rPr lang="ko-KR" altLang="en-US" sz="3200" b="0" dirty="0"/>
              <a:t>산업별 기후변화의 재무적 영향</a:t>
            </a:r>
            <a:endParaRPr lang="ko-KR" altLang="en-US" sz="3200" b="0" dirty="0">
              <a:solidFill>
                <a:srgbClr val="C00000"/>
              </a:solidFill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30811FAE-387B-4387-9100-A1BE8E1D29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50" b="1300"/>
          <a:stretch/>
        </p:blipFill>
        <p:spPr>
          <a:xfrm>
            <a:off x="1367334" y="855567"/>
            <a:ext cx="5880794" cy="57117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EA8E7D4-4468-4397-A732-47AD67FD0AB8}"/>
              </a:ext>
            </a:extLst>
          </p:cNvPr>
          <p:cNvSpPr txBox="1"/>
          <p:nvPr/>
        </p:nvSpPr>
        <p:spPr>
          <a:xfrm>
            <a:off x="7442864" y="5970708"/>
            <a:ext cx="3381803" cy="60016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latinLnBrk="0"/>
            <a:r>
              <a:rPr lang="ko-KR" altLang="en-US" sz="1100" dirty="0">
                <a:cs typeface="Arial" panose="020B0604020202020204" pitchFamily="34" charset="0"/>
              </a:rPr>
              <a:t>출처</a:t>
            </a:r>
            <a:r>
              <a:rPr lang="en-US" altLang="ko-KR" sz="1100" dirty="0">
                <a:cs typeface="Arial" panose="020B0604020202020204" pitchFamily="34" charset="0"/>
              </a:rPr>
              <a:t>: TCFD (2017), Implementing the Recommendations of the Task Force on Climate-related Financial Disclosures, p. 6</a:t>
            </a:r>
            <a:endParaRPr lang="ko-KR" altLang="en-US" sz="1100" dirty="0"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7B9DB4-C5A7-44E7-A280-3035D81AB692}"/>
              </a:ext>
            </a:extLst>
          </p:cNvPr>
          <p:cNvSpPr txBox="1"/>
          <p:nvPr/>
        </p:nvSpPr>
        <p:spPr>
          <a:xfrm>
            <a:off x="7429853" y="908721"/>
            <a:ext cx="3549681" cy="769441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latinLnBrk="0"/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왼쪽 그림은 지속가능성 회계기준 이사회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(Sustainability Accounting Standards Board, SASB)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가 발간한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‘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기후위험의 재무적 영향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’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보고서를 기반으로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TCFD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가 재구성한 것임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.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483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223988B-7CDF-4432-93C4-C431CAE5D67E}"/>
              </a:ext>
            </a:extLst>
          </p:cNvPr>
          <p:cNvSpPr/>
          <p:nvPr/>
        </p:nvSpPr>
        <p:spPr>
          <a:xfrm>
            <a:off x="1299253" y="2364961"/>
            <a:ext cx="9593452" cy="4174241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DA4BD2A0-0A2B-4982-9D57-D71563925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945" y="64925"/>
            <a:ext cx="10515600" cy="1325563"/>
          </a:xfrm>
        </p:spPr>
        <p:txBody>
          <a:bodyPr>
            <a:normAutofit/>
          </a:bodyPr>
          <a:lstStyle/>
          <a:p>
            <a:r>
              <a:rPr lang="ko-KR" altLang="en-US" sz="2800" b="0" dirty="0"/>
              <a:t>참조</a:t>
            </a:r>
            <a:r>
              <a:rPr lang="en-US" altLang="ko-KR" sz="2800" b="0" dirty="0"/>
              <a:t>: TCFD</a:t>
            </a:r>
            <a:r>
              <a:rPr lang="ko-KR" altLang="en-US" sz="2800" b="0" dirty="0"/>
              <a:t>의 </a:t>
            </a:r>
            <a:r>
              <a:rPr lang="en-US" altLang="ko-KR" sz="2800" b="0" dirty="0"/>
              <a:t>‘</a:t>
            </a:r>
            <a:r>
              <a:rPr lang="ko-KR" altLang="en-US" sz="2800" b="0" dirty="0"/>
              <a:t>재무정보 관리 및 공개 권고</a:t>
            </a:r>
            <a:r>
              <a:rPr lang="en-US" altLang="ko-KR" sz="2800" b="0" dirty="0"/>
              <a:t>’</a:t>
            </a:r>
            <a:r>
              <a:rPr lang="ko-KR" altLang="en-US" sz="2800" b="0" dirty="0"/>
              <a:t> 보고서 시리즈</a:t>
            </a:r>
            <a:endParaRPr lang="ko-KR" altLang="en-US" sz="2800" b="0" dirty="0">
              <a:solidFill>
                <a:srgbClr val="C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2184BC-651A-4B59-BD02-F12C0002B534}"/>
              </a:ext>
            </a:extLst>
          </p:cNvPr>
          <p:cNvSpPr txBox="1"/>
          <p:nvPr/>
        </p:nvSpPr>
        <p:spPr>
          <a:xfrm>
            <a:off x="1350368" y="1285906"/>
            <a:ext cx="9049520" cy="949619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marL="342900" indent="-342900" latinLnBrk="0">
              <a:lnSpc>
                <a:spcPts val="2300"/>
              </a:lnSpc>
              <a:buFont typeface="+mj-ea"/>
              <a:buAutoNum type="circleNumDbPlain"/>
            </a:pPr>
            <a:r>
              <a:rPr lang="en-US" altLang="ko-KR" sz="1500" spc="-50" dirty="0">
                <a:latin typeface="나눔고딕" panose="020D0604000000000000" pitchFamily="50" charset="-127"/>
                <a:ea typeface="나눔고딕" panose="020D0604000000000000" pitchFamily="50" charset="-127"/>
              </a:rPr>
              <a:t>TCFD</a:t>
            </a:r>
            <a:r>
              <a:rPr lang="ko-KR" altLang="en-US" sz="1500" spc="-5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는 기후변화로 인한 리스크</a:t>
            </a:r>
            <a:r>
              <a:rPr lang="en-US" altLang="ko-KR" sz="1500" spc="-5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500" spc="-5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및 기회</a:t>
            </a:r>
            <a:r>
              <a:rPr lang="en-US" altLang="ko-KR" sz="1500" spc="-5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500" spc="-5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평가 및 공개에 관한 </a:t>
            </a:r>
            <a:r>
              <a:rPr lang="ko-KR" altLang="en-US" sz="1500" spc="-5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권고안</a:t>
            </a:r>
            <a:r>
              <a:rPr lang="ko-KR" altLang="en-US" sz="1500" spc="-5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500" spc="-5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(Recommendations),</a:t>
            </a:r>
          </a:p>
          <a:p>
            <a:pPr marL="342900" indent="-342900" latinLnBrk="0">
              <a:lnSpc>
                <a:spcPts val="2300"/>
              </a:lnSpc>
              <a:buFont typeface="+mj-ea"/>
              <a:buAutoNum type="circleNumDbPlain"/>
            </a:pPr>
            <a:r>
              <a:rPr lang="ko-KR" altLang="en-US" sz="1500" spc="-5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권고의 효과적 실행을 위한 </a:t>
            </a:r>
            <a:r>
              <a:rPr lang="ko-KR" altLang="en-US" sz="1500" spc="-5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이행지침</a:t>
            </a:r>
            <a:r>
              <a:rPr lang="ko-KR" altLang="en-US" sz="1500" spc="-5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500" spc="-5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(Implementation Guidance) </a:t>
            </a:r>
            <a:r>
              <a:rPr lang="ko-KR" altLang="en-US" sz="1500" spc="-5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및</a:t>
            </a:r>
            <a:endParaRPr lang="en-US" altLang="ko-KR" sz="1500" spc="-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342900" indent="-342900" latinLnBrk="0">
              <a:lnSpc>
                <a:spcPts val="2300"/>
              </a:lnSpc>
              <a:buFont typeface="+mj-ea"/>
              <a:buAutoNum type="circleNumDbPlain"/>
            </a:pPr>
            <a:r>
              <a:rPr lang="ko-KR" altLang="en-US" sz="1500" spc="-5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기후 시나리오별 리스크 및 기회를 평가하는 데 도움이 되는 </a:t>
            </a:r>
            <a:r>
              <a:rPr lang="ko-KR" altLang="en-US" sz="1500" spc="-5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시나리오분석</a:t>
            </a:r>
            <a:r>
              <a:rPr lang="ko-KR" altLang="en-US" sz="1500" spc="-5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500" spc="-5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(Scenario Analysis)</a:t>
            </a:r>
            <a:r>
              <a:rPr lang="ko-KR" altLang="en-US" sz="1500" spc="-5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방법론을 제시함</a:t>
            </a:r>
            <a:r>
              <a:rPr lang="en-US" altLang="ko-KR" sz="1500" spc="-50" dirty="0">
                <a:solidFill>
                  <a:schemeClr val="accent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500" spc="-50" dirty="0">
              <a:solidFill>
                <a:schemeClr val="accent1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A8ED1B-9ADD-4F2C-9A89-F8F872AFF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921" y="2704957"/>
            <a:ext cx="2881068" cy="37483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933290-3EF9-459E-A7D4-744445C9F8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368" y="2704957"/>
            <a:ext cx="2893748" cy="37483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C1321B-65A4-4086-868E-9E7446925B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9679" y="2704956"/>
            <a:ext cx="2886052" cy="37483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4EF3A02-4B13-4423-9614-6901BFA65A2F}"/>
              </a:ext>
            </a:extLst>
          </p:cNvPr>
          <p:cNvSpPr txBox="1"/>
          <p:nvPr/>
        </p:nvSpPr>
        <p:spPr>
          <a:xfrm>
            <a:off x="2014181" y="2374196"/>
            <a:ext cx="1603989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 latinLnBrk="0"/>
            <a:r>
              <a:rPr lang="ko-KR" altLang="en-US" sz="1600" spc="-50" dirty="0">
                <a:solidFill>
                  <a:schemeClr val="accent1">
                    <a:lumMod val="75000"/>
                  </a:schemeClr>
                </a:solidFill>
                <a:latin typeface="+mn-ea"/>
                <a:sym typeface="Wingdings" panose="05000000000000000000" pitchFamily="2" charset="2"/>
              </a:rPr>
              <a:t></a:t>
            </a:r>
            <a:r>
              <a:rPr lang="ko-KR" altLang="en-US" sz="1400" spc="-50" dirty="0">
                <a:solidFill>
                  <a:schemeClr val="accent1">
                    <a:lumMod val="75000"/>
                  </a:schemeClr>
                </a:solidFill>
                <a:latin typeface="+mn-ea"/>
                <a:sym typeface="Wingdings" panose="05000000000000000000" pitchFamily="2" charset="2"/>
              </a:rPr>
              <a:t> </a:t>
            </a:r>
            <a:r>
              <a:rPr lang="en-US" altLang="ko-KR" sz="1400" spc="-50" dirty="0">
                <a:solidFill>
                  <a:schemeClr val="accent1">
                    <a:lumMod val="75000"/>
                  </a:schemeClr>
                </a:solidFill>
                <a:latin typeface="+mn-ea"/>
                <a:sym typeface="Wingdings" panose="05000000000000000000" pitchFamily="2" charset="2"/>
              </a:rPr>
              <a:t>TCFD </a:t>
            </a:r>
            <a:r>
              <a:rPr lang="ko-KR" altLang="en-US" sz="1400" spc="-50" dirty="0">
                <a:solidFill>
                  <a:schemeClr val="accent1">
                    <a:lumMod val="75000"/>
                  </a:schemeClr>
                </a:solidFill>
                <a:latin typeface="+mn-ea"/>
                <a:sym typeface="Wingdings" panose="05000000000000000000" pitchFamily="2" charset="2"/>
              </a:rPr>
              <a:t>권고안</a:t>
            </a:r>
            <a:endParaRPr lang="ko-KR" altLang="en-US" sz="1400" spc="-50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8A0E94-C73E-43AE-B698-8892647F752C}"/>
              </a:ext>
            </a:extLst>
          </p:cNvPr>
          <p:cNvSpPr txBox="1"/>
          <p:nvPr/>
        </p:nvSpPr>
        <p:spPr>
          <a:xfrm>
            <a:off x="4984980" y="2374196"/>
            <a:ext cx="2388693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latinLnBrk="0"/>
            <a:r>
              <a:rPr lang="ko-KR" altLang="en-US" sz="1600" spc="-50" dirty="0">
                <a:solidFill>
                  <a:schemeClr val="accent1">
                    <a:lumMod val="75000"/>
                  </a:schemeClr>
                </a:solidFill>
                <a:latin typeface="+mn-ea"/>
                <a:sym typeface="Wingdings" panose="05000000000000000000" pitchFamily="2" charset="2"/>
              </a:rPr>
              <a:t></a:t>
            </a:r>
            <a:r>
              <a:rPr lang="ko-KR" altLang="en-US" sz="1400" spc="-50" dirty="0">
                <a:solidFill>
                  <a:schemeClr val="accent1">
                    <a:lumMod val="75000"/>
                  </a:schemeClr>
                </a:solidFill>
                <a:latin typeface="+mn-ea"/>
                <a:sym typeface="Wingdings" panose="05000000000000000000" pitchFamily="2" charset="2"/>
              </a:rPr>
              <a:t> </a:t>
            </a:r>
            <a:r>
              <a:rPr lang="en-US" altLang="ko-KR" sz="1400" spc="-50" dirty="0">
                <a:solidFill>
                  <a:schemeClr val="accent1">
                    <a:lumMod val="75000"/>
                  </a:schemeClr>
                </a:solidFill>
                <a:latin typeface="+mn-ea"/>
                <a:sym typeface="Wingdings" panose="05000000000000000000" pitchFamily="2" charset="2"/>
              </a:rPr>
              <a:t>TCFD </a:t>
            </a:r>
            <a:r>
              <a:rPr lang="ko-KR" altLang="en-US" sz="1400" spc="-50" dirty="0">
                <a:solidFill>
                  <a:schemeClr val="accent1">
                    <a:lumMod val="75000"/>
                  </a:schemeClr>
                </a:solidFill>
                <a:latin typeface="+mn-ea"/>
                <a:sym typeface="Wingdings" panose="05000000000000000000" pitchFamily="2" charset="2"/>
              </a:rPr>
              <a:t>권고안 이행지침</a:t>
            </a:r>
            <a:endParaRPr lang="ko-KR" altLang="en-US" sz="1400" spc="-50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180F03-4ABD-491E-96A3-5323754232DD}"/>
              </a:ext>
            </a:extLst>
          </p:cNvPr>
          <p:cNvSpPr txBox="1"/>
          <p:nvPr/>
        </p:nvSpPr>
        <p:spPr>
          <a:xfrm>
            <a:off x="8186493" y="2374196"/>
            <a:ext cx="2388693" cy="33855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 latinLnBrk="0"/>
            <a:r>
              <a:rPr lang="ko-KR" altLang="en-US" sz="1600" spc="-50" dirty="0">
                <a:solidFill>
                  <a:schemeClr val="accent1">
                    <a:lumMod val="75000"/>
                  </a:schemeClr>
                </a:solidFill>
                <a:latin typeface="+mn-ea"/>
                <a:sym typeface="Wingdings" panose="05000000000000000000" pitchFamily="2" charset="2"/>
              </a:rPr>
              <a:t></a:t>
            </a:r>
            <a:r>
              <a:rPr lang="ko-KR" altLang="en-US" sz="1400" spc="-50" dirty="0">
                <a:solidFill>
                  <a:schemeClr val="accent1">
                    <a:lumMod val="75000"/>
                  </a:schemeClr>
                </a:solidFill>
                <a:latin typeface="+mn-ea"/>
                <a:sym typeface="Wingdings" panose="05000000000000000000" pitchFamily="2" charset="2"/>
              </a:rPr>
              <a:t> 기후 시나리오분석 방법론</a:t>
            </a:r>
            <a:endParaRPr lang="ko-KR" altLang="en-US" sz="1400" spc="-50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769F5D-2DA0-4500-8ED1-822CA0C2F9DF}"/>
              </a:ext>
            </a:extLst>
          </p:cNvPr>
          <p:cNvSpPr txBox="1"/>
          <p:nvPr/>
        </p:nvSpPr>
        <p:spPr>
          <a:xfrm>
            <a:off x="1269980" y="885642"/>
            <a:ext cx="9722565" cy="3629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</a:pPr>
            <a:r>
              <a:rPr lang="en-US" altLang="ko-KR" sz="1700" spc="-9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TCFD</a:t>
            </a:r>
            <a:r>
              <a:rPr lang="ko-KR" altLang="en-US" sz="1700" spc="-9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는 금융기관과 기업의 효과적인 기후변화 리스크 및 기회 관리를 돕기 위해 </a:t>
            </a:r>
            <a:r>
              <a:rPr lang="en-US" altLang="ko-KR" sz="1700" spc="-90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ko-KR" altLang="en-US" sz="1700" spc="-90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가지 </a:t>
            </a:r>
            <a:r>
              <a:rPr lang="ko-KR" altLang="en-US" sz="1700" spc="-9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보고서를 발간하였습니다</a:t>
            </a:r>
            <a:r>
              <a:rPr lang="en-US" altLang="ko-KR" sz="1700" spc="-9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altLang="ko-KR" sz="1700" spc="-9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52046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3552" y="2026588"/>
            <a:ext cx="18309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Table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of contents</a:t>
            </a:r>
            <a:endParaRPr lang="ko-KR" altLang="en-US" sz="1600" b="1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5AE72BB-21CA-4326-855E-644A8BC711BA}"/>
              </a:ext>
            </a:extLst>
          </p:cNvPr>
          <p:cNvSpPr/>
          <p:nvPr/>
        </p:nvSpPr>
        <p:spPr>
          <a:xfrm>
            <a:off x="2135560" y="2905066"/>
            <a:ext cx="2520000" cy="21602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BEA93A-5E57-42F7-BBCC-3A42B01118FE}"/>
              </a:ext>
            </a:extLst>
          </p:cNvPr>
          <p:cNvSpPr txBox="1"/>
          <p:nvPr/>
        </p:nvSpPr>
        <p:spPr>
          <a:xfrm>
            <a:off x="2207568" y="2542832"/>
            <a:ext cx="33843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2237" defTabSz="1343025">
              <a:spcAft>
                <a:spcPts val="1200"/>
              </a:spcAft>
            </a:pP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01 /      TCFD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개요</a:t>
            </a:r>
            <a:endParaRPr lang="en-US" altLang="ko-KR" sz="1200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22237" defTabSz="1343025">
              <a:spcAft>
                <a:spcPts val="1200"/>
              </a:spcAft>
            </a:pP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02 /      TCFD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권고안</a:t>
            </a:r>
            <a:endParaRPr lang="en-US" altLang="ko-KR" sz="1200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22237" defTabSz="1343025">
              <a:spcAft>
                <a:spcPts val="1200"/>
              </a:spcAft>
            </a:pP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03 /      TCFD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권고안 이행지침</a:t>
            </a:r>
            <a:endParaRPr lang="en-US" altLang="ko-KR" sz="1200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22237" defTabSz="1343025">
              <a:spcAft>
                <a:spcPts val="1200"/>
              </a:spcAft>
            </a:pP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04 /      TCFD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시나리오 분석 </a:t>
            </a:r>
            <a:endParaRPr lang="en-US" altLang="ko-KR" sz="1200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22237" defTabSz="1343025">
              <a:spcAft>
                <a:spcPts val="1200"/>
              </a:spcAft>
            </a:pP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05 /     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요약 및 전망 </a:t>
            </a:r>
            <a:endParaRPr lang="en-US" altLang="ko-KR" sz="1200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231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14A195A6-B33A-44DC-8326-F06C8FAD4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457" y="1377705"/>
            <a:ext cx="8218928" cy="4842073"/>
          </a:xfrm>
          <a:prstGeom prst="rect">
            <a:avLst/>
          </a:prstGeo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B13876DF-EBAF-42B3-ADEF-DD7AB56B2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8048" y="5281503"/>
            <a:ext cx="31290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ko-KR" dirty="0"/>
              <a:t>  </a:t>
            </a:r>
            <a:br>
              <a:rPr lang="ko-KR" altLang="ko-KR" sz="11200" dirty="0"/>
            </a:br>
            <a:br>
              <a:rPr lang="ko-KR" altLang="ko-KR" dirty="0"/>
            </a:br>
            <a:endParaRPr lang="ko-KR" altLang="ko-KR" dirty="0"/>
          </a:p>
        </p:txBody>
      </p:sp>
      <p:sp>
        <p:nvSpPr>
          <p:cNvPr id="11" name="제목 2">
            <a:extLst>
              <a:ext uri="{FF2B5EF4-FFF2-40B4-BE49-F238E27FC236}">
                <a16:creationId xmlns:a16="http://schemas.microsoft.com/office/drawing/2014/main" id="{B6D453E6-5441-478F-8C50-527B7D2CB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rmAutofit fontScale="90000"/>
          </a:bodyPr>
          <a:lstStyle/>
          <a:p>
            <a:r>
              <a:rPr lang="en-US" altLang="ko-KR" b="0" dirty="0"/>
              <a:t>2. TCFD</a:t>
            </a:r>
            <a:r>
              <a:rPr lang="ko-KR" altLang="en-US" b="0" dirty="0"/>
              <a:t> 정보공개 권고</a:t>
            </a:r>
            <a:endParaRPr lang="ko-KR" altLang="en-US" b="0" dirty="0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7497B9-17B2-4FA6-B92B-4FFDF945BBA1}"/>
              </a:ext>
            </a:extLst>
          </p:cNvPr>
          <p:cNvSpPr txBox="1"/>
          <p:nvPr/>
        </p:nvSpPr>
        <p:spPr>
          <a:xfrm>
            <a:off x="1297688" y="883655"/>
            <a:ext cx="9431087" cy="3629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</a:pPr>
            <a:r>
              <a:rPr lang="en-US" altLang="ko-KR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TCFD</a:t>
            </a:r>
            <a:r>
              <a:rPr lang="ko-KR" altLang="en-US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는</a:t>
            </a:r>
            <a:r>
              <a:rPr lang="en-US" altLang="ko-KR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기후변화 재무정보공시에 관한 </a:t>
            </a:r>
            <a:r>
              <a:rPr lang="en-US" altLang="ko-KR" sz="1700" spc="-30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1700" spc="-30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가지</a:t>
            </a:r>
            <a:r>
              <a:rPr lang="ko-KR" altLang="en-US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권고안과 </a:t>
            </a:r>
            <a:r>
              <a:rPr lang="en-US" altLang="ko-KR" sz="1700" spc="-30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11</a:t>
            </a:r>
            <a:r>
              <a:rPr lang="ko-KR" altLang="en-US" sz="1700" spc="-30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가지</a:t>
            </a:r>
            <a:r>
              <a:rPr lang="ko-KR" altLang="en-US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의 정보공개를 권고하고 있습니다</a:t>
            </a:r>
            <a:r>
              <a:rPr lang="en-US" altLang="ko-KR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altLang="ko-KR" sz="1700" spc="-3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01F862-DC27-44CF-9490-9D56FB4F7119}"/>
              </a:ext>
            </a:extLst>
          </p:cNvPr>
          <p:cNvSpPr txBox="1"/>
          <p:nvPr/>
        </p:nvSpPr>
        <p:spPr>
          <a:xfrm>
            <a:off x="3255404" y="6307440"/>
            <a:ext cx="6598529" cy="261610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latinLnBrk="0"/>
            <a:r>
              <a:rPr lang="ko-KR" altLang="en-US" sz="1100" dirty="0">
                <a:cs typeface="Arial" panose="020B0604020202020204" pitchFamily="34" charset="0"/>
              </a:rPr>
              <a:t>출처</a:t>
            </a:r>
            <a:r>
              <a:rPr lang="en-US" altLang="ko-KR" sz="1100" dirty="0">
                <a:cs typeface="Arial" panose="020B0604020202020204" pitchFamily="34" charset="0"/>
              </a:rPr>
              <a:t>: TCFD (2017), Recommendations of the Task Force on Climate-related Financial Disclosures, p. 14</a:t>
            </a:r>
            <a:endParaRPr lang="ko-KR" altLang="en-US" sz="1100" dirty="0"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EBC4F16-6D37-4854-8E8C-D39AF2F9A0CA}"/>
              </a:ext>
            </a:extLst>
          </p:cNvPr>
          <p:cNvSpPr/>
          <p:nvPr/>
        </p:nvSpPr>
        <p:spPr>
          <a:xfrm>
            <a:off x="1381690" y="1335354"/>
            <a:ext cx="8325220" cy="1693128"/>
          </a:xfrm>
          <a:prstGeom prst="rect">
            <a:avLst/>
          </a:prstGeom>
          <a:noFill/>
          <a:ln w="19050" cmpd="sng">
            <a:solidFill>
              <a:srgbClr val="FF000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442C45-1A47-42BD-B9CA-599F01F995C8}"/>
              </a:ext>
            </a:extLst>
          </p:cNvPr>
          <p:cNvSpPr/>
          <p:nvPr/>
        </p:nvSpPr>
        <p:spPr>
          <a:xfrm>
            <a:off x="1381690" y="3075934"/>
            <a:ext cx="8325220" cy="3220996"/>
          </a:xfrm>
          <a:prstGeom prst="rect">
            <a:avLst/>
          </a:prstGeom>
          <a:noFill/>
          <a:ln w="19050" cmpd="sng">
            <a:solidFill>
              <a:schemeClr val="accent1"/>
            </a:solidFill>
            <a:prstDash val="lg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735EF21E-0AD4-41DC-8C89-FC745D0B2E4A}"/>
              </a:ext>
            </a:extLst>
          </p:cNvPr>
          <p:cNvSpPr/>
          <p:nvPr/>
        </p:nvSpPr>
        <p:spPr>
          <a:xfrm>
            <a:off x="9799938" y="1505804"/>
            <a:ext cx="229392" cy="144016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E02039-2DE0-47E4-91C9-8D2458C2CCA4}"/>
              </a:ext>
            </a:extLst>
          </p:cNvPr>
          <p:cNvSpPr txBox="1"/>
          <p:nvPr/>
        </p:nvSpPr>
        <p:spPr>
          <a:xfrm>
            <a:off x="10128448" y="1948362"/>
            <a:ext cx="577650" cy="523220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algn="ctr" latinLnBrk="0"/>
            <a:r>
              <a:rPr lang="en-US" altLang="ko-KR" sz="14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4</a:t>
            </a:r>
            <a:r>
              <a:rPr lang="ko-KR" altLang="en-US" sz="14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가지</a:t>
            </a:r>
            <a:endParaRPr lang="en-US" altLang="ko-KR" sz="14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 latinLnBrk="0"/>
            <a:r>
              <a:rPr lang="ko-KR" altLang="en-US" sz="14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권고안</a:t>
            </a: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44317719-C543-4C38-BDA3-A12FDABB9670}"/>
              </a:ext>
            </a:extLst>
          </p:cNvPr>
          <p:cNvSpPr/>
          <p:nvPr/>
        </p:nvSpPr>
        <p:spPr>
          <a:xfrm>
            <a:off x="9798352" y="3140968"/>
            <a:ext cx="229392" cy="3060000"/>
          </a:xfrm>
          <a:prstGeom prst="rightBrac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935EC2-2AF2-47FE-89CD-9203A8370E6B}"/>
              </a:ext>
            </a:extLst>
          </p:cNvPr>
          <p:cNvSpPr txBox="1"/>
          <p:nvPr/>
        </p:nvSpPr>
        <p:spPr>
          <a:xfrm>
            <a:off x="10045565" y="4312848"/>
            <a:ext cx="845351" cy="738664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algn="ctr" latinLnBrk="0"/>
            <a:r>
              <a:rPr lang="en-US" altLang="ko-KR" sz="1400" b="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11</a:t>
            </a:r>
            <a:r>
              <a:rPr lang="ko-KR" altLang="en-US" sz="1400" b="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가지</a:t>
            </a:r>
            <a:endParaRPr lang="en-US" altLang="ko-KR" sz="1400" b="1" dirty="0">
              <a:solidFill>
                <a:schemeClr val="accent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 latinLnBrk="0"/>
            <a:r>
              <a:rPr lang="ko-KR" altLang="en-US" sz="1400" b="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공개 권고 </a:t>
            </a:r>
            <a:endParaRPr lang="en-US" altLang="ko-KR" sz="1400" b="1" dirty="0">
              <a:solidFill>
                <a:schemeClr val="accent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 latinLnBrk="0"/>
            <a:r>
              <a:rPr lang="ko-KR" altLang="en-US" sz="1400" b="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정보</a:t>
            </a:r>
            <a:endParaRPr lang="en-US" altLang="ko-KR" sz="1400" b="1" dirty="0">
              <a:solidFill>
                <a:schemeClr val="accent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939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>
            <a:extLst>
              <a:ext uri="{FF2B5EF4-FFF2-40B4-BE49-F238E27FC236}">
                <a16:creationId xmlns:a16="http://schemas.microsoft.com/office/drawing/2014/main" id="{B13876DF-EBAF-42B3-ADEF-DD7AB56B2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8048" y="5281503"/>
            <a:ext cx="31290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ko-KR" dirty="0"/>
              <a:t>  </a:t>
            </a:r>
            <a:br>
              <a:rPr lang="ko-KR" altLang="ko-KR" sz="11200" dirty="0"/>
            </a:br>
            <a:br>
              <a:rPr lang="ko-KR" altLang="ko-KR" dirty="0"/>
            </a:br>
            <a:endParaRPr lang="ko-KR" altLang="ko-KR" dirty="0"/>
          </a:p>
        </p:txBody>
      </p:sp>
      <p:sp>
        <p:nvSpPr>
          <p:cNvPr id="11" name="제목 2">
            <a:extLst>
              <a:ext uri="{FF2B5EF4-FFF2-40B4-BE49-F238E27FC236}">
                <a16:creationId xmlns:a16="http://schemas.microsoft.com/office/drawing/2014/main" id="{B6D453E6-5441-478F-8C50-527B7D2CB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Autofit/>
          </a:bodyPr>
          <a:lstStyle/>
          <a:p>
            <a:r>
              <a:rPr lang="ko-KR" altLang="en-US" sz="2400" b="0" dirty="0"/>
              <a:t>참조</a:t>
            </a:r>
            <a:r>
              <a:rPr lang="en-US" altLang="ko-KR" sz="2400" b="0" dirty="0"/>
              <a:t>: TCFD </a:t>
            </a:r>
            <a:r>
              <a:rPr lang="ko-KR" altLang="en-US" sz="2400" b="0" dirty="0"/>
              <a:t>정보공개 프레임워크 </a:t>
            </a:r>
            <a:r>
              <a:rPr lang="en-US" altLang="ko-KR" sz="2400" b="0" dirty="0"/>
              <a:t>vs. </a:t>
            </a:r>
            <a:r>
              <a:rPr lang="ko-KR" altLang="en-US" sz="2400" b="0" dirty="0"/>
              <a:t>기존 정보공개 프레임워크</a:t>
            </a:r>
            <a:endParaRPr lang="ko-KR" altLang="en-US" sz="2400" b="0" dirty="0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7497B9-17B2-4FA6-B92B-4FFDF945BBA1}"/>
              </a:ext>
            </a:extLst>
          </p:cNvPr>
          <p:cNvSpPr txBox="1"/>
          <p:nvPr/>
        </p:nvSpPr>
        <p:spPr>
          <a:xfrm>
            <a:off x="1297688" y="899049"/>
            <a:ext cx="9622725" cy="3629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</a:pPr>
            <a:r>
              <a:rPr lang="en-US" altLang="ko-KR" sz="1700" spc="-7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TCFD</a:t>
            </a:r>
            <a:r>
              <a:rPr lang="ko-KR" altLang="en-US" sz="1700" spc="-7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의 권고안에 따른 정보공개는 기존 정보공개 프레임워크와 보완</a:t>
            </a:r>
            <a:r>
              <a:rPr lang="en-US" altLang="ko-KR" sz="1700" spc="-7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700" spc="-7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발전하는 방향으로 구성되어 있습니다</a:t>
            </a:r>
            <a:r>
              <a:rPr lang="en-US" altLang="ko-KR" sz="1700" spc="-7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altLang="ko-KR" sz="1700" spc="-7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714DE401-BB78-4981-B47C-D5DA51CCAC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8048" y="5281503"/>
            <a:ext cx="31290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ko-KR" dirty="0"/>
              <a:t>  </a:t>
            </a:r>
            <a:br>
              <a:rPr lang="ko-KR" altLang="ko-KR" sz="11200" dirty="0"/>
            </a:br>
            <a:br>
              <a:rPr lang="ko-KR" altLang="ko-KR" dirty="0"/>
            </a:br>
            <a:endParaRPr lang="ko-KR" altLang="ko-KR" dirty="0"/>
          </a:p>
        </p:txBody>
      </p:sp>
      <p:graphicFrame>
        <p:nvGraphicFramePr>
          <p:cNvPr id="10" name="표 1">
            <a:extLst>
              <a:ext uri="{FF2B5EF4-FFF2-40B4-BE49-F238E27FC236}">
                <a16:creationId xmlns:a16="http://schemas.microsoft.com/office/drawing/2014/main" id="{4EE3B316-17C9-4425-87A4-72AB90BB9FF3}"/>
              </a:ext>
            </a:extLst>
          </p:cNvPr>
          <p:cNvGraphicFramePr>
            <a:graphicFrameLocks noGrp="1"/>
          </p:cNvGraphicFramePr>
          <p:nvPr/>
        </p:nvGraphicFramePr>
        <p:xfrm>
          <a:off x="1300648" y="1556794"/>
          <a:ext cx="9557488" cy="38170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15032">
                  <a:extLst>
                    <a:ext uri="{9D8B030D-6E8A-4147-A177-3AD203B41FA5}">
                      <a16:colId xmlns:a16="http://schemas.microsoft.com/office/drawing/2014/main" val="179400577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1347855411"/>
                    </a:ext>
                  </a:extLst>
                </a:gridCol>
                <a:gridCol w="1820604">
                  <a:extLst>
                    <a:ext uri="{9D8B030D-6E8A-4147-A177-3AD203B41FA5}">
                      <a16:colId xmlns:a16="http://schemas.microsoft.com/office/drawing/2014/main" val="1689813284"/>
                    </a:ext>
                  </a:extLst>
                </a:gridCol>
                <a:gridCol w="1820604">
                  <a:extLst>
                    <a:ext uri="{9D8B030D-6E8A-4147-A177-3AD203B41FA5}">
                      <a16:colId xmlns:a16="http://schemas.microsoft.com/office/drawing/2014/main" val="3310367934"/>
                    </a:ext>
                  </a:extLst>
                </a:gridCol>
                <a:gridCol w="1820604">
                  <a:extLst>
                    <a:ext uri="{9D8B030D-6E8A-4147-A177-3AD203B41FA5}">
                      <a16:colId xmlns:a16="http://schemas.microsoft.com/office/drawing/2014/main" val="2512137176"/>
                    </a:ext>
                  </a:extLst>
                </a:gridCol>
                <a:gridCol w="1820604">
                  <a:extLst>
                    <a:ext uri="{9D8B030D-6E8A-4147-A177-3AD203B41FA5}">
                      <a16:colId xmlns:a16="http://schemas.microsoft.com/office/drawing/2014/main" val="2819501392"/>
                    </a:ext>
                  </a:extLst>
                </a:gridCol>
              </a:tblGrid>
              <a:tr h="318442">
                <a:tc gridSpan="2">
                  <a:txBody>
                    <a:bodyPr/>
                    <a:lstStyle/>
                    <a:p>
                      <a:pPr lvl="0" algn="ctr" fontAlgn="ctr"/>
                      <a:r>
                        <a:rPr lang="en-US" altLang="ko-KR" sz="13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TCFD</a:t>
                      </a:r>
                      <a:endParaRPr lang="ko-KR" altLang="en-US" sz="13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vl="0"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sz="13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CDP</a:t>
                      </a:r>
                      <a:endParaRPr lang="en-US" sz="13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sz="13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CDSB</a:t>
                      </a:r>
                      <a:endParaRPr lang="en-US" sz="13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sz="13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GRI</a:t>
                      </a:r>
                      <a:endParaRPr lang="en-US" sz="13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sz="13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IIRF</a:t>
                      </a:r>
                      <a:endParaRPr lang="en-US" sz="13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43037"/>
                  </a:ext>
                </a:extLst>
              </a:tr>
              <a:tr h="318442">
                <a:tc rowSpan="2">
                  <a:txBody>
                    <a:bodyPr/>
                    <a:lstStyle/>
                    <a:p>
                      <a:pPr lvl="0" algn="ctr" fontAlgn="ctr"/>
                      <a:r>
                        <a:rPr lang="ko-KR" altLang="en-US" sz="13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지배구조</a:t>
                      </a:r>
                      <a:br>
                        <a:rPr lang="en-US" altLang="ko-KR" sz="13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</a:br>
                      <a:r>
                        <a:rPr lang="en-US" altLang="ko-KR" sz="13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(</a:t>
                      </a:r>
                      <a:r>
                        <a:rPr lang="en-US" sz="13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Governance)</a:t>
                      </a:r>
                      <a:endParaRPr lang="en-US" sz="13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sz="13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a</a:t>
                      </a:r>
                      <a:endParaRPr lang="en-US" sz="13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CC1, 1a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ko-KR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4.16, 4.17</a:t>
                      </a:r>
                      <a:endParaRPr lang="en-US" altLang="ko-KR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ko-KR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102-18, 102-19</a:t>
                      </a:r>
                      <a:endParaRPr lang="en-US" altLang="ko-KR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ko-KR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3.4, 3.41, 4.8</a:t>
                      </a:r>
                      <a:endParaRPr lang="en-US" altLang="ko-KR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651922"/>
                  </a:ext>
                </a:extLst>
              </a:tr>
              <a:tr h="318442">
                <a:tc vMerge="1">
                  <a:txBody>
                    <a:bodyPr/>
                    <a:lstStyle/>
                    <a:p>
                      <a:pPr lvl="0"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sz="13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b</a:t>
                      </a:r>
                      <a:endParaRPr lang="en-US" sz="13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CC1.1, CC1.1a, CC1.2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ko-KR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2.8, 2.9, 4.12, 4.13</a:t>
                      </a:r>
                      <a:endParaRPr lang="en-US" altLang="ko-KR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ko-KR" sz="12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102-29, 102-31</a:t>
                      </a:r>
                      <a:endParaRPr lang="en-US" altLang="ko-KR" sz="1200" b="0" i="0" u="none" strike="noStrike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ko-KR" sz="12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endParaRPr lang="ko-KR" alt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8261611"/>
                  </a:ext>
                </a:extLst>
              </a:tr>
              <a:tr h="318442">
                <a:tc rowSpan="3">
                  <a:txBody>
                    <a:bodyPr/>
                    <a:lstStyle/>
                    <a:p>
                      <a:pPr lvl="0" algn="ctr" fontAlgn="ctr"/>
                      <a:r>
                        <a:rPr lang="ko-KR" altLang="en-US" sz="13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전략</a:t>
                      </a:r>
                      <a:endParaRPr lang="en-US" altLang="ko-KR" sz="1300" u="none" strike="noStrike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lvl="0" algn="ctr" fontAlgn="ctr"/>
                      <a:r>
                        <a:rPr lang="en-US" sz="13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(Strategy)</a:t>
                      </a:r>
                      <a:endParaRPr lang="en-US" sz="13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sz="13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a</a:t>
                      </a:r>
                      <a:endParaRPr lang="en-US" sz="1300" b="0" i="0" u="none" strike="noStrike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CC2.1b, CC2.1c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ko-KR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4.6, 4.9, 4.10, 4.11</a:t>
                      </a:r>
                      <a:endParaRPr lang="en-US" altLang="ko-KR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ko-KR" sz="12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102-15</a:t>
                      </a:r>
                      <a:endParaRPr lang="en-US" altLang="ko-KR" sz="1200" b="0" i="0" u="none" strike="noStrike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ko-KR" sz="12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3.5, 3.17, 4.6, 4.7</a:t>
                      </a:r>
                      <a:endParaRPr lang="en-US" altLang="ko-KR" sz="1200" b="0" i="0" u="none" strike="noStrike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3778350"/>
                  </a:ext>
                </a:extLst>
              </a:tr>
              <a:tr h="318442">
                <a:tc vMerge="1">
                  <a:txBody>
                    <a:bodyPr/>
                    <a:lstStyle/>
                    <a:p>
                      <a:pPr lvl="0"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sz="13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b</a:t>
                      </a:r>
                      <a:endParaRPr lang="en-US" sz="1300" b="0" i="0" u="none" strike="noStrike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CC2.2, CC2.2a, CC2.2b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ko-KR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2.8, 2.9, 2.10, 4.6 </a:t>
                      </a:r>
                      <a:endParaRPr lang="en-US" altLang="ko-KR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ko-KR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201-2</a:t>
                      </a:r>
                      <a:endParaRPr lang="en-US" altLang="ko-KR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ko-KR" sz="12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3.3, 3.5, 3.39, 4.12</a:t>
                      </a:r>
                      <a:endParaRPr lang="en-US" altLang="ko-KR" sz="1200" b="0" i="0" u="none" strike="noStrike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165386"/>
                  </a:ext>
                </a:extLst>
              </a:tr>
              <a:tr h="318442">
                <a:tc vMerge="1">
                  <a:txBody>
                    <a:bodyPr/>
                    <a:lstStyle/>
                    <a:p>
                      <a:pPr lvl="0"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sz="13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c</a:t>
                      </a:r>
                      <a:endParaRPr lang="en-US" sz="13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CC2.2a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ko-KR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4.7</a:t>
                      </a:r>
                      <a:endParaRPr lang="en-US" altLang="ko-KR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ko-KR" sz="12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endParaRPr lang="ko-KR" alt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ko-KR" sz="12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endParaRPr lang="ko-KR" alt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1584840"/>
                  </a:ext>
                </a:extLst>
              </a:tr>
              <a:tr h="318442">
                <a:tc rowSpan="3">
                  <a:txBody>
                    <a:bodyPr/>
                    <a:lstStyle/>
                    <a:p>
                      <a:pPr lvl="0" algn="ctr" fontAlgn="ctr"/>
                      <a:r>
                        <a:rPr lang="ko-KR" altLang="en-US" sz="13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위험관리</a:t>
                      </a:r>
                      <a:br>
                        <a:rPr lang="en-US" altLang="ko-KR" sz="13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</a:br>
                      <a:r>
                        <a:rPr lang="en-US" altLang="ko-KR" sz="13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(</a:t>
                      </a:r>
                      <a:r>
                        <a:rPr lang="en-US" sz="13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Risk Management)</a:t>
                      </a:r>
                      <a:endParaRPr lang="en-US" sz="13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sz="13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a</a:t>
                      </a:r>
                      <a:endParaRPr lang="en-US" sz="13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CC2.1, CC2.1a, CC2.1b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ko-KR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4.6, 4.7, 4.8</a:t>
                      </a:r>
                      <a:endParaRPr lang="en-US" altLang="ko-KR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ko-KR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201-2</a:t>
                      </a:r>
                      <a:endParaRPr lang="en-US" altLang="ko-KR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ko-KR" sz="12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endParaRPr lang="ko-KR" alt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3261794"/>
                  </a:ext>
                </a:extLst>
              </a:tr>
              <a:tr h="314179">
                <a:tc vMerge="1">
                  <a:txBody>
                    <a:bodyPr/>
                    <a:lstStyle/>
                    <a:p>
                      <a:pPr lvl="0"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sz="13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b</a:t>
                      </a:r>
                      <a:endParaRPr lang="en-US" sz="13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CC2.1c, CC5.1c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ko-KR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4.12, 4.13, 4.16</a:t>
                      </a:r>
                      <a:endParaRPr lang="en-US" altLang="ko-KR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ko-KR" sz="12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endParaRPr lang="ko-KR" alt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ko-KR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4.23, 4.24, 4.25, 4.26</a:t>
                      </a:r>
                      <a:endParaRPr lang="en-US" altLang="ko-KR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5416789"/>
                  </a:ext>
                </a:extLst>
              </a:tr>
              <a:tr h="318442">
                <a:tc vMerge="1">
                  <a:txBody>
                    <a:bodyPr/>
                    <a:lstStyle/>
                    <a:p>
                      <a:pPr lvl="0"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sz="13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c</a:t>
                      </a:r>
                      <a:endParaRPr lang="en-US" sz="13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CC2.1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ko-KR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4.6, 4.7</a:t>
                      </a:r>
                      <a:endParaRPr lang="en-US" altLang="ko-KR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ko-KR" sz="12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endParaRPr lang="ko-KR" alt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ko-KR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2.7, 2.8, 2.9</a:t>
                      </a:r>
                      <a:endParaRPr lang="en-US" altLang="ko-KR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1131633"/>
                  </a:ext>
                </a:extLst>
              </a:tr>
              <a:tr h="318442">
                <a:tc rowSpan="3">
                  <a:txBody>
                    <a:bodyPr/>
                    <a:lstStyle/>
                    <a:p>
                      <a:pPr lvl="0" algn="ctr" fontAlgn="ctr"/>
                      <a:r>
                        <a:rPr lang="ko-KR" altLang="en-US" sz="13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평가지표 및 목표</a:t>
                      </a:r>
                      <a:endParaRPr lang="en-US" altLang="ko-KR" sz="1300" u="none" strike="noStrike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lvl="0" algn="ctr" fontAlgn="ctr"/>
                      <a:r>
                        <a:rPr lang="en-US" sz="13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(Metrics and Targets)</a:t>
                      </a:r>
                      <a:endParaRPr lang="en-US" sz="13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sz="13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a</a:t>
                      </a:r>
                      <a:endParaRPr lang="en-US" sz="13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sz="12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CC2.1c, CC2.1d, CC2.3</a:t>
                      </a:r>
                      <a:endParaRPr lang="en-US" sz="1200" b="0" i="0" u="none" strike="noStrike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ko-KR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2.36, 2.37, 2.38</a:t>
                      </a:r>
                      <a:endParaRPr lang="en-US" altLang="ko-KR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ko-KR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102-30</a:t>
                      </a:r>
                      <a:endParaRPr lang="en-US" altLang="ko-KR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ko-KR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3.52, 3.53, 4.30</a:t>
                      </a:r>
                      <a:endParaRPr lang="en-US" altLang="ko-KR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9035541"/>
                  </a:ext>
                </a:extLst>
              </a:tr>
              <a:tr h="318442">
                <a:tc vMerge="1">
                  <a:txBody>
                    <a:bodyPr/>
                    <a:lstStyle/>
                    <a:p>
                      <a:pPr lvl="0"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sz="13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b</a:t>
                      </a:r>
                      <a:endParaRPr lang="en-US" sz="13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sz="12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CC7, CC7.2, CC8</a:t>
                      </a:r>
                      <a:endParaRPr lang="en-US" sz="1200" b="0" i="0" u="none" strike="noStrike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ko-KR" sz="1200" u="none" strike="noStrike">
                          <a:solidFill>
                            <a:sysClr val="windowText" lastClr="000000"/>
                          </a:solidFill>
                          <a:effectLst/>
                        </a:rPr>
                        <a:t>4.19.1, 4.19.2, 4.29</a:t>
                      </a:r>
                      <a:endParaRPr lang="en-US" altLang="ko-KR" sz="1200" b="0" i="0" u="none" strike="noStrike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ko-KR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102-29, 102-30</a:t>
                      </a:r>
                      <a:endParaRPr lang="en-US" altLang="ko-KR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ko-KR" sz="12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endParaRPr lang="ko-KR" alt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012165"/>
                  </a:ext>
                </a:extLst>
              </a:tr>
              <a:tr h="318442">
                <a:tc vMerge="1">
                  <a:txBody>
                    <a:bodyPr/>
                    <a:lstStyle/>
                    <a:p>
                      <a:pPr lvl="0" algn="ctr" fontAlgn="ctr"/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sz="13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c</a:t>
                      </a:r>
                      <a:endParaRPr lang="en-US" sz="13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CC3.1, CC3.2, CC3.3</a:t>
                      </a:r>
                      <a:endParaRPr 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ko-KR" sz="1200" u="none" strike="noStrike" dirty="0">
                          <a:solidFill>
                            <a:sysClr val="windowText" lastClr="000000"/>
                          </a:solidFill>
                          <a:effectLst/>
                        </a:rPr>
                        <a:t>4.12, 4.13, 4.14, 4.15</a:t>
                      </a:r>
                      <a:endParaRPr lang="en-US" altLang="ko-KR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ko-KR" sz="12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endParaRPr lang="ko-KR" alt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fontAlgn="ctr"/>
                      <a:r>
                        <a:rPr lang="en-US" altLang="ko-KR" sz="12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</a:t>
                      </a:r>
                      <a:endParaRPr lang="ko-KR" altLang="en-US" sz="12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0065097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C469281E-17E0-41E0-AEA5-F8696771B9FC}"/>
              </a:ext>
            </a:extLst>
          </p:cNvPr>
          <p:cNvSpPr/>
          <p:nvPr/>
        </p:nvSpPr>
        <p:spPr>
          <a:xfrm>
            <a:off x="1009645" y="5543453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/>
            <a:r>
              <a:rPr lang="ko-KR" altLang="en-US" sz="12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참조</a:t>
            </a:r>
            <a:r>
              <a:rPr lang="en-US" altLang="ko-KR" sz="12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:   CDP (</a:t>
            </a:r>
            <a:r>
              <a:rPr lang="ko-KR" altLang="en-US" sz="12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탄소정보프로젝트</a:t>
            </a:r>
            <a:r>
              <a:rPr lang="en-US" altLang="ko-KR" sz="12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  </a:t>
            </a:r>
          </a:p>
          <a:p>
            <a:pPr marL="285750"/>
            <a:r>
              <a:rPr lang="en-US" altLang="ko-KR" sz="12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CDSB - Climate Disclosure Standards Board (</a:t>
            </a:r>
            <a:r>
              <a:rPr lang="ko-KR" altLang="en-US" sz="12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기후변화 보고 프레임 워크</a:t>
            </a:r>
            <a:r>
              <a:rPr lang="en-US" altLang="ko-KR" sz="12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),  </a:t>
            </a:r>
          </a:p>
          <a:p>
            <a:pPr marL="285750"/>
            <a:r>
              <a:rPr lang="en-US" altLang="ko-KR" sz="12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GRI - Global Reporting Initiative (</a:t>
            </a:r>
            <a:r>
              <a:rPr lang="ko-KR" altLang="en-US" sz="12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글로벌 지속가능성 보고 이니셔티브</a:t>
            </a:r>
            <a:r>
              <a:rPr lang="en-US" altLang="ko-KR" sz="12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marL="285750"/>
            <a:r>
              <a:rPr lang="en-US" altLang="ko-KR" sz="12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          IIRF - International Integrated Reporting Framework (</a:t>
            </a:r>
            <a:r>
              <a:rPr lang="ko-KR" altLang="en-US" sz="12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국제통합보고 프레임워크</a:t>
            </a:r>
            <a:r>
              <a:rPr lang="en-US" altLang="ko-KR" sz="12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76409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2">
            <a:extLst>
              <a:ext uri="{FF2B5EF4-FFF2-40B4-BE49-F238E27FC236}">
                <a16:creationId xmlns:a16="http://schemas.microsoft.com/office/drawing/2014/main" id="{FC2E2656-2646-42D4-AAB4-0048D489D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Autofit/>
          </a:bodyPr>
          <a:lstStyle/>
          <a:p>
            <a:r>
              <a:rPr lang="en-US" altLang="ko-KR" sz="3600" b="0" dirty="0"/>
              <a:t>2-1. </a:t>
            </a:r>
            <a:r>
              <a:rPr lang="ko-KR" altLang="en-US" sz="3600" b="0" dirty="0"/>
              <a:t>지배구조</a:t>
            </a:r>
            <a:r>
              <a:rPr lang="en-US" altLang="ko-KR" sz="3600" b="0" dirty="0"/>
              <a:t>(Governance)</a:t>
            </a:r>
            <a:r>
              <a:rPr lang="ko-KR" altLang="en-US" sz="3600" b="0" dirty="0"/>
              <a:t>에 관한 권고</a:t>
            </a:r>
            <a:endParaRPr lang="ko-KR" altLang="en-US" sz="3600" b="0" dirty="0">
              <a:solidFill>
                <a:srgbClr val="C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501A0F-1D1C-4774-8535-F699D1569BB5}"/>
              </a:ext>
            </a:extLst>
          </p:cNvPr>
          <p:cNvSpPr txBox="1"/>
          <p:nvPr/>
        </p:nvSpPr>
        <p:spPr>
          <a:xfrm>
            <a:off x="1994614" y="6270338"/>
            <a:ext cx="8565883" cy="26161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latinLnBrk="0"/>
            <a:r>
              <a:rPr lang="ko-KR" altLang="en-US" sz="1100" dirty="0">
                <a:cs typeface="Arial" panose="020B0604020202020204" pitchFamily="34" charset="0"/>
              </a:rPr>
              <a:t>출처</a:t>
            </a:r>
            <a:r>
              <a:rPr lang="en-US" altLang="ko-KR" sz="1100" dirty="0">
                <a:cs typeface="Arial" panose="020B0604020202020204" pitchFamily="34" charset="0"/>
              </a:rPr>
              <a:t>: TCFD (2017), Recommendations of the Task Force on Climate-related Financial Disclosures, p. 19</a:t>
            </a:r>
            <a:endParaRPr lang="ko-KR" altLang="en-US" sz="1100" dirty="0"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BC12302-F6A2-457A-9418-4269252772ED}"/>
              </a:ext>
            </a:extLst>
          </p:cNvPr>
          <p:cNvSpPr txBox="1"/>
          <p:nvPr/>
        </p:nvSpPr>
        <p:spPr>
          <a:xfrm>
            <a:off x="1297688" y="883655"/>
            <a:ext cx="9766865" cy="3629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</a:pPr>
            <a:r>
              <a:rPr lang="ko-KR" altLang="en-US" sz="1700" spc="-50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지배구조</a:t>
            </a:r>
            <a:r>
              <a:rPr lang="ko-KR" altLang="en-US" sz="1700" spc="-5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는 크게 </a:t>
            </a:r>
            <a:r>
              <a:rPr lang="en-US" altLang="ko-KR" sz="1700" spc="-5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700" spc="-5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가지 질문으로 구성되며</a:t>
            </a:r>
            <a:r>
              <a:rPr lang="en-US" altLang="ko-KR" sz="1700" spc="-5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700" spc="-5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기후변화 위험을 관리하는 조직 및 절차를 묻고 있습니다</a:t>
            </a:r>
            <a:r>
              <a:rPr lang="en-US" altLang="ko-KR" sz="1700" spc="-5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r>
              <a:rPr lang="ko-KR" altLang="en-US" sz="1700" spc="-5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en-US" altLang="ko-KR" sz="1700" spc="-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83451151-4DAF-4D7C-A153-349812CD9289}"/>
              </a:ext>
            </a:extLst>
          </p:cNvPr>
          <p:cNvGrpSpPr/>
          <p:nvPr/>
        </p:nvGrpSpPr>
        <p:grpSpPr>
          <a:xfrm>
            <a:off x="1847529" y="1461033"/>
            <a:ext cx="8179095" cy="5099196"/>
            <a:chOff x="420789" y="1412776"/>
            <a:chExt cx="8755159" cy="5703658"/>
          </a:xfrm>
        </p:grpSpPr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B78FBCC4-6F22-4971-B7B0-72E023B3C8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1523" y="1412776"/>
              <a:ext cx="8734425" cy="2867025"/>
            </a:xfrm>
            <a:prstGeom prst="rect">
              <a:avLst/>
            </a:prstGeom>
          </p:spPr>
        </p:pic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99954F9C-0E0D-47D6-8782-52CD0BB668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0789" y="4287509"/>
              <a:ext cx="8753475" cy="2828925"/>
            </a:xfrm>
            <a:prstGeom prst="rect">
              <a:avLst/>
            </a:prstGeom>
          </p:spPr>
        </p:pic>
      </p:grp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EB723F0F-A697-4EAE-B612-0BD19693004E}"/>
              </a:ext>
            </a:extLst>
          </p:cNvPr>
          <p:cNvGraphicFramePr>
            <a:graphicFrameLocks noGrp="1"/>
          </p:cNvGraphicFramePr>
          <p:nvPr/>
        </p:nvGraphicFramePr>
        <p:xfrm>
          <a:off x="1437027" y="1459911"/>
          <a:ext cx="313720" cy="5119172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13720">
                  <a:extLst>
                    <a:ext uri="{9D8B030D-6E8A-4147-A177-3AD203B41FA5}">
                      <a16:colId xmlns:a16="http://schemas.microsoft.com/office/drawing/2014/main" val="4220169414"/>
                    </a:ext>
                  </a:extLst>
                </a:gridCol>
              </a:tblGrid>
              <a:tr h="12882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spc="-70" baseline="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지배구조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170970"/>
                  </a:ext>
                </a:extLst>
              </a:tr>
              <a:tr h="12882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spc="-70" baseline="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전략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6950694"/>
                  </a:ext>
                </a:extLst>
              </a:tr>
              <a:tr h="12882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spc="-70" baseline="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위험 관리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026395"/>
                  </a:ext>
                </a:extLst>
              </a:tr>
              <a:tr h="12545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spc="-70" baseline="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지표 </a:t>
                      </a:r>
                      <a:r>
                        <a:rPr lang="en-US" altLang="ko-KR" sz="1400" b="0" spc="-70" baseline="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 </a:t>
                      </a:r>
                      <a:r>
                        <a:rPr lang="ko-KR" altLang="en-US" sz="1400" b="0" spc="-70" baseline="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목표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5595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6666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57D9D807-4654-4EB1-B1BB-7B73C9258B11}"/>
              </a:ext>
            </a:extLst>
          </p:cNvPr>
          <p:cNvGrpSpPr/>
          <p:nvPr/>
        </p:nvGrpSpPr>
        <p:grpSpPr>
          <a:xfrm>
            <a:off x="1847528" y="1515094"/>
            <a:ext cx="7920880" cy="4889723"/>
            <a:chOff x="462980" y="1340768"/>
            <a:chExt cx="8766122" cy="5753819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3E265EA0-8878-4296-9D50-16BAFDE429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2980" y="1340768"/>
              <a:ext cx="8734425" cy="3095625"/>
            </a:xfrm>
            <a:prstGeom prst="rect">
              <a:avLst/>
            </a:prstGeom>
          </p:spPr>
        </p:pic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53154A3F-6F6E-4CD8-BE06-BEB568122E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6102" y="4437112"/>
              <a:ext cx="8763000" cy="2657475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A4D13EC0-F9C6-4D3C-8D92-BA27A0F4AF95}"/>
              </a:ext>
            </a:extLst>
          </p:cNvPr>
          <p:cNvSpPr txBox="1"/>
          <p:nvPr/>
        </p:nvSpPr>
        <p:spPr>
          <a:xfrm>
            <a:off x="1297688" y="883656"/>
            <a:ext cx="9766865" cy="61555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1700" spc="-80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전략</a:t>
            </a:r>
            <a:r>
              <a:rPr lang="ko-KR" altLang="en-US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은</a:t>
            </a:r>
            <a:r>
              <a:rPr lang="en-US" altLang="ko-KR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크게 </a:t>
            </a:r>
            <a:r>
              <a:rPr lang="en-US" altLang="ko-KR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ko-KR" altLang="en-US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개 질문으로 구성되며</a:t>
            </a:r>
            <a:r>
              <a:rPr lang="en-US" altLang="ko-KR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기후변화 리스크와 기회가 조직의 사업</a:t>
            </a:r>
            <a:r>
              <a:rPr lang="en-US" altLang="ko-KR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전략</a:t>
            </a:r>
            <a:r>
              <a:rPr lang="en-US" altLang="ko-KR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재무계획에 미치는 현재와 </a:t>
            </a:r>
            <a:br>
              <a:rPr lang="en-US" altLang="ko-KR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ko-KR" altLang="en-US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미래 영향을 공개합니다</a:t>
            </a:r>
            <a:r>
              <a:rPr lang="en-US" altLang="ko-KR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(</a:t>
            </a:r>
            <a:r>
              <a:rPr lang="ko-KR" altLang="en-US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계속</a:t>
            </a:r>
            <a:r>
              <a:rPr lang="en-US" altLang="ko-KR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 </a:t>
            </a:r>
            <a:endParaRPr lang="en-US" altLang="ko-KR" sz="1700" spc="-8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1FBE8CE3-8800-4C4F-A5D6-570A00524E63}"/>
              </a:ext>
            </a:extLst>
          </p:cNvPr>
          <p:cNvGraphicFramePr>
            <a:graphicFrameLocks noGrp="1"/>
          </p:cNvGraphicFramePr>
          <p:nvPr/>
        </p:nvGraphicFramePr>
        <p:xfrm>
          <a:off x="1437027" y="1517131"/>
          <a:ext cx="313720" cy="5119172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13720">
                  <a:extLst>
                    <a:ext uri="{9D8B030D-6E8A-4147-A177-3AD203B41FA5}">
                      <a16:colId xmlns:a16="http://schemas.microsoft.com/office/drawing/2014/main" val="4220169414"/>
                    </a:ext>
                  </a:extLst>
                </a:gridCol>
              </a:tblGrid>
              <a:tr h="12882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spc="-70" baseline="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지배구조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170970"/>
                  </a:ext>
                </a:extLst>
              </a:tr>
              <a:tr h="12882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spc="-70" baseline="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전략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6950694"/>
                  </a:ext>
                </a:extLst>
              </a:tr>
              <a:tr h="12882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spc="-70" baseline="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위험 관리</a:t>
                      </a:r>
                      <a:endParaRPr lang="en-US" altLang="ko-KR" sz="1400" b="0" spc="-70" baseline="0" dirty="0">
                        <a:solidFill>
                          <a:schemeClr val="bg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026395"/>
                  </a:ext>
                </a:extLst>
              </a:tr>
              <a:tr h="12545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spc="-70" baseline="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지표 </a:t>
                      </a:r>
                      <a:r>
                        <a:rPr lang="en-US" altLang="ko-KR" sz="1400" b="0" spc="-70" baseline="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 </a:t>
                      </a:r>
                      <a:r>
                        <a:rPr lang="ko-KR" altLang="en-US" sz="1400" b="0" spc="-70" baseline="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목표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559568"/>
                  </a:ext>
                </a:extLst>
              </a:tr>
            </a:tbl>
          </a:graphicData>
        </a:graphic>
      </p:graphicFrame>
      <p:sp>
        <p:nvSpPr>
          <p:cNvPr id="13" name="제목 2">
            <a:extLst>
              <a:ext uri="{FF2B5EF4-FFF2-40B4-BE49-F238E27FC236}">
                <a16:creationId xmlns:a16="http://schemas.microsoft.com/office/drawing/2014/main" id="{22699D5F-ABF4-4348-942A-0372EB888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Autofit/>
          </a:bodyPr>
          <a:lstStyle/>
          <a:p>
            <a:r>
              <a:rPr lang="en-US" altLang="ko-KR" sz="3600" b="0" dirty="0"/>
              <a:t>2-2. </a:t>
            </a:r>
            <a:r>
              <a:rPr lang="ko-KR" altLang="en-US" sz="3600" b="0" dirty="0"/>
              <a:t>전략</a:t>
            </a:r>
            <a:r>
              <a:rPr lang="en-US" altLang="ko-KR" sz="3600" b="0" dirty="0"/>
              <a:t>(Strategy)</a:t>
            </a:r>
            <a:r>
              <a:rPr lang="ko-KR" altLang="en-US" sz="3600" b="0" dirty="0"/>
              <a:t>에 관한 권고</a:t>
            </a:r>
            <a:endParaRPr lang="ko-KR" altLang="en-US" sz="3600" b="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506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81501A0F-1D1C-4774-8535-F699D1569BB5}"/>
              </a:ext>
            </a:extLst>
          </p:cNvPr>
          <p:cNvSpPr txBox="1"/>
          <p:nvPr/>
        </p:nvSpPr>
        <p:spPr>
          <a:xfrm>
            <a:off x="4943872" y="5072393"/>
            <a:ext cx="5112568" cy="43088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latinLnBrk="0"/>
            <a:r>
              <a:rPr lang="ko-KR" altLang="en-US" sz="1100" dirty="0">
                <a:cs typeface="Arial" panose="020B0604020202020204" pitchFamily="34" charset="0"/>
              </a:rPr>
              <a:t>출처</a:t>
            </a:r>
            <a:r>
              <a:rPr lang="en-US" altLang="ko-KR" sz="1100" dirty="0">
                <a:cs typeface="Arial" panose="020B0604020202020204" pitchFamily="34" charset="0"/>
              </a:rPr>
              <a:t>: TCFD (2017), Recommendations of the Task Force on Climate-related Financial Disclosures, p. 20-21</a:t>
            </a:r>
            <a:endParaRPr lang="ko-KR" altLang="en-US" sz="1100" dirty="0">
              <a:cs typeface="Arial" panose="020B0604020202020204" pitchFamily="34" charset="0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7D73964B-5E61-4F14-B71F-1FB260030936}"/>
              </a:ext>
            </a:extLst>
          </p:cNvPr>
          <p:cNvGrpSpPr/>
          <p:nvPr/>
        </p:nvGrpSpPr>
        <p:grpSpPr>
          <a:xfrm>
            <a:off x="1847528" y="1360744"/>
            <a:ext cx="7849536" cy="3287218"/>
            <a:chOff x="462980" y="1340373"/>
            <a:chExt cx="7849536" cy="3287218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D8685BF9-C540-4F1B-BC21-C6558C2C16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4770" t="43720"/>
            <a:stretch/>
          </p:blipFill>
          <p:spPr>
            <a:xfrm>
              <a:off x="2387292" y="1459239"/>
              <a:ext cx="5904656" cy="3168352"/>
            </a:xfrm>
            <a:prstGeom prst="rect">
              <a:avLst/>
            </a:prstGeom>
          </p:spPr>
        </p:pic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74B2CAD6-7697-45E1-BF32-830DB50469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75229" b="41615"/>
            <a:stretch/>
          </p:blipFill>
          <p:spPr>
            <a:xfrm>
              <a:off x="462980" y="1340768"/>
              <a:ext cx="1944216" cy="3286823"/>
            </a:xfrm>
            <a:prstGeom prst="rect">
              <a:avLst/>
            </a:prstGeom>
          </p:spPr>
        </p:pic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4BB7908E-FF44-4CC3-AA81-BBD1DD22AC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4770" b="98639"/>
            <a:stretch/>
          </p:blipFill>
          <p:spPr>
            <a:xfrm>
              <a:off x="2407860" y="1340373"/>
              <a:ext cx="5904656" cy="76595"/>
            </a:xfrm>
            <a:prstGeom prst="rect">
              <a:avLst/>
            </a:prstGeom>
          </p:spPr>
        </p:pic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EC999E84-BC5F-4EFC-9E29-59A5B55C90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99188" r="75229"/>
            <a:stretch/>
          </p:blipFill>
          <p:spPr>
            <a:xfrm>
              <a:off x="474130" y="4581872"/>
              <a:ext cx="1944216" cy="45719"/>
            </a:xfrm>
            <a:prstGeom prst="rect">
              <a:avLst/>
            </a:prstGeom>
          </p:spPr>
        </p:pic>
      </p:grpSp>
      <p:graphicFrame>
        <p:nvGraphicFramePr>
          <p:cNvPr id="20" name="표 19">
            <a:extLst>
              <a:ext uri="{FF2B5EF4-FFF2-40B4-BE49-F238E27FC236}">
                <a16:creationId xmlns:a16="http://schemas.microsoft.com/office/drawing/2014/main" id="{6475E9F7-DC7C-4765-8CF0-339208594967}"/>
              </a:ext>
            </a:extLst>
          </p:cNvPr>
          <p:cNvGraphicFramePr>
            <a:graphicFrameLocks noGrp="1"/>
          </p:cNvGraphicFramePr>
          <p:nvPr/>
        </p:nvGraphicFramePr>
        <p:xfrm>
          <a:off x="1437027" y="1340768"/>
          <a:ext cx="313720" cy="5119172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13720">
                  <a:extLst>
                    <a:ext uri="{9D8B030D-6E8A-4147-A177-3AD203B41FA5}">
                      <a16:colId xmlns:a16="http://schemas.microsoft.com/office/drawing/2014/main" val="4220169414"/>
                    </a:ext>
                  </a:extLst>
                </a:gridCol>
              </a:tblGrid>
              <a:tr h="12882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spc="-70" baseline="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지배구조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170970"/>
                  </a:ext>
                </a:extLst>
              </a:tr>
              <a:tr h="12882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spc="-70" baseline="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전략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6950694"/>
                  </a:ext>
                </a:extLst>
              </a:tr>
              <a:tr h="12882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spc="-70" baseline="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위험 관리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026395"/>
                  </a:ext>
                </a:extLst>
              </a:tr>
              <a:tr h="12545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spc="-70" baseline="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지표 </a:t>
                      </a:r>
                      <a:r>
                        <a:rPr lang="en-US" altLang="ko-KR" sz="1400" b="0" spc="-70" baseline="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 </a:t>
                      </a:r>
                      <a:r>
                        <a:rPr lang="ko-KR" altLang="en-US" sz="1400" b="0" spc="-70" baseline="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목표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559568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F6E8904C-4AB5-4A82-A64D-8DE456A915EB}"/>
              </a:ext>
            </a:extLst>
          </p:cNvPr>
          <p:cNvSpPr txBox="1"/>
          <p:nvPr/>
        </p:nvSpPr>
        <p:spPr>
          <a:xfrm>
            <a:off x="1297688" y="883656"/>
            <a:ext cx="9766865" cy="35394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1700" spc="-80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전략</a:t>
            </a:r>
            <a:r>
              <a:rPr lang="en-US" altLang="ko-KR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계속</a:t>
            </a:r>
            <a:r>
              <a:rPr lang="en-US" altLang="ko-KR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en-US" altLang="ko-KR" sz="1700" spc="-8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3" name="제목 2">
            <a:extLst>
              <a:ext uri="{FF2B5EF4-FFF2-40B4-BE49-F238E27FC236}">
                <a16:creationId xmlns:a16="http://schemas.microsoft.com/office/drawing/2014/main" id="{876DEE0B-E17D-4DA5-B0F8-5DCF5E1D8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Autofit/>
          </a:bodyPr>
          <a:lstStyle/>
          <a:p>
            <a:r>
              <a:rPr lang="en-US" altLang="ko-KR" sz="3600" b="0" dirty="0"/>
              <a:t>2-2. </a:t>
            </a:r>
            <a:r>
              <a:rPr lang="ko-KR" altLang="en-US" sz="3600" b="0" dirty="0"/>
              <a:t>전략</a:t>
            </a:r>
            <a:r>
              <a:rPr lang="en-US" altLang="ko-KR" sz="3600" b="0" dirty="0"/>
              <a:t>(Strategy)</a:t>
            </a:r>
            <a:r>
              <a:rPr lang="ko-KR" altLang="en-US" sz="3600" b="0" dirty="0"/>
              <a:t>에 관한 권고</a:t>
            </a:r>
            <a:endParaRPr lang="ko-KR" altLang="en-US" sz="3600" b="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101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EF7C1D95-5680-4892-88BE-9D9C5BD18C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528" y="1340769"/>
            <a:ext cx="7848872" cy="3667377"/>
          </a:xfrm>
          <a:prstGeom prst="rect">
            <a:avLst/>
          </a:prstGeom>
        </p:spPr>
      </p:pic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ADCA3BC7-301A-4A97-A6CA-95FA0CEE77C8}"/>
              </a:ext>
            </a:extLst>
          </p:cNvPr>
          <p:cNvGraphicFramePr>
            <a:graphicFrameLocks noGrp="1"/>
          </p:cNvGraphicFramePr>
          <p:nvPr/>
        </p:nvGraphicFramePr>
        <p:xfrm>
          <a:off x="1437027" y="1320792"/>
          <a:ext cx="313720" cy="5119172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13720">
                  <a:extLst>
                    <a:ext uri="{9D8B030D-6E8A-4147-A177-3AD203B41FA5}">
                      <a16:colId xmlns:a16="http://schemas.microsoft.com/office/drawing/2014/main" val="4220169414"/>
                    </a:ext>
                  </a:extLst>
                </a:gridCol>
              </a:tblGrid>
              <a:tr h="12882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spc="-70" baseline="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지배구조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170970"/>
                  </a:ext>
                </a:extLst>
              </a:tr>
              <a:tr h="12882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spc="-70" baseline="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전략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6950694"/>
                  </a:ext>
                </a:extLst>
              </a:tr>
              <a:tr h="12882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spc="-70" baseline="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위험 관리</a:t>
                      </a:r>
                      <a:endParaRPr lang="en-US" altLang="ko-KR" sz="1400" b="0" spc="-70" baseline="0" dirty="0">
                        <a:solidFill>
                          <a:schemeClr val="bg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026395"/>
                  </a:ext>
                </a:extLst>
              </a:tr>
              <a:tr h="12545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spc="-70" baseline="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지표 </a:t>
                      </a:r>
                      <a:r>
                        <a:rPr lang="en-US" altLang="ko-KR" sz="1400" b="0" spc="-70" baseline="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 </a:t>
                      </a:r>
                      <a:r>
                        <a:rPr lang="ko-KR" altLang="en-US" sz="1400" b="0" spc="-70" baseline="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목표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559568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115C2F39-26A0-401D-B5D1-6104A1A5C367}"/>
              </a:ext>
            </a:extLst>
          </p:cNvPr>
          <p:cNvSpPr txBox="1"/>
          <p:nvPr/>
        </p:nvSpPr>
        <p:spPr>
          <a:xfrm>
            <a:off x="1297688" y="883656"/>
            <a:ext cx="9766865" cy="35394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1700" spc="-80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전략</a:t>
            </a:r>
            <a:r>
              <a:rPr lang="en-US" altLang="ko-KR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계속</a:t>
            </a:r>
            <a:r>
              <a:rPr lang="en-US" altLang="ko-KR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en-US" altLang="ko-KR" sz="1700" spc="-8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75AD351-FBA3-4EFC-9139-5CC367C3054F}"/>
              </a:ext>
            </a:extLst>
          </p:cNvPr>
          <p:cNvSpPr txBox="1"/>
          <p:nvPr/>
        </p:nvSpPr>
        <p:spPr>
          <a:xfrm>
            <a:off x="4943872" y="5158354"/>
            <a:ext cx="5112568" cy="43088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latinLnBrk="0"/>
            <a:r>
              <a:rPr lang="ko-KR" altLang="en-US" sz="1100" dirty="0">
                <a:cs typeface="Arial" panose="020B0604020202020204" pitchFamily="34" charset="0"/>
              </a:rPr>
              <a:t>출처</a:t>
            </a:r>
            <a:r>
              <a:rPr lang="en-US" altLang="ko-KR" sz="1100" dirty="0">
                <a:cs typeface="Arial" panose="020B0604020202020204" pitchFamily="34" charset="0"/>
              </a:rPr>
              <a:t>: TCFD (2017), Recommendations of the Task Force on Climate-related Financial Disclosures, p. 20-21</a:t>
            </a:r>
            <a:endParaRPr lang="ko-KR" altLang="en-US" sz="1100" dirty="0">
              <a:cs typeface="Arial" panose="020B0604020202020204" pitchFamily="34" charset="0"/>
            </a:endParaRPr>
          </a:p>
        </p:txBody>
      </p:sp>
      <p:sp>
        <p:nvSpPr>
          <p:cNvPr id="18" name="제목 2">
            <a:extLst>
              <a:ext uri="{FF2B5EF4-FFF2-40B4-BE49-F238E27FC236}">
                <a16:creationId xmlns:a16="http://schemas.microsoft.com/office/drawing/2014/main" id="{6D9E3B5C-73FF-49D2-A452-6DA5A67A4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Autofit/>
          </a:bodyPr>
          <a:lstStyle/>
          <a:p>
            <a:r>
              <a:rPr lang="en-US" altLang="ko-KR" sz="3600" b="0" dirty="0"/>
              <a:t>2-2. </a:t>
            </a:r>
            <a:r>
              <a:rPr lang="ko-KR" altLang="en-US" sz="3600" b="0" dirty="0"/>
              <a:t>전략</a:t>
            </a:r>
            <a:r>
              <a:rPr lang="en-US" altLang="ko-KR" sz="3600" b="0" dirty="0"/>
              <a:t>(Strategy)</a:t>
            </a:r>
            <a:r>
              <a:rPr lang="ko-KR" altLang="en-US" sz="3600" b="0" dirty="0"/>
              <a:t>에 관한 권고</a:t>
            </a:r>
            <a:endParaRPr lang="ko-KR" altLang="en-US" sz="3600" b="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032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5364073-B401-4918-A8BA-227AF339CD37}"/>
              </a:ext>
            </a:extLst>
          </p:cNvPr>
          <p:cNvSpPr txBox="1"/>
          <p:nvPr/>
        </p:nvSpPr>
        <p:spPr>
          <a:xfrm>
            <a:off x="1297688" y="883655"/>
            <a:ext cx="9941813" cy="3629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</a:pPr>
            <a:r>
              <a:rPr lang="ko-KR" altLang="en-US" sz="1700" spc="-80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위험 관리</a:t>
            </a:r>
            <a:r>
              <a:rPr lang="ko-KR" altLang="en-US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는 크게 </a:t>
            </a:r>
            <a:r>
              <a:rPr lang="en-US" altLang="ko-KR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ko-KR" altLang="en-US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가지 질문으로 구성되며</a:t>
            </a:r>
            <a:r>
              <a:rPr lang="en-US" altLang="ko-KR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조직이 기후변화 위험을 규명</a:t>
            </a:r>
            <a:r>
              <a:rPr lang="en-US" altLang="ko-KR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평가</a:t>
            </a:r>
            <a:r>
              <a:rPr lang="en-US" altLang="ko-KR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관리하는 방법을 묻고 있습니다</a:t>
            </a:r>
            <a:r>
              <a:rPr lang="en-US" altLang="ko-KR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r>
              <a:rPr lang="ko-KR" altLang="en-US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endParaRPr lang="en-US" altLang="ko-KR" sz="1700" spc="-8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ADCA3BC7-301A-4A97-A6CA-95FA0CEE77C8}"/>
              </a:ext>
            </a:extLst>
          </p:cNvPr>
          <p:cNvGraphicFramePr>
            <a:graphicFrameLocks noGrp="1"/>
          </p:cNvGraphicFramePr>
          <p:nvPr/>
        </p:nvGraphicFramePr>
        <p:xfrm>
          <a:off x="1437027" y="1320792"/>
          <a:ext cx="313720" cy="5119172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13720">
                  <a:extLst>
                    <a:ext uri="{9D8B030D-6E8A-4147-A177-3AD203B41FA5}">
                      <a16:colId xmlns:a16="http://schemas.microsoft.com/office/drawing/2014/main" val="4220169414"/>
                    </a:ext>
                  </a:extLst>
                </a:gridCol>
              </a:tblGrid>
              <a:tr h="12882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spc="-70" baseline="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지배구조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170970"/>
                  </a:ext>
                </a:extLst>
              </a:tr>
              <a:tr h="12882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spc="-70" baseline="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전략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6950694"/>
                  </a:ext>
                </a:extLst>
              </a:tr>
              <a:tr h="12882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spc="-70" baseline="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위험관리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026395"/>
                  </a:ext>
                </a:extLst>
              </a:tr>
              <a:tr h="12545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spc="-70" baseline="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지표 </a:t>
                      </a:r>
                      <a:r>
                        <a:rPr lang="en-US" altLang="ko-KR" sz="1400" b="0" spc="-70" baseline="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 </a:t>
                      </a:r>
                      <a:r>
                        <a:rPr lang="ko-KR" altLang="en-US" sz="1400" b="0" spc="-70" baseline="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목표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559568"/>
                  </a:ext>
                </a:extLst>
              </a:tr>
            </a:tbl>
          </a:graphicData>
        </a:graphic>
      </p:graphicFrame>
      <p:grpSp>
        <p:nvGrpSpPr>
          <p:cNvPr id="7" name="그룹 6">
            <a:extLst>
              <a:ext uri="{FF2B5EF4-FFF2-40B4-BE49-F238E27FC236}">
                <a16:creationId xmlns:a16="http://schemas.microsoft.com/office/drawing/2014/main" id="{63A0DDD2-E974-44FF-B69C-536A659663C8}"/>
              </a:ext>
            </a:extLst>
          </p:cNvPr>
          <p:cNvGrpSpPr/>
          <p:nvPr/>
        </p:nvGrpSpPr>
        <p:grpSpPr>
          <a:xfrm>
            <a:off x="1853548" y="1315895"/>
            <a:ext cx="7896683" cy="5124070"/>
            <a:chOff x="847217" y="1320792"/>
            <a:chExt cx="8783493" cy="5780381"/>
          </a:xfrm>
        </p:grpSpPr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608F25C2-7C0A-43E8-9191-3F0453D84210}"/>
                </a:ext>
              </a:extLst>
            </p:cNvPr>
            <p:cNvGrpSpPr/>
            <p:nvPr/>
          </p:nvGrpSpPr>
          <p:grpSpPr>
            <a:xfrm>
              <a:off x="847217" y="1320792"/>
              <a:ext cx="8753377" cy="4533900"/>
              <a:chOff x="847217" y="1320792"/>
              <a:chExt cx="8753377" cy="4533900"/>
            </a:xfrm>
          </p:grpSpPr>
          <p:pic>
            <p:nvPicPr>
              <p:cNvPr id="3" name="그림 2">
                <a:extLst>
                  <a:ext uri="{FF2B5EF4-FFF2-40B4-BE49-F238E27FC236}">
                    <a16:creationId xmlns:a16="http://schemas.microsoft.com/office/drawing/2014/main" id="{933B27D8-F7AC-4EE3-90A6-2E78616D24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56644" y="1320792"/>
                <a:ext cx="8743950" cy="2419350"/>
              </a:xfrm>
              <a:prstGeom prst="rect">
                <a:avLst/>
              </a:prstGeom>
            </p:spPr>
          </p:pic>
          <p:pic>
            <p:nvPicPr>
              <p:cNvPr id="4" name="그림 3">
                <a:extLst>
                  <a:ext uri="{FF2B5EF4-FFF2-40B4-BE49-F238E27FC236}">
                    <a16:creationId xmlns:a16="http://schemas.microsoft.com/office/drawing/2014/main" id="{0475CE1D-3223-4A48-83B9-ECDE5565EA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47217" y="3740142"/>
                <a:ext cx="8743950" cy="2114550"/>
              </a:xfrm>
              <a:prstGeom prst="rect">
                <a:avLst/>
              </a:prstGeom>
            </p:spPr>
          </p:pic>
        </p:grpSp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89727B63-6C1B-4109-A73C-8DE9516514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6126" b="34570"/>
            <a:stretch/>
          </p:blipFill>
          <p:spPr>
            <a:xfrm>
              <a:off x="848660" y="5835838"/>
              <a:ext cx="8782050" cy="1265335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C25FDD9-5173-4190-AC09-E6CA34800893}"/>
              </a:ext>
            </a:extLst>
          </p:cNvPr>
          <p:cNvSpPr txBox="1"/>
          <p:nvPr/>
        </p:nvSpPr>
        <p:spPr>
          <a:xfrm>
            <a:off x="1947818" y="5327958"/>
            <a:ext cx="1761983" cy="1092607"/>
          </a:xfrm>
          <a:prstGeom prst="rect">
            <a:avLst/>
          </a:prstGeom>
          <a:solidFill>
            <a:srgbClr val="D7DADF"/>
          </a:solidFill>
        </p:spPr>
        <p:txBody>
          <a:bodyPr wrap="square" lIns="36000" rIns="36000" rtlCol="0">
            <a:spAutoFit/>
          </a:bodyPr>
          <a:lstStyle/>
          <a:p>
            <a:pPr latinLnBrk="0">
              <a:lnSpc>
                <a:spcPts val="1300"/>
              </a:lnSpc>
            </a:pPr>
            <a:r>
              <a:rPr lang="ko-KR" altLang="en-US" sz="1200" b="1" dirty="0">
                <a:solidFill>
                  <a:srgbClr val="1E1E1F"/>
                </a:solidFill>
                <a:cs typeface="Arial" panose="020B0604020202020204" pitchFamily="34" charset="0"/>
              </a:rPr>
              <a:t>권고</a:t>
            </a:r>
            <a:endParaRPr lang="en-US" altLang="ko-KR" sz="1200" b="1" dirty="0">
              <a:solidFill>
                <a:srgbClr val="1E1E1F"/>
              </a:solidFill>
              <a:cs typeface="Arial" panose="020B0604020202020204" pitchFamily="34" charset="0"/>
            </a:endParaRPr>
          </a:p>
          <a:p>
            <a:pPr latinLnBrk="0">
              <a:lnSpc>
                <a:spcPts val="1300"/>
              </a:lnSpc>
            </a:pPr>
            <a:r>
              <a:rPr lang="ko-KR" altLang="en-US" sz="1200" b="1" dirty="0">
                <a:solidFill>
                  <a:srgbClr val="1E1E1F"/>
                </a:solidFill>
                <a:cs typeface="Arial" panose="020B0604020202020204" pitchFamily="34" charset="0"/>
              </a:rPr>
              <a:t>정보</a:t>
            </a:r>
            <a:r>
              <a:rPr lang="en-US" altLang="ko-KR" sz="1200" b="1" dirty="0">
                <a:solidFill>
                  <a:srgbClr val="1E1E1F"/>
                </a:solidFill>
                <a:cs typeface="Arial" panose="020B0604020202020204" pitchFamily="34" charset="0"/>
              </a:rPr>
              <a:t> </a:t>
            </a:r>
            <a:r>
              <a:rPr lang="ko-KR" altLang="en-US" sz="1200" b="1" dirty="0">
                <a:solidFill>
                  <a:srgbClr val="1E1E1F"/>
                </a:solidFill>
                <a:cs typeface="Arial" panose="020B0604020202020204" pitchFamily="34" charset="0"/>
              </a:rPr>
              <a:t>공개 </a:t>
            </a:r>
            <a:r>
              <a:rPr lang="en-US" altLang="ko-KR" sz="1200" b="1" dirty="0">
                <a:solidFill>
                  <a:srgbClr val="1E1E1F"/>
                </a:solidFill>
                <a:cs typeface="Arial" panose="020B0604020202020204" pitchFamily="34" charset="0"/>
              </a:rPr>
              <a:t>c)</a:t>
            </a:r>
          </a:p>
          <a:p>
            <a:pPr latinLnBrk="0">
              <a:lnSpc>
                <a:spcPts val="1300"/>
              </a:lnSpc>
            </a:pPr>
            <a:r>
              <a:rPr lang="ko-KR" altLang="en-US" sz="1200" b="1" dirty="0">
                <a:solidFill>
                  <a:srgbClr val="646668"/>
                </a:solidFill>
                <a:cs typeface="Arial" panose="020B0604020202020204" pitchFamily="34" charset="0"/>
              </a:rPr>
              <a:t>기후변화</a:t>
            </a:r>
            <a:r>
              <a:rPr lang="en-US" altLang="ko-KR" sz="1200" b="1" dirty="0">
                <a:solidFill>
                  <a:srgbClr val="646668"/>
                </a:solidFill>
                <a:cs typeface="Arial" panose="020B0604020202020204" pitchFamily="34" charset="0"/>
              </a:rPr>
              <a:t> </a:t>
            </a:r>
            <a:r>
              <a:rPr lang="ko-KR" altLang="en-US" sz="1200" b="1" dirty="0">
                <a:solidFill>
                  <a:srgbClr val="646668"/>
                </a:solidFill>
                <a:cs typeface="Arial" panose="020B0604020202020204" pitchFamily="34" charset="0"/>
              </a:rPr>
              <a:t>위험의 식별</a:t>
            </a:r>
            <a:r>
              <a:rPr lang="en-US" altLang="ko-KR" sz="1200" b="1" dirty="0">
                <a:solidFill>
                  <a:srgbClr val="646668"/>
                </a:solidFill>
                <a:cs typeface="Arial" panose="020B0604020202020204" pitchFamily="34" charset="0"/>
              </a:rPr>
              <a:t>, </a:t>
            </a:r>
            <a:r>
              <a:rPr lang="ko-KR" altLang="en-US" sz="1200" b="1" dirty="0">
                <a:solidFill>
                  <a:srgbClr val="646668"/>
                </a:solidFill>
                <a:cs typeface="Arial" panose="020B0604020202020204" pitchFamily="34" charset="0"/>
              </a:rPr>
              <a:t>평가</a:t>
            </a:r>
            <a:r>
              <a:rPr lang="en-US" altLang="ko-KR" sz="1200" b="1" dirty="0">
                <a:solidFill>
                  <a:srgbClr val="646668"/>
                </a:solidFill>
                <a:cs typeface="Arial" panose="020B0604020202020204" pitchFamily="34" charset="0"/>
              </a:rPr>
              <a:t>, </a:t>
            </a:r>
            <a:r>
              <a:rPr lang="ko-KR" altLang="en-US" sz="1200" b="1" dirty="0">
                <a:solidFill>
                  <a:srgbClr val="646668"/>
                </a:solidFill>
                <a:cs typeface="Arial" panose="020B0604020202020204" pitchFamily="34" charset="0"/>
              </a:rPr>
              <a:t>관리 프로세스가 전사적 위험관리에 반영 되는 방법을 설명합니다</a:t>
            </a:r>
            <a:r>
              <a:rPr lang="en-US" altLang="ko-KR" sz="1200" b="1" dirty="0">
                <a:solidFill>
                  <a:srgbClr val="646668"/>
                </a:solidFill>
                <a:cs typeface="Arial" panose="020B0604020202020204" pitchFamily="34" charset="0"/>
              </a:rPr>
              <a:t>.</a:t>
            </a:r>
            <a:endParaRPr lang="ko-KR" altLang="en-US" sz="1200" b="1" dirty="0">
              <a:solidFill>
                <a:srgbClr val="646668"/>
              </a:solidFill>
              <a:cs typeface="Arial" panose="020B0604020202020204" pitchFamily="34" charset="0"/>
            </a:endParaRPr>
          </a:p>
        </p:txBody>
      </p:sp>
      <p:sp>
        <p:nvSpPr>
          <p:cNvPr id="16" name="제목 2">
            <a:extLst>
              <a:ext uri="{FF2B5EF4-FFF2-40B4-BE49-F238E27FC236}">
                <a16:creationId xmlns:a16="http://schemas.microsoft.com/office/drawing/2014/main" id="{CE34D853-8FAE-49CE-B0A7-93416F343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Autofit/>
          </a:bodyPr>
          <a:lstStyle/>
          <a:p>
            <a:r>
              <a:rPr lang="en-US" altLang="ko-KR" sz="3600" b="0" dirty="0"/>
              <a:t>2-3. </a:t>
            </a:r>
            <a:r>
              <a:rPr lang="ko-KR" altLang="en-US" sz="3600" b="0" dirty="0"/>
              <a:t>위험관리</a:t>
            </a:r>
            <a:r>
              <a:rPr lang="en-US" altLang="ko-KR" sz="3600" b="0" dirty="0"/>
              <a:t>(Risk Management)</a:t>
            </a:r>
            <a:r>
              <a:rPr lang="ko-KR" altLang="en-US" sz="3600" b="0" dirty="0"/>
              <a:t>에 관한 권고</a:t>
            </a:r>
            <a:endParaRPr lang="ko-KR" altLang="en-US" sz="3600" b="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0034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2">
            <a:extLst>
              <a:ext uri="{FF2B5EF4-FFF2-40B4-BE49-F238E27FC236}">
                <a16:creationId xmlns:a16="http://schemas.microsoft.com/office/drawing/2014/main" id="{5D785A56-A630-4E19-A8E0-F167F9BF5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Autofit/>
          </a:bodyPr>
          <a:lstStyle/>
          <a:p>
            <a:r>
              <a:rPr lang="ko-KR" altLang="en-US" sz="3600" b="0" dirty="0"/>
              <a:t>참조</a:t>
            </a:r>
            <a:r>
              <a:rPr lang="en-US" altLang="ko-KR" sz="3600" b="0" dirty="0"/>
              <a:t>: </a:t>
            </a:r>
            <a:r>
              <a:rPr lang="ko-KR" altLang="en-US" sz="3600" b="0" dirty="0"/>
              <a:t>기후변화 위험의 종류 및 재무적 영향</a:t>
            </a:r>
            <a:endParaRPr lang="ko-KR" altLang="en-US" sz="3600" b="0" dirty="0">
              <a:solidFill>
                <a:srgbClr val="C00000"/>
              </a:solidFill>
            </a:endParaRP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970839A8-16FE-47B7-8BE4-0D7C5230EEF1}"/>
              </a:ext>
            </a:extLst>
          </p:cNvPr>
          <p:cNvGraphicFramePr>
            <a:graphicFrameLocks noGrp="1"/>
          </p:cNvGraphicFramePr>
          <p:nvPr/>
        </p:nvGraphicFramePr>
        <p:xfrm>
          <a:off x="1334045" y="943020"/>
          <a:ext cx="9576940" cy="539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38622">
                  <a:extLst>
                    <a:ext uri="{9D8B030D-6E8A-4147-A177-3AD203B41FA5}">
                      <a16:colId xmlns:a16="http://schemas.microsoft.com/office/drawing/2014/main" val="2715454022"/>
                    </a:ext>
                  </a:extLst>
                </a:gridCol>
                <a:gridCol w="885981">
                  <a:extLst>
                    <a:ext uri="{9D8B030D-6E8A-4147-A177-3AD203B41FA5}">
                      <a16:colId xmlns:a16="http://schemas.microsoft.com/office/drawing/2014/main" val="3017518266"/>
                    </a:ext>
                  </a:extLst>
                </a:gridCol>
                <a:gridCol w="2654776">
                  <a:extLst>
                    <a:ext uri="{9D8B030D-6E8A-4147-A177-3AD203B41FA5}">
                      <a16:colId xmlns:a16="http://schemas.microsoft.com/office/drawing/2014/main" val="1705848917"/>
                    </a:ext>
                  </a:extLst>
                </a:gridCol>
                <a:gridCol w="5097561">
                  <a:extLst>
                    <a:ext uri="{9D8B030D-6E8A-4147-A177-3AD203B41FA5}">
                      <a16:colId xmlns:a16="http://schemas.microsoft.com/office/drawing/2014/main" val="1444205536"/>
                    </a:ext>
                  </a:extLst>
                </a:gridCol>
              </a:tblGrid>
              <a:tr h="26643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위험유형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기후변화 위험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잠재적 재무 영향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302293"/>
                  </a:ext>
                </a:extLst>
              </a:tr>
              <a:tr h="813311">
                <a:tc rowSpan="4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/>
                        <a:t>전환</a:t>
                      </a:r>
                      <a:endParaRPr lang="en-US" altLang="ko-KR" sz="1200" dirty="0"/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/>
                        <a:t>위험</a:t>
                      </a:r>
                      <a:endParaRPr lang="ko-KR" alt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/>
                        <a:t>정책 및 </a:t>
                      </a:r>
                      <a:endParaRPr lang="en-US" altLang="ko-KR" sz="1200" dirty="0"/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/>
                        <a:t>법률</a:t>
                      </a:r>
                      <a:endParaRPr lang="ko-KR" alt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dirty="0"/>
                        <a:t>온실가스 배출량 가격 상승</a:t>
                      </a:r>
                      <a:endParaRPr lang="en-US" altLang="ko-KR" sz="1200" dirty="0"/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배출량 보고 의무 강화</a:t>
                      </a: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기존 제품과 서비스에 대한 규제</a:t>
                      </a: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법적 소송 노출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dirty="0"/>
                        <a:t>운영비용 증가 </a:t>
                      </a:r>
                      <a:r>
                        <a:rPr lang="en-US" altLang="ko-KR" sz="1200" dirty="0"/>
                        <a:t>(</a:t>
                      </a:r>
                      <a:r>
                        <a:rPr lang="ko-KR" altLang="en-US" sz="1200" dirty="0"/>
                        <a:t>규제 준수 비용</a:t>
                      </a:r>
                      <a:r>
                        <a:rPr lang="en-US" altLang="ko-KR" sz="1200" dirty="0"/>
                        <a:t> </a:t>
                      </a:r>
                      <a:r>
                        <a:rPr lang="ko-KR" altLang="en-US" sz="1200" dirty="0"/>
                        <a:t>및 보험료 증가</a:t>
                      </a:r>
                      <a:r>
                        <a:rPr lang="en-US" altLang="ko-KR" sz="1200" dirty="0"/>
                        <a:t>)</a:t>
                      </a: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기존 자산의 </a:t>
                      </a:r>
                      <a:r>
                        <a:rPr lang="ko-KR" altLang="en-US" sz="1200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상각</a:t>
                      </a:r>
                      <a:r>
                        <a:rPr lang="en-US" altLang="ko-KR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손해</a:t>
                      </a:r>
                      <a:r>
                        <a:rPr lang="en-US" altLang="ko-KR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조기 처분 등</a:t>
                      </a: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벌금이나 재판결과 등에 따른 비용 증가 및 제품</a:t>
                      </a:r>
                      <a:r>
                        <a:rPr lang="en-US" altLang="ko-KR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서비스 수요 감소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717216"/>
                  </a:ext>
                </a:extLst>
              </a:tr>
              <a:tr h="995605">
                <a:tc vMerge="1">
                  <a:txBody>
                    <a:bodyPr/>
                    <a:lstStyle/>
                    <a:p>
                      <a:pPr latinLnBrk="1"/>
                      <a:endParaRPr lang="ko-KR" altLang="en-US" sz="140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저탄소 제품</a:t>
                      </a:r>
                      <a:r>
                        <a:rPr lang="en-US" altLang="ko-KR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서비스로의 대체</a:t>
                      </a:r>
                      <a:endParaRPr lang="en-US" altLang="ko-KR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신기술에 대한 투자 실패</a:t>
                      </a:r>
                      <a:endParaRPr lang="en-US" altLang="ko-KR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marR="0" lvl="0" indent="-17145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저탄소기술 전환 소요 비용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기존 자산의 </a:t>
                      </a:r>
                      <a:r>
                        <a:rPr lang="ko-KR" altLang="en-US" sz="1200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상각</a:t>
                      </a: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및 조기 처분</a:t>
                      </a:r>
                      <a:endParaRPr lang="en-US" altLang="ko-KR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제품</a:t>
                      </a:r>
                      <a:r>
                        <a:rPr lang="en-US" altLang="ko-KR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서비스 수요 감소</a:t>
                      </a:r>
                      <a:endParaRPr lang="en-US" altLang="ko-KR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신규</a:t>
                      </a:r>
                      <a:r>
                        <a:rPr lang="en-US" altLang="ko-KR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대안</a:t>
                      </a:r>
                      <a:r>
                        <a:rPr lang="en-US" altLang="ko-KR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기술에 대한 연구개발 지출</a:t>
                      </a:r>
                      <a:endParaRPr lang="en-US" altLang="ko-KR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기술개발 투자</a:t>
                      </a:r>
                      <a:endParaRPr lang="en-US" altLang="ko-KR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신 운영기법 및 프로세스에 따른 비용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250459"/>
                  </a:ext>
                </a:extLst>
              </a:tr>
              <a:tr h="995605"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시장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고객행동의 변화</a:t>
                      </a:r>
                      <a:endParaRPr lang="en-US" altLang="ko-KR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시장신호의 불확실성</a:t>
                      </a:r>
                      <a:endParaRPr lang="en-US" altLang="ko-KR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원자재 비용 증가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고객 선호 변화에 따른 기존 제품</a:t>
                      </a:r>
                      <a:r>
                        <a:rPr lang="en-US" altLang="ko-KR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서비스 수요 감소</a:t>
                      </a:r>
                      <a:endParaRPr lang="en-US" altLang="ko-KR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투입비용과 생산기준 변화에 따른 생산비용 증가</a:t>
                      </a:r>
                      <a:endParaRPr lang="en-US" altLang="ko-KR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에너지비용의 변동성 증가</a:t>
                      </a:r>
                      <a:endParaRPr lang="en-US" altLang="ko-KR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포트폴리오 변동에 따른 이익 감소</a:t>
                      </a:r>
                      <a:endParaRPr lang="en-US" altLang="ko-KR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화석연료 매장량</a:t>
                      </a:r>
                      <a:r>
                        <a:rPr lang="en-US" altLang="ko-KR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토지가치와 주식가치 등의 자산 재가격화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686313"/>
                  </a:ext>
                </a:extLst>
              </a:tr>
              <a:tr h="813311"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고객 선호도의 변화</a:t>
                      </a:r>
                      <a:endParaRPr lang="en-US" altLang="ko-KR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산업에 대한 부정적 인식</a:t>
                      </a:r>
                      <a:endParaRPr lang="en-US" altLang="ko-KR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주주의 부정적 인식 증가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제품</a:t>
                      </a:r>
                      <a:r>
                        <a:rPr lang="en-US" altLang="ko-KR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서비스 수요 감소로 인한 이익 경감</a:t>
                      </a:r>
                      <a:endParaRPr lang="en-US" altLang="ko-KR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인허가 지체나 공급망 문제 등에 따른 생산감소 및 이익 경감</a:t>
                      </a:r>
                      <a:endParaRPr lang="en-US" altLang="ko-KR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인사관리 실패로 인한 수익 경감</a:t>
                      </a:r>
                      <a:endParaRPr lang="en-US" altLang="ko-KR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외부 자금 활용 가능성 저하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732095"/>
                  </a:ext>
                </a:extLst>
              </a:tr>
              <a:tr h="631017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물리적 </a:t>
                      </a:r>
                      <a:endParaRPr lang="en-US" altLang="ko-KR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위험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급성적</a:t>
                      </a:r>
                      <a:endParaRPr lang="ko-KR" altLang="en-US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태풍</a:t>
                      </a:r>
                      <a:r>
                        <a:rPr lang="en-US" altLang="ko-KR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홍수 같은 기상이변의 심각성 증가</a:t>
                      </a:r>
                      <a:endParaRPr lang="en-US" altLang="ko-KR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물류 및 공급망 문제로 인한 생산량 및 수익 감소</a:t>
                      </a:r>
                      <a:endParaRPr lang="en-US" altLang="ko-KR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임직원 건강이나 안전 등의 문제로 인한 비용 증가</a:t>
                      </a:r>
                      <a:endParaRPr lang="en-US" altLang="ko-KR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자산 피해로 인한 </a:t>
                      </a:r>
                      <a:r>
                        <a:rPr lang="ko-KR" altLang="en-US" sz="1200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상각</a:t>
                      </a: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및 조기 처분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587221"/>
                  </a:ext>
                </a:extLst>
              </a:tr>
              <a:tr h="813311">
                <a:tc vMerge="1">
                  <a:txBody>
                    <a:bodyPr/>
                    <a:lstStyle/>
                    <a:p>
                      <a:pPr latinLnBrk="1">
                        <a:lnSpc>
                          <a:spcPct val="100000"/>
                        </a:lnSpc>
                      </a:pPr>
                      <a:endParaRPr lang="ko-KR" altLang="en-US" sz="14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만성적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강수량과 날씨 패턴의 변화</a:t>
                      </a:r>
                      <a:endParaRPr lang="en-US" altLang="ko-KR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평균온도 상승</a:t>
                      </a:r>
                      <a:endParaRPr lang="en-US" altLang="ko-KR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해수면 상승</a:t>
                      </a:r>
                      <a:endParaRPr lang="en-US" altLang="ko-KR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용수 부족 등으로 인한 운영비용 증가</a:t>
                      </a:r>
                      <a:endParaRPr lang="en-US" altLang="ko-KR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설비 손상 등으로 인한 자본비용 증가</a:t>
                      </a:r>
                      <a:endParaRPr lang="en-US" altLang="ko-KR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생산량 감소나 판매저하로 인한 수익 감소</a:t>
                      </a:r>
                      <a:endParaRPr lang="en-US" altLang="ko-KR" sz="12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171450" indent="-171450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2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보험료 증가 및 고위험 자산군에 대한 보험 접근성 저하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50366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B4A76AC-B2E8-43EE-B733-DFEB079828F6}"/>
              </a:ext>
            </a:extLst>
          </p:cNvPr>
          <p:cNvSpPr txBox="1"/>
          <p:nvPr/>
        </p:nvSpPr>
        <p:spPr>
          <a:xfrm>
            <a:off x="4439816" y="6350770"/>
            <a:ext cx="7992888" cy="26161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latinLnBrk="0"/>
            <a:r>
              <a:rPr lang="ko-KR" altLang="en-US" sz="1100" dirty="0">
                <a:cs typeface="Arial" panose="020B0604020202020204" pitchFamily="34" charset="0"/>
              </a:rPr>
              <a:t>출처</a:t>
            </a:r>
            <a:r>
              <a:rPr lang="en-US" altLang="ko-KR" sz="1100" dirty="0">
                <a:cs typeface="Arial" panose="020B0604020202020204" pitchFamily="34" charset="0"/>
              </a:rPr>
              <a:t>: TCFD (2017), Recommendations of the Task Force on Climate-related Financial Disclosures, p. 10</a:t>
            </a:r>
            <a:endParaRPr lang="ko-KR" altLang="en-US" sz="11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322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5364073-B401-4918-A8BA-227AF339CD37}"/>
              </a:ext>
            </a:extLst>
          </p:cNvPr>
          <p:cNvSpPr txBox="1"/>
          <p:nvPr/>
        </p:nvSpPr>
        <p:spPr>
          <a:xfrm>
            <a:off x="1297688" y="883656"/>
            <a:ext cx="9766865" cy="61555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1700" spc="-70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평가방법 및 목표</a:t>
            </a:r>
            <a:r>
              <a:rPr lang="ko-KR" altLang="en-US" sz="1700" spc="-7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는</a:t>
            </a:r>
            <a:r>
              <a:rPr lang="en-US" altLang="ko-KR" sz="1700" spc="-7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700" spc="-7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크게 </a:t>
            </a:r>
            <a:r>
              <a:rPr lang="en-US" altLang="ko-KR" sz="1700" spc="-7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ko-KR" altLang="en-US" sz="1700" spc="-7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가지 질문으로 구성되며</a:t>
            </a:r>
            <a:r>
              <a:rPr lang="en-US" altLang="ko-KR" sz="1700" spc="-7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700" spc="-7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기후변화 위험과 기회를 측정 및 관리하는 평가방법과 목표를 묻고 있습니다</a:t>
            </a:r>
            <a:r>
              <a:rPr lang="en-US" altLang="ko-KR" sz="1700" spc="-7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altLang="ko-KR" sz="1700" spc="-7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ADCA3BC7-301A-4A97-A6CA-95FA0CEE77C8}"/>
              </a:ext>
            </a:extLst>
          </p:cNvPr>
          <p:cNvGraphicFramePr>
            <a:graphicFrameLocks noGrp="1"/>
          </p:cNvGraphicFramePr>
          <p:nvPr/>
        </p:nvGraphicFramePr>
        <p:xfrm>
          <a:off x="1437027" y="1550188"/>
          <a:ext cx="313720" cy="5119172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13720">
                  <a:extLst>
                    <a:ext uri="{9D8B030D-6E8A-4147-A177-3AD203B41FA5}">
                      <a16:colId xmlns:a16="http://schemas.microsoft.com/office/drawing/2014/main" val="4220169414"/>
                    </a:ext>
                  </a:extLst>
                </a:gridCol>
              </a:tblGrid>
              <a:tr h="12882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spc="-70" baseline="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지배구조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170970"/>
                  </a:ext>
                </a:extLst>
              </a:tr>
              <a:tr h="12882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spc="-70" baseline="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전략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6950694"/>
                  </a:ext>
                </a:extLst>
              </a:tr>
              <a:tr h="12882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spc="-70" baseline="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위험관리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026395"/>
                  </a:ext>
                </a:extLst>
              </a:tr>
              <a:tr h="12545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spc="-70" baseline="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지표 </a:t>
                      </a:r>
                      <a:r>
                        <a:rPr lang="en-US" altLang="ko-KR" sz="1400" b="0" spc="-70" baseline="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 </a:t>
                      </a:r>
                      <a:r>
                        <a:rPr lang="ko-KR" altLang="en-US" sz="1400" b="0" spc="-70" baseline="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목표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559568"/>
                  </a:ext>
                </a:extLst>
              </a:tr>
            </a:tbl>
          </a:graphicData>
        </a:graphic>
      </p:graphicFrame>
      <p:grpSp>
        <p:nvGrpSpPr>
          <p:cNvPr id="17" name="그룹 16">
            <a:extLst>
              <a:ext uri="{FF2B5EF4-FFF2-40B4-BE49-F238E27FC236}">
                <a16:creationId xmlns:a16="http://schemas.microsoft.com/office/drawing/2014/main" id="{2F8C6298-E75F-4D07-856C-E98D88454C01}"/>
              </a:ext>
            </a:extLst>
          </p:cNvPr>
          <p:cNvGrpSpPr/>
          <p:nvPr/>
        </p:nvGrpSpPr>
        <p:grpSpPr>
          <a:xfrm>
            <a:off x="1860274" y="1550190"/>
            <a:ext cx="7908135" cy="4844511"/>
            <a:chOff x="907773" y="1320793"/>
            <a:chExt cx="8745171" cy="5223268"/>
          </a:xfrm>
        </p:grpSpPr>
        <p:pic>
          <p:nvPicPr>
            <p:cNvPr id="2" name="그림 1">
              <a:extLst>
                <a:ext uri="{FF2B5EF4-FFF2-40B4-BE49-F238E27FC236}">
                  <a16:creationId xmlns:a16="http://schemas.microsoft.com/office/drawing/2014/main" id="{619363D8-E2B8-42DB-99A7-66DFAFB837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47950"/>
            <a:stretch/>
          </p:blipFill>
          <p:spPr>
            <a:xfrm>
              <a:off x="907773" y="1320793"/>
              <a:ext cx="8743950" cy="2900296"/>
            </a:xfrm>
            <a:prstGeom prst="rect">
              <a:avLst/>
            </a:prstGeom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473350B7-5070-47AC-9943-3996E82A66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59758"/>
            <a:stretch/>
          </p:blipFill>
          <p:spPr>
            <a:xfrm>
              <a:off x="907773" y="4301733"/>
              <a:ext cx="8743950" cy="2242328"/>
            </a:xfrm>
            <a:prstGeom prst="rect">
              <a:avLst/>
            </a:prstGeom>
          </p:spPr>
        </p:pic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F79EAD29-EF5A-4F25-AFD1-D78E37C94A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57547" b="41161"/>
            <a:stretch/>
          </p:blipFill>
          <p:spPr>
            <a:xfrm>
              <a:off x="908994" y="4227691"/>
              <a:ext cx="8743950" cy="72008"/>
            </a:xfrm>
            <a:prstGeom prst="rect">
              <a:avLst/>
            </a:prstGeom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63D64A41-CB2A-4E2D-9C5D-A3A16F43F4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46130" y="5990841"/>
              <a:ext cx="6153150" cy="457200"/>
            </a:xfrm>
            <a:prstGeom prst="rect">
              <a:avLst/>
            </a:prstGeom>
          </p:spPr>
        </p:pic>
      </p:grpSp>
      <p:sp>
        <p:nvSpPr>
          <p:cNvPr id="20" name="제목 2">
            <a:extLst>
              <a:ext uri="{FF2B5EF4-FFF2-40B4-BE49-F238E27FC236}">
                <a16:creationId xmlns:a16="http://schemas.microsoft.com/office/drawing/2014/main" id="{022870F5-EEFF-4A1A-BEC6-2BD97CF05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Autofit/>
          </a:bodyPr>
          <a:lstStyle/>
          <a:p>
            <a:r>
              <a:rPr lang="en-US" altLang="ko-KR" sz="2800" b="0" dirty="0"/>
              <a:t>2-4. </a:t>
            </a:r>
            <a:r>
              <a:rPr lang="ko-KR" altLang="en-US" sz="2800" b="0" dirty="0"/>
              <a:t>평가방법 및 목표</a:t>
            </a:r>
            <a:r>
              <a:rPr lang="en-US" altLang="ko-KR" sz="2800" b="0" dirty="0"/>
              <a:t>(Metrics and Targets)</a:t>
            </a:r>
            <a:r>
              <a:rPr lang="ko-KR" altLang="en-US" sz="2800" b="0" dirty="0"/>
              <a:t>에 관한 권고</a:t>
            </a:r>
            <a:endParaRPr lang="ko-KR" altLang="en-US" sz="2800" b="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646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5364073-B401-4918-A8BA-227AF339CD37}"/>
              </a:ext>
            </a:extLst>
          </p:cNvPr>
          <p:cNvSpPr txBox="1"/>
          <p:nvPr/>
        </p:nvSpPr>
        <p:spPr>
          <a:xfrm>
            <a:off x="1297688" y="883656"/>
            <a:ext cx="9766865" cy="35394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ko-KR" altLang="en-US" sz="1700" spc="-70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평가방법 및 목표 </a:t>
            </a:r>
            <a:r>
              <a:rPr lang="en-US" altLang="ko-KR" sz="1700" spc="-7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700" spc="-7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계속</a:t>
            </a:r>
            <a:r>
              <a:rPr lang="en-US" altLang="ko-KR" sz="1700" spc="-7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en-US" altLang="ko-KR" sz="1700" spc="-7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ADCA3BC7-301A-4A97-A6CA-95FA0CEE77C8}"/>
              </a:ext>
            </a:extLst>
          </p:cNvPr>
          <p:cNvGraphicFramePr>
            <a:graphicFrameLocks noGrp="1"/>
          </p:cNvGraphicFramePr>
          <p:nvPr/>
        </p:nvGraphicFramePr>
        <p:xfrm>
          <a:off x="1437027" y="1340768"/>
          <a:ext cx="313720" cy="5119172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13720">
                  <a:extLst>
                    <a:ext uri="{9D8B030D-6E8A-4147-A177-3AD203B41FA5}">
                      <a16:colId xmlns:a16="http://schemas.microsoft.com/office/drawing/2014/main" val="4220169414"/>
                    </a:ext>
                  </a:extLst>
                </a:gridCol>
              </a:tblGrid>
              <a:tr h="12882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spc="-70" baseline="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지배구조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170970"/>
                  </a:ext>
                </a:extLst>
              </a:tr>
              <a:tr h="12882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spc="-70" baseline="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전략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6950694"/>
                  </a:ext>
                </a:extLst>
              </a:tr>
              <a:tr h="128821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spc="-70" baseline="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위험관리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026395"/>
                  </a:ext>
                </a:extLst>
              </a:tr>
              <a:tr h="12545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0" spc="-70" baseline="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지표 </a:t>
                      </a:r>
                      <a:r>
                        <a:rPr lang="en-US" altLang="ko-KR" sz="1400" b="0" spc="-70" baseline="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&amp; </a:t>
                      </a:r>
                      <a:r>
                        <a:rPr lang="ko-KR" altLang="en-US" sz="1400" b="0" spc="-70" baseline="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목표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solidFill>
                        <a:schemeClr val="tx2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559568"/>
                  </a:ext>
                </a:extLst>
              </a:tr>
            </a:tbl>
          </a:graphicData>
        </a:graphic>
      </p:graphicFrame>
      <p:pic>
        <p:nvPicPr>
          <p:cNvPr id="3" name="그림 2">
            <a:extLst>
              <a:ext uri="{FF2B5EF4-FFF2-40B4-BE49-F238E27FC236}">
                <a16:creationId xmlns:a16="http://schemas.microsoft.com/office/drawing/2014/main" id="{0B13325C-39DC-4CF7-8BEE-77525C5BB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4450" y="1337774"/>
            <a:ext cx="8129982" cy="3985111"/>
          </a:xfrm>
          <a:prstGeom prst="rect">
            <a:avLst/>
          </a:prstGeom>
        </p:spPr>
      </p:pic>
      <p:sp>
        <p:nvSpPr>
          <p:cNvPr id="16" name="제목 2">
            <a:extLst>
              <a:ext uri="{FF2B5EF4-FFF2-40B4-BE49-F238E27FC236}">
                <a16:creationId xmlns:a16="http://schemas.microsoft.com/office/drawing/2014/main" id="{9252FD15-C13D-45AA-90D3-36885F3C5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Autofit/>
          </a:bodyPr>
          <a:lstStyle/>
          <a:p>
            <a:r>
              <a:rPr lang="en-US" altLang="ko-KR" sz="2800" b="0" dirty="0"/>
              <a:t>2-4. </a:t>
            </a:r>
            <a:r>
              <a:rPr lang="ko-KR" altLang="en-US" sz="2800" b="0" dirty="0"/>
              <a:t>평가방법 및 목표</a:t>
            </a:r>
            <a:r>
              <a:rPr lang="en-US" altLang="ko-KR" sz="2800" b="0" dirty="0"/>
              <a:t>(Metrics and Targets)</a:t>
            </a:r>
            <a:r>
              <a:rPr lang="ko-KR" altLang="en-US" sz="2800" b="0" dirty="0"/>
              <a:t>에 관한 권고</a:t>
            </a:r>
            <a:endParaRPr lang="ko-KR" altLang="en-US" sz="2800" b="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5468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2">
            <a:extLst>
              <a:ext uri="{FF2B5EF4-FFF2-40B4-BE49-F238E27FC236}">
                <a16:creationId xmlns:a16="http://schemas.microsoft.com/office/drawing/2014/main" id="{4F134B70-949D-4B16-8E73-5936FC308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Autofit/>
          </a:bodyPr>
          <a:lstStyle/>
          <a:p>
            <a:r>
              <a:rPr lang="ko-KR" altLang="en-US" sz="3200" b="0" dirty="0"/>
              <a:t>참조</a:t>
            </a:r>
            <a:r>
              <a:rPr lang="en-US" altLang="ko-KR" sz="3200" b="0" dirty="0"/>
              <a:t>: </a:t>
            </a:r>
            <a:r>
              <a:rPr lang="ko-KR" altLang="en-US" sz="3200" b="0" dirty="0"/>
              <a:t>기후관련 평가지표</a:t>
            </a:r>
            <a:endParaRPr lang="ko-KR" altLang="en-US" sz="3200" b="0" dirty="0">
              <a:solidFill>
                <a:srgbClr val="C00000"/>
              </a:solidFill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49E27C1-8CF5-4812-86B8-17E29600EA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597" y="836712"/>
            <a:ext cx="6188291" cy="597666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E00714-FE23-4326-985A-7A086ADD9252}"/>
              </a:ext>
            </a:extLst>
          </p:cNvPr>
          <p:cNvSpPr txBox="1"/>
          <p:nvPr/>
        </p:nvSpPr>
        <p:spPr>
          <a:xfrm>
            <a:off x="7754758" y="5805264"/>
            <a:ext cx="3381803" cy="60016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latinLnBrk="0"/>
            <a:r>
              <a:rPr lang="ko-KR" altLang="en-US" sz="1100" dirty="0">
                <a:cs typeface="Arial" panose="020B0604020202020204" pitchFamily="34" charset="0"/>
              </a:rPr>
              <a:t>출처</a:t>
            </a:r>
            <a:r>
              <a:rPr lang="en-US" altLang="ko-KR" sz="1100" dirty="0">
                <a:cs typeface="Arial" panose="020B0604020202020204" pitchFamily="34" charset="0"/>
              </a:rPr>
              <a:t>: TCFD (2017), Implementing the Recommendations of the Task Force on Climate-related Financial Disclosures, p. 8</a:t>
            </a:r>
            <a:endParaRPr lang="ko-KR" altLang="en-US" sz="11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4622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3552" y="2026588"/>
            <a:ext cx="18309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Table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of contents</a:t>
            </a:r>
            <a:endParaRPr lang="ko-KR" altLang="en-US" sz="1600" b="1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5AE72BB-21CA-4326-855E-644A8BC711BA}"/>
              </a:ext>
            </a:extLst>
          </p:cNvPr>
          <p:cNvSpPr/>
          <p:nvPr/>
        </p:nvSpPr>
        <p:spPr>
          <a:xfrm>
            <a:off x="2135560" y="3242793"/>
            <a:ext cx="2520000" cy="21602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BEA93A-5E57-42F7-BBCC-3A42B01118FE}"/>
              </a:ext>
            </a:extLst>
          </p:cNvPr>
          <p:cNvSpPr txBox="1"/>
          <p:nvPr/>
        </p:nvSpPr>
        <p:spPr>
          <a:xfrm>
            <a:off x="2207568" y="2542832"/>
            <a:ext cx="33843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2237" defTabSz="1343025">
              <a:spcAft>
                <a:spcPts val="1200"/>
              </a:spcAft>
            </a:pP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01 /      TCFD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개요</a:t>
            </a:r>
            <a:endParaRPr lang="en-US" altLang="ko-KR" sz="1200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22237" defTabSz="1343025">
              <a:spcAft>
                <a:spcPts val="1200"/>
              </a:spcAft>
            </a:pP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02 /      TCFD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권고안</a:t>
            </a:r>
            <a:endParaRPr lang="en-US" altLang="ko-KR" sz="1200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22237" defTabSz="1343025">
              <a:spcAft>
                <a:spcPts val="1200"/>
              </a:spcAft>
            </a:pP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03 /      TCFD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권고안 이행지침</a:t>
            </a:r>
            <a:endParaRPr lang="en-US" altLang="ko-KR" sz="1200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22237" defTabSz="1343025">
              <a:spcAft>
                <a:spcPts val="1200"/>
              </a:spcAft>
            </a:pP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04 /      TCFD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시나리오 분석 </a:t>
            </a:r>
            <a:endParaRPr lang="en-US" altLang="ko-KR" sz="1200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22237" defTabSz="1343025">
              <a:spcAft>
                <a:spcPts val="1200"/>
              </a:spcAft>
            </a:pP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05 /     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요약 및 전망 </a:t>
            </a:r>
            <a:endParaRPr lang="en-US" altLang="ko-KR" sz="1200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6777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2">
            <a:extLst>
              <a:ext uri="{FF2B5EF4-FFF2-40B4-BE49-F238E27FC236}">
                <a16:creationId xmlns:a16="http://schemas.microsoft.com/office/drawing/2014/main" id="{B6D453E6-5441-478F-8C50-527B7D2CB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Autofit/>
          </a:bodyPr>
          <a:lstStyle/>
          <a:p>
            <a:r>
              <a:rPr lang="en-US" altLang="ko-KR" sz="2400" b="0" dirty="0"/>
              <a:t>3. </a:t>
            </a:r>
            <a:r>
              <a:rPr lang="ko-KR" altLang="en-US" sz="2400" b="0" dirty="0"/>
              <a:t>이행지침</a:t>
            </a:r>
            <a:r>
              <a:rPr lang="en-US" altLang="ko-KR" sz="2400" b="0" dirty="0"/>
              <a:t>(Implementation Guidance)</a:t>
            </a:r>
            <a:r>
              <a:rPr lang="ko-KR" altLang="en-US" sz="2400" b="0" dirty="0"/>
              <a:t>의 기본 구성 및 적용 방법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47565B-50AE-4413-B65A-4E28C4A054C5}"/>
              </a:ext>
            </a:extLst>
          </p:cNvPr>
          <p:cNvSpPr/>
          <p:nvPr/>
        </p:nvSpPr>
        <p:spPr>
          <a:xfrm>
            <a:off x="1326961" y="1677637"/>
            <a:ext cx="9593452" cy="2813433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E8326E-57C1-43F7-8237-9202789AF1AB}"/>
              </a:ext>
            </a:extLst>
          </p:cNvPr>
          <p:cNvSpPr txBox="1"/>
          <p:nvPr/>
        </p:nvSpPr>
        <p:spPr>
          <a:xfrm>
            <a:off x="5376387" y="4519998"/>
            <a:ext cx="5620697" cy="261610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latinLnBrk="0"/>
            <a:r>
              <a:rPr lang="ko-KR" altLang="en-US" sz="1100" dirty="0">
                <a:cs typeface="Arial" panose="020B0604020202020204" pitchFamily="34" charset="0"/>
              </a:rPr>
              <a:t>출처</a:t>
            </a:r>
            <a:r>
              <a:rPr lang="en-US" altLang="ko-KR" sz="1100" dirty="0">
                <a:cs typeface="Arial" panose="020B0604020202020204" pitchFamily="34" charset="0"/>
              </a:rPr>
              <a:t>: TCFD (2017), </a:t>
            </a:r>
            <a:r>
              <a:rPr lang="ko-KR" altLang="en-US" sz="1100" dirty="0">
                <a:cs typeface="Arial" panose="020B0604020202020204" pitchFamily="34" charset="0"/>
              </a:rPr>
              <a:t>기후변화와 관련된 재무정보 공개를 위한 태스크포스의 권고안</a:t>
            </a:r>
            <a:r>
              <a:rPr lang="en-US" altLang="ko-KR" sz="1100" dirty="0">
                <a:cs typeface="Arial" panose="020B0604020202020204" pitchFamily="34" charset="0"/>
              </a:rPr>
              <a:t>, p. 13</a:t>
            </a:r>
            <a:endParaRPr lang="ko-KR" altLang="en-US" sz="1100" dirty="0">
              <a:cs typeface="Arial" panose="020B0604020202020204" pitchFamily="34" charset="0"/>
            </a:endParaRPr>
          </a:p>
        </p:txBody>
      </p:sp>
      <p:sp>
        <p:nvSpPr>
          <p:cNvPr id="8" name="직사각형 1">
            <a:extLst>
              <a:ext uri="{FF2B5EF4-FFF2-40B4-BE49-F238E27FC236}">
                <a16:creationId xmlns:a16="http://schemas.microsoft.com/office/drawing/2014/main" id="{918B8D0C-82F5-4560-87E2-A90538668AB7}"/>
              </a:ext>
            </a:extLst>
          </p:cNvPr>
          <p:cNvSpPr/>
          <p:nvPr/>
        </p:nvSpPr>
        <p:spPr>
          <a:xfrm>
            <a:off x="1404660" y="1731322"/>
            <a:ext cx="3456384" cy="1112598"/>
          </a:xfrm>
          <a:prstGeom prst="rect">
            <a:avLst/>
          </a:prstGeom>
          <a:solidFill>
            <a:srgbClr val="00B0F0"/>
          </a:solidFill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r>
              <a:rPr lang="ko-KR" altLang="en-US" b="1" dirty="0">
                <a:solidFill>
                  <a:schemeClr val="bg1"/>
                </a:solidFill>
                <a:cs typeface="Arial" panose="020B0604020202020204" pitchFamily="34" charset="0"/>
              </a:rPr>
              <a:t>권고안</a:t>
            </a:r>
            <a:endParaRPr lang="ko-KR" altLang="en-US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9" name="직사각형 3">
            <a:extLst>
              <a:ext uri="{FF2B5EF4-FFF2-40B4-BE49-F238E27FC236}">
                <a16:creationId xmlns:a16="http://schemas.microsoft.com/office/drawing/2014/main" id="{3BCCCDA5-C5FE-46C1-96B3-C6B0F2D6EA25}"/>
              </a:ext>
            </a:extLst>
          </p:cNvPr>
          <p:cNvSpPr/>
          <p:nvPr/>
        </p:nvSpPr>
        <p:spPr>
          <a:xfrm>
            <a:off x="1404660" y="2977379"/>
            <a:ext cx="1584176" cy="1415252"/>
          </a:xfrm>
          <a:prstGeom prst="rect">
            <a:avLst/>
          </a:prstGeom>
          <a:solidFill>
            <a:srgbClr val="002060"/>
          </a:solidFill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r>
              <a:rPr lang="ko-KR" altLang="en-US" sz="1400" b="1" dirty="0">
                <a:solidFill>
                  <a:schemeClr val="bg1"/>
                </a:solidFill>
                <a:cs typeface="Arial" panose="020B0604020202020204" pitchFamily="34" charset="0"/>
              </a:rPr>
              <a:t>공개 권고 정보</a:t>
            </a:r>
          </a:p>
        </p:txBody>
      </p:sp>
      <p:sp>
        <p:nvSpPr>
          <p:cNvPr id="10" name="직사각형 5">
            <a:extLst>
              <a:ext uri="{FF2B5EF4-FFF2-40B4-BE49-F238E27FC236}">
                <a16:creationId xmlns:a16="http://schemas.microsoft.com/office/drawing/2014/main" id="{ED111F69-3343-45ED-9717-1F95FBC16034}"/>
              </a:ext>
            </a:extLst>
          </p:cNvPr>
          <p:cNvSpPr/>
          <p:nvPr/>
        </p:nvSpPr>
        <p:spPr>
          <a:xfrm>
            <a:off x="3132852" y="2977379"/>
            <a:ext cx="1728192" cy="514614"/>
          </a:xfrm>
          <a:prstGeom prst="rect">
            <a:avLst/>
          </a:prstGeom>
          <a:solidFill>
            <a:schemeClr val="bg1">
              <a:lumMod val="50000"/>
            </a:schemeClr>
          </a:solidFill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lnSpc>
                <a:spcPts val="1900"/>
              </a:lnSpc>
            </a:pPr>
            <a:r>
              <a:rPr lang="ko-KR" altLang="en-US" sz="1400" b="1" dirty="0">
                <a:solidFill>
                  <a:schemeClr val="bg1"/>
                </a:solidFill>
                <a:cs typeface="Arial" panose="020B0604020202020204" pitchFamily="34" charset="0"/>
              </a:rPr>
              <a:t>전 부문에 </a:t>
            </a:r>
            <a:endParaRPr lang="en-US" altLang="ko-KR" sz="14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 latinLnBrk="0">
              <a:lnSpc>
                <a:spcPts val="1900"/>
              </a:lnSpc>
            </a:pPr>
            <a:r>
              <a:rPr lang="ko-KR" altLang="en-US" sz="1400" b="1" dirty="0">
                <a:solidFill>
                  <a:schemeClr val="bg1"/>
                </a:solidFill>
                <a:cs typeface="Arial" panose="020B0604020202020204" pitchFamily="34" charset="0"/>
              </a:rPr>
              <a:t>적용되는 지침</a:t>
            </a:r>
          </a:p>
        </p:txBody>
      </p:sp>
      <p:sp>
        <p:nvSpPr>
          <p:cNvPr id="12" name="직사각형 8">
            <a:extLst>
              <a:ext uri="{FF2B5EF4-FFF2-40B4-BE49-F238E27FC236}">
                <a16:creationId xmlns:a16="http://schemas.microsoft.com/office/drawing/2014/main" id="{4A1B8C6C-60EB-4767-8123-A65274FD4BFE}"/>
              </a:ext>
            </a:extLst>
          </p:cNvPr>
          <p:cNvSpPr/>
          <p:nvPr/>
        </p:nvSpPr>
        <p:spPr>
          <a:xfrm>
            <a:off x="3132852" y="3593879"/>
            <a:ext cx="1728192" cy="798753"/>
          </a:xfrm>
          <a:prstGeom prst="rect">
            <a:avLst/>
          </a:prstGeom>
          <a:solidFill>
            <a:schemeClr val="bg1">
              <a:lumMod val="50000"/>
            </a:schemeClr>
          </a:solidFill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lnSpc>
                <a:spcPts val="2000"/>
              </a:lnSpc>
            </a:pPr>
            <a:r>
              <a:rPr lang="ko-KR" altLang="en-US" sz="1400" b="1" dirty="0">
                <a:solidFill>
                  <a:schemeClr val="bg1"/>
                </a:solidFill>
                <a:cs typeface="Arial" panose="020B0604020202020204" pitchFamily="34" charset="0"/>
              </a:rPr>
              <a:t>특정 부문별 </a:t>
            </a:r>
            <a:endParaRPr lang="en-US" altLang="ko-KR" sz="1400" b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 latinLnBrk="0">
              <a:lnSpc>
                <a:spcPts val="2000"/>
              </a:lnSpc>
            </a:pPr>
            <a:r>
              <a:rPr lang="ko-KR" altLang="en-US" sz="1400" b="1" dirty="0">
                <a:solidFill>
                  <a:schemeClr val="bg1"/>
                </a:solidFill>
                <a:cs typeface="Arial" panose="020B0604020202020204" pitchFamily="34" charset="0"/>
              </a:rPr>
              <a:t>보충지침</a:t>
            </a:r>
          </a:p>
        </p:txBody>
      </p:sp>
      <p:sp>
        <p:nvSpPr>
          <p:cNvPr id="13" name="직사각형 11">
            <a:extLst>
              <a:ext uri="{FF2B5EF4-FFF2-40B4-BE49-F238E27FC236}">
                <a16:creationId xmlns:a16="http://schemas.microsoft.com/office/drawing/2014/main" id="{4C7C3FC9-C7D0-4962-B8FC-774DE7139811}"/>
              </a:ext>
            </a:extLst>
          </p:cNvPr>
          <p:cNvSpPr/>
          <p:nvPr/>
        </p:nvSpPr>
        <p:spPr>
          <a:xfrm>
            <a:off x="4933051" y="1677638"/>
            <a:ext cx="6059369" cy="581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ko-KR" altLang="en-US" sz="1400" b="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권고안 </a:t>
            </a:r>
            <a:r>
              <a:rPr lang="en-US" altLang="ko-KR" sz="1400" b="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(Recommendations)</a:t>
            </a:r>
          </a:p>
          <a:p>
            <a:pPr>
              <a:lnSpc>
                <a:spcPts val="2000"/>
              </a:lnSpc>
            </a:pP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지배구조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전략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위험관리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평가방법 및 목표에 대한 보편적으로 채택가능한 권고안</a:t>
            </a:r>
          </a:p>
        </p:txBody>
      </p:sp>
      <p:sp>
        <p:nvSpPr>
          <p:cNvPr id="15" name="직사각형 12">
            <a:extLst>
              <a:ext uri="{FF2B5EF4-FFF2-40B4-BE49-F238E27FC236}">
                <a16:creationId xmlns:a16="http://schemas.microsoft.com/office/drawing/2014/main" id="{D556D2CC-4DA6-47A1-A861-3A25BBC9BBB8}"/>
              </a:ext>
            </a:extLst>
          </p:cNvPr>
          <p:cNvSpPr/>
          <p:nvPr/>
        </p:nvSpPr>
        <p:spPr>
          <a:xfrm>
            <a:off x="4963536" y="2872849"/>
            <a:ext cx="5548690" cy="581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 부문에 적용되는 지침 </a:t>
            </a:r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(Guidance for All Sectors)</a:t>
            </a:r>
          </a:p>
          <a:p>
            <a:pPr>
              <a:lnSpc>
                <a:spcPts val="2000"/>
              </a:lnSpc>
            </a:pP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모든 조직의 공개이행을 위한 배경 및 제안 지침</a:t>
            </a:r>
          </a:p>
        </p:txBody>
      </p:sp>
      <p:sp>
        <p:nvSpPr>
          <p:cNvPr id="16" name="직사각형 13">
            <a:extLst>
              <a:ext uri="{FF2B5EF4-FFF2-40B4-BE49-F238E27FC236}">
                <a16:creationId xmlns:a16="http://schemas.microsoft.com/office/drawing/2014/main" id="{EDE6B521-A6F7-4B0F-BDFA-79FDBE6385F7}"/>
              </a:ext>
            </a:extLst>
          </p:cNvPr>
          <p:cNvSpPr/>
          <p:nvPr/>
        </p:nvSpPr>
        <p:spPr>
          <a:xfrm>
            <a:off x="4933052" y="3554967"/>
            <a:ext cx="6049034" cy="837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특정</a:t>
            </a:r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부문별 보충지침 </a:t>
            </a:r>
            <a:r>
              <a:rPr lang="en-US" altLang="ko-K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(Supplemental Guidance for Certain Sectors)</a:t>
            </a:r>
          </a:p>
          <a:p>
            <a:pPr marL="171450" indent="-171450">
              <a:lnSpc>
                <a:spcPts val="2000"/>
              </a:lnSpc>
              <a:buFontTx/>
              <a:buChar char="-"/>
            </a:pP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특정 부문에서 고려해야 할 기후변화와 관련된 재무적 영향에 관한 세부 지침</a:t>
            </a:r>
            <a:endParaRPr lang="en-US" altLang="ko-KR" sz="13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lnSpc>
                <a:spcPts val="2000"/>
              </a:lnSpc>
              <a:buFontTx/>
              <a:buChar char="-"/>
            </a:pP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금융 부문 및 기후변화에 큰 영향을 받는 </a:t>
            </a:r>
            <a:r>
              <a:rPr lang="ko-KR" altLang="en-US" sz="13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비금융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부문을 위한 보충지침</a:t>
            </a:r>
            <a:endParaRPr lang="en-US" altLang="ko-KR" sz="13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7" name="직사각형 14">
            <a:extLst>
              <a:ext uri="{FF2B5EF4-FFF2-40B4-BE49-F238E27FC236}">
                <a16:creationId xmlns:a16="http://schemas.microsoft.com/office/drawing/2014/main" id="{A1739721-E4F7-4F13-A9B1-DF92F3254BD9}"/>
              </a:ext>
            </a:extLst>
          </p:cNvPr>
          <p:cNvSpPr/>
          <p:nvPr/>
        </p:nvSpPr>
        <p:spPr>
          <a:xfrm>
            <a:off x="4933051" y="2262735"/>
            <a:ext cx="5987362" cy="581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ko-KR" altLang="en-US" sz="1400" b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공개 권고 정보 </a:t>
            </a:r>
            <a:r>
              <a:rPr lang="en-US" altLang="ko-KR" sz="1400" b="1" dirty="0">
                <a:solidFill>
                  <a:schemeClr val="tx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(Recommended Disclosures)</a:t>
            </a:r>
          </a:p>
          <a:p>
            <a:pPr marL="171450" indent="-171450">
              <a:lnSpc>
                <a:spcPts val="2000"/>
              </a:lnSpc>
              <a:buFontTx/>
              <a:buChar char="-"/>
            </a:pP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의사결정에 유용한 정보를 제공하기 위해 재무 공시자료에 포함되어야 하는 내용</a:t>
            </a:r>
            <a:endParaRPr lang="en-US" altLang="ko-KR" sz="13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454F3CB-D3D9-4E8A-9296-DC43FD4136A8}"/>
              </a:ext>
            </a:extLst>
          </p:cNvPr>
          <p:cNvSpPr txBox="1"/>
          <p:nvPr/>
        </p:nvSpPr>
        <p:spPr>
          <a:xfrm>
            <a:off x="1297688" y="898238"/>
            <a:ext cx="9431087" cy="70570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</a:pPr>
            <a:r>
              <a:rPr lang="en-US" altLang="ko-KR" sz="170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TCFD</a:t>
            </a:r>
            <a:r>
              <a:rPr lang="ko-KR" altLang="en-US" sz="170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는 금융기관을 포함한 모든 상장기업 </a:t>
            </a:r>
            <a:r>
              <a:rPr lang="en-US" altLang="ko-KR" sz="170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70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자산운용사 및 연기금은 필수</a:t>
            </a:r>
            <a:r>
              <a:rPr lang="en-US" altLang="ko-KR" sz="170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70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의 </a:t>
            </a:r>
            <a:r>
              <a:rPr lang="ko-KR" altLang="en-US" sz="1700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기후변화의 재무적 영향</a:t>
            </a:r>
            <a:r>
              <a:rPr lang="ko-KR" altLang="en-US" sz="170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에 관한 정보를 </a:t>
            </a:r>
            <a:r>
              <a:rPr lang="ko-KR" altLang="en-US" sz="1700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사업보고서</a:t>
            </a:r>
            <a:r>
              <a:rPr lang="ko-KR" altLang="en-US" sz="170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에 공개하도록 요청하고 있습니다</a:t>
            </a:r>
            <a:r>
              <a:rPr lang="en-US" altLang="ko-KR" sz="170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altLang="ko-KR" sz="17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DCF4A13-CE67-4701-B164-638DDE852ECB}"/>
              </a:ext>
            </a:extLst>
          </p:cNvPr>
          <p:cNvSpPr/>
          <p:nvPr/>
        </p:nvSpPr>
        <p:spPr>
          <a:xfrm>
            <a:off x="1326960" y="4869160"/>
            <a:ext cx="9593452" cy="15841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ko-KR" altLang="en-US" sz="13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300" spc="-70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연간 사업보고서</a:t>
            </a:r>
            <a:r>
              <a:rPr lang="en-US" altLang="ko-KR" sz="13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(financial filings)</a:t>
            </a:r>
            <a:r>
              <a:rPr lang="ko-KR" altLang="en-US" sz="13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에 기후관련 재무정보 공시 </a:t>
            </a:r>
            <a:r>
              <a:rPr lang="en-US" altLang="ko-KR" sz="13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3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국내법상 어려울 경우</a:t>
            </a:r>
            <a:r>
              <a:rPr lang="en-US" altLang="ko-KR" sz="13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3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지속가능성보고서 등에 공개</a:t>
            </a:r>
            <a:r>
              <a:rPr lang="en-US" altLang="ko-KR" sz="13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3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ko-KR" altLang="en-US" sz="13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ko-KR" altLang="en-US" sz="13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사업결과 및 재무성과를 </a:t>
            </a:r>
            <a:r>
              <a:rPr lang="en-US" altLang="ko-KR" sz="13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'</a:t>
            </a:r>
            <a:r>
              <a:rPr lang="ko-KR" altLang="en-US" sz="13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지배구조</a:t>
            </a:r>
            <a:r>
              <a:rPr lang="en-US" altLang="ko-KR" sz="13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(Governance)’ </a:t>
            </a:r>
            <a:r>
              <a:rPr lang="ko-KR" altLang="en-US" sz="13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및 </a:t>
            </a:r>
            <a:r>
              <a:rPr lang="en-US" altLang="ko-KR" sz="13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3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리스크 관리</a:t>
            </a:r>
            <a:r>
              <a:rPr lang="en-US" altLang="ko-KR" sz="13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(Risk Management)’ </a:t>
            </a:r>
            <a:r>
              <a:rPr lang="ko-KR" altLang="en-US" sz="13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정보공개 권고안 관점에서 작성</a:t>
            </a:r>
            <a:endParaRPr lang="ko-KR" altLang="en-US" sz="13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ko-KR" sz="1300" spc="-5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'</a:t>
            </a:r>
            <a:r>
              <a:rPr lang="ko-KR" altLang="en-US" sz="1300" spc="-5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전략</a:t>
            </a:r>
            <a:r>
              <a:rPr lang="en-US" altLang="ko-KR" sz="1300" spc="-5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(Strategy)'</a:t>
            </a:r>
            <a:r>
              <a:rPr lang="ko-KR" altLang="en-US" sz="1300" spc="-5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및 </a:t>
            </a:r>
            <a:r>
              <a:rPr lang="en-US" altLang="ko-KR" sz="1300" spc="-50" dirty="0">
                <a:latin typeface="나눔고딕" panose="020D0604000000000000" pitchFamily="50" charset="-127"/>
                <a:ea typeface="나눔고딕" panose="020D0604000000000000" pitchFamily="50" charset="-127"/>
              </a:rPr>
              <a:t>'</a:t>
            </a:r>
            <a:r>
              <a:rPr lang="ko-KR" altLang="en-US" sz="1300" spc="-5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평가기준 및 목표</a:t>
            </a:r>
            <a:r>
              <a:rPr lang="en-US" altLang="ko-KR" sz="1300" spc="-5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(Metrics and Targets)’ </a:t>
            </a:r>
            <a:r>
              <a:rPr lang="ko-KR" altLang="en-US" sz="1300" spc="-5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정보공개 권고안에서 </a:t>
            </a:r>
            <a:r>
              <a:rPr lang="ko-KR" altLang="en-US" sz="1300" spc="-50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중대한</a:t>
            </a:r>
            <a:r>
              <a:rPr lang="en-US" altLang="ko-KR" sz="1300" spc="-50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(material)</a:t>
            </a:r>
            <a:r>
              <a:rPr lang="ko-KR" altLang="en-US" sz="1300" spc="-50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정보는 사업보고서에 반드시</a:t>
            </a:r>
            <a:r>
              <a:rPr lang="en-US" altLang="ko-KR" sz="1300" spc="-50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300" spc="-50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공개</a:t>
            </a:r>
            <a:r>
              <a:rPr lang="ko-KR" altLang="en-US" sz="1300" spc="-5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br>
              <a:rPr lang="en-US" altLang="ko-KR" sz="1300" spc="-50" dirty="0"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1300" spc="-5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  (</a:t>
            </a:r>
            <a:r>
              <a:rPr lang="ko-KR" altLang="en-US" sz="1300" spc="-5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특히</a:t>
            </a:r>
            <a:r>
              <a:rPr lang="en-US" altLang="ko-KR" sz="1300" spc="-5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300" spc="-5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연 수익이 </a:t>
            </a:r>
            <a:r>
              <a:rPr lang="en-US" altLang="ko-KR" sz="1300" spc="-5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300" spc="-5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조원 이상인 기업은 중대하지 않은 정보일지라도 지속가능성보고서 등에 공개</a:t>
            </a:r>
            <a:r>
              <a:rPr lang="en-US" altLang="ko-KR" sz="1300" spc="-5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3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vl="0">
              <a:spcAft>
                <a:spcPct val="15000"/>
              </a:spcAft>
              <a:buFont typeface="Wingdings" panose="05000000000000000000" pitchFamily="2" charset="2"/>
              <a:buChar char="Ø"/>
            </a:pPr>
            <a:r>
              <a:rPr lang="ko-KR" altLang="en-US" sz="13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자산운용사 및 연기금 등 사업보고서 발행 의무가 없는 기관일지라도</a:t>
            </a:r>
            <a:r>
              <a:rPr lang="en-US" altLang="ko-KR" sz="13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3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사업보고서 의무발행기관과 유사한 내부 거버넌스</a:t>
            </a:r>
            <a:r>
              <a:rPr lang="en-US" altLang="ko-KR" sz="13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3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프로세스</a:t>
            </a:r>
            <a:r>
              <a:rPr lang="en-US" altLang="ko-KR" sz="13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(internal </a:t>
            </a:r>
            <a:br>
              <a:rPr lang="en-US" altLang="ko-KR" sz="13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13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   governance process)</a:t>
            </a:r>
            <a:r>
              <a:rPr lang="ko-KR" altLang="en-US" sz="1300" spc="-7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에 따라 기후관련 정보를 관리할 것</a:t>
            </a:r>
            <a:endParaRPr lang="ko-KR" altLang="en-US" sz="13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317421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2">
            <a:extLst>
              <a:ext uri="{FF2B5EF4-FFF2-40B4-BE49-F238E27FC236}">
                <a16:creationId xmlns:a16="http://schemas.microsoft.com/office/drawing/2014/main" id="{B6D453E6-5441-478F-8C50-527B7D2CB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Autofit/>
          </a:bodyPr>
          <a:lstStyle/>
          <a:p>
            <a:r>
              <a:rPr lang="en-US" altLang="ko-KR" sz="2400" b="0" dirty="0"/>
              <a:t>3-1. </a:t>
            </a:r>
            <a:r>
              <a:rPr lang="ko-KR" altLang="en-US" sz="2400" b="0" dirty="0"/>
              <a:t>전 부문에 적용되는 지침 </a:t>
            </a:r>
            <a:r>
              <a:rPr lang="en-US" altLang="ko-KR" sz="2400" b="0" dirty="0"/>
              <a:t>(Guidance</a:t>
            </a:r>
            <a:r>
              <a:rPr lang="ko-KR" altLang="en-US" sz="2400" b="0" dirty="0"/>
              <a:t> </a:t>
            </a:r>
            <a:r>
              <a:rPr lang="en-US" altLang="ko-KR" sz="2400" b="0" dirty="0"/>
              <a:t>for All Sectors)</a:t>
            </a:r>
            <a:endParaRPr lang="ko-KR" altLang="en-US" sz="2400" b="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454F3CB-D3D9-4E8A-9296-DC43FD4136A8}"/>
              </a:ext>
            </a:extLst>
          </p:cNvPr>
          <p:cNvSpPr txBox="1"/>
          <p:nvPr/>
        </p:nvSpPr>
        <p:spPr>
          <a:xfrm>
            <a:off x="1297688" y="872760"/>
            <a:ext cx="9648825" cy="70570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</a:pPr>
            <a:r>
              <a:rPr lang="en-US" altLang="ko-KR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 부문에 적용되는 지침</a:t>
            </a:r>
            <a:r>
              <a:rPr lang="en-US" altLang="ko-KR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r>
              <a:rPr lang="ko-KR" altLang="en-US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은 전체 산업에 적용되며</a:t>
            </a:r>
            <a:r>
              <a:rPr lang="en-US" altLang="ko-KR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4</a:t>
            </a:r>
            <a:r>
              <a:rPr lang="ko-KR" altLang="en-US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가지 권고안 및 </a:t>
            </a:r>
            <a:r>
              <a:rPr lang="en-US" altLang="ko-KR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11</a:t>
            </a:r>
            <a:r>
              <a:rPr lang="ko-KR" altLang="en-US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가지 공개 권고 정보에 관한 구체적 지침 </a:t>
            </a:r>
            <a:r>
              <a:rPr lang="en-US" altLang="ko-KR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슬라이드 </a:t>
            </a:r>
            <a:r>
              <a:rPr lang="en-US" altLang="ko-KR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2-1</a:t>
            </a:r>
            <a:r>
              <a:rPr lang="ko-KR" altLang="en-US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에서 </a:t>
            </a:r>
            <a:r>
              <a:rPr lang="en-US" altLang="ko-KR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2-4</a:t>
            </a:r>
            <a:r>
              <a:rPr lang="ko-KR" altLang="en-US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까지</a:t>
            </a:r>
            <a:r>
              <a:rPr lang="en-US" altLang="ko-KR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참조</a:t>
            </a:r>
            <a:r>
              <a:rPr lang="en-US" altLang="ko-KR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을 제공합니다</a:t>
            </a:r>
            <a:r>
              <a:rPr lang="en-US" altLang="ko-KR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altLang="ko-KR" sz="1700" spc="-3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47CD20A-149E-4560-BAF1-21534F7BB6BF}"/>
              </a:ext>
            </a:extLst>
          </p:cNvPr>
          <p:cNvSpPr/>
          <p:nvPr/>
        </p:nvSpPr>
        <p:spPr>
          <a:xfrm>
            <a:off x="1292484" y="1844824"/>
            <a:ext cx="2160000" cy="288032"/>
          </a:xfrm>
          <a:prstGeom prst="rect">
            <a:avLst/>
          </a:prstGeom>
          <a:solidFill>
            <a:srgbClr val="A8C6EA"/>
          </a:solidFill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r>
              <a:rPr lang="ko-KR" alt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지배구조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C145AFE-46EB-45E3-A321-AB1085922AB3}"/>
              </a:ext>
            </a:extLst>
          </p:cNvPr>
          <p:cNvSpPr/>
          <p:nvPr/>
        </p:nvSpPr>
        <p:spPr>
          <a:xfrm>
            <a:off x="3754396" y="1844824"/>
            <a:ext cx="2160000" cy="288032"/>
          </a:xfrm>
          <a:prstGeom prst="rect">
            <a:avLst/>
          </a:prstGeom>
          <a:solidFill>
            <a:srgbClr val="002060"/>
          </a:solidFill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r>
              <a:rPr lang="ko-KR" altLang="en-US" sz="1400" b="1" dirty="0">
                <a:solidFill>
                  <a:schemeClr val="bg1"/>
                </a:solidFill>
                <a:cs typeface="Arial" panose="020B0604020202020204" pitchFamily="34" charset="0"/>
              </a:rPr>
              <a:t>전략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7521377-2A2E-42C2-AA37-0ED2563DBBB6}"/>
              </a:ext>
            </a:extLst>
          </p:cNvPr>
          <p:cNvSpPr/>
          <p:nvPr/>
        </p:nvSpPr>
        <p:spPr>
          <a:xfrm>
            <a:off x="6207440" y="1844824"/>
            <a:ext cx="2160000" cy="288032"/>
          </a:xfrm>
          <a:prstGeom prst="rect">
            <a:avLst/>
          </a:prstGeom>
          <a:solidFill>
            <a:srgbClr val="FF0000"/>
          </a:solidFill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r>
              <a:rPr lang="ko-KR" altLang="en-US" sz="1400" b="1" dirty="0">
                <a:solidFill>
                  <a:schemeClr val="bg1"/>
                </a:solidFill>
                <a:cs typeface="Arial" panose="020B0604020202020204" pitchFamily="34" charset="0"/>
              </a:rPr>
              <a:t>리스크 관리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E9FA0F7-FEDC-43FC-AD50-DAFEB5F39FA3}"/>
              </a:ext>
            </a:extLst>
          </p:cNvPr>
          <p:cNvSpPr/>
          <p:nvPr/>
        </p:nvSpPr>
        <p:spPr>
          <a:xfrm>
            <a:off x="8626227" y="1844824"/>
            <a:ext cx="2160000" cy="2880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r>
              <a:rPr lang="ko-KR" altLang="en-US" sz="1400" b="1" dirty="0">
                <a:solidFill>
                  <a:schemeClr val="bg1"/>
                </a:solidFill>
                <a:cs typeface="Arial" panose="020B0604020202020204" pitchFamily="34" charset="0"/>
              </a:rPr>
              <a:t>평가 및 목표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047B036-2E32-4638-8F45-00377AD83AD9}"/>
              </a:ext>
            </a:extLst>
          </p:cNvPr>
          <p:cNvSpPr/>
          <p:nvPr/>
        </p:nvSpPr>
        <p:spPr>
          <a:xfrm>
            <a:off x="1301352" y="2255198"/>
            <a:ext cx="2160000" cy="406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atinLnBrk="0">
              <a:spcAft>
                <a:spcPts val="500"/>
              </a:spcAft>
            </a:pPr>
            <a:endParaRPr lang="en-US" altLang="ko-KR" sz="5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latinLnBrk="0">
              <a:spcAft>
                <a:spcPts val="500"/>
              </a:spcAft>
            </a:pPr>
            <a:r>
              <a:rPr lang="en-US" altLang="ko-KR" sz="1400" b="1" dirty="0">
                <a:solidFill>
                  <a:schemeClr val="tx1"/>
                </a:solidFill>
                <a:cs typeface="Arial" panose="020B0604020202020204" pitchFamily="34" charset="0"/>
              </a:rPr>
              <a:t>a) </a:t>
            </a:r>
            <a:r>
              <a:rPr lang="ko-KR" alt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이사회 감독</a:t>
            </a:r>
            <a:endParaRPr lang="en-US" altLang="ko-KR" sz="1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85750" indent="-285750" latinLnBrk="0"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ko-KR" altLang="en-US" sz="1300" dirty="0">
                <a:solidFill>
                  <a:schemeClr val="tx1"/>
                </a:solidFill>
                <a:cs typeface="Arial" panose="020B0604020202020204" pitchFamily="34" charset="0"/>
              </a:rPr>
              <a:t>보고 절차 및 빈도</a:t>
            </a:r>
            <a:endParaRPr lang="en-US" altLang="ko-KR" sz="13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85750" indent="-285750" latinLnBrk="0"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ko-KR" altLang="en-US" sz="1300" dirty="0">
                <a:solidFill>
                  <a:schemeClr val="tx1"/>
                </a:solidFill>
                <a:cs typeface="Arial" panose="020B0604020202020204" pitchFamily="34" charset="0"/>
              </a:rPr>
              <a:t>주요</a:t>
            </a:r>
            <a:r>
              <a:rPr lang="en-US" altLang="ko-KR" sz="13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ko-KR" altLang="en-US" sz="1300" dirty="0">
                <a:solidFill>
                  <a:schemeClr val="tx1"/>
                </a:solidFill>
                <a:cs typeface="Arial" panose="020B0604020202020204" pitchFamily="34" charset="0"/>
              </a:rPr>
              <a:t>경영 결정에 기후변화 이슈 고려</a:t>
            </a:r>
            <a:endParaRPr lang="en-US" altLang="ko-KR" sz="13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85750" indent="-285750" latinLnBrk="0"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ko-KR" altLang="en-US" sz="1300" dirty="0">
                <a:solidFill>
                  <a:schemeClr val="tx1"/>
                </a:solidFill>
                <a:cs typeface="Arial" panose="020B0604020202020204" pitchFamily="34" charset="0"/>
              </a:rPr>
              <a:t>성과 모니터링 및 감독</a:t>
            </a:r>
            <a:endParaRPr lang="en-US" altLang="ko-KR" sz="13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85750" indent="-285750" latinLnBrk="0">
              <a:spcAft>
                <a:spcPts val="500"/>
              </a:spcAft>
              <a:buFont typeface="Wingdings" panose="05000000000000000000" pitchFamily="2" charset="2"/>
              <a:buChar char="ü"/>
            </a:pPr>
            <a:endParaRPr lang="en-US" altLang="ko-KR" sz="14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latinLnBrk="0">
              <a:spcAft>
                <a:spcPts val="500"/>
              </a:spcAft>
            </a:pPr>
            <a:r>
              <a:rPr lang="en-US" altLang="ko-KR" sz="1400" b="1" dirty="0">
                <a:solidFill>
                  <a:schemeClr val="tx1"/>
                </a:solidFill>
                <a:cs typeface="Arial" panose="020B0604020202020204" pitchFamily="34" charset="0"/>
              </a:rPr>
              <a:t>b) </a:t>
            </a:r>
            <a:r>
              <a:rPr lang="ko-KR" alt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경영진 역할</a:t>
            </a:r>
            <a:endParaRPr lang="en-US" altLang="ko-KR" sz="1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85750" indent="-285750" latinLnBrk="0"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ko-KR" altLang="en-US" sz="1300" dirty="0">
                <a:solidFill>
                  <a:schemeClr val="tx1"/>
                </a:solidFill>
                <a:cs typeface="Arial" panose="020B0604020202020204" pitchFamily="34" charset="0"/>
              </a:rPr>
              <a:t>기후변화에 관한 경영진의 책임 및 역할</a:t>
            </a:r>
            <a:endParaRPr lang="en-US" altLang="ko-KR" sz="13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85750" indent="-285750" latinLnBrk="0"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ko-KR" altLang="en-US" sz="1300" dirty="0">
                <a:solidFill>
                  <a:schemeClr val="tx1"/>
                </a:solidFill>
                <a:cs typeface="Arial" panose="020B0604020202020204" pitchFamily="34" charset="0"/>
              </a:rPr>
              <a:t>관련 조직 구조</a:t>
            </a:r>
            <a:endParaRPr lang="en-US" altLang="ko-KR" sz="13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85750" indent="-285750" latinLnBrk="0"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ko-KR" altLang="en-US" sz="1300" dirty="0">
                <a:solidFill>
                  <a:schemeClr val="tx1"/>
                </a:solidFill>
                <a:cs typeface="Arial" panose="020B0604020202020204" pitchFamily="34" charset="0"/>
              </a:rPr>
              <a:t>경영진 보고 절차</a:t>
            </a:r>
            <a:endParaRPr lang="en-US" altLang="ko-KR" sz="13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85750" indent="-285750" latinLnBrk="0"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ko-KR" altLang="en-US" sz="1300" dirty="0">
                <a:solidFill>
                  <a:schemeClr val="tx1"/>
                </a:solidFill>
                <a:cs typeface="Arial" panose="020B0604020202020204" pitchFamily="34" charset="0"/>
              </a:rPr>
              <a:t>모니터링 방법</a:t>
            </a:r>
            <a:endParaRPr lang="en-US" altLang="ko-KR" sz="13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33B937F-B92B-4703-B38F-52A754132C03}"/>
              </a:ext>
            </a:extLst>
          </p:cNvPr>
          <p:cNvSpPr/>
          <p:nvPr/>
        </p:nvSpPr>
        <p:spPr>
          <a:xfrm>
            <a:off x="3754396" y="2255198"/>
            <a:ext cx="2160000" cy="406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atinLnBrk="0">
              <a:spcAft>
                <a:spcPts val="500"/>
              </a:spcAft>
            </a:pPr>
            <a:r>
              <a:rPr lang="en-US" altLang="ko-KR" sz="1400" b="1" dirty="0">
                <a:solidFill>
                  <a:schemeClr val="tx1"/>
                </a:solidFill>
                <a:cs typeface="Arial" panose="020B0604020202020204" pitchFamily="34" charset="0"/>
              </a:rPr>
              <a:t>a) </a:t>
            </a:r>
            <a:r>
              <a:rPr lang="ko-KR" alt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장단기 위험 및 기회</a:t>
            </a:r>
            <a:endParaRPr lang="en-US" altLang="ko-KR" sz="1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85750" indent="-285750" latinLnBrk="0"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tx1"/>
                </a:solidFill>
                <a:cs typeface="Arial" panose="020B0604020202020204" pitchFamily="34" charset="0"/>
              </a:rPr>
              <a:t>자산 및 시설 영향</a:t>
            </a:r>
            <a:endParaRPr lang="en-US" altLang="ko-KR" sz="1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85750" indent="-285750" latinLnBrk="0"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tx1"/>
                </a:solidFill>
                <a:cs typeface="Arial" panose="020B0604020202020204" pitchFamily="34" charset="0"/>
              </a:rPr>
              <a:t>물질 및 재무적 영향</a:t>
            </a:r>
            <a:endParaRPr lang="en-US" altLang="ko-KR" sz="14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latinLnBrk="0">
              <a:spcAft>
                <a:spcPts val="500"/>
              </a:spcAft>
            </a:pPr>
            <a:endParaRPr lang="en-US" altLang="ko-KR" sz="1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latinLnBrk="0">
              <a:spcAft>
                <a:spcPts val="500"/>
              </a:spcAft>
            </a:pPr>
            <a:r>
              <a:rPr lang="en-US" altLang="ko-KR" sz="1400" b="1" dirty="0">
                <a:solidFill>
                  <a:schemeClr val="tx1"/>
                </a:solidFill>
                <a:cs typeface="Arial" panose="020B0604020202020204" pitchFamily="34" charset="0"/>
              </a:rPr>
              <a:t>b) </a:t>
            </a:r>
            <a:r>
              <a:rPr lang="ko-KR" alt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사업 및 재무 영향</a:t>
            </a:r>
            <a:endParaRPr lang="en-US" altLang="ko-KR" sz="1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85750" indent="-285750" latinLnBrk="0"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tx1"/>
                </a:solidFill>
                <a:cs typeface="Arial" panose="020B0604020202020204" pitchFamily="34" charset="0"/>
              </a:rPr>
              <a:t>제품 및 서비스 </a:t>
            </a:r>
            <a:endParaRPr lang="en-US" altLang="ko-KR" sz="1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85750" indent="-285750" latinLnBrk="0"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tx1"/>
                </a:solidFill>
                <a:cs typeface="Arial" panose="020B0604020202020204" pitchFamily="34" charset="0"/>
              </a:rPr>
              <a:t>공급망 </a:t>
            </a:r>
            <a:endParaRPr lang="en-US" altLang="ko-KR" sz="1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85750" indent="-285750" latinLnBrk="0"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tx1"/>
                </a:solidFill>
                <a:cs typeface="Arial" panose="020B0604020202020204" pitchFamily="34" charset="0"/>
              </a:rPr>
              <a:t>적응 및 감축 활동</a:t>
            </a:r>
            <a:endParaRPr lang="en-US" altLang="ko-KR" sz="1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85750" indent="-285750" latinLnBrk="0"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tx1"/>
                </a:solidFill>
                <a:cs typeface="Arial" panose="020B0604020202020204" pitchFamily="34" charset="0"/>
              </a:rPr>
              <a:t>비용 및 매출</a:t>
            </a:r>
            <a:endParaRPr lang="en-US" altLang="ko-KR" sz="1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latinLnBrk="0">
              <a:spcAft>
                <a:spcPts val="500"/>
              </a:spcAft>
            </a:pPr>
            <a:endParaRPr lang="en-US" altLang="ko-KR" sz="1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latinLnBrk="0">
              <a:spcAft>
                <a:spcPts val="500"/>
              </a:spcAft>
            </a:pPr>
            <a:r>
              <a:rPr lang="en-US" altLang="ko-KR" sz="1400" b="1" dirty="0">
                <a:solidFill>
                  <a:schemeClr val="tx1"/>
                </a:solidFill>
                <a:cs typeface="Arial" panose="020B0604020202020204" pitchFamily="34" charset="0"/>
              </a:rPr>
              <a:t>C) </a:t>
            </a:r>
            <a:r>
              <a:rPr lang="ko-KR" alt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조직의 회복탄력성</a:t>
            </a:r>
            <a:endParaRPr lang="en-US" altLang="ko-KR" sz="1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85750" indent="-285750" latinLnBrk="0"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tx1"/>
                </a:solidFill>
                <a:cs typeface="Arial" panose="020B0604020202020204" pitchFamily="34" charset="0"/>
              </a:rPr>
              <a:t>전략이 위험과 기회로 받는 영향</a:t>
            </a:r>
            <a:endParaRPr lang="en-US" altLang="ko-KR" sz="1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85750" indent="-285750" latinLnBrk="0"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tx1"/>
                </a:solidFill>
                <a:cs typeface="Arial" panose="020B0604020202020204" pitchFamily="34" charset="0"/>
              </a:rPr>
              <a:t>잠재적 위험과 기회를 바꾸기 위한 전략 변화</a:t>
            </a:r>
            <a:endParaRPr lang="en-US" altLang="ko-KR" sz="12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7" name="Rectangle 16">
            <a:extLst>
              <a:ext uri="{FF2B5EF4-FFF2-40B4-BE49-F238E27FC236}">
                <a16:creationId xmlns:a16="http://schemas.microsoft.com/office/drawing/2014/main" id="{25699160-610E-404A-A06E-DE015F83828D}"/>
              </a:ext>
            </a:extLst>
          </p:cNvPr>
          <p:cNvSpPr/>
          <p:nvPr/>
        </p:nvSpPr>
        <p:spPr>
          <a:xfrm>
            <a:off x="6207440" y="2255198"/>
            <a:ext cx="2160000" cy="406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atinLnBrk="0">
              <a:spcAft>
                <a:spcPts val="500"/>
              </a:spcAft>
            </a:pPr>
            <a:r>
              <a:rPr lang="en-US" altLang="ko-KR" sz="1400" b="1" dirty="0">
                <a:solidFill>
                  <a:schemeClr val="tx1"/>
                </a:solidFill>
                <a:cs typeface="Arial" panose="020B0604020202020204" pitchFamily="34" charset="0"/>
              </a:rPr>
              <a:t>a) </a:t>
            </a:r>
            <a:r>
              <a:rPr lang="ko-KR" alt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위험 식별 프로세스</a:t>
            </a:r>
            <a:endParaRPr lang="en-US" altLang="ko-KR" sz="1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85750" indent="-285750" latinLnBrk="0"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tx1"/>
                </a:solidFill>
                <a:cs typeface="Arial" panose="020B0604020202020204" pitchFamily="34" charset="0"/>
              </a:rPr>
              <a:t>잠재적 위험의 규모와 범위 </a:t>
            </a:r>
            <a:endParaRPr lang="en-US" altLang="ko-KR" sz="1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85750" indent="-285750" latinLnBrk="0"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tx1"/>
                </a:solidFill>
                <a:cs typeface="Arial" panose="020B0604020202020204" pitchFamily="34" charset="0"/>
              </a:rPr>
              <a:t>위험 정의 및 분류법</a:t>
            </a:r>
            <a:endParaRPr lang="en-US" altLang="ko-KR" sz="1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latinLnBrk="0">
              <a:spcAft>
                <a:spcPts val="500"/>
              </a:spcAft>
            </a:pPr>
            <a:endParaRPr lang="en-US" altLang="ko-KR" sz="14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latinLnBrk="0">
              <a:spcAft>
                <a:spcPts val="500"/>
              </a:spcAft>
            </a:pPr>
            <a:r>
              <a:rPr lang="en-US" altLang="ko-KR" sz="1400" b="1" dirty="0">
                <a:solidFill>
                  <a:schemeClr val="tx1"/>
                </a:solidFill>
                <a:cs typeface="Arial" panose="020B0604020202020204" pitchFamily="34" charset="0"/>
              </a:rPr>
              <a:t>b) </a:t>
            </a:r>
            <a:r>
              <a:rPr lang="ko-KR" alt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위험 관리 프로세스</a:t>
            </a:r>
            <a:endParaRPr lang="en-US" altLang="ko-KR" sz="1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85750" indent="-285750" latinLnBrk="0"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tx1"/>
                </a:solidFill>
                <a:cs typeface="Arial" panose="020B0604020202020204" pitchFamily="34" charset="0"/>
              </a:rPr>
              <a:t>물질적 관리를 포함한 기후 관련 리스크 관리 </a:t>
            </a:r>
            <a:endParaRPr lang="en-US" altLang="ko-KR" sz="1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latinLnBrk="0">
              <a:spcAft>
                <a:spcPts val="500"/>
              </a:spcAft>
            </a:pPr>
            <a:endParaRPr lang="en-US" altLang="ko-KR" sz="1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latinLnBrk="0">
              <a:spcAft>
                <a:spcPts val="500"/>
              </a:spcAft>
            </a:pPr>
            <a:r>
              <a:rPr lang="en-US" altLang="ko-KR" sz="1400" b="1" dirty="0">
                <a:solidFill>
                  <a:schemeClr val="tx1"/>
                </a:solidFill>
                <a:cs typeface="Arial" panose="020B0604020202020204" pitchFamily="34" charset="0"/>
              </a:rPr>
              <a:t>C) </a:t>
            </a:r>
            <a:r>
              <a:rPr lang="ko-KR" alt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위험 관리 통합</a:t>
            </a:r>
            <a:endParaRPr lang="en-US" altLang="ko-KR" sz="1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85750" indent="-285750" latinLnBrk="0"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tx1"/>
                </a:solidFill>
                <a:cs typeface="Arial" panose="020B0604020202020204" pitchFamily="34" charset="0"/>
              </a:rPr>
              <a:t>기후변화 리스크 통합관리 방법</a:t>
            </a:r>
            <a:endParaRPr lang="en-US" altLang="ko-KR" sz="1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latinLnBrk="0">
              <a:spcAft>
                <a:spcPts val="500"/>
              </a:spcAft>
            </a:pPr>
            <a:endParaRPr lang="en-US" altLang="ko-KR" sz="3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latinLnBrk="0">
              <a:spcAft>
                <a:spcPts val="500"/>
              </a:spcAft>
            </a:pPr>
            <a:endParaRPr lang="en-US" altLang="ko-KR" sz="11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85750" indent="-285750" latinLnBrk="0">
              <a:spcAft>
                <a:spcPts val="500"/>
              </a:spcAft>
              <a:buFont typeface="Wingdings" panose="05000000000000000000" pitchFamily="2" charset="2"/>
              <a:buChar char="ü"/>
            </a:pPr>
            <a:endParaRPr lang="en-US" altLang="ko-KR" sz="1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8" name="Rectangle 16">
            <a:extLst>
              <a:ext uri="{FF2B5EF4-FFF2-40B4-BE49-F238E27FC236}">
                <a16:creationId xmlns:a16="http://schemas.microsoft.com/office/drawing/2014/main" id="{40D13E31-FA2F-4D4D-8CA9-A818D3301AF3}"/>
              </a:ext>
            </a:extLst>
          </p:cNvPr>
          <p:cNvSpPr/>
          <p:nvPr/>
        </p:nvSpPr>
        <p:spPr>
          <a:xfrm>
            <a:off x="8619478" y="2257416"/>
            <a:ext cx="2160000" cy="406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atinLnBrk="0">
              <a:spcAft>
                <a:spcPts val="500"/>
              </a:spcAft>
            </a:pPr>
            <a:r>
              <a:rPr lang="en-US" altLang="ko-KR" sz="1400" b="1" dirty="0">
                <a:solidFill>
                  <a:schemeClr val="tx1"/>
                </a:solidFill>
                <a:cs typeface="Arial" panose="020B0604020202020204" pitchFamily="34" charset="0"/>
              </a:rPr>
              <a:t>a) </a:t>
            </a:r>
            <a:r>
              <a:rPr lang="ko-KR" alt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위험 및 기회 평가 </a:t>
            </a:r>
            <a:br>
              <a:rPr lang="en-US" altLang="ko-KR" sz="1400" b="1" dirty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en-US" altLang="ko-KR" sz="1400" b="1" dirty="0">
                <a:solidFill>
                  <a:schemeClr val="tx1"/>
                </a:solidFill>
                <a:cs typeface="Arial" panose="020B0604020202020204" pitchFamily="34" charset="0"/>
              </a:rPr>
              <a:t>    </a:t>
            </a:r>
            <a:r>
              <a:rPr lang="ko-KR" alt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지표</a:t>
            </a:r>
            <a:endParaRPr lang="en-US" altLang="ko-KR" sz="1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85750" indent="-285750" latinLnBrk="0"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tx1"/>
                </a:solidFill>
                <a:cs typeface="Arial" panose="020B0604020202020204" pitchFamily="34" charset="0"/>
              </a:rPr>
              <a:t>기후변화 관련 리스크</a:t>
            </a:r>
            <a:endParaRPr lang="en-US" altLang="ko-KR" sz="1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latinLnBrk="0">
              <a:spcAft>
                <a:spcPts val="500"/>
              </a:spcAft>
            </a:pPr>
            <a:endParaRPr lang="en-US" altLang="ko-KR" sz="14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latinLnBrk="0">
              <a:spcAft>
                <a:spcPts val="500"/>
              </a:spcAft>
            </a:pPr>
            <a:r>
              <a:rPr lang="en-US" altLang="ko-KR" sz="1400" b="1" dirty="0">
                <a:solidFill>
                  <a:schemeClr val="tx1"/>
                </a:solidFill>
                <a:cs typeface="Arial" panose="020B0604020202020204" pitchFamily="34" charset="0"/>
              </a:rPr>
              <a:t>b) Scope1,2,3 </a:t>
            </a:r>
            <a:r>
              <a:rPr lang="ko-KR" alt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정보공개</a:t>
            </a:r>
            <a:endParaRPr lang="en-US" altLang="ko-KR" sz="1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85750" indent="-285750" latinLnBrk="0"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en-US" altLang="ko-KR" sz="1200" dirty="0">
                <a:solidFill>
                  <a:schemeClr val="tx1"/>
                </a:solidFill>
                <a:cs typeface="Arial" panose="020B0604020202020204" pitchFamily="34" charset="0"/>
              </a:rPr>
              <a:t>GHG </a:t>
            </a:r>
            <a:r>
              <a:rPr lang="ko-KR" altLang="en-US" sz="1200" dirty="0">
                <a:solidFill>
                  <a:schemeClr val="tx1"/>
                </a:solidFill>
                <a:cs typeface="Arial" panose="020B0604020202020204" pitchFamily="34" charset="0"/>
              </a:rPr>
              <a:t>배출 및 위험 보고</a:t>
            </a:r>
            <a:endParaRPr lang="en-US" altLang="ko-KR" sz="1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latinLnBrk="0">
              <a:spcAft>
                <a:spcPts val="500"/>
              </a:spcAft>
            </a:pPr>
            <a:endParaRPr lang="en-US" altLang="ko-KR" sz="1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latinLnBrk="0">
              <a:spcAft>
                <a:spcPts val="500"/>
              </a:spcAft>
            </a:pPr>
            <a:r>
              <a:rPr lang="en-US" altLang="ko-KR" sz="1400" b="1" dirty="0">
                <a:solidFill>
                  <a:schemeClr val="tx1"/>
                </a:solidFill>
                <a:cs typeface="Arial" panose="020B0604020202020204" pitchFamily="34" charset="0"/>
              </a:rPr>
              <a:t>C) </a:t>
            </a:r>
            <a:r>
              <a:rPr lang="ko-KR" alt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목표</a:t>
            </a:r>
            <a:endParaRPr lang="en-US" altLang="ko-KR" sz="1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85750" indent="-285750" latinLnBrk="0">
              <a:spcAft>
                <a:spcPts val="500"/>
              </a:spcAft>
              <a:buFont typeface="Wingdings" panose="05000000000000000000" pitchFamily="2" charset="2"/>
              <a:buChar char="ü"/>
            </a:pPr>
            <a:r>
              <a:rPr lang="ko-KR" altLang="en-US" sz="1200" dirty="0">
                <a:solidFill>
                  <a:schemeClr val="tx1"/>
                </a:solidFill>
                <a:cs typeface="Arial" panose="020B0604020202020204" pitchFamily="34" charset="0"/>
              </a:rPr>
              <a:t>온실가스</a:t>
            </a:r>
            <a:r>
              <a:rPr lang="en-US" altLang="ko-KR" sz="1200" dirty="0">
                <a:solidFill>
                  <a:schemeClr val="tx1"/>
                </a:solidFill>
                <a:cs typeface="Arial" panose="020B0604020202020204" pitchFamily="34" charset="0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cs typeface="Arial" panose="020B0604020202020204" pitchFamily="34" charset="0"/>
              </a:rPr>
              <a:t>물</a:t>
            </a:r>
            <a:r>
              <a:rPr lang="en-US" altLang="ko-KR" sz="1200" dirty="0">
                <a:solidFill>
                  <a:schemeClr val="tx1"/>
                </a:solidFill>
                <a:cs typeface="Arial" panose="020B0604020202020204" pitchFamily="34" charset="0"/>
              </a:rPr>
              <a:t>, </a:t>
            </a:r>
            <a:r>
              <a:rPr lang="ko-KR" altLang="en-US" sz="1200" dirty="0">
                <a:solidFill>
                  <a:schemeClr val="tx1"/>
                </a:solidFill>
                <a:cs typeface="Arial" panose="020B0604020202020204" pitchFamily="34" charset="0"/>
              </a:rPr>
              <a:t>에너지 목표 제시</a:t>
            </a:r>
            <a:endParaRPr lang="en-US" altLang="ko-KR" sz="1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85750" indent="-285750" latinLnBrk="0">
              <a:spcAft>
                <a:spcPts val="500"/>
              </a:spcAft>
              <a:buFont typeface="Wingdings" panose="05000000000000000000" pitchFamily="2" charset="2"/>
              <a:buChar char="ü"/>
            </a:pPr>
            <a:endParaRPr lang="en-US" altLang="ko-KR" sz="1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85750" indent="-285750" latinLnBrk="0">
              <a:spcAft>
                <a:spcPts val="500"/>
              </a:spcAft>
              <a:buFont typeface="Wingdings" panose="05000000000000000000" pitchFamily="2" charset="2"/>
              <a:buChar char="ü"/>
            </a:pPr>
            <a:endParaRPr lang="en-US" altLang="ko-KR" sz="1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latinLnBrk="0">
              <a:spcAft>
                <a:spcPts val="500"/>
              </a:spcAft>
            </a:pPr>
            <a:endParaRPr lang="en-US" altLang="ko-KR" sz="1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latinLnBrk="0">
              <a:spcAft>
                <a:spcPts val="500"/>
              </a:spcAft>
            </a:pPr>
            <a:endParaRPr lang="en-US" altLang="ko-KR" sz="1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285750" indent="-285750" latinLnBrk="0">
              <a:spcAft>
                <a:spcPts val="500"/>
              </a:spcAft>
              <a:buFont typeface="Wingdings" panose="05000000000000000000" pitchFamily="2" charset="2"/>
              <a:buChar char="ü"/>
            </a:pPr>
            <a:endParaRPr lang="en-US" altLang="ko-KR" sz="12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1348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2">
            <a:extLst>
              <a:ext uri="{FF2B5EF4-FFF2-40B4-BE49-F238E27FC236}">
                <a16:creationId xmlns:a16="http://schemas.microsoft.com/office/drawing/2014/main" id="{B6D453E6-5441-478F-8C50-527B7D2CB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Autofit/>
          </a:bodyPr>
          <a:lstStyle/>
          <a:p>
            <a:r>
              <a:rPr lang="en-US" altLang="ko-KR" sz="2800" b="0" dirty="0"/>
              <a:t>3-2. </a:t>
            </a:r>
            <a:r>
              <a:rPr lang="ko-KR" altLang="en-US" sz="2800" b="0" dirty="0"/>
              <a:t>특정 부문별 보충지침 </a:t>
            </a:r>
            <a:r>
              <a:rPr lang="en-US" altLang="ko-KR" sz="2800" b="0" dirty="0"/>
              <a:t>(Supplemental Guidance)</a:t>
            </a:r>
            <a:endParaRPr lang="ko-KR" altLang="en-US" sz="2800" b="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454F3CB-D3D9-4E8A-9296-DC43FD4136A8}"/>
              </a:ext>
            </a:extLst>
          </p:cNvPr>
          <p:cNvSpPr txBox="1"/>
          <p:nvPr/>
        </p:nvSpPr>
        <p:spPr>
          <a:xfrm>
            <a:off x="1297687" y="872760"/>
            <a:ext cx="9613200" cy="70570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</a:pPr>
            <a:r>
              <a:rPr lang="en-US" altLang="ko-KR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특정 부문별 보충지침</a:t>
            </a:r>
            <a:r>
              <a:rPr lang="en-US" altLang="ko-KR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r>
              <a:rPr lang="ko-KR" altLang="en-US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은 금융기관과 비금융기관에게 </a:t>
            </a:r>
            <a:r>
              <a:rPr lang="en-US" altLang="ko-KR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ko-KR" altLang="en-US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개의 권고안</a:t>
            </a:r>
            <a:r>
              <a:rPr lang="en-US" altLang="ko-KR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전략</a:t>
            </a:r>
            <a:r>
              <a:rPr lang="en-US" altLang="ko-KR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700" spc="-30" dirty="0" err="1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리스크관리</a:t>
            </a:r>
            <a:r>
              <a:rPr lang="en-US" altLang="ko-KR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평가방법 및 목표</a:t>
            </a:r>
            <a:r>
              <a:rPr lang="en-US" altLang="ko-KR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에 대한 별도의 지침</a:t>
            </a:r>
            <a:r>
              <a:rPr lang="en-US" altLang="ko-KR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평가지표 포함</a:t>
            </a:r>
            <a:r>
              <a:rPr lang="en-US" altLang="ko-KR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을 제공하여 </a:t>
            </a:r>
            <a:r>
              <a:rPr lang="en-US" altLang="ko-KR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 부문에 적용되는 지침</a:t>
            </a:r>
            <a:r>
              <a:rPr lang="en-US" altLang="ko-KR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r>
              <a:rPr lang="ko-KR" altLang="en-US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을 보완할 목적으로 활용됩니다</a:t>
            </a:r>
            <a:r>
              <a:rPr lang="en-US" altLang="ko-KR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altLang="ko-KR" sz="1700" spc="-3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689294-971A-4470-A78C-2B5DD01ADBC6}"/>
              </a:ext>
            </a:extLst>
          </p:cNvPr>
          <p:cNvSpPr txBox="1"/>
          <p:nvPr/>
        </p:nvSpPr>
        <p:spPr>
          <a:xfrm>
            <a:off x="1367620" y="6028672"/>
            <a:ext cx="9459188" cy="60016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latinLnBrk="0"/>
            <a:r>
              <a:rPr lang="ko-KR" altLang="en-US" sz="1100" dirty="0">
                <a:cs typeface="Arial" panose="020B0604020202020204" pitchFamily="34" charset="0"/>
              </a:rPr>
              <a:t>출처</a:t>
            </a:r>
            <a:r>
              <a:rPr lang="en-US" altLang="ko-KR" sz="1100" dirty="0">
                <a:cs typeface="Arial" panose="020B0604020202020204" pitchFamily="34" charset="0"/>
              </a:rPr>
              <a:t>: TCFD (2017), Recommendations of the Task Force on Climate-related Financial Disclosures, p. 15.  </a:t>
            </a:r>
            <a:r>
              <a:rPr lang="ko-KR" altLang="en-US" sz="1100" dirty="0">
                <a:cs typeface="Arial" panose="020B0604020202020204" pitchFamily="34" charset="0"/>
              </a:rPr>
              <a:t>비금융그룹에 속한 산업은 에너지</a:t>
            </a:r>
            <a:r>
              <a:rPr lang="en-US" altLang="ko-KR" sz="1100" dirty="0">
                <a:cs typeface="Arial" panose="020B0604020202020204" pitchFamily="34" charset="0"/>
              </a:rPr>
              <a:t>(</a:t>
            </a:r>
            <a:r>
              <a:rPr lang="ko-KR" altLang="en-US" sz="1100" dirty="0">
                <a:cs typeface="Arial" panose="020B0604020202020204" pitchFamily="34" charset="0"/>
              </a:rPr>
              <a:t>석유 및 가스</a:t>
            </a:r>
            <a:r>
              <a:rPr lang="en-US" altLang="ko-KR" sz="1100" dirty="0">
                <a:cs typeface="Arial" panose="020B0604020202020204" pitchFamily="34" charset="0"/>
              </a:rPr>
              <a:t>, </a:t>
            </a:r>
            <a:r>
              <a:rPr lang="ko-KR" altLang="en-US" sz="1100" dirty="0">
                <a:cs typeface="Arial" panose="020B0604020202020204" pitchFamily="34" charset="0"/>
              </a:rPr>
              <a:t>석탄</a:t>
            </a:r>
            <a:r>
              <a:rPr lang="en-US" altLang="ko-KR" sz="1100" dirty="0">
                <a:cs typeface="Arial" panose="020B0604020202020204" pitchFamily="34" charset="0"/>
              </a:rPr>
              <a:t>, </a:t>
            </a:r>
            <a:r>
              <a:rPr lang="ko-KR" altLang="en-US" sz="1100" dirty="0">
                <a:cs typeface="Arial" panose="020B0604020202020204" pitchFamily="34" charset="0"/>
              </a:rPr>
              <a:t>전력</a:t>
            </a:r>
            <a:r>
              <a:rPr lang="en-US" altLang="ko-KR" sz="1100" dirty="0">
                <a:cs typeface="Arial" panose="020B0604020202020204" pitchFamily="34" charset="0"/>
              </a:rPr>
              <a:t>), </a:t>
            </a:r>
            <a:r>
              <a:rPr lang="ko-KR" altLang="en-US" sz="1100" dirty="0">
                <a:cs typeface="Arial" panose="020B0604020202020204" pitchFamily="34" charset="0"/>
              </a:rPr>
              <a:t>교통운송</a:t>
            </a:r>
            <a:r>
              <a:rPr lang="en-US" altLang="ko-KR" sz="1100" dirty="0">
                <a:cs typeface="Arial" panose="020B0604020202020204" pitchFamily="34" charset="0"/>
              </a:rPr>
              <a:t>(</a:t>
            </a:r>
            <a:r>
              <a:rPr lang="ko-KR" altLang="en-US" sz="1100" dirty="0">
                <a:cs typeface="Arial" panose="020B0604020202020204" pitchFamily="34" charset="0"/>
              </a:rPr>
              <a:t>항공운송</a:t>
            </a:r>
            <a:r>
              <a:rPr lang="en-US" altLang="ko-KR" sz="1100" dirty="0">
                <a:cs typeface="Arial" panose="020B0604020202020204" pitchFamily="34" charset="0"/>
              </a:rPr>
              <a:t>, </a:t>
            </a:r>
            <a:r>
              <a:rPr lang="ko-KR" altLang="en-US" sz="1100" dirty="0">
                <a:cs typeface="Arial" panose="020B0604020202020204" pitchFamily="34" charset="0"/>
              </a:rPr>
              <a:t>해상운송</a:t>
            </a:r>
            <a:r>
              <a:rPr lang="en-US" altLang="ko-KR" sz="1100" dirty="0">
                <a:cs typeface="Arial" panose="020B0604020202020204" pitchFamily="34" charset="0"/>
              </a:rPr>
              <a:t>, </a:t>
            </a:r>
            <a:r>
              <a:rPr lang="ko-KR" altLang="en-US" sz="1100" dirty="0">
                <a:cs typeface="Arial" panose="020B0604020202020204" pitchFamily="34" charset="0"/>
              </a:rPr>
              <a:t>철도운송</a:t>
            </a:r>
            <a:r>
              <a:rPr lang="en-US" altLang="ko-KR" sz="1100" dirty="0">
                <a:cs typeface="Arial" panose="020B0604020202020204" pitchFamily="34" charset="0"/>
              </a:rPr>
              <a:t>, </a:t>
            </a:r>
            <a:r>
              <a:rPr lang="ko-KR" altLang="en-US" sz="1100" dirty="0">
                <a:cs typeface="Arial" panose="020B0604020202020204" pitchFamily="34" charset="0"/>
              </a:rPr>
              <a:t>트럭운송</a:t>
            </a:r>
            <a:r>
              <a:rPr lang="en-US" altLang="ko-KR" sz="1100" dirty="0">
                <a:cs typeface="Arial" panose="020B0604020202020204" pitchFamily="34" charset="0"/>
              </a:rPr>
              <a:t>, </a:t>
            </a:r>
            <a:r>
              <a:rPr lang="ko-KR" altLang="en-US" sz="1100" dirty="0">
                <a:cs typeface="Arial" panose="020B0604020202020204" pitchFamily="34" charset="0"/>
              </a:rPr>
              <a:t>자동차 및 자동차부품</a:t>
            </a:r>
            <a:r>
              <a:rPr lang="en-US" altLang="ko-KR" sz="1100" dirty="0">
                <a:cs typeface="Arial" panose="020B0604020202020204" pitchFamily="34" charset="0"/>
              </a:rPr>
              <a:t>), </a:t>
            </a:r>
            <a:r>
              <a:rPr lang="ko-KR" altLang="en-US" sz="1100" dirty="0">
                <a:cs typeface="Arial" panose="020B0604020202020204" pitchFamily="34" charset="0"/>
              </a:rPr>
              <a:t>원자재 및 건물</a:t>
            </a:r>
            <a:r>
              <a:rPr lang="en-US" altLang="ko-KR" sz="1100" dirty="0">
                <a:cs typeface="Arial" panose="020B0604020202020204" pitchFamily="34" charset="0"/>
              </a:rPr>
              <a:t>(</a:t>
            </a:r>
            <a:r>
              <a:rPr lang="ko-KR" altLang="en-US" sz="1100" dirty="0">
                <a:cs typeface="Arial" panose="020B0604020202020204" pitchFamily="34" charset="0"/>
              </a:rPr>
              <a:t>금속</a:t>
            </a:r>
            <a:r>
              <a:rPr lang="en-US" altLang="ko-KR" sz="1100" dirty="0">
                <a:cs typeface="Arial" panose="020B0604020202020204" pitchFamily="34" charset="0"/>
              </a:rPr>
              <a:t>, </a:t>
            </a:r>
            <a:r>
              <a:rPr lang="ko-KR" altLang="en-US" sz="1100" dirty="0">
                <a:cs typeface="Arial" panose="020B0604020202020204" pitchFamily="34" charset="0"/>
              </a:rPr>
              <a:t>화학</a:t>
            </a:r>
            <a:r>
              <a:rPr lang="en-US" altLang="ko-KR" sz="1100" dirty="0">
                <a:cs typeface="Arial" panose="020B0604020202020204" pitchFamily="34" charset="0"/>
              </a:rPr>
              <a:t>, </a:t>
            </a:r>
            <a:r>
              <a:rPr lang="ko-KR" altLang="en-US" sz="1100" dirty="0">
                <a:cs typeface="Arial" panose="020B0604020202020204" pitchFamily="34" charset="0"/>
              </a:rPr>
              <a:t>건축자재</a:t>
            </a:r>
            <a:r>
              <a:rPr lang="en-US" altLang="ko-KR" sz="1100" dirty="0">
                <a:cs typeface="Arial" panose="020B0604020202020204" pitchFamily="34" charset="0"/>
              </a:rPr>
              <a:t>, </a:t>
            </a:r>
            <a:r>
              <a:rPr lang="ko-KR" altLang="en-US" sz="1100" dirty="0">
                <a:cs typeface="Arial" panose="020B0604020202020204" pitchFamily="34" charset="0"/>
              </a:rPr>
              <a:t>자본재</a:t>
            </a:r>
            <a:r>
              <a:rPr lang="en-US" altLang="ko-KR" sz="1100" dirty="0">
                <a:cs typeface="Arial" panose="020B0604020202020204" pitchFamily="34" charset="0"/>
              </a:rPr>
              <a:t>, </a:t>
            </a:r>
            <a:r>
              <a:rPr lang="ko-KR" altLang="en-US" sz="1100" dirty="0">
                <a:cs typeface="Arial" panose="020B0604020202020204" pitchFamily="34" charset="0"/>
              </a:rPr>
              <a:t>부동산</a:t>
            </a:r>
            <a:r>
              <a:rPr lang="en-US" altLang="ko-KR" sz="1100" dirty="0">
                <a:cs typeface="Arial" panose="020B0604020202020204" pitchFamily="34" charset="0"/>
              </a:rPr>
              <a:t>), </a:t>
            </a:r>
            <a:r>
              <a:rPr lang="ko-KR" altLang="en-US" sz="1100" dirty="0">
                <a:cs typeface="Arial" panose="020B0604020202020204" pitchFamily="34" charset="0"/>
              </a:rPr>
              <a:t>농림업</a:t>
            </a:r>
            <a:r>
              <a:rPr lang="en-US" altLang="ko-KR" sz="1100" dirty="0">
                <a:cs typeface="Arial" panose="020B0604020202020204" pitchFamily="34" charset="0"/>
              </a:rPr>
              <a:t>(</a:t>
            </a:r>
            <a:r>
              <a:rPr lang="ko-KR" altLang="en-US" sz="1100" dirty="0">
                <a:cs typeface="Arial" panose="020B0604020202020204" pitchFamily="34" charset="0"/>
              </a:rPr>
              <a:t>음료</a:t>
            </a:r>
            <a:r>
              <a:rPr lang="en-US" altLang="ko-KR" sz="1100" dirty="0">
                <a:cs typeface="Arial" panose="020B0604020202020204" pitchFamily="34" charset="0"/>
              </a:rPr>
              <a:t>, </a:t>
            </a:r>
            <a:r>
              <a:rPr lang="ko-KR" altLang="en-US" sz="1100" dirty="0">
                <a:cs typeface="Arial" panose="020B0604020202020204" pitchFamily="34" charset="0"/>
              </a:rPr>
              <a:t>농산물</a:t>
            </a:r>
            <a:r>
              <a:rPr lang="en-US" altLang="ko-KR" sz="1100" dirty="0">
                <a:cs typeface="Arial" panose="020B0604020202020204" pitchFamily="34" charset="0"/>
              </a:rPr>
              <a:t>, </a:t>
            </a:r>
            <a:r>
              <a:rPr lang="ko-KR" altLang="en-US" sz="1100" dirty="0">
                <a:cs typeface="Arial" panose="020B0604020202020204" pitchFamily="34" charset="0"/>
              </a:rPr>
              <a:t>육류가공</a:t>
            </a:r>
            <a:r>
              <a:rPr lang="en-US" altLang="ko-KR" sz="1100" dirty="0">
                <a:cs typeface="Arial" panose="020B0604020202020204" pitchFamily="34" charset="0"/>
              </a:rPr>
              <a:t>, </a:t>
            </a:r>
            <a:r>
              <a:rPr lang="ko-KR" altLang="en-US" sz="1100" dirty="0">
                <a:cs typeface="Arial" panose="020B0604020202020204" pitchFamily="34" charset="0"/>
              </a:rPr>
              <a:t>산림제지</a:t>
            </a:r>
            <a:r>
              <a:rPr lang="en-US" altLang="ko-KR" sz="1100" dirty="0">
                <a:cs typeface="Arial" panose="020B0604020202020204" pitchFamily="34" charset="0"/>
              </a:rPr>
              <a:t>)</a:t>
            </a:r>
            <a:r>
              <a:rPr lang="ko-KR" altLang="en-US" sz="1100" dirty="0">
                <a:cs typeface="Arial" panose="020B0604020202020204" pitchFamily="34" charset="0"/>
              </a:rPr>
              <a:t>이 포함됨</a:t>
            </a:r>
            <a:r>
              <a:rPr lang="en-US" altLang="ko-KR" sz="1100" dirty="0">
                <a:cs typeface="Arial" panose="020B0604020202020204" pitchFamily="34" charset="0"/>
              </a:rPr>
              <a:t>.</a:t>
            </a:r>
            <a:endParaRPr lang="ko-KR" altLang="en-US" sz="1100" dirty="0">
              <a:cs typeface="Arial" panose="020B0604020202020204" pitchFamily="34" charset="0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80B7455F-08C7-434E-B849-DD093D3A10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7610" y="1663309"/>
            <a:ext cx="7879804" cy="428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5405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2">
            <a:extLst>
              <a:ext uri="{FF2B5EF4-FFF2-40B4-BE49-F238E27FC236}">
                <a16:creationId xmlns:a16="http://schemas.microsoft.com/office/drawing/2014/main" id="{B6D453E6-5441-478F-8C50-527B7D2CB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Autofit/>
          </a:bodyPr>
          <a:lstStyle/>
          <a:p>
            <a:r>
              <a:rPr lang="ko-KR" altLang="en-US" sz="3200" b="0" dirty="0"/>
              <a:t>참조</a:t>
            </a:r>
            <a:r>
              <a:rPr lang="en-US" altLang="ko-KR" sz="3200" b="0" dirty="0"/>
              <a:t>: </a:t>
            </a:r>
            <a:r>
              <a:rPr lang="ko-KR" altLang="en-US" sz="3200" b="0" dirty="0"/>
              <a:t>에너지부문 평가지표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2689294-971A-4470-A78C-2B5DD01ADBC6}"/>
              </a:ext>
            </a:extLst>
          </p:cNvPr>
          <p:cNvSpPr txBox="1"/>
          <p:nvPr/>
        </p:nvSpPr>
        <p:spPr>
          <a:xfrm>
            <a:off x="1330722" y="6181912"/>
            <a:ext cx="9373790" cy="43088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latinLnBrk="0"/>
            <a:r>
              <a:rPr lang="ko-KR" altLang="en-US" sz="1100" dirty="0">
                <a:cs typeface="Arial" panose="020B0604020202020204" pitchFamily="34" charset="0"/>
              </a:rPr>
              <a:t>출처</a:t>
            </a:r>
            <a:r>
              <a:rPr lang="en-US" altLang="ko-KR" sz="1100" dirty="0">
                <a:cs typeface="Arial" panose="020B0604020202020204" pitchFamily="34" charset="0"/>
              </a:rPr>
              <a:t>: TCFD (2017), Implementing the Recommendations of the Task Force on Climate-related Financial Disclosures, p. 54.  </a:t>
            </a:r>
            <a:br>
              <a:rPr lang="en-US" altLang="ko-KR" sz="1100" dirty="0">
                <a:cs typeface="Arial" panose="020B0604020202020204" pitchFamily="34" charset="0"/>
              </a:rPr>
            </a:br>
            <a:r>
              <a:rPr lang="ko-KR" altLang="en-US" sz="1100" dirty="0">
                <a:cs typeface="Arial" panose="020B0604020202020204" pitchFamily="34" charset="0"/>
              </a:rPr>
              <a:t>비금융그룹에 속한 부문</a:t>
            </a:r>
            <a:r>
              <a:rPr lang="en-US" altLang="ko-KR" sz="1100" dirty="0">
                <a:cs typeface="Arial" panose="020B0604020202020204" pitchFamily="34" charset="0"/>
              </a:rPr>
              <a:t>(</a:t>
            </a:r>
            <a:r>
              <a:rPr lang="ko-KR" altLang="en-US" sz="1100" dirty="0">
                <a:cs typeface="Arial" panose="020B0604020202020204" pitchFamily="34" charset="0"/>
              </a:rPr>
              <a:t>에너지</a:t>
            </a:r>
            <a:r>
              <a:rPr lang="en-US" altLang="ko-KR" sz="1100" dirty="0">
                <a:cs typeface="Arial" panose="020B0604020202020204" pitchFamily="34" charset="0"/>
              </a:rPr>
              <a:t>, </a:t>
            </a:r>
            <a:r>
              <a:rPr lang="ko-KR" altLang="en-US" sz="1100" dirty="0">
                <a:cs typeface="Arial" panose="020B0604020202020204" pitchFamily="34" charset="0"/>
              </a:rPr>
              <a:t>교통운송</a:t>
            </a:r>
            <a:r>
              <a:rPr lang="en-US" altLang="ko-KR" sz="1100" dirty="0">
                <a:cs typeface="Arial" panose="020B0604020202020204" pitchFamily="34" charset="0"/>
              </a:rPr>
              <a:t>, </a:t>
            </a:r>
            <a:r>
              <a:rPr lang="ko-KR" altLang="en-US" sz="1100" dirty="0">
                <a:cs typeface="Arial" panose="020B0604020202020204" pitchFamily="34" charset="0"/>
              </a:rPr>
              <a:t>원자재 및 건물</a:t>
            </a:r>
            <a:r>
              <a:rPr lang="en-US" altLang="ko-KR" sz="1100" dirty="0">
                <a:cs typeface="Arial" panose="020B0604020202020204" pitchFamily="34" charset="0"/>
              </a:rPr>
              <a:t>, </a:t>
            </a:r>
            <a:r>
              <a:rPr lang="ko-KR" altLang="en-US" sz="1100" dirty="0">
                <a:cs typeface="Arial" panose="020B0604020202020204" pitchFamily="34" charset="0"/>
              </a:rPr>
              <a:t>농림업</a:t>
            </a:r>
            <a:r>
              <a:rPr lang="en-US" altLang="ko-KR" sz="1100" dirty="0">
                <a:cs typeface="Arial" panose="020B0604020202020204" pitchFamily="34" charset="0"/>
              </a:rPr>
              <a:t>)</a:t>
            </a:r>
            <a:r>
              <a:rPr lang="ko-KR" altLang="en-US" sz="1100" dirty="0">
                <a:cs typeface="Arial" panose="020B0604020202020204" pitchFamily="34" charset="0"/>
              </a:rPr>
              <a:t>별로 평가지표를 제공하고 있음</a:t>
            </a:r>
            <a:r>
              <a:rPr lang="en-US" altLang="ko-KR" sz="1100" dirty="0">
                <a:cs typeface="Arial" panose="020B0604020202020204" pitchFamily="34" charset="0"/>
              </a:rPr>
              <a:t>.</a:t>
            </a:r>
            <a:endParaRPr lang="ko-KR" altLang="en-US" sz="1100" dirty="0">
              <a:cs typeface="Arial" panose="020B0604020202020204" pitchFamily="34" charset="0"/>
            </a:endParaRPr>
          </a:p>
        </p:txBody>
      </p:sp>
      <p:pic>
        <p:nvPicPr>
          <p:cNvPr id="6" name="그림 5" descr="스크린샷이(가) 표시된 사진&#10;&#10;자동 생성된 설명">
            <a:extLst>
              <a:ext uri="{FF2B5EF4-FFF2-40B4-BE49-F238E27FC236}">
                <a16:creationId xmlns:a16="http://schemas.microsoft.com/office/drawing/2014/main" id="{7ED04027-5D0B-4E04-BEE0-45D034FD72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857"/>
          <a:stretch/>
        </p:blipFill>
        <p:spPr>
          <a:xfrm>
            <a:off x="1343472" y="980728"/>
            <a:ext cx="9141108" cy="5264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154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2">
            <a:extLst>
              <a:ext uri="{FF2B5EF4-FFF2-40B4-BE49-F238E27FC236}">
                <a16:creationId xmlns:a16="http://schemas.microsoft.com/office/drawing/2014/main" id="{B6D453E6-5441-478F-8C50-527B7D2CB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Autofit/>
          </a:bodyPr>
          <a:lstStyle/>
          <a:p>
            <a:r>
              <a:rPr lang="ko-KR" altLang="en-US" sz="3200" b="0" dirty="0"/>
              <a:t>참조</a:t>
            </a:r>
            <a:r>
              <a:rPr lang="en-US" altLang="ko-KR" sz="3200" b="0" dirty="0"/>
              <a:t>: </a:t>
            </a:r>
            <a:r>
              <a:rPr lang="ko-KR" altLang="en-US" sz="3200" b="0" dirty="0"/>
              <a:t>에너지부문 평가지표 </a:t>
            </a:r>
            <a:r>
              <a:rPr lang="en-US" altLang="ko-KR" sz="3200" b="0" dirty="0"/>
              <a:t>(</a:t>
            </a:r>
            <a:r>
              <a:rPr lang="ko-KR" altLang="en-US" sz="3200" b="0" dirty="0"/>
              <a:t>계속</a:t>
            </a:r>
            <a:r>
              <a:rPr lang="en-US" altLang="ko-KR" sz="3200" b="0" dirty="0"/>
              <a:t>)</a:t>
            </a:r>
            <a:endParaRPr lang="ko-KR" altLang="en-US" sz="3200" b="0" dirty="0"/>
          </a:p>
        </p:txBody>
      </p:sp>
      <p:pic>
        <p:nvPicPr>
          <p:cNvPr id="4" name="그림 3" descr="스크린샷이(가) 표시된 사진&#10;&#10;자동 생성된 설명">
            <a:extLst>
              <a:ext uri="{FF2B5EF4-FFF2-40B4-BE49-F238E27FC236}">
                <a16:creationId xmlns:a16="http://schemas.microsoft.com/office/drawing/2014/main" id="{D39FEF75-23F4-4B2A-991F-27E2CD2EF4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980" r="1793"/>
          <a:stretch/>
        </p:blipFill>
        <p:spPr>
          <a:xfrm>
            <a:off x="1343472" y="1124744"/>
            <a:ext cx="9690947" cy="510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7880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2">
            <a:extLst>
              <a:ext uri="{FF2B5EF4-FFF2-40B4-BE49-F238E27FC236}">
                <a16:creationId xmlns:a16="http://schemas.microsoft.com/office/drawing/2014/main" id="{B6D453E6-5441-478F-8C50-527B7D2CB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Autofit/>
          </a:bodyPr>
          <a:lstStyle/>
          <a:p>
            <a:r>
              <a:rPr lang="ko-KR" altLang="en-US" sz="3600" b="0" dirty="0"/>
              <a:t>참조</a:t>
            </a:r>
            <a:r>
              <a:rPr lang="en-US" altLang="ko-KR" sz="3600" b="0" dirty="0"/>
              <a:t>: </a:t>
            </a:r>
            <a:r>
              <a:rPr lang="ko-KR" altLang="en-US" sz="3600" b="0" dirty="0"/>
              <a:t>원자재 및 건설부문 평가지표</a:t>
            </a:r>
          </a:p>
        </p:txBody>
      </p:sp>
      <p:pic>
        <p:nvPicPr>
          <p:cNvPr id="4" name="그림 3" descr="스크린샷이(가) 표시된 사진&#10;&#10;자동 생성된 설명">
            <a:extLst>
              <a:ext uri="{FF2B5EF4-FFF2-40B4-BE49-F238E27FC236}">
                <a16:creationId xmlns:a16="http://schemas.microsoft.com/office/drawing/2014/main" id="{26005D18-02BD-4D29-B590-35CF2CB627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803"/>
          <a:stretch/>
        </p:blipFill>
        <p:spPr>
          <a:xfrm>
            <a:off x="1251128" y="1052736"/>
            <a:ext cx="9813424" cy="5430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392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2">
            <a:extLst>
              <a:ext uri="{FF2B5EF4-FFF2-40B4-BE49-F238E27FC236}">
                <a16:creationId xmlns:a16="http://schemas.microsoft.com/office/drawing/2014/main" id="{B6D453E6-5441-478F-8C50-527B7D2CB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Autofit/>
          </a:bodyPr>
          <a:lstStyle/>
          <a:p>
            <a:r>
              <a:rPr lang="ko-KR" altLang="en-US" sz="3600" b="0" dirty="0"/>
              <a:t>참조</a:t>
            </a:r>
            <a:r>
              <a:rPr lang="en-US" altLang="ko-KR" sz="3600" b="0" dirty="0"/>
              <a:t>: </a:t>
            </a:r>
            <a:r>
              <a:rPr lang="ko-KR" altLang="en-US" sz="3600" b="0" dirty="0"/>
              <a:t>원자재 및 건설부문 평가지표</a:t>
            </a:r>
            <a:r>
              <a:rPr lang="en-US" altLang="ko-KR" sz="3600" b="0" dirty="0"/>
              <a:t>(</a:t>
            </a:r>
            <a:r>
              <a:rPr lang="ko-KR" altLang="en-US" sz="3600" b="0" dirty="0"/>
              <a:t>계속</a:t>
            </a:r>
            <a:r>
              <a:rPr lang="en-US" altLang="ko-KR" sz="3600" b="0" dirty="0"/>
              <a:t>)</a:t>
            </a:r>
            <a:endParaRPr lang="ko-KR" altLang="en-US" sz="3600" b="0" dirty="0"/>
          </a:p>
        </p:txBody>
      </p:sp>
      <p:pic>
        <p:nvPicPr>
          <p:cNvPr id="4" name="그림 3" descr="스크린샷이(가) 표시된 사진&#10;&#10;자동 생성된 설명">
            <a:extLst>
              <a:ext uri="{FF2B5EF4-FFF2-40B4-BE49-F238E27FC236}">
                <a16:creationId xmlns:a16="http://schemas.microsoft.com/office/drawing/2014/main" id="{BDB6D46D-B3B1-441E-AFD2-26CF46B60B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999" r="1037" b="672"/>
          <a:stretch/>
        </p:blipFill>
        <p:spPr>
          <a:xfrm>
            <a:off x="1362326" y="986748"/>
            <a:ext cx="8579833" cy="549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8116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3CAF613D-4372-48B3-96EB-9F8E136BF305}"/>
              </a:ext>
            </a:extLst>
          </p:cNvPr>
          <p:cNvSpPr/>
          <p:nvPr/>
        </p:nvSpPr>
        <p:spPr>
          <a:xfrm>
            <a:off x="1400850" y="1628801"/>
            <a:ext cx="9144445" cy="437303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1" name="제목 2">
            <a:extLst>
              <a:ext uri="{FF2B5EF4-FFF2-40B4-BE49-F238E27FC236}">
                <a16:creationId xmlns:a16="http://schemas.microsoft.com/office/drawing/2014/main" id="{B6D453E6-5441-478F-8C50-527B7D2CB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Autofit/>
          </a:bodyPr>
          <a:lstStyle/>
          <a:p>
            <a:r>
              <a:rPr lang="ko-KR" altLang="en-US" sz="3600" b="0" dirty="0"/>
              <a:t>참조</a:t>
            </a:r>
            <a:r>
              <a:rPr lang="en-US" altLang="ko-KR" sz="3600" b="0" dirty="0"/>
              <a:t>: </a:t>
            </a:r>
            <a:r>
              <a:rPr lang="ko-KR" altLang="en-US" sz="3600" b="0" dirty="0"/>
              <a:t>정보공개 </a:t>
            </a:r>
            <a:r>
              <a:rPr lang="en-US" altLang="ko-KR" sz="3600" b="0" dirty="0"/>
              <a:t>7</a:t>
            </a:r>
            <a:r>
              <a:rPr lang="ko-KR" altLang="en-US" sz="3600" b="0" dirty="0"/>
              <a:t>대 원칙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B16939C-9B37-489E-8849-EB739BC6732B}"/>
              </a:ext>
            </a:extLst>
          </p:cNvPr>
          <p:cNvSpPr/>
          <p:nvPr/>
        </p:nvSpPr>
        <p:spPr>
          <a:xfrm>
            <a:off x="7541263" y="2600809"/>
            <a:ext cx="2697848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정보공개는 구체적이며 완전해야 함</a:t>
            </a:r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003CF965-24CA-4376-8D8C-CD5B70FD1CFB}"/>
              </a:ext>
            </a:extLst>
          </p:cNvPr>
          <p:cNvGrpSpPr/>
          <p:nvPr/>
        </p:nvGrpSpPr>
        <p:grpSpPr>
          <a:xfrm>
            <a:off x="1457318" y="2020127"/>
            <a:ext cx="9326873" cy="3921798"/>
            <a:chOff x="743527" y="2293426"/>
            <a:chExt cx="9326873" cy="3921798"/>
          </a:xfrm>
        </p:grpSpPr>
        <p:sp>
          <p:nvSpPr>
            <p:cNvPr id="7" name="Rectangle 1">
              <a:extLst>
                <a:ext uri="{FF2B5EF4-FFF2-40B4-BE49-F238E27FC236}">
                  <a16:creationId xmlns:a16="http://schemas.microsoft.com/office/drawing/2014/main" id="{B13876DF-EBAF-42B3-ADEF-DD7AB56B27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75548" y="5291894"/>
              <a:ext cx="312906" cy="923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fontAlgn="base" latinLnBrk="0">
                <a:spcBef>
                  <a:spcPct val="0"/>
                </a:spcBef>
                <a:spcAft>
                  <a:spcPct val="0"/>
                </a:spcAft>
              </a:pPr>
              <a:r>
                <a:rPr lang="ko-KR" altLang="ko-KR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</a:t>
              </a:r>
              <a:br>
                <a:rPr lang="ko-KR" altLang="ko-KR" sz="112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</a:br>
              <a:br>
                <a:rPr lang="ko-KR" altLang="ko-KR" dirty="0">
                  <a:latin typeface="나눔고딕" panose="020D0604000000000000" pitchFamily="50" charset="-127"/>
                  <a:ea typeface="나눔고딕" panose="020D0604000000000000" pitchFamily="50" charset="-127"/>
                </a:rPr>
              </a:br>
              <a:endParaRPr lang="ko-KR" altLang="ko-KR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A060189F-66E2-4031-8808-AC1797A43937}"/>
                </a:ext>
              </a:extLst>
            </p:cNvPr>
            <p:cNvGrpSpPr/>
            <p:nvPr/>
          </p:nvGrpSpPr>
          <p:grpSpPr>
            <a:xfrm>
              <a:off x="3251986" y="2293426"/>
              <a:ext cx="3847697" cy="3486874"/>
              <a:chOff x="3251985" y="2248181"/>
              <a:chExt cx="3847697" cy="3486874"/>
            </a:xfrm>
          </p:grpSpPr>
          <p:sp>
            <p:nvSpPr>
              <p:cNvPr id="22" name="자유형: 도형 21">
                <a:extLst>
                  <a:ext uri="{FF2B5EF4-FFF2-40B4-BE49-F238E27FC236}">
                    <a16:creationId xmlns:a16="http://schemas.microsoft.com/office/drawing/2014/main" id="{1F6C1854-627B-4CD7-8541-0A01FE3CF7CA}"/>
                  </a:ext>
                </a:extLst>
              </p:cNvPr>
              <p:cNvSpPr/>
              <p:nvPr/>
            </p:nvSpPr>
            <p:spPr>
              <a:xfrm>
                <a:off x="4761834" y="2248181"/>
                <a:ext cx="828000" cy="542887"/>
              </a:xfrm>
              <a:custGeom>
                <a:avLst/>
                <a:gdLst>
                  <a:gd name="connsiteX0" fmla="*/ 0 w 835211"/>
                  <a:gd name="connsiteY0" fmla="*/ 90483 h 542887"/>
                  <a:gd name="connsiteX1" fmla="*/ 90483 w 835211"/>
                  <a:gd name="connsiteY1" fmla="*/ 0 h 542887"/>
                  <a:gd name="connsiteX2" fmla="*/ 744728 w 835211"/>
                  <a:gd name="connsiteY2" fmla="*/ 0 h 542887"/>
                  <a:gd name="connsiteX3" fmla="*/ 835211 w 835211"/>
                  <a:gd name="connsiteY3" fmla="*/ 90483 h 542887"/>
                  <a:gd name="connsiteX4" fmla="*/ 835211 w 835211"/>
                  <a:gd name="connsiteY4" fmla="*/ 452404 h 542887"/>
                  <a:gd name="connsiteX5" fmla="*/ 744728 w 835211"/>
                  <a:gd name="connsiteY5" fmla="*/ 542887 h 542887"/>
                  <a:gd name="connsiteX6" fmla="*/ 90483 w 835211"/>
                  <a:gd name="connsiteY6" fmla="*/ 542887 h 542887"/>
                  <a:gd name="connsiteX7" fmla="*/ 0 w 835211"/>
                  <a:gd name="connsiteY7" fmla="*/ 452404 h 542887"/>
                  <a:gd name="connsiteX8" fmla="*/ 0 w 835211"/>
                  <a:gd name="connsiteY8" fmla="*/ 90483 h 542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35211" h="542887">
                    <a:moveTo>
                      <a:pt x="0" y="90483"/>
                    </a:moveTo>
                    <a:cubicBezTo>
                      <a:pt x="0" y="40511"/>
                      <a:pt x="40511" y="0"/>
                      <a:pt x="90483" y="0"/>
                    </a:cubicBezTo>
                    <a:lnTo>
                      <a:pt x="744728" y="0"/>
                    </a:lnTo>
                    <a:cubicBezTo>
                      <a:pt x="794700" y="0"/>
                      <a:pt x="835211" y="40511"/>
                      <a:pt x="835211" y="90483"/>
                    </a:cubicBezTo>
                    <a:lnTo>
                      <a:pt x="835211" y="452404"/>
                    </a:lnTo>
                    <a:cubicBezTo>
                      <a:pt x="835211" y="502376"/>
                      <a:pt x="794700" y="542887"/>
                      <a:pt x="744728" y="542887"/>
                    </a:cubicBezTo>
                    <a:lnTo>
                      <a:pt x="90483" y="542887"/>
                    </a:lnTo>
                    <a:cubicBezTo>
                      <a:pt x="40511" y="542887"/>
                      <a:pt x="0" y="502376"/>
                      <a:pt x="0" y="452404"/>
                    </a:cubicBezTo>
                    <a:lnTo>
                      <a:pt x="0" y="90483"/>
                    </a:lnTo>
                    <a:close/>
                  </a:path>
                </a:pathLst>
              </a:custGeom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 spcFirstLastPara="0" vert="horz" wrap="square" lIns="60792" tIns="60792" rIns="60792" bIns="60792" numCol="1" spcCol="1270" anchor="ctr" anchorCtr="0">
                <a:noAutofit/>
              </a:bodyPr>
              <a:lstStyle/>
              <a:p>
                <a:pPr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ko-KR" altLang="en-US" sz="1300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연관성</a:t>
                </a:r>
              </a:p>
            </p:txBody>
          </p:sp>
          <p:sp>
            <p:nvSpPr>
              <p:cNvPr id="23" name="자유형: 도형 22">
                <a:extLst>
                  <a:ext uri="{FF2B5EF4-FFF2-40B4-BE49-F238E27FC236}">
                    <a16:creationId xmlns:a16="http://schemas.microsoft.com/office/drawing/2014/main" id="{17853D8A-8A98-4A45-92E0-7F5E3FD8693D}"/>
                  </a:ext>
                </a:extLst>
              </p:cNvPr>
              <p:cNvSpPr/>
              <p:nvPr/>
            </p:nvSpPr>
            <p:spPr>
              <a:xfrm>
                <a:off x="3630764" y="2519625"/>
                <a:ext cx="3097353" cy="3097353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1971803" y="58923"/>
                    </a:moveTo>
                    <a:arcTo wR="1548676" hR="1548676" stAng="17151350" swAng="1255181"/>
                  </a:path>
                </a:pathLst>
              </a:custGeom>
              <a:noFill/>
            </p:spPr>
            <p:style>
              <a:lnRef idx="1">
                <a:schemeClr val="dk2"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2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4" name="자유형: 도형 23">
                <a:extLst>
                  <a:ext uri="{FF2B5EF4-FFF2-40B4-BE49-F238E27FC236}">
                    <a16:creationId xmlns:a16="http://schemas.microsoft.com/office/drawing/2014/main" id="{968EC5CF-CF22-4A0D-87B1-45D2C8DFEE2E}"/>
                  </a:ext>
                </a:extLst>
              </p:cNvPr>
              <p:cNvSpPr/>
              <p:nvPr/>
            </p:nvSpPr>
            <p:spPr>
              <a:xfrm>
                <a:off x="5972638" y="2831274"/>
                <a:ext cx="828000" cy="542887"/>
              </a:xfrm>
              <a:custGeom>
                <a:avLst/>
                <a:gdLst>
                  <a:gd name="connsiteX0" fmla="*/ 0 w 835211"/>
                  <a:gd name="connsiteY0" fmla="*/ 90483 h 542887"/>
                  <a:gd name="connsiteX1" fmla="*/ 90483 w 835211"/>
                  <a:gd name="connsiteY1" fmla="*/ 0 h 542887"/>
                  <a:gd name="connsiteX2" fmla="*/ 744728 w 835211"/>
                  <a:gd name="connsiteY2" fmla="*/ 0 h 542887"/>
                  <a:gd name="connsiteX3" fmla="*/ 835211 w 835211"/>
                  <a:gd name="connsiteY3" fmla="*/ 90483 h 542887"/>
                  <a:gd name="connsiteX4" fmla="*/ 835211 w 835211"/>
                  <a:gd name="connsiteY4" fmla="*/ 452404 h 542887"/>
                  <a:gd name="connsiteX5" fmla="*/ 744728 w 835211"/>
                  <a:gd name="connsiteY5" fmla="*/ 542887 h 542887"/>
                  <a:gd name="connsiteX6" fmla="*/ 90483 w 835211"/>
                  <a:gd name="connsiteY6" fmla="*/ 542887 h 542887"/>
                  <a:gd name="connsiteX7" fmla="*/ 0 w 835211"/>
                  <a:gd name="connsiteY7" fmla="*/ 452404 h 542887"/>
                  <a:gd name="connsiteX8" fmla="*/ 0 w 835211"/>
                  <a:gd name="connsiteY8" fmla="*/ 90483 h 542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35211" h="542887">
                    <a:moveTo>
                      <a:pt x="0" y="90483"/>
                    </a:moveTo>
                    <a:cubicBezTo>
                      <a:pt x="0" y="40511"/>
                      <a:pt x="40511" y="0"/>
                      <a:pt x="90483" y="0"/>
                    </a:cubicBezTo>
                    <a:lnTo>
                      <a:pt x="744728" y="0"/>
                    </a:lnTo>
                    <a:cubicBezTo>
                      <a:pt x="794700" y="0"/>
                      <a:pt x="835211" y="40511"/>
                      <a:pt x="835211" y="90483"/>
                    </a:cubicBezTo>
                    <a:lnTo>
                      <a:pt x="835211" y="452404"/>
                    </a:lnTo>
                    <a:cubicBezTo>
                      <a:pt x="835211" y="502376"/>
                      <a:pt x="794700" y="542887"/>
                      <a:pt x="744728" y="542887"/>
                    </a:cubicBezTo>
                    <a:lnTo>
                      <a:pt x="90483" y="542887"/>
                    </a:lnTo>
                    <a:cubicBezTo>
                      <a:pt x="40511" y="542887"/>
                      <a:pt x="0" y="502376"/>
                      <a:pt x="0" y="452404"/>
                    </a:cubicBezTo>
                    <a:lnTo>
                      <a:pt x="0" y="90483"/>
                    </a:lnTo>
                    <a:close/>
                  </a:path>
                </a:pathLst>
              </a:custGeom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 spcFirstLastPara="0" vert="horz" wrap="square" lIns="60792" tIns="60792" rIns="60792" bIns="60792" numCol="1" spcCol="1270" anchor="ctr" anchorCtr="0">
                <a:noAutofit/>
              </a:bodyPr>
              <a:lstStyle/>
              <a:p>
                <a:pPr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ko-KR" altLang="en-US" sz="1300" spc="-80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구체성 및 </a:t>
                </a:r>
                <a:br>
                  <a:rPr lang="en-US" altLang="ko-KR" sz="1300" spc="-80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</a:br>
                <a:r>
                  <a:rPr lang="ko-KR" altLang="en-US" sz="1300" spc="-80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완전성</a:t>
                </a:r>
              </a:p>
            </p:txBody>
          </p:sp>
          <p:sp>
            <p:nvSpPr>
              <p:cNvPr id="25" name="자유형: 도형 24">
                <a:extLst>
                  <a:ext uri="{FF2B5EF4-FFF2-40B4-BE49-F238E27FC236}">
                    <a16:creationId xmlns:a16="http://schemas.microsoft.com/office/drawing/2014/main" id="{8B4EB310-4FB2-49BF-BCC7-FA29446A463A}"/>
                  </a:ext>
                </a:extLst>
              </p:cNvPr>
              <p:cNvSpPr/>
              <p:nvPr/>
            </p:nvSpPr>
            <p:spPr>
              <a:xfrm>
                <a:off x="3630764" y="2519625"/>
                <a:ext cx="3097353" cy="3097353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2936576" y="861556"/>
                    </a:moveTo>
                    <a:arcTo wR="1548676" hR="1548676" stAng="20019657" swAng="1725414"/>
                  </a:path>
                </a:pathLst>
              </a:custGeom>
              <a:noFill/>
            </p:spPr>
            <p:style>
              <a:lnRef idx="1">
                <a:schemeClr val="dk2"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2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6" name="자유형: 도형 25">
                <a:extLst>
                  <a:ext uri="{FF2B5EF4-FFF2-40B4-BE49-F238E27FC236}">
                    <a16:creationId xmlns:a16="http://schemas.microsoft.com/office/drawing/2014/main" id="{E03C15DA-2199-456E-A870-B309045C7F4B}"/>
                  </a:ext>
                </a:extLst>
              </p:cNvPr>
              <p:cNvSpPr/>
              <p:nvPr/>
            </p:nvSpPr>
            <p:spPr>
              <a:xfrm>
                <a:off x="6271682" y="4141471"/>
                <a:ext cx="828000" cy="542887"/>
              </a:xfrm>
              <a:custGeom>
                <a:avLst/>
                <a:gdLst>
                  <a:gd name="connsiteX0" fmla="*/ 0 w 835211"/>
                  <a:gd name="connsiteY0" fmla="*/ 90483 h 542887"/>
                  <a:gd name="connsiteX1" fmla="*/ 90483 w 835211"/>
                  <a:gd name="connsiteY1" fmla="*/ 0 h 542887"/>
                  <a:gd name="connsiteX2" fmla="*/ 744728 w 835211"/>
                  <a:gd name="connsiteY2" fmla="*/ 0 h 542887"/>
                  <a:gd name="connsiteX3" fmla="*/ 835211 w 835211"/>
                  <a:gd name="connsiteY3" fmla="*/ 90483 h 542887"/>
                  <a:gd name="connsiteX4" fmla="*/ 835211 w 835211"/>
                  <a:gd name="connsiteY4" fmla="*/ 452404 h 542887"/>
                  <a:gd name="connsiteX5" fmla="*/ 744728 w 835211"/>
                  <a:gd name="connsiteY5" fmla="*/ 542887 h 542887"/>
                  <a:gd name="connsiteX6" fmla="*/ 90483 w 835211"/>
                  <a:gd name="connsiteY6" fmla="*/ 542887 h 542887"/>
                  <a:gd name="connsiteX7" fmla="*/ 0 w 835211"/>
                  <a:gd name="connsiteY7" fmla="*/ 452404 h 542887"/>
                  <a:gd name="connsiteX8" fmla="*/ 0 w 835211"/>
                  <a:gd name="connsiteY8" fmla="*/ 90483 h 542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35211" h="542887">
                    <a:moveTo>
                      <a:pt x="0" y="90483"/>
                    </a:moveTo>
                    <a:cubicBezTo>
                      <a:pt x="0" y="40511"/>
                      <a:pt x="40511" y="0"/>
                      <a:pt x="90483" y="0"/>
                    </a:cubicBezTo>
                    <a:lnTo>
                      <a:pt x="744728" y="0"/>
                    </a:lnTo>
                    <a:cubicBezTo>
                      <a:pt x="794700" y="0"/>
                      <a:pt x="835211" y="40511"/>
                      <a:pt x="835211" y="90483"/>
                    </a:cubicBezTo>
                    <a:lnTo>
                      <a:pt x="835211" y="452404"/>
                    </a:lnTo>
                    <a:cubicBezTo>
                      <a:pt x="835211" y="502376"/>
                      <a:pt x="794700" y="542887"/>
                      <a:pt x="744728" y="542887"/>
                    </a:cubicBezTo>
                    <a:lnTo>
                      <a:pt x="90483" y="542887"/>
                    </a:lnTo>
                    <a:cubicBezTo>
                      <a:pt x="40511" y="542887"/>
                      <a:pt x="0" y="502376"/>
                      <a:pt x="0" y="452404"/>
                    </a:cubicBezTo>
                    <a:lnTo>
                      <a:pt x="0" y="90483"/>
                    </a:lnTo>
                    <a:close/>
                  </a:path>
                </a:pathLst>
              </a:custGeom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 spcFirstLastPara="0" vert="horz" wrap="square" lIns="60792" tIns="60792" rIns="60792" bIns="60792" numCol="1" spcCol="1270" anchor="ctr" anchorCtr="0">
                <a:noAutofit/>
              </a:bodyPr>
              <a:lstStyle/>
              <a:p>
                <a:pPr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ko-KR" altLang="en-US" sz="1300" spc="-80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명료성</a:t>
                </a:r>
                <a:r>
                  <a:rPr lang="en-US" altLang="ko-KR" sz="1300" spc="-80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 </a:t>
                </a:r>
                <a:br>
                  <a:rPr lang="en-US" altLang="ko-KR" sz="1300" spc="-80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</a:br>
                <a:r>
                  <a:rPr lang="ko-KR" altLang="en-US" sz="1300" spc="-80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및 가독성</a:t>
                </a:r>
              </a:p>
            </p:txBody>
          </p:sp>
          <p:sp>
            <p:nvSpPr>
              <p:cNvPr id="27" name="자유형: 도형 26">
                <a:extLst>
                  <a:ext uri="{FF2B5EF4-FFF2-40B4-BE49-F238E27FC236}">
                    <a16:creationId xmlns:a16="http://schemas.microsoft.com/office/drawing/2014/main" id="{140F63E2-FD88-4C56-AC5A-9BACA4D4613D}"/>
                  </a:ext>
                </a:extLst>
              </p:cNvPr>
              <p:cNvSpPr/>
              <p:nvPr/>
            </p:nvSpPr>
            <p:spPr>
              <a:xfrm>
                <a:off x="3630764" y="2519625"/>
                <a:ext cx="3097353" cy="3097353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2967071" y="2170415"/>
                    </a:moveTo>
                    <a:arcTo wR="1548676" hR="1548676" stAng="1420184" swAng="1357656"/>
                  </a:path>
                </a:pathLst>
              </a:custGeom>
              <a:noFill/>
            </p:spPr>
            <p:style>
              <a:lnRef idx="1">
                <a:schemeClr val="dk2"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2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28" name="자유형: 도형 27">
                <a:extLst>
                  <a:ext uri="{FF2B5EF4-FFF2-40B4-BE49-F238E27FC236}">
                    <a16:creationId xmlns:a16="http://schemas.microsoft.com/office/drawing/2014/main" id="{A7729915-98CD-4926-A8F7-61DF34F73D1F}"/>
                  </a:ext>
                </a:extLst>
              </p:cNvPr>
              <p:cNvSpPr/>
              <p:nvPr/>
            </p:nvSpPr>
            <p:spPr>
              <a:xfrm>
                <a:off x="5433780" y="5192168"/>
                <a:ext cx="828000" cy="542887"/>
              </a:xfrm>
              <a:custGeom>
                <a:avLst/>
                <a:gdLst>
                  <a:gd name="connsiteX0" fmla="*/ 0 w 835211"/>
                  <a:gd name="connsiteY0" fmla="*/ 90483 h 542887"/>
                  <a:gd name="connsiteX1" fmla="*/ 90483 w 835211"/>
                  <a:gd name="connsiteY1" fmla="*/ 0 h 542887"/>
                  <a:gd name="connsiteX2" fmla="*/ 744728 w 835211"/>
                  <a:gd name="connsiteY2" fmla="*/ 0 h 542887"/>
                  <a:gd name="connsiteX3" fmla="*/ 835211 w 835211"/>
                  <a:gd name="connsiteY3" fmla="*/ 90483 h 542887"/>
                  <a:gd name="connsiteX4" fmla="*/ 835211 w 835211"/>
                  <a:gd name="connsiteY4" fmla="*/ 452404 h 542887"/>
                  <a:gd name="connsiteX5" fmla="*/ 744728 w 835211"/>
                  <a:gd name="connsiteY5" fmla="*/ 542887 h 542887"/>
                  <a:gd name="connsiteX6" fmla="*/ 90483 w 835211"/>
                  <a:gd name="connsiteY6" fmla="*/ 542887 h 542887"/>
                  <a:gd name="connsiteX7" fmla="*/ 0 w 835211"/>
                  <a:gd name="connsiteY7" fmla="*/ 452404 h 542887"/>
                  <a:gd name="connsiteX8" fmla="*/ 0 w 835211"/>
                  <a:gd name="connsiteY8" fmla="*/ 90483 h 542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35211" h="542887">
                    <a:moveTo>
                      <a:pt x="0" y="90483"/>
                    </a:moveTo>
                    <a:cubicBezTo>
                      <a:pt x="0" y="40511"/>
                      <a:pt x="40511" y="0"/>
                      <a:pt x="90483" y="0"/>
                    </a:cubicBezTo>
                    <a:lnTo>
                      <a:pt x="744728" y="0"/>
                    </a:lnTo>
                    <a:cubicBezTo>
                      <a:pt x="794700" y="0"/>
                      <a:pt x="835211" y="40511"/>
                      <a:pt x="835211" y="90483"/>
                    </a:cubicBezTo>
                    <a:lnTo>
                      <a:pt x="835211" y="452404"/>
                    </a:lnTo>
                    <a:cubicBezTo>
                      <a:pt x="835211" y="502376"/>
                      <a:pt x="794700" y="542887"/>
                      <a:pt x="744728" y="542887"/>
                    </a:cubicBezTo>
                    <a:lnTo>
                      <a:pt x="90483" y="542887"/>
                    </a:lnTo>
                    <a:cubicBezTo>
                      <a:pt x="40511" y="542887"/>
                      <a:pt x="0" y="502376"/>
                      <a:pt x="0" y="452404"/>
                    </a:cubicBezTo>
                    <a:lnTo>
                      <a:pt x="0" y="90483"/>
                    </a:lnTo>
                    <a:close/>
                  </a:path>
                </a:pathLst>
              </a:custGeom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 spcFirstLastPara="0" vert="horz" wrap="square" lIns="60792" tIns="60792" rIns="60792" bIns="60792" numCol="1" spcCol="1270" anchor="ctr" anchorCtr="0">
                <a:noAutofit/>
              </a:bodyPr>
              <a:lstStyle/>
              <a:p>
                <a:pPr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ko-KR" altLang="en-US" sz="1300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일관성</a:t>
                </a:r>
              </a:p>
            </p:txBody>
          </p:sp>
          <p:sp>
            <p:nvSpPr>
              <p:cNvPr id="29" name="자유형: 도형 28">
                <a:extLst>
                  <a:ext uri="{FF2B5EF4-FFF2-40B4-BE49-F238E27FC236}">
                    <a16:creationId xmlns:a16="http://schemas.microsoft.com/office/drawing/2014/main" id="{A2B2A498-46E8-402D-9FA6-1CCE747EA5D1}"/>
                  </a:ext>
                </a:extLst>
              </p:cNvPr>
              <p:cNvSpPr/>
              <p:nvPr/>
            </p:nvSpPr>
            <p:spPr>
              <a:xfrm>
                <a:off x="3630764" y="2519625"/>
                <a:ext cx="3097353" cy="3097353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1797997" y="3077153"/>
                    </a:moveTo>
                    <a:arcTo wR="1548676" hR="1548676" stAng="4844139" swAng="1111722"/>
                  </a:path>
                </a:pathLst>
              </a:custGeom>
              <a:noFill/>
            </p:spPr>
            <p:style>
              <a:lnRef idx="1">
                <a:schemeClr val="dk2"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2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0" name="자유형: 도형 29">
                <a:extLst>
                  <a:ext uri="{FF2B5EF4-FFF2-40B4-BE49-F238E27FC236}">
                    <a16:creationId xmlns:a16="http://schemas.microsoft.com/office/drawing/2014/main" id="{950EFF26-9459-474A-86DD-0FE41A0DB3C1}"/>
                  </a:ext>
                </a:extLst>
              </p:cNvPr>
              <p:cNvSpPr/>
              <p:nvPr/>
            </p:nvSpPr>
            <p:spPr>
              <a:xfrm>
                <a:off x="4089888" y="5192168"/>
                <a:ext cx="828000" cy="542887"/>
              </a:xfrm>
              <a:custGeom>
                <a:avLst/>
                <a:gdLst>
                  <a:gd name="connsiteX0" fmla="*/ 0 w 835211"/>
                  <a:gd name="connsiteY0" fmla="*/ 90483 h 542887"/>
                  <a:gd name="connsiteX1" fmla="*/ 90483 w 835211"/>
                  <a:gd name="connsiteY1" fmla="*/ 0 h 542887"/>
                  <a:gd name="connsiteX2" fmla="*/ 744728 w 835211"/>
                  <a:gd name="connsiteY2" fmla="*/ 0 h 542887"/>
                  <a:gd name="connsiteX3" fmla="*/ 835211 w 835211"/>
                  <a:gd name="connsiteY3" fmla="*/ 90483 h 542887"/>
                  <a:gd name="connsiteX4" fmla="*/ 835211 w 835211"/>
                  <a:gd name="connsiteY4" fmla="*/ 452404 h 542887"/>
                  <a:gd name="connsiteX5" fmla="*/ 744728 w 835211"/>
                  <a:gd name="connsiteY5" fmla="*/ 542887 h 542887"/>
                  <a:gd name="connsiteX6" fmla="*/ 90483 w 835211"/>
                  <a:gd name="connsiteY6" fmla="*/ 542887 h 542887"/>
                  <a:gd name="connsiteX7" fmla="*/ 0 w 835211"/>
                  <a:gd name="connsiteY7" fmla="*/ 452404 h 542887"/>
                  <a:gd name="connsiteX8" fmla="*/ 0 w 835211"/>
                  <a:gd name="connsiteY8" fmla="*/ 90483 h 542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35211" h="542887">
                    <a:moveTo>
                      <a:pt x="0" y="90483"/>
                    </a:moveTo>
                    <a:cubicBezTo>
                      <a:pt x="0" y="40511"/>
                      <a:pt x="40511" y="0"/>
                      <a:pt x="90483" y="0"/>
                    </a:cubicBezTo>
                    <a:lnTo>
                      <a:pt x="744728" y="0"/>
                    </a:lnTo>
                    <a:cubicBezTo>
                      <a:pt x="794700" y="0"/>
                      <a:pt x="835211" y="40511"/>
                      <a:pt x="835211" y="90483"/>
                    </a:cubicBezTo>
                    <a:lnTo>
                      <a:pt x="835211" y="452404"/>
                    </a:lnTo>
                    <a:cubicBezTo>
                      <a:pt x="835211" y="502376"/>
                      <a:pt x="794700" y="542887"/>
                      <a:pt x="744728" y="542887"/>
                    </a:cubicBezTo>
                    <a:lnTo>
                      <a:pt x="90483" y="542887"/>
                    </a:lnTo>
                    <a:cubicBezTo>
                      <a:pt x="40511" y="542887"/>
                      <a:pt x="0" y="502376"/>
                      <a:pt x="0" y="452404"/>
                    </a:cubicBezTo>
                    <a:lnTo>
                      <a:pt x="0" y="90483"/>
                    </a:lnTo>
                    <a:close/>
                  </a:path>
                </a:pathLst>
              </a:custGeom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 spcFirstLastPara="0" vert="horz" wrap="square" lIns="60792" tIns="60792" rIns="60792" bIns="60792" numCol="1" spcCol="1270" anchor="ctr" anchorCtr="0">
                <a:noAutofit/>
              </a:bodyPr>
              <a:lstStyle/>
              <a:p>
                <a:pPr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ko-KR" altLang="en-US" sz="1300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비교</a:t>
                </a:r>
                <a:br>
                  <a:rPr lang="en-US" altLang="ko-KR" sz="1300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</a:br>
                <a:r>
                  <a:rPr lang="ko-KR" altLang="en-US" sz="1300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가능성</a:t>
                </a:r>
              </a:p>
            </p:txBody>
          </p:sp>
          <p:sp>
            <p:nvSpPr>
              <p:cNvPr id="31" name="자유형: 도형 30">
                <a:extLst>
                  <a:ext uri="{FF2B5EF4-FFF2-40B4-BE49-F238E27FC236}">
                    <a16:creationId xmlns:a16="http://schemas.microsoft.com/office/drawing/2014/main" id="{14920D6D-EAE5-4EAA-874D-ECBA273EC6C9}"/>
                  </a:ext>
                </a:extLst>
              </p:cNvPr>
              <p:cNvSpPr/>
              <p:nvPr/>
            </p:nvSpPr>
            <p:spPr>
              <a:xfrm>
                <a:off x="3630764" y="2519625"/>
                <a:ext cx="3097353" cy="3097353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478671" y="2668269"/>
                    </a:moveTo>
                    <a:arcTo wR="1548676" hR="1548676" stAng="8022160" swAng="1357656"/>
                  </a:path>
                </a:pathLst>
              </a:custGeom>
              <a:noFill/>
            </p:spPr>
            <p:style>
              <a:lnRef idx="1">
                <a:schemeClr val="dk2"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2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2" name="자유형: 도형 31">
                <a:extLst>
                  <a:ext uri="{FF2B5EF4-FFF2-40B4-BE49-F238E27FC236}">
                    <a16:creationId xmlns:a16="http://schemas.microsoft.com/office/drawing/2014/main" id="{A32386B5-182F-4BE0-863B-752263284A88}"/>
                  </a:ext>
                </a:extLst>
              </p:cNvPr>
              <p:cNvSpPr/>
              <p:nvPr/>
            </p:nvSpPr>
            <p:spPr>
              <a:xfrm>
                <a:off x="3251985" y="4141471"/>
                <a:ext cx="828000" cy="542887"/>
              </a:xfrm>
              <a:custGeom>
                <a:avLst/>
                <a:gdLst>
                  <a:gd name="connsiteX0" fmla="*/ 0 w 835211"/>
                  <a:gd name="connsiteY0" fmla="*/ 90483 h 542887"/>
                  <a:gd name="connsiteX1" fmla="*/ 90483 w 835211"/>
                  <a:gd name="connsiteY1" fmla="*/ 0 h 542887"/>
                  <a:gd name="connsiteX2" fmla="*/ 744728 w 835211"/>
                  <a:gd name="connsiteY2" fmla="*/ 0 h 542887"/>
                  <a:gd name="connsiteX3" fmla="*/ 835211 w 835211"/>
                  <a:gd name="connsiteY3" fmla="*/ 90483 h 542887"/>
                  <a:gd name="connsiteX4" fmla="*/ 835211 w 835211"/>
                  <a:gd name="connsiteY4" fmla="*/ 452404 h 542887"/>
                  <a:gd name="connsiteX5" fmla="*/ 744728 w 835211"/>
                  <a:gd name="connsiteY5" fmla="*/ 542887 h 542887"/>
                  <a:gd name="connsiteX6" fmla="*/ 90483 w 835211"/>
                  <a:gd name="connsiteY6" fmla="*/ 542887 h 542887"/>
                  <a:gd name="connsiteX7" fmla="*/ 0 w 835211"/>
                  <a:gd name="connsiteY7" fmla="*/ 452404 h 542887"/>
                  <a:gd name="connsiteX8" fmla="*/ 0 w 835211"/>
                  <a:gd name="connsiteY8" fmla="*/ 90483 h 542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35211" h="542887">
                    <a:moveTo>
                      <a:pt x="0" y="90483"/>
                    </a:moveTo>
                    <a:cubicBezTo>
                      <a:pt x="0" y="40511"/>
                      <a:pt x="40511" y="0"/>
                      <a:pt x="90483" y="0"/>
                    </a:cubicBezTo>
                    <a:lnTo>
                      <a:pt x="744728" y="0"/>
                    </a:lnTo>
                    <a:cubicBezTo>
                      <a:pt x="794700" y="0"/>
                      <a:pt x="835211" y="40511"/>
                      <a:pt x="835211" y="90483"/>
                    </a:cubicBezTo>
                    <a:lnTo>
                      <a:pt x="835211" y="452404"/>
                    </a:lnTo>
                    <a:cubicBezTo>
                      <a:pt x="835211" y="502376"/>
                      <a:pt x="794700" y="542887"/>
                      <a:pt x="744728" y="542887"/>
                    </a:cubicBezTo>
                    <a:lnTo>
                      <a:pt x="90483" y="542887"/>
                    </a:lnTo>
                    <a:cubicBezTo>
                      <a:pt x="40511" y="542887"/>
                      <a:pt x="0" y="502376"/>
                      <a:pt x="0" y="452404"/>
                    </a:cubicBezTo>
                    <a:lnTo>
                      <a:pt x="0" y="90483"/>
                    </a:lnTo>
                    <a:close/>
                  </a:path>
                </a:pathLst>
              </a:custGeom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 spcFirstLastPara="0" vert="horz" wrap="square" lIns="36000" tIns="60792" rIns="36000" bIns="60792" numCol="1" spcCol="1270" anchor="ctr" anchorCtr="0">
                <a:noAutofit/>
              </a:bodyPr>
              <a:lstStyle/>
              <a:p>
                <a:pPr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ko-KR" altLang="en-US" sz="1300" spc="-80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신뢰성 및 </a:t>
                </a:r>
                <a:br>
                  <a:rPr lang="en-US" altLang="ko-KR" sz="1300" spc="-80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</a:br>
                <a:r>
                  <a:rPr lang="ko-KR" altLang="en-US" sz="1300" spc="-90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검증가능성</a:t>
                </a:r>
              </a:p>
            </p:txBody>
          </p:sp>
          <p:sp>
            <p:nvSpPr>
              <p:cNvPr id="33" name="자유형: 도형 32">
                <a:extLst>
                  <a:ext uri="{FF2B5EF4-FFF2-40B4-BE49-F238E27FC236}">
                    <a16:creationId xmlns:a16="http://schemas.microsoft.com/office/drawing/2014/main" id="{ABCEC3A3-39B3-4D8A-8350-F0FFEF3377E9}"/>
                  </a:ext>
                </a:extLst>
              </p:cNvPr>
              <p:cNvSpPr/>
              <p:nvPr/>
            </p:nvSpPr>
            <p:spPr>
              <a:xfrm>
                <a:off x="3630764" y="2519625"/>
                <a:ext cx="3097353" cy="3097353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1378" y="1614010"/>
                    </a:moveTo>
                    <a:arcTo wR="1548676" hR="1548676" stAng="10654929" swAng="1725414"/>
                  </a:path>
                </a:pathLst>
              </a:custGeom>
              <a:noFill/>
            </p:spPr>
            <p:style>
              <a:lnRef idx="1">
                <a:schemeClr val="dk2"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2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4" name="자유형: 도형 33">
                <a:extLst>
                  <a:ext uri="{FF2B5EF4-FFF2-40B4-BE49-F238E27FC236}">
                    <a16:creationId xmlns:a16="http://schemas.microsoft.com/office/drawing/2014/main" id="{0F90A904-1634-4A74-8317-25ED329326B5}"/>
                  </a:ext>
                </a:extLst>
              </p:cNvPr>
              <p:cNvSpPr/>
              <p:nvPr/>
            </p:nvSpPr>
            <p:spPr>
              <a:xfrm>
                <a:off x="3551029" y="2831274"/>
                <a:ext cx="828000" cy="542887"/>
              </a:xfrm>
              <a:custGeom>
                <a:avLst/>
                <a:gdLst>
                  <a:gd name="connsiteX0" fmla="*/ 0 w 835211"/>
                  <a:gd name="connsiteY0" fmla="*/ 90483 h 542887"/>
                  <a:gd name="connsiteX1" fmla="*/ 90483 w 835211"/>
                  <a:gd name="connsiteY1" fmla="*/ 0 h 542887"/>
                  <a:gd name="connsiteX2" fmla="*/ 744728 w 835211"/>
                  <a:gd name="connsiteY2" fmla="*/ 0 h 542887"/>
                  <a:gd name="connsiteX3" fmla="*/ 835211 w 835211"/>
                  <a:gd name="connsiteY3" fmla="*/ 90483 h 542887"/>
                  <a:gd name="connsiteX4" fmla="*/ 835211 w 835211"/>
                  <a:gd name="connsiteY4" fmla="*/ 452404 h 542887"/>
                  <a:gd name="connsiteX5" fmla="*/ 744728 w 835211"/>
                  <a:gd name="connsiteY5" fmla="*/ 542887 h 542887"/>
                  <a:gd name="connsiteX6" fmla="*/ 90483 w 835211"/>
                  <a:gd name="connsiteY6" fmla="*/ 542887 h 542887"/>
                  <a:gd name="connsiteX7" fmla="*/ 0 w 835211"/>
                  <a:gd name="connsiteY7" fmla="*/ 452404 h 542887"/>
                  <a:gd name="connsiteX8" fmla="*/ 0 w 835211"/>
                  <a:gd name="connsiteY8" fmla="*/ 90483 h 5428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35211" h="542887">
                    <a:moveTo>
                      <a:pt x="0" y="90483"/>
                    </a:moveTo>
                    <a:cubicBezTo>
                      <a:pt x="0" y="40511"/>
                      <a:pt x="40511" y="0"/>
                      <a:pt x="90483" y="0"/>
                    </a:cubicBezTo>
                    <a:lnTo>
                      <a:pt x="744728" y="0"/>
                    </a:lnTo>
                    <a:cubicBezTo>
                      <a:pt x="794700" y="0"/>
                      <a:pt x="835211" y="40511"/>
                      <a:pt x="835211" y="90483"/>
                    </a:cubicBezTo>
                    <a:lnTo>
                      <a:pt x="835211" y="452404"/>
                    </a:lnTo>
                    <a:cubicBezTo>
                      <a:pt x="835211" y="502376"/>
                      <a:pt x="794700" y="542887"/>
                      <a:pt x="744728" y="542887"/>
                    </a:cubicBezTo>
                    <a:lnTo>
                      <a:pt x="90483" y="542887"/>
                    </a:lnTo>
                    <a:cubicBezTo>
                      <a:pt x="40511" y="542887"/>
                      <a:pt x="0" y="502376"/>
                      <a:pt x="0" y="452404"/>
                    </a:cubicBezTo>
                    <a:lnTo>
                      <a:pt x="0" y="90483"/>
                    </a:lnTo>
                    <a:close/>
                  </a:path>
                </a:pathLst>
              </a:custGeom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 spcFirstLastPara="0" vert="horz" wrap="square" lIns="60792" tIns="60792" rIns="60792" bIns="60792" numCol="1" spcCol="1270" anchor="ctr" anchorCtr="0">
                <a:noAutofit/>
              </a:bodyPr>
              <a:lstStyle/>
              <a:p>
                <a:pPr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ko-KR" altLang="en-US" sz="1300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시의성</a:t>
                </a:r>
              </a:p>
            </p:txBody>
          </p:sp>
          <p:sp>
            <p:nvSpPr>
              <p:cNvPr id="35" name="자유형: 도형 34">
                <a:extLst>
                  <a:ext uri="{FF2B5EF4-FFF2-40B4-BE49-F238E27FC236}">
                    <a16:creationId xmlns:a16="http://schemas.microsoft.com/office/drawing/2014/main" id="{6E4E9795-1ED7-487B-AF96-1D3E0DF66565}"/>
                  </a:ext>
                </a:extLst>
              </p:cNvPr>
              <p:cNvSpPr/>
              <p:nvPr/>
            </p:nvSpPr>
            <p:spPr>
              <a:xfrm>
                <a:off x="3630764" y="2519625"/>
                <a:ext cx="3097353" cy="3097353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621512" y="308206"/>
                    </a:moveTo>
                    <a:arcTo wR="1548676" hR="1548676" stAng="13993469" swAng="1255181"/>
                  </a:path>
                </a:pathLst>
              </a:custGeom>
              <a:noFill/>
            </p:spPr>
            <p:style>
              <a:lnRef idx="1">
                <a:schemeClr val="dk2"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2">
                  <a:hueOff val="0"/>
                  <a:satOff val="0"/>
                  <a:lumOff val="0"/>
                  <a:alphaOff val="0"/>
                </a:schemeClr>
              </a:fontRef>
            </p:style>
          </p:sp>
        </p:grpSp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22398F76-D31C-4D95-B6BA-93BC6DC850E4}"/>
                </a:ext>
              </a:extLst>
            </p:cNvPr>
            <p:cNvSpPr/>
            <p:nvPr/>
          </p:nvSpPr>
          <p:spPr>
            <a:xfrm>
              <a:off x="5597046" y="2293426"/>
              <a:ext cx="2694969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12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정부공개는 관련 정보를 제시해야 함</a:t>
              </a:r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146A97E2-7B24-4F07-AA38-40A88B04D476}"/>
                </a:ext>
              </a:extLst>
            </p:cNvPr>
            <p:cNvSpPr/>
            <p:nvPr/>
          </p:nvSpPr>
          <p:spPr>
            <a:xfrm>
              <a:off x="7162310" y="4254401"/>
              <a:ext cx="2908090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12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공개 정보는 명확하고</a:t>
              </a:r>
              <a:r>
                <a:rPr lang="en-US" altLang="ko-KR" sz="12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</a:t>
              </a:r>
              <a:r>
                <a:rPr lang="ko-KR" altLang="en-US" sz="12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br>
                <a:rPr lang="en-US" altLang="ko-KR" sz="12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</a:br>
              <a:r>
                <a:rPr lang="ko-KR" altLang="en-US" sz="12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이해가 용이해야 함</a:t>
              </a:r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EE6D84B5-CF9C-4D0E-809B-D9BEE4C111E5}"/>
                </a:ext>
              </a:extLst>
            </p:cNvPr>
            <p:cNvSpPr/>
            <p:nvPr/>
          </p:nvSpPr>
          <p:spPr>
            <a:xfrm>
              <a:off x="932916" y="3031979"/>
              <a:ext cx="2697848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12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정보공개는 적시에 제공되어야 함 </a:t>
              </a:r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B99DC5B1-F9D4-473B-AB3E-58B70CF6EF78}"/>
                </a:ext>
              </a:extLst>
            </p:cNvPr>
            <p:cNvSpPr/>
            <p:nvPr/>
          </p:nvSpPr>
          <p:spPr>
            <a:xfrm>
              <a:off x="743527" y="4304011"/>
              <a:ext cx="2441645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12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정보공개는 신뢰성 있고 검증 </a:t>
              </a:r>
              <a:endPara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en-US" altLang="ko-KR" sz="12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    </a:t>
              </a:r>
              <a:r>
                <a:rPr lang="ko-KR" altLang="en-US" sz="12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가능해야 하며</a:t>
              </a:r>
              <a:r>
                <a:rPr lang="en-US" altLang="ko-KR" sz="12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2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객관적이어야 함</a:t>
              </a:r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1DF6257D-C388-4C55-8358-AED5CA8E9186}"/>
                </a:ext>
              </a:extLst>
            </p:cNvPr>
            <p:cNvSpPr/>
            <p:nvPr/>
          </p:nvSpPr>
          <p:spPr>
            <a:xfrm>
              <a:off x="1140254" y="5308123"/>
              <a:ext cx="2974781" cy="4616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12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정보공개는 섹터</a:t>
              </a:r>
              <a:r>
                <a:rPr lang="en-US" altLang="ko-KR" sz="12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</a:t>
              </a:r>
              <a:r>
                <a:rPr lang="ko-KR" altLang="en-US" sz="12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산업 또는 포트폴리오 내의 조직 간에 서로 비교 가능해야 함 </a:t>
              </a:r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DF881ECD-F57E-46A8-A8F4-A8C32E67FE46}"/>
                </a:ext>
              </a:extLst>
            </p:cNvPr>
            <p:cNvSpPr/>
            <p:nvPr/>
          </p:nvSpPr>
          <p:spPr>
            <a:xfrm>
              <a:off x="6268991" y="5400864"/>
              <a:ext cx="3316401" cy="2769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171450" indent="-171450">
                <a:buFont typeface="Wingdings" panose="05000000000000000000" pitchFamily="2" charset="2"/>
                <a:buChar char="ü"/>
              </a:pPr>
              <a:r>
                <a:rPr lang="ko-KR" altLang="en-US" sz="12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공개 정보는 계속해서 일관성을 유지해야 함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84C18829-D5B4-445F-945D-78C4933B241C}"/>
              </a:ext>
            </a:extLst>
          </p:cNvPr>
          <p:cNvSpPr txBox="1"/>
          <p:nvPr/>
        </p:nvSpPr>
        <p:spPr>
          <a:xfrm>
            <a:off x="1297688" y="992828"/>
            <a:ext cx="9431087" cy="3629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</a:pPr>
            <a:r>
              <a:rPr lang="ko-KR" altLang="en-US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효과적인 정보공개를 위해서는 </a:t>
            </a:r>
            <a:r>
              <a:rPr lang="en-US" altLang="ko-KR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</a:t>
            </a:r>
            <a:r>
              <a:rPr lang="ko-KR" altLang="en-US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가지 원칙을 준수해야 합니다</a:t>
            </a:r>
            <a:r>
              <a:rPr lang="en-US" altLang="ko-KR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altLang="ko-KR" sz="1700" spc="-3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458321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3552" y="2026588"/>
            <a:ext cx="18309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Table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of contents</a:t>
            </a:r>
            <a:endParaRPr lang="ko-KR" altLang="en-US" sz="1600" b="1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5AE72BB-21CA-4326-855E-644A8BC711BA}"/>
              </a:ext>
            </a:extLst>
          </p:cNvPr>
          <p:cNvSpPr/>
          <p:nvPr/>
        </p:nvSpPr>
        <p:spPr>
          <a:xfrm>
            <a:off x="2135560" y="3582955"/>
            <a:ext cx="2520000" cy="21602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BEA93A-5E57-42F7-BBCC-3A42B01118FE}"/>
              </a:ext>
            </a:extLst>
          </p:cNvPr>
          <p:cNvSpPr txBox="1"/>
          <p:nvPr/>
        </p:nvSpPr>
        <p:spPr>
          <a:xfrm>
            <a:off x="2207568" y="2542832"/>
            <a:ext cx="33843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2237" defTabSz="1343025">
              <a:spcAft>
                <a:spcPts val="1200"/>
              </a:spcAft>
            </a:pP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01 /      TCFD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개요</a:t>
            </a:r>
            <a:endParaRPr lang="en-US" altLang="ko-KR" sz="1200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22237" defTabSz="1343025">
              <a:spcAft>
                <a:spcPts val="1200"/>
              </a:spcAft>
            </a:pP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02 /      TCFD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권고안</a:t>
            </a:r>
            <a:endParaRPr lang="en-US" altLang="ko-KR" sz="1200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22237" defTabSz="1343025">
              <a:spcAft>
                <a:spcPts val="1200"/>
              </a:spcAft>
            </a:pP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03 /      TCFD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권고안 이행지침</a:t>
            </a:r>
            <a:endParaRPr lang="en-US" altLang="ko-KR" sz="1200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22237" defTabSz="1343025">
              <a:spcAft>
                <a:spcPts val="1200"/>
              </a:spcAft>
            </a:pP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04 /      TCFD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시나리오 분석 </a:t>
            </a:r>
            <a:endParaRPr lang="en-US" altLang="ko-KR" sz="1200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22237" defTabSz="1343025">
              <a:spcAft>
                <a:spcPts val="1200"/>
              </a:spcAft>
            </a:pP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05 /     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요약 및 전망 </a:t>
            </a:r>
            <a:endParaRPr lang="en-US" altLang="ko-KR" sz="1200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7668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8451197-AFBE-4629-912C-9D8F769AA5FD}"/>
              </a:ext>
            </a:extLst>
          </p:cNvPr>
          <p:cNvSpPr/>
          <p:nvPr/>
        </p:nvSpPr>
        <p:spPr>
          <a:xfrm>
            <a:off x="1340534" y="4529608"/>
            <a:ext cx="9593452" cy="1800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atinLnBrk="0">
              <a:lnSpc>
                <a:spcPts val="2500"/>
              </a:lnSpc>
            </a:pPr>
            <a:endParaRPr lang="en-US" altLang="ko-KR" sz="140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B13876DF-EBAF-42B3-ADEF-DD7AB56B2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8864" y="5674022"/>
            <a:ext cx="31290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ko-KR" dirty="0"/>
              <a:t>  </a:t>
            </a:r>
            <a:br>
              <a:rPr lang="ko-KR" altLang="ko-KR" sz="11200" dirty="0"/>
            </a:br>
            <a:br>
              <a:rPr lang="ko-KR" altLang="ko-KR" dirty="0"/>
            </a:br>
            <a:endParaRPr lang="ko-KR" altLang="ko-KR" dirty="0"/>
          </a:p>
        </p:txBody>
      </p:sp>
      <p:sp>
        <p:nvSpPr>
          <p:cNvPr id="11" name="제목 2">
            <a:extLst>
              <a:ext uri="{FF2B5EF4-FFF2-40B4-BE49-F238E27FC236}">
                <a16:creationId xmlns:a16="http://schemas.microsoft.com/office/drawing/2014/main" id="{B6D453E6-5441-478F-8C50-527B7D2CB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Autofit/>
          </a:bodyPr>
          <a:lstStyle/>
          <a:p>
            <a:r>
              <a:rPr lang="en-US" altLang="ko-KR" sz="2400" b="0" dirty="0"/>
              <a:t>4. </a:t>
            </a:r>
            <a:r>
              <a:rPr lang="ko-KR" altLang="en-US" sz="2400" b="0" dirty="0"/>
              <a:t>기후변화 </a:t>
            </a:r>
            <a:r>
              <a:rPr lang="ko-KR" altLang="en-US" sz="2400" b="0" dirty="0">
                <a:solidFill>
                  <a:srgbClr val="C00000"/>
                </a:solidFill>
              </a:rPr>
              <a:t>시나리오 분석 </a:t>
            </a:r>
            <a:r>
              <a:rPr lang="en-US" altLang="ko-KR" sz="2400" b="0" dirty="0"/>
              <a:t>(Scenario Analysis)</a:t>
            </a:r>
            <a:r>
              <a:rPr lang="ko-KR" altLang="en-US" sz="2400" b="0" dirty="0"/>
              <a:t>의 필요성 및 절차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8A1C0C-DCD9-4389-B78D-D554F88B9D4C}"/>
              </a:ext>
            </a:extLst>
          </p:cNvPr>
          <p:cNvSpPr txBox="1"/>
          <p:nvPr/>
        </p:nvSpPr>
        <p:spPr>
          <a:xfrm>
            <a:off x="1297688" y="898238"/>
            <a:ext cx="9431087" cy="70570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</a:pPr>
            <a:r>
              <a:rPr lang="en-US" altLang="ko-KR" sz="170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TCFD</a:t>
            </a:r>
            <a:r>
              <a:rPr lang="ko-KR" altLang="en-US" sz="170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는 시나리오 기반의 기후변화 리스크 및 기회를 분석하고</a:t>
            </a:r>
            <a:r>
              <a:rPr lang="en-US" altLang="ko-KR" sz="170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70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미래 자산가치와 수익 변화를 예측하여 현재 포트폴리오 구성과 중장기 사업 전략에 반영하도록 권고하고 있습니다</a:t>
            </a:r>
            <a:r>
              <a:rPr lang="en-US" altLang="ko-KR" sz="170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altLang="ko-KR" sz="17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A92DC24-8002-4DF2-838A-05165E0F6BDE}"/>
              </a:ext>
            </a:extLst>
          </p:cNvPr>
          <p:cNvSpPr/>
          <p:nvPr/>
        </p:nvSpPr>
        <p:spPr>
          <a:xfrm>
            <a:off x="1326961" y="2060848"/>
            <a:ext cx="9593452" cy="22012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42900" indent="-342900" latinLnBrk="0">
              <a:lnSpc>
                <a:spcPts val="2500"/>
              </a:lnSpc>
              <a:buAutoNum type="arabicPeriod"/>
            </a:pPr>
            <a:r>
              <a:rPr lang="ko-KR" altLang="en-US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기후변화로 인한 불확실성에 따른 미래의 잠재적 </a:t>
            </a:r>
            <a:r>
              <a:rPr lang="en-US" altLang="ko-KR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중대한</a:t>
            </a:r>
            <a:r>
              <a:rPr lang="en-US" altLang="ko-KR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 </a:t>
            </a:r>
            <a:r>
              <a:rPr lang="ko-KR" altLang="en-US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영향을 사전에 이해하고 대비하는 데 도움이 됨</a:t>
            </a:r>
            <a:r>
              <a:rPr lang="en-US" altLang="ko-KR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.</a:t>
            </a:r>
          </a:p>
          <a:p>
            <a:pPr marL="342900" indent="-342900" latinLnBrk="0">
              <a:lnSpc>
                <a:spcPts val="2500"/>
              </a:lnSpc>
              <a:buAutoNum type="arabicPeriod"/>
            </a:pPr>
            <a:r>
              <a:rPr lang="ko-KR" altLang="en-US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미래에 대한 조직의 전략적 사고 기회를 제공하고 관련 역량을 배양하여 체계적인 리스크 관리를 도울 수 있음</a:t>
            </a:r>
            <a:r>
              <a:rPr lang="en-US" altLang="ko-KR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.</a:t>
            </a:r>
          </a:p>
          <a:p>
            <a:pPr marL="342900" indent="-342900" latinLnBrk="0">
              <a:lnSpc>
                <a:spcPts val="2500"/>
              </a:lnSpc>
              <a:buAutoNum type="arabicPeriod"/>
            </a:pPr>
            <a:r>
              <a:rPr lang="ko-KR" altLang="en-US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기후변화로 인한 사업</a:t>
            </a:r>
            <a:r>
              <a:rPr lang="en-US" altLang="ko-KR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전략</a:t>
            </a:r>
            <a:r>
              <a:rPr lang="en-US" altLang="ko-KR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재무적 영향의 잠재적 범위를 규정하고 평가하여 좀 더 구체적인 전략 수립을 도움</a:t>
            </a:r>
            <a:r>
              <a:rPr lang="en-US" altLang="ko-KR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.</a:t>
            </a:r>
          </a:p>
          <a:p>
            <a:pPr marL="342900" indent="-342900" latinLnBrk="0">
              <a:lnSpc>
                <a:spcPts val="2500"/>
              </a:lnSpc>
              <a:buAutoNum type="arabicPeriod"/>
            </a:pPr>
            <a:r>
              <a:rPr lang="ko-KR" altLang="en-US" sz="1400" spc="-7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외적 환경을 모니터링할 수 있는 지표를 제공하여</a:t>
            </a:r>
            <a:r>
              <a:rPr lang="en-US" altLang="ko-KR" sz="1400" spc="-7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00" spc="-7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외적 환경 변화를 긴밀하게 파악하여 기업 전략을 </a:t>
            </a:r>
            <a:r>
              <a:rPr lang="ko-KR" altLang="en-US" sz="1400" spc="-70" dirty="0" err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시의적절하게</a:t>
            </a:r>
            <a:r>
              <a:rPr lang="ko-KR" altLang="en-US" sz="1400" spc="-7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조정할 수 있음</a:t>
            </a:r>
            <a:r>
              <a:rPr lang="en-US" altLang="ko-KR" sz="1400" spc="-7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.</a:t>
            </a:r>
          </a:p>
          <a:p>
            <a:pPr marL="342900" indent="-342900" latinLnBrk="0">
              <a:lnSpc>
                <a:spcPts val="2500"/>
              </a:lnSpc>
              <a:buAutoNum type="arabicPeriod"/>
            </a:pPr>
            <a:r>
              <a:rPr lang="ko-KR" altLang="en-US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금융투자기관이 기업 전략의 지속가능성을 파악하고 기회 및 리스크를 비교하는 데 도움을 줄 수 있음</a:t>
            </a:r>
            <a:r>
              <a:rPr lang="en-US" altLang="ko-KR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.</a:t>
            </a:r>
          </a:p>
          <a:p>
            <a:pPr marL="342900" indent="-342900" latinLnBrk="0">
              <a:lnSpc>
                <a:spcPts val="2500"/>
              </a:lnSpc>
              <a:buAutoNum type="arabicPeriod"/>
            </a:pPr>
            <a:r>
              <a:rPr lang="ko-KR" altLang="en-US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고객사</a:t>
            </a:r>
            <a:r>
              <a:rPr lang="en-US" altLang="ko-KR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투자기관 등 다양한 외부 이해관계자 대응에 도움이 될 수 있는 분석자료를 제공해 줌</a:t>
            </a:r>
            <a:endParaRPr lang="en-US" altLang="ko-KR" sz="140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5ABF26-EB51-4D44-847E-F13C026950FF}"/>
              </a:ext>
            </a:extLst>
          </p:cNvPr>
          <p:cNvSpPr/>
          <p:nvPr/>
        </p:nvSpPr>
        <p:spPr>
          <a:xfrm>
            <a:off x="1307505" y="1809824"/>
            <a:ext cx="9612000" cy="28020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r>
              <a:rPr lang="ko-KR" altLang="en-US" sz="1400" b="1" dirty="0">
                <a:solidFill>
                  <a:srgbClr val="C00000"/>
                </a:solidFill>
                <a:cs typeface="Arial" panose="020B0604020202020204" pitchFamily="34" charset="0"/>
              </a:rPr>
              <a:t> 기후변화 시나리오 분석의 필요성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B7F631DC-47AF-46C6-A0CF-7271F6A32E95}"/>
              </a:ext>
            </a:extLst>
          </p:cNvPr>
          <p:cNvGraphicFramePr/>
          <p:nvPr/>
        </p:nvGraphicFramePr>
        <p:xfrm>
          <a:off x="1404524" y="3249488"/>
          <a:ext cx="9444005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7D1C3516-32FA-449A-BCBC-74FD817F2108}"/>
              </a:ext>
            </a:extLst>
          </p:cNvPr>
          <p:cNvSpPr/>
          <p:nvPr/>
        </p:nvSpPr>
        <p:spPr>
          <a:xfrm>
            <a:off x="1312079" y="4529608"/>
            <a:ext cx="9612000" cy="28020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r>
              <a:rPr lang="ko-KR" altLang="en-US" sz="1400" b="1" dirty="0">
                <a:solidFill>
                  <a:srgbClr val="C00000"/>
                </a:solidFill>
                <a:cs typeface="Arial" panose="020B0604020202020204" pitchFamily="34" charset="0"/>
              </a:rPr>
              <a:t> 기후 리스크 및 기회의 시나리오 분석 프로세스</a:t>
            </a:r>
          </a:p>
        </p:txBody>
      </p:sp>
    </p:spTree>
    <p:extLst>
      <p:ext uri="{BB962C8B-B14F-4D97-AF65-F5344CB8AC3E}">
        <p14:creationId xmlns:p14="http://schemas.microsoft.com/office/powerpoint/2010/main" val="24551542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2">
            <a:extLst>
              <a:ext uri="{FF2B5EF4-FFF2-40B4-BE49-F238E27FC236}">
                <a16:creationId xmlns:a16="http://schemas.microsoft.com/office/drawing/2014/main" id="{B6D453E6-5441-478F-8C50-527B7D2CB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Autofit/>
          </a:bodyPr>
          <a:lstStyle/>
          <a:p>
            <a:r>
              <a:rPr lang="en-US" altLang="ko-KR" sz="2800" b="0" dirty="0"/>
              <a:t>4-1. </a:t>
            </a:r>
            <a:r>
              <a:rPr lang="ko-KR" altLang="en-US" sz="2800" b="0" dirty="0"/>
              <a:t>기후 위험 및 기회의 시나리오 분석 프로세스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408E2FDE-3E25-4582-8226-3CA02D140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992" y="808432"/>
            <a:ext cx="9478686" cy="565057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69CD1D-2D82-49AA-A075-5461EE6C6406}"/>
              </a:ext>
            </a:extLst>
          </p:cNvPr>
          <p:cNvSpPr txBox="1"/>
          <p:nvPr/>
        </p:nvSpPr>
        <p:spPr>
          <a:xfrm>
            <a:off x="2531486" y="6345169"/>
            <a:ext cx="8568953" cy="26161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latinLnBrk="0"/>
            <a:r>
              <a:rPr lang="ko-KR" altLang="en-US" sz="1050" dirty="0">
                <a:cs typeface="Arial" panose="020B0604020202020204" pitchFamily="34" charset="0"/>
              </a:rPr>
              <a:t>출처</a:t>
            </a:r>
            <a:r>
              <a:rPr lang="en-US" altLang="ko-KR" sz="1050" dirty="0">
                <a:cs typeface="Arial" panose="020B0604020202020204" pitchFamily="34" charset="0"/>
              </a:rPr>
              <a:t>: TCFD (2017), The</a:t>
            </a:r>
            <a:r>
              <a:rPr lang="ko-KR" altLang="en-US" sz="1050" dirty="0">
                <a:cs typeface="Arial" panose="020B0604020202020204" pitchFamily="34" charset="0"/>
              </a:rPr>
              <a:t> </a:t>
            </a:r>
            <a:r>
              <a:rPr lang="en-US" altLang="ko-KR" sz="1050" dirty="0">
                <a:cs typeface="Arial" panose="020B0604020202020204" pitchFamily="34" charset="0"/>
              </a:rPr>
              <a:t>Use</a:t>
            </a:r>
            <a:r>
              <a:rPr lang="ko-KR" altLang="en-US" sz="1050" dirty="0">
                <a:cs typeface="Arial" panose="020B0604020202020204" pitchFamily="34" charset="0"/>
              </a:rPr>
              <a:t> </a:t>
            </a:r>
            <a:r>
              <a:rPr lang="en-US" altLang="ko-KR" sz="1050" dirty="0">
                <a:cs typeface="Arial" panose="020B0604020202020204" pitchFamily="34" charset="0"/>
              </a:rPr>
              <a:t>of Scenario Analysis in Disclosure of Climate-Related Risks and Opportunities, Technical Supplement, p. 7</a:t>
            </a:r>
            <a:endParaRPr lang="ko-KR" altLang="en-US" sz="105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35213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2">
            <a:extLst>
              <a:ext uri="{FF2B5EF4-FFF2-40B4-BE49-F238E27FC236}">
                <a16:creationId xmlns:a16="http://schemas.microsoft.com/office/drawing/2014/main" id="{B6D453E6-5441-478F-8C50-527B7D2CB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Autofit/>
          </a:bodyPr>
          <a:lstStyle/>
          <a:p>
            <a:r>
              <a:rPr lang="en-US" altLang="ko-KR" sz="2800" b="0" dirty="0"/>
              <a:t>4-2. </a:t>
            </a:r>
            <a:r>
              <a:rPr lang="ko-KR" altLang="en-US" sz="2800" b="0" dirty="0"/>
              <a:t>전환위험</a:t>
            </a:r>
            <a:r>
              <a:rPr lang="en-US" altLang="ko-KR" sz="2800" b="0" dirty="0"/>
              <a:t>(Transition Risk)</a:t>
            </a:r>
            <a:r>
              <a:rPr lang="ko-KR" altLang="en-US" sz="2800" b="0" dirty="0"/>
              <a:t>과 물리적위험</a:t>
            </a:r>
            <a:r>
              <a:rPr lang="en-US" altLang="ko-KR" sz="2800" b="0" dirty="0"/>
              <a:t>(Physical Risk)</a:t>
            </a:r>
            <a:endParaRPr lang="ko-KR" altLang="en-US" sz="2800" b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69CD1D-2D82-49AA-A075-5461EE6C6406}"/>
              </a:ext>
            </a:extLst>
          </p:cNvPr>
          <p:cNvSpPr txBox="1"/>
          <p:nvPr/>
        </p:nvSpPr>
        <p:spPr>
          <a:xfrm>
            <a:off x="1919537" y="6285996"/>
            <a:ext cx="8568953" cy="26161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latinLnBrk="0"/>
            <a:r>
              <a:rPr lang="ko-KR" altLang="en-US" sz="1050" dirty="0">
                <a:cs typeface="Arial" panose="020B0604020202020204" pitchFamily="34" charset="0"/>
              </a:rPr>
              <a:t>출처</a:t>
            </a:r>
            <a:r>
              <a:rPr lang="en-US" altLang="ko-KR" sz="1050" dirty="0">
                <a:cs typeface="Arial" panose="020B0604020202020204" pitchFamily="34" charset="0"/>
              </a:rPr>
              <a:t>: TCFD (2017), The</a:t>
            </a:r>
            <a:r>
              <a:rPr lang="ko-KR" altLang="en-US" sz="1050" dirty="0">
                <a:cs typeface="Arial" panose="020B0604020202020204" pitchFamily="34" charset="0"/>
              </a:rPr>
              <a:t> </a:t>
            </a:r>
            <a:r>
              <a:rPr lang="en-US" altLang="ko-KR" sz="1050" dirty="0">
                <a:cs typeface="Arial" panose="020B0604020202020204" pitchFamily="34" charset="0"/>
              </a:rPr>
              <a:t>Use</a:t>
            </a:r>
            <a:r>
              <a:rPr lang="ko-KR" altLang="en-US" sz="1050" dirty="0">
                <a:cs typeface="Arial" panose="020B0604020202020204" pitchFamily="34" charset="0"/>
              </a:rPr>
              <a:t> </a:t>
            </a:r>
            <a:r>
              <a:rPr lang="en-US" altLang="ko-KR" sz="1050" dirty="0">
                <a:cs typeface="Arial" panose="020B0604020202020204" pitchFamily="34" charset="0"/>
              </a:rPr>
              <a:t>of Scenario Analysis in Disclosure of Climate-Related Risks and Opportunities, Technical Supplement, p. 13</a:t>
            </a:r>
            <a:endParaRPr lang="ko-KR" altLang="en-US" sz="1050" dirty="0">
              <a:cs typeface="Arial" panose="020B0604020202020204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CCF0DD0-8260-42B4-828D-DE9FB94533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536" y="1651062"/>
            <a:ext cx="8142114" cy="46130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225FC51-7D7C-434C-B815-C14D8A646A85}"/>
              </a:ext>
            </a:extLst>
          </p:cNvPr>
          <p:cNvSpPr txBox="1"/>
          <p:nvPr/>
        </p:nvSpPr>
        <p:spPr>
          <a:xfrm>
            <a:off x="1297688" y="898238"/>
            <a:ext cx="9431087" cy="70570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</a:pPr>
            <a:r>
              <a:rPr lang="ko-KR" altLang="en-US" sz="170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사업적재무적 영향 시나리오 분석에서 기후변화로 인한 위험은 크게 전환위험과 물리적위험으로 구분되며</a:t>
            </a:r>
            <a:r>
              <a:rPr lang="en-US" altLang="ko-KR" sz="170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70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두 가지 위험에 대한 과학적 분석이 요구되고 있습니다</a:t>
            </a:r>
            <a:r>
              <a:rPr lang="en-US" altLang="ko-KR" sz="170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altLang="ko-KR" sz="17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9C8352-1522-43F2-BB99-9609AE125FA4}"/>
              </a:ext>
            </a:extLst>
          </p:cNvPr>
          <p:cNvSpPr txBox="1"/>
          <p:nvPr/>
        </p:nvSpPr>
        <p:spPr>
          <a:xfrm>
            <a:off x="5807968" y="2348881"/>
            <a:ext cx="370862" cy="307777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latinLnBrk="0"/>
            <a:r>
              <a:rPr lang="en-US" altLang="ko-KR" sz="1400" dirty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D</a:t>
            </a:r>
            <a:r>
              <a:rPr lang="ko-KR" altLang="en-US" sz="1400" dirty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사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5D8F24-2BBA-4D4F-B1DA-153AFC99BA8F}"/>
              </a:ext>
            </a:extLst>
          </p:cNvPr>
          <p:cNvSpPr txBox="1"/>
          <p:nvPr/>
        </p:nvSpPr>
        <p:spPr>
          <a:xfrm>
            <a:off x="2927648" y="2210381"/>
            <a:ext cx="370862" cy="307777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latinLnBrk="0"/>
            <a:r>
              <a:rPr lang="en-US" altLang="ko-KR" sz="1400" dirty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A</a:t>
            </a:r>
            <a:r>
              <a:rPr lang="ko-KR" altLang="en-US" sz="1400" dirty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사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2C69C4-2447-4AD8-8444-8E8DFE356335}"/>
              </a:ext>
            </a:extLst>
          </p:cNvPr>
          <p:cNvSpPr txBox="1"/>
          <p:nvPr/>
        </p:nvSpPr>
        <p:spPr>
          <a:xfrm>
            <a:off x="2999656" y="5400469"/>
            <a:ext cx="361244" cy="307777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latinLnBrk="0"/>
            <a:r>
              <a:rPr lang="en-US" altLang="ko-KR" sz="1400" dirty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C</a:t>
            </a:r>
            <a:r>
              <a:rPr lang="ko-KR" altLang="en-US" sz="1400" dirty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사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0DC5653-D35B-4A16-857F-F188EFD8300B}"/>
              </a:ext>
            </a:extLst>
          </p:cNvPr>
          <p:cNvSpPr txBox="1"/>
          <p:nvPr/>
        </p:nvSpPr>
        <p:spPr>
          <a:xfrm>
            <a:off x="8544272" y="3152002"/>
            <a:ext cx="345214" cy="307777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latinLnBrk="0"/>
            <a:r>
              <a:rPr lang="en-US" altLang="ko-KR" sz="1400" dirty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E</a:t>
            </a:r>
            <a:r>
              <a:rPr lang="ko-KR" altLang="en-US" sz="1400" dirty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사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903790-2E83-4070-BC8D-2FD5602B3EF4}"/>
              </a:ext>
            </a:extLst>
          </p:cNvPr>
          <p:cNvSpPr txBox="1"/>
          <p:nvPr/>
        </p:nvSpPr>
        <p:spPr>
          <a:xfrm>
            <a:off x="7608169" y="5068439"/>
            <a:ext cx="330787" cy="307777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latinLnBrk="0"/>
            <a:r>
              <a:rPr lang="en-US" altLang="ko-KR" sz="1400" dirty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F</a:t>
            </a:r>
            <a:r>
              <a:rPr lang="ko-KR" altLang="en-US" sz="1400" dirty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사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23A3D0-AF20-4CC6-83C8-C2F3F979FE65}"/>
              </a:ext>
            </a:extLst>
          </p:cNvPr>
          <p:cNvSpPr txBox="1"/>
          <p:nvPr/>
        </p:nvSpPr>
        <p:spPr>
          <a:xfrm>
            <a:off x="4295801" y="3957588"/>
            <a:ext cx="350023" cy="307777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latinLnBrk="0"/>
            <a:r>
              <a:rPr lang="en-US" altLang="ko-KR" sz="1400" dirty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B</a:t>
            </a:r>
            <a:r>
              <a:rPr lang="ko-KR" altLang="en-US" sz="1400" dirty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사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B15A17-9834-4E96-BBF4-5FC51ED66E87}"/>
              </a:ext>
            </a:extLst>
          </p:cNvPr>
          <p:cNvSpPr txBox="1"/>
          <p:nvPr/>
        </p:nvSpPr>
        <p:spPr>
          <a:xfrm>
            <a:off x="7785180" y="1988840"/>
            <a:ext cx="1839212" cy="338554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latinLnBrk="0"/>
            <a:r>
              <a:rPr lang="ko-KR" altLang="en-US" sz="1600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우리 기업의 위치는</a:t>
            </a:r>
            <a:r>
              <a:rPr lang="en-US" altLang="ko-KR" sz="1600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?</a:t>
            </a:r>
            <a:endParaRPr lang="ko-KR" altLang="en-US" sz="1600" b="1" dirty="0">
              <a:solidFill>
                <a:srgbClr val="C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7345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2">
            <a:extLst>
              <a:ext uri="{FF2B5EF4-FFF2-40B4-BE49-F238E27FC236}">
                <a16:creationId xmlns:a16="http://schemas.microsoft.com/office/drawing/2014/main" id="{6F941F26-DF72-4C96-B447-CDCED5B0E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Autofit/>
          </a:bodyPr>
          <a:lstStyle/>
          <a:p>
            <a:r>
              <a:rPr lang="ko-KR" altLang="en-US" sz="2800" b="0" dirty="0"/>
              <a:t>참조</a:t>
            </a:r>
            <a:r>
              <a:rPr lang="en-US" altLang="ko-KR" sz="2800" b="0" dirty="0"/>
              <a:t>: </a:t>
            </a:r>
            <a:r>
              <a:rPr lang="ko-KR" altLang="en-US" sz="2800" b="0" dirty="0"/>
              <a:t>주요 전환시나리오의 </a:t>
            </a:r>
            <a:r>
              <a:rPr lang="ko-KR" altLang="en-US" sz="2800" b="0" dirty="0" err="1"/>
              <a:t>변수별</a:t>
            </a:r>
            <a:r>
              <a:rPr lang="ko-KR" altLang="en-US" sz="2800" b="0" dirty="0"/>
              <a:t> 가정 및 목표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BB7555F2-CA3A-499B-97ED-73107EC38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473" y="996075"/>
            <a:ext cx="7908311" cy="55523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5239586-EF5A-496A-B188-1353E552FF38}"/>
              </a:ext>
            </a:extLst>
          </p:cNvPr>
          <p:cNvSpPr txBox="1"/>
          <p:nvPr/>
        </p:nvSpPr>
        <p:spPr>
          <a:xfrm>
            <a:off x="9395800" y="5109369"/>
            <a:ext cx="1452729" cy="138499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latinLnBrk="0"/>
            <a:r>
              <a:rPr lang="ko-KR" altLang="en-US" sz="1050" dirty="0">
                <a:cs typeface="Arial" panose="020B0604020202020204" pitchFamily="34" charset="0"/>
              </a:rPr>
              <a:t>출처</a:t>
            </a:r>
            <a:r>
              <a:rPr lang="en-US" altLang="ko-KR" sz="1050" dirty="0">
                <a:cs typeface="Arial" panose="020B0604020202020204" pitchFamily="34" charset="0"/>
              </a:rPr>
              <a:t>: TCFD (2017), The</a:t>
            </a:r>
            <a:r>
              <a:rPr lang="ko-KR" altLang="en-US" sz="1050" dirty="0">
                <a:cs typeface="Arial" panose="020B0604020202020204" pitchFamily="34" charset="0"/>
              </a:rPr>
              <a:t> </a:t>
            </a:r>
            <a:r>
              <a:rPr lang="en-US" altLang="ko-KR" sz="1050" dirty="0">
                <a:cs typeface="Arial" panose="020B0604020202020204" pitchFamily="34" charset="0"/>
              </a:rPr>
              <a:t>Use</a:t>
            </a:r>
            <a:r>
              <a:rPr lang="ko-KR" altLang="en-US" sz="1050" dirty="0">
                <a:cs typeface="Arial" panose="020B0604020202020204" pitchFamily="34" charset="0"/>
              </a:rPr>
              <a:t> </a:t>
            </a:r>
            <a:r>
              <a:rPr lang="en-US" altLang="ko-KR" sz="1050" dirty="0">
                <a:cs typeface="Arial" panose="020B0604020202020204" pitchFamily="34" charset="0"/>
              </a:rPr>
              <a:t>of Scenario Analysis in Disclosure of Climate-Related Risks and Opportunities, Technical Supplement, p. 22</a:t>
            </a:r>
            <a:endParaRPr lang="ko-KR" altLang="en-US" sz="105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8372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2">
            <a:extLst>
              <a:ext uri="{FF2B5EF4-FFF2-40B4-BE49-F238E27FC236}">
                <a16:creationId xmlns:a16="http://schemas.microsoft.com/office/drawing/2014/main" id="{6F941F26-DF72-4C96-B447-CDCED5B0E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Autofit/>
          </a:bodyPr>
          <a:lstStyle/>
          <a:p>
            <a:r>
              <a:rPr lang="ko-KR" altLang="en-US" sz="2800" b="0" dirty="0"/>
              <a:t>참조</a:t>
            </a:r>
            <a:r>
              <a:rPr lang="en-US" altLang="ko-KR" sz="2800" b="0" dirty="0"/>
              <a:t>: </a:t>
            </a:r>
            <a:r>
              <a:rPr lang="ko-KR" altLang="en-US" sz="2800" b="0" dirty="0"/>
              <a:t>주요 전환시나리오의 </a:t>
            </a:r>
            <a:r>
              <a:rPr lang="ko-KR" altLang="en-US" sz="2800" b="0" dirty="0" err="1"/>
              <a:t>변수별</a:t>
            </a:r>
            <a:r>
              <a:rPr lang="ko-KR" altLang="en-US" sz="2800" b="0" dirty="0"/>
              <a:t> 가정 및 목표 </a:t>
            </a:r>
            <a:r>
              <a:rPr lang="en-US" altLang="ko-KR" sz="2800" b="0" dirty="0"/>
              <a:t>(</a:t>
            </a:r>
            <a:r>
              <a:rPr lang="ko-KR" altLang="en-US" sz="2800" b="0" dirty="0"/>
              <a:t>계속</a:t>
            </a:r>
            <a:r>
              <a:rPr lang="en-US" altLang="ko-KR" sz="2800" b="0" dirty="0"/>
              <a:t>)</a:t>
            </a:r>
            <a:endParaRPr lang="ko-KR" altLang="en-US" sz="2800" b="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239586-EF5A-496A-B188-1353E552FF38}"/>
              </a:ext>
            </a:extLst>
          </p:cNvPr>
          <p:cNvSpPr txBox="1"/>
          <p:nvPr/>
        </p:nvSpPr>
        <p:spPr>
          <a:xfrm>
            <a:off x="9755964" y="4941169"/>
            <a:ext cx="1236581" cy="154657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latinLnBrk="0"/>
            <a:r>
              <a:rPr lang="ko-KR" altLang="en-US" sz="1050" dirty="0">
                <a:cs typeface="Arial" panose="020B0604020202020204" pitchFamily="34" charset="0"/>
              </a:rPr>
              <a:t>출처</a:t>
            </a:r>
            <a:r>
              <a:rPr lang="en-US" altLang="ko-KR" sz="1050" dirty="0">
                <a:cs typeface="Arial" panose="020B0604020202020204" pitchFamily="34" charset="0"/>
              </a:rPr>
              <a:t>: TCFD (2017), The</a:t>
            </a:r>
            <a:r>
              <a:rPr lang="ko-KR" altLang="en-US" sz="1050" dirty="0">
                <a:cs typeface="Arial" panose="020B0604020202020204" pitchFamily="34" charset="0"/>
              </a:rPr>
              <a:t> </a:t>
            </a:r>
            <a:r>
              <a:rPr lang="en-US" altLang="ko-KR" sz="1050" dirty="0">
                <a:cs typeface="Arial" panose="020B0604020202020204" pitchFamily="34" charset="0"/>
              </a:rPr>
              <a:t>Use</a:t>
            </a:r>
            <a:r>
              <a:rPr lang="ko-KR" altLang="en-US" sz="1050" dirty="0">
                <a:cs typeface="Arial" panose="020B0604020202020204" pitchFamily="34" charset="0"/>
              </a:rPr>
              <a:t> </a:t>
            </a:r>
            <a:r>
              <a:rPr lang="en-US" altLang="ko-KR" sz="1050" dirty="0">
                <a:cs typeface="Arial" panose="020B0604020202020204" pitchFamily="34" charset="0"/>
              </a:rPr>
              <a:t>of Scenario Analysis in Disclosure of Climate-Related Risks and Opportunities, Technical Supplement, p. 23</a:t>
            </a:r>
            <a:endParaRPr lang="ko-KR" altLang="en-US" sz="1050" dirty="0">
              <a:cs typeface="Arial" panose="020B0604020202020204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179D47D-4A8E-4B30-84D2-91FA67D77D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465" y="836712"/>
            <a:ext cx="8425299" cy="589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4449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2">
            <a:extLst>
              <a:ext uri="{FF2B5EF4-FFF2-40B4-BE49-F238E27FC236}">
                <a16:creationId xmlns:a16="http://schemas.microsoft.com/office/drawing/2014/main" id="{DD342E49-EE1D-4E2F-A630-5774A7BF6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Autofit/>
          </a:bodyPr>
          <a:lstStyle/>
          <a:p>
            <a:r>
              <a:rPr lang="ko-KR" altLang="en-US" sz="3600" b="0" dirty="0"/>
              <a:t>참조</a:t>
            </a:r>
            <a:r>
              <a:rPr lang="en-US" altLang="ko-KR" sz="3600" b="0" dirty="0"/>
              <a:t>: </a:t>
            </a:r>
            <a:r>
              <a:rPr lang="ko-KR" altLang="en-US" sz="3600" b="0" dirty="0"/>
              <a:t>전환 시나리오</a:t>
            </a:r>
            <a:r>
              <a:rPr lang="en-US" altLang="ko-KR" sz="3600" b="0" dirty="0"/>
              <a:t>(Transition Scenario)</a:t>
            </a:r>
            <a:endParaRPr lang="ko-KR" altLang="en-US" sz="3600" b="0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F2DF2332-B0AD-47C2-A181-E60FAD0591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472" y="1412777"/>
            <a:ext cx="9001000" cy="4826873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2CC56590-1B54-4868-A756-E1B69622D846}"/>
              </a:ext>
            </a:extLst>
          </p:cNvPr>
          <p:cNvSpPr/>
          <p:nvPr/>
        </p:nvSpPr>
        <p:spPr>
          <a:xfrm>
            <a:off x="2169860" y="5896127"/>
            <a:ext cx="7848872" cy="362377"/>
          </a:xfrm>
          <a:prstGeom prst="rect">
            <a:avLst/>
          </a:prstGeom>
          <a:noFill/>
          <a:ln w="19050" cmpd="sng">
            <a:solidFill>
              <a:srgbClr val="FF0000"/>
            </a:solidFill>
            <a:prstDash val="lg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7B992E-AC35-429E-A6FE-9D1CD5254CE6}"/>
              </a:ext>
            </a:extLst>
          </p:cNvPr>
          <p:cNvSpPr txBox="1"/>
          <p:nvPr/>
        </p:nvSpPr>
        <p:spPr>
          <a:xfrm>
            <a:off x="3287688" y="1484785"/>
            <a:ext cx="677036" cy="307777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latinLnBrk="0"/>
            <a:r>
              <a:rPr lang="ko-KR" altLang="en-US" sz="14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가정 </a:t>
            </a:r>
            <a:r>
              <a:rPr lang="en-US" altLang="ko-KR" sz="14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#1</a:t>
            </a:r>
            <a:endParaRPr lang="ko-KR" altLang="en-US" sz="14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E0A5D4-1B4B-4C8B-91B0-DAE4BF72EA93}"/>
              </a:ext>
            </a:extLst>
          </p:cNvPr>
          <p:cNvSpPr txBox="1"/>
          <p:nvPr/>
        </p:nvSpPr>
        <p:spPr>
          <a:xfrm>
            <a:off x="5843972" y="1926837"/>
            <a:ext cx="677036" cy="307777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latinLnBrk="0"/>
            <a:r>
              <a:rPr lang="ko-KR" altLang="en-US" sz="14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가정 </a:t>
            </a:r>
            <a:r>
              <a:rPr lang="en-US" altLang="ko-KR" sz="14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#2</a:t>
            </a:r>
            <a:endParaRPr lang="ko-KR" altLang="en-US" sz="14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3B8232-D6F8-486F-8EBB-92CD1CAE6120}"/>
              </a:ext>
            </a:extLst>
          </p:cNvPr>
          <p:cNvSpPr txBox="1"/>
          <p:nvPr/>
        </p:nvSpPr>
        <p:spPr>
          <a:xfrm>
            <a:off x="8544272" y="2204865"/>
            <a:ext cx="677036" cy="307777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latinLnBrk="0"/>
            <a:r>
              <a:rPr lang="ko-KR" altLang="en-US" sz="14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가정 </a:t>
            </a:r>
            <a:r>
              <a:rPr lang="en-US" altLang="ko-KR" sz="14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#3</a:t>
            </a:r>
            <a:endParaRPr lang="ko-KR" altLang="en-US" sz="14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36E928-654B-4445-B6CB-65BF7857BD47}"/>
              </a:ext>
            </a:extLst>
          </p:cNvPr>
          <p:cNvSpPr txBox="1"/>
          <p:nvPr/>
        </p:nvSpPr>
        <p:spPr>
          <a:xfrm>
            <a:off x="1297688" y="908720"/>
            <a:ext cx="9431087" cy="3629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</a:pPr>
            <a:r>
              <a:rPr lang="ko-KR" altLang="en-US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기후 시나리오별 </a:t>
            </a:r>
            <a:r>
              <a:rPr lang="en-US" altLang="ko-KR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2040</a:t>
            </a:r>
            <a:r>
              <a:rPr lang="ko-KR" altLang="en-US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년 글로벌 에너지 믹스 전망</a:t>
            </a:r>
            <a:endParaRPr lang="en-US" altLang="ko-KR" sz="1700" spc="-3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A0D65C-8EC9-47F3-9E20-1AD8AD63B004}"/>
              </a:ext>
            </a:extLst>
          </p:cNvPr>
          <p:cNvSpPr txBox="1"/>
          <p:nvPr/>
        </p:nvSpPr>
        <p:spPr>
          <a:xfrm>
            <a:off x="2207569" y="6345169"/>
            <a:ext cx="8568953" cy="26161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latinLnBrk="0"/>
            <a:r>
              <a:rPr lang="ko-KR" altLang="en-US" sz="1050" dirty="0">
                <a:cs typeface="Arial" panose="020B0604020202020204" pitchFamily="34" charset="0"/>
              </a:rPr>
              <a:t>출처</a:t>
            </a:r>
            <a:r>
              <a:rPr lang="en-US" altLang="ko-KR" sz="1050" dirty="0">
                <a:cs typeface="Arial" panose="020B0604020202020204" pitchFamily="34" charset="0"/>
              </a:rPr>
              <a:t>: TCFD (2017), The</a:t>
            </a:r>
            <a:r>
              <a:rPr lang="ko-KR" altLang="en-US" sz="1050" dirty="0">
                <a:cs typeface="Arial" panose="020B0604020202020204" pitchFamily="34" charset="0"/>
              </a:rPr>
              <a:t> </a:t>
            </a:r>
            <a:r>
              <a:rPr lang="en-US" altLang="ko-KR" sz="1050" dirty="0">
                <a:cs typeface="Arial" panose="020B0604020202020204" pitchFamily="34" charset="0"/>
              </a:rPr>
              <a:t>Use</a:t>
            </a:r>
            <a:r>
              <a:rPr lang="ko-KR" altLang="en-US" sz="1050" dirty="0">
                <a:cs typeface="Arial" panose="020B0604020202020204" pitchFamily="34" charset="0"/>
              </a:rPr>
              <a:t> </a:t>
            </a:r>
            <a:r>
              <a:rPr lang="en-US" altLang="ko-KR" sz="1050" dirty="0">
                <a:cs typeface="Arial" panose="020B0604020202020204" pitchFamily="34" charset="0"/>
              </a:rPr>
              <a:t>of Scenario Analysis in Disclosure of Climate-Related Risks and Opportunities, Technical Supplement, p. 15</a:t>
            </a:r>
            <a:endParaRPr lang="ko-KR" altLang="en-US" sz="1050" dirty="0"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8151A9-9C46-4FE6-82DF-89F853D14715}"/>
              </a:ext>
            </a:extLst>
          </p:cNvPr>
          <p:cNvSpPr txBox="1"/>
          <p:nvPr/>
        </p:nvSpPr>
        <p:spPr>
          <a:xfrm>
            <a:off x="2830768" y="2041995"/>
            <a:ext cx="1577923" cy="276999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latinLnBrk="0"/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(6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도씨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상승 시나리오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endParaRPr lang="ko-KR" altLang="en-US" sz="120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173650-B046-4067-AC5D-94B20ACDFED9}"/>
              </a:ext>
            </a:extLst>
          </p:cNvPr>
          <p:cNvSpPr txBox="1"/>
          <p:nvPr/>
        </p:nvSpPr>
        <p:spPr>
          <a:xfrm>
            <a:off x="5438736" y="2431922"/>
            <a:ext cx="1577923" cy="276999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latinLnBrk="0"/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(4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도씨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상승 시나리오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endParaRPr lang="ko-KR" altLang="en-US" sz="120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28A020-2787-41AC-9C1C-8BBDE165DF74}"/>
              </a:ext>
            </a:extLst>
          </p:cNvPr>
          <p:cNvSpPr txBox="1"/>
          <p:nvPr/>
        </p:nvSpPr>
        <p:spPr>
          <a:xfrm>
            <a:off x="8152777" y="2790356"/>
            <a:ext cx="1518612" cy="276999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latinLnBrk="0"/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(2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도씨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상승 시나리오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endParaRPr lang="ko-KR" altLang="en-US" sz="120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6C4F86-DEF8-4777-BE8B-D4B3F548FF20}"/>
              </a:ext>
            </a:extLst>
          </p:cNvPr>
          <p:cNvSpPr txBox="1"/>
          <p:nvPr/>
        </p:nvSpPr>
        <p:spPr>
          <a:xfrm>
            <a:off x="6796625" y="1369953"/>
            <a:ext cx="3576547" cy="307777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latinLnBrk="0"/>
            <a:r>
              <a:rPr lang="ko-KR" altLang="en-US" sz="1400" b="1">
                <a:solidFill>
                  <a:srgbClr val="002060"/>
                </a:solidFill>
                <a:cs typeface="Arial" panose="020B0604020202020204" pitchFamily="34" charset="0"/>
              </a:rPr>
              <a:t>예시</a:t>
            </a:r>
            <a:r>
              <a:rPr lang="en-US" altLang="ko-KR" sz="1400" b="1" dirty="0">
                <a:solidFill>
                  <a:srgbClr val="002060"/>
                </a:solidFill>
                <a:cs typeface="Arial" panose="020B0604020202020204" pitchFamily="34" charset="0"/>
              </a:rPr>
              <a:t>: IEA</a:t>
            </a:r>
            <a:r>
              <a:rPr lang="ko-KR" altLang="en-US" sz="1400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US" altLang="ko-KR" sz="1400" b="1" dirty="0">
                <a:solidFill>
                  <a:srgbClr val="002060"/>
                </a:solidFill>
                <a:cs typeface="Arial" panose="020B0604020202020204" pitchFamily="34" charset="0"/>
              </a:rPr>
              <a:t>World</a:t>
            </a:r>
            <a:r>
              <a:rPr lang="ko-KR" altLang="en-US" sz="1400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US" altLang="ko-KR" sz="1400" b="1" dirty="0">
                <a:solidFill>
                  <a:srgbClr val="002060"/>
                </a:solidFill>
                <a:cs typeface="Arial" panose="020B0604020202020204" pitchFamily="34" charset="0"/>
              </a:rPr>
              <a:t>Energy</a:t>
            </a:r>
            <a:r>
              <a:rPr lang="ko-KR" altLang="en-US" sz="1400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US" altLang="ko-KR" sz="1400" b="1" dirty="0">
                <a:solidFill>
                  <a:srgbClr val="002060"/>
                </a:solidFill>
                <a:cs typeface="Arial" panose="020B0604020202020204" pitchFamily="34" charset="0"/>
              </a:rPr>
              <a:t>Outlook</a:t>
            </a:r>
            <a:r>
              <a:rPr lang="ko-KR" altLang="en-US" sz="1400" b="1" dirty="0">
                <a:solidFill>
                  <a:srgbClr val="002060"/>
                </a:solidFill>
                <a:cs typeface="Arial" panose="020B0604020202020204" pitchFamily="34" charset="0"/>
              </a:rPr>
              <a:t> </a:t>
            </a:r>
            <a:r>
              <a:rPr lang="en-US" altLang="ko-KR" sz="1400" b="1" dirty="0">
                <a:solidFill>
                  <a:srgbClr val="002060"/>
                </a:solidFill>
                <a:cs typeface="Arial" panose="020B0604020202020204" pitchFamily="34" charset="0"/>
              </a:rPr>
              <a:t>Scenario</a:t>
            </a:r>
            <a:endParaRPr lang="ko-KR" altLang="en-US" sz="1400" b="1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4737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이(가) 표시된 사진&#10;&#10;자동 생성된 설명">
            <a:extLst>
              <a:ext uri="{FF2B5EF4-FFF2-40B4-BE49-F238E27FC236}">
                <a16:creationId xmlns:a16="http://schemas.microsoft.com/office/drawing/2014/main" id="{AE3AA9BF-F9D5-4224-A0F4-49B58244B7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87" t="14843" r="2852" b="4512"/>
          <a:stretch/>
        </p:blipFill>
        <p:spPr>
          <a:xfrm>
            <a:off x="1271587" y="1868135"/>
            <a:ext cx="6696744" cy="4694894"/>
          </a:xfrm>
          <a:prstGeom prst="rect">
            <a:avLst/>
          </a:prstGeom>
          <a:ln>
            <a:noFill/>
          </a:ln>
        </p:spPr>
      </p:pic>
      <p:sp>
        <p:nvSpPr>
          <p:cNvPr id="7" name="제목 2">
            <a:extLst>
              <a:ext uri="{FF2B5EF4-FFF2-40B4-BE49-F238E27FC236}">
                <a16:creationId xmlns:a16="http://schemas.microsoft.com/office/drawing/2014/main" id="{7F68894E-A517-4EEA-BB14-7C85CC9D2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rmAutofit fontScale="90000"/>
          </a:bodyPr>
          <a:lstStyle/>
          <a:p>
            <a:r>
              <a:rPr lang="ko-KR" altLang="en-US" b="0" dirty="0"/>
              <a:t>참조</a:t>
            </a:r>
            <a:r>
              <a:rPr lang="en-US" altLang="ko-KR" b="0" dirty="0"/>
              <a:t>: </a:t>
            </a:r>
            <a:r>
              <a:rPr lang="ko-KR" altLang="en-US" b="0" dirty="0"/>
              <a:t>물리적 시나리오 </a:t>
            </a:r>
            <a:r>
              <a:rPr lang="en-US" altLang="ko-KR" b="0" dirty="0"/>
              <a:t>(Physical Scenario)</a:t>
            </a:r>
            <a:endParaRPr lang="ko-KR" altLang="en-US" b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D23F25-64E0-4815-AE17-111BB7895C08}"/>
              </a:ext>
            </a:extLst>
          </p:cNvPr>
          <p:cNvSpPr txBox="1"/>
          <p:nvPr/>
        </p:nvSpPr>
        <p:spPr>
          <a:xfrm>
            <a:off x="1297688" y="908720"/>
            <a:ext cx="9431087" cy="70570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</a:pPr>
            <a:r>
              <a:rPr lang="ko-KR" altLang="en-US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기후변화에 관한 정부간 협의체</a:t>
            </a:r>
            <a:r>
              <a:rPr lang="en-US" altLang="ko-KR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(IPCC)</a:t>
            </a:r>
            <a:r>
              <a:rPr lang="ko-KR" altLang="en-US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는 이산화탄소 배출량 </a:t>
            </a:r>
            <a:r>
              <a:rPr lang="ko-KR" altLang="en-US" sz="1700" spc="-30" dirty="0" err="1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농도별</a:t>
            </a:r>
            <a:r>
              <a:rPr lang="ko-KR" altLang="en-US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시나리오에 따른 중장기 온도변화를</a:t>
            </a:r>
            <a:endParaRPr lang="en-US" altLang="ko-KR" sz="1700" spc="-30" dirty="0">
              <a:solidFill>
                <a:schemeClr val="accent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ts val="2500"/>
              </a:lnSpc>
            </a:pPr>
            <a:r>
              <a:rPr lang="ko-KR" altLang="en-US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분석하고 있습니다</a:t>
            </a:r>
            <a:r>
              <a:rPr lang="en-US" altLang="ko-KR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altLang="ko-KR" sz="1700" spc="-3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4A3EF0-79A2-4229-B930-AE8BACBA4AE2}"/>
              </a:ext>
            </a:extLst>
          </p:cNvPr>
          <p:cNvSpPr txBox="1"/>
          <p:nvPr/>
        </p:nvSpPr>
        <p:spPr>
          <a:xfrm>
            <a:off x="8112100" y="5661248"/>
            <a:ext cx="2808313" cy="73866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latinLnBrk="0"/>
            <a:r>
              <a:rPr lang="ko-KR" altLang="en-US" sz="1050" dirty="0">
                <a:cs typeface="Arial" panose="020B0604020202020204" pitchFamily="34" charset="0"/>
              </a:rPr>
              <a:t>출처</a:t>
            </a:r>
            <a:r>
              <a:rPr lang="en-US" altLang="ko-KR" sz="1050" dirty="0">
                <a:cs typeface="Arial" panose="020B0604020202020204" pitchFamily="34" charset="0"/>
              </a:rPr>
              <a:t>: TCFD (2017), The</a:t>
            </a:r>
            <a:r>
              <a:rPr lang="ko-KR" altLang="en-US" sz="1050" dirty="0">
                <a:cs typeface="Arial" panose="020B0604020202020204" pitchFamily="34" charset="0"/>
              </a:rPr>
              <a:t> </a:t>
            </a:r>
            <a:r>
              <a:rPr lang="en-US" altLang="ko-KR" sz="1050" dirty="0">
                <a:cs typeface="Arial" panose="020B0604020202020204" pitchFamily="34" charset="0"/>
              </a:rPr>
              <a:t>Use</a:t>
            </a:r>
            <a:r>
              <a:rPr lang="ko-KR" altLang="en-US" sz="1050" dirty="0">
                <a:cs typeface="Arial" panose="020B0604020202020204" pitchFamily="34" charset="0"/>
              </a:rPr>
              <a:t> </a:t>
            </a:r>
            <a:r>
              <a:rPr lang="en-US" altLang="ko-KR" sz="1050" dirty="0">
                <a:cs typeface="Arial" panose="020B0604020202020204" pitchFamily="34" charset="0"/>
              </a:rPr>
              <a:t>of Scenario Analysis in Disclosure of Climate-Related Risks and Opportunities, Technical Supplement, p. 25</a:t>
            </a:r>
            <a:endParaRPr lang="ko-KR" altLang="en-US" sz="105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701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2">
            <a:extLst>
              <a:ext uri="{FF2B5EF4-FFF2-40B4-BE49-F238E27FC236}">
                <a16:creationId xmlns:a16="http://schemas.microsoft.com/office/drawing/2014/main" id="{7F68894E-A517-4EEA-BB14-7C85CC9D2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Autofit/>
          </a:bodyPr>
          <a:lstStyle/>
          <a:p>
            <a:r>
              <a:rPr lang="ko-KR" altLang="en-US" sz="2400" b="0" dirty="0"/>
              <a:t>참조</a:t>
            </a:r>
            <a:r>
              <a:rPr lang="en-US" altLang="ko-KR" sz="2400" b="0" dirty="0"/>
              <a:t>: WRI</a:t>
            </a:r>
            <a:r>
              <a:rPr lang="ko-KR" altLang="en-US" sz="2400" b="0" dirty="0"/>
              <a:t>의 물 리스크 관리 지도</a:t>
            </a:r>
            <a:r>
              <a:rPr lang="en-US" altLang="ko-KR" sz="2400" b="0" dirty="0"/>
              <a:t>(AQUEDUCT Water Risk Atlas)</a:t>
            </a:r>
            <a:endParaRPr lang="ko-KR" altLang="en-US" sz="2400" b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D23F25-64E0-4815-AE17-111BB7895C08}"/>
              </a:ext>
            </a:extLst>
          </p:cNvPr>
          <p:cNvSpPr txBox="1"/>
          <p:nvPr/>
        </p:nvSpPr>
        <p:spPr>
          <a:xfrm>
            <a:off x="1297688" y="908720"/>
            <a:ext cx="9431087" cy="70570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</a:pPr>
            <a:r>
              <a:rPr lang="ko-KR" altLang="en-US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세계자원연구소</a:t>
            </a:r>
            <a:r>
              <a:rPr lang="en-US" altLang="ko-KR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(WRI)</a:t>
            </a:r>
            <a:r>
              <a:rPr lang="ko-KR" altLang="en-US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는 전 세계 물 관련 리스크 및 기회를 진단하고 평가할 수 있는 소프트웨어를 제공하고 있습니다</a:t>
            </a:r>
            <a:r>
              <a:rPr lang="en-US" altLang="ko-KR" sz="1700" spc="-3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altLang="ko-KR" sz="1700" spc="-3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A26810B0-89C7-4CCA-965F-49599BDC75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671"/>
          <a:stretch/>
        </p:blipFill>
        <p:spPr>
          <a:xfrm>
            <a:off x="1332332" y="1703358"/>
            <a:ext cx="8311852" cy="46965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54A3EF0-79A2-4229-B930-AE8BACBA4AE2}"/>
              </a:ext>
            </a:extLst>
          </p:cNvPr>
          <p:cNvSpPr txBox="1"/>
          <p:nvPr/>
        </p:nvSpPr>
        <p:spPr>
          <a:xfrm>
            <a:off x="8256240" y="5570656"/>
            <a:ext cx="2808313" cy="73866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latinLnBrk="0"/>
            <a:r>
              <a:rPr lang="ko-KR" altLang="en-US" sz="1050" dirty="0">
                <a:cs typeface="Arial" panose="020B0604020202020204" pitchFamily="34" charset="0"/>
              </a:rPr>
              <a:t>출처</a:t>
            </a:r>
            <a:r>
              <a:rPr lang="en-US" altLang="ko-KR" sz="1050" dirty="0">
                <a:cs typeface="Arial" panose="020B0604020202020204" pitchFamily="34" charset="0"/>
              </a:rPr>
              <a:t>: TCFD (2017), The</a:t>
            </a:r>
            <a:r>
              <a:rPr lang="ko-KR" altLang="en-US" sz="1050" dirty="0">
                <a:cs typeface="Arial" panose="020B0604020202020204" pitchFamily="34" charset="0"/>
              </a:rPr>
              <a:t> </a:t>
            </a:r>
            <a:r>
              <a:rPr lang="en-US" altLang="ko-KR" sz="1050" dirty="0">
                <a:cs typeface="Arial" panose="020B0604020202020204" pitchFamily="34" charset="0"/>
              </a:rPr>
              <a:t>Use</a:t>
            </a:r>
            <a:r>
              <a:rPr lang="ko-KR" altLang="en-US" sz="1050" dirty="0">
                <a:cs typeface="Arial" panose="020B0604020202020204" pitchFamily="34" charset="0"/>
              </a:rPr>
              <a:t> </a:t>
            </a:r>
            <a:r>
              <a:rPr lang="en-US" altLang="ko-KR" sz="1050" dirty="0">
                <a:cs typeface="Arial" panose="020B0604020202020204" pitchFamily="34" charset="0"/>
              </a:rPr>
              <a:t>of Scenario Analysis in Disclosure of Climate-Related Risks and Opportunities, Technical Supplement, p. 28</a:t>
            </a:r>
            <a:endParaRPr lang="ko-KR" altLang="en-US" sz="105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3756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4C67977-9507-4C0E-889A-9CAA954F24E5}"/>
              </a:ext>
            </a:extLst>
          </p:cNvPr>
          <p:cNvSpPr/>
          <p:nvPr/>
        </p:nvSpPr>
        <p:spPr>
          <a:xfrm>
            <a:off x="1271589" y="1936588"/>
            <a:ext cx="9648825" cy="4398427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3" name="제목 2">
            <a:extLst>
              <a:ext uri="{FF2B5EF4-FFF2-40B4-BE49-F238E27FC236}">
                <a16:creationId xmlns:a16="http://schemas.microsoft.com/office/drawing/2014/main" id="{CB0AB3FE-C6EE-4882-A0FF-923A12475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rmAutofit fontScale="90000"/>
          </a:bodyPr>
          <a:lstStyle/>
          <a:p>
            <a:r>
              <a:rPr lang="en-US" altLang="ko-KR" b="0" dirty="0"/>
              <a:t>4-3. </a:t>
            </a:r>
            <a:r>
              <a:rPr lang="ko-KR" altLang="en-US" b="0" dirty="0"/>
              <a:t>기후 시나리오 분석 활용 사례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95C12B-3166-4865-A658-70A59687B63A}"/>
              </a:ext>
            </a:extLst>
          </p:cNvPr>
          <p:cNvSpPr txBox="1"/>
          <p:nvPr/>
        </p:nvSpPr>
        <p:spPr>
          <a:xfrm>
            <a:off x="1297688" y="908720"/>
            <a:ext cx="9622725" cy="70570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</a:pPr>
            <a:r>
              <a:rPr lang="en-US" altLang="ko-KR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BHP, Statoil, ConocoPhillips </a:t>
            </a:r>
            <a:r>
              <a:rPr lang="ko-KR" altLang="en-US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등의 비금융기관 및 </a:t>
            </a:r>
            <a:r>
              <a:rPr lang="en-US" altLang="ko-KR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CalSTRS, NYSCRF, ICBC </a:t>
            </a:r>
            <a:r>
              <a:rPr lang="ko-KR" altLang="en-US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등의 금융기관이 시나리오 분석을 통해 기후변화 리스크 및 기회가 미래 자산가치와 수익에 미칠 영향을 분석하고 전략 수립에 반영하고 있습니다</a:t>
            </a:r>
            <a:r>
              <a:rPr lang="en-US" altLang="ko-KR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4473F9-1FBE-4EBC-8751-129C37945E97}"/>
              </a:ext>
            </a:extLst>
          </p:cNvPr>
          <p:cNvSpPr txBox="1"/>
          <p:nvPr/>
        </p:nvSpPr>
        <p:spPr>
          <a:xfrm>
            <a:off x="8717472" y="1648257"/>
            <a:ext cx="2258238" cy="276999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latinLnBrk="0"/>
            <a:r>
              <a:rPr lang="en-US" altLang="ko-KR" sz="1200" i="1" dirty="0">
                <a:solidFill>
                  <a:srgbClr val="C00000"/>
                </a:solidFill>
                <a:cs typeface="Arial" panose="020B0604020202020204" pitchFamily="34" charset="0"/>
              </a:rPr>
              <a:t>Illustrative Example – BHP </a:t>
            </a:r>
            <a:r>
              <a:rPr lang="ko-KR" altLang="en-US" sz="1200" i="1" dirty="0">
                <a:solidFill>
                  <a:srgbClr val="C00000"/>
                </a:solidFill>
                <a:cs typeface="Arial" panose="020B0604020202020204" pitchFamily="34" charset="0"/>
              </a:rPr>
              <a:t>사례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5FD3EF-A851-4997-B6A1-F2CCDAE9B1CE}"/>
              </a:ext>
            </a:extLst>
          </p:cNvPr>
          <p:cNvSpPr/>
          <p:nvPr/>
        </p:nvSpPr>
        <p:spPr>
          <a:xfrm>
            <a:off x="1415480" y="2171035"/>
            <a:ext cx="1407236" cy="6351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r>
              <a:rPr lang="en-US" altLang="ko-KR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‘Central</a:t>
            </a:r>
            <a:r>
              <a:rPr lang="ko-KR" altLang="en-US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Case’ </a:t>
            </a:r>
            <a:r>
              <a:rPr lang="ko-KR" altLang="en-US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수립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B0F40EA-35CE-4A2B-AC52-DE3760DD98F5}"/>
              </a:ext>
            </a:extLst>
          </p:cNvPr>
          <p:cNvSpPr/>
          <p:nvPr/>
        </p:nvSpPr>
        <p:spPr>
          <a:xfrm>
            <a:off x="1426692" y="3382264"/>
            <a:ext cx="1407236" cy="9114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r>
              <a:rPr lang="ko-KR" altLang="en-US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시나리오 도출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41DA1E0-2791-4EFB-964B-1D2591F01FE4}"/>
              </a:ext>
            </a:extLst>
          </p:cNvPr>
          <p:cNvSpPr/>
          <p:nvPr/>
        </p:nvSpPr>
        <p:spPr>
          <a:xfrm>
            <a:off x="1415480" y="4894432"/>
            <a:ext cx="1407236" cy="11038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lnSpc>
                <a:spcPct val="150000"/>
              </a:lnSpc>
              <a:spcAft>
                <a:spcPts val="500"/>
              </a:spcAft>
            </a:pPr>
            <a:r>
              <a:rPr lang="ko-KR" altLang="en-US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시나리오 </a:t>
            </a:r>
            <a:r>
              <a:rPr lang="en-US" altLang="ko-KR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&amp;</a:t>
            </a:r>
            <a:r>
              <a:rPr lang="ko-KR" altLang="en-US" sz="14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포트폴리오 분석</a:t>
            </a:r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06F04E76-5EDF-4243-9CD4-32705B0F66C9}"/>
              </a:ext>
            </a:extLst>
          </p:cNvPr>
          <p:cNvSpPr/>
          <p:nvPr/>
        </p:nvSpPr>
        <p:spPr>
          <a:xfrm>
            <a:off x="1844904" y="2950216"/>
            <a:ext cx="578688" cy="266744"/>
          </a:xfrm>
          <a:prstGeom prst="downArrow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25216D5F-E384-4DAB-B301-A3774889943D}"/>
              </a:ext>
            </a:extLst>
          </p:cNvPr>
          <p:cNvSpPr/>
          <p:nvPr/>
        </p:nvSpPr>
        <p:spPr>
          <a:xfrm>
            <a:off x="1844904" y="4477444"/>
            <a:ext cx="578688" cy="266744"/>
          </a:xfrm>
          <a:prstGeom prst="downArrow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B4447A8F-8B93-4218-9106-DB9586B99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7837" y="2162535"/>
            <a:ext cx="4259923" cy="1171394"/>
          </a:xfrm>
          <a:prstGeom prst="rect">
            <a:avLst/>
          </a:prstGeom>
        </p:spPr>
      </p:pic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B7604622-C42E-4C4D-A488-FCC530364571}"/>
              </a:ext>
            </a:extLst>
          </p:cNvPr>
          <p:cNvSpPr/>
          <p:nvPr/>
        </p:nvSpPr>
        <p:spPr>
          <a:xfrm rot="5400000">
            <a:off x="1962361" y="4111671"/>
            <a:ext cx="2232248" cy="149833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9999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98F7F73-149F-4C8C-8BA8-582FF0A79D2E}"/>
              </a:ext>
            </a:extLst>
          </p:cNvPr>
          <p:cNvSpPr/>
          <p:nvPr/>
        </p:nvSpPr>
        <p:spPr>
          <a:xfrm>
            <a:off x="3878450" y="3382569"/>
            <a:ext cx="3241560" cy="39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r>
              <a:rPr lang="en-US" altLang="ko-KR" sz="1100" spc="-5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Central case</a:t>
            </a:r>
            <a:r>
              <a:rPr lang="ko-KR" altLang="en-US" sz="1100" spc="-5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와 </a:t>
            </a:r>
            <a:r>
              <a:rPr lang="en-US" altLang="ko-KR" sz="1100" spc="-5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Global Accord </a:t>
            </a:r>
            <a:r>
              <a:rPr lang="ko-KR" altLang="en-US" sz="1100" spc="-5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시나리오에 따른 </a:t>
            </a:r>
            <a:r>
              <a:rPr lang="en-US" altLang="ko-KR" sz="1100" spc="-5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2030</a:t>
            </a:r>
            <a:r>
              <a:rPr lang="ko-KR" altLang="en-US" sz="1100" spc="-5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년 배출량 및 탄소 가격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3374BCD0-C86D-4D51-9D4D-E62530F473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7689" y="3914346"/>
            <a:ext cx="4260071" cy="1834807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4C464E53-0789-46F2-91C6-025C5E71F246}"/>
              </a:ext>
            </a:extLst>
          </p:cNvPr>
          <p:cNvSpPr/>
          <p:nvPr/>
        </p:nvSpPr>
        <p:spPr>
          <a:xfrm>
            <a:off x="3873672" y="5817249"/>
            <a:ext cx="3241560" cy="39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r>
              <a:rPr lang="en-US" altLang="ko-KR" sz="1100" spc="-5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Central</a:t>
            </a:r>
            <a:r>
              <a:rPr lang="ko-KR" altLang="en-US" sz="1100" spc="-5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100" spc="-5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case</a:t>
            </a:r>
            <a:r>
              <a:rPr lang="ko-KR" altLang="en-US" sz="1100" spc="-5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와 </a:t>
            </a:r>
            <a:r>
              <a:rPr lang="en-US" altLang="ko-KR" sz="1100" spc="-5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Global Accord </a:t>
            </a:r>
            <a:r>
              <a:rPr lang="ko-KR" altLang="en-US" sz="1100" spc="-5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시나리오에 따른 </a:t>
            </a:r>
            <a:r>
              <a:rPr lang="en-US" altLang="ko-KR" sz="1100" spc="-5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2016</a:t>
            </a:r>
            <a:r>
              <a:rPr lang="ko-KR" altLang="en-US" sz="1100" spc="-5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년과 </a:t>
            </a:r>
            <a:r>
              <a:rPr lang="en-US" altLang="ko-KR" sz="1100" spc="-5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2030</a:t>
            </a:r>
            <a:r>
              <a:rPr lang="ko-KR" altLang="en-US" sz="1100" spc="-5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년 </a:t>
            </a:r>
            <a:r>
              <a:rPr lang="en-US" altLang="ko-KR" sz="1100" spc="-5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EBITDA</a:t>
            </a:r>
            <a:endParaRPr lang="ko-KR" altLang="en-US" sz="1100" spc="-5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2607EE6A-C7A4-44F4-9F11-12B886B8CF90}"/>
              </a:ext>
            </a:extLst>
          </p:cNvPr>
          <p:cNvSpPr/>
          <p:nvPr/>
        </p:nvSpPr>
        <p:spPr>
          <a:xfrm rot="5400000">
            <a:off x="6640838" y="4111671"/>
            <a:ext cx="2232248" cy="149833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9999FF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1D05690-48F9-403A-8AFC-D60C68AC498E}"/>
              </a:ext>
            </a:extLst>
          </p:cNvPr>
          <p:cNvGrpSpPr/>
          <p:nvPr/>
        </p:nvGrpSpPr>
        <p:grpSpPr>
          <a:xfrm>
            <a:off x="7956437" y="2366822"/>
            <a:ext cx="2889092" cy="3121486"/>
            <a:chOff x="4276326" y="2087700"/>
            <a:chExt cx="5150960" cy="4143253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BCF7E6B0-1FF1-49A2-BECD-B26B1D8D07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13593"/>
            <a:stretch/>
          </p:blipFill>
          <p:spPr>
            <a:xfrm>
              <a:off x="4276326" y="2092640"/>
              <a:ext cx="4637866" cy="4138313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3D95B98A-ED99-42B8-B5F5-18C60CCA83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90441"/>
            <a:stretch/>
          </p:blipFill>
          <p:spPr>
            <a:xfrm>
              <a:off x="8914192" y="2087700"/>
              <a:ext cx="513094" cy="4138313"/>
            </a:xfrm>
            <a:prstGeom prst="rect">
              <a:avLst/>
            </a:prstGeom>
          </p:spPr>
        </p:pic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DE26A7E2-EF7D-4CEF-926F-209AFAE97E8A}"/>
              </a:ext>
            </a:extLst>
          </p:cNvPr>
          <p:cNvSpPr/>
          <p:nvPr/>
        </p:nvSpPr>
        <p:spPr>
          <a:xfrm>
            <a:off x="8032187" y="5623318"/>
            <a:ext cx="2763789" cy="48351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r>
              <a:rPr lang="en-US" altLang="ko-KR" sz="1100" spc="-5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TCFD </a:t>
            </a:r>
            <a:r>
              <a:rPr lang="ko-KR" altLang="en-US" sz="1100" spc="-5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권고에 따른 정보공개</a:t>
            </a:r>
            <a:br>
              <a:rPr lang="en-US" altLang="ko-KR" sz="1100" spc="-5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ko-KR" altLang="en-US" sz="1100" spc="-5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시나리오 및 포트폴리오 평가 적시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AEE9556-2755-4E10-B462-9C306351FB58}"/>
              </a:ext>
            </a:extLst>
          </p:cNvPr>
          <p:cNvSpPr/>
          <p:nvPr/>
        </p:nvSpPr>
        <p:spPr>
          <a:xfrm>
            <a:off x="9573738" y="3497097"/>
            <a:ext cx="410695" cy="407521"/>
          </a:xfrm>
          <a:prstGeom prst="rect">
            <a:avLst/>
          </a:prstGeom>
          <a:noFill/>
          <a:ln w="19050" cmpd="sng">
            <a:solidFill>
              <a:srgbClr val="FF0000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0498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4C67977-9507-4C0E-889A-9CAA954F24E5}"/>
              </a:ext>
            </a:extLst>
          </p:cNvPr>
          <p:cNvSpPr/>
          <p:nvPr/>
        </p:nvSpPr>
        <p:spPr>
          <a:xfrm>
            <a:off x="1271589" y="1936588"/>
            <a:ext cx="9648825" cy="4398427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3" name="제목 2">
            <a:extLst>
              <a:ext uri="{FF2B5EF4-FFF2-40B4-BE49-F238E27FC236}">
                <a16:creationId xmlns:a16="http://schemas.microsoft.com/office/drawing/2014/main" id="{CB0AB3FE-C6EE-4882-A0FF-923A12475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rmAutofit fontScale="90000"/>
          </a:bodyPr>
          <a:lstStyle/>
          <a:p>
            <a:r>
              <a:rPr lang="en-US" altLang="ko-KR" b="0" dirty="0"/>
              <a:t>4-3. </a:t>
            </a:r>
            <a:r>
              <a:rPr lang="ko-KR" altLang="en-US" b="0" dirty="0"/>
              <a:t>기후 시나리오 분석 활용 사례 </a:t>
            </a:r>
            <a:r>
              <a:rPr lang="en-US" altLang="ko-KR" b="0" dirty="0"/>
              <a:t>(</a:t>
            </a:r>
            <a:r>
              <a:rPr lang="ko-KR" altLang="en-US" b="0" dirty="0"/>
              <a:t>계속</a:t>
            </a:r>
            <a:r>
              <a:rPr lang="en-US" altLang="ko-KR" b="0" dirty="0"/>
              <a:t>)</a:t>
            </a:r>
            <a:endParaRPr lang="ko-KR" altLang="en-US" b="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95C12B-3166-4865-A658-70A59687B63A}"/>
              </a:ext>
            </a:extLst>
          </p:cNvPr>
          <p:cNvSpPr txBox="1"/>
          <p:nvPr/>
        </p:nvSpPr>
        <p:spPr>
          <a:xfrm>
            <a:off x="1297688" y="908720"/>
            <a:ext cx="9622725" cy="70570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</a:pPr>
            <a:r>
              <a:rPr lang="en-US" altLang="ko-KR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UNEP</a:t>
            </a:r>
            <a:r>
              <a:rPr lang="ko-KR" altLang="en-US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FI</a:t>
            </a:r>
            <a:r>
              <a:rPr lang="ko-KR" altLang="en-US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는 글로벌 투자기관과 전환 시나리오 및 물리적 시나리오에 기반한 투자 포트폴리오 분석 시범사업을 진행하고 있습니다</a:t>
            </a:r>
            <a:r>
              <a:rPr lang="en-US" altLang="ko-KR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072F90FE-2A30-44BB-90B0-11B9B25FDF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39"/>
          <a:stretch/>
        </p:blipFill>
        <p:spPr>
          <a:xfrm>
            <a:off x="1392843" y="2138396"/>
            <a:ext cx="7856461" cy="3994808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503DEEBC-34F4-4CA3-837B-0AD9FE1BE2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776" t="96904"/>
          <a:stretch/>
        </p:blipFill>
        <p:spPr>
          <a:xfrm>
            <a:off x="9423263" y="5266253"/>
            <a:ext cx="1409428" cy="162165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B7401642-346A-4BD1-99C1-FB86DA7A3E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353" t="95934" r="16870"/>
          <a:stretch/>
        </p:blipFill>
        <p:spPr>
          <a:xfrm>
            <a:off x="9409166" y="4841932"/>
            <a:ext cx="1368152" cy="212978"/>
          </a:xfrm>
          <a:prstGeom prst="rect">
            <a:avLst/>
          </a:prstGeom>
        </p:spPr>
      </p:pic>
      <p:pic>
        <p:nvPicPr>
          <p:cNvPr id="38" name="그림 37">
            <a:extLst>
              <a:ext uri="{FF2B5EF4-FFF2-40B4-BE49-F238E27FC236}">
                <a16:creationId xmlns:a16="http://schemas.microsoft.com/office/drawing/2014/main" id="{6175A2D8-A8FF-4D96-9B3C-A1221166B7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110" t="95934" r="33293" b="-332"/>
          <a:stretch/>
        </p:blipFill>
        <p:spPr>
          <a:xfrm>
            <a:off x="9409166" y="4400252"/>
            <a:ext cx="1351384" cy="230339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8776A1C8-2228-4F63-A510-F967CDCB8E1F}"/>
              </a:ext>
            </a:extLst>
          </p:cNvPr>
          <p:cNvSpPr txBox="1"/>
          <p:nvPr/>
        </p:nvSpPr>
        <p:spPr>
          <a:xfrm>
            <a:off x="7415998" y="1628801"/>
            <a:ext cx="3600913" cy="307777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latinLnBrk="0"/>
            <a:r>
              <a:rPr lang="ko-KR" altLang="en-US" sz="1400" b="1" dirty="0">
                <a:solidFill>
                  <a:srgbClr val="002060"/>
                </a:solidFill>
                <a:cs typeface="Arial" panose="020B0604020202020204" pitchFamily="34" charset="0"/>
              </a:rPr>
              <a:t>예시</a:t>
            </a:r>
            <a:r>
              <a:rPr lang="en-US" altLang="ko-KR" sz="1400" b="1" dirty="0">
                <a:solidFill>
                  <a:srgbClr val="002060"/>
                </a:solidFill>
                <a:cs typeface="Arial" panose="020B0604020202020204" pitchFamily="34" charset="0"/>
              </a:rPr>
              <a:t>: </a:t>
            </a:r>
            <a:r>
              <a:rPr lang="ko-KR" altLang="en-US" sz="1400" b="1" dirty="0">
                <a:solidFill>
                  <a:srgbClr val="002060"/>
                </a:solidFill>
                <a:cs typeface="Arial" panose="020B0604020202020204" pitchFamily="34" charset="0"/>
              </a:rPr>
              <a:t>전환시나리오에 따른 포트폴리오 분석</a:t>
            </a:r>
          </a:p>
        </p:txBody>
      </p:sp>
    </p:spTree>
    <p:extLst>
      <p:ext uri="{BB962C8B-B14F-4D97-AF65-F5344CB8AC3E}">
        <p14:creationId xmlns:p14="http://schemas.microsoft.com/office/powerpoint/2010/main" val="12923894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4C67977-9507-4C0E-889A-9CAA954F24E5}"/>
              </a:ext>
            </a:extLst>
          </p:cNvPr>
          <p:cNvSpPr/>
          <p:nvPr/>
        </p:nvSpPr>
        <p:spPr>
          <a:xfrm>
            <a:off x="1271589" y="1412777"/>
            <a:ext cx="9648825" cy="4922238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3" name="제목 2">
            <a:extLst>
              <a:ext uri="{FF2B5EF4-FFF2-40B4-BE49-F238E27FC236}">
                <a16:creationId xmlns:a16="http://schemas.microsoft.com/office/drawing/2014/main" id="{CB0AB3FE-C6EE-4882-A0FF-923A12475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rmAutofit fontScale="90000"/>
          </a:bodyPr>
          <a:lstStyle/>
          <a:p>
            <a:r>
              <a:rPr lang="en-US" altLang="ko-KR" b="0" dirty="0"/>
              <a:t>4-3. </a:t>
            </a:r>
            <a:r>
              <a:rPr lang="ko-KR" altLang="en-US" b="0" dirty="0"/>
              <a:t>기후 시나리오 분석 활용 사례 </a:t>
            </a:r>
            <a:r>
              <a:rPr lang="en-US" altLang="ko-KR" b="0" dirty="0"/>
              <a:t>(</a:t>
            </a:r>
            <a:r>
              <a:rPr lang="ko-KR" altLang="en-US" b="0" dirty="0"/>
              <a:t>계속</a:t>
            </a:r>
            <a:r>
              <a:rPr lang="en-US" altLang="ko-KR" b="0" dirty="0"/>
              <a:t>)</a:t>
            </a:r>
            <a:endParaRPr lang="ko-KR" altLang="en-US" b="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95C12B-3166-4865-A658-70A59687B63A}"/>
              </a:ext>
            </a:extLst>
          </p:cNvPr>
          <p:cNvSpPr txBox="1"/>
          <p:nvPr/>
        </p:nvSpPr>
        <p:spPr>
          <a:xfrm>
            <a:off x="1297688" y="908721"/>
            <a:ext cx="9622725" cy="385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</a:pPr>
            <a:r>
              <a:rPr lang="en-US" altLang="ko-KR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UNEP</a:t>
            </a:r>
            <a:r>
              <a:rPr lang="ko-KR" altLang="en-US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FI </a:t>
            </a:r>
            <a:r>
              <a:rPr lang="ko-KR" altLang="en-US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사례 </a:t>
            </a:r>
            <a:r>
              <a:rPr lang="en-US" altLang="ko-KR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계속</a:t>
            </a:r>
            <a:r>
              <a:rPr lang="en-US" altLang="ko-KR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 - </a:t>
            </a:r>
            <a:r>
              <a:rPr lang="ko-KR" altLang="en-US" sz="1400" b="1" dirty="0">
                <a:solidFill>
                  <a:srgbClr val="002060"/>
                </a:solidFill>
                <a:latin typeface="Arial"/>
                <a:ea typeface="맑은 고딕"/>
                <a:cs typeface="Arial" panose="020B0604020202020204" pitchFamily="34" charset="0"/>
              </a:rPr>
              <a:t>전환시나리오에 따른 포트폴리오 분석 결과</a:t>
            </a:r>
            <a:endParaRPr lang="en-US" altLang="ko-KR" sz="1700" spc="-80" dirty="0">
              <a:solidFill>
                <a:schemeClr val="accent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13D74D3-BBB6-4A76-83C3-1F87DDADC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5897" y="1530581"/>
            <a:ext cx="7749432" cy="4707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7857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4C67977-9507-4C0E-889A-9CAA954F24E5}"/>
              </a:ext>
            </a:extLst>
          </p:cNvPr>
          <p:cNvSpPr/>
          <p:nvPr/>
        </p:nvSpPr>
        <p:spPr>
          <a:xfrm>
            <a:off x="1271589" y="1412777"/>
            <a:ext cx="9648825" cy="4922238"/>
          </a:xfrm>
          <a:prstGeom prst="rect">
            <a:avLst/>
          </a:prstGeom>
          <a:solidFill>
            <a:schemeClr val="bg1"/>
          </a:solidFill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3" name="제목 2">
            <a:extLst>
              <a:ext uri="{FF2B5EF4-FFF2-40B4-BE49-F238E27FC236}">
                <a16:creationId xmlns:a16="http://schemas.microsoft.com/office/drawing/2014/main" id="{CB0AB3FE-C6EE-4882-A0FF-923A12475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rmAutofit fontScale="90000"/>
          </a:bodyPr>
          <a:lstStyle/>
          <a:p>
            <a:r>
              <a:rPr lang="en-US" altLang="ko-KR" b="0" dirty="0"/>
              <a:t>4-3. </a:t>
            </a:r>
            <a:r>
              <a:rPr lang="ko-KR" altLang="en-US" b="0" dirty="0"/>
              <a:t>기후 시나리오 분석 활용 사례 </a:t>
            </a:r>
            <a:r>
              <a:rPr lang="en-US" altLang="ko-KR" b="0" dirty="0"/>
              <a:t>(</a:t>
            </a:r>
            <a:r>
              <a:rPr lang="ko-KR" altLang="en-US" b="0" dirty="0"/>
              <a:t>계속</a:t>
            </a:r>
            <a:r>
              <a:rPr lang="en-US" altLang="ko-KR" b="0" dirty="0"/>
              <a:t>)</a:t>
            </a:r>
            <a:endParaRPr lang="ko-KR" altLang="en-US" b="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95C12B-3166-4865-A658-70A59687B63A}"/>
              </a:ext>
            </a:extLst>
          </p:cNvPr>
          <p:cNvSpPr txBox="1"/>
          <p:nvPr/>
        </p:nvSpPr>
        <p:spPr>
          <a:xfrm>
            <a:off x="1297688" y="908721"/>
            <a:ext cx="9622725" cy="3851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</a:pPr>
            <a:r>
              <a:rPr lang="en-US" altLang="ko-KR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UNEP</a:t>
            </a:r>
            <a:r>
              <a:rPr lang="ko-KR" altLang="en-US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FI </a:t>
            </a:r>
            <a:r>
              <a:rPr lang="ko-KR" altLang="en-US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사례 </a:t>
            </a:r>
            <a:r>
              <a:rPr lang="en-US" altLang="ko-KR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계속</a:t>
            </a:r>
            <a:r>
              <a:rPr lang="en-US" altLang="ko-KR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 – </a:t>
            </a:r>
            <a:r>
              <a:rPr lang="ko-KR" altLang="en-US" sz="1400" b="1" dirty="0">
                <a:solidFill>
                  <a:srgbClr val="002060"/>
                </a:solidFill>
                <a:latin typeface="Arial"/>
                <a:ea typeface="맑은 고딕"/>
                <a:cs typeface="Arial" panose="020B0604020202020204" pitchFamily="34" charset="0"/>
              </a:rPr>
              <a:t>물리적 기후시나리오 분석방법</a:t>
            </a:r>
            <a:endParaRPr lang="en-US" altLang="ko-KR" sz="1700" spc="-80" dirty="0">
              <a:solidFill>
                <a:schemeClr val="accent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06B7CCB5-8B20-464F-88DD-5617BB02A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9646" y="1679054"/>
            <a:ext cx="9286875" cy="268605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AFCC7014-678F-4B12-B6C2-C6E4EAA53C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7608" y="4688516"/>
            <a:ext cx="7200800" cy="15487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7BE3884-764C-4E52-84E3-BC4C3D97AEF9}"/>
              </a:ext>
            </a:extLst>
          </p:cNvPr>
          <p:cNvSpPr txBox="1"/>
          <p:nvPr/>
        </p:nvSpPr>
        <p:spPr>
          <a:xfrm>
            <a:off x="5116108" y="1471344"/>
            <a:ext cx="1626013" cy="292388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latinLnBrk="0"/>
            <a:r>
              <a:rPr lang="ko-KR" altLang="en-US" sz="1300" b="1" u="sng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농산물 및 에너지 분야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E1D0F4-542E-4DBD-9B4D-46F74F3C2BCD}"/>
              </a:ext>
            </a:extLst>
          </p:cNvPr>
          <p:cNvSpPr txBox="1"/>
          <p:nvPr/>
        </p:nvSpPr>
        <p:spPr>
          <a:xfrm>
            <a:off x="5447928" y="4346053"/>
            <a:ext cx="904662" cy="292388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latinLnBrk="0"/>
            <a:r>
              <a:rPr lang="ko-KR" altLang="en-US" sz="1300" b="1" u="sng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부동산 </a:t>
            </a:r>
            <a:r>
              <a:rPr lang="ko-KR" altLang="en-US" sz="1300" b="1" u="sng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분야</a:t>
            </a:r>
          </a:p>
        </p:txBody>
      </p:sp>
    </p:spTree>
    <p:extLst>
      <p:ext uri="{BB962C8B-B14F-4D97-AF65-F5344CB8AC3E}">
        <p14:creationId xmlns:p14="http://schemas.microsoft.com/office/powerpoint/2010/main" val="21897209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2">
            <a:extLst>
              <a:ext uri="{FF2B5EF4-FFF2-40B4-BE49-F238E27FC236}">
                <a16:creationId xmlns:a16="http://schemas.microsoft.com/office/drawing/2014/main" id="{B6D453E6-5441-478F-8C50-527B7D2CB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rmAutofit fontScale="90000"/>
          </a:bodyPr>
          <a:lstStyle/>
          <a:p>
            <a:r>
              <a:rPr lang="ko-KR" altLang="en-US" b="0" dirty="0"/>
              <a:t>참조</a:t>
            </a:r>
            <a:r>
              <a:rPr lang="en-US" altLang="ko-KR" b="0" dirty="0"/>
              <a:t>: </a:t>
            </a:r>
            <a:r>
              <a:rPr lang="ko-KR" altLang="en-US" b="0" dirty="0"/>
              <a:t>시나리오가 갖춰야 할 주요 특징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3A5BAE-9788-4F8B-8289-331AD905847D}"/>
              </a:ext>
            </a:extLst>
          </p:cNvPr>
          <p:cNvSpPr txBox="1"/>
          <p:nvPr/>
        </p:nvSpPr>
        <p:spPr>
          <a:xfrm>
            <a:off x="2855641" y="6263735"/>
            <a:ext cx="8208912" cy="43088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latinLnBrk="0"/>
            <a:r>
              <a:rPr lang="ko-KR" altLang="en-US" sz="1100" dirty="0">
                <a:cs typeface="Arial" panose="020B0604020202020204" pitchFamily="34" charset="0"/>
              </a:rPr>
              <a:t>출처</a:t>
            </a:r>
            <a:r>
              <a:rPr lang="en-US" altLang="ko-KR" sz="1100" dirty="0">
                <a:cs typeface="Arial" panose="020B0604020202020204" pitchFamily="34" charset="0"/>
              </a:rPr>
              <a:t>: TCFD (2017), The</a:t>
            </a:r>
            <a:r>
              <a:rPr lang="ko-KR" altLang="en-US" sz="1100" dirty="0">
                <a:cs typeface="Arial" panose="020B0604020202020204" pitchFamily="34" charset="0"/>
              </a:rPr>
              <a:t> </a:t>
            </a:r>
            <a:r>
              <a:rPr lang="en-US" altLang="ko-KR" sz="1100" dirty="0">
                <a:cs typeface="Arial" panose="020B0604020202020204" pitchFamily="34" charset="0"/>
              </a:rPr>
              <a:t>Use</a:t>
            </a:r>
            <a:r>
              <a:rPr lang="ko-KR" altLang="en-US" sz="1100" dirty="0">
                <a:cs typeface="Arial" panose="020B0604020202020204" pitchFamily="34" charset="0"/>
              </a:rPr>
              <a:t> </a:t>
            </a:r>
            <a:r>
              <a:rPr lang="en-US" altLang="ko-KR" sz="1100" dirty="0">
                <a:cs typeface="Arial" panose="020B0604020202020204" pitchFamily="34" charset="0"/>
              </a:rPr>
              <a:t>of Scenario Analysis in Disclosure of Climate-Related Risks and Opportunities, Technical Supplement</a:t>
            </a:r>
            <a:endParaRPr lang="ko-KR" altLang="en-US" sz="1100" dirty="0">
              <a:cs typeface="Arial" panose="020B0604020202020204" pitchFamily="34" charset="0"/>
            </a:endParaRPr>
          </a:p>
        </p:txBody>
      </p:sp>
      <p:grpSp>
        <p:nvGrpSpPr>
          <p:cNvPr id="14" name="그룹 9">
            <a:extLst>
              <a:ext uri="{FF2B5EF4-FFF2-40B4-BE49-F238E27FC236}">
                <a16:creationId xmlns:a16="http://schemas.microsoft.com/office/drawing/2014/main" id="{FA00F3C4-3DDA-4DC5-9408-E758BC42E526}"/>
              </a:ext>
            </a:extLst>
          </p:cNvPr>
          <p:cNvGrpSpPr/>
          <p:nvPr/>
        </p:nvGrpSpPr>
        <p:grpSpPr>
          <a:xfrm>
            <a:off x="2799084" y="1626955"/>
            <a:ext cx="6465268" cy="4510629"/>
            <a:chOff x="2026604" y="1918287"/>
            <a:chExt cx="5433422" cy="4011280"/>
          </a:xfrm>
        </p:grpSpPr>
        <p:sp>
          <p:nvSpPr>
            <p:cNvPr id="15" name="자유형: 도형 15">
              <a:extLst>
                <a:ext uri="{FF2B5EF4-FFF2-40B4-BE49-F238E27FC236}">
                  <a16:creationId xmlns:a16="http://schemas.microsoft.com/office/drawing/2014/main" id="{FBD6A1ED-93E2-4588-861D-7DFA31093EB0}"/>
                </a:ext>
              </a:extLst>
            </p:cNvPr>
            <p:cNvSpPr/>
            <p:nvPr/>
          </p:nvSpPr>
          <p:spPr>
            <a:xfrm>
              <a:off x="4467625" y="1918287"/>
              <a:ext cx="1293674" cy="1486981"/>
            </a:xfrm>
            <a:custGeom>
              <a:avLst/>
              <a:gdLst>
                <a:gd name="connsiteX0" fmla="*/ 0 w 1486981"/>
                <a:gd name="connsiteY0" fmla="*/ 646837 h 1293673"/>
                <a:gd name="connsiteX1" fmla="*/ 323418 w 1486981"/>
                <a:gd name="connsiteY1" fmla="*/ 0 h 1293673"/>
                <a:gd name="connsiteX2" fmla="*/ 1163563 w 1486981"/>
                <a:gd name="connsiteY2" fmla="*/ 0 h 1293673"/>
                <a:gd name="connsiteX3" fmla="*/ 1486981 w 1486981"/>
                <a:gd name="connsiteY3" fmla="*/ 646837 h 1293673"/>
                <a:gd name="connsiteX4" fmla="*/ 1163563 w 1486981"/>
                <a:gd name="connsiteY4" fmla="*/ 1293673 h 1293673"/>
                <a:gd name="connsiteX5" fmla="*/ 323418 w 1486981"/>
                <a:gd name="connsiteY5" fmla="*/ 1293673 h 1293673"/>
                <a:gd name="connsiteX6" fmla="*/ 0 w 1486981"/>
                <a:gd name="connsiteY6" fmla="*/ 646837 h 1293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86981" h="1293673">
                  <a:moveTo>
                    <a:pt x="743490" y="0"/>
                  </a:moveTo>
                  <a:lnTo>
                    <a:pt x="1486981" y="281374"/>
                  </a:lnTo>
                  <a:lnTo>
                    <a:pt x="1486981" y="1012299"/>
                  </a:lnTo>
                  <a:lnTo>
                    <a:pt x="743490" y="1293673"/>
                  </a:lnTo>
                  <a:lnTo>
                    <a:pt x="0" y="1012299"/>
                  </a:lnTo>
                  <a:lnTo>
                    <a:pt x="0" y="281374"/>
                  </a:lnTo>
                  <a:lnTo>
                    <a:pt x="743490" y="0"/>
                  </a:lnTo>
                  <a:close/>
                </a:path>
              </a:pathLst>
            </a:cu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3507" tIns="273631" rIns="243508" bIns="273631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차별성</a:t>
              </a:r>
              <a:r>
                <a:rPr lang="en-US" altLang="ko-KR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(Distinctive)</a:t>
              </a:r>
              <a:endPara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6" name="직사각형 16">
              <a:extLst>
                <a:ext uri="{FF2B5EF4-FFF2-40B4-BE49-F238E27FC236}">
                  <a16:creationId xmlns:a16="http://schemas.microsoft.com/office/drawing/2014/main" id="{7780573C-ABE8-461A-BDA1-E27B30876317}"/>
                </a:ext>
              </a:extLst>
            </p:cNvPr>
            <p:cNvSpPr/>
            <p:nvPr/>
          </p:nvSpPr>
          <p:spPr>
            <a:xfrm>
              <a:off x="5800555" y="2215683"/>
              <a:ext cx="1659471" cy="892188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자유형: 도형 17">
              <a:extLst>
                <a:ext uri="{FF2B5EF4-FFF2-40B4-BE49-F238E27FC236}">
                  <a16:creationId xmlns:a16="http://schemas.microsoft.com/office/drawing/2014/main" id="{A9ECE3FD-C0C5-406D-8B0A-CF7F487B335F}"/>
                </a:ext>
              </a:extLst>
            </p:cNvPr>
            <p:cNvSpPr/>
            <p:nvPr/>
          </p:nvSpPr>
          <p:spPr>
            <a:xfrm>
              <a:off x="3070457" y="1918287"/>
              <a:ext cx="1293673" cy="1486981"/>
            </a:xfrm>
            <a:custGeom>
              <a:avLst/>
              <a:gdLst>
                <a:gd name="connsiteX0" fmla="*/ 0 w 1486981"/>
                <a:gd name="connsiteY0" fmla="*/ 646837 h 1293673"/>
                <a:gd name="connsiteX1" fmla="*/ 323418 w 1486981"/>
                <a:gd name="connsiteY1" fmla="*/ 0 h 1293673"/>
                <a:gd name="connsiteX2" fmla="*/ 1163563 w 1486981"/>
                <a:gd name="connsiteY2" fmla="*/ 0 h 1293673"/>
                <a:gd name="connsiteX3" fmla="*/ 1486981 w 1486981"/>
                <a:gd name="connsiteY3" fmla="*/ 646837 h 1293673"/>
                <a:gd name="connsiteX4" fmla="*/ 1163563 w 1486981"/>
                <a:gd name="connsiteY4" fmla="*/ 1293673 h 1293673"/>
                <a:gd name="connsiteX5" fmla="*/ 323418 w 1486981"/>
                <a:gd name="connsiteY5" fmla="*/ 1293673 h 1293673"/>
                <a:gd name="connsiteX6" fmla="*/ 0 w 1486981"/>
                <a:gd name="connsiteY6" fmla="*/ 646837 h 1293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86981" h="1293673">
                  <a:moveTo>
                    <a:pt x="743490" y="0"/>
                  </a:moveTo>
                  <a:lnTo>
                    <a:pt x="1486981" y="281374"/>
                  </a:lnTo>
                  <a:lnTo>
                    <a:pt x="1486981" y="1012299"/>
                  </a:lnTo>
                  <a:lnTo>
                    <a:pt x="743490" y="1293673"/>
                  </a:lnTo>
                  <a:lnTo>
                    <a:pt x="0" y="1012299"/>
                  </a:lnTo>
                  <a:lnTo>
                    <a:pt x="0" y="281374"/>
                  </a:lnTo>
                  <a:lnTo>
                    <a:pt x="743490" y="0"/>
                  </a:lnTo>
                  <a:close/>
                </a:path>
              </a:pathLst>
            </a:cu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1597" tIns="231721" rIns="201597" bIns="231721" numCol="1" spcCol="1270" anchor="ctr" anchorCtr="0">
              <a:noAutofit/>
            </a:bodyPr>
            <a:lstStyle/>
            <a:p>
              <a:pPr algn="ctr" defTabSz="533400"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실현가능성</a:t>
              </a:r>
              <a:r>
                <a:rPr lang="en-US" altLang="ko-KR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(Plausible)</a:t>
              </a:r>
            </a:p>
          </p:txBody>
        </p:sp>
        <p:sp>
          <p:nvSpPr>
            <p:cNvPr id="18" name="자유형: 도형 18">
              <a:extLst>
                <a:ext uri="{FF2B5EF4-FFF2-40B4-BE49-F238E27FC236}">
                  <a16:creationId xmlns:a16="http://schemas.microsoft.com/office/drawing/2014/main" id="{C522CDAB-B73D-4975-88E1-FE6134C9EEC2}"/>
                </a:ext>
              </a:extLst>
            </p:cNvPr>
            <p:cNvSpPr/>
            <p:nvPr/>
          </p:nvSpPr>
          <p:spPr>
            <a:xfrm>
              <a:off x="3766364" y="3180437"/>
              <a:ext cx="1293673" cy="1486981"/>
            </a:xfrm>
            <a:custGeom>
              <a:avLst/>
              <a:gdLst>
                <a:gd name="connsiteX0" fmla="*/ 0 w 1486981"/>
                <a:gd name="connsiteY0" fmla="*/ 646837 h 1293673"/>
                <a:gd name="connsiteX1" fmla="*/ 323418 w 1486981"/>
                <a:gd name="connsiteY1" fmla="*/ 0 h 1293673"/>
                <a:gd name="connsiteX2" fmla="*/ 1163563 w 1486981"/>
                <a:gd name="connsiteY2" fmla="*/ 0 h 1293673"/>
                <a:gd name="connsiteX3" fmla="*/ 1486981 w 1486981"/>
                <a:gd name="connsiteY3" fmla="*/ 646837 h 1293673"/>
                <a:gd name="connsiteX4" fmla="*/ 1163563 w 1486981"/>
                <a:gd name="connsiteY4" fmla="*/ 1293673 h 1293673"/>
                <a:gd name="connsiteX5" fmla="*/ 323418 w 1486981"/>
                <a:gd name="connsiteY5" fmla="*/ 1293673 h 1293673"/>
                <a:gd name="connsiteX6" fmla="*/ 0 w 1486981"/>
                <a:gd name="connsiteY6" fmla="*/ 646837 h 1293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86981" h="1293673">
                  <a:moveTo>
                    <a:pt x="743490" y="0"/>
                  </a:moveTo>
                  <a:lnTo>
                    <a:pt x="1486981" y="281374"/>
                  </a:lnTo>
                  <a:lnTo>
                    <a:pt x="1486981" y="1012299"/>
                  </a:lnTo>
                  <a:lnTo>
                    <a:pt x="743490" y="1293673"/>
                  </a:lnTo>
                  <a:lnTo>
                    <a:pt x="0" y="1012299"/>
                  </a:lnTo>
                  <a:lnTo>
                    <a:pt x="0" y="281374"/>
                  </a:lnTo>
                  <a:lnTo>
                    <a:pt x="743490" y="0"/>
                  </a:lnTo>
                  <a:close/>
                </a:path>
              </a:pathLst>
            </a:cu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3507" tIns="273631" rIns="243507" bIns="273631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일관성</a:t>
              </a:r>
              <a:r>
                <a:rPr lang="en-US" altLang="ko-KR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(Consistent)</a:t>
              </a:r>
            </a:p>
          </p:txBody>
        </p:sp>
        <p:sp>
          <p:nvSpPr>
            <p:cNvPr id="19" name="직사각형 19">
              <a:extLst>
                <a:ext uri="{FF2B5EF4-FFF2-40B4-BE49-F238E27FC236}">
                  <a16:creationId xmlns:a16="http://schemas.microsoft.com/office/drawing/2014/main" id="{B4893892-7939-4A13-9D85-311E589398A1}"/>
                </a:ext>
              </a:extLst>
            </p:cNvPr>
            <p:cNvSpPr/>
            <p:nvPr/>
          </p:nvSpPr>
          <p:spPr>
            <a:xfrm>
              <a:off x="2106893" y="3477833"/>
              <a:ext cx="1605940" cy="892188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자유형: 도형 20">
              <a:extLst>
                <a:ext uri="{FF2B5EF4-FFF2-40B4-BE49-F238E27FC236}">
                  <a16:creationId xmlns:a16="http://schemas.microsoft.com/office/drawing/2014/main" id="{D14716C5-FF21-4DD2-9F11-7EA922163F20}"/>
                </a:ext>
              </a:extLst>
            </p:cNvPr>
            <p:cNvSpPr/>
            <p:nvPr/>
          </p:nvSpPr>
          <p:spPr>
            <a:xfrm>
              <a:off x="5163532" y="3180437"/>
              <a:ext cx="1293673" cy="1486981"/>
            </a:xfrm>
            <a:custGeom>
              <a:avLst/>
              <a:gdLst>
                <a:gd name="connsiteX0" fmla="*/ 0 w 1486981"/>
                <a:gd name="connsiteY0" fmla="*/ 646837 h 1293673"/>
                <a:gd name="connsiteX1" fmla="*/ 323418 w 1486981"/>
                <a:gd name="connsiteY1" fmla="*/ 0 h 1293673"/>
                <a:gd name="connsiteX2" fmla="*/ 1163563 w 1486981"/>
                <a:gd name="connsiteY2" fmla="*/ 0 h 1293673"/>
                <a:gd name="connsiteX3" fmla="*/ 1486981 w 1486981"/>
                <a:gd name="connsiteY3" fmla="*/ 646837 h 1293673"/>
                <a:gd name="connsiteX4" fmla="*/ 1163563 w 1486981"/>
                <a:gd name="connsiteY4" fmla="*/ 1293673 h 1293673"/>
                <a:gd name="connsiteX5" fmla="*/ 323418 w 1486981"/>
                <a:gd name="connsiteY5" fmla="*/ 1293673 h 1293673"/>
                <a:gd name="connsiteX6" fmla="*/ 0 w 1486981"/>
                <a:gd name="connsiteY6" fmla="*/ 646837 h 1293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86981" h="1293673">
                  <a:moveTo>
                    <a:pt x="743490" y="0"/>
                  </a:moveTo>
                  <a:lnTo>
                    <a:pt x="1486981" y="281374"/>
                  </a:lnTo>
                  <a:lnTo>
                    <a:pt x="1486981" y="1012299"/>
                  </a:lnTo>
                  <a:lnTo>
                    <a:pt x="743490" y="1293673"/>
                  </a:lnTo>
                  <a:lnTo>
                    <a:pt x="0" y="1012299"/>
                  </a:lnTo>
                  <a:lnTo>
                    <a:pt x="0" y="281374"/>
                  </a:lnTo>
                  <a:lnTo>
                    <a:pt x="743490" y="0"/>
                  </a:lnTo>
                  <a:close/>
                </a:path>
              </a:pathLst>
            </a:cu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1597" tIns="231721" rIns="201597" bIns="231721" numCol="1" spcCol="1270" anchor="ctr" anchorCtr="0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연관성 </a:t>
              </a:r>
              <a:r>
                <a:rPr lang="en-US" altLang="ko-KR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(Relevant)</a:t>
              </a:r>
              <a:endPara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1" name="자유형: 도형 21">
              <a:extLst>
                <a:ext uri="{FF2B5EF4-FFF2-40B4-BE49-F238E27FC236}">
                  <a16:creationId xmlns:a16="http://schemas.microsoft.com/office/drawing/2014/main" id="{C8D0988D-DB07-4248-B8CF-C0515C935799}"/>
                </a:ext>
              </a:extLst>
            </p:cNvPr>
            <p:cNvSpPr/>
            <p:nvPr/>
          </p:nvSpPr>
          <p:spPr>
            <a:xfrm>
              <a:off x="4467625" y="4442586"/>
              <a:ext cx="1293674" cy="1486981"/>
            </a:xfrm>
            <a:custGeom>
              <a:avLst/>
              <a:gdLst>
                <a:gd name="connsiteX0" fmla="*/ 0 w 1486981"/>
                <a:gd name="connsiteY0" fmla="*/ 646837 h 1293673"/>
                <a:gd name="connsiteX1" fmla="*/ 323418 w 1486981"/>
                <a:gd name="connsiteY1" fmla="*/ 0 h 1293673"/>
                <a:gd name="connsiteX2" fmla="*/ 1163563 w 1486981"/>
                <a:gd name="connsiteY2" fmla="*/ 0 h 1293673"/>
                <a:gd name="connsiteX3" fmla="*/ 1486981 w 1486981"/>
                <a:gd name="connsiteY3" fmla="*/ 646837 h 1293673"/>
                <a:gd name="connsiteX4" fmla="*/ 1163563 w 1486981"/>
                <a:gd name="connsiteY4" fmla="*/ 1293673 h 1293673"/>
                <a:gd name="connsiteX5" fmla="*/ 323418 w 1486981"/>
                <a:gd name="connsiteY5" fmla="*/ 1293673 h 1293673"/>
                <a:gd name="connsiteX6" fmla="*/ 0 w 1486981"/>
                <a:gd name="connsiteY6" fmla="*/ 646837 h 1293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86981" h="1293673">
                  <a:moveTo>
                    <a:pt x="743490" y="0"/>
                  </a:moveTo>
                  <a:lnTo>
                    <a:pt x="1486981" y="281374"/>
                  </a:lnTo>
                  <a:lnTo>
                    <a:pt x="1486981" y="1012299"/>
                  </a:lnTo>
                  <a:lnTo>
                    <a:pt x="743490" y="1293673"/>
                  </a:lnTo>
                  <a:lnTo>
                    <a:pt x="0" y="1012299"/>
                  </a:lnTo>
                  <a:lnTo>
                    <a:pt x="0" y="281374"/>
                  </a:lnTo>
                  <a:lnTo>
                    <a:pt x="743490" y="0"/>
                  </a:lnTo>
                  <a:close/>
                </a:path>
              </a:pathLst>
            </a:cu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3507" tIns="273631" rIns="243508" bIns="273631" numCol="1" spcCol="1270" anchor="ctr" anchorCtr="0">
              <a:noAutofit/>
            </a:bodyPr>
            <a:lstStyle/>
            <a:p>
              <a:pPr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도전적</a:t>
              </a:r>
              <a:r>
                <a:rPr lang="en-US" altLang="ko-KR" sz="1400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(Challenging)</a:t>
              </a:r>
            </a:p>
          </p:txBody>
        </p:sp>
        <p:sp>
          <p:nvSpPr>
            <p:cNvPr id="22" name="직사각형 22">
              <a:extLst>
                <a:ext uri="{FF2B5EF4-FFF2-40B4-BE49-F238E27FC236}">
                  <a16:creationId xmlns:a16="http://schemas.microsoft.com/office/drawing/2014/main" id="{4AB2A477-DA58-40AB-9F8B-2C74CAA5C5E9}"/>
                </a:ext>
              </a:extLst>
            </p:cNvPr>
            <p:cNvSpPr/>
            <p:nvPr/>
          </p:nvSpPr>
          <p:spPr>
            <a:xfrm>
              <a:off x="5800555" y="4739983"/>
              <a:ext cx="1659471" cy="892188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자유형: 도형 23">
              <a:extLst>
                <a:ext uri="{FF2B5EF4-FFF2-40B4-BE49-F238E27FC236}">
                  <a16:creationId xmlns:a16="http://schemas.microsoft.com/office/drawing/2014/main" id="{0DC4D5C1-3FB9-49DE-8E59-1DDD864E8118}"/>
                </a:ext>
              </a:extLst>
            </p:cNvPr>
            <p:cNvSpPr/>
            <p:nvPr/>
          </p:nvSpPr>
          <p:spPr>
            <a:xfrm>
              <a:off x="2026604" y="4356446"/>
              <a:ext cx="1293673" cy="1486981"/>
            </a:xfrm>
            <a:custGeom>
              <a:avLst/>
              <a:gdLst>
                <a:gd name="connsiteX0" fmla="*/ 0 w 1486981"/>
                <a:gd name="connsiteY0" fmla="*/ 646837 h 1293673"/>
                <a:gd name="connsiteX1" fmla="*/ 323418 w 1486981"/>
                <a:gd name="connsiteY1" fmla="*/ 0 h 1293673"/>
                <a:gd name="connsiteX2" fmla="*/ 1163563 w 1486981"/>
                <a:gd name="connsiteY2" fmla="*/ 0 h 1293673"/>
                <a:gd name="connsiteX3" fmla="*/ 1486981 w 1486981"/>
                <a:gd name="connsiteY3" fmla="*/ 646837 h 1293673"/>
                <a:gd name="connsiteX4" fmla="*/ 1163563 w 1486981"/>
                <a:gd name="connsiteY4" fmla="*/ 1293673 h 1293673"/>
                <a:gd name="connsiteX5" fmla="*/ 323418 w 1486981"/>
                <a:gd name="connsiteY5" fmla="*/ 1293673 h 1293673"/>
                <a:gd name="connsiteX6" fmla="*/ 0 w 1486981"/>
                <a:gd name="connsiteY6" fmla="*/ 646837 h 1293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86981" h="1293673">
                  <a:moveTo>
                    <a:pt x="743490" y="0"/>
                  </a:moveTo>
                  <a:lnTo>
                    <a:pt x="1486981" y="281374"/>
                  </a:lnTo>
                  <a:lnTo>
                    <a:pt x="1486981" y="1012299"/>
                  </a:lnTo>
                  <a:lnTo>
                    <a:pt x="743490" y="1293673"/>
                  </a:lnTo>
                  <a:lnTo>
                    <a:pt x="0" y="1012299"/>
                  </a:lnTo>
                  <a:lnTo>
                    <a:pt x="0" y="281374"/>
                  </a:lnTo>
                  <a:lnTo>
                    <a:pt x="74349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01597" tIns="231721" rIns="201597" bIns="231721" numCol="1" spcCol="1270" anchor="ctr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ko-KR" altLang="en-US" sz="400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24" name="설명선: 굽은 선(강조선) 6">
            <a:extLst>
              <a:ext uri="{FF2B5EF4-FFF2-40B4-BE49-F238E27FC236}">
                <a16:creationId xmlns:a16="http://schemas.microsoft.com/office/drawing/2014/main" id="{F3AAA05B-5344-4BEF-B914-7F1F2DA5FD4A}"/>
              </a:ext>
            </a:extLst>
          </p:cNvPr>
          <p:cNvSpPr/>
          <p:nvPr/>
        </p:nvSpPr>
        <p:spPr>
          <a:xfrm>
            <a:off x="8328248" y="1601470"/>
            <a:ext cx="2088000" cy="1098376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0748"/>
              <a:gd name="adj6" fmla="val -49685"/>
            </a:avLst>
          </a:prstGeom>
          <a:solidFill>
            <a:schemeClr val="accent1">
              <a:lumMod val="20000"/>
              <a:lumOff val="80000"/>
            </a:schemeClr>
          </a:solidFill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4625" indent="-174625" latinLnBrk="0"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ko-KR" altLang="en-US" sz="13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시나리오별로 다른 요소의 결합 사용</a:t>
            </a:r>
            <a:endParaRPr lang="en-US" altLang="ko-KR" sz="1300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74625" indent="-174625" latinLnBrk="0"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ko-KR" altLang="en-US" sz="13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구조 및 메시지의 차별성 확보</a:t>
            </a:r>
          </a:p>
        </p:txBody>
      </p:sp>
      <p:sp>
        <p:nvSpPr>
          <p:cNvPr id="25" name="설명선: 굽은 선(강조선) 12">
            <a:extLst>
              <a:ext uri="{FF2B5EF4-FFF2-40B4-BE49-F238E27FC236}">
                <a16:creationId xmlns:a16="http://schemas.microsoft.com/office/drawing/2014/main" id="{782A3461-0C2E-4F30-8C64-71CE2E2D8F95}"/>
              </a:ext>
            </a:extLst>
          </p:cNvPr>
          <p:cNvSpPr/>
          <p:nvPr/>
        </p:nvSpPr>
        <p:spPr>
          <a:xfrm>
            <a:off x="8796520" y="3509750"/>
            <a:ext cx="2088000" cy="612000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7267"/>
              <a:gd name="adj6" fmla="val -35493"/>
            </a:avLst>
          </a:prstGeom>
          <a:solidFill>
            <a:schemeClr val="accent1">
              <a:lumMod val="20000"/>
              <a:lumOff val="80000"/>
            </a:schemeClr>
          </a:solidFill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r>
              <a:rPr lang="ko-KR" altLang="en-US" sz="1300" dirty="0" err="1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기후리스크</a:t>
            </a:r>
            <a:r>
              <a:rPr lang="ko-KR" altLang="en-US" sz="13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및 기회로 인한 전략 및 재무적 영향 분석에 시사점 제시</a:t>
            </a:r>
          </a:p>
        </p:txBody>
      </p:sp>
      <p:sp>
        <p:nvSpPr>
          <p:cNvPr id="26" name="설명선: 굽은 선(강조선) 13">
            <a:extLst>
              <a:ext uri="{FF2B5EF4-FFF2-40B4-BE49-F238E27FC236}">
                <a16:creationId xmlns:a16="http://schemas.microsoft.com/office/drawing/2014/main" id="{8E0815B5-4607-4ED9-AC6C-13403903F010}"/>
              </a:ext>
            </a:extLst>
          </p:cNvPr>
          <p:cNvSpPr/>
          <p:nvPr/>
        </p:nvSpPr>
        <p:spPr>
          <a:xfrm>
            <a:off x="8796520" y="4841830"/>
            <a:ext cx="2124000" cy="792088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77985"/>
              <a:gd name="adj6" fmla="val -76389"/>
            </a:avLst>
          </a:prstGeom>
          <a:solidFill>
            <a:schemeClr val="accent1">
              <a:lumMod val="20000"/>
              <a:lumOff val="80000"/>
            </a:schemeClr>
          </a:solidFill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r>
              <a:rPr lang="en-US" altLang="ko-KR" sz="13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BAU </a:t>
            </a:r>
            <a:r>
              <a:rPr lang="ko-KR" altLang="en-US" sz="130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가정 근거와 미래에 대한 단순한 가정에 대한 대안을 제시할 수 있어야 함  </a:t>
            </a:r>
          </a:p>
        </p:txBody>
      </p:sp>
      <p:sp>
        <p:nvSpPr>
          <p:cNvPr id="27" name="설명선: 굽은 선(강조선) 24">
            <a:extLst>
              <a:ext uri="{FF2B5EF4-FFF2-40B4-BE49-F238E27FC236}">
                <a16:creationId xmlns:a16="http://schemas.microsoft.com/office/drawing/2014/main" id="{8AC6AAEB-419C-4AF3-87C4-295E1CC0B0AE}"/>
              </a:ext>
            </a:extLst>
          </p:cNvPr>
          <p:cNvSpPr/>
          <p:nvPr/>
        </p:nvSpPr>
        <p:spPr>
          <a:xfrm flipH="1">
            <a:off x="1268421" y="1717653"/>
            <a:ext cx="2088000" cy="612000"/>
          </a:xfrm>
          <a:prstGeom prst="accentCallout2">
            <a:avLst>
              <a:gd name="adj1" fmla="val 52129"/>
              <a:gd name="adj2" fmla="val -8333"/>
              <a:gd name="adj3" fmla="val 101403"/>
              <a:gd name="adj4" fmla="val -23053"/>
              <a:gd name="adj5" fmla="val 120861"/>
              <a:gd name="adj6" fmla="val -31562"/>
            </a:avLst>
          </a:prstGeom>
          <a:solidFill>
            <a:schemeClr val="accent1">
              <a:lumMod val="20000"/>
              <a:lumOff val="80000"/>
            </a:schemeClr>
          </a:solidFill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r>
              <a:rPr lang="ko-KR" altLang="en-US" sz="1300" spc="-7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현실적으로 타당한</a:t>
            </a:r>
            <a:r>
              <a:rPr lang="en-US" altLang="ko-KR" sz="1300" spc="-7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300" spc="-7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신뢰 될 수 있는</a:t>
            </a:r>
            <a:r>
              <a:rPr lang="en-US" altLang="ko-KR" sz="1300" spc="-7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r>
              <a:rPr lang="ko-KR" altLang="en-US" sz="1300" spc="-7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시나리오 가정</a:t>
            </a:r>
          </a:p>
        </p:txBody>
      </p:sp>
      <p:sp>
        <p:nvSpPr>
          <p:cNvPr id="28" name="설명선: 굽은 선(강조선) 25">
            <a:extLst>
              <a:ext uri="{FF2B5EF4-FFF2-40B4-BE49-F238E27FC236}">
                <a16:creationId xmlns:a16="http://schemas.microsoft.com/office/drawing/2014/main" id="{8104B16D-E1E6-41C7-BF56-1B6DEA28095E}"/>
              </a:ext>
            </a:extLst>
          </p:cNvPr>
          <p:cNvSpPr/>
          <p:nvPr/>
        </p:nvSpPr>
        <p:spPr>
          <a:xfrm flipH="1">
            <a:off x="1631504" y="3715831"/>
            <a:ext cx="2088000" cy="612000"/>
          </a:xfrm>
          <a:prstGeom prst="accentCallout2">
            <a:avLst>
              <a:gd name="adj1" fmla="val 52129"/>
              <a:gd name="adj2" fmla="val -4894"/>
              <a:gd name="adj3" fmla="val 31466"/>
              <a:gd name="adj4" fmla="val -19614"/>
              <a:gd name="adj5" fmla="val 28247"/>
              <a:gd name="adj6" fmla="val -59697"/>
            </a:avLst>
          </a:prstGeom>
          <a:solidFill>
            <a:schemeClr val="accent1">
              <a:lumMod val="20000"/>
              <a:lumOff val="80000"/>
            </a:schemeClr>
          </a:solidFill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r>
              <a:rPr lang="ko-KR" altLang="en-US" sz="1300" spc="-60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시나리오별 분명하고 타당한 논리구조를 확보해야 함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CFC184B-5BCA-4CF5-A11F-16D0C28BF630}"/>
              </a:ext>
            </a:extLst>
          </p:cNvPr>
          <p:cNvSpPr txBox="1"/>
          <p:nvPr/>
        </p:nvSpPr>
        <p:spPr>
          <a:xfrm>
            <a:off x="1297688" y="908720"/>
            <a:ext cx="9622725" cy="3629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ts val="2500"/>
              </a:lnSpc>
            </a:pPr>
            <a:r>
              <a:rPr lang="ko-KR" altLang="en-US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기후의 재무적 영향에 관한 시나리오는 </a:t>
            </a:r>
            <a:r>
              <a:rPr lang="en-US" altLang="ko-KR" sz="1700" spc="-80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  <a:r>
              <a:rPr lang="ko-KR" altLang="en-US" sz="1700" spc="-80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가지</a:t>
            </a:r>
            <a:r>
              <a:rPr lang="ko-KR" altLang="en-US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의 속성을 바탕으로 개발 및 구현되어야 합니다</a:t>
            </a:r>
            <a:r>
              <a:rPr lang="en-US" altLang="ko-KR" sz="1700" spc="-80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23268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3552" y="2026588"/>
            <a:ext cx="18309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Table</a:t>
            </a:r>
            <a:r>
              <a:rPr lang="ko-KR" altLang="en-US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6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of contents</a:t>
            </a:r>
            <a:endParaRPr lang="ko-KR" altLang="en-US" sz="1600" b="1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5AE72BB-21CA-4326-855E-644A8BC711BA}"/>
              </a:ext>
            </a:extLst>
          </p:cNvPr>
          <p:cNvSpPr/>
          <p:nvPr/>
        </p:nvSpPr>
        <p:spPr>
          <a:xfrm>
            <a:off x="2135560" y="3923117"/>
            <a:ext cx="2520000" cy="21602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BEA93A-5E57-42F7-BBCC-3A42B01118FE}"/>
              </a:ext>
            </a:extLst>
          </p:cNvPr>
          <p:cNvSpPr txBox="1"/>
          <p:nvPr/>
        </p:nvSpPr>
        <p:spPr>
          <a:xfrm>
            <a:off x="2207568" y="2542832"/>
            <a:ext cx="33843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2237" defTabSz="1343025">
              <a:spcAft>
                <a:spcPts val="1200"/>
              </a:spcAft>
            </a:pP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01 /      TCFD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개요</a:t>
            </a:r>
            <a:endParaRPr lang="en-US" altLang="ko-KR" sz="1200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22237" defTabSz="1343025">
              <a:spcAft>
                <a:spcPts val="1200"/>
              </a:spcAft>
            </a:pP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02 /      TCFD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권고안</a:t>
            </a:r>
            <a:endParaRPr lang="en-US" altLang="ko-KR" sz="1200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22237" defTabSz="1343025">
              <a:spcAft>
                <a:spcPts val="1200"/>
              </a:spcAft>
            </a:pP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03 /      TCFD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권고안 이행지침</a:t>
            </a:r>
            <a:endParaRPr lang="en-US" altLang="ko-KR" sz="1200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22237" defTabSz="1343025">
              <a:spcAft>
                <a:spcPts val="1200"/>
              </a:spcAft>
            </a:pP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04 /      TCFD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시나리오 분석 </a:t>
            </a:r>
            <a:endParaRPr lang="en-US" altLang="ko-KR" sz="1200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22237" defTabSz="1343025">
              <a:spcAft>
                <a:spcPts val="1200"/>
              </a:spcAft>
            </a:pPr>
            <a:r>
              <a:rPr lang="en-US" altLang="ko-KR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05 /      </a:t>
            </a:r>
            <a:r>
              <a:rPr lang="ko-KR" altLang="en-US" sz="1200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요약 및 전망 </a:t>
            </a:r>
            <a:endParaRPr lang="en-US" altLang="ko-KR" sz="1200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6764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>
            <a:extLst>
              <a:ext uri="{FF2B5EF4-FFF2-40B4-BE49-F238E27FC236}">
                <a16:creationId xmlns:a16="http://schemas.microsoft.com/office/drawing/2014/main" id="{B13876DF-EBAF-42B3-ADEF-DD7AB56B2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8048" y="5110441"/>
            <a:ext cx="31290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ko-KR" dirty="0"/>
              <a:t>  </a:t>
            </a:r>
            <a:br>
              <a:rPr lang="ko-KR" altLang="ko-KR" sz="11200" dirty="0"/>
            </a:br>
            <a:br>
              <a:rPr lang="ko-KR" altLang="ko-KR" dirty="0"/>
            </a:br>
            <a:endParaRPr lang="ko-KR" altLang="ko-KR" dirty="0"/>
          </a:p>
        </p:txBody>
      </p:sp>
      <p:sp>
        <p:nvSpPr>
          <p:cNvPr id="11" name="제목 2">
            <a:extLst>
              <a:ext uri="{FF2B5EF4-FFF2-40B4-BE49-F238E27FC236}">
                <a16:creationId xmlns:a16="http://schemas.microsoft.com/office/drawing/2014/main" id="{B6D453E6-5441-478F-8C50-527B7D2CB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rmAutofit fontScale="90000"/>
          </a:bodyPr>
          <a:lstStyle/>
          <a:p>
            <a:r>
              <a:rPr lang="en-US" altLang="ko-KR" b="0" dirty="0"/>
              <a:t>5. </a:t>
            </a:r>
            <a:r>
              <a:rPr lang="ko-KR" altLang="en-US" b="0" dirty="0"/>
              <a:t>요약 및 전망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124906C-6CB2-4469-8C65-E2C9518FF706}"/>
              </a:ext>
            </a:extLst>
          </p:cNvPr>
          <p:cNvSpPr/>
          <p:nvPr/>
        </p:nvSpPr>
        <p:spPr>
          <a:xfrm>
            <a:off x="1281316" y="1093201"/>
            <a:ext cx="360000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r>
              <a:rPr lang="en-US" altLang="ko-KR" sz="1600" b="1" dirty="0">
                <a:solidFill>
                  <a:schemeClr val="tx1"/>
                </a:solidFill>
                <a:cs typeface="Arial" panose="020B0604020202020204" pitchFamily="34" charset="0"/>
              </a:rPr>
              <a:t>1</a:t>
            </a:r>
            <a:endParaRPr lang="ko-KR" altLang="en-US" sz="16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24DE46-4C87-4C7E-AF1C-22C8E343E4AD}"/>
              </a:ext>
            </a:extLst>
          </p:cNvPr>
          <p:cNvSpPr txBox="1"/>
          <p:nvPr/>
        </p:nvSpPr>
        <p:spPr>
          <a:xfrm>
            <a:off x="1756064" y="1052737"/>
            <a:ext cx="8775278" cy="584775"/>
          </a:xfrm>
          <a:prstGeom prst="rect">
            <a:avLst/>
          </a:prstGeom>
          <a:noFill/>
        </p:spPr>
        <p:txBody>
          <a:bodyPr wrap="none" lIns="36000" rIns="36000" rtlCol="0">
            <a:spAutoFit/>
          </a:bodyPr>
          <a:lstStyle/>
          <a:p>
            <a:pPr latinLnBrk="0"/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TCFD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를 포함한 국제기구와 녹색금융 선도국가를 중심으로 기후환경 리스크를 금융시스템에 반영하고 </a:t>
            </a:r>
            <a:endParaRPr lang="en-US" altLang="ko-KR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atinLnBrk="0"/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녹색투자를 촉진하기 위한 </a:t>
            </a:r>
            <a:r>
              <a:rPr lang="ko-KR" altLang="en-US" sz="1600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제도화가 가시화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되고 있음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5E2992-2BD6-4D2E-ACFC-929BAC9983FA}"/>
              </a:ext>
            </a:extLst>
          </p:cNvPr>
          <p:cNvSpPr txBox="1"/>
          <p:nvPr/>
        </p:nvSpPr>
        <p:spPr>
          <a:xfrm>
            <a:off x="1775520" y="1655688"/>
            <a:ext cx="9144893" cy="235090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285750" indent="-285750" latinLnBrk="0">
              <a:lnSpc>
                <a:spcPts val="2000"/>
              </a:lnSpc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금융시스템의 녹색화를 위한 중앙은행과 감독기관의 네트워크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(NGFS)’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는 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2019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월 금융기관의 재정건전성 </a:t>
            </a:r>
            <a:r>
              <a:rPr lang="ko-KR" altLang="en-US" sz="13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평가시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재무적 성과와 연계된 기후변화 위험과 기회 관리를 담은 ‘녹색금융 가이드라인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’ 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발간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b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* NGFS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는 전 세계 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34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개 중앙은행과 금융감독기관이 회원사로 참여하고 국제결제은행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(BIS)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 </a:t>
            </a:r>
            <a:r>
              <a:rPr lang="ko-KR" altLang="en-US" sz="13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옵저버로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참여하고 있음 </a:t>
            </a:r>
            <a:endParaRPr lang="en-US" altLang="ko-KR" sz="13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latinLnBrk="0">
              <a:lnSpc>
                <a:spcPts val="2000"/>
              </a:lnSpc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CDP, 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유엔환경계획 </a:t>
            </a:r>
            <a:r>
              <a:rPr lang="ko-KR" altLang="en-US" sz="1300" dirty="0" err="1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금융이니셔티브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(UNEP FI), 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적도원칙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등 국제적 단체도 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TCFD 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활동에 동참하고 있음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.</a:t>
            </a:r>
          </a:p>
          <a:p>
            <a:pPr marL="285750" indent="-285750" latinLnBrk="0">
              <a:lnSpc>
                <a:spcPts val="2000"/>
              </a:lnSpc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유럽연합은 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2030 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기후에너지목표 달성을 위해 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2018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년 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월 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EU ‘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지속가능금융 활동계획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’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을 발표하고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당해 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5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월 후속조치로 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개의 제안을 담은 법제화 패키지 공개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.</a:t>
            </a:r>
          </a:p>
          <a:p>
            <a:pPr marL="285750" indent="-285750" latinLnBrk="0">
              <a:lnSpc>
                <a:spcPts val="2000"/>
              </a:lnSpc>
              <a:buFont typeface="Wingdings" panose="05000000000000000000" pitchFamily="2" charset="2"/>
              <a:buChar char="l"/>
            </a:pP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중국은 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13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차 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5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개년 계획에서 녹색금융 기반마련을 주요 국정방향으로 설정하고 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2015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년 중국인민은행 산하에 녹색금융위원회 발족하고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2020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년까지 상장기업의 환경정보공개 의무화를 추진 중임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.</a:t>
            </a:r>
            <a:endParaRPr lang="ko-KR" altLang="en-US" sz="130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55795B4-A21E-4270-83D8-C4D874AE5ED9}"/>
              </a:ext>
            </a:extLst>
          </p:cNvPr>
          <p:cNvSpPr/>
          <p:nvPr/>
        </p:nvSpPr>
        <p:spPr>
          <a:xfrm>
            <a:off x="1264822" y="4189545"/>
            <a:ext cx="360000" cy="360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latinLnBrk="0">
              <a:spcAft>
                <a:spcPts val="500"/>
              </a:spcAft>
            </a:pPr>
            <a:r>
              <a:rPr lang="en-US" altLang="ko-KR" sz="1600" b="1" dirty="0">
                <a:solidFill>
                  <a:schemeClr val="tx1"/>
                </a:solidFill>
                <a:cs typeface="Arial" panose="020B0604020202020204" pitchFamily="34" charset="0"/>
              </a:rPr>
              <a:t>2</a:t>
            </a:r>
            <a:endParaRPr lang="ko-KR" altLang="en-US" sz="16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D20776-972B-4688-BB8E-0830C0D4A080}"/>
              </a:ext>
            </a:extLst>
          </p:cNvPr>
          <p:cNvSpPr txBox="1"/>
          <p:nvPr/>
        </p:nvSpPr>
        <p:spPr>
          <a:xfrm>
            <a:off x="1739570" y="4149081"/>
            <a:ext cx="9187608" cy="584775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latinLnBrk="0"/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기후변화 대응 및 </a:t>
            </a:r>
            <a:r>
              <a:rPr lang="ko-KR" altLang="en-US" sz="16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저탄소경제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경쟁력 확보 측면에서 기후변화의 재무적 영향 평가에 대한 글로벌 기업의 관심은 더욱 확대되고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이에 따라 </a:t>
            </a:r>
            <a:r>
              <a:rPr lang="ko-KR" altLang="en-US" sz="1600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시나리오 분석을 활용하는 기업이 증가</a:t>
            </a:r>
            <a:r>
              <a:rPr lang="ko-KR" altLang="en-US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할 것으로 예상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A27721-091F-4DDA-B8B4-8F209DFBE33F}"/>
              </a:ext>
            </a:extLst>
          </p:cNvPr>
          <p:cNvSpPr txBox="1"/>
          <p:nvPr/>
        </p:nvSpPr>
        <p:spPr>
          <a:xfrm>
            <a:off x="1759026" y="4797152"/>
            <a:ext cx="9161386" cy="1504514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285750" indent="-285750" latinLnBrk="0">
              <a:lnSpc>
                <a:spcPts val="2000"/>
              </a:lnSpc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우리나라 금융감독원은 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2018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 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10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월 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UNEP FI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에 가입했으며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2019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년중 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NGFS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에 가입 검토 중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marL="285750" indent="-285750" latinLnBrk="0">
              <a:lnSpc>
                <a:spcPts val="2000"/>
              </a:lnSpc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기후변화 리스크 및 기회의 재무적 영향 평가에 대한 이해관계자의 눈높이가 더욱 높아질 것이며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TCFD 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가이드라인과 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CDP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의 평가 수준이 높아질 것으로 예상됨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marL="285750" indent="-285750" latinLnBrk="0">
              <a:lnSpc>
                <a:spcPts val="2000"/>
              </a:lnSpc>
              <a:buFont typeface="Wingdings" panose="05000000000000000000" pitchFamily="2" charset="2"/>
              <a:buChar char="l"/>
            </a:pP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기후변화로 인한 리스크 및 기회의 시나리오 분석과 포트폴리오 평가는 아직 초기 단계로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향후 산업별</a:t>
            </a:r>
            <a:r>
              <a:rPr lang="en-US" altLang="ko-KR" sz="1300" dirty="0">
                <a:latin typeface="Times New Roman" panose="02020603050405020304" pitchFamily="18" charset="0"/>
                <a:ea typeface="나눔고딕" panose="020D0604000000000000" pitchFamily="50" charset="-127"/>
                <a:cs typeface="Times New Roman" panose="02020603050405020304" pitchFamily="18" charset="0"/>
              </a:rPr>
              <a:t>∙</a:t>
            </a:r>
            <a:r>
              <a:rPr lang="ko-KR" altLang="en-US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지역별 변수를 반영하는 분석방법론이 개발되어 개별 기업의 기후 리스크 분석과 중장기 사업전략수립에 활용될 것으로 예상됨</a:t>
            </a:r>
            <a:r>
              <a:rPr lang="en-US" altLang="ko-KR" sz="13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ko-KR" altLang="en-US" sz="13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953065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2">
            <a:extLst>
              <a:ext uri="{FF2B5EF4-FFF2-40B4-BE49-F238E27FC236}">
                <a16:creationId xmlns:a16="http://schemas.microsoft.com/office/drawing/2014/main" id="{B6D453E6-5441-478F-8C50-527B7D2CB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09563"/>
            <a:ext cx="9648825" cy="400110"/>
          </a:xfrm>
        </p:spPr>
        <p:txBody>
          <a:bodyPr>
            <a:noAutofit/>
          </a:bodyPr>
          <a:lstStyle/>
          <a:p>
            <a:r>
              <a:rPr lang="ko-KR" altLang="en-US" sz="3200" b="0" dirty="0"/>
              <a:t>참조</a:t>
            </a:r>
            <a:r>
              <a:rPr lang="en-US" altLang="ko-KR" sz="3200" b="0" dirty="0"/>
              <a:t>: S&amp;P </a:t>
            </a:r>
            <a:r>
              <a:rPr lang="en-US" altLang="ko-KR" sz="3200" b="0" dirty="0" err="1"/>
              <a:t>Trucost</a:t>
            </a:r>
            <a:r>
              <a:rPr lang="en-US" altLang="ko-KR" sz="3200" b="0" dirty="0"/>
              <a:t> CFD</a:t>
            </a:r>
            <a:r>
              <a:rPr lang="ko-KR" altLang="en-US" sz="3200" b="0" dirty="0"/>
              <a:t> 포트폴리오 분석 도구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B2500151-431B-4B55-8293-2F8D0FD28C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63"/>
          <a:stretch/>
        </p:blipFill>
        <p:spPr>
          <a:xfrm>
            <a:off x="1752386" y="1428165"/>
            <a:ext cx="3769778" cy="1809239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AA692989-7F4D-4362-A9D2-E00FABF35F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3594" y="3911821"/>
            <a:ext cx="3769778" cy="1849266"/>
          </a:xfrm>
          <a:prstGeom prst="rect">
            <a:avLst/>
          </a:prstGeom>
        </p:spPr>
      </p:pic>
      <p:sp>
        <p:nvSpPr>
          <p:cNvPr id="14" name="TextBox 17">
            <a:extLst>
              <a:ext uri="{FF2B5EF4-FFF2-40B4-BE49-F238E27FC236}">
                <a16:creationId xmlns:a16="http://schemas.microsoft.com/office/drawing/2014/main" id="{661BA2B7-D195-48D1-911F-D0958C79C65D}"/>
              </a:ext>
            </a:extLst>
          </p:cNvPr>
          <p:cNvSpPr txBox="1"/>
          <p:nvPr/>
        </p:nvSpPr>
        <p:spPr>
          <a:xfrm>
            <a:off x="1752386" y="3217161"/>
            <a:ext cx="3769778" cy="43088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marL="182563" indent="-182563" latinLnBrk="0">
              <a:buFont typeface="Wingdings" panose="05000000000000000000" pitchFamily="2" charset="2"/>
              <a:buChar char="§"/>
            </a:pP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Bank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loan book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의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Carbon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100" dirty="0" err="1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EaR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(EBIT at Risk)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분석</a:t>
            </a:r>
            <a:endParaRPr lang="en-US" altLang="ko-KR" sz="110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82563" indent="-182563" latinLnBrk="0">
              <a:buFont typeface="Wingdings" panose="05000000000000000000" pitchFamily="2" charset="2"/>
              <a:buChar char="§"/>
            </a:pP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EBIT margin reduction due to carbon risks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5" name="TextBox 18">
            <a:extLst>
              <a:ext uri="{FF2B5EF4-FFF2-40B4-BE49-F238E27FC236}">
                <a16:creationId xmlns:a16="http://schemas.microsoft.com/office/drawing/2014/main" id="{F0A81ACC-B7B7-4E93-B160-9B427D80B1B7}"/>
              </a:ext>
            </a:extLst>
          </p:cNvPr>
          <p:cNvSpPr txBox="1"/>
          <p:nvPr/>
        </p:nvSpPr>
        <p:spPr>
          <a:xfrm>
            <a:off x="6653594" y="5761088"/>
            <a:ext cx="3726709" cy="43088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marL="182563" indent="-182563" latinLnBrk="0">
              <a:buFont typeface="Wingdings" panose="05000000000000000000" pitchFamily="2" charset="2"/>
              <a:buChar char="§"/>
            </a:pP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에너지 믹스 비교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Loan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book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대비 국가에너지구조 비교</a:t>
            </a:r>
            <a:endParaRPr lang="en-US" altLang="ko-KR" sz="110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82563" indent="-182563" latinLnBrk="0">
              <a:buFont typeface="Wingdings" panose="05000000000000000000" pitchFamily="2" charset="2"/>
              <a:buChar char="§"/>
            </a:pP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석탄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중유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천연가스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재생에너지 등의 비율 분석 등</a:t>
            </a:r>
          </a:p>
        </p:txBody>
      </p:sp>
      <p:sp>
        <p:nvSpPr>
          <p:cNvPr id="16" name="TextBox 19">
            <a:extLst>
              <a:ext uri="{FF2B5EF4-FFF2-40B4-BE49-F238E27FC236}">
                <a16:creationId xmlns:a16="http://schemas.microsoft.com/office/drawing/2014/main" id="{88743153-B43B-425E-8A64-86E597B65C2B}"/>
              </a:ext>
            </a:extLst>
          </p:cNvPr>
          <p:cNvSpPr txBox="1"/>
          <p:nvPr/>
        </p:nvSpPr>
        <p:spPr>
          <a:xfrm>
            <a:off x="6653594" y="3245918"/>
            <a:ext cx="3725758" cy="26161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marL="182563" indent="-182563" latinLnBrk="0">
              <a:buFont typeface="Wingdings" panose="05000000000000000000" pitchFamily="2" charset="2"/>
              <a:buChar char="§"/>
            </a:pP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타 대출 포트폴리오의 온실가스 리스크 비교</a:t>
            </a: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3248CFF5-2935-43FC-9E2E-C01D2DF161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4544" y="1404417"/>
            <a:ext cx="3725758" cy="1832987"/>
          </a:xfrm>
          <a:prstGeom prst="rect">
            <a:avLst/>
          </a:prstGeom>
        </p:spPr>
      </p:pic>
      <p:sp>
        <p:nvSpPr>
          <p:cNvPr id="18" name="타원 17">
            <a:extLst>
              <a:ext uri="{FF2B5EF4-FFF2-40B4-BE49-F238E27FC236}">
                <a16:creationId xmlns:a16="http://schemas.microsoft.com/office/drawing/2014/main" id="{1E4BEA76-3730-483B-B4E3-3786B6A390A0}"/>
              </a:ext>
            </a:extLst>
          </p:cNvPr>
          <p:cNvSpPr/>
          <p:nvPr/>
        </p:nvSpPr>
        <p:spPr>
          <a:xfrm>
            <a:off x="6922036" y="4548093"/>
            <a:ext cx="940597" cy="762169"/>
          </a:xfrm>
          <a:prstGeom prst="ellipse">
            <a:avLst/>
          </a:prstGeom>
          <a:noFill/>
          <a:ln w="38100" cmpd="sng">
            <a:solidFill>
              <a:srgbClr val="FF0000"/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>
              <a:spcAft>
                <a:spcPts val="500"/>
              </a:spcAft>
            </a:pPr>
            <a:endParaRPr lang="ko-KR" altLang="en-US" sz="1050" b="1" dirty="0">
              <a:solidFill>
                <a:schemeClr val="tx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E55E238F-2717-44D6-BE39-D8016A006DA7}"/>
              </a:ext>
            </a:extLst>
          </p:cNvPr>
          <p:cNvSpPr/>
          <p:nvPr/>
        </p:nvSpPr>
        <p:spPr>
          <a:xfrm>
            <a:off x="6887257" y="4548092"/>
            <a:ext cx="970883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ctr"/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벤치마크 대비</a:t>
            </a:r>
            <a:endParaRPr lang="en-US" altLang="ko-KR" sz="100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특정 은행의</a:t>
            </a:r>
            <a:endParaRPr lang="en-US" altLang="ko-KR" sz="100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석탄발전</a:t>
            </a:r>
            <a:endParaRPr lang="en-US" altLang="ko-KR" sz="100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대출 비중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15C4837E-6036-42B5-B9B8-896DA9A09CB5}"/>
              </a:ext>
            </a:extLst>
          </p:cNvPr>
          <p:cNvSpPr/>
          <p:nvPr/>
        </p:nvSpPr>
        <p:spPr>
          <a:xfrm>
            <a:off x="6242244" y="1266322"/>
            <a:ext cx="4536504" cy="2444088"/>
          </a:xfrm>
          <a:prstGeom prst="roundRect">
            <a:avLst>
              <a:gd name="adj" fmla="val 6893"/>
            </a:avLst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89AA081D-820B-4628-8ADE-2396F1F594B5}"/>
              </a:ext>
            </a:extLst>
          </p:cNvPr>
          <p:cNvSpPr/>
          <p:nvPr/>
        </p:nvSpPr>
        <p:spPr>
          <a:xfrm>
            <a:off x="6242244" y="3793224"/>
            <a:ext cx="4536504" cy="2444088"/>
          </a:xfrm>
          <a:prstGeom prst="roundRect">
            <a:avLst>
              <a:gd name="adj" fmla="val 6893"/>
            </a:avLst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93F92314-8B74-45EC-B8E1-F25ED0E8F29B}"/>
              </a:ext>
            </a:extLst>
          </p:cNvPr>
          <p:cNvSpPr/>
          <p:nvPr/>
        </p:nvSpPr>
        <p:spPr>
          <a:xfrm>
            <a:off x="1413252" y="1266322"/>
            <a:ext cx="4536504" cy="2444088"/>
          </a:xfrm>
          <a:prstGeom prst="roundRect">
            <a:avLst>
              <a:gd name="adj" fmla="val 6893"/>
            </a:avLst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0778C274-BF15-4526-B2FD-BB7D6FDD788A}"/>
              </a:ext>
            </a:extLst>
          </p:cNvPr>
          <p:cNvSpPr/>
          <p:nvPr/>
        </p:nvSpPr>
        <p:spPr>
          <a:xfrm>
            <a:off x="1413252" y="3793224"/>
            <a:ext cx="4536504" cy="2444088"/>
          </a:xfrm>
          <a:prstGeom prst="roundRect">
            <a:avLst>
              <a:gd name="adj" fmla="val 6893"/>
            </a:avLst>
          </a:prstGeom>
          <a:noFill/>
          <a:ln w="6350" cmpd="sng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latinLnBrk="0">
              <a:spcAft>
                <a:spcPts val="500"/>
              </a:spcAft>
            </a:pPr>
            <a:endParaRPr lang="ko-KR" alt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4" name="TextBox 28">
            <a:extLst>
              <a:ext uri="{FF2B5EF4-FFF2-40B4-BE49-F238E27FC236}">
                <a16:creationId xmlns:a16="http://schemas.microsoft.com/office/drawing/2014/main" id="{9BC54876-E606-4365-81A1-BB170D7C499B}"/>
              </a:ext>
            </a:extLst>
          </p:cNvPr>
          <p:cNvSpPr txBox="1"/>
          <p:nvPr/>
        </p:nvSpPr>
        <p:spPr>
          <a:xfrm>
            <a:off x="1752386" y="5761161"/>
            <a:ext cx="4175904" cy="430887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marL="182563" indent="-182563" latinLnBrk="0">
              <a:buFont typeface="Wingdings" panose="05000000000000000000" pitchFamily="2" charset="2"/>
              <a:buChar char="§"/>
            </a:pP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기후 리스크로 인한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EBIT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노출 정도 분석</a:t>
            </a:r>
            <a:endParaRPr lang="en-US" altLang="ko-KR" sz="110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82563" indent="-182563" latinLnBrk="0">
              <a:buFont typeface="Wingdings" panose="05000000000000000000" pitchFamily="2" charset="2"/>
              <a:buChar char="§"/>
            </a:pP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기후 리스크로 인한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EBIT Margin Reduction, </a:t>
            </a:r>
            <a: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기업가치 변화 분석</a:t>
            </a:r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428C6DE4-CAEA-4F7C-89C2-37C28077A8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7163" y="3893831"/>
            <a:ext cx="3769778" cy="1884077"/>
          </a:xfrm>
          <a:prstGeom prst="rect">
            <a:avLst/>
          </a:prstGeom>
        </p:spPr>
      </p:pic>
      <p:sp>
        <p:nvSpPr>
          <p:cNvPr id="26" name="TextBox 9">
            <a:extLst>
              <a:ext uri="{FF2B5EF4-FFF2-40B4-BE49-F238E27FC236}">
                <a16:creationId xmlns:a16="http://schemas.microsoft.com/office/drawing/2014/main" id="{BB510A1E-3F76-4757-9F3E-7BED3173D56E}"/>
              </a:ext>
            </a:extLst>
          </p:cNvPr>
          <p:cNvSpPr txBox="1"/>
          <p:nvPr/>
        </p:nvSpPr>
        <p:spPr>
          <a:xfrm>
            <a:off x="1353412" y="906286"/>
            <a:ext cx="4497975" cy="276999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latinLnBrk="0"/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&lt;S&amp;P Global </a:t>
            </a:r>
            <a:r>
              <a:rPr lang="en-US" altLang="ko-KR" sz="12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Trucost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의 기후 시나리오별 포트폴리오 분석 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예시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)&gt;</a:t>
            </a:r>
            <a:endParaRPr lang="ko-KR" altLang="en-US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946998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D423ABB-C72A-8604-4EF1-89B2D16D6690}"/>
              </a:ext>
            </a:extLst>
          </p:cNvPr>
          <p:cNvSpPr txBox="1"/>
          <p:nvPr/>
        </p:nvSpPr>
        <p:spPr>
          <a:xfrm>
            <a:off x="2008271" y="2767280"/>
            <a:ext cx="8175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400" b="1" dirty="0"/>
              <a:t>감사합니다</a:t>
            </a:r>
            <a:r>
              <a:rPr lang="en-US" altLang="ko-KR" sz="4400" b="1" dirty="0"/>
              <a:t>.</a:t>
            </a:r>
            <a:endParaRPr lang="ko-KR" altLang="en-US" sz="4400" b="1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B002F48B-5DF5-F316-713B-8F34E60A0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F24E0-1449-405C-ADF6-4E8EA674D670}" type="slidenum">
              <a:rPr lang="ko-KR" altLang="en-US" smtClean="0"/>
              <a:t>46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4789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1255</TotalTime>
  <Words>3791</Words>
  <Application>Microsoft Office PowerPoint</Application>
  <PresentationFormat>와이드스크린</PresentationFormat>
  <Paragraphs>569</Paragraphs>
  <Slides>46</Slides>
  <Notes>23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46</vt:i4>
      </vt:variant>
    </vt:vector>
  </HeadingPairs>
  <TitlesOfParts>
    <vt:vector size="54" baseType="lpstr">
      <vt:lpstr>Noto Sans CJK KR Regular</vt:lpstr>
      <vt:lpstr>Arial</vt:lpstr>
      <vt:lpstr>Times New Roman</vt:lpstr>
      <vt:lpstr>Trebuchet MS</vt:lpstr>
      <vt:lpstr>Wingdings</vt:lpstr>
      <vt:lpstr>나눔고딕</vt:lpstr>
      <vt:lpstr>맑은 고딕</vt:lpstr>
      <vt:lpstr>Office 테마</vt:lpstr>
      <vt:lpstr>PowerPoint 프레젠테이션</vt:lpstr>
      <vt:lpstr>1. 금융안정화위원회의 기후관련 재무정보공시 테스크포스(TCFD)</vt:lpstr>
      <vt:lpstr>참조: TCFD의 도입 배경 및 Milestone</vt:lpstr>
      <vt:lpstr>참조: 기후변화와 관련된 위험, 기회 및 재무적 영향</vt:lpstr>
      <vt:lpstr>참조: 기후변화의 4가지 주요 재무적 영향</vt:lpstr>
      <vt:lpstr>참조: 산업별 기후변화의 재무적 영향</vt:lpstr>
      <vt:lpstr>참조: TCFD의 ‘재무정보 관리 및 공개 권고’ 보고서 시리즈</vt:lpstr>
      <vt:lpstr>PowerPoint 프레젠테이션</vt:lpstr>
      <vt:lpstr>2. TCFD 정보공개 권고</vt:lpstr>
      <vt:lpstr>참조: TCFD 정보공개 프레임워크 vs. 기존 정보공개 프레임워크</vt:lpstr>
      <vt:lpstr>2-1. 지배구조(Governance)에 관한 권고</vt:lpstr>
      <vt:lpstr>2-2. 전략(Strategy)에 관한 권고</vt:lpstr>
      <vt:lpstr>2-2. 전략(Strategy)에 관한 권고</vt:lpstr>
      <vt:lpstr>2-2. 전략(Strategy)에 관한 권고</vt:lpstr>
      <vt:lpstr>2-3. 위험관리(Risk Management)에 관한 권고</vt:lpstr>
      <vt:lpstr>참조: 기후변화 위험의 종류 및 재무적 영향</vt:lpstr>
      <vt:lpstr>2-4. 평가방법 및 목표(Metrics and Targets)에 관한 권고</vt:lpstr>
      <vt:lpstr>2-4. 평가방법 및 목표(Metrics and Targets)에 관한 권고</vt:lpstr>
      <vt:lpstr>참조: 기후관련 평가지표</vt:lpstr>
      <vt:lpstr>PowerPoint 프레젠테이션</vt:lpstr>
      <vt:lpstr>3. 이행지침(Implementation Guidance)의 기본 구성 및 적용 방법</vt:lpstr>
      <vt:lpstr>3-1. 전 부문에 적용되는 지침 (Guidance for All Sectors)</vt:lpstr>
      <vt:lpstr>3-2. 특정 부문별 보충지침 (Supplemental Guidance)</vt:lpstr>
      <vt:lpstr>참조: 에너지부문 평가지표</vt:lpstr>
      <vt:lpstr>참조: 에너지부문 평가지표 (계속)</vt:lpstr>
      <vt:lpstr>참조: 원자재 및 건설부문 평가지표</vt:lpstr>
      <vt:lpstr>참조: 원자재 및 건설부문 평가지표(계속)</vt:lpstr>
      <vt:lpstr>참조: 정보공개 7대 원칙</vt:lpstr>
      <vt:lpstr>PowerPoint 프레젠테이션</vt:lpstr>
      <vt:lpstr>4. 기후변화 시나리오 분석 (Scenario Analysis)의 필요성 및 절차</vt:lpstr>
      <vt:lpstr>4-1. 기후 위험 및 기회의 시나리오 분석 프로세스</vt:lpstr>
      <vt:lpstr>4-2. 전환위험(Transition Risk)과 물리적위험(Physical Risk)</vt:lpstr>
      <vt:lpstr>참조: 주요 전환시나리오의 변수별 가정 및 목표</vt:lpstr>
      <vt:lpstr>참조: 주요 전환시나리오의 변수별 가정 및 목표 (계속)</vt:lpstr>
      <vt:lpstr>참조: 전환 시나리오(Transition Scenario)</vt:lpstr>
      <vt:lpstr>참조: 물리적 시나리오 (Physical Scenario)</vt:lpstr>
      <vt:lpstr>참조: WRI의 물 리스크 관리 지도(AQUEDUCT Water Risk Atlas)</vt:lpstr>
      <vt:lpstr>4-3. 기후 시나리오 분석 활용 사례</vt:lpstr>
      <vt:lpstr>4-3. 기후 시나리오 분석 활용 사례 (계속)</vt:lpstr>
      <vt:lpstr>4-3. 기후 시나리오 분석 활용 사례 (계속)</vt:lpstr>
      <vt:lpstr>4-3. 기후 시나리오 분석 활용 사례 (계속)</vt:lpstr>
      <vt:lpstr>참조: 시나리오가 갖춰야 할 주요 특징</vt:lpstr>
      <vt:lpstr>PowerPoint 프레젠테이션</vt:lpstr>
      <vt:lpstr>5. 요약 및 전망</vt:lpstr>
      <vt:lpstr>참조: S&amp;P Trucost CFD 포트폴리오 분석 도구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OWNER</cp:lastModifiedBy>
  <cp:revision>105</cp:revision>
  <dcterms:created xsi:type="dcterms:W3CDTF">2023-03-08T01:34:07Z</dcterms:created>
  <dcterms:modified xsi:type="dcterms:W3CDTF">2024-08-29T13:27:18Z</dcterms:modified>
</cp:coreProperties>
</file>