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300" r:id="rId2"/>
    <p:sldId id="305" r:id="rId3"/>
    <p:sldId id="332" r:id="rId4"/>
    <p:sldId id="333" r:id="rId5"/>
    <p:sldId id="334" r:id="rId6"/>
    <p:sldId id="336" r:id="rId7"/>
    <p:sldId id="335" r:id="rId8"/>
    <p:sldId id="340" r:id="rId9"/>
    <p:sldId id="341" r:id="rId10"/>
    <p:sldId id="342" r:id="rId11"/>
    <p:sldId id="343" r:id="rId12"/>
    <p:sldId id="331" r:id="rId13"/>
    <p:sldId id="306" r:id="rId14"/>
    <p:sldId id="302" r:id="rId15"/>
    <p:sldId id="303" r:id="rId16"/>
    <p:sldId id="304" r:id="rId17"/>
    <p:sldId id="307" r:id="rId18"/>
    <p:sldId id="323" r:id="rId19"/>
    <p:sldId id="322" r:id="rId20"/>
    <p:sldId id="313" r:id="rId21"/>
    <p:sldId id="314" r:id="rId22"/>
    <p:sldId id="315" r:id="rId23"/>
    <p:sldId id="316" r:id="rId24"/>
    <p:sldId id="317" r:id="rId25"/>
    <p:sldId id="318" r:id="rId26"/>
    <p:sldId id="319" r:id="rId27"/>
    <p:sldId id="320" r:id="rId28"/>
    <p:sldId id="321" r:id="rId29"/>
    <p:sldId id="324" r:id="rId30"/>
    <p:sldId id="325" r:id="rId31"/>
    <p:sldId id="326" r:id="rId32"/>
    <p:sldId id="327" r:id="rId33"/>
    <p:sldId id="328" r:id="rId34"/>
    <p:sldId id="329" r:id="rId35"/>
    <p:sldId id="330" r:id="rId36"/>
    <p:sldId id="294" r:id="rId3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7A9C7"/>
    <a:srgbClr val="050F5B"/>
    <a:srgbClr val="2F52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4660"/>
  </p:normalViewPr>
  <p:slideViewPr>
    <p:cSldViewPr snapToGrid="0">
      <p:cViewPr varScale="1">
        <p:scale>
          <a:sx n="152" d="100"/>
          <a:sy n="152" d="100"/>
        </p:scale>
        <p:origin x="660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DDE772-4F21-49BE-BC5A-24CE7ECB9D4F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61DD27-B812-467D-BE26-14F3A890C7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7204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39501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1401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93032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54487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78920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7782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54747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17810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19138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16669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83198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21756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25302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06440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84190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69502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97202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85631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65635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7123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34840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07501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07595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23323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20914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07646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2685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00467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161271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691006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444367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838535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051611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452792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0464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744CFD6-1630-4121-79E8-00ABE695B4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0683A4A-D181-AB26-1526-F1D2C73475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DC631FD-9FA8-312B-A7A8-704BFC065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921A5-8650-46CB-9113-39BC16D0527E}" type="datetime1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2F8CFAF-4FCA-71A4-C309-DA933403E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3426385-5654-8133-DE16-30FEEAF34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1945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081C12C-571E-3BDF-C7E2-28D52A923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C632F33-A3BB-DAE1-9F33-EC53F5BCC2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3216BB8-B37A-555A-CD14-1E2685EAD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4A278-4988-4A81-B4D8-E100349CCCA7}" type="datetime1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CDD94BD-83DD-802A-4F8D-96F54A131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0A2CFF4-3BFC-68A0-9A5E-D8FB19F89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0349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8C8FBB-3493-4CC4-25DB-C668D317E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34D96D2-DCEB-9524-CF67-69BA824D60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AA3C68F-62CA-1BD2-22C0-DE94ACB16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2C70E-38F0-48AA-92C5-7CE839057D40}" type="datetime1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D775909-CFF6-FF14-FC03-A7D61AF4B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F6E69EB-967F-DF16-43C9-AC7F00E09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8966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E2D9F0-C7AA-31A8-0C3A-91A0D3C11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11F2982-D08A-CA8B-969A-D593ED1C1B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F75BFFC-4453-32AD-C5D3-77B15D6AC9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46F78EC-1EA8-8AF3-BF45-2EB10CA94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5F608-209C-41BF-9BD5-DB83E5449317}" type="datetime1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44D5808-A4F2-26E4-00B5-5301EB4FB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486FB4D-89AD-A321-3D42-C3EC10160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896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B4E5CB3-2DC6-3961-635E-1165E117A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CB51C75-555F-BE5D-E4BC-ED013FB060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0AD4091-567D-2927-85A8-4A7F88C03A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B381E80-1309-BAE3-A1DA-2527EAA961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E04AC98D-7FC8-9092-C75C-C79324E3D4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81CA9897-10B7-0809-2244-22C2987D4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7DD9A-C78E-43C4-9D77-13197728B15E}" type="datetime1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39016D48-E570-6B32-9055-8FF1C0B52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A2B676C8-F274-666D-0AFE-FED90D8C1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1322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44D7AAE-E76D-9A10-6DF7-E390F0903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1E3A4DE-8003-E206-2213-B07735E39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B4440-755A-4B29-BF1F-3297229D65E7}" type="datetime1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4F72B4E-E1E8-2A75-09D9-F646F8569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D7954C6-3CB4-04A7-E5C2-D0DF0D9FA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8754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ABC437B2-065A-7491-40C0-7142BE96D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8FE8B-E418-4837-9548-C55A9BB45D96}" type="datetime1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9D572E3-845F-F9BD-D6D0-4692D822E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639F8E2-C2F1-DE93-C0A9-87FE82849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8949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1D0B251-998B-B787-2F49-F05D80CA5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7B0E905-8042-4ED7-7447-B901E5585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A20807B-E87C-1C2D-3B8B-2CB7934FED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8611F8F-3E3E-BD95-B0B6-F9C99EFC4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3E45-B853-47F8-B6F0-973AEBA6095A}" type="datetime1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955A32C-C0F6-A8D5-B9F8-8A394162E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D22C17D-95D5-0FB0-CC2F-37B4DA09D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909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7A91F0B-E88E-6A9A-2AAA-4BEFAAF93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5EADC3F-7C21-C02B-D2F3-1EB39270BB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53FF1FC-E460-A95E-9BA5-9B275129E1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50DD18F-0E00-C959-154D-E32C082C7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27181-705B-4A41-BF10-729F00ADB85F}" type="datetime1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50324C4-A205-B09B-0D63-B5CCF80BD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63442D1-BF41-109A-DF04-19D733F27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26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B3082B1-142F-F949-01F6-565FD7003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6FDFE7-74A8-2EE4-4A45-D6608874A3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0156BA5-FFAC-37F5-7835-261568E70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4741B-EB54-4675-8D70-A580D4198B92}" type="datetime1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20925BB-3C12-2848-C479-C3712D46E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8925038-9AE8-EA73-609F-77BA11BEA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2915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9474E11A-DDBF-24E0-6C76-EC74E7BE69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113E23D-BDC7-B4CF-7C94-C1A4BBF7BC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75937D7-470C-4944-B925-206BC81C7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AA279-8386-4DFA-BE42-D278860D7F85}" type="datetime1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0C64FD0-81C2-64C7-8B80-DEBF19E31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AF45271-36EF-45BB-4BD4-385AF807B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2315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E0A8158-3BDE-5A47-B184-D2E54DDF9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DA69261-8264-2937-FABB-5ACB7C20E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3BB0A68-A106-AFFD-F570-D70ACA9B41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1FFCD-7A4E-4D3B-9DB0-EC51619FBFD8}" type="datetime1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B97807A-0547-EAFA-7E2B-C3064C0630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5587D31-5C3A-C337-EFE0-8465718263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2670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1</a:t>
            </a:fld>
            <a:endParaRPr lang="ko-KR" altLang="en-US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597FFA-A049-46F1-8859-01688537EB6F}"/>
              </a:ext>
            </a:extLst>
          </p:cNvPr>
          <p:cNvSpPr txBox="1"/>
          <p:nvPr/>
        </p:nvSpPr>
        <p:spPr>
          <a:xfrm>
            <a:off x="4382813" y="2295460"/>
            <a:ext cx="383417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/>
              <a:t>VBA</a:t>
            </a:r>
            <a:r>
              <a:rPr lang="ko-KR" altLang="en-US" sz="4000" b="1" dirty="0"/>
              <a:t>와 측정</a:t>
            </a:r>
            <a:endParaRPr lang="en-US" altLang="ko-KR" sz="4000" b="1" dirty="0"/>
          </a:p>
          <a:p>
            <a:endParaRPr lang="ko-KR" altLang="en-US" b="1" dirty="0"/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54A7CD2D-3A9C-4389-8DF0-6B8998F0FF38}"/>
              </a:ext>
            </a:extLst>
          </p:cNvPr>
          <p:cNvSpPr/>
          <p:nvPr/>
        </p:nvSpPr>
        <p:spPr>
          <a:xfrm>
            <a:off x="681070" y="3155937"/>
            <a:ext cx="10815145" cy="665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5936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1458456" cy="721519"/>
            <a:chOff x="404018" y="230978"/>
            <a:chExt cx="1458456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서론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01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2</a:t>
            </a:fld>
            <a:endParaRPr lang="ko-KR" altLang="en-US" dirty="0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0B4917F2-D406-44A3-8D94-983D024917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448" y="1266825"/>
            <a:ext cx="6994329" cy="4683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393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1458456" cy="721519"/>
            <a:chOff x="404018" y="230978"/>
            <a:chExt cx="1458456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서론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01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3</a:t>
            </a:fld>
            <a:endParaRPr lang="ko-KR" altLang="en-US" dirty="0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F9713B3-824C-4347-81D3-80E8082DC2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128" y="1266595"/>
            <a:ext cx="6736278" cy="4629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163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1458456" cy="721519"/>
            <a:chOff x="404018" y="230978"/>
            <a:chExt cx="1458456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서론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01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4</a:t>
            </a:fld>
            <a:endParaRPr lang="ko-KR" altLang="en-US" dirty="0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D6289E4-14F4-4662-B09E-8E17074542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233" y="1333007"/>
            <a:ext cx="7662204" cy="4404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590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1458456" cy="721519"/>
            <a:chOff x="404018" y="230978"/>
            <a:chExt cx="1458456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서론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01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5</a:t>
            </a:fld>
            <a:endParaRPr lang="ko-KR" altLang="en-US" dirty="0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19E4A09F-BAB4-448D-9ECE-371353AE3F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233" y="1270077"/>
            <a:ext cx="7580224" cy="4225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03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1458456" cy="721519"/>
            <a:chOff x="404018" y="230978"/>
            <a:chExt cx="1458456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서론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01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6</a:t>
            </a:fld>
            <a:endParaRPr lang="ko-KR" altLang="en-US" dirty="0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4934430-39FD-40B1-9381-2284A34915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2712" y="1323975"/>
            <a:ext cx="6886575" cy="421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241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3051841" cy="721519"/>
            <a:chOff x="404018" y="230978"/>
            <a:chExt cx="3051841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249619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 err="1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측정프레임워크</a:t>
              </a:r>
              <a:endParaRPr lang="ko-KR" altLang="en-US" sz="28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latin typeface="+mj-lt"/>
                <a:ea typeface="Noto Sans KR Bold" panose="020B0800000000000000" pitchFamily="50" charset="-127"/>
              </a:endParaRP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02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7</a:t>
            </a:fld>
            <a:endParaRPr lang="ko-KR" altLang="en-US" dirty="0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ADA98DB-032B-436D-AD5F-CB5F335532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450" y="1240221"/>
            <a:ext cx="6574018" cy="513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123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3051841" cy="721519"/>
            <a:chOff x="404018" y="230978"/>
            <a:chExt cx="3051841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249619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 err="1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측정프레임워크</a:t>
              </a:r>
              <a:endParaRPr lang="ko-KR" altLang="en-US" sz="28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latin typeface="+mj-lt"/>
                <a:ea typeface="Noto Sans KR Bold" panose="020B0800000000000000" pitchFamily="50" charset="-127"/>
              </a:endParaRP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02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8</a:t>
            </a:fld>
            <a:endParaRPr lang="ko-KR" altLang="en-US" dirty="0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424888F-4746-49E7-A179-6E8025D4AF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8260" y="1519237"/>
            <a:ext cx="6210300" cy="381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706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3051841" cy="721519"/>
            <a:chOff x="404018" y="230978"/>
            <a:chExt cx="3051841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249619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 err="1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측정프레임워크</a:t>
              </a:r>
              <a:endParaRPr lang="ko-KR" altLang="en-US" sz="28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latin typeface="+mj-lt"/>
                <a:ea typeface="Noto Sans KR Bold" panose="020B0800000000000000" pitchFamily="50" charset="-127"/>
              </a:endParaRP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02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9</a:t>
            </a:fld>
            <a:endParaRPr lang="ko-KR" altLang="en-US" dirty="0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7BE9962-B892-4EBE-A031-9AE2D7FFC7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245" y="1264164"/>
            <a:ext cx="5163043" cy="491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87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3051841" cy="721519"/>
            <a:chOff x="404018" y="230978"/>
            <a:chExt cx="3051841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249619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 err="1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측정프레임워크</a:t>
              </a:r>
              <a:endParaRPr lang="ko-KR" altLang="en-US" sz="28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latin typeface="+mj-lt"/>
                <a:ea typeface="Noto Sans KR Bold" panose="020B0800000000000000" pitchFamily="50" charset="-127"/>
              </a:endParaRP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02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10</a:t>
            </a:fld>
            <a:endParaRPr lang="ko-KR" altLang="en-US" dirty="0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FA84306-231F-44EE-BF08-DAC13E33F9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128" y="1318850"/>
            <a:ext cx="7568697" cy="482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2108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3051841" cy="721519"/>
            <a:chOff x="404018" y="230978"/>
            <a:chExt cx="3051841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249619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 err="1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측정프레임워크</a:t>
              </a:r>
              <a:endParaRPr lang="ko-KR" altLang="en-US" sz="28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latin typeface="+mj-lt"/>
                <a:ea typeface="Noto Sans KR Bold" panose="020B0800000000000000" pitchFamily="50" charset="-127"/>
              </a:endParaRP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02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11</a:t>
            </a:fld>
            <a:endParaRPr lang="ko-KR" altLang="en-US" dirty="0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9B6A6340-FF0B-4E6C-B1D9-97E1F9E9B9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5360" y="1532046"/>
            <a:ext cx="7789624" cy="2015908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35EA8558-A158-45C2-AC2C-82B2631538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5360" y="3710091"/>
            <a:ext cx="8108750" cy="216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2489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2187823" cy="721519"/>
            <a:chOff x="404018" y="230978"/>
            <a:chExt cx="2187823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163217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측정 소개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03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12</a:t>
            </a:fld>
            <a:endParaRPr lang="ko-KR" altLang="en-US" dirty="0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9970D22-C083-4BF1-A365-CA96C08C106B}"/>
              </a:ext>
            </a:extLst>
          </p:cNvPr>
          <p:cNvSpPr txBox="1"/>
          <p:nvPr/>
        </p:nvSpPr>
        <p:spPr>
          <a:xfrm>
            <a:off x="605233" y="1299307"/>
            <a:ext cx="10868544" cy="4756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marR="0" indent="0" algn="just" fontAlgn="base" latinLnBrk="1">
              <a:lnSpc>
                <a:spcPct val="16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VBA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의 측정방법론은 총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6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가지 주제로 구성되어 있으며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물과 관련된 주제는 물 소비와 수질오염이 있다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.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본 강의에서는 물 소비에 대한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환경적･사회적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 가치를 측정하는 방법을 소개하고자 한다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.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190500" marR="0" indent="0" algn="just" fontAlgn="base" latinLnBrk="1">
              <a:lnSpc>
                <a:spcPct val="160000"/>
              </a:lnSpc>
              <a:spcBef>
                <a:spcPts val="1000"/>
              </a:spcBef>
              <a:spcAft>
                <a:spcPts val="0"/>
              </a:spcAft>
            </a:pP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물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소비란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증발하거나 제품 또는 식물에 포함되거나 다시 사용할 수 없을 정도로 오염된 물을 의미한다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.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물 사용량과 소비량은 서로 구분되는 개념이다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.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사용하기 위해 수원에서 빼낸 물의 양을 물 사용량이라 하고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그 사용량 중 원래 수원으로 다시 돌아가지 않아 더 이상 사용 불가능한 양이 물 소비량이다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. 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190500" marR="0" indent="0" algn="just" fontAlgn="base" latinLnBrk="1">
              <a:lnSpc>
                <a:spcPct val="160000"/>
              </a:lnSpc>
              <a:spcBef>
                <a:spcPts val="1000"/>
              </a:spcBef>
              <a:spcAft>
                <a:spcPts val="0"/>
              </a:spcAft>
            </a:pP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기업의 물 사용량 중 폐수 등으로 방출되어 원래 수원으로 돌아가는 부분은 물 소비량에 포함하지 않는다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.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다만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방출된 폐수 등은 원래 수원을 </a:t>
            </a:r>
            <a:r>
              <a:rPr lang="ko-KR" altLang="en-US" sz="1600" kern="0" spc="-3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오염시켜 또 다른 사회적 영향을 미치게 되는데</a:t>
            </a:r>
            <a:r>
              <a:rPr lang="en-US" altLang="ko-KR" sz="1600" kern="0" spc="-3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</a:t>
            </a:r>
            <a:r>
              <a:rPr lang="ko-KR" altLang="en-US" sz="1600" kern="0" spc="-3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이는 다음 절의 수질오염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주제에서 다룬다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. 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190500" marR="0" indent="0" algn="just" fontAlgn="base" latinLnBrk="1">
              <a:lnSpc>
                <a:spcPct val="160000"/>
              </a:lnSpc>
              <a:spcBef>
                <a:spcPts val="1000"/>
              </a:spcBef>
              <a:spcAft>
                <a:spcPts val="0"/>
              </a:spcAft>
            </a:pP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기업의 물 소비가 증가하면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환경적으로 수자원 고갈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물 스트레스 지수 상승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생태계 내 물 가용성 감소와 더불어 새로운 물을 공급하기 위한 시설의 가동 등으로 대기오염 및 폐기물이 추가적으로 발생하게 된다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.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사회적으로는 물 부족으로 인한 영양실조 및 수인성 전염병 발생과 지하수 고갈 등이 발생한다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.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휴먼명조"/>
            </a:endParaRPr>
          </a:p>
        </p:txBody>
      </p:sp>
    </p:spTree>
    <p:extLst>
      <p:ext uri="{BB962C8B-B14F-4D97-AF65-F5344CB8AC3E}">
        <p14:creationId xmlns:p14="http://schemas.microsoft.com/office/powerpoint/2010/main" val="1919223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2187823" cy="721519"/>
            <a:chOff x="404018" y="230978"/>
            <a:chExt cx="2187823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163217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측정 소개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03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13</a:t>
            </a:fld>
            <a:endParaRPr lang="ko-KR" altLang="en-US" dirty="0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9F0F312-6189-4C04-9E52-E497402858EC}"/>
              </a:ext>
            </a:extLst>
          </p:cNvPr>
          <p:cNvSpPr txBox="1"/>
          <p:nvPr/>
        </p:nvSpPr>
        <p:spPr>
          <a:xfrm>
            <a:off x="605233" y="1102925"/>
            <a:ext cx="11319804" cy="4874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indent="-190500" algn="just" fontAlgn="base" latinLnBrk="1">
              <a:lnSpc>
                <a:spcPct val="160000"/>
              </a:lnSpc>
              <a:spcBef>
                <a:spcPts val="100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□ 물 소비의 정의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◦ 모든 기업활동은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직･간접적으로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 물을 사용하며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물 소비량은 증발하거나 제품에 포함되거나 다시 사용할 수 없을 정도로 오염된 물의 양으로 정의됨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(</a:t>
            </a:r>
            <a:r>
              <a:rPr lang="en-US" altLang="ko-KR" sz="1800" kern="0" spc="0" dirty="0" err="1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Mekonnen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 &amp; Hoekstra, 2011)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◦ 물 사용과 물 소비를 구별하는 것이 중요함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.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물 소비는 다른 용도로 사용할 수 있는 물의 양을 감소시키고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이는 환경과 사람에게 영향을 미치게 됨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. VBA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의 방법론은 기업 물 소비의 영향을 평가하는 데 중점을 둠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◦ 물 사용량은 ‘사용하기 위해 수원에서 빼낸 물의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총량’을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 나타냄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.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물 사용량 측정은 산업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농업 및 국내 사용자의 물 수요량을 평가하는 데 도움이 됨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◦ 물 소비량은 ‘물 사용량 중 원래 수원으로 돌아가지 않는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부분’을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 의미함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.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물 소비는 증발을 통해 물이 대기 중으로 손실되거나 제품 또는 식물에 통합되어 더 이상 재사용할 수 없음을 의미함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휴먼명조"/>
            </a:endParaRPr>
          </a:p>
        </p:txBody>
      </p:sp>
    </p:spTree>
    <p:extLst>
      <p:ext uri="{BB962C8B-B14F-4D97-AF65-F5344CB8AC3E}">
        <p14:creationId xmlns:p14="http://schemas.microsoft.com/office/powerpoint/2010/main" val="16518032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2187823" cy="721519"/>
            <a:chOff x="404018" y="230978"/>
            <a:chExt cx="2187823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163217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측정 소개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03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14</a:t>
            </a:fld>
            <a:endParaRPr lang="ko-KR" altLang="en-US" dirty="0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9F0F312-6189-4C04-9E52-E497402858EC}"/>
              </a:ext>
            </a:extLst>
          </p:cNvPr>
          <p:cNvSpPr txBox="1"/>
          <p:nvPr/>
        </p:nvSpPr>
        <p:spPr>
          <a:xfrm>
            <a:off x="605233" y="1102925"/>
            <a:ext cx="11319804" cy="4636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indent="-190500" algn="just" fontAlgn="base" latinLnBrk="1">
              <a:lnSpc>
                <a:spcPct val="160000"/>
              </a:lnSpc>
              <a:spcBef>
                <a:spcPts val="100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□ 물 소비의 환경적 영향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◦ 물 소비는 수자원을 고갈시키며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물 스트레스로 이어지거나 생태계 내 물 가용성을 감소시킴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◦ 기업의 물 소비가 사회에 미치는 환경적 영향을 평가하기 위해서는 기업의 물 소비와 환경적 결과로 인간에 미치는 영향 간의 연관성을 확립해야 함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.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영향 경로를 그림으로 표시하면 다음과 같음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270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-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영향 동인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270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en-US" altLang="ko-KR" sz="1800" kern="0" spc="0" dirty="0" err="1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i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)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기업의 물 소비량 및 위치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270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ii)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다른 사용자의 물 가용성 감소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지하수 고갈 및 물 공급 부문의 영향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270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iii)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인간의 건강에 미치는 영향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대체 상수원과 온실가스로 인한 미래 사회 비용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물 공급 부문의 대기 오염 및 폐기물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휴먼명조"/>
            </a:endParaRPr>
          </a:p>
        </p:txBody>
      </p:sp>
    </p:spTree>
    <p:extLst>
      <p:ext uri="{BB962C8B-B14F-4D97-AF65-F5344CB8AC3E}">
        <p14:creationId xmlns:p14="http://schemas.microsoft.com/office/powerpoint/2010/main" val="26543717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2187823" cy="721519"/>
            <a:chOff x="404018" y="230978"/>
            <a:chExt cx="2187823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163217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측정 소개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03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15</a:t>
            </a:fld>
            <a:endParaRPr lang="ko-KR" altLang="en-US" dirty="0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pic>
        <p:nvPicPr>
          <p:cNvPr id="16" name="Picture 3">
            <a:extLst>
              <a:ext uri="{FF2B5EF4-FFF2-40B4-BE49-F238E27FC236}">
                <a16:creationId xmlns:a16="http://schemas.microsoft.com/office/drawing/2014/main" id="{FC5C2FBA-0E8D-4201-82EA-46690EB32B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449" y="1369204"/>
            <a:ext cx="7905065" cy="4811029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3161820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2187823" cy="721519"/>
            <a:chOff x="404018" y="230978"/>
            <a:chExt cx="2187823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163217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측정 소개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03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16</a:t>
            </a:fld>
            <a:endParaRPr lang="ko-KR" altLang="en-US" dirty="0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6250187-D445-4C35-8AC3-FB52E5F69853}"/>
              </a:ext>
            </a:extLst>
          </p:cNvPr>
          <p:cNvSpPr txBox="1"/>
          <p:nvPr/>
        </p:nvSpPr>
        <p:spPr>
          <a:xfrm>
            <a:off x="533927" y="1251534"/>
            <a:ext cx="11391110" cy="4315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indent="-190500" algn="just" fontAlgn="base" latinLnBrk="1">
              <a:lnSpc>
                <a:spcPct val="160000"/>
              </a:lnSpc>
              <a:spcBef>
                <a:spcPts val="1000"/>
              </a:spcBef>
              <a:spcAft>
                <a:spcPts val="0"/>
              </a:spcAft>
            </a:pP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□ 물 소비의 사회적 영향</a:t>
            </a:r>
            <a:endParaRPr lang="ko-KR" altLang="en-US" sz="12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200" kern="0" dirty="0">
                <a:solidFill>
                  <a:srgbClr val="000000"/>
                </a:solidFill>
                <a:latin typeface="휴먼명조"/>
              </a:rPr>
              <a:t>◦ 기업의 물 소비로 동일 수원 내 사용 가능한 깨끗한 물이 감소하는 경우 발생하는 사회적 영향은 다음과 같은 것이 있음</a:t>
            </a:r>
          </a:p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200" kern="0" dirty="0">
                <a:solidFill>
                  <a:srgbClr val="000000"/>
                </a:solidFill>
                <a:latin typeface="휴먼명조"/>
              </a:rPr>
              <a:t>◦ 인간의 건강 </a:t>
            </a:r>
            <a:r>
              <a:rPr lang="en-US" altLang="ko-KR" sz="1200" kern="0" dirty="0">
                <a:solidFill>
                  <a:srgbClr val="000000"/>
                </a:solidFill>
                <a:latin typeface="휴먼명조"/>
              </a:rPr>
              <a:t>– </a:t>
            </a:r>
            <a:r>
              <a:rPr lang="ko-KR" altLang="en-US" sz="1200" kern="0" dirty="0">
                <a:solidFill>
                  <a:srgbClr val="000000"/>
                </a:solidFill>
                <a:latin typeface="휴먼명조"/>
              </a:rPr>
              <a:t>영양실조</a:t>
            </a:r>
            <a:r>
              <a:rPr lang="en-US" altLang="ko-KR" sz="1200" kern="0" dirty="0">
                <a:solidFill>
                  <a:srgbClr val="000000"/>
                </a:solidFill>
                <a:latin typeface="휴먼명조"/>
              </a:rPr>
              <a:t>(Malnutrition)</a:t>
            </a:r>
          </a:p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en-US" altLang="ko-KR" sz="1200" kern="0" dirty="0">
                <a:solidFill>
                  <a:srgbClr val="000000"/>
                </a:solidFill>
                <a:latin typeface="휴먼명조"/>
              </a:rPr>
              <a:t> </a:t>
            </a:r>
            <a:r>
              <a:rPr lang="ko-KR" altLang="en-US" sz="1200" kern="0" dirty="0">
                <a:solidFill>
                  <a:srgbClr val="000000"/>
                </a:solidFill>
                <a:latin typeface="휴먼명조"/>
              </a:rPr>
              <a:t>물이 부족한 지역에서 기업의 물 소비로 사용 가능한 농업용수가 줄어들면</a:t>
            </a:r>
            <a:r>
              <a:rPr lang="en-US" altLang="ko-KR" sz="1200" kern="0" dirty="0">
                <a:solidFill>
                  <a:srgbClr val="000000"/>
                </a:solidFill>
                <a:latin typeface="휴먼명조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휴먼명조"/>
              </a:rPr>
              <a:t>수확량이 감소함</a:t>
            </a:r>
            <a:r>
              <a:rPr lang="en-US" altLang="ko-KR" sz="1200" kern="0" dirty="0">
                <a:solidFill>
                  <a:srgbClr val="000000"/>
                </a:solidFill>
                <a:latin typeface="휴먼명조"/>
              </a:rPr>
              <a:t>. </a:t>
            </a:r>
            <a:r>
              <a:rPr lang="ko-KR" altLang="en-US" sz="1200" kern="0" dirty="0">
                <a:solidFill>
                  <a:srgbClr val="000000"/>
                </a:solidFill>
                <a:latin typeface="휴먼명조"/>
              </a:rPr>
              <a:t>지역 내에서 생산한 농산물에 의존하는 지역에서는 영양실조가 발생할 수 있음</a:t>
            </a:r>
          </a:p>
          <a:p>
            <a:pPr marL="635000" indent="-190500" algn="just" fontAlgn="base">
              <a:lnSpc>
                <a:spcPct val="160000"/>
              </a:lnSpc>
              <a:spcBef>
                <a:spcPts val="800"/>
              </a:spcBef>
            </a:pPr>
            <a:r>
              <a:rPr lang="ko-KR" altLang="en-US" sz="1200" kern="0" dirty="0">
                <a:solidFill>
                  <a:srgbClr val="000000"/>
                </a:solidFill>
                <a:latin typeface="휴먼명조"/>
              </a:rPr>
              <a:t>◦ 인간의 건강 </a:t>
            </a:r>
            <a:r>
              <a:rPr lang="en-US" altLang="ko-KR" sz="1200" kern="0" dirty="0">
                <a:solidFill>
                  <a:srgbClr val="000000"/>
                </a:solidFill>
                <a:latin typeface="휴먼명조"/>
              </a:rPr>
              <a:t>– </a:t>
            </a:r>
            <a:r>
              <a:rPr lang="ko-KR" altLang="en-US" sz="1200" kern="0" dirty="0">
                <a:solidFill>
                  <a:srgbClr val="000000"/>
                </a:solidFill>
                <a:latin typeface="휴먼명조"/>
              </a:rPr>
              <a:t>수인성 전염병</a:t>
            </a:r>
            <a:r>
              <a:rPr lang="en-US" altLang="ko-KR" sz="1200" kern="0" dirty="0">
                <a:solidFill>
                  <a:srgbClr val="000000"/>
                </a:solidFill>
                <a:latin typeface="휴먼명조"/>
              </a:rPr>
              <a:t>(Infectious water-borne diseases)</a:t>
            </a:r>
          </a:p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200" kern="0" dirty="0">
                <a:solidFill>
                  <a:srgbClr val="000000"/>
                </a:solidFill>
                <a:latin typeface="휴먼명조"/>
              </a:rPr>
              <a:t>사용 가능한 깨끗한 물이 감소하여 사람들이 다른 수원을 사용하게 되면</a:t>
            </a:r>
            <a:r>
              <a:rPr lang="en-US" altLang="ko-KR" sz="1200" kern="0" dirty="0">
                <a:solidFill>
                  <a:srgbClr val="000000"/>
                </a:solidFill>
                <a:latin typeface="휴먼명조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휴먼명조"/>
              </a:rPr>
              <a:t>그 품질에 따라 설사 및 기타 수인성 질병이 발생할 수 있음</a:t>
            </a:r>
            <a:r>
              <a:rPr lang="en-US" altLang="ko-KR" sz="1200" kern="0" dirty="0">
                <a:solidFill>
                  <a:srgbClr val="000000"/>
                </a:solidFill>
                <a:latin typeface="휴먼명조"/>
              </a:rPr>
              <a:t>. </a:t>
            </a:r>
            <a:r>
              <a:rPr lang="ko-KR" altLang="en-US" sz="1200" kern="0" dirty="0">
                <a:solidFill>
                  <a:srgbClr val="000000"/>
                </a:solidFill>
                <a:latin typeface="휴먼명조"/>
              </a:rPr>
              <a:t>이로 인한 영향은 오염된 물과 관련이 있지만</a:t>
            </a:r>
            <a:r>
              <a:rPr lang="en-US" altLang="ko-KR" sz="1200" kern="0" dirty="0">
                <a:solidFill>
                  <a:srgbClr val="000000"/>
                </a:solidFill>
                <a:latin typeface="휴먼명조"/>
              </a:rPr>
              <a:t>,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영향의 주요 동인은 깨끗한 물의 감소이므로 수질오염 방법론보다 물 소비 방법론에서 다루고자 함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휴먼명조"/>
              </a:rPr>
              <a:t>.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기업이 오염물질을 직접 방출하는 것과 관련된 영향은 수질오염 방법론에서 다룸</a:t>
            </a:r>
            <a:endParaRPr lang="ko-KR" altLang="en-US" sz="105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◦자원고갈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휴먼명조"/>
              </a:rPr>
              <a:t>(Resource depletion)</a:t>
            </a:r>
          </a:p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지하수에 의존하는 일부 지역에서 기업의 과도한 지하수 소비는 지하수의 고갈과 염수 유입으로 이어짐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휴먼명조"/>
              </a:rPr>
              <a:t>.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재생 불가능한 물 소비는 다른 수원이 확보되지 않는 한 공급 부족 및 비용 증가로 미래에 영향을 미치게 됨</a:t>
            </a:r>
            <a:endParaRPr lang="ko-KR" altLang="en-US" sz="105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315024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2187823" cy="721519"/>
            <a:chOff x="404018" y="230978"/>
            <a:chExt cx="2187823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163217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측정 소개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03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17</a:t>
            </a:fld>
            <a:endParaRPr lang="ko-KR" altLang="en-US" dirty="0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6BC64D-C221-463F-B11C-9519136FC2CF}"/>
              </a:ext>
            </a:extLst>
          </p:cNvPr>
          <p:cNvSpPr txBox="1"/>
          <p:nvPr/>
        </p:nvSpPr>
        <p:spPr>
          <a:xfrm>
            <a:off x="511921" y="1398062"/>
            <a:ext cx="10694207" cy="26074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indent="-190500" algn="just" fontAlgn="base" latinLnBrk="1">
              <a:lnSpc>
                <a:spcPct val="160000"/>
              </a:lnSpc>
              <a:spcBef>
                <a:spcPts val="1000"/>
              </a:spcBef>
              <a:spcAft>
                <a:spcPts val="0"/>
              </a:spcAft>
            </a:pP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□ 물 소비의 영향 동인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(Impact drivers)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측정 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◦ 기업의 물 소비량 소비 시점에 측정 가능하며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기업이 자체적으로 측정하거나 공급업체로부터 데이터를 얻을 수 있음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.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가치 사슬의 하위 단계를 평가할 때 기업활동의 간접적 결과로 소비되는 물의 양을 측정하기 위한 추정 기술이 필요함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◦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LCA(Life-Cycle Analysis)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및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EEIO(Environmentally Extended Input-Output,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환경산업연관표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)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와 같은 모델링 기술을 사용할 수 있음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휴먼명조"/>
            </a:endParaRPr>
          </a:p>
        </p:txBody>
      </p:sp>
    </p:spTree>
    <p:extLst>
      <p:ext uri="{BB962C8B-B14F-4D97-AF65-F5344CB8AC3E}">
        <p14:creationId xmlns:p14="http://schemas.microsoft.com/office/powerpoint/2010/main" val="25788816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2061185" cy="721519"/>
            <a:chOff x="404018" y="230978"/>
            <a:chExt cx="2061185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150554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측정방법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04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18</a:t>
            </a:fld>
            <a:endParaRPr lang="ko-KR" altLang="en-US" dirty="0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91FD4375-FBA6-43B2-AD26-474DA7C9FC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5857609"/>
              </p:ext>
            </p:extLst>
          </p:nvPr>
        </p:nvGraphicFramePr>
        <p:xfrm>
          <a:off x="806449" y="1469927"/>
          <a:ext cx="6641181" cy="4193045"/>
        </p:xfrm>
        <a:graphic>
          <a:graphicData uri="http://schemas.openxmlformats.org/drawingml/2006/table">
            <a:tbl>
              <a:tblPr/>
              <a:tblGrid>
                <a:gridCol w="1036274">
                  <a:extLst>
                    <a:ext uri="{9D8B030D-6E8A-4147-A177-3AD203B41FA5}">
                      <a16:colId xmlns:a16="http://schemas.microsoft.com/office/drawing/2014/main" val="1731228428"/>
                    </a:ext>
                  </a:extLst>
                </a:gridCol>
                <a:gridCol w="5604907">
                  <a:extLst>
                    <a:ext uri="{9D8B030D-6E8A-4147-A177-3AD203B41FA5}">
                      <a16:colId xmlns:a16="http://schemas.microsoft.com/office/drawing/2014/main" val="1596225877"/>
                    </a:ext>
                  </a:extLst>
                </a:gridCol>
              </a:tblGrid>
              <a:tr h="28167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가치사슬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5941" marR="35941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측정 데이터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5941" marR="35941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4281877"/>
                  </a:ext>
                </a:extLst>
              </a:tr>
              <a:tr h="66054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자체 운영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5941" marR="35941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0" marR="0" indent="-1270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-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물 소비량 직접 측정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  <a:p>
                      <a:pPr marL="254000" marR="0" indent="-1270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-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직접 데이터를 사용할 수 없는 경우 공급망과 관련된 추정 기법 사용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71882" marR="71882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5834669"/>
                  </a:ext>
                </a:extLst>
              </a:tr>
              <a:tr h="170473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즉시･주요 공급업체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5941" marR="35941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0" marR="0" indent="-1270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-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중요도가 높거나 고품질의 데이터가 제한된 영역에 대해 공급업체에 </a:t>
                      </a:r>
                      <a:b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</a:b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질문지를 보낼 수 있음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  <a:p>
                      <a:pPr marL="254000" marR="0" indent="-1270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-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대부분 기업은 수도 요금을 기준으로 물 소비량을 측정할 수 있음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  <a:p>
                      <a:pPr marL="254000" marR="0" indent="-1270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-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오염되지 않은 상태로 동일 수원으로 다시 방출되는 물은 </a:t>
                      </a:r>
                      <a:b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</a:b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물 소비량 측정에서 제외되어야 함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  <a:p>
                      <a:pPr marL="254000" marR="0" indent="-1270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-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이러한 데이터를 이용할 수 없는 경우 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EEIO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를 사용할 수 있음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71882" marR="71882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2917337"/>
                  </a:ext>
                </a:extLst>
              </a:tr>
              <a:tr h="95765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업스트림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공급망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5941" marR="35941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0" marR="0" indent="-1270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- EEIO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는 회사의 구매 원장을 기반으로 기업의 물 소비량 추정에 사용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  <a:p>
                      <a:pPr marL="254000" marR="0" indent="-1270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- LCA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데이터베이스는 더 많은 프로세스에 사용할 수 있음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  <a:p>
                      <a:pPr marL="254000" marR="0" indent="-1270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-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기타 데이터 소스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(IPCC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의 보고서 등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로 정부 및 산업 보고서가 있음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71882" marR="71882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9120808"/>
                  </a:ext>
                </a:extLst>
              </a:tr>
              <a:tr h="58843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다운스트림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사용단계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5941" marR="35941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0" marR="0" indent="-1270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-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제품 또는 서비스의 수명주기 동안 물 소비량을 추정</a:t>
                      </a:r>
                      <a:b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</a:b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의류 품목의 경우 평생 세탁하는데 사용되는 예상 물의 양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71882" marR="71882" marT="71882" marB="7188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05193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35216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2061185" cy="721519"/>
            <a:chOff x="404018" y="230978"/>
            <a:chExt cx="2061185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150554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측정방법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04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19</a:t>
            </a:fld>
            <a:endParaRPr lang="ko-KR" altLang="en-US" dirty="0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985C05-824E-4088-A464-4A928688B056}"/>
              </a:ext>
            </a:extLst>
          </p:cNvPr>
          <p:cNvSpPr txBox="1"/>
          <p:nvPr/>
        </p:nvSpPr>
        <p:spPr>
          <a:xfrm>
            <a:off x="605233" y="1352831"/>
            <a:ext cx="9167649" cy="3265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marR="0" indent="0" algn="just" fontAlgn="base" latinLnBrk="1">
              <a:lnSpc>
                <a:spcPct val="160000"/>
              </a:lnSpc>
              <a:spcBef>
                <a:spcPts val="100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기업의 물 소비로 사용 가능한 농업용수가 줄어들면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휴먼명조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지역 내 생산한 농산물에 의존하는 지역에서는 영양실조가 발생하게 된다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휴먼명조"/>
              </a:rPr>
              <a:t>.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이 방법론은 지역 내 농업 활동으로 충분한 식량이 제공되지 못할 때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휴먼명조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다른 지역에서 식량을 수입하는 것은 고려하지 않는다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휴먼명조"/>
              </a:rPr>
              <a:t>.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또한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휴먼명조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기업의 물 소비가 직접적으로 농업용수를 감소시킨다는 기본 가정이 존재한다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휴먼명조"/>
              </a:rPr>
              <a:t>. </a:t>
            </a:r>
            <a:endParaRPr lang="ko-KR" altLang="en-US" sz="14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190500" marR="0" indent="0" algn="just" fontAlgn="base" latinLnBrk="1">
              <a:lnSpc>
                <a:spcPct val="160000"/>
              </a:lnSpc>
              <a:spcBef>
                <a:spcPts val="100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영양실조 인한 사회적 비용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휴먼명조"/>
              </a:rPr>
              <a:t>(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손실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휴먼명조"/>
              </a:rPr>
              <a:t>)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을 측정하기 위해서는 해당 지역의 물 스트레스 지수와 지역의 영양실조 발생 정도 및 질병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휴먼명조"/>
              </a:rPr>
              <a:t>(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영양실조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휴먼명조"/>
              </a:rPr>
              <a:t>)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으로 사망</a:t>
            </a:r>
            <a:r>
              <a:rPr lang="ko-KR" altLang="en-US" sz="1800" kern="0" spc="-3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하거나 장애가 발생하여 손실되는 수명연수를 의미하는 </a:t>
            </a:r>
            <a:r>
              <a:rPr lang="en-US" altLang="ko-KR" sz="1800" kern="0" spc="-3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휴먼명조"/>
              </a:rPr>
              <a:t>DALY </a:t>
            </a:r>
            <a:r>
              <a:rPr lang="ko-KR" altLang="en-US" sz="1800" kern="0" spc="-3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등의 데이터가 필요하다</a:t>
            </a:r>
            <a:r>
              <a:rPr lang="en-US" altLang="ko-KR" sz="1800" kern="0" spc="-3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휴먼명조"/>
              </a:rPr>
              <a:t>. </a:t>
            </a:r>
            <a:endParaRPr lang="ko-KR" altLang="en-US" sz="14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020027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2061185" cy="721519"/>
            <a:chOff x="404018" y="230978"/>
            <a:chExt cx="2061185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150554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측정방법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04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20</a:t>
            </a:fld>
            <a:endParaRPr lang="ko-KR" altLang="en-US" dirty="0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E6DCBBC-544B-471C-866B-05C1100121F3}"/>
              </a:ext>
            </a:extLst>
          </p:cNvPr>
          <p:cNvSpPr txBox="1"/>
          <p:nvPr/>
        </p:nvSpPr>
        <p:spPr>
          <a:xfrm>
            <a:off x="342112" y="1171949"/>
            <a:ext cx="10296459" cy="34676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indent="-190500" algn="just" fontAlgn="base" latinLnBrk="1">
              <a:lnSpc>
                <a:spcPct val="160000"/>
              </a:lnSpc>
              <a:spcBef>
                <a:spcPts val="100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□ 물 소비는 다른 사용자의 물 가용성을 감소시킴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.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영양실조의 영향 경로는 농업 부문에서 사용할 수 있는 담수 감소에 중점을 두며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아래와 같은 변수를 고려하여 계산함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(Pfister et al. 2009)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◦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1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인당 기업 용수 소비량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(m</a:t>
            </a:r>
            <a:r>
              <a:rPr lang="en-US" altLang="ko-KR" sz="1800" kern="0" spc="0" baseline="3000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3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) 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◦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WSI(Water-Stress Index) :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해당 유역의 물 스트레스 지수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571500" marR="0" indent="-190500" algn="just" fontAlgn="base" latinLnBrk="1">
              <a:lnSpc>
                <a:spcPct val="160000"/>
              </a:lnSpc>
              <a:spcBef>
                <a:spcPts val="100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□ 기업의 물 소비 증가는 농업 부문에 사용할 물을 직접적으로 감소시킨다고 가정하며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(WSI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기준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),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두 사용자 모두 동일 수원에 연결되어 있다고 가정함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휴먼명조"/>
            </a:endParaRPr>
          </a:p>
        </p:txBody>
      </p:sp>
    </p:spTree>
    <p:extLst>
      <p:ext uri="{BB962C8B-B14F-4D97-AF65-F5344CB8AC3E}">
        <p14:creationId xmlns:p14="http://schemas.microsoft.com/office/powerpoint/2010/main" val="14616372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2061185" cy="721519"/>
            <a:chOff x="404018" y="230978"/>
            <a:chExt cx="2061185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150554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측정방법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04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21</a:t>
            </a:fld>
            <a:endParaRPr lang="ko-KR" altLang="en-US" dirty="0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89C6049A-BAED-464A-B350-0B637B8128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233" y="1403700"/>
            <a:ext cx="10241279" cy="4124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① </a:t>
            </a:r>
            <a:r>
              <a:rPr kumimoji="0" lang="en-US" altLang="ko-KR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1</a:t>
            </a:r>
            <a:r>
              <a:rPr kumimoji="0" lang="ko-KR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단계 </a:t>
            </a:r>
            <a:r>
              <a:rPr kumimoji="0" lang="en-US" altLang="ko-KR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: </a:t>
            </a:r>
            <a:r>
              <a:rPr kumimoji="0" lang="ko-KR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물 부족 요인 추정</a:t>
            </a:r>
            <a:endParaRPr kumimoji="0" lang="ko-KR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◦ </a:t>
            </a:r>
            <a:r>
              <a:rPr kumimoji="0" lang="en-US" altLang="ko-KR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WDF : </a:t>
            </a:r>
            <a:r>
              <a:rPr kumimoji="0" lang="ko-KR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다른 사용자의 물 소비로 인해 농업 부문이 빼앗긴 물의 양을 해당 부문의 총 물 소비</a:t>
            </a:r>
            <a:r>
              <a:rPr kumimoji="0" lang="en-US" altLang="ko-KR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(</a:t>
            </a:r>
            <a:r>
              <a:rPr kumimoji="0" lang="ko-KR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물 부족 </a:t>
            </a:r>
            <a:r>
              <a:rPr kumimoji="0" lang="en-US" altLang="ko-KR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m</a:t>
            </a:r>
            <a:r>
              <a:rPr kumimoji="0" lang="en-US" altLang="ko-KR" sz="2400" b="0" i="0" u="none" strike="noStrike" cap="none" normalizeH="0" baseline="3000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3</a:t>
            </a:r>
            <a:r>
              <a:rPr kumimoji="0" lang="en-US" altLang="ko-KR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/</a:t>
            </a:r>
            <a:r>
              <a:rPr kumimoji="0" lang="ko-KR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물 소비 </a:t>
            </a:r>
            <a:r>
              <a:rPr kumimoji="0" lang="en-US" altLang="ko-KR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m</a:t>
            </a:r>
            <a:r>
              <a:rPr kumimoji="0" lang="en-US" altLang="ko-KR" sz="2400" b="0" i="0" u="none" strike="noStrike" cap="none" normalizeH="0" baseline="3000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3</a:t>
            </a:r>
            <a:r>
              <a:rPr kumimoji="0" lang="en-US" altLang="ko-KR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)</a:t>
            </a:r>
            <a:r>
              <a:rPr kumimoji="0" lang="ko-KR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와 연관하여 추정함</a:t>
            </a:r>
            <a:endParaRPr kumimoji="0" lang="ko-KR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◦ </a:t>
            </a:r>
            <a:r>
              <a:rPr kumimoji="0" lang="en-US" altLang="ko-KR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WSI</a:t>
            </a:r>
            <a:r>
              <a:rPr kumimoji="0" lang="ko-KR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는 다른 사용자의 담수 사용을 감소시키는 소모성 물 사용량을 의미함</a:t>
            </a:r>
            <a:r>
              <a:rPr kumimoji="0" lang="en-US" altLang="ko-KR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. WSI</a:t>
            </a:r>
            <a:r>
              <a:rPr kumimoji="0" lang="ko-KR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에 동일 유역의 농업 부문에서 사용하는 물의 비율을 곱하면 다른 사용자의 물 소비로 인해 농업 부문에서 빼앗긴 물의 양이 추정됨</a:t>
            </a:r>
            <a:endParaRPr kumimoji="0" lang="ko-KR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◦ 유역 </a:t>
            </a:r>
            <a:r>
              <a:rPr kumimoji="0" lang="en-US" altLang="ko-KR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"</a:t>
            </a:r>
            <a:r>
              <a:rPr kumimoji="0" lang="en-US" altLang="ko-KR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i</a:t>
            </a:r>
            <a:r>
              <a:rPr kumimoji="0" lang="en-US" altLang="ko-KR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"</a:t>
            </a:r>
            <a:r>
              <a:rPr kumimoji="0" lang="ko-KR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의 </a:t>
            </a:r>
            <a:r>
              <a:rPr kumimoji="0" lang="en-US" altLang="ko-KR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WDF</a:t>
            </a:r>
            <a:r>
              <a:rPr kumimoji="0" lang="ko-KR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는 </a:t>
            </a:r>
            <a:r>
              <a:rPr kumimoji="0" lang="en-US" altLang="ko-KR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WSI</a:t>
            </a:r>
            <a:r>
              <a:rPr kumimoji="0" lang="ko-KR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에 해당 유역의 농업 부문 물 소비 비율</a:t>
            </a:r>
            <a:r>
              <a:rPr kumimoji="0" lang="en-US" altLang="ko-KR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(WU</a:t>
            </a:r>
            <a:r>
              <a:rPr kumimoji="0" lang="en-US" altLang="ko-KR" sz="2400" b="0" i="0" u="none" strike="noStrike" cap="none" normalizeH="0" baseline="-3000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%</a:t>
            </a:r>
            <a:r>
              <a:rPr kumimoji="0" lang="en-US" altLang="ko-KR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)</a:t>
            </a:r>
            <a:r>
              <a:rPr kumimoji="0" lang="ko-KR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을 곱하여 계산</a:t>
            </a:r>
            <a:endParaRPr kumimoji="0" lang="ko-KR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</a:rPr>
              <a:t>  </a:t>
            </a:r>
            <a:endParaRPr kumimoji="0" lang="ko-KR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Water depravation factor</a:t>
            </a:r>
            <a:endParaRPr kumimoji="0" lang="en-US" altLang="ko-K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49" name="_x662729464">
            <a:extLst>
              <a:ext uri="{FF2B5EF4-FFF2-40B4-BE49-F238E27FC236}">
                <a16:creationId xmlns:a16="http://schemas.microsoft.com/office/drawing/2014/main" id="{DCCCDCA1-8BCF-4D84-BA30-BFE962BD08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7140" y="5646463"/>
            <a:ext cx="3400833" cy="48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59913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2061185" cy="721519"/>
            <a:chOff x="404018" y="230978"/>
            <a:chExt cx="2061185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150554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측정방법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04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22</a:t>
            </a:fld>
            <a:endParaRPr lang="ko-KR" altLang="en-US" dirty="0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1476D01-A40D-4E47-9697-E7D1C5CC2B67}"/>
              </a:ext>
            </a:extLst>
          </p:cNvPr>
          <p:cNvSpPr txBox="1"/>
          <p:nvPr/>
        </p:nvSpPr>
        <p:spPr>
          <a:xfrm>
            <a:off x="533926" y="985434"/>
            <a:ext cx="11157781" cy="3885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②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2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단계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: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영향 요인 추정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◦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EF : 1m</a:t>
            </a:r>
            <a:r>
              <a:rPr lang="en-US" altLang="ko-KR" sz="1800" kern="0" spc="0" baseline="3000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3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의 담수 부족으로 매년 발생하는 영양실조 발생 건수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(1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인당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년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/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물 부족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m</a:t>
            </a:r>
            <a:r>
              <a:rPr lang="en-US" altLang="ko-KR" sz="1800" kern="0" spc="0" baseline="3000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3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),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영양실조를 피하기 위해 필요한 물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(WR)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과 영양실조에 취약한 인간 발달 요인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(HDF)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의 함수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◦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HDF :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인간 발달 지수와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DALY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로 표현된 영양실조 비율 간의 관계를 사용하여 영양실조 취약성을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0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에서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1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사이의 범위로 나타냄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◦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WR :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농업 부문에서 영양실조를 피하기 위해 필요한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1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인당 최소 물 요구량으로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WR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의 역수는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1m</a:t>
            </a:r>
            <a:r>
              <a:rPr lang="en-US" altLang="ko-KR" sz="1800" kern="0" spc="0" baseline="3000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3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의 물 부족으로 인해 발생하는 영양실조 발생 건수를 나타냄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.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이는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Pfister et al.(2009)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의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Country-level dataset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에서 파생되었고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Yang et al.(2003)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과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FAO(2003)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에서 찾은 값과 일치함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휴먼명조"/>
            </a:endParaRPr>
          </a:p>
        </p:txBody>
      </p:sp>
      <p:pic>
        <p:nvPicPr>
          <p:cNvPr id="17" name="Picture 5">
            <a:extLst>
              <a:ext uri="{FF2B5EF4-FFF2-40B4-BE49-F238E27FC236}">
                <a16:creationId xmlns:a16="http://schemas.microsoft.com/office/drawing/2014/main" id="{1F5E3E16-35B1-43A6-B1A1-F62234D613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832" y="5326741"/>
            <a:ext cx="3201924" cy="2867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91022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2061185" cy="721519"/>
            <a:chOff x="404018" y="230978"/>
            <a:chExt cx="2061185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150554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측정방법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04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23</a:t>
            </a:fld>
            <a:endParaRPr lang="ko-KR" altLang="en-US" dirty="0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53E2DB6-D0AD-4411-802C-1AC0EB897203}"/>
              </a:ext>
            </a:extLst>
          </p:cNvPr>
          <p:cNvSpPr txBox="1"/>
          <p:nvPr/>
        </p:nvSpPr>
        <p:spPr>
          <a:xfrm>
            <a:off x="806448" y="1340068"/>
            <a:ext cx="10456437" cy="1907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③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3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단계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: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손상계수 측정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◦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DF(Damage Factor) :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영양실조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1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건당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피해량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 추정계수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.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영양실조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1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건당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DALY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는 국가별 영양실조 비율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(MN</a:t>
            </a:r>
            <a:r>
              <a:rPr lang="en-US" altLang="ko-KR" sz="1800" kern="0" spc="0" baseline="-2500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%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)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과 영양실조로 인한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DALY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의 선형 회귀</a:t>
            </a:r>
            <a:r>
              <a:rPr lang="ko-KR" altLang="en-US" sz="1800" kern="0" spc="-3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모형으로 도출됨</a:t>
            </a:r>
            <a:r>
              <a:rPr lang="en-US" altLang="ko-KR" sz="1800" kern="0" spc="-3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. </a:t>
            </a:r>
            <a:r>
              <a:rPr lang="ko-KR" altLang="en-US" sz="1800" kern="0" spc="-3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그 결과 </a:t>
            </a:r>
            <a:r>
              <a:rPr lang="en-US" altLang="ko-KR" sz="1800" kern="0" spc="-3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0.0184 DALYs/</a:t>
            </a:r>
            <a:r>
              <a:rPr lang="en-US" altLang="ko-KR" sz="1800" kern="0" spc="-30" dirty="0" err="1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capita.year</a:t>
            </a:r>
            <a:r>
              <a:rPr lang="ko-KR" altLang="en-US" sz="1800" kern="0" spc="-3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의 손상계수가 도출됨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휴먼명조"/>
            </a:endParaRPr>
          </a:p>
        </p:txBody>
      </p:sp>
      <p:pic>
        <p:nvPicPr>
          <p:cNvPr id="17" name="Picture 7">
            <a:extLst>
              <a:ext uri="{FF2B5EF4-FFF2-40B4-BE49-F238E27FC236}">
                <a16:creationId xmlns:a16="http://schemas.microsoft.com/office/drawing/2014/main" id="{939EF6FB-1221-4A98-8E0A-A084BA297B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2261" y="3610680"/>
            <a:ext cx="4515768" cy="8371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72116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2061185" cy="721519"/>
            <a:chOff x="404018" y="230978"/>
            <a:chExt cx="2061185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150554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측정방법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04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24</a:t>
            </a:fld>
            <a:endParaRPr lang="ko-KR" altLang="en-US" dirty="0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4350EB-2AE4-4813-B05C-75E0F6DACE12}"/>
              </a:ext>
            </a:extLst>
          </p:cNvPr>
          <p:cNvSpPr txBox="1"/>
          <p:nvPr/>
        </p:nvSpPr>
        <p:spPr>
          <a:xfrm>
            <a:off x="686128" y="1318379"/>
            <a:ext cx="6094948" cy="1464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④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4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단계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: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인체 건강요인 계산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◦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HHF(Human Health Factor) : 1~3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단계의 결과의 합산치로 물 소비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1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단위당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DALY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를 나타냄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휴먼명조"/>
            </a:endParaRPr>
          </a:p>
        </p:txBody>
      </p:sp>
      <p:pic>
        <p:nvPicPr>
          <p:cNvPr id="17" name="Picture 9">
            <a:extLst>
              <a:ext uri="{FF2B5EF4-FFF2-40B4-BE49-F238E27FC236}">
                <a16:creationId xmlns:a16="http://schemas.microsoft.com/office/drawing/2014/main" id="{A6D668B2-142B-4164-AFA4-BC14DFFBE8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0235" y="3148316"/>
            <a:ext cx="9248968" cy="792822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F4F1449-D860-44E5-A676-55DCEF18CF8E}"/>
              </a:ext>
            </a:extLst>
          </p:cNvPr>
          <p:cNvSpPr txBox="1"/>
          <p:nvPr/>
        </p:nvSpPr>
        <p:spPr>
          <a:xfrm>
            <a:off x="806449" y="4394002"/>
            <a:ext cx="10229193" cy="13614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◦ 이 방법론은 지역 내 농업 활동으로 충분한 식량이 제공되지 못할 때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다른 </a:t>
            </a:r>
            <a:r>
              <a:rPr lang="ko-KR" altLang="en-US" sz="1800" kern="0" spc="-1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지역에서 수입하는 것을 포함하지 않음</a:t>
            </a:r>
            <a:r>
              <a:rPr lang="en-US" altLang="ko-KR" sz="1800" kern="0" spc="-1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. </a:t>
            </a:r>
            <a:r>
              <a:rPr lang="ko-KR" altLang="en-US" sz="1800" kern="0" spc="-1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이는 다른 지역에서 식량을 수입하기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 쉬운 국가는 일반적으로 영양실조 비율이 더 낮으므로 간접적으로 설명됨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휴먼명조"/>
            </a:endParaRPr>
          </a:p>
        </p:txBody>
      </p:sp>
    </p:spTree>
    <p:extLst>
      <p:ext uri="{BB962C8B-B14F-4D97-AF65-F5344CB8AC3E}">
        <p14:creationId xmlns:p14="http://schemas.microsoft.com/office/powerpoint/2010/main" val="31998147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2061185" cy="721519"/>
            <a:chOff x="404018" y="230978"/>
            <a:chExt cx="2061185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150554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측정방법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04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25</a:t>
            </a:fld>
            <a:endParaRPr lang="ko-KR" altLang="en-US" dirty="0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02FD5F5-6008-4C16-8CA5-93606F7521CB}"/>
              </a:ext>
            </a:extLst>
          </p:cNvPr>
          <p:cNvSpPr txBox="1"/>
          <p:nvPr/>
        </p:nvSpPr>
        <p:spPr>
          <a:xfrm>
            <a:off x="460808" y="1214133"/>
            <a:ext cx="10999273" cy="40205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marR="0" indent="0" algn="just" fontAlgn="base" latinLnBrk="1">
              <a:lnSpc>
                <a:spcPct val="160000"/>
              </a:lnSpc>
              <a:spcBef>
                <a:spcPts val="1000"/>
              </a:spcBef>
              <a:spcAft>
                <a:spcPts val="0"/>
              </a:spcAft>
            </a:pP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기업의 물 소비로 깨끗한 물이 감소하여 사람들이 다른 수원을 사용하게 되면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휴먼명조"/>
              </a:rPr>
              <a:t>,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그 품질에 따라 설사 및 기타 수인성 질병이 발생할 수 있다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휴먼명조"/>
              </a:rPr>
              <a:t>.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기업이 오염물질을 직접 방출하여 지역 주민들에게 질병을 발생시키는 것과 관련된 영향은 다음 절의 수질오염 방법론에서 다루고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휴먼명조"/>
              </a:rPr>
              <a:t>,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여기서는 기업의 물 소비로 인한 수인성 질병의 사회적 영향만 측정한다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휴먼명조"/>
              </a:rPr>
              <a:t>. </a:t>
            </a:r>
            <a:endParaRPr lang="ko-KR" altLang="en-US" sz="11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190500" marR="0" indent="0" algn="just" fontAlgn="base" latinLnBrk="1">
              <a:lnSpc>
                <a:spcPct val="160000"/>
              </a:lnSpc>
              <a:spcBef>
                <a:spcPts val="1000"/>
              </a:spcBef>
              <a:spcAft>
                <a:spcPts val="0"/>
              </a:spcAft>
            </a:pP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수인성 전염병으로 인한 사회적 비용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휴먼명조"/>
              </a:rPr>
              <a:t>(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손실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휴먼명조"/>
              </a:rPr>
              <a:t>)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을 측정하기 위해서는 해당 지역의 물 스트레스 지수와 지역의 수인성 질병 발생 정도 및 질병으로 사망하거나 장애가 발생하여 손실되는 수명연수를 의미하는 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휴먼명조"/>
              </a:rPr>
              <a:t>DALY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등의 데이터가 필요하다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휴먼명조"/>
              </a:rPr>
              <a:t>. </a:t>
            </a:r>
            <a:endParaRPr lang="ko-KR" altLang="en-US" sz="11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190500" marR="0" indent="0" algn="just" fontAlgn="base" latinLnBrk="1">
              <a:lnSpc>
                <a:spcPct val="16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휴먼명조"/>
              </a:rPr>
              <a:t>DALY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는 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휴먼명조"/>
              </a:rPr>
              <a:t>VBA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방법론에 제시된 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휴먼명조"/>
              </a:rPr>
              <a:t>OECD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평균값을 사용할 수도 있고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휴먼명조"/>
              </a:rPr>
              <a:t>,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정확한 측정을 위해 우리나라 실정에 맞게 국내 질병 발생 데이터를 활용하여 산출할 수도 있다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휴먼명조"/>
              </a:rPr>
              <a:t>.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측정법은 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휴먼명조"/>
              </a:rPr>
              <a:t>VBA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방법론 및 의료보건 분야의 </a:t>
            </a:r>
            <a:r>
              <a:rPr lang="ko-KR" altLang="en-US" sz="1400" kern="0" spc="0" dirty="0" err="1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선행연구을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 통해 확인할 수 있다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휴먼명조"/>
              </a:rPr>
              <a:t>. </a:t>
            </a:r>
            <a:endParaRPr lang="ko-KR" altLang="en-US" sz="11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190500" marR="0" indent="0" algn="just" fontAlgn="base" latinLnBrk="1">
              <a:lnSpc>
                <a:spcPct val="160000"/>
              </a:lnSpc>
              <a:spcBef>
                <a:spcPts val="1000"/>
              </a:spcBef>
              <a:spcAft>
                <a:spcPts val="0"/>
              </a:spcAft>
            </a:pP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해당 지역의 수인성 질병으로 인한 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휴먼명조"/>
              </a:rPr>
              <a:t>DALY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추정 후 사망 또는 장애로 인해 손실된 수명에 대한 가치를 계산할 수 있는데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휴먼명조"/>
              </a:rPr>
              <a:t>,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그 지역 사람들이 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휴먼명조"/>
              </a:rPr>
              <a:t>1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년의 수명 손실을 피하기 위해 지불가능한 금액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휴먼명조"/>
              </a:rPr>
              <a:t>(Willingness-To-Pay, WTP)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를 사용한다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휴먼명조"/>
              </a:rPr>
              <a:t>.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이때 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휴먼명조"/>
              </a:rPr>
              <a:t>WTP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는 국가별로 소득 수준을 조정하여 활용해야 한다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휴먼명조"/>
              </a:rPr>
              <a:t>.</a:t>
            </a:r>
            <a:endParaRPr lang="ko-KR" altLang="en-US" sz="11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893883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2061185" cy="721519"/>
            <a:chOff x="404018" y="230978"/>
            <a:chExt cx="2061185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150554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측정방법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04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26</a:t>
            </a:fld>
            <a:endParaRPr lang="ko-KR" altLang="en-US" dirty="0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A7130BA-CD15-49AE-8210-B3A665300AC5}"/>
              </a:ext>
            </a:extLst>
          </p:cNvPr>
          <p:cNvSpPr txBox="1"/>
          <p:nvPr/>
        </p:nvSpPr>
        <p:spPr>
          <a:xfrm>
            <a:off x="605233" y="1197550"/>
            <a:ext cx="11010800" cy="42771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indent="-190500" algn="just" fontAlgn="base" latinLnBrk="1">
              <a:lnSpc>
                <a:spcPct val="160000"/>
              </a:lnSpc>
              <a:spcBef>
                <a:spcPts val="100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□ 물 소비 영향 경로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(Impact pathway)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는 해당 지역의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WSI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를 이용하여 기업이 물을 소비하지 않는 경우 다른 사용자가 사용할 수 있는 물의 양을 추정함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.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따라서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WSI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는 기업 사용자와 다른 사용자 간의 물 경쟁 정도를 측정하는 척도임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(Pfister et al. 2009)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571500" marR="0" indent="-190500" algn="just" fontAlgn="base" latinLnBrk="1">
              <a:lnSpc>
                <a:spcPct val="160000"/>
              </a:lnSpc>
              <a:spcBef>
                <a:spcPts val="100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□ 국내 사용자가 사용할 수 없게 된 물의 양은 전체 기업의 물 소비량과 같다고 가정하며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기업이 물 소비를 줄이면 다른 사용자가 해당 수역에 접근할 수 있는 조건일 때 유효함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571500" marR="0" indent="-190500" algn="just" fontAlgn="base" latinLnBrk="1">
              <a:lnSpc>
                <a:spcPct val="160000"/>
              </a:lnSpc>
              <a:spcBef>
                <a:spcPts val="100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□ 다수의 국가에서 기업의 물 소비가 수인성 질병 발생에 미치는 영향을 평가하기 위해 계량 경제학적인 접근 방식을 취했으며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분위수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 회귀분석은 수인성 전염병의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1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인당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DALY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변동을 설명하기 위해 사용됨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.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분석 결과는 가장 적절한 계수 값 추정을 위해 지역별 수인성 질병 발생 정도를 사용하여 다른 지역에 적용될 수 있음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휴먼명조"/>
            </a:endParaRPr>
          </a:p>
        </p:txBody>
      </p:sp>
    </p:spTree>
    <p:extLst>
      <p:ext uri="{BB962C8B-B14F-4D97-AF65-F5344CB8AC3E}">
        <p14:creationId xmlns:p14="http://schemas.microsoft.com/office/powerpoint/2010/main" val="23000174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2061185" cy="721519"/>
            <a:chOff x="404018" y="230978"/>
            <a:chExt cx="2061185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150554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측정방법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04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27</a:t>
            </a:fld>
            <a:endParaRPr lang="ko-KR" altLang="en-US" dirty="0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5F9BD4C-C1D1-4E92-9620-DE4978615D0C}"/>
              </a:ext>
            </a:extLst>
          </p:cNvPr>
          <p:cNvSpPr txBox="1"/>
          <p:nvPr/>
        </p:nvSpPr>
        <p:spPr>
          <a:xfrm>
            <a:off x="460808" y="1155270"/>
            <a:ext cx="6796515" cy="1819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①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1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단계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: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회귀 모델 구성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◦ 설명 변수는 수인성 질병의 사회경제적 동인을 설명함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270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-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생활용수 사용량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의료비 지출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영양 결핍 유병률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</a:t>
            </a:r>
            <a:b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</a:rPr>
            </a:b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물 스트레스 지수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(WSI),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정부 효율성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휴먼명조"/>
            </a:endParaRPr>
          </a:p>
        </p:txBody>
      </p:sp>
      <p:pic>
        <p:nvPicPr>
          <p:cNvPr id="5126" name="_x662730112">
            <a:extLst>
              <a:ext uri="{FF2B5EF4-FFF2-40B4-BE49-F238E27FC236}">
                <a16:creationId xmlns:a16="http://schemas.microsoft.com/office/drawing/2014/main" id="{998478A5-071D-44D0-B548-FD82110509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100" y="3283241"/>
            <a:ext cx="7798323" cy="270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92DF36D2-5EE9-48B1-8581-4A8F81977612}"/>
              </a:ext>
            </a:extLst>
          </p:cNvPr>
          <p:cNvSpPr txBox="1"/>
          <p:nvPr/>
        </p:nvSpPr>
        <p:spPr>
          <a:xfrm>
            <a:off x="460808" y="3862572"/>
            <a:ext cx="10284304" cy="19740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◦ 추정된 계수 값은 기업이 사용한 물을 국내 사용자에게 재할당할 경우 수인성 질병의 유병률 감소를 예측하는 데 사용됨</a:t>
            </a:r>
            <a:endParaRPr lang="ko-KR" altLang="en-US" sz="14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◦ 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OLS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분석을 적용하면 수인성 질병 유병률이 낮은 국가의 영향을 과대평가하고 유병률이 높은 국가의 영향을 과소평가하게 되므로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다른 지역의 영향을 더 잘 반영하기 위해 </a:t>
            </a:r>
            <a:r>
              <a:rPr lang="ko-KR" altLang="en-US" sz="1400" kern="0" spc="0" dirty="0" err="1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분위수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 회귀를 사용함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.</a:t>
            </a:r>
            <a:endParaRPr lang="ko-KR" altLang="en-US" sz="14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◦ </a:t>
            </a:r>
            <a:r>
              <a:rPr lang="ko-KR" altLang="en-US" sz="1400" kern="0" spc="0" dirty="0" err="1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분위수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 사이의 컷오프에 가까운 질병 유병률을 갖는 지역의 경우 민감도 </a:t>
            </a:r>
            <a:r>
              <a:rPr lang="ko-KR" altLang="en-US" sz="1400" kern="0" spc="-2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분석을 통해 두 분위수의 계수를 사용하여 잠재적 영향을 탐색할 것을 제안함</a:t>
            </a:r>
            <a:endParaRPr lang="ko-KR" altLang="en-US" sz="1400" kern="0" spc="0" dirty="0">
              <a:solidFill>
                <a:srgbClr val="000000"/>
              </a:solidFill>
              <a:effectLst/>
              <a:latin typeface="휴먼명조"/>
            </a:endParaRPr>
          </a:p>
        </p:txBody>
      </p:sp>
    </p:spTree>
    <p:extLst>
      <p:ext uri="{BB962C8B-B14F-4D97-AF65-F5344CB8AC3E}">
        <p14:creationId xmlns:p14="http://schemas.microsoft.com/office/powerpoint/2010/main" val="22432524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2061185" cy="721519"/>
            <a:chOff x="404018" y="230978"/>
            <a:chExt cx="2061185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150554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측정방법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04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28</a:t>
            </a:fld>
            <a:endParaRPr lang="ko-KR" altLang="en-US" dirty="0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FD3DBFC-615B-4D17-BD29-26E500A3870A}"/>
              </a:ext>
            </a:extLst>
          </p:cNvPr>
          <p:cNvSpPr txBox="1"/>
          <p:nvPr/>
        </p:nvSpPr>
        <p:spPr>
          <a:xfrm>
            <a:off x="460807" y="1067057"/>
            <a:ext cx="11407473" cy="50092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②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2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단계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: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기업의 물 사용이 감소할 때 수인성 질병 변화 예측</a:t>
            </a:r>
            <a:endParaRPr lang="ko-KR" altLang="en-US" sz="12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◦ 회귀분석에서 도출된 관계를 사용하여 기업이 사용한 물을 국내 사용자에게 재할당할 경우 질병의 유병률이 어떻게 변화하는지 추정함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.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회귀분석 결과는 국가별로 도출되지만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데이터를 사용할 수 있는 경우 특정 </a:t>
            </a:r>
            <a:r>
              <a:rPr lang="ko-KR" altLang="en-US" sz="1200" kern="0" spc="0" dirty="0" err="1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위치별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 영향을 추정하는 데 적용할 수 있음</a:t>
            </a:r>
            <a:endParaRPr lang="ko-KR" altLang="en-US" sz="12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◦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2.1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단계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: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질병의 기준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(Baseline)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유병률 예측</a:t>
            </a:r>
            <a:endParaRPr lang="ko-KR" altLang="en-US" sz="12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270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-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회귀분석에 따르면 질병 유병률이 일정 수준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(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설사병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0.0016 DALYs/1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인당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/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년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비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-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설사병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0.0009 DALYs/1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인당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/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년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)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미만인 지역은 생활용수 사용량이 질병 </a:t>
            </a:r>
            <a:r>
              <a:rPr lang="ko-KR" altLang="en-US" sz="1200" kern="0" spc="0" dirty="0" err="1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유병률에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 영향을 미치지 않는 것으로 나타나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이 지역의 기업 물 사용량은 수인성 질병의 유행에 영향을 미치지 않음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.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컷오프 값은 경험과 유의성 변화에 기초하여 다소 임의적일 수 있으므로 컷오프 값에 가까운 지역의 경우 민감도 분석 수행을 권장함</a:t>
            </a:r>
            <a:endParaRPr lang="ko-KR" altLang="en-US" sz="12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270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-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질병 유병률이 위의 값보다 큰 지역은 이 모델을 사용하여 각 질병 그룹에 대한 연간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1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인당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DALY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를 예측하고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다음 단계에 사용됨</a:t>
            </a:r>
            <a:endParaRPr lang="ko-KR" altLang="en-US" sz="12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270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- </a:t>
            </a:r>
            <a:r>
              <a:rPr lang="ko-KR" altLang="en-US" sz="1200" kern="0" spc="-1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예측을 위해 위의 방정식을 사용하여 생활용수 사용</a:t>
            </a:r>
            <a:r>
              <a:rPr lang="en-US" altLang="ko-KR" sz="1200" kern="0" spc="-1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</a:t>
            </a:r>
            <a:r>
              <a:rPr lang="ko-KR" altLang="en-US" sz="1200" kern="0" spc="-1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의료비</a:t>
            </a:r>
            <a:r>
              <a:rPr lang="en-US" altLang="ko-KR" sz="1200" kern="0" spc="-1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</a:t>
            </a:r>
            <a:r>
              <a:rPr lang="ko-KR" altLang="en-US" sz="1200" kern="0" spc="-1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영양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 결핍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WSI,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정부 효율성에 대한 값을 입력하고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실제 질병 유병률이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30~60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백분위 사이인지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61~100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백분위 사인인지에 따라 적절한 계수를 곱함</a:t>
            </a:r>
            <a:endParaRPr lang="ko-KR" altLang="en-US" sz="12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◦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2.2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단계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: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기업의 물 사용량을 사용자에게 재할당하여 질병 유병률 재평가</a:t>
            </a:r>
            <a:endParaRPr lang="ko-KR" altLang="en-US" sz="12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270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-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두 번째 단계는 기업의 물 사용량을 포함하여 질병 유병률을 다시 예측하는 것으로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지역의 총 기업 물 사용량에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WSI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를 곱하여 다른 사용자가 사용하지 못하게 된 부분을 계산함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.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그 물을 사용할 수 있는 경우 연간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1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인당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DALY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가 얼마나 낮아질 것인지 가정하기 위해 해당 물의 양을 국내 사용자에게 재할당함</a:t>
            </a:r>
            <a:endParaRPr lang="ko-KR" altLang="en-US" sz="12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270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-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연간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1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인당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DALY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감소 추정치에 지역 인구를 곱하고 기업의 총 물 사용량으로 나눔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.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이로써 주어진 연도에 기업 물 소비량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m</a:t>
            </a:r>
            <a:r>
              <a:rPr lang="en-US" altLang="ko-KR" sz="1200" kern="0" spc="0" baseline="3000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3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당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DALY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가 도출됨</a:t>
            </a:r>
            <a:endParaRPr lang="ko-KR" altLang="en-US" sz="1200" kern="0" spc="0" dirty="0">
              <a:solidFill>
                <a:srgbClr val="000000"/>
              </a:solidFill>
              <a:effectLst/>
              <a:latin typeface="휴먼명조"/>
            </a:endParaRPr>
          </a:p>
        </p:txBody>
      </p:sp>
    </p:spTree>
    <p:extLst>
      <p:ext uri="{BB962C8B-B14F-4D97-AF65-F5344CB8AC3E}">
        <p14:creationId xmlns:p14="http://schemas.microsoft.com/office/powerpoint/2010/main" val="10978430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2061185" cy="721519"/>
            <a:chOff x="404018" y="230978"/>
            <a:chExt cx="2061185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150554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측정방법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04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29</a:t>
            </a:fld>
            <a:endParaRPr lang="ko-KR" altLang="en-US" dirty="0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BB842B7-73C2-4226-B55B-AB8EC6AB7474}"/>
              </a:ext>
            </a:extLst>
          </p:cNvPr>
          <p:cNvSpPr txBox="1"/>
          <p:nvPr/>
        </p:nvSpPr>
        <p:spPr>
          <a:xfrm>
            <a:off x="539607" y="1102925"/>
            <a:ext cx="11112785" cy="3891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③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3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단계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: DALY value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적용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◦ 질병의 영향을 평가하기 위해 이전 단계에서 도출된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DALY/m</a:t>
            </a:r>
            <a:r>
              <a:rPr lang="en-US" altLang="ko-KR" sz="1600" kern="0" spc="0" baseline="3000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3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 추정치에 지역별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DALY value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를 할당함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. DALY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의 금전적 가치는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VSL(Value of a Statistical Life,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통계적 수명 가치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)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및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VSL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추정치와 관련된 손실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DALY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를 기반으로 산출함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◦ 물 소비의 결과로 손실된 영양실조와 수인성 질병의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DALY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를 산출한 후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DALY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에 금전적 가치를 부여하여 물 소비의 사회적 비용을 추정함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◦ </a:t>
            </a:r>
            <a:r>
              <a:rPr lang="ko-KR" altLang="en-US" sz="1600" kern="0" spc="-3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보건 경제학자 및 정책 입안자들은 일반적으로 </a:t>
            </a:r>
            <a:r>
              <a:rPr lang="en-US" altLang="ko-KR" sz="1600" kern="0" spc="-3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DALY</a:t>
            </a:r>
            <a:r>
              <a:rPr lang="ko-KR" altLang="en-US" sz="1600" kern="0" spc="-3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를 사용하여 건강 상태의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상대적 심각성을 이해하고 투자 비용 효율성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(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회피된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DALY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당 비용 절감액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)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을 비교함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. World Bank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에서 출판된 </a:t>
            </a:r>
            <a:r>
              <a:rPr lang="en-US" altLang="ko-KR" sz="1600" kern="0" spc="0" dirty="0" err="1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Lvovsky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 et al.(2000)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의 연구는 이를 기반으로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DALY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의 후생 가치 추정 방법을 제시하였음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휴먼명조"/>
            </a:endParaRPr>
          </a:p>
        </p:txBody>
      </p:sp>
      <p:pic>
        <p:nvPicPr>
          <p:cNvPr id="17" name="Picture 11">
            <a:extLst>
              <a:ext uri="{FF2B5EF4-FFF2-40B4-BE49-F238E27FC236}">
                <a16:creationId xmlns:a16="http://schemas.microsoft.com/office/drawing/2014/main" id="{363D7FE7-E6DB-4B40-BFCE-6386884915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382" y="5547430"/>
            <a:ext cx="2982976" cy="4152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40282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2061185" cy="721519"/>
            <a:chOff x="404018" y="230978"/>
            <a:chExt cx="2061185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150554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측정방법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04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30</a:t>
            </a:fld>
            <a:endParaRPr lang="ko-KR" altLang="en-US" dirty="0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432AD5C-6D5D-4D6B-AD45-E638A25DEA2D}"/>
              </a:ext>
            </a:extLst>
          </p:cNvPr>
          <p:cNvSpPr txBox="1"/>
          <p:nvPr/>
        </p:nvSpPr>
        <p:spPr>
          <a:xfrm>
            <a:off x="533927" y="1147524"/>
            <a:ext cx="10892920" cy="4669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◦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OECD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국가의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VSL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추정치는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340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만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USD(2011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년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2005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년부터 증가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)(OECD, </a:t>
            </a:r>
            <a:r>
              <a:rPr lang="en-US" altLang="ko-KR" sz="1800" kern="0" spc="3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2012</a:t>
            </a:r>
            <a:r>
              <a:rPr lang="ko-KR" altLang="en-US" sz="1800" kern="0" spc="3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년</a:t>
            </a:r>
            <a:r>
              <a:rPr lang="en-US" altLang="ko-KR" sz="1800" kern="0" spc="3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)</a:t>
            </a:r>
            <a:r>
              <a:rPr lang="ko-KR" altLang="en-US" sz="1800" kern="0" spc="3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로 </a:t>
            </a:r>
            <a:r>
              <a:rPr lang="en-US" altLang="ko-KR" sz="1800" kern="0" spc="3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DALY v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alue</a:t>
            </a:r>
            <a:r>
              <a:rPr lang="ko-KR" altLang="en-US" sz="1800" kern="0" spc="3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를 추정하는데 기초가 됨</a:t>
            </a:r>
            <a:r>
              <a:rPr lang="en-US" altLang="ko-KR" sz="1800" kern="0" spc="3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. OECD </a:t>
            </a:r>
            <a:r>
              <a:rPr lang="ko-KR" altLang="en-US" sz="1800" kern="0" spc="3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추정치는 생명에 대한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 위험 수용을 고려하여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VSL(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예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: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더 위험한 환경에서 작업하는 것을 수용할 수 있는 임금 프리미엄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)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을 제공하는 연구의 메타 분석을 기반으로 추정함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.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연구 대상자의 중위연령은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47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세이고 기대수명은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78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세로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VSL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추정치는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31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년의 수명 손실과 관련 있음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◦ 값을 추정하기 위해 손실 연수를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DALY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로 환산하는데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무장애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1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년은 모든 연령대에 같은 값의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DALY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를 갖지 않음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.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사람들은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10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대 초반에서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50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대 중반 사이에 장애를 피하는 데 더 높은 가치를 둠으로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DALY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에는 연령 가중치가 부여됨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(</a:t>
            </a:r>
            <a:r>
              <a:rPr lang="en-US" altLang="ko-KR" sz="1800" kern="0" spc="0" dirty="0" err="1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Prüss-Üstün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 et al. 2003)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◦ </a:t>
            </a:r>
            <a:r>
              <a:rPr lang="en-US" altLang="ko-KR" sz="1800" kern="0" spc="0" dirty="0" err="1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Prüss-Üstün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 et al.(2003)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의 연구에서 각 연령별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(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𝑋</a:t>
            </a:r>
            <a:r>
              <a:rPr lang="ko-KR" altLang="en-US" sz="1800" kern="0" spc="0" baseline="-2500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𝑤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)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상대적 가중치를 계산하기 위해 제공한 모형과 계수는 다음과 같음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휴먼명조"/>
            </a:endParaRPr>
          </a:p>
        </p:txBody>
      </p:sp>
      <p:pic>
        <p:nvPicPr>
          <p:cNvPr id="17" name="Picture 13">
            <a:extLst>
              <a:ext uri="{FF2B5EF4-FFF2-40B4-BE49-F238E27FC236}">
                <a16:creationId xmlns:a16="http://schemas.microsoft.com/office/drawing/2014/main" id="{B930C119-81FE-4FDE-9BBB-B198F7DAB6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890182"/>
            <a:ext cx="1037590" cy="2867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81282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2061185" cy="721519"/>
            <a:chOff x="404018" y="230978"/>
            <a:chExt cx="2061185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150554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측정방법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04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31</a:t>
            </a:fld>
            <a:endParaRPr lang="ko-KR" altLang="en-US" dirty="0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16DEF21-5FA9-400D-8C45-48728083467E}"/>
              </a:ext>
            </a:extLst>
          </p:cNvPr>
          <p:cNvSpPr txBox="1"/>
          <p:nvPr/>
        </p:nvSpPr>
        <p:spPr>
          <a:xfrm>
            <a:off x="466345" y="1193509"/>
            <a:ext cx="10667672" cy="9182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◦ 여기에서 𝑥는 나이이고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제안된 계수 값은 </a:t>
            </a:r>
            <a:r>
              <a:rPr lang="en-US" altLang="ko-KR" sz="1800" i="1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C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= 0.1658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이고 𝛽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= 0.04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임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.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이 모형은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OECD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의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VSL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추정치와 관련하여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78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세의 기대수명 동안 각 연령에 적용되는 상대적 가중치 계산에 사용됨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휴먼명조"/>
            </a:endParaRPr>
          </a:p>
        </p:txBody>
      </p:sp>
      <p:pic>
        <p:nvPicPr>
          <p:cNvPr id="17" name="Picture 15">
            <a:extLst>
              <a:ext uri="{FF2B5EF4-FFF2-40B4-BE49-F238E27FC236}">
                <a16:creationId xmlns:a16="http://schemas.microsoft.com/office/drawing/2014/main" id="{664E4FB3-F71E-45F9-9F80-0B1008DCCE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5575" y="2579703"/>
            <a:ext cx="4148083" cy="3494356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0993282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2061185" cy="721519"/>
            <a:chOff x="404018" y="230978"/>
            <a:chExt cx="2061185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150554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측정방법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04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32</a:t>
            </a:fld>
            <a:endParaRPr lang="ko-KR" altLang="en-US" dirty="0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8FEA34C-B25F-4277-B944-1319BB091761}"/>
              </a:ext>
            </a:extLst>
          </p:cNvPr>
          <p:cNvSpPr txBox="1"/>
          <p:nvPr/>
        </p:nvSpPr>
        <p:spPr>
          <a:xfrm>
            <a:off x="605232" y="1181141"/>
            <a:ext cx="10840533" cy="13614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◦ 사람들은 미래보다 현재의 장애를 피하기 위해 더 많은 금액을 지불할 용의가 있음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.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따라서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3%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의 할인율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(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다른 방법론에서 사용된 사회적 할인율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)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이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47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세 이상 연령에 적용되며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할인된 연령 가중치는 다음 식에 따라 계산함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휴먼명조"/>
            </a:endParaRPr>
          </a:p>
        </p:txBody>
      </p:sp>
      <p:pic>
        <p:nvPicPr>
          <p:cNvPr id="17" name="Picture 17">
            <a:extLst>
              <a:ext uri="{FF2B5EF4-FFF2-40B4-BE49-F238E27FC236}">
                <a16:creationId xmlns:a16="http://schemas.microsoft.com/office/drawing/2014/main" id="{B166DA41-A456-43F5-A0B9-D14296448F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4505" y="3170047"/>
            <a:ext cx="5593244" cy="7650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47929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2061185" cy="721519"/>
            <a:chOff x="404018" y="230978"/>
            <a:chExt cx="2061185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150554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측정방법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04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33</a:t>
            </a:fld>
            <a:endParaRPr lang="ko-KR" altLang="en-US" dirty="0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8C2443-3DD9-43EB-B1CF-F04E9E82A9B8}"/>
              </a:ext>
            </a:extLst>
          </p:cNvPr>
          <p:cNvSpPr txBox="1"/>
          <p:nvPr/>
        </p:nvSpPr>
        <p:spPr>
          <a:xfrm>
            <a:off x="605232" y="1218734"/>
            <a:ext cx="10613509" cy="9182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◦ 할인된 연령 조정 수명 손실률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(Proportion of Life Lost, PLL)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은 다음의 모형으로 계산됨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.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이것은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78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세까지 생존할 것으로 예상된 사람이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47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세에 조기 사망한 경우 수명 손실률을 나타냄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휴먼명조"/>
            </a:endParaRPr>
          </a:p>
        </p:txBody>
      </p:sp>
      <p:pic>
        <p:nvPicPr>
          <p:cNvPr id="17" name="Picture 19">
            <a:extLst>
              <a:ext uri="{FF2B5EF4-FFF2-40B4-BE49-F238E27FC236}">
                <a16:creationId xmlns:a16="http://schemas.microsoft.com/office/drawing/2014/main" id="{6A603916-F6F5-4D24-BB5A-DFE46B65CE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9547" y="2454037"/>
            <a:ext cx="4464549" cy="81257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150B1E9F-22E0-45F4-A551-119A86BBDE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9460121"/>
              </p:ext>
            </p:extLst>
          </p:nvPr>
        </p:nvGraphicFramePr>
        <p:xfrm>
          <a:off x="3213665" y="4823482"/>
          <a:ext cx="5255006" cy="1018286"/>
        </p:xfrm>
        <a:graphic>
          <a:graphicData uri="http://schemas.openxmlformats.org/drawingml/2006/table">
            <a:tbl>
              <a:tblPr/>
              <a:tblGrid>
                <a:gridCol w="692277">
                  <a:extLst>
                    <a:ext uri="{9D8B030D-6E8A-4147-A177-3AD203B41FA5}">
                      <a16:colId xmlns:a16="http://schemas.microsoft.com/office/drawing/2014/main" val="1248647860"/>
                    </a:ext>
                  </a:extLst>
                </a:gridCol>
                <a:gridCol w="692277">
                  <a:extLst>
                    <a:ext uri="{9D8B030D-6E8A-4147-A177-3AD203B41FA5}">
                      <a16:colId xmlns:a16="http://schemas.microsoft.com/office/drawing/2014/main" val="2067946374"/>
                    </a:ext>
                  </a:extLst>
                </a:gridCol>
                <a:gridCol w="918718">
                  <a:extLst>
                    <a:ext uri="{9D8B030D-6E8A-4147-A177-3AD203B41FA5}">
                      <a16:colId xmlns:a16="http://schemas.microsoft.com/office/drawing/2014/main" val="1180518958"/>
                    </a:ext>
                  </a:extLst>
                </a:gridCol>
                <a:gridCol w="1116838">
                  <a:extLst>
                    <a:ext uri="{9D8B030D-6E8A-4147-A177-3AD203B41FA5}">
                      <a16:colId xmlns:a16="http://schemas.microsoft.com/office/drawing/2014/main" val="2303915533"/>
                    </a:ext>
                  </a:extLst>
                </a:gridCol>
                <a:gridCol w="647573">
                  <a:extLst>
                    <a:ext uri="{9D8B030D-6E8A-4147-A177-3AD203B41FA5}">
                      <a16:colId xmlns:a16="http://schemas.microsoft.com/office/drawing/2014/main" val="2736103661"/>
                    </a:ext>
                  </a:extLst>
                </a:gridCol>
                <a:gridCol w="1187323">
                  <a:extLst>
                    <a:ext uri="{9D8B030D-6E8A-4147-A177-3AD203B41FA5}">
                      <a16:colId xmlns:a16="http://schemas.microsoft.com/office/drawing/2014/main" val="58939192"/>
                    </a:ext>
                  </a:extLst>
                </a:gridCol>
              </a:tblGrid>
              <a:tr h="36398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조기 사망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나이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기대수명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수명 손실률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en-US" sz="1000" b="1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PLL)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DALYs lost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(PLL×</a:t>
                      </a: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기대수명</a:t>
                      </a: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VSL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DALY value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(VSL÷DALYs lost)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4896710"/>
                  </a:ext>
                </a:extLst>
              </a:tr>
              <a:tr h="29946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47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78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23.4%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18.3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USD 3.4m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USD 185,990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8411340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2B926CA1-09F8-4305-8A7A-FEB59048BB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9988" y="3841948"/>
            <a:ext cx="1010551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◦ 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DALY</a:t>
            </a: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는 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PPL</a:t>
            </a: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에 기대수명을 곱하여 계산함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. </a:t>
            </a: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다음은 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DALY Value</a:t>
            </a: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가 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185,990</a:t>
            </a: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달러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(2011</a:t>
            </a: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년 기준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)</a:t>
            </a: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로 계산되는 단계를 보여줌</a:t>
            </a:r>
            <a:endParaRPr kumimoji="0" lang="ko-KR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</a:rPr>
              <a:t>  </a:t>
            </a:r>
            <a:endParaRPr kumimoji="0" lang="ko-KR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5696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2061185" cy="721519"/>
            <a:chOff x="404018" y="230978"/>
            <a:chExt cx="2061185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150554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측정방법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04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34</a:t>
            </a:fld>
            <a:endParaRPr lang="ko-KR" altLang="en-US" dirty="0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136FEB-0B52-41D0-B128-C6D77EA1004B}"/>
              </a:ext>
            </a:extLst>
          </p:cNvPr>
          <p:cNvSpPr txBox="1"/>
          <p:nvPr/>
        </p:nvSpPr>
        <p:spPr>
          <a:xfrm>
            <a:off x="605233" y="1218655"/>
            <a:ext cx="11256742" cy="26634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◦ 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VSL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에서 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DALY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값을 도출할 때 사회경제적 조건의 제어가 필요함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.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지불 의향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(Willingness-To-Pay)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은 특정 국가의 추정치로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연구에 참여한 응답자의 소득이 그 가치에 영향을 미쳐 고소득 국가에서 수행된 연구는 상대적으로 저소득 국가에서 수행될 때보다 더 높은 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VSL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을 산출하게 됨</a:t>
            </a:r>
            <a:endParaRPr lang="ko-KR" altLang="en-US" sz="14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◦ 이론적으로 다른 국가의 가치로 조정하려면 소득 수준에 대한 통제가 필요하고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OECD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는 건강에 대한 소득 탄력성 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0.4~0.8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사이의 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1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인당 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PPP(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구매력평가지수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)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로 조정된 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GNI(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국민총소득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)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를 이용한 전환계수를 적용할 것을 제안함</a:t>
            </a:r>
            <a:endParaRPr lang="ko-KR" altLang="en-US" sz="14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◦ 소득 조정이 포함되면 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PPP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에 대해 조정된 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1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인당 소득의 차이를 설명할 수 있음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. OECD(2010)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가 제시한 값의 중간 추정치로 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0.6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의 소득 탄력성을 권장함</a:t>
            </a:r>
            <a:endParaRPr lang="ko-KR" altLang="en-US" sz="1400" kern="0" spc="0" dirty="0">
              <a:solidFill>
                <a:srgbClr val="000000"/>
              </a:solidFill>
              <a:effectLst/>
              <a:latin typeface="휴먼명조"/>
            </a:endParaRPr>
          </a:p>
        </p:txBody>
      </p:sp>
      <p:pic>
        <p:nvPicPr>
          <p:cNvPr id="17" name="Picture 21">
            <a:extLst>
              <a:ext uri="{FF2B5EF4-FFF2-40B4-BE49-F238E27FC236}">
                <a16:creationId xmlns:a16="http://schemas.microsoft.com/office/drawing/2014/main" id="{8D0BA2F2-4453-418C-A94C-F6B819A03B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6366" y="4001812"/>
            <a:ext cx="2681224" cy="623697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686A2E3-616A-43FF-844D-AAAFE8C98C25}"/>
              </a:ext>
            </a:extLst>
          </p:cNvPr>
          <p:cNvSpPr txBox="1"/>
          <p:nvPr/>
        </p:nvSpPr>
        <p:spPr>
          <a:xfrm>
            <a:off x="2061954" y="4745180"/>
            <a:ext cx="8229776" cy="14451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08100" marR="0" indent="-190500" algn="l" fontAlgn="base" latinLnBrk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여기에서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</a:t>
            </a:r>
            <a:endParaRPr lang="ko-KR" altLang="en-US" sz="14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1308100" marR="0" indent="-190500" algn="l" fontAlgn="base" latinLnBrk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ko-KR" sz="1400" i="1" kern="0" spc="0" dirty="0" err="1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GNI</a:t>
            </a:r>
            <a:r>
              <a:rPr lang="en-US" altLang="ko-KR" sz="1400" i="1" kern="0" spc="0" baseline="-25000" dirty="0" err="1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a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휴먼명조"/>
              </a:rPr>
              <a:t> 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= PPP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로 조정된 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new policy site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의 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1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인당 국민 총소득</a:t>
            </a:r>
            <a:endParaRPr lang="ko-KR" altLang="en-US" sz="14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1308100" marR="0" indent="-190500" algn="l" fontAlgn="base" latinLnBrk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ko-KR" sz="1400" i="1" kern="0" spc="0" dirty="0" err="1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GNI</a:t>
            </a:r>
            <a:r>
              <a:rPr lang="en-US" altLang="ko-KR" sz="1400" i="1" kern="0" spc="0" baseline="-25000" dirty="0" err="1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b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휴먼명조"/>
              </a:rPr>
              <a:t> 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= PPP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로 조정된 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reference site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의 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1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인당 국민 총소득</a:t>
            </a:r>
            <a:endParaRPr lang="ko-KR" altLang="en-US" sz="14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1308100" marR="0" indent="-190500" algn="l" fontAlgn="base" latinLnBrk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ko-KR" sz="1400" i="1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e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휴먼명조"/>
              </a:rPr>
              <a:t> 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=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건강 또는 생명에 대한 지불 의향의 소득 탄력성</a:t>
            </a:r>
            <a:endParaRPr lang="ko-KR" altLang="en-US" sz="14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990428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2061185" cy="721519"/>
            <a:chOff x="404018" y="230978"/>
            <a:chExt cx="2061185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150554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측정방법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04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35</a:t>
            </a:fld>
            <a:endParaRPr lang="ko-KR" altLang="en-US" dirty="0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590F383-F23F-4A42-AAB8-297AD9363EE3}"/>
              </a:ext>
            </a:extLst>
          </p:cNvPr>
          <p:cNvSpPr txBox="1"/>
          <p:nvPr/>
        </p:nvSpPr>
        <p:spPr>
          <a:xfrm>
            <a:off x="838199" y="1165870"/>
            <a:ext cx="10777833" cy="3865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000" marR="0" indent="-1905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◦ 윤리적으로 국가 간 건강 또는 생명의 가치를 조정하는 것이 적절하냐는 문제가 있는데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이렇게 함으로써 저소득 국가의 생명이 고소득 국가의 생명보다 덜 가치 있는 것으로 </a:t>
            </a:r>
            <a:r>
              <a:rPr lang="ko-KR" altLang="en-US" sz="1400" kern="0" spc="0" dirty="0" err="1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여겨지기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 때문임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.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이를 해결하기 위해 제안된 접근 법은 다음과 같음</a:t>
            </a:r>
            <a:endParaRPr lang="ko-KR" altLang="en-US" sz="14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270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(1)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건강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-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영향 모델 구축을 위해 여러 국가의 연구를 종합하고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이 값들을 서로 비교할 수 있도록 ‘국제’ 달러로 표시</a:t>
            </a:r>
            <a:endParaRPr lang="ko-KR" altLang="en-US" sz="14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270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(2)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건강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-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영향 가치를 다른 국가의 가치로 전환함</a:t>
            </a:r>
            <a:endParaRPr lang="ko-KR" altLang="en-US" sz="14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270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-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국가를 대상으로 분석하는 경우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그 값을 ​​비교할 수 있어야 하므로 조정하지 않음</a:t>
            </a:r>
            <a:endParaRPr lang="ko-KR" altLang="en-US" sz="14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270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-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한 국가만 대상으로 분석하는 경우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지역적 제약을 반영하도록 조정함</a:t>
            </a:r>
            <a:endParaRPr lang="ko-KR" altLang="en-US" sz="14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270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(3)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국내 또는 국제적으로 결과를 제시할 때 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2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개의 계수 세트 생성</a:t>
            </a:r>
            <a:endParaRPr lang="ko-KR" altLang="en-US" sz="14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270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-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국제적 결과 제시 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: ‘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국제’ 달러를 가치의 기초로 사용하도록 조정된 국제적 가치 세트 사용</a:t>
            </a:r>
            <a:endParaRPr lang="ko-KR" altLang="en-US" sz="1400" kern="0" spc="0" dirty="0">
              <a:solidFill>
                <a:srgbClr val="000000"/>
              </a:solidFill>
              <a:effectLst/>
              <a:latin typeface="휴먼명조"/>
            </a:endParaRPr>
          </a:p>
          <a:p>
            <a:pPr marL="635000" marR="0" indent="-127000" algn="just" fontAlgn="base" latinLnBrk="1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</a:pP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-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지역 이해관계자에게 국내 결과 제시 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: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지역 소득에 맞게 조정된 국내 가치 세트를 사용함</a:t>
            </a:r>
            <a:endParaRPr lang="ko-KR" altLang="en-US" sz="1400" kern="0" spc="0" dirty="0">
              <a:solidFill>
                <a:srgbClr val="000000"/>
              </a:solidFill>
              <a:effectLst/>
              <a:latin typeface="휴먼명조"/>
            </a:endParaRPr>
          </a:p>
        </p:txBody>
      </p:sp>
    </p:spTree>
    <p:extLst>
      <p:ext uri="{BB962C8B-B14F-4D97-AF65-F5344CB8AC3E}">
        <p14:creationId xmlns:p14="http://schemas.microsoft.com/office/powerpoint/2010/main" val="29983236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D423ABB-C72A-8604-4EF1-89B2D16D6690}"/>
              </a:ext>
            </a:extLst>
          </p:cNvPr>
          <p:cNvSpPr txBox="1"/>
          <p:nvPr/>
        </p:nvSpPr>
        <p:spPr>
          <a:xfrm>
            <a:off x="2008271" y="2767280"/>
            <a:ext cx="8175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dirty="0"/>
              <a:t>감사합니다</a:t>
            </a:r>
            <a:r>
              <a:rPr lang="en-US" altLang="ko-KR" sz="4400" b="1" dirty="0"/>
              <a:t>.</a:t>
            </a:r>
            <a:endParaRPr lang="ko-KR" altLang="en-US" sz="4400" b="1" dirty="0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B002F48B-5DF5-F316-713B-8F34E60A0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4789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1267</TotalTime>
  <Words>3124</Words>
  <Application>Microsoft Office PowerPoint</Application>
  <PresentationFormat>와이드스크린</PresentationFormat>
  <Paragraphs>307</Paragraphs>
  <Slides>36</Slides>
  <Notes>35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36</vt:i4>
      </vt:variant>
    </vt:vector>
  </HeadingPairs>
  <TitlesOfParts>
    <vt:vector size="44" baseType="lpstr">
      <vt:lpstr>Noto Sans CJK KR Regular</vt:lpstr>
      <vt:lpstr>맑은 고딕</vt:lpstr>
      <vt:lpstr>함초롬바탕</vt:lpstr>
      <vt:lpstr>휴먼명조</vt:lpstr>
      <vt:lpstr>Arial</vt:lpstr>
      <vt:lpstr>Noto Sans</vt:lpstr>
      <vt:lpstr>Times New Roman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OWNER</cp:lastModifiedBy>
  <cp:revision>108</cp:revision>
  <dcterms:created xsi:type="dcterms:W3CDTF">2023-03-08T01:34:07Z</dcterms:created>
  <dcterms:modified xsi:type="dcterms:W3CDTF">2024-08-29T13:53:14Z</dcterms:modified>
</cp:coreProperties>
</file>