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72" r:id="rId13"/>
    <p:sldId id="285" r:id="rId14"/>
    <p:sldId id="286" r:id="rId15"/>
    <p:sldId id="287" r:id="rId16"/>
    <p:sldId id="288" r:id="rId17"/>
    <p:sldId id="29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9" r:id="rId28"/>
    <p:sldId id="300" r:id="rId29"/>
    <p:sldId id="271" r:id="rId30"/>
    <p:sldId id="301" r:id="rId3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6A92-7883-469C-B32F-362337787217}" type="datetimeFigureOut">
              <a:rPr lang="ko-KR" altLang="en-US" smtClean="0"/>
              <a:t>2021-02-02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C7CC-8920-4B94-9C2E-A38EA271CE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0069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6A92-7883-469C-B32F-362337787217}" type="datetimeFigureOut">
              <a:rPr lang="ko-KR" altLang="en-US" smtClean="0"/>
              <a:t>2021-02-02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C7CC-8920-4B94-9C2E-A38EA271CE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66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6A92-7883-469C-B32F-362337787217}" type="datetimeFigureOut">
              <a:rPr lang="ko-KR" altLang="en-US" smtClean="0"/>
              <a:t>2021-02-02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C7CC-8920-4B94-9C2E-A38EA271CE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0123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6A92-7883-469C-B32F-362337787217}" type="datetimeFigureOut">
              <a:rPr lang="ko-KR" altLang="en-US" smtClean="0"/>
              <a:t>2021-02-02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C7CC-8920-4B94-9C2E-A38EA271CE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7458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6A92-7883-469C-B32F-362337787217}" type="datetimeFigureOut">
              <a:rPr lang="ko-KR" altLang="en-US" smtClean="0"/>
              <a:t>2021-02-02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C7CC-8920-4B94-9C2E-A38EA271CE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1133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6A92-7883-469C-B32F-362337787217}" type="datetimeFigureOut">
              <a:rPr lang="ko-KR" altLang="en-US" smtClean="0"/>
              <a:t>2021-02-02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C7CC-8920-4B94-9C2E-A38EA271CE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0029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6A92-7883-469C-B32F-362337787217}" type="datetimeFigureOut">
              <a:rPr lang="ko-KR" altLang="en-US" smtClean="0"/>
              <a:t>2021-02-02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C7CC-8920-4B94-9C2E-A38EA271CE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5616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6A92-7883-469C-B32F-362337787217}" type="datetimeFigureOut">
              <a:rPr lang="ko-KR" altLang="en-US" smtClean="0"/>
              <a:t>2021-02-02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C7CC-8920-4B94-9C2E-A38EA271CE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1839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6A92-7883-469C-B32F-362337787217}" type="datetimeFigureOut">
              <a:rPr lang="ko-KR" altLang="en-US" smtClean="0"/>
              <a:t>2021-02-02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C7CC-8920-4B94-9C2E-A38EA271CE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8629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6A92-7883-469C-B32F-362337787217}" type="datetimeFigureOut">
              <a:rPr lang="ko-KR" altLang="en-US" smtClean="0"/>
              <a:t>2021-02-02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C7CC-8920-4B94-9C2E-A38EA271CE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6396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6A92-7883-469C-B32F-362337787217}" type="datetimeFigureOut">
              <a:rPr lang="ko-KR" altLang="en-US" smtClean="0"/>
              <a:t>2021-02-02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C7CC-8920-4B94-9C2E-A38EA271CE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9364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E6A92-7883-469C-B32F-362337787217}" type="datetimeFigureOut">
              <a:rPr lang="ko-KR" altLang="en-US" smtClean="0"/>
              <a:t>2021-02-02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C7CC-8920-4B94-9C2E-A38EA271CE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874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75606" y="1928697"/>
            <a:ext cx="10354887" cy="1986597"/>
          </a:xfrm>
        </p:spPr>
        <p:txBody>
          <a:bodyPr>
            <a:normAutofit fontScale="90000"/>
          </a:bodyPr>
          <a:lstStyle/>
          <a:p>
            <a:r>
              <a:rPr lang="en-US" altLang="ko-K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Global GHG Accounting &amp; Reporting </a:t>
            </a:r>
            <a:r>
              <a:rPr lang="en-US" altLang="ko-K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</a:t>
            </a:r>
            <a:br>
              <a:rPr lang="en-US" altLang="ko-K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altLang="ko-KR" sz="4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altLang="ko-KR" sz="4000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PCAF</a:t>
            </a:r>
            <a:r>
              <a:rPr lang="en-US" altLang="ko-KR" sz="4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altLang="ko-KR" sz="40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altLang="ko-KR" sz="4000" i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(Partnership for Carbon Accounting Financials)</a:t>
            </a:r>
            <a:endParaRPr lang="ko-KR" altLang="en-US" sz="4000" i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535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ko-KR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3469" y="1143295"/>
            <a:ext cx="115685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</a:p>
          <a:p>
            <a:endParaRPr lang="en-US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PCAF</a:t>
            </a:r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은 </a:t>
            </a:r>
            <a:r>
              <a:rPr lang="ko-KR" altLang="ko-K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ko-KR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년 9월 </a:t>
            </a:r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전</a:t>
            </a:r>
            <a:r>
              <a:rPr lang="ko-KR" altLang="ko-K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세계적으로 </a:t>
            </a:r>
            <a:r>
              <a:rPr lang="ko-KR" altLang="ko-K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세계온실가스회계보고기준</a:t>
            </a:r>
            <a:r>
              <a:rPr lang="ko-KR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(GHG)을 통일하고, 금융 기관이 지속적으로 투자나 대출에 해당되는 온실가스를 측정하고 발표하도록 하는 목적으로 </a:t>
            </a:r>
            <a:r>
              <a:rPr lang="ko-KR" altLang="ko-K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설립</a:t>
            </a:r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되었음</a:t>
            </a:r>
            <a:r>
              <a:rPr lang="en-US" altLang="ko-K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ko-K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출범 초기 산업계가 주도하였으며</a:t>
            </a:r>
            <a:r>
              <a:rPr lang="en-US" altLang="ko-K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85</a:t>
            </a:r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개 이상의 은행과 투자자가 참여함</a:t>
            </a:r>
            <a:r>
              <a:rPr lang="en-US" altLang="ko-K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100" y="3006739"/>
            <a:ext cx="5238057" cy="3549317"/>
          </a:xfrm>
          <a:prstGeom prst="rect">
            <a:avLst/>
          </a:prstGeom>
        </p:spPr>
      </p:pic>
      <p:sp>
        <p:nvSpPr>
          <p:cNvPr id="4" name="오른쪽 화살표 3"/>
          <p:cNvSpPr/>
          <p:nvPr/>
        </p:nvSpPr>
        <p:spPr>
          <a:xfrm>
            <a:off x="5820294" y="3466407"/>
            <a:ext cx="256310" cy="5735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434051" y="3466407"/>
            <a:ext cx="43143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개 단체가 </a:t>
            </a:r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PCAF </a:t>
            </a:r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핵심 팀으로 </a:t>
            </a:r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참여</a:t>
            </a:r>
            <a:endParaRPr lang="en-US" altLang="ko-K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정책기관</a:t>
            </a:r>
            <a:r>
              <a:rPr lang="en-US" altLang="ko-K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데이터제공자</a:t>
            </a:r>
            <a:r>
              <a:rPr lang="en-US" altLang="ko-K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정책당국</a:t>
            </a:r>
            <a:r>
              <a:rPr lang="en-US" altLang="ko-K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NGO</a:t>
            </a:r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및 컨설턴트 들이 참여하여 공공 협의회 를 주관하여 기준이 검토됨</a:t>
            </a:r>
            <a:endParaRPr lang="ko-K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591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 </a:t>
            </a:r>
            <a:r>
              <a:rPr lang="en-US" altLang="ko-K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ko-KR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3469" y="1143295"/>
            <a:ext cx="115685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GHG </a:t>
            </a:r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회계 기준은 금융기관이 금융 회계 기간에 따라 고정된 때에 배출량을 공개하도록 </a:t>
            </a:r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함</a:t>
            </a:r>
            <a:r>
              <a:rPr lang="en-US" altLang="ko-K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현재까지 </a:t>
            </a:r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금융 배출량을 측정하고 공개하는데 있어 전세계적으로 공통된 기준이 </a:t>
            </a:r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없음</a:t>
            </a:r>
            <a:r>
              <a:rPr lang="en-US" altLang="ko-K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공통된 </a:t>
            </a:r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방법과 보고 기준이 없어서 금융기관은 금융 배출량을 제대로 측정하지 않고</a:t>
            </a:r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이를 제대로 공개하지 </a:t>
            </a:r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않음</a:t>
            </a:r>
            <a:r>
              <a:rPr lang="en-US" altLang="ko-K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ko-K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이에 </a:t>
            </a:r>
            <a:r>
              <a:rPr lang="en-US" altLang="ko-K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PCAF</a:t>
            </a:r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는 </a:t>
            </a:r>
            <a:r>
              <a:rPr lang="ko-KR" alt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세계온실가스회계보고기준</a:t>
            </a:r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제정</a:t>
            </a:r>
            <a:endParaRPr lang="en-US" altLang="ko-K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이 </a:t>
            </a:r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기준은 </a:t>
            </a:r>
            <a:r>
              <a:rPr lang="ko-K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자산분류에</a:t>
            </a:r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따라 자세한 기준을 </a:t>
            </a:r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제공</a:t>
            </a:r>
            <a:r>
              <a:rPr lang="en-US" altLang="ko-K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6</a:t>
            </a:r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가지 </a:t>
            </a:r>
            <a:r>
              <a:rPr lang="ko-K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자산분류에</a:t>
            </a:r>
            <a:r>
              <a:rPr lang="ko-K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따른 온실가스 배출 측정 및 </a:t>
            </a:r>
            <a:r>
              <a:rPr lang="ko-KR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공개</a:t>
            </a:r>
            <a:endParaRPr lang="en-US" altLang="ko-K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966" y="3340675"/>
            <a:ext cx="6764656" cy="297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31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 </a:t>
            </a:r>
            <a:r>
              <a:rPr lang="en-US" altLang="ko-K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ko-KR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3469" y="1143295"/>
            <a:ext cx="1156854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ko-KR" dirty="0"/>
              <a:t>이 기준은 각 자산분류마다 실제 경제에서 대출 및 투자 포트폴리오를 통해 자금 지원을 받는 활동으로부터 배출되는 금융 배출량을 계산할 수 있도록 자세한 기준을 </a:t>
            </a:r>
            <a:r>
              <a:rPr lang="ko-KR" altLang="ko-KR" dirty="0" smtClean="0"/>
              <a:t>제공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ko-KR" dirty="0" smtClean="0"/>
              <a:t>각 </a:t>
            </a:r>
            <a:r>
              <a:rPr lang="ko-KR" altLang="ko-KR" dirty="0" err="1"/>
              <a:t>자산분류별</a:t>
            </a:r>
            <a:r>
              <a:rPr lang="ko-KR" altLang="ko-KR" dirty="0"/>
              <a:t> 방법에 따라 금융기관관은 자산분류별로 온실가스 배출량을 </a:t>
            </a:r>
            <a:r>
              <a:rPr lang="ko-KR" altLang="ko-KR" dirty="0" smtClean="0"/>
              <a:t>측정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-&gt; </a:t>
            </a:r>
            <a:r>
              <a:rPr lang="ko-KR" altLang="ko-KR" dirty="0" err="1" smtClean="0"/>
              <a:t>일관적이며</a:t>
            </a:r>
            <a:r>
              <a:rPr lang="ko-KR" altLang="ko-KR" dirty="0"/>
              <a:t>, </a:t>
            </a:r>
            <a:r>
              <a:rPr lang="ko-KR" altLang="ko-KR" dirty="0" err="1" smtClean="0"/>
              <a:t>비교</a:t>
            </a:r>
            <a:r>
              <a:rPr lang="ko-KR" altLang="en-US" dirty="0" err="1" smtClean="0"/>
              <a:t>가능성</a:t>
            </a:r>
            <a:r>
              <a:rPr lang="ko-KR" altLang="en-US" dirty="0" smtClean="0"/>
              <a:t> 높은 자료 제공 가능</a:t>
            </a:r>
            <a:endParaRPr lang="ko-KR" altLang="ko-KR" dirty="0"/>
          </a:p>
          <a:p>
            <a:r>
              <a:rPr lang="en-US" altLang="ko-KR" dirty="0"/>
              <a:t> </a:t>
            </a:r>
            <a:endParaRPr lang="ko-KR" altLang="ko-KR" sz="1400" dirty="0"/>
          </a:p>
          <a:p>
            <a:endParaRPr lang="en-US" altLang="ko-KR" dirty="0" smtClean="0"/>
          </a:p>
          <a:p>
            <a:r>
              <a:rPr lang="en-US" altLang="ko-KR" b="1" dirty="0" smtClean="0"/>
              <a:t>PCAF</a:t>
            </a:r>
            <a:r>
              <a:rPr lang="ko-KR" altLang="en-US" b="1" dirty="0" smtClean="0"/>
              <a:t>의 유용성</a:t>
            </a:r>
            <a:endParaRPr lang="en-US" altLang="ko-KR" b="1" dirty="0" smtClean="0"/>
          </a:p>
          <a:p>
            <a:endParaRPr lang="en-US" altLang="ko-KR" dirty="0"/>
          </a:p>
          <a:p>
            <a:pPr marL="342900" indent="-342900">
              <a:buAutoNum type="arabicParenBoth"/>
            </a:pPr>
            <a:r>
              <a:rPr lang="ko-KR" altLang="ko-KR" dirty="0" smtClean="0"/>
              <a:t>기후 </a:t>
            </a:r>
            <a:r>
              <a:rPr lang="ko-KR" altLang="ko-KR" dirty="0"/>
              <a:t>관련 금융 공개 위원회(TCFD)차원의 기후 관련 위험도 </a:t>
            </a:r>
            <a:r>
              <a:rPr lang="ko-KR" altLang="ko-KR" dirty="0" smtClean="0"/>
              <a:t>측정</a:t>
            </a:r>
            <a:endParaRPr lang="en-US" altLang="ko-KR" dirty="0"/>
          </a:p>
          <a:p>
            <a:pPr marL="342900" indent="-342900">
              <a:buAutoNum type="arabicParenBoth"/>
            </a:pPr>
            <a:r>
              <a:rPr lang="ko-KR" altLang="ko-KR" dirty="0" smtClean="0"/>
              <a:t>과학 </a:t>
            </a:r>
            <a:r>
              <a:rPr lang="ko-KR" altLang="ko-KR" dirty="0"/>
              <a:t>기반 목표 설정 위원회에 의해 개발된 방식을 기반으로 과학 기반 목표(</a:t>
            </a:r>
            <a:r>
              <a:rPr lang="ko-KR" altLang="ko-KR" dirty="0" err="1"/>
              <a:t>SBTs</a:t>
            </a:r>
            <a:r>
              <a:rPr lang="ko-KR" altLang="ko-KR" dirty="0"/>
              <a:t>) </a:t>
            </a:r>
            <a:r>
              <a:rPr lang="ko-KR" altLang="ko-KR" dirty="0" smtClean="0"/>
              <a:t>설정</a:t>
            </a:r>
            <a:endParaRPr lang="en-US" altLang="ko-KR" dirty="0"/>
          </a:p>
          <a:p>
            <a:pPr marL="342900" indent="-342900">
              <a:buAutoNum type="arabicParenBoth"/>
            </a:pPr>
            <a:r>
              <a:rPr lang="ko-KR" altLang="ko-KR" dirty="0" smtClean="0"/>
              <a:t>탄소배출 </a:t>
            </a:r>
            <a:r>
              <a:rPr lang="ko-KR" altLang="ko-KR" dirty="0"/>
              <a:t>공개 프로젝트(CDP)와 같이 주주들에게 </a:t>
            </a:r>
            <a:r>
              <a:rPr lang="ko-KR" altLang="ko-KR" dirty="0" smtClean="0"/>
              <a:t>보고</a:t>
            </a:r>
            <a:endParaRPr lang="en-US" altLang="ko-KR" dirty="0" smtClean="0"/>
          </a:p>
          <a:p>
            <a:pPr marL="342900" indent="-342900">
              <a:buAutoNum type="arabicParenBoth"/>
            </a:pPr>
            <a:r>
              <a:rPr lang="ko-KR" altLang="ko-KR" dirty="0" smtClean="0"/>
              <a:t>탄소 </a:t>
            </a:r>
            <a:r>
              <a:rPr lang="ko-KR" altLang="ko-KR" dirty="0"/>
              <a:t>중립 경제로의 변화를 위해 혁신적 상품을 개발하려는 기후 전략 및 활동 발표</a:t>
            </a:r>
          </a:p>
          <a:p>
            <a:endParaRPr lang="en-US" altLang="ko-KR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661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 </a:t>
            </a:r>
            <a:r>
              <a:rPr lang="en-US" altLang="ko-K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ko-KR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1" y="964276"/>
            <a:ext cx="11795551" cy="22512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754" y="3331854"/>
            <a:ext cx="97917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110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Introduction</a:t>
            </a:r>
            <a:endParaRPr lang="ko-KR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3469" y="1143295"/>
            <a:ext cx="1156854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이전에 금융 기관은 </a:t>
            </a:r>
            <a:r>
              <a:rPr lang="ko-KR" altLang="en-US" dirty="0" smtClean="0"/>
              <a:t>금융 배출량을 </a:t>
            </a:r>
            <a:r>
              <a:rPr lang="ko-KR" altLang="en-US" dirty="0"/>
              <a:t>측정하기 위해 다른 전략과 회계 방법을 사용했으며</a:t>
            </a:r>
            <a:r>
              <a:rPr lang="en-US" altLang="ko-KR" dirty="0"/>
              <a:t>, </a:t>
            </a:r>
            <a:r>
              <a:rPr lang="ko-KR" altLang="en-US" dirty="0"/>
              <a:t>다양한 보고 측정 항목을 </a:t>
            </a:r>
            <a:r>
              <a:rPr lang="ko-KR" altLang="en-US" dirty="0" smtClean="0"/>
              <a:t>채택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이는 금융계의 </a:t>
            </a:r>
            <a:r>
              <a:rPr lang="ko-KR" altLang="en-US" dirty="0"/>
              <a:t>기후 영향력을 일관되게 측정할 수 </a:t>
            </a:r>
            <a:r>
              <a:rPr lang="ko-KR" altLang="en-US" dirty="0" smtClean="0"/>
              <a:t>없다는 문제점 야기</a:t>
            </a:r>
            <a:r>
              <a:rPr lang="en-US" altLang="ko-KR" dirty="0" smtClean="0"/>
              <a:t>.. </a:t>
            </a:r>
            <a:r>
              <a:rPr lang="ko-KR" altLang="en-US" dirty="0"/>
              <a:t>표준화가 부족했기 때문에 금융계의 투명성</a:t>
            </a:r>
            <a:r>
              <a:rPr lang="en-US" altLang="ko-KR" dirty="0"/>
              <a:t>, </a:t>
            </a:r>
            <a:r>
              <a:rPr lang="ko-KR" altLang="en-US" dirty="0" err="1"/>
              <a:t>비교가능성</a:t>
            </a:r>
            <a:r>
              <a:rPr lang="en-US" altLang="ko-KR" dirty="0"/>
              <a:t>, </a:t>
            </a:r>
            <a:r>
              <a:rPr lang="ko-KR" altLang="en-US" dirty="0"/>
              <a:t>신뢰가능성은 떨어졌음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이에 </a:t>
            </a:r>
            <a:r>
              <a:rPr lang="en-US" altLang="ko-KR" dirty="0"/>
              <a:t>PCAF</a:t>
            </a:r>
            <a:r>
              <a:rPr lang="ko-KR" altLang="en-US" dirty="0"/>
              <a:t>이 </a:t>
            </a:r>
            <a:r>
              <a:rPr lang="ko-KR" altLang="en-US" dirty="0" smtClean="0"/>
              <a:t>탄생 </a:t>
            </a:r>
            <a:endParaRPr lang="en-US" altLang="ko-KR" dirty="0" smtClean="0"/>
          </a:p>
          <a:p>
            <a:r>
              <a:rPr lang="en-US" altLang="ko-KR" dirty="0" smtClean="0"/>
              <a:t>- </a:t>
            </a:r>
            <a:r>
              <a:rPr lang="ko-KR" altLang="en-US" dirty="0" err="1" smtClean="0"/>
              <a:t>참석기관</a:t>
            </a:r>
            <a:r>
              <a:rPr lang="ko-KR" altLang="en-US" dirty="0" smtClean="0"/>
              <a:t> </a:t>
            </a:r>
            <a:r>
              <a:rPr lang="en-US" altLang="ko-KR" dirty="0" err="1" smtClean="0"/>
              <a:t>rist</a:t>
            </a:r>
            <a:r>
              <a:rPr lang="en-US" altLang="ko-KR" dirty="0" smtClean="0"/>
              <a:t> </a:t>
            </a:r>
            <a:endParaRPr lang="ko-KR" altLang="ko-KR" dirty="0"/>
          </a:p>
          <a:p>
            <a:r>
              <a:rPr lang="en-US" altLang="ko-KR" dirty="0" smtClean="0"/>
              <a:t>https</a:t>
            </a:r>
            <a:r>
              <a:rPr lang="en-US" altLang="ko-KR" dirty="0"/>
              <a:t>://carbonaccountingfinancials.com/financial-institutions-taking-action#overview-of-institutions</a:t>
            </a:r>
            <a:endParaRPr lang="ko-KR" altLang="ko-KR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600" y="3174620"/>
            <a:ext cx="4841385" cy="34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523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Introduction</a:t>
            </a:r>
            <a:endParaRPr lang="ko-KR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93469" y="1143295"/>
            <a:ext cx="11568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협업 단체</a:t>
            </a:r>
            <a:endParaRPr lang="ko-KR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1" y="1521084"/>
            <a:ext cx="8029575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44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Introduction</a:t>
            </a:r>
            <a:endParaRPr lang="ko-KR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93469" y="1151752"/>
            <a:ext cx="10961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무엇을 하자는 거냐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1" y="1637462"/>
            <a:ext cx="4358820" cy="2136516"/>
          </a:xfrm>
          <a:prstGeom prst="rect">
            <a:avLst/>
          </a:prstGeom>
        </p:spPr>
      </p:pic>
      <p:sp>
        <p:nvSpPr>
          <p:cNvPr id="8" name="오른쪽 화살표 7"/>
          <p:cNvSpPr/>
          <p:nvPr/>
        </p:nvSpPr>
        <p:spPr>
          <a:xfrm>
            <a:off x="498763" y="4106342"/>
            <a:ext cx="365760" cy="3408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037705" y="4017109"/>
            <a:ext cx="8603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6</a:t>
            </a:r>
            <a:r>
              <a:rPr lang="ko-KR" altLang="en-US" dirty="0" smtClean="0"/>
              <a:t>가지 형태의 대출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자산종류</a:t>
            </a:r>
            <a:r>
              <a:rPr lang="en-US" altLang="ko-KR" dirty="0" smtClean="0"/>
              <a:t>)</a:t>
            </a:r>
            <a:r>
              <a:rPr lang="ko-KR" altLang="en-US" dirty="0" smtClean="0"/>
              <a:t>에 대해 각각 온실가스 배출량을 측정하고 공시하는 기준 제시 </a:t>
            </a:r>
            <a:endParaRPr lang="ko-KR" altLang="en-US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71" y="4779528"/>
            <a:ext cx="6419664" cy="161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436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The Importance of GHG accounting</a:t>
            </a:r>
            <a:endParaRPr lang="ko-KR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93469" y="1151752"/>
            <a:ext cx="10961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ko-KR" dirty="0" smtClean="0"/>
              <a:t>이산화탄소</a:t>
            </a:r>
            <a:r>
              <a:rPr lang="en-US" altLang="ko-KR" dirty="0" smtClean="0"/>
              <a:t>(</a:t>
            </a:r>
            <a:r>
              <a:rPr lang="ko-KR" altLang="ko-KR" dirty="0" smtClean="0"/>
              <a:t>이산화탄소</a:t>
            </a:r>
            <a:r>
              <a:rPr lang="ko-KR" altLang="ko-KR" dirty="0"/>
              <a:t>(CO</a:t>
            </a:r>
            <a:r>
              <a:rPr lang="ko-KR" altLang="ko-KR" baseline="-25000" dirty="0"/>
              <a:t>2</a:t>
            </a:r>
            <a:r>
              <a:rPr lang="ko-KR" altLang="ko-KR" dirty="0"/>
              <a:t>), </a:t>
            </a:r>
            <a:r>
              <a:rPr lang="ko-KR" altLang="ko-KR" dirty="0" err="1"/>
              <a:t>매탄</a:t>
            </a:r>
            <a:r>
              <a:rPr lang="ko-KR" altLang="ko-KR" dirty="0"/>
              <a:t> (CH</a:t>
            </a:r>
            <a:r>
              <a:rPr lang="ko-KR" altLang="ko-KR" baseline="-25000" dirty="0"/>
              <a:t>4</a:t>
            </a:r>
            <a:r>
              <a:rPr lang="ko-KR" altLang="ko-KR" dirty="0"/>
              <a:t>), </a:t>
            </a:r>
            <a:r>
              <a:rPr lang="ko-KR" altLang="ko-KR" dirty="0" err="1"/>
              <a:t>아산화질소</a:t>
            </a:r>
            <a:r>
              <a:rPr lang="ko-KR" altLang="ko-KR" dirty="0"/>
              <a:t> (N</a:t>
            </a:r>
            <a:r>
              <a:rPr lang="ko-KR" altLang="ko-KR" baseline="-25000" dirty="0"/>
              <a:t>2</a:t>
            </a:r>
            <a:r>
              <a:rPr lang="ko-KR" altLang="ko-KR" dirty="0"/>
              <a:t>O), 수소불화탄소 (</a:t>
            </a:r>
            <a:r>
              <a:rPr lang="ko-KR" altLang="ko-KR" dirty="0" err="1"/>
              <a:t>HFCs</a:t>
            </a:r>
            <a:r>
              <a:rPr lang="ko-KR" altLang="ko-KR" dirty="0"/>
              <a:t>), </a:t>
            </a:r>
            <a:r>
              <a:rPr lang="ko-KR" altLang="ko-KR" dirty="0" err="1"/>
              <a:t>과불화탄소</a:t>
            </a:r>
            <a:r>
              <a:rPr lang="ko-KR" altLang="ko-KR" dirty="0"/>
              <a:t> (</a:t>
            </a:r>
            <a:r>
              <a:rPr lang="ko-KR" altLang="ko-KR" dirty="0" err="1"/>
              <a:t>PFCs</a:t>
            </a:r>
            <a:r>
              <a:rPr lang="ko-KR" altLang="ko-KR" dirty="0"/>
              <a:t>), </a:t>
            </a:r>
            <a:r>
              <a:rPr lang="ko-KR" altLang="ko-KR" dirty="0" err="1"/>
              <a:t>육불화황</a:t>
            </a:r>
            <a:r>
              <a:rPr lang="ko-KR" altLang="ko-KR" dirty="0"/>
              <a:t> (SF</a:t>
            </a:r>
            <a:r>
              <a:rPr lang="ko-KR" altLang="ko-KR" baseline="-25000" dirty="0"/>
              <a:t>6</a:t>
            </a:r>
            <a:r>
              <a:rPr lang="ko-KR" altLang="ko-KR" dirty="0"/>
              <a:t>) 삼플루오르화질소 (NF</a:t>
            </a:r>
            <a:r>
              <a:rPr lang="ko-KR" altLang="ko-KR" baseline="-25000" dirty="0"/>
              <a:t>3</a:t>
            </a:r>
            <a:r>
              <a:rPr lang="ko-KR" altLang="ko-KR" dirty="0" smtClean="0"/>
              <a:t>)</a:t>
            </a:r>
            <a:r>
              <a:rPr lang="en-US" altLang="ko-KR" dirty="0" smtClean="0"/>
              <a:t> )</a:t>
            </a:r>
            <a:r>
              <a:rPr lang="ko-KR" altLang="en-US" dirty="0" smtClean="0"/>
              <a:t>의 직간접 배출에 대한 카테고리를 세분화하고 범위를 선정 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2" y="1985558"/>
            <a:ext cx="8818382" cy="375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209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The Importance of GHG accounting</a:t>
            </a:r>
            <a:endParaRPr lang="ko-KR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93469" y="1151752"/>
            <a:ext cx="10961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현대자동차 </a:t>
            </a:r>
            <a:r>
              <a:rPr lang="ko-KR" altLang="en-US" dirty="0" smtClean="0"/>
              <a:t>온실가스 </a:t>
            </a:r>
            <a:r>
              <a:rPr lang="ko-KR" altLang="en-US" dirty="0" smtClean="0"/>
              <a:t>배출 공시 예시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1" y="1637462"/>
            <a:ext cx="8776076" cy="170791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71" y="3758031"/>
            <a:ext cx="10119089" cy="165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0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The Importance of GHG accounting</a:t>
            </a:r>
            <a:endParaRPr lang="ko-KR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25" y="3425081"/>
            <a:ext cx="10001551" cy="29344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830" y="1022017"/>
            <a:ext cx="6892341" cy="23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6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Using GHG accounting to set and achieve business goal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69" y="1231757"/>
            <a:ext cx="6757381" cy="20776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6829" y="3524596"/>
            <a:ext cx="95845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goal</a:t>
            </a:r>
          </a:p>
          <a:p>
            <a:endParaRPr lang="en-US" altLang="ko-K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Both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 transparency for stakeholders</a:t>
            </a:r>
          </a:p>
          <a:p>
            <a:pPr marL="342900" indent="-342900">
              <a:buAutoNum type="arabicParenBoth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 climate related transition risk</a:t>
            </a:r>
          </a:p>
          <a:p>
            <a:pPr marL="342900" indent="-342900">
              <a:buAutoNum type="arabicParenBoth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 climate friendly financial products</a:t>
            </a:r>
          </a:p>
          <a:p>
            <a:pPr marL="342900" indent="-342900">
              <a:buAutoNum type="arabicParenBoth"/>
            </a:pP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Align financial flows with the </a:t>
            </a:r>
            <a:r>
              <a:rPr lang="en-US" altLang="ko-K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paris</a:t>
            </a:r>
            <a:r>
              <a:rPr lang="en-US" altLang="ko-K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Agreement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547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Using GHG accounting to set and achieve business goal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597" y="1432821"/>
            <a:ext cx="9127374" cy="438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536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Using GHG accounting to set and achieve business goal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225" y="1123517"/>
            <a:ext cx="8048625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264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Principles and requirements of GHG accounting for financials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29061" y="1143462"/>
            <a:ext cx="1145031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GHG </a:t>
            </a:r>
            <a:r>
              <a:rPr lang="ko-KR" altLang="en-US" sz="1600" dirty="0"/>
              <a:t>프로토콜 원칙 </a:t>
            </a:r>
            <a:r>
              <a:rPr lang="ko-KR" altLang="en-US" sz="1600" dirty="0" smtClean="0"/>
              <a:t>범위</a:t>
            </a:r>
            <a:endParaRPr lang="en-US" altLang="ko-KR" sz="1600" dirty="0" smtClean="0"/>
          </a:p>
          <a:p>
            <a:endParaRPr lang="en-US" altLang="ko-KR" sz="1600" dirty="0"/>
          </a:p>
          <a:p>
            <a:pPr marL="342900" indent="-342900">
              <a:buAutoNum type="arabicParenBoth"/>
            </a:pPr>
            <a:r>
              <a:rPr lang="ko-KR" altLang="en-US" sz="1600" b="1" u="sng" dirty="0"/>
              <a:t>완성도</a:t>
            </a:r>
            <a:r>
              <a:rPr lang="ko-KR" altLang="en-US" sz="1600" dirty="0"/>
              <a:t> </a:t>
            </a:r>
            <a:endParaRPr lang="en-US" altLang="ko-KR" sz="1600" dirty="0" smtClean="0"/>
          </a:p>
          <a:p>
            <a:r>
              <a:rPr lang="ko-KR" altLang="en-US" sz="1600" dirty="0" smtClean="0"/>
              <a:t>목록의 </a:t>
            </a:r>
            <a:r>
              <a:rPr lang="ko-KR" altLang="en-US" sz="1600" dirty="0"/>
              <a:t>범위 내에서 모든 </a:t>
            </a:r>
            <a:r>
              <a:rPr lang="en-US" altLang="ko-KR" sz="1600" dirty="0"/>
              <a:t>GHG </a:t>
            </a:r>
            <a:r>
              <a:rPr lang="ko-KR" altLang="en-US" sz="1600" dirty="0"/>
              <a:t>배출</a:t>
            </a:r>
            <a:r>
              <a:rPr lang="en-US" altLang="ko-KR" sz="1600" dirty="0"/>
              <a:t>(</a:t>
            </a:r>
            <a:r>
              <a:rPr lang="ko-KR" altLang="en-US" sz="1600" dirty="0"/>
              <a:t>량</a:t>
            </a:r>
            <a:r>
              <a:rPr lang="en-US" altLang="ko-KR" sz="1600" dirty="0"/>
              <a:t>) </a:t>
            </a:r>
            <a:r>
              <a:rPr lang="ko-KR" altLang="en-US" sz="1600" dirty="0"/>
              <a:t>원인과 활동을 측정하고 보고하라 어떠한 예외 사항도 공개하고 설명하라</a:t>
            </a:r>
            <a:endParaRPr lang="en-US" altLang="ko-KR" sz="1600" dirty="0"/>
          </a:p>
          <a:p>
            <a:endParaRPr lang="ko-KR" altLang="en-US" sz="1600" dirty="0"/>
          </a:p>
          <a:p>
            <a:r>
              <a:rPr lang="en-US" altLang="ko-KR" sz="1600" b="1" dirty="0"/>
              <a:t>(2) </a:t>
            </a:r>
            <a:r>
              <a:rPr lang="ko-KR" altLang="en-US" sz="1600" b="1" u="sng" dirty="0" smtClean="0"/>
              <a:t>일관성</a:t>
            </a:r>
            <a:endParaRPr lang="en-US" altLang="ko-KR" sz="1600" b="1" u="sng" dirty="0" smtClean="0"/>
          </a:p>
          <a:p>
            <a:r>
              <a:rPr lang="en-US" altLang="ko-KR" sz="1600" dirty="0" smtClean="0"/>
              <a:t> </a:t>
            </a:r>
            <a:r>
              <a:rPr lang="ko-KR" altLang="en-US" sz="1600" dirty="0" smtClean="0"/>
              <a:t>시간에 </a:t>
            </a:r>
            <a:r>
              <a:rPr lang="ko-KR" altLang="en-US" sz="1600" dirty="0"/>
              <a:t>따라 배출</a:t>
            </a:r>
            <a:r>
              <a:rPr lang="en-US" altLang="ko-KR" sz="1600" dirty="0"/>
              <a:t>(</a:t>
            </a:r>
            <a:r>
              <a:rPr lang="ko-KR" altLang="en-US" sz="1600" dirty="0"/>
              <a:t>량</a:t>
            </a:r>
            <a:r>
              <a:rPr lang="en-US" altLang="ko-KR" sz="1600" dirty="0"/>
              <a:t>)</a:t>
            </a:r>
            <a:r>
              <a:rPr lang="ko-KR" altLang="en-US" sz="1600" dirty="0"/>
              <a:t>을 유의미하게 추적할 수 있도록 일관된 방법을 사용하라 데이터</a:t>
            </a:r>
            <a:r>
              <a:rPr lang="en-US" altLang="ko-KR" sz="1600" dirty="0"/>
              <a:t>, </a:t>
            </a:r>
            <a:r>
              <a:rPr lang="ko-KR" altLang="en-US" sz="1600" dirty="0"/>
              <a:t>목록 범위</a:t>
            </a:r>
            <a:r>
              <a:rPr lang="en-US" altLang="ko-KR" sz="1600" dirty="0"/>
              <a:t>, </a:t>
            </a:r>
          </a:p>
          <a:p>
            <a:r>
              <a:rPr lang="ko-KR" altLang="en-US" sz="1600" dirty="0"/>
              <a:t>방법</a:t>
            </a:r>
            <a:r>
              <a:rPr lang="en-US" altLang="ko-KR" sz="1600" dirty="0"/>
              <a:t>, </a:t>
            </a:r>
            <a:r>
              <a:rPr lang="ko-KR" altLang="en-US" sz="1600" dirty="0"/>
              <a:t>혹은 시간에 따라 어떠한 관련된 요소의 변화를 투명하게 기록하라</a:t>
            </a:r>
          </a:p>
          <a:p>
            <a:endParaRPr lang="en-US" altLang="ko-KR" sz="1600" dirty="0"/>
          </a:p>
          <a:p>
            <a:r>
              <a:rPr lang="en-US" altLang="ko-KR" sz="1600" b="1" dirty="0"/>
              <a:t>(3) </a:t>
            </a:r>
            <a:r>
              <a:rPr lang="ko-KR" altLang="en-US" sz="1600" b="1" u="sng" dirty="0" smtClean="0"/>
              <a:t>타당성</a:t>
            </a:r>
            <a:endParaRPr lang="ko-KR" altLang="en-US" sz="1600" dirty="0" smtClean="0"/>
          </a:p>
          <a:p>
            <a:r>
              <a:rPr lang="en-US" altLang="ko-KR" sz="1600" dirty="0" smtClean="0"/>
              <a:t>GHG </a:t>
            </a:r>
            <a:r>
              <a:rPr lang="ko-KR" altLang="en-US" sz="1600" dirty="0" smtClean="0"/>
              <a:t>목록이 기업의 </a:t>
            </a:r>
            <a:r>
              <a:rPr lang="en-US" altLang="ko-KR" sz="1600" dirty="0" smtClean="0"/>
              <a:t>GHG </a:t>
            </a:r>
            <a:r>
              <a:rPr lang="ko-KR" altLang="en-US" sz="1600" dirty="0" smtClean="0"/>
              <a:t>배출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량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을 적절히 반영하며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회사의 내부와 외부 사용자의 의사 결정 과정에서 필요한 것을 제공하고 있는지를 분명하게 하라</a:t>
            </a:r>
            <a:endParaRPr lang="en-US" altLang="ko-KR" sz="1600" dirty="0" smtClean="0"/>
          </a:p>
          <a:p>
            <a:endParaRPr lang="ko-KR" altLang="en-US" sz="1600" dirty="0" smtClean="0"/>
          </a:p>
          <a:p>
            <a:r>
              <a:rPr lang="en-US" altLang="ko-KR" sz="1600" b="1" dirty="0" smtClean="0"/>
              <a:t>(</a:t>
            </a:r>
            <a:r>
              <a:rPr lang="en-US" altLang="ko-KR" sz="1600" b="1" dirty="0"/>
              <a:t>4) </a:t>
            </a:r>
            <a:r>
              <a:rPr lang="ko-KR" altLang="en-US" sz="1600" b="1" u="sng" dirty="0"/>
              <a:t>정확도</a:t>
            </a:r>
          </a:p>
          <a:p>
            <a:r>
              <a:rPr lang="ko-KR" altLang="en-US" sz="1600" dirty="0"/>
              <a:t>판단할 수 있는 </a:t>
            </a:r>
            <a:r>
              <a:rPr lang="en-US" altLang="ko-KR" sz="1600" dirty="0"/>
              <a:t>GHG </a:t>
            </a:r>
            <a:r>
              <a:rPr lang="ko-KR" altLang="en-US" sz="1600" dirty="0"/>
              <a:t>배출</a:t>
            </a:r>
            <a:r>
              <a:rPr lang="en-US" altLang="ko-KR" sz="1600" dirty="0"/>
              <a:t>(</a:t>
            </a:r>
            <a:r>
              <a:rPr lang="ko-KR" altLang="en-US" sz="1600" dirty="0"/>
              <a:t>량</a:t>
            </a:r>
            <a:r>
              <a:rPr lang="en-US" altLang="ko-KR" sz="1600" dirty="0"/>
              <a:t>)</a:t>
            </a:r>
            <a:r>
              <a:rPr lang="ko-KR" altLang="en-US" sz="1600" dirty="0"/>
              <a:t>의 </a:t>
            </a:r>
            <a:r>
              <a:rPr lang="ko-KR" altLang="en-US" sz="1600" dirty="0" err="1"/>
              <a:t>수량화가</a:t>
            </a:r>
            <a:r>
              <a:rPr lang="ko-KR" altLang="en-US" sz="1600" dirty="0"/>
              <a:t> 시스템적으로 실제 배출</a:t>
            </a:r>
            <a:r>
              <a:rPr lang="en-US" altLang="ko-KR" sz="1600" dirty="0"/>
              <a:t>(</a:t>
            </a:r>
            <a:r>
              <a:rPr lang="ko-KR" altLang="en-US" sz="1600" dirty="0"/>
              <a:t>량</a:t>
            </a:r>
            <a:r>
              <a:rPr lang="en-US" altLang="ko-KR" sz="1600" dirty="0"/>
              <a:t>)</a:t>
            </a:r>
            <a:r>
              <a:rPr lang="ko-KR" altLang="en-US" sz="1600" dirty="0"/>
              <a:t>보다 적지도 많지도 않다는 것과 불확실성을 가능한 줄일 수 있도록 하라</a:t>
            </a:r>
            <a:r>
              <a:rPr lang="en-US" altLang="ko-KR" sz="1600" dirty="0"/>
              <a:t>. </a:t>
            </a:r>
            <a:r>
              <a:rPr lang="ko-KR" altLang="en-US" sz="1600" dirty="0"/>
              <a:t>사용자가 온전히 보고된 정보에 관해 이성적 확신을 가지고 결정을 할 수 있도록 충분한 정확도를 </a:t>
            </a:r>
            <a:r>
              <a:rPr lang="ko-KR" altLang="en-US" sz="1600" dirty="0" smtClean="0"/>
              <a:t>확보하라</a:t>
            </a:r>
            <a:endParaRPr lang="en-US" altLang="ko-KR" sz="1600" dirty="0" smtClean="0"/>
          </a:p>
          <a:p>
            <a:endParaRPr lang="ko-KR" altLang="en-US" sz="1600" dirty="0"/>
          </a:p>
          <a:p>
            <a:r>
              <a:rPr lang="en-US" altLang="ko-KR" sz="1600" b="1" dirty="0"/>
              <a:t>(5</a:t>
            </a:r>
            <a:r>
              <a:rPr lang="en-US" altLang="ko-KR" sz="1600" b="1" dirty="0" smtClean="0"/>
              <a:t>) </a:t>
            </a:r>
            <a:r>
              <a:rPr lang="ko-KR" altLang="en-US" sz="1600" b="1" u="sng" dirty="0" smtClean="0"/>
              <a:t>투명성</a:t>
            </a:r>
            <a:endParaRPr lang="ko-KR" altLang="en-US" sz="1600" b="1" u="sng" dirty="0"/>
          </a:p>
          <a:p>
            <a:r>
              <a:rPr lang="ko-KR" altLang="en-US" sz="1600" dirty="0"/>
              <a:t>모든 관련 이슈를 사실적이고 </a:t>
            </a:r>
            <a:r>
              <a:rPr lang="ko-KR" altLang="en-US" sz="1600" dirty="0" err="1"/>
              <a:t>일관성있는</a:t>
            </a:r>
            <a:r>
              <a:rPr lang="ko-KR" altLang="en-US" sz="1600" dirty="0"/>
              <a:t> 방식과 명확한 감사 추적을 기반으로 대응하라 모든 관련된 추측을 공개하고 회계 및 계산 방법과 사용된 데이터의 적절한 참고자료를 </a:t>
            </a:r>
            <a:r>
              <a:rPr lang="ko-KR" altLang="en-US" sz="1600" dirty="0" smtClean="0"/>
              <a:t>밝혀라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221952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Principles and requirements of GHG accounting for financials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29061" y="1143462"/>
            <a:ext cx="11450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u="sng" dirty="0" smtClean="0"/>
              <a:t>Recognition</a:t>
            </a:r>
            <a:endParaRPr lang="ko-KR" altLang="en-US" sz="1600" b="1" u="sng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61" y="1521084"/>
            <a:ext cx="2372347" cy="746302"/>
          </a:xfrm>
          <a:prstGeom prst="rect">
            <a:avLst/>
          </a:prstGeom>
        </p:spPr>
      </p:pic>
      <p:sp>
        <p:nvSpPr>
          <p:cNvPr id="8" name="오른쪽 화살표 7"/>
          <p:cNvSpPr/>
          <p:nvPr/>
        </p:nvSpPr>
        <p:spPr>
          <a:xfrm>
            <a:off x="4752153" y="1651546"/>
            <a:ext cx="407324" cy="382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076186" y="1644708"/>
            <a:ext cx="1404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Scope </a:t>
            </a:r>
            <a:r>
              <a:rPr lang="ko-KR" altLang="en-US" dirty="0" smtClean="0"/>
              <a:t>결정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30593" y="1662063"/>
            <a:ext cx="226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측정</a:t>
            </a:r>
            <a:r>
              <a:rPr lang="ko-KR" altLang="en-US" dirty="0" smtClean="0"/>
              <a:t> 및 보고</a:t>
            </a:r>
            <a:endParaRPr lang="ko-KR" altLang="en-US" dirty="0"/>
          </a:p>
        </p:txBody>
      </p:sp>
      <p:sp>
        <p:nvSpPr>
          <p:cNvPr id="11" name="오른쪽 화살표 10"/>
          <p:cNvSpPr/>
          <p:nvPr/>
        </p:nvSpPr>
        <p:spPr>
          <a:xfrm>
            <a:off x="2563828" y="1654636"/>
            <a:ext cx="407324" cy="382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아래쪽 화살표 11"/>
          <p:cNvSpPr/>
          <p:nvPr/>
        </p:nvSpPr>
        <p:spPr>
          <a:xfrm>
            <a:off x="5954220" y="2058573"/>
            <a:ext cx="504769" cy="417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660" y="2664315"/>
            <a:ext cx="6455888" cy="1740983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17" y="4719777"/>
            <a:ext cx="7166307" cy="208343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7571" y="4367610"/>
            <a:ext cx="2541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u="sng" dirty="0" smtClean="0"/>
              <a:t>Attribution</a:t>
            </a:r>
            <a:endParaRPr lang="ko-KR" altLang="en-US" b="1" u="sng" dirty="0"/>
          </a:p>
        </p:txBody>
      </p:sp>
    </p:spTree>
    <p:extLst>
      <p:ext uri="{BB962C8B-B14F-4D97-AF65-F5344CB8AC3E}">
        <p14:creationId xmlns:p14="http://schemas.microsoft.com/office/powerpoint/2010/main" val="1444511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Principles and requirements of GHG accounting for financials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29061" y="1143462"/>
            <a:ext cx="11450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u="sng" dirty="0" smtClean="0"/>
              <a:t>Recognition</a:t>
            </a:r>
            <a:endParaRPr lang="ko-KR" altLang="en-US" sz="1600" b="1" u="sng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61" y="1521084"/>
            <a:ext cx="2372347" cy="746302"/>
          </a:xfrm>
          <a:prstGeom prst="rect">
            <a:avLst/>
          </a:prstGeom>
        </p:spPr>
      </p:pic>
      <p:sp>
        <p:nvSpPr>
          <p:cNvPr id="8" name="오른쪽 화살표 7"/>
          <p:cNvSpPr/>
          <p:nvPr/>
        </p:nvSpPr>
        <p:spPr>
          <a:xfrm>
            <a:off x="4752153" y="1651546"/>
            <a:ext cx="407324" cy="382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076186" y="1644708"/>
            <a:ext cx="1404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Scope </a:t>
            </a:r>
            <a:r>
              <a:rPr lang="ko-KR" altLang="en-US" dirty="0" smtClean="0"/>
              <a:t>결정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30593" y="1662063"/>
            <a:ext cx="226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측정</a:t>
            </a:r>
            <a:r>
              <a:rPr lang="ko-KR" altLang="en-US" dirty="0" smtClean="0"/>
              <a:t> 및 보고</a:t>
            </a:r>
            <a:endParaRPr lang="ko-KR" altLang="en-US" dirty="0"/>
          </a:p>
        </p:txBody>
      </p:sp>
      <p:sp>
        <p:nvSpPr>
          <p:cNvPr id="11" name="오른쪽 화살표 10"/>
          <p:cNvSpPr/>
          <p:nvPr/>
        </p:nvSpPr>
        <p:spPr>
          <a:xfrm>
            <a:off x="2563828" y="1654636"/>
            <a:ext cx="407324" cy="382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아래쪽 화살표 11"/>
          <p:cNvSpPr/>
          <p:nvPr/>
        </p:nvSpPr>
        <p:spPr>
          <a:xfrm>
            <a:off x="5954220" y="2058573"/>
            <a:ext cx="504769" cy="417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660" y="2664315"/>
            <a:ext cx="6455888" cy="1740983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17" y="4719777"/>
            <a:ext cx="7166307" cy="208343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7571" y="4367610"/>
            <a:ext cx="2541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u="sng" dirty="0" smtClean="0"/>
              <a:t>Attribution</a:t>
            </a:r>
            <a:endParaRPr lang="ko-KR" altLang="en-US" b="1" u="sng" dirty="0"/>
          </a:p>
        </p:txBody>
      </p:sp>
    </p:spTree>
    <p:extLst>
      <p:ext uri="{BB962C8B-B14F-4D97-AF65-F5344CB8AC3E}">
        <p14:creationId xmlns:p14="http://schemas.microsoft.com/office/powerpoint/2010/main" val="410133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Methodology to measure financed emissions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29061" y="1143462"/>
            <a:ext cx="11450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u="sng" dirty="0" err="1" smtClean="0"/>
              <a:t>자산분류에</a:t>
            </a:r>
            <a:r>
              <a:rPr lang="ko-KR" altLang="en-US" sz="1600" b="1" u="sng" dirty="0" smtClean="0"/>
              <a:t> 따른 </a:t>
            </a:r>
            <a:r>
              <a:rPr lang="ko-KR" altLang="en-US" sz="1600" b="1" u="sng" dirty="0" err="1" smtClean="0"/>
              <a:t>금융배출량</a:t>
            </a:r>
            <a:r>
              <a:rPr lang="ko-KR" altLang="en-US" sz="1600" b="1" u="sng" dirty="0" smtClean="0"/>
              <a:t> 측정방법</a:t>
            </a:r>
            <a:endParaRPr lang="ko-KR" altLang="en-US" sz="1600" b="1" u="sng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1" y="1661202"/>
            <a:ext cx="3717462" cy="18040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0012" y="3393963"/>
            <a:ext cx="1113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택</a:t>
            </a:r>
            <a:r>
              <a:rPr lang="en-US" altLang="ko-KR" dirty="0" smtClean="0"/>
              <a:t>1</a:t>
            </a:r>
            <a:endParaRPr lang="ko-KR" altLang="en-US" dirty="0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71" y="3644395"/>
            <a:ext cx="6080228" cy="1663744"/>
          </a:xfrm>
          <a:prstGeom prst="rect">
            <a:avLst/>
          </a:prstGeom>
        </p:spPr>
      </p:pic>
      <p:sp>
        <p:nvSpPr>
          <p:cNvPr id="17" name="오른쪽 중괄호 16"/>
          <p:cNvSpPr/>
          <p:nvPr/>
        </p:nvSpPr>
        <p:spPr>
          <a:xfrm>
            <a:off x="6658495" y="1920240"/>
            <a:ext cx="340821" cy="331677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0323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Methodology to measure financed emissions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69" y="1094188"/>
            <a:ext cx="6930044" cy="531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05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Methodology to measure financed emissions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44" y="1083772"/>
            <a:ext cx="8169453" cy="463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055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Methodology to measure financed emissions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82" y="1047404"/>
            <a:ext cx="6944763" cy="578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24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Reporting recommendations and requirements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1" y="1163783"/>
            <a:ext cx="5807345" cy="54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87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Reporting recommendations and requirements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1" y="1156876"/>
            <a:ext cx="7803901" cy="37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78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Reporting recommendations and requirements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28" y="1148367"/>
            <a:ext cx="7047807" cy="440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286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Reporting recommendations and requirements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69" y="1156074"/>
            <a:ext cx="7412182" cy="521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5489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Reporting recommendations and requirements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80" y="1134341"/>
            <a:ext cx="6677025" cy="20955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79" y="3320415"/>
            <a:ext cx="652462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2225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Reporting recommendations and requirements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1" y="1126720"/>
            <a:ext cx="7714211" cy="507543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71" y="1126719"/>
            <a:ext cx="9668411" cy="516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4034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Reporting recommendations and requirements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1" y="1139898"/>
            <a:ext cx="4717747" cy="334897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918" y="3325092"/>
            <a:ext cx="6800850" cy="3200400"/>
          </a:xfrm>
          <a:prstGeom prst="rect">
            <a:avLst/>
          </a:prstGeom>
        </p:spPr>
      </p:pic>
      <p:sp>
        <p:nvSpPr>
          <p:cNvPr id="7" name="오른쪽 화살표 6"/>
          <p:cNvSpPr/>
          <p:nvPr/>
        </p:nvSpPr>
        <p:spPr>
          <a:xfrm>
            <a:off x="4197927" y="4925292"/>
            <a:ext cx="723208" cy="9351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40045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</a:t>
            </a:r>
            <a:endParaRPr lang="ko-KR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1" y="1030779"/>
            <a:ext cx="8499521" cy="463018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54" y="5727470"/>
            <a:ext cx="8567738" cy="1023615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93469" y="5037514"/>
            <a:ext cx="8268394" cy="1828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59954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3469" y="174712"/>
            <a:ext cx="10853651" cy="673186"/>
          </a:xfrm>
        </p:spPr>
        <p:txBody>
          <a:bodyPr>
            <a:noAutofit/>
          </a:bodyPr>
          <a:lstStyle/>
          <a:p>
            <a:pPr algn="l"/>
            <a:r>
              <a:rPr lang="en-US" altLang="ko-K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</a:t>
            </a:r>
            <a:endParaRPr lang="ko-KR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7571" y="847898"/>
            <a:ext cx="11538066" cy="116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71" y="1082905"/>
            <a:ext cx="8678487" cy="363936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71" y="4791075"/>
            <a:ext cx="8678487" cy="178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40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670</Words>
  <Application>Microsoft Office PowerPoint</Application>
  <PresentationFormat>와이드스크린</PresentationFormat>
  <Paragraphs>101</Paragraphs>
  <Slides>30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4" baseType="lpstr">
      <vt:lpstr>맑은 고딕</vt:lpstr>
      <vt:lpstr>Arial</vt:lpstr>
      <vt:lpstr>Times New Roman</vt:lpstr>
      <vt:lpstr>Office 테마</vt:lpstr>
      <vt:lpstr>The Global GHG Accounting &amp; Reporting Standard  PCAF (Partnership for Carbon Accounting Financials)</vt:lpstr>
      <vt:lpstr>INTRODUCTION</vt:lpstr>
      <vt:lpstr>Executive summary</vt:lpstr>
      <vt:lpstr>Executive summary</vt:lpstr>
      <vt:lpstr>Executive summary</vt:lpstr>
      <vt:lpstr>1. Introduction</vt:lpstr>
      <vt:lpstr>1. Introduction</vt:lpstr>
      <vt:lpstr>1. Introduction</vt:lpstr>
      <vt:lpstr>2. The Importance of GHG accounting</vt:lpstr>
      <vt:lpstr>2. The Importance of GHG accounting</vt:lpstr>
      <vt:lpstr>2. The Importance of GHG accounting</vt:lpstr>
      <vt:lpstr>3. Using GHG accounting to set and achieve business goal</vt:lpstr>
      <vt:lpstr>3. Using GHG accounting to set and achieve business goal</vt:lpstr>
      <vt:lpstr>3. Using GHG accounting to set and achieve business goal</vt:lpstr>
      <vt:lpstr>4. Principles and requirements of GHG accounting for financials</vt:lpstr>
      <vt:lpstr>4. Principles and requirements of GHG accounting for financials</vt:lpstr>
      <vt:lpstr>4. Principles and requirements of GHG accounting for financials</vt:lpstr>
      <vt:lpstr>5. Methodology to measure financed emissions</vt:lpstr>
      <vt:lpstr>5. Methodology to measure financed emissions</vt:lpstr>
      <vt:lpstr>5. Methodology to measure financed emissions</vt:lpstr>
      <vt:lpstr>5. Methodology to measure financed emissions</vt:lpstr>
      <vt:lpstr>6. Reporting recommendations and requirements</vt:lpstr>
      <vt:lpstr>6. Reporting recommendations and requirements</vt:lpstr>
      <vt:lpstr>6. Reporting recommendations and requirements</vt:lpstr>
      <vt:lpstr>6. Reporting recommendations and requirements</vt:lpstr>
      <vt:lpstr>6. Reporting recommendations and requirements</vt:lpstr>
      <vt:lpstr>6. Reporting recommendations and requirements</vt:lpstr>
      <vt:lpstr>6. Reporting recommendations and requirements</vt:lpstr>
      <vt:lpstr>Sample</vt:lpstr>
      <vt:lpstr>Sample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Sustainability: First Evidence on Materiality</dc:title>
  <dc:creator>OWNER</dc:creator>
  <cp:lastModifiedBy>jan</cp:lastModifiedBy>
  <cp:revision>25</cp:revision>
  <dcterms:created xsi:type="dcterms:W3CDTF">2020-10-23T06:17:29Z</dcterms:created>
  <dcterms:modified xsi:type="dcterms:W3CDTF">2021-02-02T12:14:46Z</dcterms:modified>
</cp:coreProperties>
</file>