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3"/>
  </p:notesMasterIdLst>
  <p:sldIdLst>
    <p:sldId id="256" r:id="rId2"/>
    <p:sldId id="430" r:id="rId3"/>
    <p:sldId id="438" r:id="rId4"/>
    <p:sldId id="434" r:id="rId5"/>
    <p:sldId id="436" r:id="rId6"/>
    <p:sldId id="437" r:id="rId7"/>
    <p:sldId id="440" r:id="rId8"/>
    <p:sldId id="441" r:id="rId9"/>
    <p:sldId id="442" r:id="rId10"/>
    <p:sldId id="443" r:id="rId11"/>
    <p:sldId id="444" r:id="rId12"/>
    <p:sldId id="429" r:id="rId13"/>
    <p:sldId id="446" r:id="rId14"/>
    <p:sldId id="447" r:id="rId15"/>
    <p:sldId id="285" r:id="rId16"/>
    <p:sldId id="451" r:id="rId17"/>
    <p:sldId id="452" r:id="rId18"/>
    <p:sldId id="454" r:id="rId19"/>
    <p:sldId id="453" r:id="rId20"/>
    <p:sldId id="323" r:id="rId21"/>
    <p:sldId id="450" r:id="rId22"/>
    <p:sldId id="457" r:id="rId23"/>
    <p:sldId id="459" r:id="rId24"/>
    <p:sldId id="460" r:id="rId25"/>
    <p:sldId id="477" r:id="rId26"/>
    <p:sldId id="488" r:id="rId27"/>
    <p:sldId id="489" r:id="rId28"/>
    <p:sldId id="461" r:id="rId29"/>
    <p:sldId id="476" r:id="rId30"/>
    <p:sldId id="475" r:id="rId31"/>
    <p:sldId id="472" r:id="rId32"/>
    <p:sldId id="473" r:id="rId33"/>
    <p:sldId id="373" r:id="rId34"/>
    <p:sldId id="478" r:id="rId35"/>
    <p:sldId id="474" r:id="rId36"/>
    <p:sldId id="480" r:id="rId37"/>
    <p:sldId id="481" r:id="rId38"/>
    <p:sldId id="483" r:id="rId39"/>
    <p:sldId id="484" r:id="rId40"/>
    <p:sldId id="490" r:id="rId41"/>
    <p:sldId id="428" r:id="rId42"/>
  </p:sldIdLst>
  <p:sldSz cx="12192000" cy="6858000"/>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FC0C1"/>
    <a:srgbClr val="1F3B73"/>
    <a:srgbClr val="E8F4FA"/>
    <a:srgbClr val="C9D6E1"/>
    <a:srgbClr val="1A99D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보통 스타일 2 - 강조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보통 스타일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06" autoAdjust="0"/>
    <p:restoredTop sz="96154" autoAdjust="0"/>
  </p:normalViewPr>
  <p:slideViewPr>
    <p:cSldViewPr snapToGrid="0">
      <p:cViewPr varScale="1">
        <p:scale>
          <a:sx n="161" d="100"/>
          <a:sy n="161" d="100"/>
        </p:scale>
        <p:origin x="228" y="1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charts/_rels/chart1.xml.rels><?xml version="1.0" encoding="UTF-8" standalone="yes"?>
<Relationships xmlns="http://schemas.openxmlformats.org/package/2006/relationships"><Relationship Id="rId3" Type="http://schemas.openxmlformats.org/officeDocument/2006/relationships/oleObject" Target="&#53685;&#54633;%20&#47928;&#49436;1"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53685;&#54633;%20&#47928;&#49436;2"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dohoon\Dropbox\DOHOON\&#50672;&#44396;\&#48708;&#51116;&#47924;&#48372;&#44256;%20project\&#48537;&#51076;_IFRS_&#51648;&#49549;&#44032;&#45733;&#49457;_&#44277;&#49884;&#44592;&#51456;_&#44277;&#44060;&#52488;&#50504;_&#51452;&#50836;_&#45236;&#50857;_&#48143;_&#44160;&#53664;&#51032;&#44204;_&#50808;\&#48516;&#49437;&#51473;.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1" Type="http://schemas.openxmlformats.org/officeDocument/2006/relationships/oleObject" Target="file:///C:\Users\dohoon\Dropbox\DOHOON\&#50672;&#44396;\&#48708;&#51116;&#47924;&#48372;&#44256;%20project\&#48537;&#51076;_IFRS_&#51648;&#49549;&#44032;&#45733;&#49457;_&#44277;&#49884;&#44592;&#51456;_&#44277;&#44060;&#52488;&#50504;_&#51452;&#50836;_&#45236;&#50857;_&#48143;_&#44160;&#53664;&#51032;&#44204;_&#50808;\&#48516;&#49437;&#51473;.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ko-K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2">
                <a:lumMod val="75000"/>
              </a:schemeClr>
            </a:solidFill>
            <a:ln>
              <a:noFill/>
            </a:ln>
            <a:effectLst/>
          </c:spPr>
          <c:invertIfNegative val="0"/>
          <c:cat>
            <c:numRef>
              <c:f>Sheet1!$D$11:$J$11</c:f>
              <c:numCache>
                <c:formatCode>General</c:formatCode>
                <c:ptCount val="7"/>
                <c:pt idx="0">
                  <c:v>2016</c:v>
                </c:pt>
                <c:pt idx="1">
                  <c:v>2017</c:v>
                </c:pt>
                <c:pt idx="2">
                  <c:v>2018</c:v>
                </c:pt>
                <c:pt idx="3">
                  <c:v>2019</c:v>
                </c:pt>
                <c:pt idx="4">
                  <c:v>2020</c:v>
                </c:pt>
                <c:pt idx="5">
                  <c:v>2021</c:v>
                </c:pt>
                <c:pt idx="6">
                  <c:v>2022</c:v>
                </c:pt>
              </c:numCache>
            </c:numRef>
          </c:cat>
          <c:val>
            <c:numRef>
              <c:f>Sheet1!$D$12:$J$12</c:f>
              <c:numCache>
                <c:formatCode>General</c:formatCode>
                <c:ptCount val="7"/>
                <c:pt idx="0">
                  <c:v>125</c:v>
                </c:pt>
                <c:pt idx="1">
                  <c:v>130</c:v>
                </c:pt>
                <c:pt idx="2">
                  <c:v>135</c:v>
                </c:pt>
                <c:pt idx="3">
                  <c:v>134</c:v>
                </c:pt>
                <c:pt idx="4">
                  <c:v>143</c:v>
                </c:pt>
                <c:pt idx="5">
                  <c:v>179</c:v>
                </c:pt>
                <c:pt idx="6">
                  <c:v>247</c:v>
                </c:pt>
              </c:numCache>
            </c:numRef>
          </c:val>
          <c:extLst>
            <c:ext xmlns:c16="http://schemas.microsoft.com/office/drawing/2014/chart" uri="{C3380CC4-5D6E-409C-BE32-E72D297353CC}">
              <c16:uniqueId val="{00000000-CA48-4859-A866-40BBDE8C7528}"/>
            </c:ext>
          </c:extLst>
        </c:ser>
        <c:dLbls>
          <c:showLegendKey val="0"/>
          <c:showVal val="0"/>
          <c:showCatName val="0"/>
          <c:showSerName val="0"/>
          <c:showPercent val="0"/>
          <c:showBubbleSize val="0"/>
        </c:dLbls>
        <c:gapWidth val="78"/>
        <c:axId val="1687889823"/>
        <c:axId val="1687889407"/>
      </c:barChart>
      <c:catAx>
        <c:axId val="168788982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ko-KR"/>
          </a:p>
        </c:txPr>
        <c:crossAx val="1687889407"/>
        <c:crosses val="autoZero"/>
        <c:auto val="1"/>
        <c:lblAlgn val="ctr"/>
        <c:lblOffset val="100"/>
        <c:noMultiLvlLbl val="0"/>
      </c:catAx>
      <c:valAx>
        <c:axId val="1687889407"/>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ko-KR"/>
          </a:p>
        </c:txPr>
        <c:crossAx val="1687889823"/>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ko-KR"/>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ko-K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cat>
            <c:numRef>
              <c:f>Sheet1!$G$5:$J$5</c:f>
              <c:numCache>
                <c:formatCode>General</c:formatCode>
                <c:ptCount val="4"/>
                <c:pt idx="0">
                  <c:v>2018</c:v>
                </c:pt>
                <c:pt idx="1">
                  <c:v>2019</c:v>
                </c:pt>
                <c:pt idx="2">
                  <c:v>2020</c:v>
                </c:pt>
                <c:pt idx="3">
                  <c:v>2021</c:v>
                </c:pt>
              </c:numCache>
            </c:numRef>
          </c:cat>
          <c:val>
            <c:numRef>
              <c:f>Sheet1!$G$6:$J$6</c:f>
              <c:numCache>
                <c:formatCode>General</c:formatCode>
                <c:ptCount val="4"/>
                <c:pt idx="0">
                  <c:v>3</c:v>
                </c:pt>
                <c:pt idx="1">
                  <c:v>15</c:v>
                </c:pt>
                <c:pt idx="2">
                  <c:v>20</c:v>
                </c:pt>
                <c:pt idx="3">
                  <c:v>99</c:v>
                </c:pt>
              </c:numCache>
            </c:numRef>
          </c:val>
          <c:extLst>
            <c:ext xmlns:c16="http://schemas.microsoft.com/office/drawing/2014/chart" uri="{C3380CC4-5D6E-409C-BE32-E72D297353CC}">
              <c16:uniqueId val="{00000000-9957-438C-A103-209EEF890B77}"/>
            </c:ext>
          </c:extLst>
        </c:ser>
        <c:dLbls>
          <c:showLegendKey val="0"/>
          <c:showVal val="0"/>
          <c:showCatName val="0"/>
          <c:showSerName val="0"/>
          <c:showPercent val="0"/>
          <c:showBubbleSize val="0"/>
        </c:dLbls>
        <c:gapWidth val="82"/>
        <c:axId val="1578755359"/>
        <c:axId val="1580125295"/>
      </c:barChart>
      <c:catAx>
        <c:axId val="157875535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ko-KR"/>
          </a:p>
        </c:txPr>
        <c:crossAx val="1580125295"/>
        <c:crosses val="autoZero"/>
        <c:auto val="1"/>
        <c:lblAlgn val="ctr"/>
        <c:lblOffset val="100"/>
        <c:noMultiLvlLbl val="0"/>
      </c:catAx>
      <c:valAx>
        <c:axId val="1580125295"/>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ko-KR"/>
          </a:p>
        </c:txPr>
        <c:crossAx val="1578755359"/>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ko-KR"/>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ko-K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8347424997995117"/>
          <c:y val="8.2187898540456286E-2"/>
          <c:w val="0.58494742896464424"/>
          <c:h val="0.83038028918625506"/>
        </c:manualLayout>
      </c:layout>
      <c:barChart>
        <c:barDir val="bar"/>
        <c:grouping val="stacked"/>
        <c:varyColors val="0"/>
        <c:ser>
          <c:idx val="0"/>
          <c:order val="0"/>
          <c:tx>
            <c:strRef>
              <c:f>ppt!$AU$20</c:f>
              <c:strCache>
                <c:ptCount val="1"/>
                <c:pt idx="0">
                  <c:v>지배구조</c:v>
                </c:pt>
              </c:strCache>
            </c:strRef>
          </c:tx>
          <c:spPr>
            <a:solidFill>
              <a:schemeClr val="accent1"/>
            </a:solidFill>
            <a:ln>
              <a:solidFill>
                <a:schemeClr val="tx1"/>
              </a:solid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ko-K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ppt!$AT$21:$AT$30</c:f>
              <c:strCache>
                <c:ptCount val="9"/>
                <c:pt idx="0">
                  <c:v>건설업(6)</c:v>
                </c:pt>
                <c:pt idx="1">
                  <c:v>금융및보험업(20)</c:v>
                </c:pt>
                <c:pt idx="2">
                  <c:v>도매및소매업(9)</c:v>
                </c:pt>
                <c:pt idx="3">
                  <c:v>사업시설관리및사업지원서비스업(2)</c:v>
                </c:pt>
                <c:pt idx="4">
                  <c:v>운수업(6)</c:v>
                </c:pt>
                <c:pt idx="5">
                  <c:v>전기,가스,증기및수도사업(2)</c:v>
                </c:pt>
                <c:pt idx="6">
                  <c:v>전문,과학및기술서비스업(13)</c:v>
                </c:pt>
                <c:pt idx="7">
                  <c:v>제조업(67)</c:v>
                </c:pt>
                <c:pt idx="8">
                  <c:v>출판,영상,방송통신및정보서비스업(10)</c:v>
                </c:pt>
              </c:strCache>
              <c:extLst/>
            </c:strRef>
          </c:cat>
          <c:val>
            <c:numRef>
              <c:f>ppt!$AU$21:$AU$30</c:f>
              <c:numCache>
                <c:formatCode>0.00</c:formatCode>
                <c:ptCount val="9"/>
                <c:pt idx="0">
                  <c:v>0.83333333333333337</c:v>
                </c:pt>
                <c:pt idx="1">
                  <c:v>0.95</c:v>
                </c:pt>
                <c:pt idx="2">
                  <c:v>0.88888888888888884</c:v>
                </c:pt>
                <c:pt idx="3">
                  <c:v>0.5</c:v>
                </c:pt>
                <c:pt idx="4">
                  <c:v>0.66666666666666663</c:v>
                </c:pt>
                <c:pt idx="5">
                  <c:v>1</c:v>
                </c:pt>
                <c:pt idx="6">
                  <c:v>0.69230769230769229</c:v>
                </c:pt>
                <c:pt idx="7">
                  <c:v>0.89552238805970152</c:v>
                </c:pt>
                <c:pt idx="8">
                  <c:v>0.7</c:v>
                </c:pt>
              </c:numCache>
              <c:extLst/>
            </c:numRef>
          </c:val>
          <c:extLst>
            <c:ext xmlns:c16="http://schemas.microsoft.com/office/drawing/2014/chart" uri="{C3380CC4-5D6E-409C-BE32-E72D297353CC}">
              <c16:uniqueId val="{00000000-1B85-47BE-9610-FF141052C990}"/>
            </c:ext>
          </c:extLst>
        </c:ser>
        <c:ser>
          <c:idx val="5"/>
          <c:order val="5"/>
          <c:tx>
            <c:strRef>
              <c:f>ppt!$AZ$20</c:f>
              <c:strCache>
                <c:ptCount val="1"/>
                <c:pt idx="0">
                  <c:v>전략</c:v>
                </c:pt>
              </c:strCache>
            </c:strRef>
          </c:tx>
          <c:spPr>
            <a:solidFill>
              <a:schemeClr val="accent6"/>
            </a:solidFill>
            <a:ln>
              <a:noFill/>
            </a:ln>
            <a:effectLst/>
          </c:spPr>
          <c:invertIfNegative val="0"/>
          <c:dLbls>
            <c:dLbl>
              <c:idx val="3"/>
              <c:delete val="1"/>
              <c:extLst>
                <c:ext xmlns:c15="http://schemas.microsoft.com/office/drawing/2012/chart" uri="{CE6537A1-D6FC-4f65-9D91-7224C49458BB}"/>
                <c:ext xmlns:c16="http://schemas.microsoft.com/office/drawing/2014/chart" uri="{C3380CC4-5D6E-409C-BE32-E72D297353CC}">
                  <c16:uniqueId val="{00000001-1B85-47BE-9610-FF141052C990}"/>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ko-K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ppt!$AT$21:$AT$30</c:f>
              <c:strCache>
                <c:ptCount val="9"/>
                <c:pt idx="0">
                  <c:v>건설업(6)</c:v>
                </c:pt>
                <c:pt idx="1">
                  <c:v>금융및보험업(20)</c:v>
                </c:pt>
                <c:pt idx="2">
                  <c:v>도매및소매업(9)</c:v>
                </c:pt>
                <c:pt idx="3">
                  <c:v>사업시설관리및사업지원서비스업(2)</c:v>
                </c:pt>
                <c:pt idx="4">
                  <c:v>운수업(6)</c:v>
                </c:pt>
                <c:pt idx="5">
                  <c:v>전기,가스,증기및수도사업(2)</c:v>
                </c:pt>
                <c:pt idx="6">
                  <c:v>전문,과학및기술서비스업(13)</c:v>
                </c:pt>
                <c:pt idx="7">
                  <c:v>제조업(67)</c:v>
                </c:pt>
                <c:pt idx="8">
                  <c:v>출판,영상,방송통신및정보서비스업(10)</c:v>
                </c:pt>
              </c:strCache>
              <c:extLst/>
            </c:strRef>
          </c:cat>
          <c:val>
            <c:numRef>
              <c:f>ppt!$AZ$21:$AZ$30</c:f>
              <c:numCache>
                <c:formatCode>0.00</c:formatCode>
                <c:ptCount val="9"/>
                <c:pt idx="0">
                  <c:v>0.125</c:v>
                </c:pt>
                <c:pt idx="1">
                  <c:v>0.21249999999999997</c:v>
                </c:pt>
                <c:pt idx="2">
                  <c:v>0.16666666666666666</c:v>
                </c:pt>
                <c:pt idx="3">
                  <c:v>0</c:v>
                </c:pt>
                <c:pt idx="4">
                  <c:v>4.1666666666666664E-2</c:v>
                </c:pt>
                <c:pt idx="5">
                  <c:v>0.125</c:v>
                </c:pt>
                <c:pt idx="6">
                  <c:v>0.17307692307692307</c:v>
                </c:pt>
                <c:pt idx="7">
                  <c:v>0.21268656716417911</c:v>
                </c:pt>
                <c:pt idx="8">
                  <c:v>0.15000000000000002</c:v>
                </c:pt>
              </c:numCache>
              <c:extLst/>
            </c:numRef>
          </c:val>
          <c:extLst>
            <c:ext xmlns:c16="http://schemas.microsoft.com/office/drawing/2014/chart" uri="{C3380CC4-5D6E-409C-BE32-E72D297353CC}">
              <c16:uniqueId val="{00000002-1B85-47BE-9610-FF141052C990}"/>
            </c:ext>
          </c:extLst>
        </c:ser>
        <c:ser>
          <c:idx val="6"/>
          <c:order val="6"/>
          <c:tx>
            <c:strRef>
              <c:f>ppt!$BA$20</c:f>
              <c:strCache>
                <c:ptCount val="1"/>
                <c:pt idx="0">
                  <c:v>위험관리</c:v>
                </c:pt>
              </c:strCache>
            </c:strRef>
          </c:tx>
          <c:spPr>
            <a:solidFill>
              <a:schemeClr val="accent1">
                <a:lumMod val="60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ko-K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ppt!$AT$21:$AT$30</c:f>
              <c:strCache>
                <c:ptCount val="9"/>
                <c:pt idx="0">
                  <c:v>건설업(6)</c:v>
                </c:pt>
                <c:pt idx="1">
                  <c:v>금융및보험업(20)</c:v>
                </c:pt>
                <c:pt idx="2">
                  <c:v>도매및소매업(9)</c:v>
                </c:pt>
                <c:pt idx="3">
                  <c:v>사업시설관리및사업지원서비스업(2)</c:v>
                </c:pt>
                <c:pt idx="4">
                  <c:v>운수업(6)</c:v>
                </c:pt>
                <c:pt idx="5">
                  <c:v>전기,가스,증기및수도사업(2)</c:v>
                </c:pt>
                <c:pt idx="6">
                  <c:v>전문,과학및기술서비스업(13)</c:v>
                </c:pt>
                <c:pt idx="7">
                  <c:v>제조업(67)</c:v>
                </c:pt>
                <c:pt idx="8">
                  <c:v>출판,영상,방송통신및정보서비스업(10)</c:v>
                </c:pt>
              </c:strCache>
              <c:extLst/>
            </c:strRef>
          </c:cat>
          <c:val>
            <c:numRef>
              <c:f>ppt!$BA$21:$BA$30</c:f>
              <c:numCache>
                <c:formatCode>0.00</c:formatCode>
                <c:ptCount val="9"/>
                <c:pt idx="0">
                  <c:v>1</c:v>
                </c:pt>
                <c:pt idx="1">
                  <c:v>1</c:v>
                </c:pt>
                <c:pt idx="2">
                  <c:v>0.88888888888888884</c:v>
                </c:pt>
                <c:pt idx="3">
                  <c:v>0.5</c:v>
                </c:pt>
                <c:pt idx="4">
                  <c:v>1</c:v>
                </c:pt>
                <c:pt idx="5">
                  <c:v>1</c:v>
                </c:pt>
                <c:pt idx="6">
                  <c:v>1</c:v>
                </c:pt>
                <c:pt idx="7">
                  <c:v>0.88059701492537312</c:v>
                </c:pt>
                <c:pt idx="8">
                  <c:v>1</c:v>
                </c:pt>
              </c:numCache>
              <c:extLst/>
            </c:numRef>
          </c:val>
          <c:extLst>
            <c:ext xmlns:c16="http://schemas.microsoft.com/office/drawing/2014/chart" uri="{C3380CC4-5D6E-409C-BE32-E72D297353CC}">
              <c16:uniqueId val="{00000003-1B85-47BE-9610-FF141052C990}"/>
            </c:ext>
          </c:extLst>
        </c:ser>
        <c:ser>
          <c:idx val="7"/>
          <c:order val="7"/>
          <c:tx>
            <c:strRef>
              <c:f>ppt!$BB$20</c:f>
              <c:strCache>
                <c:ptCount val="1"/>
                <c:pt idx="0">
                  <c:v>지표및 목표</c:v>
                </c:pt>
              </c:strCache>
            </c:strRef>
          </c:tx>
          <c:spPr>
            <a:solidFill>
              <a:schemeClr val="accent2">
                <a:lumMod val="60000"/>
              </a:schemeClr>
            </a:solidFill>
            <a:ln>
              <a:noFill/>
            </a:ln>
            <a:effectLst/>
          </c:spPr>
          <c:invertIfNegative val="0"/>
          <c:dLbls>
            <c:dLbl>
              <c:idx val="3"/>
              <c:delete val="1"/>
              <c:extLst>
                <c:ext xmlns:c15="http://schemas.microsoft.com/office/drawing/2012/chart" uri="{CE6537A1-D6FC-4f65-9D91-7224C49458BB}"/>
                <c:ext xmlns:c16="http://schemas.microsoft.com/office/drawing/2014/chart" uri="{C3380CC4-5D6E-409C-BE32-E72D297353CC}">
                  <c16:uniqueId val="{00000004-1B85-47BE-9610-FF141052C990}"/>
                </c:ext>
              </c:extLst>
            </c:dLbl>
            <c:dLbl>
              <c:idx val="5"/>
              <c:delete val="1"/>
              <c:extLst>
                <c:ext xmlns:c15="http://schemas.microsoft.com/office/drawing/2012/chart" uri="{CE6537A1-D6FC-4f65-9D91-7224C49458BB}"/>
                <c:ext xmlns:c16="http://schemas.microsoft.com/office/drawing/2014/chart" uri="{C3380CC4-5D6E-409C-BE32-E72D297353CC}">
                  <c16:uniqueId val="{00000005-1B85-47BE-9610-FF141052C990}"/>
                </c:ext>
              </c:extLst>
            </c:dLbl>
            <c:dLbl>
              <c:idx val="6"/>
              <c:layout>
                <c:manualLayout>
                  <c:x val="-1.3130896948824218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1B85-47BE-9610-FF141052C990}"/>
                </c:ext>
              </c:extLst>
            </c:dLbl>
            <c:dLbl>
              <c:idx val="8"/>
              <c:delete val="1"/>
              <c:extLst>
                <c:ext xmlns:c15="http://schemas.microsoft.com/office/drawing/2012/chart" uri="{CE6537A1-D6FC-4f65-9D91-7224C49458BB}"/>
                <c:ext xmlns:c16="http://schemas.microsoft.com/office/drawing/2014/chart" uri="{C3380CC4-5D6E-409C-BE32-E72D297353CC}">
                  <c16:uniqueId val="{00000007-1B85-47BE-9610-FF141052C990}"/>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ko-K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ppt!$AT$21:$AT$30</c:f>
              <c:strCache>
                <c:ptCount val="9"/>
                <c:pt idx="0">
                  <c:v>건설업(6)</c:v>
                </c:pt>
                <c:pt idx="1">
                  <c:v>금융및보험업(20)</c:v>
                </c:pt>
                <c:pt idx="2">
                  <c:v>도매및소매업(9)</c:v>
                </c:pt>
                <c:pt idx="3">
                  <c:v>사업시설관리및사업지원서비스업(2)</c:v>
                </c:pt>
                <c:pt idx="4">
                  <c:v>운수업(6)</c:v>
                </c:pt>
                <c:pt idx="5">
                  <c:v>전기,가스,증기및수도사업(2)</c:v>
                </c:pt>
                <c:pt idx="6">
                  <c:v>전문,과학및기술서비스업(13)</c:v>
                </c:pt>
                <c:pt idx="7">
                  <c:v>제조업(67)</c:v>
                </c:pt>
                <c:pt idx="8">
                  <c:v>출판,영상,방송통신및정보서비스업(10)</c:v>
                </c:pt>
              </c:strCache>
              <c:extLst/>
            </c:strRef>
          </c:cat>
          <c:val>
            <c:numRef>
              <c:f>ppt!$BB$21:$BB$30</c:f>
              <c:numCache>
                <c:formatCode>0.00</c:formatCode>
                <c:ptCount val="9"/>
                <c:pt idx="0">
                  <c:v>0.5</c:v>
                </c:pt>
                <c:pt idx="1">
                  <c:v>0.1</c:v>
                </c:pt>
                <c:pt idx="2">
                  <c:v>0.33333333333333331</c:v>
                </c:pt>
                <c:pt idx="3">
                  <c:v>0</c:v>
                </c:pt>
                <c:pt idx="4">
                  <c:v>0.5</c:v>
                </c:pt>
                <c:pt idx="5">
                  <c:v>0</c:v>
                </c:pt>
                <c:pt idx="6">
                  <c:v>7.6923076923076927E-2</c:v>
                </c:pt>
                <c:pt idx="7">
                  <c:v>0.16417910447761194</c:v>
                </c:pt>
                <c:pt idx="8">
                  <c:v>0</c:v>
                </c:pt>
              </c:numCache>
              <c:extLst/>
            </c:numRef>
          </c:val>
          <c:extLst>
            <c:ext xmlns:c16="http://schemas.microsoft.com/office/drawing/2014/chart" uri="{C3380CC4-5D6E-409C-BE32-E72D297353CC}">
              <c16:uniqueId val="{00000008-1B85-47BE-9610-FF141052C990}"/>
            </c:ext>
          </c:extLst>
        </c:ser>
        <c:dLbls>
          <c:showLegendKey val="0"/>
          <c:showVal val="0"/>
          <c:showCatName val="0"/>
          <c:showSerName val="0"/>
          <c:showPercent val="0"/>
          <c:showBubbleSize val="0"/>
        </c:dLbls>
        <c:gapWidth val="150"/>
        <c:overlap val="100"/>
        <c:axId val="2021745072"/>
        <c:axId val="2021747792"/>
        <c:extLst>
          <c:ext xmlns:c15="http://schemas.microsoft.com/office/drawing/2012/chart" uri="{02D57815-91ED-43cb-92C2-25804820EDAC}">
            <c15:filteredBarSeries>
              <c15:ser>
                <c:idx val="1"/>
                <c:order val="1"/>
                <c:tx>
                  <c:strRef>
                    <c:extLst>
                      <c:ext uri="{02D57815-91ED-43cb-92C2-25804820EDAC}">
                        <c15:formulaRef>
                          <c15:sqref>ppt!$AV$20</c15:sqref>
                        </c15:formulaRef>
                      </c:ext>
                    </c:extLst>
                    <c:strCache>
                      <c:ptCount val="1"/>
                      <c:pt idx="0">
                        <c:v>기후관련위험및기회</c:v>
                      </c:pt>
                    </c:strCache>
                  </c:strRef>
                </c:tx>
                <c:spPr>
                  <a:solidFill>
                    <a:schemeClr val="accent2"/>
                  </a:solidFill>
                  <a:ln>
                    <a:noFill/>
                  </a:ln>
                  <a:effectLst/>
                </c:spPr>
                <c:invertIfNegative val="0"/>
                <c:cat>
                  <c:strRef>
                    <c:extLst>
                      <c:ext uri="{02D57815-91ED-43cb-92C2-25804820EDAC}">
                        <c15:formulaRef>
                          <c15:sqref>ppt!$AT$21:$AT$30</c15:sqref>
                        </c15:formulaRef>
                      </c:ext>
                    </c:extLst>
                    <c:strCache>
                      <c:ptCount val="9"/>
                      <c:pt idx="0">
                        <c:v>건설업(6)</c:v>
                      </c:pt>
                      <c:pt idx="1">
                        <c:v>금융및보험업(20)</c:v>
                      </c:pt>
                      <c:pt idx="2">
                        <c:v>도매및소매업(9)</c:v>
                      </c:pt>
                      <c:pt idx="3">
                        <c:v>사업시설관리및사업지원서비스업(2)</c:v>
                      </c:pt>
                      <c:pt idx="4">
                        <c:v>운수업(6)</c:v>
                      </c:pt>
                      <c:pt idx="5">
                        <c:v>전기,가스,증기및수도사업(2)</c:v>
                      </c:pt>
                      <c:pt idx="6">
                        <c:v>전문,과학및기술서비스업(13)</c:v>
                      </c:pt>
                      <c:pt idx="7">
                        <c:v>제조업(67)</c:v>
                      </c:pt>
                      <c:pt idx="8">
                        <c:v>출판,영상,방송통신및정보서비스업(10)</c:v>
                      </c:pt>
                    </c:strCache>
                  </c:strRef>
                </c:cat>
                <c:val>
                  <c:numRef>
                    <c:extLst>
                      <c:ext uri="{02D57815-91ED-43cb-92C2-25804820EDAC}">
                        <c15:formulaRef>
                          <c15:sqref>ppt!$AV$21:$AV$30</c15:sqref>
                        </c15:formulaRef>
                      </c:ext>
                    </c:extLst>
                    <c:numCache>
                      <c:formatCode>0.00</c:formatCode>
                      <c:ptCount val="9"/>
                      <c:pt idx="0">
                        <c:v>0</c:v>
                      </c:pt>
                      <c:pt idx="1">
                        <c:v>0.15</c:v>
                      </c:pt>
                      <c:pt idx="2">
                        <c:v>0</c:v>
                      </c:pt>
                      <c:pt idx="3">
                        <c:v>0</c:v>
                      </c:pt>
                      <c:pt idx="4">
                        <c:v>0</c:v>
                      </c:pt>
                      <c:pt idx="5">
                        <c:v>0</c:v>
                      </c:pt>
                      <c:pt idx="6">
                        <c:v>0.15384615384615385</c:v>
                      </c:pt>
                      <c:pt idx="7">
                        <c:v>0.11940298507462686</c:v>
                      </c:pt>
                      <c:pt idx="8">
                        <c:v>0.1</c:v>
                      </c:pt>
                    </c:numCache>
                  </c:numRef>
                </c:val>
                <c:extLst>
                  <c:ext xmlns:c16="http://schemas.microsoft.com/office/drawing/2014/chart" uri="{C3380CC4-5D6E-409C-BE32-E72D297353CC}">
                    <c16:uniqueId val="{00000009-1B85-47BE-9610-FF141052C990}"/>
                  </c:ext>
                </c:extLst>
              </c15:ser>
            </c15:filteredBarSeries>
            <c15:filteredBarSeries>
              <c15:ser>
                <c:idx val="2"/>
                <c:order val="2"/>
                <c:tx>
                  <c:strRef>
                    <c:extLst xmlns:c15="http://schemas.microsoft.com/office/drawing/2012/chart">
                      <c:ext xmlns:c15="http://schemas.microsoft.com/office/drawing/2012/chart" uri="{02D57815-91ED-43cb-92C2-25804820EDAC}">
                        <c15:formulaRef>
                          <c15:sqref>ppt!$AW$20</c15:sqref>
                        </c15:formulaRef>
                      </c:ext>
                    </c:extLst>
                    <c:strCache>
                      <c:ptCount val="1"/>
                      <c:pt idx="0">
                        <c:v>전략과의사결정</c:v>
                      </c:pt>
                    </c:strCache>
                  </c:strRef>
                </c:tx>
                <c:spPr>
                  <a:solidFill>
                    <a:schemeClr val="accent3"/>
                  </a:solidFill>
                  <a:ln>
                    <a:noFill/>
                  </a:ln>
                  <a:effectLst/>
                </c:spPr>
                <c:invertIfNegative val="0"/>
                <c:cat>
                  <c:strRef>
                    <c:extLst xmlns:c15="http://schemas.microsoft.com/office/drawing/2012/chart">
                      <c:ext xmlns:c15="http://schemas.microsoft.com/office/drawing/2012/chart" uri="{02D57815-91ED-43cb-92C2-25804820EDAC}">
                        <c15:formulaRef>
                          <c15:sqref>ppt!$AT$21:$AT$30</c15:sqref>
                        </c15:formulaRef>
                      </c:ext>
                    </c:extLst>
                    <c:strCache>
                      <c:ptCount val="9"/>
                      <c:pt idx="0">
                        <c:v>건설업(6)</c:v>
                      </c:pt>
                      <c:pt idx="1">
                        <c:v>금융및보험업(20)</c:v>
                      </c:pt>
                      <c:pt idx="2">
                        <c:v>도매및소매업(9)</c:v>
                      </c:pt>
                      <c:pt idx="3">
                        <c:v>사업시설관리및사업지원서비스업(2)</c:v>
                      </c:pt>
                      <c:pt idx="4">
                        <c:v>운수업(6)</c:v>
                      </c:pt>
                      <c:pt idx="5">
                        <c:v>전기,가스,증기및수도사업(2)</c:v>
                      </c:pt>
                      <c:pt idx="6">
                        <c:v>전문,과학및기술서비스업(13)</c:v>
                      </c:pt>
                      <c:pt idx="7">
                        <c:v>제조업(67)</c:v>
                      </c:pt>
                      <c:pt idx="8">
                        <c:v>출판,영상,방송통신및정보서비스업(10)</c:v>
                      </c:pt>
                    </c:strCache>
                  </c:strRef>
                </c:cat>
                <c:val>
                  <c:numRef>
                    <c:extLst xmlns:c15="http://schemas.microsoft.com/office/drawing/2012/chart">
                      <c:ext xmlns:c15="http://schemas.microsoft.com/office/drawing/2012/chart" uri="{02D57815-91ED-43cb-92C2-25804820EDAC}">
                        <c15:formulaRef>
                          <c15:sqref>ppt!$AW$21:$AW$30</c15:sqref>
                        </c15:formulaRef>
                      </c:ext>
                    </c:extLst>
                    <c:numCache>
                      <c:formatCode>0.00</c:formatCode>
                      <c:ptCount val="9"/>
                      <c:pt idx="0">
                        <c:v>0.33333333333333331</c:v>
                      </c:pt>
                      <c:pt idx="1">
                        <c:v>0.3</c:v>
                      </c:pt>
                      <c:pt idx="2">
                        <c:v>0.44444444444444442</c:v>
                      </c:pt>
                      <c:pt idx="3">
                        <c:v>0</c:v>
                      </c:pt>
                      <c:pt idx="4">
                        <c:v>0.16666666666666666</c:v>
                      </c:pt>
                      <c:pt idx="5">
                        <c:v>0</c:v>
                      </c:pt>
                      <c:pt idx="6">
                        <c:v>0.23076923076923078</c:v>
                      </c:pt>
                      <c:pt idx="7">
                        <c:v>0.53731343283582089</c:v>
                      </c:pt>
                      <c:pt idx="8">
                        <c:v>0.2</c:v>
                      </c:pt>
                    </c:numCache>
                  </c:numRef>
                </c:val>
                <c:extLst xmlns:c15="http://schemas.microsoft.com/office/drawing/2012/chart">
                  <c:ext xmlns:c16="http://schemas.microsoft.com/office/drawing/2014/chart" uri="{C3380CC4-5D6E-409C-BE32-E72D297353CC}">
                    <c16:uniqueId val="{0000000A-1B85-47BE-9610-FF141052C990}"/>
                  </c:ext>
                </c:extLst>
              </c15:ser>
            </c15:filteredBarSeries>
            <c15:filteredBarSeries>
              <c15:ser>
                <c:idx val="3"/>
                <c:order val="3"/>
                <c:tx>
                  <c:strRef>
                    <c:extLst xmlns:c15="http://schemas.microsoft.com/office/drawing/2012/chart">
                      <c:ext xmlns:c15="http://schemas.microsoft.com/office/drawing/2012/chart" uri="{02D57815-91ED-43cb-92C2-25804820EDAC}">
                        <c15:formulaRef>
                          <c15:sqref>ppt!$AX$20</c15:sqref>
                        </c15:formulaRef>
                      </c:ext>
                    </c:extLst>
                    <c:strCache>
                      <c:ptCount val="1"/>
                      <c:pt idx="0">
                        <c:v>재무상태등</c:v>
                      </c:pt>
                    </c:strCache>
                  </c:strRef>
                </c:tx>
                <c:spPr>
                  <a:solidFill>
                    <a:schemeClr val="accent4"/>
                  </a:solidFill>
                  <a:ln>
                    <a:noFill/>
                  </a:ln>
                  <a:effectLst/>
                </c:spPr>
                <c:invertIfNegative val="0"/>
                <c:cat>
                  <c:strRef>
                    <c:extLst xmlns:c15="http://schemas.microsoft.com/office/drawing/2012/chart">
                      <c:ext xmlns:c15="http://schemas.microsoft.com/office/drawing/2012/chart" uri="{02D57815-91ED-43cb-92C2-25804820EDAC}">
                        <c15:formulaRef>
                          <c15:sqref>ppt!$AT$21:$AT$30</c15:sqref>
                        </c15:formulaRef>
                      </c:ext>
                    </c:extLst>
                    <c:strCache>
                      <c:ptCount val="9"/>
                      <c:pt idx="0">
                        <c:v>건설업(6)</c:v>
                      </c:pt>
                      <c:pt idx="1">
                        <c:v>금융및보험업(20)</c:v>
                      </c:pt>
                      <c:pt idx="2">
                        <c:v>도매및소매업(9)</c:v>
                      </c:pt>
                      <c:pt idx="3">
                        <c:v>사업시설관리및사업지원서비스업(2)</c:v>
                      </c:pt>
                      <c:pt idx="4">
                        <c:v>운수업(6)</c:v>
                      </c:pt>
                      <c:pt idx="5">
                        <c:v>전기,가스,증기및수도사업(2)</c:v>
                      </c:pt>
                      <c:pt idx="6">
                        <c:v>전문,과학및기술서비스업(13)</c:v>
                      </c:pt>
                      <c:pt idx="7">
                        <c:v>제조업(67)</c:v>
                      </c:pt>
                      <c:pt idx="8">
                        <c:v>출판,영상,방송통신및정보서비스업(10)</c:v>
                      </c:pt>
                    </c:strCache>
                  </c:strRef>
                </c:cat>
                <c:val>
                  <c:numRef>
                    <c:extLst xmlns:c15="http://schemas.microsoft.com/office/drawing/2012/chart">
                      <c:ext xmlns:c15="http://schemas.microsoft.com/office/drawing/2012/chart" uri="{02D57815-91ED-43cb-92C2-25804820EDAC}">
                        <c15:formulaRef>
                          <c15:sqref>ppt!$AX$21:$AX$30</c15:sqref>
                        </c15:formulaRef>
                      </c:ext>
                    </c:extLst>
                    <c:numCache>
                      <c:formatCode>0.00</c:formatCode>
                      <c:ptCount val="9"/>
                      <c:pt idx="0">
                        <c:v>0.16666666666666666</c:v>
                      </c:pt>
                      <c:pt idx="1">
                        <c:v>0.1</c:v>
                      </c:pt>
                      <c:pt idx="2">
                        <c:v>0.22222222222222221</c:v>
                      </c:pt>
                      <c:pt idx="3">
                        <c:v>0</c:v>
                      </c:pt>
                      <c:pt idx="4">
                        <c:v>0</c:v>
                      </c:pt>
                      <c:pt idx="5">
                        <c:v>0</c:v>
                      </c:pt>
                      <c:pt idx="6">
                        <c:v>0.23076923076923078</c:v>
                      </c:pt>
                      <c:pt idx="7">
                        <c:v>7.4626865671641784E-2</c:v>
                      </c:pt>
                      <c:pt idx="8">
                        <c:v>0.1</c:v>
                      </c:pt>
                    </c:numCache>
                  </c:numRef>
                </c:val>
                <c:extLst xmlns:c15="http://schemas.microsoft.com/office/drawing/2012/chart">
                  <c:ext xmlns:c16="http://schemas.microsoft.com/office/drawing/2014/chart" uri="{C3380CC4-5D6E-409C-BE32-E72D297353CC}">
                    <c16:uniqueId val="{0000000B-1B85-47BE-9610-FF141052C990}"/>
                  </c:ext>
                </c:extLst>
              </c15:ser>
            </c15:filteredBarSeries>
            <c15:filteredBarSeries>
              <c15:ser>
                <c:idx val="4"/>
                <c:order val="4"/>
                <c:tx>
                  <c:strRef>
                    <c:extLst xmlns:c15="http://schemas.microsoft.com/office/drawing/2012/chart">
                      <c:ext xmlns:c15="http://schemas.microsoft.com/office/drawing/2012/chart" uri="{02D57815-91ED-43cb-92C2-25804820EDAC}">
                        <c15:formulaRef>
                          <c15:sqref>ppt!$AY$20</c15:sqref>
                        </c15:formulaRef>
                      </c:ext>
                    </c:extLst>
                    <c:strCache>
                      <c:ptCount val="1"/>
                      <c:pt idx="0">
                        <c:v>기후회복력</c:v>
                      </c:pt>
                    </c:strCache>
                  </c:strRef>
                </c:tx>
                <c:spPr>
                  <a:solidFill>
                    <a:schemeClr val="accent5"/>
                  </a:solidFill>
                  <a:ln>
                    <a:noFill/>
                  </a:ln>
                  <a:effectLst/>
                </c:spPr>
                <c:invertIfNegative val="0"/>
                <c:cat>
                  <c:strRef>
                    <c:extLst xmlns:c15="http://schemas.microsoft.com/office/drawing/2012/chart">
                      <c:ext xmlns:c15="http://schemas.microsoft.com/office/drawing/2012/chart" uri="{02D57815-91ED-43cb-92C2-25804820EDAC}">
                        <c15:formulaRef>
                          <c15:sqref>ppt!$AT$21:$AT$30</c15:sqref>
                        </c15:formulaRef>
                      </c:ext>
                    </c:extLst>
                    <c:strCache>
                      <c:ptCount val="9"/>
                      <c:pt idx="0">
                        <c:v>건설업(6)</c:v>
                      </c:pt>
                      <c:pt idx="1">
                        <c:v>금융및보험업(20)</c:v>
                      </c:pt>
                      <c:pt idx="2">
                        <c:v>도매및소매업(9)</c:v>
                      </c:pt>
                      <c:pt idx="3">
                        <c:v>사업시설관리및사업지원서비스업(2)</c:v>
                      </c:pt>
                      <c:pt idx="4">
                        <c:v>운수업(6)</c:v>
                      </c:pt>
                      <c:pt idx="5">
                        <c:v>전기,가스,증기및수도사업(2)</c:v>
                      </c:pt>
                      <c:pt idx="6">
                        <c:v>전문,과학및기술서비스업(13)</c:v>
                      </c:pt>
                      <c:pt idx="7">
                        <c:v>제조업(67)</c:v>
                      </c:pt>
                      <c:pt idx="8">
                        <c:v>출판,영상,방송통신및정보서비스업(10)</c:v>
                      </c:pt>
                    </c:strCache>
                  </c:strRef>
                </c:cat>
                <c:val>
                  <c:numRef>
                    <c:extLst xmlns:c15="http://schemas.microsoft.com/office/drawing/2012/chart">
                      <c:ext xmlns:c15="http://schemas.microsoft.com/office/drawing/2012/chart" uri="{02D57815-91ED-43cb-92C2-25804820EDAC}">
                        <c15:formulaRef>
                          <c15:sqref>ppt!$AY$21:$AY$30</c15:sqref>
                        </c15:formulaRef>
                      </c:ext>
                    </c:extLst>
                    <c:numCache>
                      <c:formatCode>0.00</c:formatCode>
                      <c:ptCount val="9"/>
                      <c:pt idx="0">
                        <c:v>0</c:v>
                      </c:pt>
                      <c:pt idx="1">
                        <c:v>0.3</c:v>
                      </c:pt>
                      <c:pt idx="2">
                        <c:v>0</c:v>
                      </c:pt>
                      <c:pt idx="3">
                        <c:v>0</c:v>
                      </c:pt>
                      <c:pt idx="4">
                        <c:v>0</c:v>
                      </c:pt>
                      <c:pt idx="5">
                        <c:v>0.5</c:v>
                      </c:pt>
                      <c:pt idx="6">
                        <c:v>7.6923076923076927E-2</c:v>
                      </c:pt>
                      <c:pt idx="7">
                        <c:v>0.11940298507462686</c:v>
                      </c:pt>
                      <c:pt idx="8">
                        <c:v>0.2</c:v>
                      </c:pt>
                    </c:numCache>
                  </c:numRef>
                </c:val>
                <c:extLst xmlns:c15="http://schemas.microsoft.com/office/drawing/2012/chart">
                  <c:ext xmlns:c16="http://schemas.microsoft.com/office/drawing/2014/chart" uri="{C3380CC4-5D6E-409C-BE32-E72D297353CC}">
                    <c16:uniqueId val="{0000000C-1B85-47BE-9610-FF141052C990}"/>
                  </c:ext>
                </c:extLst>
              </c15:ser>
            </c15:filteredBarSeries>
          </c:ext>
        </c:extLst>
      </c:barChart>
      <c:catAx>
        <c:axId val="202174507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ko-KR"/>
          </a:p>
        </c:txPr>
        <c:crossAx val="2021747792"/>
        <c:crosses val="autoZero"/>
        <c:auto val="1"/>
        <c:lblAlgn val="ctr"/>
        <c:lblOffset val="100"/>
        <c:noMultiLvlLbl val="0"/>
      </c:catAx>
      <c:valAx>
        <c:axId val="2021747792"/>
        <c:scaling>
          <c:orientation val="minMax"/>
        </c:scaling>
        <c:delete val="0"/>
        <c:axPos val="t"/>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ko-KR"/>
          </a:p>
        </c:txPr>
        <c:crossAx val="2021745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ko-K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solidFill>
        <a:schemeClr val="tx1"/>
      </a:solidFill>
    </a:ln>
    <a:effectLst/>
  </c:spPr>
  <c:txPr>
    <a:bodyPr/>
    <a:lstStyle/>
    <a:p>
      <a:pPr>
        <a:defRPr/>
      </a:pPr>
      <a:endParaRPr lang="ko-KR"/>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ko-K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tx>
            <c:strRef>
              <c:f>ppt!$BE$20</c:f>
              <c:strCache>
                <c:ptCount val="1"/>
                <c:pt idx="0">
                  <c:v>총점</c:v>
                </c:pt>
              </c:strCache>
            </c:strRef>
          </c:tx>
          <c:spPr>
            <a:solidFill>
              <a:srgbClr val="00B0F0"/>
            </a:solidFill>
            <a:ln>
              <a:solidFill>
                <a:srgbClr val="00B0F0"/>
              </a:solidFill>
            </a:ln>
          </c:spPr>
          <c:invertIfNegative val="0"/>
          <c:dLbls>
            <c:spPr>
              <a:noFill/>
              <a:ln>
                <a:noFill/>
              </a:ln>
              <a:effectLst/>
            </c:spPr>
            <c:txPr>
              <a:bodyPr wrap="square" lIns="38100" tIns="19050" rIns="38100" bIns="19050" anchor="ctr">
                <a:spAutoFit/>
              </a:bodyPr>
              <a:lstStyle/>
              <a:p>
                <a:pPr>
                  <a:defRPr>
                    <a:solidFill>
                      <a:schemeClr val="bg1"/>
                    </a:solidFill>
                  </a:defRPr>
                </a:pPr>
                <a:endParaRPr lang="ko-KR"/>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ppt!$AT$21:$AT$29</c:f>
              <c:strCache>
                <c:ptCount val="9"/>
                <c:pt idx="0">
                  <c:v>건설업(6)</c:v>
                </c:pt>
                <c:pt idx="1">
                  <c:v>금융및보험업(20)</c:v>
                </c:pt>
                <c:pt idx="2">
                  <c:v>도매및소매업(9)</c:v>
                </c:pt>
                <c:pt idx="3">
                  <c:v>사업시설관리및사업지원서비스업(2)</c:v>
                </c:pt>
                <c:pt idx="4">
                  <c:v>운수업(6)</c:v>
                </c:pt>
                <c:pt idx="5">
                  <c:v>전기,가스,증기및수도사업(2)</c:v>
                </c:pt>
                <c:pt idx="6">
                  <c:v>전문,과학및기술서비스업(13)</c:v>
                </c:pt>
                <c:pt idx="7">
                  <c:v>제조업(67)</c:v>
                </c:pt>
                <c:pt idx="8">
                  <c:v>출판,영상,방송통신및정보서비스업(10)</c:v>
                </c:pt>
              </c:strCache>
            </c:strRef>
          </c:cat>
          <c:val>
            <c:numRef>
              <c:f>ppt!$BE$21:$BE$29</c:f>
              <c:numCache>
                <c:formatCode>0%</c:formatCode>
                <c:ptCount val="9"/>
                <c:pt idx="0">
                  <c:v>0.61458333333333337</c:v>
                </c:pt>
                <c:pt idx="1">
                  <c:v>0.56562499999999993</c:v>
                </c:pt>
                <c:pt idx="2">
                  <c:v>0.56944444444444442</c:v>
                </c:pt>
                <c:pt idx="3">
                  <c:v>0.25</c:v>
                </c:pt>
                <c:pt idx="4">
                  <c:v>0.55208333333333326</c:v>
                </c:pt>
                <c:pt idx="5">
                  <c:v>0.53125</c:v>
                </c:pt>
                <c:pt idx="6">
                  <c:v>0.48557692307692307</c:v>
                </c:pt>
                <c:pt idx="7">
                  <c:v>0.53824626865671643</c:v>
                </c:pt>
                <c:pt idx="8">
                  <c:v>0.46250000000000002</c:v>
                </c:pt>
              </c:numCache>
            </c:numRef>
          </c:val>
          <c:extLst>
            <c:ext xmlns:c16="http://schemas.microsoft.com/office/drawing/2014/chart" uri="{C3380CC4-5D6E-409C-BE32-E72D297353CC}">
              <c16:uniqueId val="{00000000-A544-4F51-A1DE-623BC8145BB3}"/>
            </c:ext>
          </c:extLst>
        </c:ser>
        <c:dLbls>
          <c:showLegendKey val="0"/>
          <c:showVal val="0"/>
          <c:showCatName val="0"/>
          <c:showSerName val="0"/>
          <c:showPercent val="0"/>
          <c:showBubbleSize val="0"/>
        </c:dLbls>
        <c:gapWidth val="150"/>
        <c:overlap val="100"/>
        <c:axId val="2021753232"/>
        <c:axId val="2021742352"/>
        <c:extLst>
          <c:ext xmlns:c15="http://schemas.microsoft.com/office/drawing/2012/chart" uri="{02D57815-91ED-43cb-92C2-25804820EDAC}">
            <c15:filteredBarSeries>
              <c15:ser>
                <c:idx val="0"/>
                <c:order val="1"/>
                <c:tx>
                  <c:strRef>
                    <c:extLst>
                      <c:ext uri="{02D57815-91ED-43cb-92C2-25804820EDAC}">
                        <c15:formulaRef>
                          <c15:sqref>ppt!$BE$20</c15:sqref>
                        </c15:formulaRef>
                      </c:ext>
                    </c:extLst>
                    <c:strCache>
                      <c:ptCount val="1"/>
                      <c:pt idx="0">
                        <c:v>총점</c:v>
                      </c:pt>
                    </c:strCache>
                  </c:strRef>
                </c:tx>
                <c:spPr>
                  <a:solidFill>
                    <a:schemeClr val="accent1"/>
                  </a:solidFill>
                  <a:ln>
                    <a:noFill/>
                  </a:ln>
                  <a:effectLst/>
                </c:spPr>
                <c:invertIfNegative val="0"/>
                <c:cat>
                  <c:strRef>
                    <c:extLst>
                      <c:ext uri="{02D57815-91ED-43cb-92C2-25804820EDAC}">
                        <c15:formulaRef>
                          <c15:sqref>ppt!$AT$21:$AT$29</c15:sqref>
                        </c15:formulaRef>
                      </c:ext>
                    </c:extLst>
                    <c:strCache>
                      <c:ptCount val="9"/>
                      <c:pt idx="0">
                        <c:v>건설업(6)</c:v>
                      </c:pt>
                      <c:pt idx="1">
                        <c:v>금융및보험업(20)</c:v>
                      </c:pt>
                      <c:pt idx="2">
                        <c:v>도매및소매업(9)</c:v>
                      </c:pt>
                      <c:pt idx="3">
                        <c:v>사업시설관리및사업지원서비스업(2)</c:v>
                      </c:pt>
                      <c:pt idx="4">
                        <c:v>운수업(6)</c:v>
                      </c:pt>
                      <c:pt idx="5">
                        <c:v>전기,가스,증기및수도사업(2)</c:v>
                      </c:pt>
                      <c:pt idx="6">
                        <c:v>전문,과학및기술서비스업(13)</c:v>
                      </c:pt>
                      <c:pt idx="7">
                        <c:v>제조업(67)</c:v>
                      </c:pt>
                      <c:pt idx="8">
                        <c:v>출판,영상,방송통신및정보서비스업(10)</c:v>
                      </c:pt>
                    </c:strCache>
                  </c:strRef>
                </c:cat>
                <c:val>
                  <c:numRef>
                    <c:extLst>
                      <c:ext uri="{02D57815-91ED-43cb-92C2-25804820EDAC}">
                        <c15:formulaRef>
                          <c15:sqref>ppt!$BE$21:$BE$29</c15:sqref>
                        </c15:formulaRef>
                      </c:ext>
                    </c:extLst>
                    <c:numCache>
                      <c:formatCode>0%</c:formatCode>
                      <c:ptCount val="9"/>
                      <c:pt idx="0">
                        <c:v>0.61458333333333337</c:v>
                      </c:pt>
                      <c:pt idx="1">
                        <c:v>0.56562499999999993</c:v>
                      </c:pt>
                      <c:pt idx="2">
                        <c:v>0.56944444444444442</c:v>
                      </c:pt>
                      <c:pt idx="3">
                        <c:v>0.25</c:v>
                      </c:pt>
                      <c:pt idx="4">
                        <c:v>0.55208333333333326</c:v>
                      </c:pt>
                      <c:pt idx="5">
                        <c:v>0.53125</c:v>
                      </c:pt>
                      <c:pt idx="6">
                        <c:v>0.48557692307692307</c:v>
                      </c:pt>
                      <c:pt idx="7">
                        <c:v>0.53824626865671643</c:v>
                      </c:pt>
                      <c:pt idx="8">
                        <c:v>0.46250000000000002</c:v>
                      </c:pt>
                    </c:numCache>
                  </c:numRef>
                </c:val>
                <c:extLst>
                  <c:ext xmlns:c16="http://schemas.microsoft.com/office/drawing/2014/chart" uri="{C3380CC4-5D6E-409C-BE32-E72D297353CC}">
                    <c16:uniqueId val="{00000001-A544-4F51-A1DE-623BC8145BB3}"/>
                  </c:ext>
                </c:extLst>
              </c15:ser>
            </c15:filteredBarSeries>
          </c:ext>
        </c:extLst>
      </c:barChart>
      <c:catAx>
        <c:axId val="202175323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ko-KR"/>
          </a:p>
        </c:txPr>
        <c:crossAx val="2021742352"/>
        <c:crosses val="autoZero"/>
        <c:auto val="1"/>
        <c:lblAlgn val="ctr"/>
        <c:lblOffset val="100"/>
        <c:noMultiLvlLbl val="0"/>
      </c:catAx>
      <c:valAx>
        <c:axId val="2021742352"/>
        <c:scaling>
          <c:orientation val="minMax"/>
        </c:scaling>
        <c:delete val="0"/>
        <c:axPos val="t"/>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ko-KR"/>
          </a:p>
        </c:txPr>
        <c:crossAx val="2021753232"/>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ko-KR"/>
        </a:p>
      </c:txPr>
    </c:legend>
    <c:plotVisOnly val="1"/>
    <c:dispBlanksAs val="gap"/>
    <c:showDLblsOverMax val="0"/>
    <c:extLst/>
  </c:chart>
  <c:spPr>
    <a:ln w="12700">
      <a:solidFill>
        <a:schemeClr val="tx1"/>
      </a:solidFill>
    </a:ln>
  </c:spPr>
  <c:txPr>
    <a:bodyPr/>
    <a:lstStyle/>
    <a:p>
      <a:pPr>
        <a:defRPr/>
      </a:pPr>
      <a:endParaRPr lang="ko-K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image" Target="../media/image17.wmf"/><Relationship Id="rId1" Type="http://schemas.openxmlformats.org/officeDocument/2006/relationships/image" Target="../media/image16.wmf"/><Relationship Id="rId6" Type="http://schemas.openxmlformats.org/officeDocument/2006/relationships/image" Target="../media/image21.wmf"/><Relationship Id="rId5" Type="http://schemas.openxmlformats.org/officeDocument/2006/relationships/image" Target="../media/image20.wmf"/><Relationship Id="rId4" Type="http://schemas.openxmlformats.org/officeDocument/2006/relationships/image" Target="../media/image19.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31.wmf"/><Relationship Id="rId1" Type="http://schemas.openxmlformats.org/officeDocument/2006/relationships/image" Target="../media/image30.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5EBC511-C5F3-4B11-8CA1-F513CA296D80}" type="datetimeFigureOut">
              <a:rPr lang="ko-KR" altLang="en-US" smtClean="0"/>
              <a:t>2024-08-29</a:t>
            </a:fld>
            <a:endParaRPr lang="ko-KR" altLang="en-US"/>
          </a:p>
        </p:txBody>
      </p:sp>
      <p:sp>
        <p:nvSpPr>
          <p:cNvPr id="4" name="슬라이드 이미지 개체 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ko-KR" altLang="en-US"/>
          </a:p>
        </p:txBody>
      </p:sp>
      <p:sp>
        <p:nvSpPr>
          <p:cNvPr id="5" name="슬라이드 노트 개체 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6" name="바닥글 개체 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ko-KR" altLang="en-US"/>
          </a:p>
        </p:txBody>
      </p:sp>
      <p:sp>
        <p:nvSpPr>
          <p:cNvPr id="7" name="슬라이드 번호 개체 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C3B9071-447F-442B-AD72-ADDD1486D8BC}" type="slidenum">
              <a:rPr lang="ko-KR" altLang="en-US" smtClean="0"/>
              <a:t>‹#›</a:t>
            </a:fld>
            <a:endParaRPr lang="ko-KR" altLang="en-US"/>
          </a:p>
        </p:txBody>
      </p:sp>
    </p:spTree>
    <p:extLst>
      <p:ext uri="{BB962C8B-B14F-4D97-AF65-F5344CB8AC3E}">
        <p14:creationId xmlns:p14="http://schemas.microsoft.com/office/powerpoint/2010/main" val="581440012"/>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AC3B9071-447F-442B-AD72-ADDD1486D8BC}" type="slidenum">
              <a:rPr lang="ko-KR" altLang="en-US" smtClean="0"/>
              <a:t>41</a:t>
            </a:fld>
            <a:endParaRPr lang="ko-KR" altLang="en-US"/>
          </a:p>
        </p:txBody>
      </p:sp>
    </p:spTree>
    <p:extLst>
      <p:ext uri="{BB962C8B-B14F-4D97-AF65-F5344CB8AC3E}">
        <p14:creationId xmlns:p14="http://schemas.microsoft.com/office/powerpoint/2010/main" val="40689168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E0D04DE1-AE54-46E5-BEE3-4439306BA4ED}"/>
              </a:ext>
            </a:extLst>
          </p:cNvPr>
          <p:cNvSpPr>
            <a:spLocks noGrp="1"/>
          </p:cNvSpPr>
          <p:nvPr>
            <p:ph type="ctrTitle"/>
          </p:nvPr>
        </p:nvSpPr>
        <p:spPr>
          <a:xfrm>
            <a:off x="1524000" y="1122363"/>
            <a:ext cx="9144000" cy="2387600"/>
          </a:xfrm>
        </p:spPr>
        <p:txBody>
          <a:bodyPr anchor="b"/>
          <a:lstStyle>
            <a:lvl1pPr algn="ctr">
              <a:defRPr sz="6000"/>
            </a:lvl1pPr>
          </a:lstStyle>
          <a:p>
            <a:r>
              <a:rPr lang="ko-KR" altLang="en-US"/>
              <a:t>마스터 제목 스타일 편집</a:t>
            </a:r>
          </a:p>
        </p:txBody>
      </p:sp>
      <p:sp>
        <p:nvSpPr>
          <p:cNvPr id="3" name="부제목 2">
            <a:extLst>
              <a:ext uri="{FF2B5EF4-FFF2-40B4-BE49-F238E27FC236}">
                <a16:creationId xmlns:a16="http://schemas.microsoft.com/office/drawing/2014/main" id="{8DE3AF2D-5AFF-41A3-8D72-CF67BF89FA8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ko-KR" altLang="en-US"/>
              <a:t>클릭하여 마스터 부제목 스타일 편집</a:t>
            </a:r>
          </a:p>
        </p:txBody>
      </p:sp>
      <p:sp>
        <p:nvSpPr>
          <p:cNvPr id="4" name="날짜 개체 틀 3">
            <a:extLst>
              <a:ext uri="{FF2B5EF4-FFF2-40B4-BE49-F238E27FC236}">
                <a16:creationId xmlns:a16="http://schemas.microsoft.com/office/drawing/2014/main" id="{F47F65A3-2FDF-45E0-916F-B1E3FB841147}"/>
              </a:ext>
            </a:extLst>
          </p:cNvPr>
          <p:cNvSpPr>
            <a:spLocks noGrp="1"/>
          </p:cNvSpPr>
          <p:nvPr>
            <p:ph type="dt" sz="half" idx="10"/>
          </p:nvPr>
        </p:nvSpPr>
        <p:spPr/>
        <p:txBody>
          <a:bodyPr/>
          <a:lstStyle/>
          <a:p>
            <a:fld id="{A7B776C4-750A-4B71-83EA-049EF794524D}" type="datetime1">
              <a:rPr lang="ko-KR" altLang="en-US" smtClean="0"/>
              <a:t>2024-08-29</a:t>
            </a:fld>
            <a:endParaRPr lang="ko-KR" altLang="en-US"/>
          </a:p>
        </p:txBody>
      </p:sp>
      <p:sp>
        <p:nvSpPr>
          <p:cNvPr id="5" name="바닥글 개체 틀 4">
            <a:extLst>
              <a:ext uri="{FF2B5EF4-FFF2-40B4-BE49-F238E27FC236}">
                <a16:creationId xmlns:a16="http://schemas.microsoft.com/office/drawing/2014/main" id="{70A541CC-0B9D-49DF-9B0E-D087385BBDD0}"/>
              </a:ext>
            </a:extLst>
          </p:cNvPr>
          <p:cNvSpPr>
            <a:spLocks noGrp="1"/>
          </p:cNvSpPr>
          <p:nvPr>
            <p:ph type="ftr" sz="quarter" idx="11"/>
          </p:nvPr>
        </p:nvSpPr>
        <p:spPr/>
        <p:txBody>
          <a:bodyPr/>
          <a:lstStyle/>
          <a:p>
            <a:endParaRPr lang="ko-KR" altLang="en-US"/>
          </a:p>
        </p:txBody>
      </p:sp>
      <p:sp>
        <p:nvSpPr>
          <p:cNvPr id="6" name="슬라이드 번호 개체 틀 5">
            <a:extLst>
              <a:ext uri="{FF2B5EF4-FFF2-40B4-BE49-F238E27FC236}">
                <a16:creationId xmlns:a16="http://schemas.microsoft.com/office/drawing/2014/main" id="{C40F1027-46F7-4BCA-BF86-D22811939E2B}"/>
              </a:ext>
            </a:extLst>
          </p:cNvPr>
          <p:cNvSpPr>
            <a:spLocks noGrp="1"/>
          </p:cNvSpPr>
          <p:nvPr>
            <p:ph type="sldNum" sz="quarter" idx="12"/>
          </p:nvPr>
        </p:nvSpPr>
        <p:spPr/>
        <p:txBody>
          <a:bodyPr/>
          <a:lstStyle/>
          <a:p>
            <a:fld id="{DDC88DC7-E127-40CF-A214-063A7381AEF2}" type="slidenum">
              <a:rPr lang="ko-KR" altLang="en-US" smtClean="0"/>
              <a:t>‹#›</a:t>
            </a:fld>
            <a:endParaRPr lang="ko-KR" altLang="en-US"/>
          </a:p>
        </p:txBody>
      </p:sp>
    </p:spTree>
    <p:extLst>
      <p:ext uri="{BB962C8B-B14F-4D97-AF65-F5344CB8AC3E}">
        <p14:creationId xmlns:p14="http://schemas.microsoft.com/office/powerpoint/2010/main" val="38144855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BA8C51BD-9F5C-4DA4-8EBD-A1B9EF9B53A2}"/>
              </a:ext>
            </a:extLst>
          </p:cNvPr>
          <p:cNvSpPr>
            <a:spLocks noGrp="1"/>
          </p:cNvSpPr>
          <p:nvPr>
            <p:ph type="title"/>
          </p:nvPr>
        </p:nvSpPr>
        <p:spPr/>
        <p:txBody>
          <a:bodyPr/>
          <a:lstStyle/>
          <a:p>
            <a:r>
              <a:rPr lang="ko-KR" altLang="en-US"/>
              <a:t>마스터 제목 스타일 편집</a:t>
            </a:r>
          </a:p>
        </p:txBody>
      </p:sp>
      <p:sp>
        <p:nvSpPr>
          <p:cNvPr id="3" name="내용 개체 틀 2">
            <a:extLst>
              <a:ext uri="{FF2B5EF4-FFF2-40B4-BE49-F238E27FC236}">
                <a16:creationId xmlns:a16="http://schemas.microsoft.com/office/drawing/2014/main" id="{7F168FF5-DC2D-4E3F-B8C8-C2ABC68553F5}"/>
              </a:ext>
            </a:extLst>
          </p:cNvPr>
          <p:cNvSpPr>
            <a:spLocks noGrp="1"/>
          </p:cNvSpPr>
          <p:nvPr>
            <p:ph idx="1"/>
          </p:nvPr>
        </p:nvSpPr>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a:extLst>
              <a:ext uri="{FF2B5EF4-FFF2-40B4-BE49-F238E27FC236}">
                <a16:creationId xmlns:a16="http://schemas.microsoft.com/office/drawing/2014/main" id="{BE88CA25-17AB-4DCD-BBBC-B48199A466E7}"/>
              </a:ext>
            </a:extLst>
          </p:cNvPr>
          <p:cNvSpPr>
            <a:spLocks noGrp="1"/>
          </p:cNvSpPr>
          <p:nvPr>
            <p:ph type="dt" sz="half" idx="10"/>
          </p:nvPr>
        </p:nvSpPr>
        <p:spPr/>
        <p:txBody>
          <a:bodyPr/>
          <a:lstStyle/>
          <a:p>
            <a:fld id="{797B1E20-703A-4067-A982-E2B66EC9D7E7}" type="datetime1">
              <a:rPr lang="ko-KR" altLang="en-US" smtClean="0"/>
              <a:t>2024-08-29</a:t>
            </a:fld>
            <a:endParaRPr lang="ko-KR" altLang="en-US"/>
          </a:p>
        </p:txBody>
      </p:sp>
      <p:sp>
        <p:nvSpPr>
          <p:cNvPr id="5" name="바닥글 개체 틀 4">
            <a:extLst>
              <a:ext uri="{FF2B5EF4-FFF2-40B4-BE49-F238E27FC236}">
                <a16:creationId xmlns:a16="http://schemas.microsoft.com/office/drawing/2014/main" id="{6D1F9214-186D-40B3-B66E-3C62A5C4D9F7}"/>
              </a:ext>
            </a:extLst>
          </p:cNvPr>
          <p:cNvSpPr>
            <a:spLocks noGrp="1"/>
          </p:cNvSpPr>
          <p:nvPr>
            <p:ph type="ftr" sz="quarter" idx="11"/>
          </p:nvPr>
        </p:nvSpPr>
        <p:spPr/>
        <p:txBody>
          <a:bodyPr/>
          <a:lstStyle/>
          <a:p>
            <a:endParaRPr lang="ko-KR" altLang="en-US"/>
          </a:p>
        </p:txBody>
      </p:sp>
      <p:sp>
        <p:nvSpPr>
          <p:cNvPr id="6" name="슬라이드 번호 개체 틀 5">
            <a:extLst>
              <a:ext uri="{FF2B5EF4-FFF2-40B4-BE49-F238E27FC236}">
                <a16:creationId xmlns:a16="http://schemas.microsoft.com/office/drawing/2014/main" id="{A11ACF61-4FD4-4E14-8DB4-F6E7AD580E33}"/>
              </a:ext>
            </a:extLst>
          </p:cNvPr>
          <p:cNvSpPr>
            <a:spLocks noGrp="1"/>
          </p:cNvSpPr>
          <p:nvPr>
            <p:ph type="sldNum" sz="quarter" idx="12"/>
          </p:nvPr>
        </p:nvSpPr>
        <p:spPr/>
        <p:txBody>
          <a:bodyPr/>
          <a:lstStyle/>
          <a:p>
            <a:fld id="{DDC88DC7-E127-40CF-A214-063A7381AEF2}" type="slidenum">
              <a:rPr lang="ko-KR" altLang="en-US" smtClean="0"/>
              <a:t>‹#›</a:t>
            </a:fld>
            <a:endParaRPr lang="ko-KR" altLang="en-US"/>
          </a:p>
        </p:txBody>
      </p:sp>
    </p:spTree>
    <p:extLst>
      <p:ext uri="{BB962C8B-B14F-4D97-AF65-F5344CB8AC3E}">
        <p14:creationId xmlns:p14="http://schemas.microsoft.com/office/powerpoint/2010/main" val="7338312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B1AC2017-3758-4AE7-8C96-BD14D026B60C}"/>
              </a:ext>
            </a:extLst>
          </p:cNvPr>
          <p:cNvSpPr>
            <a:spLocks noGrp="1"/>
          </p:cNvSpPr>
          <p:nvPr>
            <p:ph type="title"/>
          </p:nvPr>
        </p:nvSpPr>
        <p:spPr>
          <a:xfrm>
            <a:off x="831850" y="1709738"/>
            <a:ext cx="10515600" cy="2852737"/>
          </a:xfrm>
        </p:spPr>
        <p:txBody>
          <a:bodyPr anchor="b"/>
          <a:lstStyle>
            <a:lvl1pPr>
              <a:defRPr sz="6000"/>
            </a:lvl1pPr>
          </a:lstStyle>
          <a:p>
            <a:r>
              <a:rPr lang="ko-KR" altLang="en-US"/>
              <a:t>마스터 제목 스타일 편집</a:t>
            </a:r>
          </a:p>
        </p:txBody>
      </p:sp>
      <p:sp>
        <p:nvSpPr>
          <p:cNvPr id="3" name="텍스트 개체 틀 2">
            <a:extLst>
              <a:ext uri="{FF2B5EF4-FFF2-40B4-BE49-F238E27FC236}">
                <a16:creationId xmlns:a16="http://schemas.microsoft.com/office/drawing/2014/main" id="{F64079D3-864D-49CC-8BCF-5E125E10ADE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ko-KR" altLang="en-US"/>
              <a:t>마스터 텍스트 스타일 편집</a:t>
            </a:r>
          </a:p>
        </p:txBody>
      </p:sp>
      <p:sp>
        <p:nvSpPr>
          <p:cNvPr id="4" name="날짜 개체 틀 3">
            <a:extLst>
              <a:ext uri="{FF2B5EF4-FFF2-40B4-BE49-F238E27FC236}">
                <a16:creationId xmlns:a16="http://schemas.microsoft.com/office/drawing/2014/main" id="{C4F3812C-5BBF-4ED0-A158-B591F2E09E10}"/>
              </a:ext>
            </a:extLst>
          </p:cNvPr>
          <p:cNvSpPr>
            <a:spLocks noGrp="1"/>
          </p:cNvSpPr>
          <p:nvPr>
            <p:ph type="dt" sz="half" idx="10"/>
          </p:nvPr>
        </p:nvSpPr>
        <p:spPr/>
        <p:txBody>
          <a:bodyPr/>
          <a:lstStyle/>
          <a:p>
            <a:fld id="{AB4AD949-2966-4447-A386-782D97F4C821}" type="datetime1">
              <a:rPr lang="ko-KR" altLang="en-US" smtClean="0"/>
              <a:t>2024-08-29</a:t>
            </a:fld>
            <a:endParaRPr lang="ko-KR" altLang="en-US"/>
          </a:p>
        </p:txBody>
      </p:sp>
      <p:sp>
        <p:nvSpPr>
          <p:cNvPr id="5" name="바닥글 개체 틀 4">
            <a:extLst>
              <a:ext uri="{FF2B5EF4-FFF2-40B4-BE49-F238E27FC236}">
                <a16:creationId xmlns:a16="http://schemas.microsoft.com/office/drawing/2014/main" id="{CB93B55A-92AC-4550-A9D2-F18F24099FCB}"/>
              </a:ext>
            </a:extLst>
          </p:cNvPr>
          <p:cNvSpPr>
            <a:spLocks noGrp="1"/>
          </p:cNvSpPr>
          <p:nvPr>
            <p:ph type="ftr" sz="quarter" idx="11"/>
          </p:nvPr>
        </p:nvSpPr>
        <p:spPr/>
        <p:txBody>
          <a:bodyPr/>
          <a:lstStyle/>
          <a:p>
            <a:endParaRPr lang="ko-KR" altLang="en-US"/>
          </a:p>
        </p:txBody>
      </p:sp>
      <p:sp>
        <p:nvSpPr>
          <p:cNvPr id="6" name="슬라이드 번호 개체 틀 5">
            <a:extLst>
              <a:ext uri="{FF2B5EF4-FFF2-40B4-BE49-F238E27FC236}">
                <a16:creationId xmlns:a16="http://schemas.microsoft.com/office/drawing/2014/main" id="{5C928A69-D16B-4080-9854-C00744ABF3AC}"/>
              </a:ext>
            </a:extLst>
          </p:cNvPr>
          <p:cNvSpPr>
            <a:spLocks noGrp="1"/>
          </p:cNvSpPr>
          <p:nvPr>
            <p:ph type="sldNum" sz="quarter" idx="12"/>
          </p:nvPr>
        </p:nvSpPr>
        <p:spPr/>
        <p:txBody>
          <a:bodyPr/>
          <a:lstStyle/>
          <a:p>
            <a:fld id="{DDC88DC7-E127-40CF-A214-063A7381AEF2}" type="slidenum">
              <a:rPr lang="ko-KR" altLang="en-US" smtClean="0"/>
              <a:t>‹#›</a:t>
            </a:fld>
            <a:endParaRPr lang="ko-KR" altLang="en-US"/>
          </a:p>
        </p:txBody>
      </p:sp>
    </p:spTree>
    <p:extLst>
      <p:ext uri="{BB962C8B-B14F-4D97-AF65-F5344CB8AC3E}">
        <p14:creationId xmlns:p14="http://schemas.microsoft.com/office/powerpoint/2010/main" val="3098185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B8E23039-DC00-4F17-ABA8-B5487B9AF132}"/>
              </a:ext>
            </a:extLst>
          </p:cNvPr>
          <p:cNvSpPr>
            <a:spLocks noGrp="1"/>
          </p:cNvSpPr>
          <p:nvPr>
            <p:ph type="title"/>
          </p:nvPr>
        </p:nvSpPr>
        <p:spPr/>
        <p:txBody>
          <a:bodyPr/>
          <a:lstStyle/>
          <a:p>
            <a:r>
              <a:rPr lang="ko-KR" altLang="en-US"/>
              <a:t>마스터 제목 스타일 편집</a:t>
            </a:r>
          </a:p>
        </p:txBody>
      </p:sp>
      <p:sp>
        <p:nvSpPr>
          <p:cNvPr id="3" name="내용 개체 틀 2">
            <a:extLst>
              <a:ext uri="{FF2B5EF4-FFF2-40B4-BE49-F238E27FC236}">
                <a16:creationId xmlns:a16="http://schemas.microsoft.com/office/drawing/2014/main" id="{6F485512-737B-4221-AB6D-2CA92632EE50}"/>
              </a:ext>
            </a:extLst>
          </p:cNvPr>
          <p:cNvSpPr>
            <a:spLocks noGrp="1"/>
          </p:cNvSpPr>
          <p:nvPr>
            <p:ph sz="half" idx="1"/>
          </p:nvPr>
        </p:nvSpPr>
        <p:spPr>
          <a:xfrm>
            <a:off x="838200" y="1825625"/>
            <a:ext cx="5181600" cy="4351338"/>
          </a:xfrm>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a:extLst>
              <a:ext uri="{FF2B5EF4-FFF2-40B4-BE49-F238E27FC236}">
                <a16:creationId xmlns:a16="http://schemas.microsoft.com/office/drawing/2014/main" id="{93C1F430-0E41-4CFD-8761-2B17124AB724}"/>
              </a:ext>
            </a:extLst>
          </p:cNvPr>
          <p:cNvSpPr>
            <a:spLocks noGrp="1"/>
          </p:cNvSpPr>
          <p:nvPr>
            <p:ph sz="half" idx="2"/>
          </p:nvPr>
        </p:nvSpPr>
        <p:spPr>
          <a:xfrm>
            <a:off x="6172200" y="1825625"/>
            <a:ext cx="5181600" cy="4351338"/>
          </a:xfrm>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a:extLst>
              <a:ext uri="{FF2B5EF4-FFF2-40B4-BE49-F238E27FC236}">
                <a16:creationId xmlns:a16="http://schemas.microsoft.com/office/drawing/2014/main" id="{83608C91-DD6E-46DF-BD1D-5B490324E2D4}"/>
              </a:ext>
            </a:extLst>
          </p:cNvPr>
          <p:cNvSpPr>
            <a:spLocks noGrp="1"/>
          </p:cNvSpPr>
          <p:nvPr>
            <p:ph type="dt" sz="half" idx="10"/>
          </p:nvPr>
        </p:nvSpPr>
        <p:spPr/>
        <p:txBody>
          <a:bodyPr/>
          <a:lstStyle/>
          <a:p>
            <a:fld id="{5B1422EA-B856-4D23-9D7C-03BA02025A45}" type="datetime1">
              <a:rPr lang="ko-KR" altLang="en-US" smtClean="0"/>
              <a:t>2024-08-29</a:t>
            </a:fld>
            <a:endParaRPr lang="ko-KR" altLang="en-US"/>
          </a:p>
        </p:txBody>
      </p:sp>
      <p:sp>
        <p:nvSpPr>
          <p:cNvPr id="6" name="바닥글 개체 틀 5">
            <a:extLst>
              <a:ext uri="{FF2B5EF4-FFF2-40B4-BE49-F238E27FC236}">
                <a16:creationId xmlns:a16="http://schemas.microsoft.com/office/drawing/2014/main" id="{8451B5E4-9D81-4122-BCB0-61470CB53F31}"/>
              </a:ext>
            </a:extLst>
          </p:cNvPr>
          <p:cNvSpPr>
            <a:spLocks noGrp="1"/>
          </p:cNvSpPr>
          <p:nvPr>
            <p:ph type="ftr" sz="quarter" idx="11"/>
          </p:nvPr>
        </p:nvSpPr>
        <p:spPr/>
        <p:txBody>
          <a:bodyPr/>
          <a:lstStyle/>
          <a:p>
            <a:endParaRPr lang="ko-KR" altLang="en-US"/>
          </a:p>
        </p:txBody>
      </p:sp>
      <p:sp>
        <p:nvSpPr>
          <p:cNvPr id="7" name="슬라이드 번호 개체 틀 6">
            <a:extLst>
              <a:ext uri="{FF2B5EF4-FFF2-40B4-BE49-F238E27FC236}">
                <a16:creationId xmlns:a16="http://schemas.microsoft.com/office/drawing/2014/main" id="{E9049F18-B03E-47EB-A7F6-0B7B05B12CF8}"/>
              </a:ext>
            </a:extLst>
          </p:cNvPr>
          <p:cNvSpPr>
            <a:spLocks noGrp="1"/>
          </p:cNvSpPr>
          <p:nvPr>
            <p:ph type="sldNum" sz="quarter" idx="12"/>
          </p:nvPr>
        </p:nvSpPr>
        <p:spPr/>
        <p:txBody>
          <a:bodyPr/>
          <a:lstStyle/>
          <a:p>
            <a:fld id="{DDC88DC7-E127-40CF-A214-063A7381AEF2}" type="slidenum">
              <a:rPr lang="ko-KR" altLang="en-US" smtClean="0"/>
              <a:t>‹#›</a:t>
            </a:fld>
            <a:endParaRPr lang="ko-KR" altLang="en-US"/>
          </a:p>
        </p:txBody>
      </p:sp>
    </p:spTree>
    <p:extLst>
      <p:ext uri="{BB962C8B-B14F-4D97-AF65-F5344CB8AC3E}">
        <p14:creationId xmlns:p14="http://schemas.microsoft.com/office/powerpoint/2010/main" val="1165789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CA66FB24-5040-4B04-B0DC-A739932FB886}"/>
              </a:ext>
            </a:extLst>
          </p:cNvPr>
          <p:cNvSpPr>
            <a:spLocks noGrp="1"/>
          </p:cNvSpPr>
          <p:nvPr>
            <p:ph type="title"/>
          </p:nvPr>
        </p:nvSpPr>
        <p:spPr>
          <a:xfrm>
            <a:off x="839788" y="365125"/>
            <a:ext cx="10515600" cy="1325563"/>
          </a:xfrm>
        </p:spPr>
        <p:txBody>
          <a:bodyPr/>
          <a:lstStyle/>
          <a:p>
            <a:r>
              <a:rPr lang="ko-KR" altLang="en-US"/>
              <a:t>마스터 제목 스타일 편집</a:t>
            </a:r>
          </a:p>
        </p:txBody>
      </p:sp>
      <p:sp>
        <p:nvSpPr>
          <p:cNvPr id="3" name="텍스트 개체 틀 2">
            <a:extLst>
              <a:ext uri="{FF2B5EF4-FFF2-40B4-BE49-F238E27FC236}">
                <a16:creationId xmlns:a16="http://schemas.microsoft.com/office/drawing/2014/main" id="{A4707C0C-51EA-4FFB-BC0C-4691E6E14FC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 편집</a:t>
            </a:r>
          </a:p>
        </p:txBody>
      </p:sp>
      <p:sp>
        <p:nvSpPr>
          <p:cNvPr id="4" name="내용 개체 틀 3">
            <a:extLst>
              <a:ext uri="{FF2B5EF4-FFF2-40B4-BE49-F238E27FC236}">
                <a16:creationId xmlns:a16="http://schemas.microsoft.com/office/drawing/2014/main" id="{692E7622-4CD2-46C2-AC59-9F7B2272A5B7}"/>
              </a:ext>
            </a:extLst>
          </p:cNvPr>
          <p:cNvSpPr>
            <a:spLocks noGrp="1"/>
          </p:cNvSpPr>
          <p:nvPr>
            <p:ph sz="half" idx="2"/>
          </p:nvPr>
        </p:nvSpPr>
        <p:spPr>
          <a:xfrm>
            <a:off x="839788" y="2505075"/>
            <a:ext cx="5157787" cy="3684588"/>
          </a:xfrm>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a:extLst>
              <a:ext uri="{FF2B5EF4-FFF2-40B4-BE49-F238E27FC236}">
                <a16:creationId xmlns:a16="http://schemas.microsoft.com/office/drawing/2014/main" id="{50134F55-D0B1-4BB0-A81F-F7D547D26AB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 편집</a:t>
            </a:r>
          </a:p>
        </p:txBody>
      </p:sp>
      <p:sp>
        <p:nvSpPr>
          <p:cNvPr id="6" name="내용 개체 틀 5">
            <a:extLst>
              <a:ext uri="{FF2B5EF4-FFF2-40B4-BE49-F238E27FC236}">
                <a16:creationId xmlns:a16="http://schemas.microsoft.com/office/drawing/2014/main" id="{E2FC01DA-6D2D-414B-A88E-BFD0A48BB6C2}"/>
              </a:ext>
            </a:extLst>
          </p:cNvPr>
          <p:cNvSpPr>
            <a:spLocks noGrp="1"/>
          </p:cNvSpPr>
          <p:nvPr>
            <p:ph sz="quarter" idx="4"/>
          </p:nvPr>
        </p:nvSpPr>
        <p:spPr>
          <a:xfrm>
            <a:off x="6172200" y="2505075"/>
            <a:ext cx="5183188" cy="3684588"/>
          </a:xfrm>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a:extLst>
              <a:ext uri="{FF2B5EF4-FFF2-40B4-BE49-F238E27FC236}">
                <a16:creationId xmlns:a16="http://schemas.microsoft.com/office/drawing/2014/main" id="{16EC75DD-ACC4-40D6-B3B8-F472DDBB25DB}"/>
              </a:ext>
            </a:extLst>
          </p:cNvPr>
          <p:cNvSpPr>
            <a:spLocks noGrp="1"/>
          </p:cNvSpPr>
          <p:nvPr>
            <p:ph type="dt" sz="half" idx="10"/>
          </p:nvPr>
        </p:nvSpPr>
        <p:spPr/>
        <p:txBody>
          <a:bodyPr/>
          <a:lstStyle/>
          <a:p>
            <a:fld id="{1E269DC3-28F9-4E4A-8823-BCF8B2849842}" type="datetime1">
              <a:rPr lang="ko-KR" altLang="en-US" smtClean="0"/>
              <a:t>2024-08-29</a:t>
            </a:fld>
            <a:endParaRPr lang="ko-KR" altLang="en-US"/>
          </a:p>
        </p:txBody>
      </p:sp>
      <p:sp>
        <p:nvSpPr>
          <p:cNvPr id="8" name="바닥글 개체 틀 7">
            <a:extLst>
              <a:ext uri="{FF2B5EF4-FFF2-40B4-BE49-F238E27FC236}">
                <a16:creationId xmlns:a16="http://schemas.microsoft.com/office/drawing/2014/main" id="{6B7EB293-0AE3-4CB8-96D6-EABD8B309663}"/>
              </a:ext>
            </a:extLst>
          </p:cNvPr>
          <p:cNvSpPr>
            <a:spLocks noGrp="1"/>
          </p:cNvSpPr>
          <p:nvPr>
            <p:ph type="ftr" sz="quarter" idx="11"/>
          </p:nvPr>
        </p:nvSpPr>
        <p:spPr/>
        <p:txBody>
          <a:bodyPr/>
          <a:lstStyle/>
          <a:p>
            <a:endParaRPr lang="ko-KR" altLang="en-US"/>
          </a:p>
        </p:txBody>
      </p:sp>
      <p:sp>
        <p:nvSpPr>
          <p:cNvPr id="9" name="슬라이드 번호 개체 틀 8">
            <a:extLst>
              <a:ext uri="{FF2B5EF4-FFF2-40B4-BE49-F238E27FC236}">
                <a16:creationId xmlns:a16="http://schemas.microsoft.com/office/drawing/2014/main" id="{C2C575BA-0CF2-4075-8D20-DC900CCE2617}"/>
              </a:ext>
            </a:extLst>
          </p:cNvPr>
          <p:cNvSpPr>
            <a:spLocks noGrp="1"/>
          </p:cNvSpPr>
          <p:nvPr>
            <p:ph type="sldNum" sz="quarter" idx="12"/>
          </p:nvPr>
        </p:nvSpPr>
        <p:spPr/>
        <p:txBody>
          <a:bodyPr/>
          <a:lstStyle/>
          <a:p>
            <a:fld id="{DDC88DC7-E127-40CF-A214-063A7381AEF2}" type="slidenum">
              <a:rPr lang="ko-KR" altLang="en-US" smtClean="0"/>
              <a:t>‹#›</a:t>
            </a:fld>
            <a:endParaRPr lang="ko-KR" altLang="en-US"/>
          </a:p>
        </p:txBody>
      </p:sp>
    </p:spTree>
    <p:extLst>
      <p:ext uri="{BB962C8B-B14F-4D97-AF65-F5344CB8AC3E}">
        <p14:creationId xmlns:p14="http://schemas.microsoft.com/office/powerpoint/2010/main" val="8908331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F60C3AD2-CC20-4163-B531-F3F01CB5DC45}"/>
              </a:ext>
            </a:extLst>
          </p:cNvPr>
          <p:cNvSpPr>
            <a:spLocks noGrp="1"/>
          </p:cNvSpPr>
          <p:nvPr>
            <p:ph type="title"/>
          </p:nvPr>
        </p:nvSpPr>
        <p:spPr/>
        <p:txBody>
          <a:bodyPr/>
          <a:lstStyle/>
          <a:p>
            <a:r>
              <a:rPr lang="ko-KR" altLang="en-US"/>
              <a:t>마스터 제목 스타일 편집</a:t>
            </a:r>
          </a:p>
        </p:txBody>
      </p:sp>
      <p:sp>
        <p:nvSpPr>
          <p:cNvPr id="3" name="날짜 개체 틀 2">
            <a:extLst>
              <a:ext uri="{FF2B5EF4-FFF2-40B4-BE49-F238E27FC236}">
                <a16:creationId xmlns:a16="http://schemas.microsoft.com/office/drawing/2014/main" id="{3FD0A24B-EDC0-40F2-848D-6F924434511E}"/>
              </a:ext>
            </a:extLst>
          </p:cNvPr>
          <p:cNvSpPr>
            <a:spLocks noGrp="1"/>
          </p:cNvSpPr>
          <p:nvPr>
            <p:ph type="dt" sz="half" idx="10"/>
          </p:nvPr>
        </p:nvSpPr>
        <p:spPr/>
        <p:txBody>
          <a:bodyPr/>
          <a:lstStyle/>
          <a:p>
            <a:fld id="{CDC7C993-4E51-42D7-B06B-14DEB8E57EB9}" type="datetime1">
              <a:rPr lang="ko-KR" altLang="en-US" smtClean="0"/>
              <a:t>2024-08-29</a:t>
            </a:fld>
            <a:endParaRPr lang="ko-KR" altLang="en-US"/>
          </a:p>
        </p:txBody>
      </p:sp>
      <p:sp>
        <p:nvSpPr>
          <p:cNvPr id="4" name="바닥글 개체 틀 3">
            <a:extLst>
              <a:ext uri="{FF2B5EF4-FFF2-40B4-BE49-F238E27FC236}">
                <a16:creationId xmlns:a16="http://schemas.microsoft.com/office/drawing/2014/main" id="{77587012-47B3-48FE-8A56-2FF5AD00ED1E}"/>
              </a:ext>
            </a:extLst>
          </p:cNvPr>
          <p:cNvSpPr>
            <a:spLocks noGrp="1"/>
          </p:cNvSpPr>
          <p:nvPr>
            <p:ph type="ftr" sz="quarter" idx="11"/>
          </p:nvPr>
        </p:nvSpPr>
        <p:spPr/>
        <p:txBody>
          <a:bodyPr/>
          <a:lstStyle/>
          <a:p>
            <a:endParaRPr lang="ko-KR" altLang="en-US"/>
          </a:p>
        </p:txBody>
      </p:sp>
      <p:sp>
        <p:nvSpPr>
          <p:cNvPr id="5" name="슬라이드 번호 개체 틀 4">
            <a:extLst>
              <a:ext uri="{FF2B5EF4-FFF2-40B4-BE49-F238E27FC236}">
                <a16:creationId xmlns:a16="http://schemas.microsoft.com/office/drawing/2014/main" id="{D0ACFEE2-B1F4-4EC9-B268-190F8F4F2A2D}"/>
              </a:ext>
            </a:extLst>
          </p:cNvPr>
          <p:cNvSpPr>
            <a:spLocks noGrp="1"/>
          </p:cNvSpPr>
          <p:nvPr>
            <p:ph type="sldNum" sz="quarter" idx="12"/>
          </p:nvPr>
        </p:nvSpPr>
        <p:spPr/>
        <p:txBody>
          <a:bodyPr/>
          <a:lstStyle/>
          <a:p>
            <a:fld id="{DDC88DC7-E127-40CF-A214-063A7381AEF2}" type="slidenum">
              <a:rPr lang="ko-KR" altLang="en-US" smtClean="0"/>
              <a:t>‹#›</a:t>
            </a:fld>
            <a:endParaRPr lang="ko-KR" altLang="en-US"/>
          </a:p>
        </p:txBody>
      </p:sp>
    </p:spTree>
    <p:extLst>
      <p:ext uri="{BB962C8B-B14F-4D97-AF65-F5344CB8AC3E}">
        <p14:creationId xmlns:p14="http://schemas.microsoft.com/office/powerpoint/2010/main" val="22977333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a:extLst>
              <a:ext uri="{FF2B5EF4-FFF2-40B4-BE49-F238E27FC236}">
                <a16:creationId xmlns:a16="http://schemas.microsoft.com/office/drawing/2014/main" id="{B4BFF582-4470-4CD6-BC60-C33661A8896F}"/>
              </a:ext>
            </a:extLst>
          </p:cNvPr>
          <p:cNvSpPr>
            <a:spLocks noGrp="1"/>
          </p:cNvSpPr>
          <p:nvPr>
            <p:ph type="dt" sz="half" idx="10"/>
          </p:nvPr>
        </p:nvSpPr>
        <p:spPr/>
        <p:txBody>
          <a:bodyPr/>
          <a:lstStyle/>
          <a:p>
            <a:fld id="{D26764BC-900A-451B-A2DA-F4E61833E6A1}" type="datetime1">
              <a:rPr lang="ko-KR" altLang="en-US" smtClean="0"/>
              <a:t>2024-08-29</a:t>
            </a:fld>
            <a:endParaRPr lang="ko-KR" altLang="en-US"/>
          </a:p>
        </p:txBody>
      </p:sp>
      <p:sp>
        <p:nvSpPr>
          <p:cNvPr id="3" name="바닥글 개체 틀 2">
            <a:extLst>
              <a:ext uri="{FF2B5EF4-FFF2-40B4-BE49-F238E27FC236}">
                <a16:creationId xmlns:a16="http://schemas.microsoft.com/office/drawing/2014/main" id="{3ECB373A-05D9-4D29-AD7D-A5E44C492317}"/>
              </a:ext>
            </a:extLst>
          </p:cNvPr>
          <p:cNvSpPr>
            <a:spLocks noGrp="1"/>
          </p:cNvSpPr>
          <p:nvPr>
            <p:ph type="ftr" sz="quarter" idx="11"/>
          </p:nvPr>
        </p:nvSpPr>
        <p:spPr/>
        <p:txBody>
          <a:bodyPr/>
          <a:lstStyle/>
          <a:p>
            <a:endParaRPr lang="ko-KR" altLang="en-US"/>
          </a:p>
        </p:txBody>
      </p:sp>
      <p:sp>
        <p:nvSpPr>
          <p:cNvPr id="4" name="슬라이드 번호 개체 틀 3">
            <a:extLst>
              <a:ext uri="{FF2B5EF4-FFF2-40B4-BE49-F238E27FC236}">
                <a16:creationId xmlns:a16="http://schemas.microsoft.com/office/drawing/2014/main" id="{2123D447-F841-4750-AF31-83248855178E}"/>
              </a:ext>
            </a:extLst>
          </p:cNvPr>
          <p:cNvSpPr>
            <a:spLocks noGrp="1"/>
          </p:cNvSpPr>
          <p:nvPr>
            <p:ph type="sldNum" sz="quarter" idx="12"/>
          </p:nvPr>
        </p:nvSpPr>
        <p:spPr/>
        <p:txBody>
          <a:bodyPr/>
          <a:lstStyle/>
          <a:p>
            <a:fld id="{DDC88DC7-E127-40CF-A214-063A7381AEF2}" type="slidenum">
              <a:rPr lang="ko-KR" altLang="en-US" smtClean="0"/>
              <a:t>‹#›</a:t>
            </a:fld>
            <a:endParaRPr lang="ko-KR" altLang="en-US"/>
          </a:p>
        </p:txBody>
      </p:sp>
    </p:spTree>
    <p:extLst>
      <p:ext uri="{BB962C8B-B14F-4D97-AF65-F5344CB8AC3E}">
        <p14:creationId xmlns:p14="http://schemas.microsoft.com/office/powerpoint/2010/main" val="27153793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10B3A075-51BD-4C1C-A089-26BE3EC81410}"/>
              </a:ext>
            </a:extLst>
          </p:cNvPr>
          <p:cNvSpPr>
            <a:spLocks noGrp="1"/>
          </p:cNvSpPr>
          <p:nvPr>
            <p:ph type="title"/>
          </p:nvPr>
        </p:nvSpPr>
        <p:spPr>
          <a:xfrm>
            <a:off x="839788" y="457200"/>
            <a:ext cx="3932237" cy="1600200"/>
          </a:xfrm>
        </p:spPr>
        <p:txBody>
          <a:bodyPr anchor="b"/>
          <a:lstStyle>
            <a:lvl1pPr>
              <a:defRPr sz="3200"/>
            </a:lvl1pPr>
          </a:lstStyle>
          <a:p>
            <a:r>
              <a:rPr lang="ko-KR" altLang="en-US"/>
              <a:t>마스터 제목 스타일 편집</a:t>
            </a:r>
          </a:p>
        </p:txBody>
      </p:sp>
      <p:sp>
        <p:nvSpPr>
          <p:cNvPr id="3" name="내용 개체 틀 2">
            <a:extLst>
              <a:ext uri="{FF2B5EF4-FFF2-40B4-BE49-F238E27FC236}">
                <a16:creationId xmlns:a16="http://schemas.microsoft.com/office/drawing/2014/main" id="{519C7983-80D9-4008-8831-7224D9E8DCF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텍스트 개체 틀 3">
            <a:extLst>
              <a:ext uri="{FF2B5EF4-FFF2-40B4-BE49-F238E27FC236}">
                <a16:creationId xmlns:a16="http://schemas.microsoft.com/office/drawing/2014/main" id="{99E5164B-B6C8-4865-959E-664F0E1444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a:t>마스터 텍스트 스타일 편집</a:t>
            </a:r>
          </a:p>
        </p:txBody>
      </p:sp>
      <p:sp>
        <p:nvSpPr>
          <p:cNvPr id="5" name="날짜 개체 틀 4">
            <a:extLst>
              <a:ext uri="{FF2B5EF4-FFF2-40B4-BE49-F238E27FC236}">
                <a16:creationId xmlns:a16="http://schemas.microsoft.com/office/drawing/2014/main" id="{62D4E24E-DAA7-4861-8E9E-C6A3878F854B}"/>
              </a:ext>
            </a:extLst>
          </p:cNvPr>
          <p:cNvSpPr>
            <a:spLocks noGrp="1"/>
          </p:cNvSpPr>
          <p:nvPr>
            <p:ph type="dt" sz="half" idx="10"/>
          </p:nvPr>
        </p:nvSpPr>
        <p:spPr/>
        <p:txBody>
          <a:bodyPr/>
          <a:lstStyle/>
          <a:p>
            <a:fld id="{C12F57A0-E266-41D1-B34E-D5DA68C57E77}" type="datetime1">
              <a:rPr lang="ko-KR" altLang="en-US" smtClean="0"/>
              <a:t>2024-08-29</a:t>
            </a:fld>
            <a:endParaRPr lang="ko-KR" altLang="en-US"/>
          </a:p>
        </p:txBody>
      </p:sp>
      <p:sp>
        <p:nvSpPr>
          <p:cNvPr id="6" name="바닥글 개체 틀 5">
            <a:extLst>
              <a:ext uri="{FF2B5EF4-FFF2-40B4-BE49-F238E27FC236}">
                <a16:creationId xmlns:a16="http://schemas.microsoft.com/office/drawing/2014/main" id="{2A2ADE40-D731-4954-9412-6CCD798FF4B2}"/>
              </a:ext>
            </a:extLst>
          </p:cNvPr>
          <p:cNvSpPr>
            <a:spLocks noGrp="1"/>
          </p:cNvSpPr>
          <p:nvPr>
            <p:ph type="ftr" sz="quarter" idx="11"/>
          </p:nvPr>
        </p:nvSpPr>
        <p:spPr/>
        <p:txBody>
          <a:bodyPr/>
          <a:lstStyle/>
          <a:p>
            <a:endParaRPr lang="ko-KR" altLang="en-US"/>
          </a:p>
        </p:txBody>
      </p:sp>
      <p:sp>
        <p:nvSpPr>
          <p:cNvPr id="7" name="슬라이드 번호 개체 틀 6">
            <a:extLst>
              <a:ext uri="{FF2B5EF4-FFF2-40B4-BE49-F238E27FC236}">
                <a16:creationId xmlns:a16="http://schemas.microsoft.com/office/drawing/2014/main" id="{4485ABDF-040F-47D6-BA53-4B3105CCB6A7}"/>
              </a:ext>
            </a:extLst>
          </p:cNvPr>
          <p:cNvSpPr>
            <a:spLocks noGrp="1"/>
          </p:cNvSpPr>
          <p:nvPr>
            <p:ph type="sldNum" sz="quarter" idx="12"/>
          </p:nvPr>
        </p:nvSpPr>
        <p:spPr/>
        <p:txBody>
          <a:bodyPr/>
          <a:lstStyle/>
          <a:p>
            <a:fld id="{DDC88DC7-E127-40CF-A214-063A7381AEF2}" type="slidenum">
              <a:rPr lang="ko-KR" altLang="en-US" smtClean="0"/>
              <a:t>‹#›</a:t>
            </a:fld>
            <a:endParaRPr lang="ko-KR" altLang="en-US"/>
          </a:p>
        </p:txBody>
      </p:sp>
    </p:spTree>
    <p:extLst>
      <p:ext uri="{BB962C8B-B14F-4D97-AF65-F5344CB8AC3E}">
        <p14:creationId xmlns:p14="http://schemas.microsoft.com/office/powerpoint/2010/main" val="26814178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04D4DA24-410F-43F2-A53D-229C95FB1616}"/>
              </a:ext>
            </a:extLst>
          </p:cNvPr>
          <p:cNvSpPr>
            <a:spLocks noGrp="1"/>
          </p:cNvSpPr>
          <p:nvPr>
            <p:ph type="title"/>
          </p:nvPr>
        </p:nvSpPr>
        <p:spPr>
          <a:xfrm>
            <a:off x="839788" y="457200"/>
            <a:ext cx="3932237" cy="1600200"/>
          </a:xfrm>
        </p:spPr>
        <p:txBody>
          <a:bodyPr anchor="b"/>
          <a:lstStyle>
            <a:lvl1pPr>
              <a:defRPr sz="3200"/>
            </a:lvl1pPr>
          </a:lstStyle>
          <a:p>
            <a:r>
              <a:rPr lang="ko-KR" altLang="en-US"/>
              <a:t>마스터 제목 스타일 편집</a:t>
            </a:r>
          </a:p>
        </p:txBody>
      </p:sp>
      <p:sp>
        <p:nvSpPr>
          <p:cNvPr id="3" name="그림 개체 틀 2">
            <a:extLst>
              <a:ext uri="{FF2B5EF4-FFF2-40B4-BE49-F238E27FC236}">
                <a16:creationId xmlns:a16="http://schemas.microsoft.com/office/drawing/2014/main" id="{1013AECD-2D11-469A-BCE0-34D0C6CCEFE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4" name="텍스트 개체 틀 3">
            <a:extLst>
              <a:ext uri="{FF2B5EF4-FFF2-40B4-BE49-F238E27FC236}">
                <a16:creationId xmlns:a16="http://schemas.microsoft.com/office/drawing/2014/main" id="{A5DB4735-71C3-4CF0-9B8D-F1BE1CEA772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a:t>마스터 텍스트 스타일 편집</a:t>
            </a:r>
          </a:p>
        </p:txBody>
      </p:sp>
      <p:sp>
        <p:nvSpPr>
          <p:cNvPr id="5" name="날짜 개체 틀 4">
            <a:extLst>
              <a:ext uri="{FF2B5EF4-FFF2-40B4-BE49-F238E27FC236}">
                <a16:creationId xmlns:a16="http://schemas.microsoft.com/office/drawing/2014/main" id="{4B3454A5-BEBD-4ECC-94F4-3A5F0FBB3428}"/>
              </a:ext>
            </a:extLst>
          </p:cNvPr>
          <p:cNvSpPr>
            <a:spLocks noGrp="1"/>
          </p:cNvSpPr>
          <p:nvPr>
            <p:ph type="dt" sz="half" idx="10"/>
          </p:nvPr>
        </p:nvSpPr>
        <p:spPr/>
        <p:txBody>
          <a:bodyPr/>
          <a:lstStyle/>
          <a:p>
            <a:fld id="{BB576B5D-2BE5-4457-B1EC-F7C8D8B6AC08}" type="datetime1">
              <a:rPr lang="ko-KR" altLang="en-US" smtClean="0"/>
              <a:t>2024-08-29</a:t>
            </a:fld>
            <a:endParaRPr lang="ko-KR" altLang="en-US"/>
          </a:p>
        </p:txBody>
      </p:sp>
      <p:sp>
        <p:nvSpPr>
          <p:cNvPr id="6" name="바닥글 개체 틀 5">
            <a:extLst>
              <a:ext uri="{FF2B5EF4-FFF2-40B4-BE49-F238E27FC236}">
                <a16:creationId xmlns:a16="http://schemas.microsoft.com/office/drawing/2014/main" id="{361A6E86-0FA4-433E-B1C5-11E97DF287BD}"/>
              </a:ext>
            </a:extLst>
          </p:cNvPr>
          <p:cNvSpPr>
            <a:spLocks noGrp="1"/>
          </p:cNvSpPr>
          <p:nvPr>
            <p:ph type="ftr" sz="quarter" idx="11"/>
          </p:nvPr>
        </p:nvSpPr>
        <p:spPr/>
        <p:txBody>
          <a:bodyPr/>
          <a:lstStyle/>
          <a:p>
            <a:endParaRPr lang="ko-KR" altLang="en-US"/>
          </a:p>
        </p:txBody>
      </p:sp>
      <p:sp>
        <p:nvSpPr>
          <p:cNvPr id="7" name="슬라이드 번호 개체 틀 6">
            <a:extLst>
              <a:ext uri="{FF2B5EF4-FFF2-40B4-BE49-F238E27FC236}">
                <a16:creationId xmlns:a16="http://schemas.microsoft.com/office/drawing/2014/main" id="{E7BC7178-959F-4C07-BF22-57910ECFA6F3}"/>
              </a:ext>
            </a:extLst>
          </p:cNvPr>
          <p:cNvSpPr>
            <a:spLocks noGrp="1"/>
          </p:cNvSpPr>
          <p:nvPr>
            <p:ph type="sldNum" sz="quarter" idx="12"/>
          </p:nvPr>
        </p:nvSpPr>
        <p:spPr/>
        <p:txBody>
          <a:bodyPr/>
          <a:lstStyle/>
          <a:p>
            <a:fld id="{DDC88DC7-E127-40CF-A214-063A7381AEF2}" type="slidenum">
              <a:rPr lang="ko-KR" altLang="en-US" smtClean="0"/>
              <a:t>‹#›</a:t>
            </a:fld>
            <a:endParaRPr lang="ko-KR" altLang="en-US"/>
          </a:p>
        </p:txBody>
      </p:sp>
    </p:spTree>
    <p:extLst>
      <p:ext uri="{BB962C8B-B14F-4D97-AF65-F5344CB8AC3E}">
        <p14:creationId xmlns:p14="http://schemas.microsoft.com/office/powerpoint/2010/main" val="10847759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223DC874-1BB1-493B-8CB4-27D367273F2D}"/>
              </a:ext>
            </a:extLst>
          </p:cNvPr>
          <p:cNvSpPr>
            <a:spLocks noGrp="1"/>
          </p:cNvSpPr>
          <p:nvPr>
            <p:ph type="title"/>
          </p:nvPr>
        </p:nvSpPr>
        <p:spPr/>
        <p:txBody>
          <a:bodyPr/>
          <a:lstStyle/>
          <a:p>
            <a:r>
              <a:rPr lang="ko-KR" altLang="en-US"/>
              <a:t>마스터 제목 스타일 편집</a:t>
            </a:r>
          </a:p>
        </p:txBody>
      </p:sp>
      <p:sp>
        <p:nvSpPr>
          <p:cNvPr id="3" name="세로 텍스트 개체 틀 2">
            <a:extLst>
              <a:ext uri="{FF2B5EF4-FFF2-40B4-BE49-F238E27FC236}">
                <a16:creationId xmlns:a16="http://schemas.microsoft.com/office/drawing/2014/main" id="{F22FF64D-2F74-4972-AA0B-F126347975BB}"/>
              </a:ext>
            </a:extLst>
          </p:cNvPr>
          <p:cNvSpPr>
            <a:spLocks noGrp="1"/>
          </p:cNvSpPr>
          <p:nvPr>
            <p:ph type="body" orient="vert" idx="1"/>
          </p:nvPr>
        </p:nvSpPr>
        <p:spPr/>
        <p:txBody>
          <a:bodyPr vert="eaVert"/>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a:extLst>
              <a:ext uri="{FF2B5EF4-FFF2-40B4-BE49-F238E27FC236}">
                <a16:creationId xmlns:a16="http://schemas.microsoft.com/office/drawing/2014/main" id="{CAA61308-E48A-45D0-ABD5-87B043EB509B}"/>
              </a:ext>
            </a:extLst>
          </p:cNvPr>
          <p:cNvSpPr>
            <a:spLocks noGrp="1"/>
          </p:cNvSpPr>
          <p:nvPr>
            <p:ph type="dt" sz="half" idx="10"/>
          </p:nvPr>
        </p:nvSpPr>
        <p:spPr/>
        <p:txBody>
          <a:bodyPr/>
          <a:lstStyle/>
          <a:p>
            <a:fld id="{1462808B-02FA-4F65-9090-4437425F8C28}" type="datetime1">
              <a:rPr lang="ko-KR" altLang="en-US" smtClean="0"/>
              <a:t>2024-08-29</a:t>
            </a:fld>
            <a:endParaRPr lang="ko-KR" altLang="en-US"/>
          </a:p>
        </p:txBody>
      </p:sp>
      <p:sp>
        <p:nvSpPr>
          <p:cNvPr id="5" name="바닥글 개체 틀 4">
            <a:extLst>
              <a:ext uri="{FF2B5EF4-FFF2-40B4-BE49-F238E27FC236}">
                <a16:creationId xmlns:a16="http://schemas.microsoft.com/office/drawing/2014/main" id="{23C0BA28-DFEA-4C99-8634-91F7EFF4E4DD}"/>
              </a:ext>
            </a:extLst>
          </p:cNvPr>
          <p:cNvSpPr>
            <a:spLocks noGrp="1"/>
          </p:cNvSpPr>
          <p:nvPr>
            <p:ph type="ftr" sz="quarter" idx="11"/>
          </p:nvPr>
        </p:nvSpPr>
        <p:spPr/>
        <p:txBody>
          <a:bodyPr/>
          <a:lstStyle/>
          <a:p>
            <a:endParaRPr lang="ko-KR" altLang="en-US"/>
          </a:p>
        </p:txBody>
      </p:sp>
      <p:sp>
        <p:nvSpPr>
          <p:cNvPr id="6" name="슬라이드 번호 개체 틀 5">
            <a:extLst>
              <a:ext uri="{FF2B5EF4-FFF2-40B4-BE49-F238E27FC236}">
                <a16:creationId xmlns:a16="http://schemas.microsoft.com/office/drawing/2014/main" id="{DC5F1CA4-8CC5-471B-A6C7-7C2C5B4ABCA2}"/>
              </a:ext>
            </a:extLst>
          </p:cNvPr>
          <p:cNvSpPr>
            <a:spLocks noGrp="1"/>
          </p:cNvSpPr>
          <p:nvPr>
            <p:ph type="sldNum" sz="quarter" idx="12"/>
          </p:nvPr>
        </p:nvSpPr>
        <p:spPr/>
        <p:txBody>
          <a:bodyPr/>
          <a:lstStyle/>
          <a:p>
            <a:fld id="{DDC88DC7-E127-40CF-A214-063A7381AEF2}" type="slidenum">
              <a:rPr lang="ko-KR" altLang="en-US" smtClean="0"/>
              <a:t>‹#›</a:t>
            </a:fld>
            <a:endParaRPr lang="ko-KR" altLang="en-US"/>
          </a:p>
        </p:txBody>
      </p:sp>
    </p:spTree>
    <p:extLst>
      <p:ext uri="{BB962C8B-B14F-4D97-AF65-F5344CB8AC3E}">
        <p14:creationId xmlns:p14="http://schemas.microsoft.com/office/powerpoint/2010/main" val="24579470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a:extLst>
              <a:ext uri="{FF2B5EF4-FFF2-40B4-BE49-F238E27FC236}">
                <a16:creationId xmlns:a16="http://schemas.microsoft.com/office/drawing/2014/main" id="{7C951E81-3EBB-4490-8221-57E9C40E5B4D}"/>
              </a:ext>
            </a:extLst>
          </p:cNvPr>
          <p:cNvSpPr>
            <a:spLocks noGrp="1"/>
          </p:cNvSpPr>
          <p:nvPr>
            <p:ph type="title" orient="vert"/>
          </p:nvPr>
        </p:nvSpPr>
        <p:spPr>
          <a:xfrm>
            <a:off x="8724900" y="365125"/>
            <a:ext cx="2628900" cy="5811838"/>
          </a:xfrm>
        </p:spPr>
        <p:txBody>
          <a:bodyPr vert="eaVert"/>
          <a:lstStyle/>
          <a:p>
            <a:r>
              <a:rPr lang="ko-KR" altLang="en-US"/>
              <a:t>마스터 제목 스타일 편집</a:t>
            </a:r>
          </a:p>
        </p:txBody>
      </p:sp>
      <p:sp>
        <p:nvSpPr>
          <p:cNvPr id="3" name="세로 텍스트 개체 틀 2">
            <a:extLst>
              <a:ext uri="{FF2B5EF4-FFF2-40B4-BE49-F238E27FC236}">
                <a16:creationId xmlns:a16="http://schemas.microsoft.com/office/drawing/2014/main" id="{4F8F588C-4A05-4B20-9DB0-5779B153FEBC}"/>
              </a:ext>
            </a:extLst>
          </p:cNvPr>
          <p:cNvSpPr>
            <a:spLocks noGrp="1"/>
          </p:cNvSpPr>
          <p:nvPr>
            <p:ph type="body" orient="vert" idx="1"/>
          </p:nvPr>
        </p:nvSpPr>
        <p:spPr>
          <a:xfrm>
            <a:off x="838200" y="365125"/>
            <a:ext cx="7734300" cy="5811838"/>
          </a:xfrm>
        </p:spPr>
        <p:txBody>
          <a:bodyPr vert="eaVert"/>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a:extLst>
              <a:ext uri="{FF2B5EF4-FFF2-40B4-BE49-F238E27FC236}">
                <a16:creationId xmlns:a16="http://schemas.microsoft.com/office/drawing/2014/main" id="{D8EFB64A-E675-47C4-A7AE-8315B8A02700}"/>
              </a:ext>
            </a:extLst>
          </p:cNvPr>
          <p:cNvSpPr>
            <a:spLocks noGrp="1"/>
          </p:cNvSpPr>
          <p:nvPr>
            <p:ph type="dt" sz="half" idx="10"/>
          </p:nvPr>
        </p:nvSpPr>
        <p:spPr/>
        <p:txBody>
          <a:bodyPr/>
          <a:lstStyle/>
          <a:p>
            <a:fld id="{5A22DA5E-0DC9-4041-ABCB-972E4946CF5B}" type="datetime1">
              <a:rPr lang="ko-KR" altLang="en-US" smtClean="0"/>
              <a:t>2024-08-29</a:t>
            </a:fld>
            <a:endParaRPr lang="ko-KR" altLang="en-US"/>
          </a:p>
        </p:txBody>
      </p:sp>
      <p:sp>
        <p:nvSpPr>
          <p:cNvPr id="5" name="바닥글 개체 틀 4">
            <a:extLst>
              <a:ext uri="{FF2B5EF4-FFF2-40B4-BE49-F238E27FC236}">
                <a16:creationId xmlns:a16="http://schemas.microsoft.com/office/drawing/2014/main" id="{21641139-8B3B-4892-AF3C-3FF952E4D945}"/>
              </a:ext>
            </a:extLst>
          </p:cNvPr>
          <p:cNvSpPr>
            <a:spLocks noGrp="1"/>
          </p:cNvSpPr>
          <p:nvPr>
            <p:ph type="ftr" sz="quarter" idx="11"/>
          </p:nvPr>
        </p:nvSpPr>
        <p:spPr/>
        <p:txBody>
          <a:bodyPr/>
          <a:lstStyle/>
          <a:p>
            <a:endParaRPr lang="ko-KR" altLang="en-US"/>
          </a:p>
        </p:txBody>
      </p:sp>
      <p:sp>
        <p:nvSpPr>
          <p:cNvPr id="6" name="슬라이드 번호 개체 틀 5">
            <a:extLst>
              <a:ext uri="{FF2B5EF4-FFF2-40B4-BE49-F238E27FC236}">
                <a16:creationId xmlns:a16="http://schemas.microsoft.com/office/drawing/2014/main" id="{1F262008-3423-47E1-B4AA-77DCC525F47B}"/>
              </a:ext>
            </a:extLst>
          </p:cNvPr>
          <p:cNvSpPr>
            <a:spLocks noGrp="1"/>
          </p:cNvSpPr>
          <p:nvPr>
            <p:ph type="sldNum" sz="quarter" idx="12"/>
          </p:nvPr>
        </p:nvSpPr>
        <p:spPr/>
        <p:txBody>
          <a:bodyPr/>
          <a:lstStyle/>
          <a:p>
            <a:fld id="{DDC88DC7-E127-40CF-A214-063A7381AEF2}" type="slidenum">
              <a:rPr lang="ko-KR" altLang="en-US" smtClean="0"/>
              <a:t>‹#›</a:t>
            </a:fld>
            <a:endParaRPr lang="ko-KR" altLang="en-US"/>
          </a:p>
        </p:txBody>
      </p:sp>
    </p:spTree>
    <p:extLst>
      <p:ext uri="{BB962C8B-B14F-4D97-AF65-F5344CB8AC3E}">
        <p14:creationId xmlns:p14="http://schemas.microsoft.com/office/powerpoint/2010/main" val="38909217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제목 개체 틀 1">
            <a:extLst>
              <a:ext uri="{FF2B5EF4-FFF2-40B4-BE49-F238E27FC236}">
                <a16:creationId xmlns:a16="http://schemas.microsoft.com/office/drawing/2014/main" id="{3178A04C-783E-4090-B159-5A8DB13D6F4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ko-KR" altLang="en-US"/>
              <a:t>마스터 제목 스타일 편집</a:t>
            </a:r>
          </a:p>
        </p:txBody>
      </p:sp>
      <p:sp>
        <p:nvSpPr>
          <p:cNvPr id="3" name="텍스트 개체 틀 2">
            <a:extLst>
              <a:ext uri="{FF2B5EF4-FFF2-40B4-BE49-F238E27FC236}">
                <a16:creationId xmlns:a16="http://schemas.microsoft.com/office/drawing/2014/main" id="{89BFAD85-5EB5-4AA9-A1CD-632F0071E8E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a:extLst>
              <a:ext uri="{FF2B5EF4-FFF2-40B4-BE49-F238E27FC236}">
                <a16:creationId xmlns:a16="http://schemas.microsoft.com/office/drawing/2014/main" id="{EB8EF010-ABA6-4059-AE1A-78A4994C00B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595F812-608B-4D3C-95A1-5BC093B50DA9}" type="datetime1">
              <a:rPr lang="ko-KR" altLang="en-US" smtClean="0"/>
              <a:t>2024-08-29</a:t>
            </a:fld>
            <a:endParaRPr lang="ko-KR" altLang="en-US"/>
          </a:p>
        </p:txBody>
      </p:sp>
      <p:sp>
        <p:nvSpPr>
          <p:cNvPr id="5" name="바닥글 개체 틀 4">
            <a:extLst>
              <a:ext uri="{FF2B5EF4-FFF2-40B4-BE49-F238E27FC236}">
                <a16:creationId xmlns:a16="http://schemas.microsoft.com/office/drawing/2014/main" id="{C54C3421-1A01-4C77-B882-EF86DC02494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ko-KR" altLang="en-US"/>
          </a:p>
        </p:txBody>
      </p:sp>
      <p:sp>
        <p:nvSpPr>
          <p:cNvPr id="6" name="슬라이드 번호 개체 틀 5">
            <a:extLst>
              <a:ext uri="{FF2B5EF4-FFF2-40B4-BE49-F238E27FC236}">
                <a16:creationId xmlns:a16="http://schemas.microsoft.com/office/drawing/2014/main" id="{AA41FF1D-4EBB-4C56-92DE-F130BB8DE94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DC88DC7-E127-40CF-A214-063A7381AEF2}" type="slidenum">
              <a:rPr lang="ko-KR" altLang="en-US" smtClean="0"/>
              <a:t>‹#›</a:t>
            </a:fld>
            <a:endParaRPr lang="ko-KR" altLang="en-US"/>
          </a:p>
        </p:txBody>
      </p:sp>
    </p:spTree>
    <p:extLst>
      <p:ext uri="{BB962C8B-B14F-4D97-AF65-F5344CB8AC3E}">
        <p14:creationId xmlns:p14="http://schemas.microsoft.com/office/powerpoint/2010/main" val="23356194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1"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1"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1.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8" Type="http://schemas.openxmlformats.org/officeDocument/2006/relationships/image" Target="../media/image18.wmf"/><Relationship Id="rId13" Type="http://schemas.openxmlformats.org/officeDocument/2006/relationships/oleObject" Target="../embeddings/oleObject6.bin"/><Relationship Id="rId3" Type="http://schemas.openxmlformats.org/officeDocument/2006/relationships/oleObject" Target="../embeddings/oleObject1.bin"/><Relationship Id="rId7" Type="http://schemas.openxmlformats.org/officeDocument/2006/relationships/oleObject" Target="../embeddings/oleObject3.bin"/><Relationship Id="rId12" Type="http://schemas.openxmlformats.org/officeDocument/2006/relationships/image" Target="../media/image20.wmf"/><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image" Target="../media/image17.wmf"/><Relationship Id="rId11" Type="http://schemas.openxmlformats.org/officeDocument/2006/relationships/oleObject" Target="../embeddings/oleObject5.bin"/><Relationship Id="rId5" Type="http://schemas.openxmlformats.org/officeDocument/2006/relationships/oleObject" Target="../embeddings/oleObject2.bin"/><Relationship Id="rId10" Type="http://schemas.openxmlformats.org/officeDocument/2006/relationships/image" Target="../media/image19.wmf"/><Relationship Id="rId4" Type="http://schemas.openxmlformats.org/officeDocument/2006/relationships/image" Target="../media/image16.wmf"/><Relationship Id="rId9" Type="http://schemas.openxmlformats.org/officeDocument/2006/relationships/oleObject" Target="../embeddings/oleObject4.bin"/><Relationship Id="rId14" Type="http://schemas.openxmlformats.org/officeDocument/2006/relationships/image" Target="../media/image21.wmf"/></Relationships>
</file>

<file path=ppt/slides/_rels/slide23.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1.xml"/><Relationship Id="rId1" Type="http://schemas.openxmlformats.org/officeDocument/2006/relationships/vmlDrawing" Target="../drawings/vmlDrawing2.vml"/><Relationship Id="rId6" Type="http://schemas.openxmlformats.org/officeDocument/2006/relationships/image" Target="../media/image31.wmf"/><Relationship Id="rId5" Type="http://schemas.openxmlformats.org/officeDocument/2006/relationships/oleObject" Target="../embeddings/oleObject8.bin"/><Relationship Id="rId4" Type="http://schemas.openxmlformats.org/officeDocument/2006/relationships/image" Target="../media/image30.wmf"/></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pe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4A2E8304-CF52-4158-8E6F-489B3001AE6C}"/>
              </a:ext>
            </a:extLst>
          </p:cNvPr>
          <p:cNvSpPr>
            <a:spLocks noGrp="1"/>
          </p:cNvSpPr>
          <p:nvPr>
            <p:ph type="ctrTitle"/>
          </p:nvPr>
        </p:nvSpPr>
        <p:spPr>
          <a:xfrm>
            <a:off x="594360" y="1325879"/>
            <a:ext cx="11003280" cy="1909763"/>
          </a:xfrm>
        </p:spPr>
        <p:txBody>
          <a:bodyPr anchor="ctr">
            <a:normAutofit/>
          </a:bodyPr>
          <a:lstStyle/>
          <a:p>
            <a:r>
              <a:rPr lang="ko-KR" altLang="en-US" sz="3000" b="1" dirty="0"/>
              <a:t>지속가능보고서 현황 및 향후 방향</a:t>
            </a:r>
          </a:p>
        </p:txBody>
      </p:sp>
      <p:sp>
        <p:nvSpPr>
          <p:cNvPr id="4" name="직사각형 3">
            <a:extLst>
              <a:ext uri="{FF2B5EF4-FFF2-40B4-BE49-F238E27FC236}">
                <a16:creationId xmlns:a16="http://schemas.microsoft.com/office/drawing/2014/main" id="{D50D2841-F9B7-6E16-853E-3F339D28733A}"/>
              </a:ext>
            </a:extLst>
          </p:cNvPr>
          <p:cNvSpPr/>
          <p:nvPr/>
        </p:nvSpPr>
        <p:spPr>
          <a:xfrm>
            <a:off x="767542" y="2601883"/>
            <a:ext cx="10656916" cy="4571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35034566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직사각형 32">
            <a:extLst>
              <a:ext uri="{FF2B5EF4-FFF2-40B4-BE49-F238E27FC236}">
                <a16:creationId xmlns:a16="http://schemas.microsoft.com/office/drawing/2014/main" id="{592F21E8-F125-CD45-E976-871FF60A63B0}"/>
              </a:ext>
            </a:extLst>
          </p:cNvPr>
          <p:cNvSpPr/>
          <p:nvPr/>
        </p:nvSpPr>
        <p:spPr>
          <a:xfrm>
            <a:off x="366157" y="61133"/>
            <a:ext cx="595035" cy="742511"/>
          </a:xfrm>
          <a:prstGeom prst="rect">
            <a:avLst/>
          </a:prstGeom>
        </p:spPr>
        <p:txBody>
          <a:bodyPr wrap="none">
            <a:spAutoFit/>
          </a:bodyPr>
          <a:lstStyle/>
          <a:p>
            <a:pPr>
              <a:lnSpc>
                <a:spcPct val="150000"/>
              </a:lnSpc>
            </a:pPr>
            <a:r>
              <a:rPr lang="en-US" altLang="ko-KR" sz="3200" b="1" dirty="0">
                <a:solidFill>
                  <a:schemeClr val="bg1">
                    <a:lumMod val="75000"/>
                  </a:schemeClr>
                </a:solidFill>
                <a:latin typeface="Times New Roman" pitchFamily="18" charset="0"/>
                <a:ea typeface="맑은 고딕" pitchFamily="50" charset="-127"/>
                <a:cs typeface="Times New Roman" pitchFamily="18" charset="0"/>
              </a:rPr>
              <a:t>0</a:t>
            </a:r>
            <a:r>
              <a:rPr lang="en-US" altLang="ko-KR" sz="3200" b="1" dirty="0">
                <a:solidFill>
                  <a:srgbClr val="C00000"/>
                </a:solidFill>
                <a:latin typeface="Times New Roman" pitchFamily="18" charset="0"/>
                <a:ea typeface="맑은 고딕" pitchFamily="50" charset="-127"/>
                <a:cs typeface="Times New Roman" pitchFamily="18" charset="0"/>
              </a:rPr>
              <a:t>1</a:t>
            </a:r>
          </a:p>
        </p:txBody>
      </p:sp>
      <p:cxnSp>
        <p:nvCxnSpPr>
          <p:cNvPr id="34" name="직선 연결선 33">
            <a:extLst>
              <a:ext uri="{FF2B5EF4-FFF2-40B4-BE49-F238E27FC236}">
                <a16:creationId xmlns:a16="http://schemas.microsoft.com/office/drawing/2014/main" id="{91767F3E-5F4B-5CDC-314A-3C8A173DB24C}"/>
              </a:ext>
            </a:extLst>
          </p:cNvPr>
          <p:cNvCxnSpPr>
            <a:cxnSpLocks/>
          </p:cNvCxnSpPr>
          <p:nvPr/>
        </p:nvCxnSpPr>
        <p:spPr>
          <a:xfrm flipH="1">
            <a:off x="5763126" y="490231"/>
            <a:ext cx="3774073"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35" name="직사각형 34">
            <a:extLst>
              <a:ext uri="{FF2B5EF4-FFF2-40B4-BE49-F238E27FC236}">
                <a16:creationId xmlns:a16="http://schemas.microsoft.com/office/drawing/2014/main" id="{786FD151-946D-0021-E406-2826298E24A6}"/>
              </a:ext>
            </a:extLst>
          </p:cNvPr>
          <p:cNvSpPr/>
          <p:nvPr/>
        </p:nvSpPr>
        <p:spPr>
          <a:xfrm>
            <a:off x="929469" y="119541"/>
            <a:ext cx="6084941" cy="655372"/>
          </a:xfrm>
          <a:prstGeom prst="rect">
            <a:avLst/>
          </a:prstGeom>
        </p:spPr>
        <p:txBody>
          <a:bodyPr wrap="square">
            <a:spAutoFit/>
          </a:bodyPr>
          <a:lstStyle/>
          <a:p>
            <a:pPr>
              <a:lnSpc>
                <a:spcPct val="150000"/>
              </a:lnSpc>
            </a:pPr>
            <a:r>
              <a:rPr lang="ko-KR" altLang="en-US" sz="2800" b="1" dirty="0">
                <a:latin typeface="+mn-ea"/>
                <a:cs typeface="Times New Roman" pitchFamily="18" charset="0"/>
              </a:rPr>
              <a:t>지속가능성 보고 중요성 대두</a:t>
            </a:r>
          </a:p>
        </p:txBody>
      </p:sp>
      <p:sp>
        <p:nvSpPr>
          <p:cNvPr id="27" name="TextBox 26">
            <a:extLst>
              <a:ext uri="{FF2B5EF4-FFF2-40B4-BE49-F238E27FC236}">
                <a16:creationId xmlns:a16="http://schemas.microsoft.com/office/drawing/2014/main" id="{E3679BB4-1863-0872-25F6-FDC00F09C764}"/>
              </a:ext>
            </a:extLst>
          </p:cNvPr>
          <p:cNvSpPr txBox="1"/>
          <p:nvPr/>
        </p:nvSpPr>
        <p:spPr>
          <a:xfrm>
            <a:off x="396788" y="926864"/>
            <a:ext cx="11403522" cy="400110"/>
          </a:xfrm>
          <a:prstGeom prst="rect">
            <a:avLst/>
          </a:prstGeom>
          <a:noFill/>
        </p:spPr>
        <p:txBody>
          <a:bodyPr wrap="square" rtlCol="0">
            <a:spAutoFit/>
          </a:bodyPr>
          <a:lstStyle/>
          <a:p>
            <a:r>
              <a:rPr lang="en-US" altLang="ko-KR" sz="2000" b="1" dirty="0">
                <a:solidFill>
                  <a:srgbClr val="1F3B73"/>
                </a:solidFill>
              </a:rPr>
              <a:t>COVID-19 </a:t>
            </a:r>
            <a:r>
              <a:rPr lang="ko-KR" altLang="en-US" sz="2000" b="1" dirty="0">
                <a:solidFill>
                  <a:srgbClr val="1F3B73"/>
                </a:solidFill>
              </a:rPr>
              <a:t>이후 지속가능성 보고 공시 중요성 대두</a:t>
            </a:r>
            <a:endParaRPr lang="ko-KR" altLang="en-US" b="1" dirty="0">
              <a:solidFill>
                <a:srgbClr val="002060"/>
              </a:solidFill>
            </a:endParaRPr>
          </a:p>
        </p:txBody>
      </p:sp>
      <p:sp>
        <p:nvSpPr>
          <p:cNvPr id="3" name="슬라이드 번호 개체 틀 2"/>
          <p:cNvSpPr>
            <a:spLocks noGrp="1"/>
          </p:cNvSpPr>
          <p:nvPr>
            <p:ph type="sldNum" sz="quarter" idx="12"/>
          </p:nvPr>
        </p:nvSpPr>
        <p:spPr/>
        <p:txBody>
          <a:bodyPr/>
          <a:lstStyle/>
          <a:p>
            <a:fld id="{DDC88DC7-E127-40CF-A214-063A7381AEF2}" type="slidenum">
              <a:rPr lang="ko-KR" altLang="en-US" smtClean="0"/>
              <a:t>2</a:t>
            </a:fld>
            <a:endParaRPr lang="ko-KR" altLang="en-US"/>
          </a:p>
        </p:txBody>
      </p:sp>
      <p:sp>
        <p:nvSpPr>
          <p:cNvPr id="9" name="내용 개체 틀 2">
            <a:extLst>
              <a:ext uri="{FF2B5EF4-FFF2-40B4-BE49-F238E27FC236}">
                <a16:creationId xmlns:a16="http://schemas.microsoft.com/office/drawing/2014/main" id="{A9368812-0384-46B2-816E-C9547A734A2F}"/>
              </a:ext>
            </a:extLst>
          </p:cNvPr>
          <p:cNvSpPr>
            <a:spLocks noGrp="1"/>
          </p:cNvSpPr>
          <p:nvPr/>
        </p:nvSpPr>
        <p:spPr>
          <a:xfrm>
            <a:off x="422255" y="1545099"/>
            <a:ext cx="10681741" cy="3681008"/>
          </a:xfrm>
          <a:prstGeom prst="rect">
            <a:avLst/>
          </a:prstGeom>
        </p:spPr>
        <p:txBody>
          <a:bodyPr vert="horz" wrap="square" lIns="91440" tIns="45720" rIns="91440" bIns="45720" rtlCol="0">
            <a:spAutoFit/>
          </a:bodyPr>
          <a:lstStyle>
            <a:lvl1pPr marL="228600" indent="-228600" algn="l" defTabSz="914400" rtl="0" eaLnBrk="1" latinLnBrk="1"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ko-KR" altLang="en-US" sz="2000" b="1" dirty="0">
                <a:latin typeface="+mj-ea"/>
              </a:rPr>
              <a:t>전세계적으로 </a:t>
            </a:r>
            <a:r>
              <a:rPr lang="en-US" altLang="ko-KR" sz="2000" b="1" dirty="0">
                <a:latin typeface="+mj-ea"/>
              </a:rPr>
              <a:t>ESG(Environmental, Social and Governance)</a:t>
            </a:r>
            <a:r>
              <a:rPr lang="ko-KR" altLang="en-US" sz="2000" b="1" dirty="0">
                <a:latin typeface="+mj-ea"/>
              </a:rPr>
              <a:t>에 대한 기업과 정부</a:t>
            </a:r>
            <a:r>
              <a:rPr lang="en-US" altLang="ko-KR" sz="2000" b="1" dirty="0">
                <a:latin typeface="+mj-ea"/>
              </a:rPr>
              <a:t>, </a:t>
            </a:r>
            <a:r>
              <a:rPr lang="ko-KR" altLang="en-US" sz="2000" b="1" dirty="0">
                <a:latin typeface="+mj-ea"/>
              </a:rPr>
              <a:t>이해관계자들의 관심이 높아지고 있으며 이와 관련한 정보에 대한 이해관계자들의 다양한 수요가 발생</a:t>
            </a:r>
            <a:endParaRPr lang="en-US" altLang="ko-KR" sz="2000" b="1" dirty="0">
              <a:latin typeface="+mj-ea"/>
            </a:endParaRPr>
          </a:p>
          <a:p>
            <a:pPr lvl="1">
              <a:lnSpc>
                <a:spcPct val="120000"/>
              </a:lnSpc>
            </a:pPr>
            <a:r>
              <a:rPr lang="en-US" altLang="ko-KR" sz="1800" b="1" dirty="0">
                <a:latin typeface="+mj-ea"/>
              </a:rPr>
              <a:t>ESG </a:t>
            </a:r>
            <a:r>
              <a:rPr lang="ko-KR" altLang="en-US" sz="1800" b="1" dirty="0">
                <a:latin typeface="+mj-ea"/>
              </a:rPr>
              <a:t>활동과 이에 대한 공시는 기업의 자발적 공시에서 의무화로</a:t>
            </a:r>
            <a:r>
              <a:rPr lang="en-US" altLang="ko-KR" sz="1800" b="1" dirty="0">
                <a:latin typeface="+mj-ea"/>
              </a:rPr>
              <a:t> </a:t>
            </a:r>
            <a:r>
              <a:rPr lang="ko-KR" altLang="en-US" sz="1800" b="1" dirty="0">
                <a:latin typeface="+mj-ea"/>
              </a:rPr>
              <a:t>변경되는 추세</a:t>
            </a:r>
            <a:endParaRPr lang="en-US" altLang="ko-KR" sz="1800" b="1" dirty="0">
              <a:highlight>
                <a:srgbClr val="FFFF00"/>
              </a:highlight>
              <a:latin typeface="+mj-ea"/>
            </a:endParaRPr>
          </a:p>
          <a:p>
            <a:pPr lvl="1">
              <a:lnSpc>
                <a:spcPct val="120000"/>
              </a:lnSpc>
            </a:pPr>
            <a:r>
              <a:rPr lang="en-US" altLang="ko-KR" sz="1800" b="1" dirty="0">
                <a:latin typeface="+mj-ea"/>
              </a:rPr>
              <a:t>ESG </a:t>
            </a:r>
            <a:r>
              <a:rPr lang="ko-KR" altLang="en-US" sz="1800" b="1" dirty="0">
                <a:latin typeface="+mj-ea"/>
              </a:rPr>
              <a:t>정보 공시의 의무화에 대해서는 정부기관뿐만 아니라 국내외적으로 투자자 및 이해관계자</a:t>
            </a:r>
            <a:r>
              <a:rPr lang="en-US" altLang="ko-KR" sz="1800" b="1" dirty="0">
                <a:latin typeface="+mj-ea"/>
              </a:rPr>
              <a:t>(</a:t>
            </a:r>
            <a:r>
              <a:rPr lang="ko-KR" altLang="en-US" sz="1800" b="1" dirty="0">
                <a:latin typeface="+mj-ea"/>
              </a:rPr>
              <a:t>채권자</a:t>
            </a:r>
            <a:r>
              <a:rPr lang="en-US" altLang="ko-KR" sz="1800" b="1" dirty="0">
                <a:latin typeface="+mj-ea"/>
              </a:rPr>
              <a:t>, </a:t>
            </a:r>
            <a:r>
              <a:rPr lang="ko-KR" altLang="en-US" sz="1800" b="1" dirty="0">
                <a:latin typeface="+mj-ea"/>
              </a:rPr>
              <a:t>정부</a:t>
            </a:r>
            <a:r>
              <a:rPr lang="en-US" altLang="ko-KR" sz="1800" b="1" dirty="0">
                <a:latin typeface="+mj-ea"/>
              </a:rPr>
              <a:t>, NGO </a:t>
            </a:r>
            <a:r>
              <a:rPr lang="ko-KR" altLang="en-US" sz="1800" b="1" dirty="0">
                <a:latin typeface="+mj-ea"/>
              </a:rPr>
              <a:t>등</a:t>
            </a:r>
            <a:r>
              <a:rPr lang="en-US" altLang="ko-KR" sz="1800" b="1" dirty="0">
                <a:latin typeface="+mj-ea"/>
              </a:rPr>
              <a:t>)</a:t>
            </a:r>
            <a:r>
              <a:rPr lang="ko-KR" altLang="en-US" sz="1800" b="1" dirty="0">
                <a:latin typeface="+mj-ea"/>
              </a:rPr>
              <a:t>의 요구도 확대</a:t>
            </a:r>
            <a:endParaRPr lang="en-US" altLang="ko-KR" sz="1800" b="1" dirty="0">
              <a:latin typeface="+mj-ea"/>
            </a:endParaRPr>
          </a:p>
          <a:p>
            <a:pPr lvl="1">
              <a:lnSpc>
                <a:spcPct val="120000"/>
              </a:lnSpc>
            </a:pPr>
            <a:endParaRPr lang="en-US" altLang="ko-KR" sz="1800" dirty="0">
              <a:latin typeface="+mj-ea"/>
            </a:endParaRPr>
          </a:p>
          <a:p>
            <a:pPr>
              <a:lnSpc>
                <a:spcPct val="120000"/>
              </a:lnSpc>
            </a:pPr>
            <a:r>
              <a:rPr lang="ko-KR" altLang="en-US" sz="2000" b="1" dirty="0">
                <a:latin typeface="+mj-ea"/>
              </a:rPr>
              <a:t>초창기 수 백 개의 지속가능성 공시 기준이 존재</a:t>
            </a:r>
            <a:endParaRPr lang="en-US" altLang="ko-KR" sz="2000" b="1" dirty="0">
              <a:latin typeface="+mj-ea"/>
            </a:endParaRPr>
          </a:p>
          <a:p>
            <a:pPr>
              <a:lnSpc>
                <a:spcPct val="120000"/>
              </a:lnSpc>
            </a:pPr>
            <a:r>
              <a:rPr lang="ko-KR" altLang="en-US" sz="2000" b="1" dirty="0">
                <a:latin typeface="+mj-ea"/>
              </a:rPr>
              <a:t>많은 지속가능성 공시 기준이 있어서 기업들의 혼란 가중</a:t>
            </a:r>
            <a:endParaRPr lang="en-US" altLang="ko-KR" sz="2000" b="1" dirty="0">
              <a:latin typeface="+mj-ea"/>
            </a:endParaRPr>
          </a:p>
        </p:txBody>
      </p:sp>
    </p:spTree>
    <p:extLst>
      <p:ext uri="{BB962C8B-B14F-4D97-AF65-F5344CB8AC3E}">
        <p14:creationId xmlns:p14="http://schemas.microsoft.com/office/powerpoint/2010/main" val="12857164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직사각형 32">
            <a:extLst>
              <a:ext uri="{FF2B5EF4-FFF2-40B4-BE49-F238E27FC236}">
                <a16:creationId xmlns:a16="http://schemas.microsoft.com/office/drawing/2014/main" id="{592F21E8-F125-CD45-E976-871FF60A63B0}"/>
              </a:ext>
            </a:extLst>
          </p:cNvPr>
          <p:cNvSpPr/>
          <p:nvPr/>
        </p:nvSpPr>
        <p:spPr>
          <a:xfrm>
            <a:off x="366157" y="61133"/>
            <a:ext cx="595035" cy="742511"/>
          </a:xfrm>
          <a:prstGeom prst="rect">
            <a:avLst/>
          </a:prstGeom>
        </p:spPr>
        <p:txBody>
          <a:bodyPr wrap="none">
            <a:spAutoFit/>
          </a:bodyPr>
          <a:lstStyle/>
          <a:p>
            <a:pPr>
              <a:lnSpc>
                <a:spcPct val="150000"/>
              </a:lnSpc>
            </a:pPr>
            <a:r>
              <a:rPr lang="en-US" altLang="ko-KR" sz="3200" b="1" dirty="0">
                <a:solidFill>
                  <a:schemeClr val="bg1">
                    <a:lumMod val="75000"/>
                  </a:schemeClr>
                </a:solidFill>
                <a:latin typeface="Times New Roman" pitchFamily="18" charset="0"/>
                <a:ea typeface="맑은 고딕" pitchFamily="50" charset="-127"/>
                <a:cs typeface="Times New Roman" pitchFamily="18" charset="0"/>
              </a:rPr>
              <a:t>0</a:t>
            </a:r>
            <a:r>
              <a:rPr lang="en-US" altLang="ko-KR" sz="3200" b="1" dirty="0">
                <a:solidFill>
                  <a:srgbClr val="C00000"/>
                </a:solidFill>
                <a:latin typeface="Times New Roman" pitchFamily="18" charset="0"/>
                <a:ea typeface="맑은 고딕" pitchFamily="50" charset="-127"/>
                <a:cs typeface="Times New Roman" pitchFamily="18" charset="0"/>
              </a:rPr>
              <a:t>1</a:t>
            </a:r>
          </a:p>
        </p:txBody>
      </p:sp>
      <p:cxnSp>
        <p:nvCxnSpPr>
          <p:cNvPr id="34" name="직선 연결선 33">
            <a:extLst>
              <a:ext uri="{FF2B5EF4-FFF2-40B4-BE49-F238E27FC236}">
                <a16:creationId xmlns:a16="http://schemas.microsoft.com/office/drawing/2014/main" id="{91767F3E-5F4B-5CDC-314A-3C8A173DB24C}"/>
              </a:ext>
            </a:extLst>
          </p:cNvPr>
          <p:cNvCxnSpPr>
            <a:cxnSpLocks/>
          </p:cNvCxnSpPr>
          <p:nvPr/>
        </p:nvCxnSpPr>
        <p:spPr>
          <a:xfrm flipH="1">
            <a:off x="5763126" y="490231"/>
            <a:ext cx="3774073"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35" name="직사각형 34">
            <a:extLst>
              <a:ext uri="{FF2B5EF4-FFF2-40B4-BE49-F238E27FC236}">
                <a16:creationId xmlns:a16="http://schemas.microsoft.com/office/drawing/2014/main" id="{786FD151-946D-0021-E406-2826298E24A6}"/>
              </a:ext>
            </a:extLst>
          </p:cNvPr>
          <p:cNvSpPr/>
          <p:nvPr/>
        </p:nvSpPr>
        <p:spPr>
          <a:xfrm>
            <a:off x="929469" y="119541"/>
            <a:ext cx="6084941" cy="655372"/>
          </a:xfrm>
          <a:prstGeom prst="rect">
            <a:avLst/>
          </a:prstGeom>
        </p:spPr>
        <p:txBody>
          <a:bodyPr wrap="square">
            <a:spAutoFit/>
          </a:bodyPr>
          <a:lstStyle/>
          <a:p>
            <a:pPr>
              <a:lnSpc>
                <a:spcPct val="150000"/>
              </a:lnSpc>
            </a:pPr>
            <a:r>
              <a:rPr lang="ko-KR" altLang="en-US" sz="2800" b="1" dirty="0">
                <a:latin typeface="+mn-ea"/>
                <a:cs typeface="Times New Roman" pitchFamily="18" charset="0"/>
              </a:rPr>
              <a:t>표준화 기준의 필요성 대두</a:t>
            </a:r>
          </a:p>
        </p:txBody>
      </p:sp>
      <p:sp>
        <p:nvSpPr>
          <p:cNvPr id="27" name="TextBox 26">
            <a:extLst>
              <a:ext uri="{FF2B5EF4-FFF2-40B4-BE49-F238E27FC236}">
                <a16:creationId xmlns:a16="http://schemas.microsoft.com/office/drawing/2014/main" id="{E3679BB4-1863-0872-25F6-FDC00F09C764}"/>
              </a:ext>
            </a:extLst>
          </p:cNvPr>
          <p:cNvSpPr txBox="1"/>
          <p:nvPr/>
        </p:nvSpPr>
        <p:spPr>
          <a:xfrm>
            <a:off x="396788" y="926864"/>
            <a:ext cx="11403522" cy="400110"/>
          </a:xfrm>
          <a:prstGeom prst="rect">
            <a:avLst/>
          </a:prstGeom>
          <a:noFill/>
        </p:spPr>
        <p:txBody>
          <a:bodyPr wrap="square" rtlCol="0">
            <a:spAutoFit/>
          </a:bodyPr>
          <a:lstStyle/>
          <a:p>
            <a:r>
              <a:rPr lang="ko-KR" altLang="en-US" sz="2000" b="1" dirty="0">
                <a:solidFill>
                  <a:srgbClr val="1F3B73"/>
                </a:solidFill>
              </a:rPr>
              <a:t>초창기 지속가능성 보고의 한계는 비교가능성</a:t>
            </a:r>
            <a:r>
              <a:rPr lang="en-US" altLang="ko-KR" sz="2000" b="1" dirty="0">
                <a:solidFill>
                  <a:srgbClr val="1F3B73"/>
                </a:solidFill>
              </a:rPr>
              <a:t>, </a:t>
            </a:r>
            <a:r>
              <a:rPr lang="ko-KR" altLang="en-US" sz="2000" b="1" dirty="0">
                <a:solidFill>
                  <a:srgbClr val="1F3B73"/>
                </a:solidFill>
              </a:rPr>
              <a:t>가치관련성</a:t>
            </a:r>
            <a:r>
              <a:rPr lang="en-US" altLang="ko-KR" sz="2000" b="1" dirty="0">
                <a:solidFill>
                  <a:srgbClr val="1F3B73"/>
                </a:solidFill>
              </a:rPr>
              <a:t>, </a:t>
            </a:r>
            <a:r>
              <a:rPr lang="ko-KR" altLang="en-US" sz="2000" b="1" dirty="0">
                <a:solidFill>
                  <a:srgbClr val="1F3B73"/>
                </a:solidFill>
              </a:rPr>
              <a:t>신뢰성</a:t>
            </a:r>
            <a:endParaRPr lang="ko-KR" altLang="en-US" b="1" dirty="0">
              <a:solidFill>
                <a:srgbClr val="002060"/>
              </a:solidFill>
            </a:endParaRPr>
          </a:p>
        </p:txBody>
      </p:sp>
      <p:sp>
        <p:nvSpPr>
          <p:cNvPr id="3" name="슬라이드 번호 개체 틀 2"/>
          <p:cNvSpPr>
            <a:spLocks noGrp="1"/>
          </p:cNvSpPr>
          <p:nvPr>
            <p:ph type="sldNum" sz="quarter" idx="12"/>
          </p:nvPr>
        </p:nvSpPr>
        <p:spPr/>
        <p:txBody>
          <a:bodyPr/>
          <a:lstStyle/>
          <a:p>
            <a:fld id="{DDC88DC7-E127-40CF-A214-063A7381AEF2}" type="slidenum">
              <a:rPr lang="ko-KR" altLang="en-US" smtClean="0"/>
              <a:t>3</a:t>
            </a:fld>
            <a:endParaRPr lang="ko-KR" altLang="en-US"/>
          </a:p>
        </p:txBody>
      </p:sp>
      <p:sp>
        <p:nvSpPr>
          <p:cNvPr id="2" name="내용 개체 틀 2">
            <a:extLst>
              <a:ext uri="{FF2B5EF4-FFF2-40B4-BE49-F238E27FC236}">
                <a16:creationId xmlns:a16="http://schemas.microsoft.com/office/drawing/2014/main" id="{C813102E-E1A5-E7A7-B189-31FDA3C1FBF0}"/>
              </a:ext>
            </a:extLst>
          </p:cNvPr>
          <p:cNvSpPr>
            <a:spLocks noGrp="1"/>
          </p:cNvSpPr>
          <p:nvPr/>
        </p:nvSpPr>
        <p:spPr>
          <a:xfrm>
            <a:off x="422255" y="1545099"/>
            <a:ext cx="10681741" cy="1585049"/>
          </a:xfrm>
          <a:prstGeom prst="rect">
            <a:avLst/>
          </a:prstGeom>
        </p:spPr>
        <p:txBody>
          <a:bodyPr vert="horz" wrap="square" lIns="91440" tIns="45720" rIns="91440" bIns="45720" rtlCol="0">
            <a:spAutoFit/>
          </a:bodyPr>
          <a:lstStyle>
            <a:lvl1pPr marL="228600" indent="-228600" algn="l" defTabSz="914400" rtl="0" eaLnBrk="1" latinLnBrk="1"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en-US" altLang="ko-KR" sz="2000" b="1" dirty="0">
                <a:latin typeface="+mj-ea"/>
              </a:rPr>
              <a:t>2018</a:t>
            </a:r>
            <a:r>
              <a:rPr lang="ko-KR" altLang="en-US" sz="2000" b="1" dirty="0">
                <a:latin typeface="+mj-ea"/>
              </a:rPr>
              <a:t>년 유럽이 전격적으로 도입한 </a:t>
            </a:r>
            <a:r>
              <a:rPr lang="en-US" altLang="ko-KR" sz="2000" b="1" dirty="0">
                <a:latin typeface="+mj-ea"/>
              </a:rPr>
              <a:t>NFRD</a:t>
            </a:r>
            <a:r>
              <a:rPr lang="ko-KR" altLang="en-US" sz="2000" b="1" dirty="0">
                <a:latin typeface="+mj-ea"/>
              </a:rPr>
              <a:t>의 한계 및 실패 원인</a:t>
            </a:r>
            <a:endParaRPr lang="en-US" altLang="ko-KR" sz="2000" b="1" dirty="0">
              <a:latin typeface="+mj-ea"/>
            </a:endParaRPr>
          </a:p>
          <a:p>
            <a:pPr>
              <a:lnSpc>
                <a:spcPct val="100000"/>
              </a:lnSpc>
            </a:pPr>
            <a:r>
              <a:rPr lang="en-US" altLang="ko-KR" sz="1600" b="1" dirty="0">
                <a:latin typeface="+mj-ea"/>
              </a:rPr>
              <a:t>(1) Comparability </a:t>
            </a:r>
            <a:r>
              <a:rPr lang="ko-KR" altLang="en-US" sz="1600" b="1" dirty="0">
                <a:latin typeface="+mj-ea"/>
              </a:rPr>
              <a:t>부족 </a:t>
            </a:r>
            <a:r>
              <a:rPr lang="en-US" altLang="ko-KR" sz="1600" b="1" dirty="0">
                <a:latin typeface="+mj-ea"/>
              </a:rPr>
              <a:t>(84%)</a:t>
            </a:r>
          </a:p>
          <a:p>
            <a:pPr>
              <a:lnSpc>
                <a:spcPct val="100000"/>
              </a:lnSpc>
            </a:pPr>
            <a:r>
              <a:rPr lang="en-US" altLang="ko-KR" sz="1600" b="1" dirty="0">
                <a:latin typeface="+mj-ea"/>
              </a:rPr>
              <a:t>(2) Reliability </a:t>
            </a:r>
            <a:r>
              <a:rPr lang="ko-KR" altLang="en-US" sz="1600" b="1" dirty="0">
                <a:latin typeface="+mj-ea"/>
              </a:rPr>
              <a:t>부족 </a:t>
            </a:r>
            <a:r>
              <a:rPr lang="en-US" altLang="ko-KR" sz="1600" b="1" dirty="0">
                <a:latin typeface="+mj-ea"/>
              </a:rPr>
              <a:t>(74%)</a:t>
            </a:r>
          </a:p>
          <a:p>
            <a:pPr>
              <a:lnSpc>
                <a:spcPct val="100000"/>
              </a:lnSpc>
            </a:pPr>
            <a:r>
              <a:rPr lang="en-US" altLang="ko-KR" sz="1600" b="1" dirty="0">
                <a:latin typeface="+mj-ea"/>
              </a:rPr>
              <a:t>(3) Relevance </a:t>
            </a:r>
            <a:r>
              <a:rPr lang="ko-KR" altLang="en-US" sz="1600" b="1" dirty="0">
                <a:latin typeface="+mj-ea"/>
              </a:rPr>
              <a:t>부족 </a:t>
            </a:r>
            <a:r>
              <a:rPr lang="en-US" altLang="ko-KR" sz="1600" b="1" dirty="0">
                <a:latin typeface="+mj-ea"/>
              </a:rPr>
              <a:t>(70%) </a:t>
            </a:r>
          </a:p>
        </p:txBody>
      </p:sp>
      <p:pic>
        <p:nvPicPr>
          <p:cNvPr id="4" name="Picture 2">
            <a:extLst>
              <a:ext uri="{FF2B5EF4-FFF2-40B4-BE49-F238E27FC236}">
                <a16:creationId xmlns:a16="http://schemas.microsoft.com/office/drawing/2014/main" id="{E66460C3-732D-C3AC-C2EA-9BDF096FCFBE}"/>
              </a:ext>
            </a:extLst>
          </p:cNvPr>
          <p:cNvPicPr>
            <a:picLocks noChangeAspect="1"/>
          </p:cNvPicPr>
          <p:nvPr/>
        </p:nvPicPr>
        <p:blipFill>
          <a:blip r:embed="rId2"/>
          <a:stretch>
            <a:fillRect/>
          </a:stretch>
        </p:blipFill>
        <p:spPr>
          <a:xfrm>
            <a:off x="929469" y="3321900"/>
            <a:ext cx="4350752" cy="3034450"/>
          </a:xfrm>
          <a:prstGeom prst="rect">
            <a:avLst/>
          </a:prstGeom>
          <a:noFill/>
          <a:ln>
            <a:noFill/>
          </a:ln>
          <a:effectLst/>
        </p:spPr>
      </p:pic>
      <p:pic>
        <p:nvPicPr>
          <p:cNvPr id="5" name="Picture 4">
            <a:extLst>
              <a:ext uri="{FF2B5EF4-FFF2-40B4-BE49-F238E27FC236}">
                <a16:creationId xmlns:a16="http://schemas.microsoft.com/office/drawing/2014/main" id="{6ED3859E-0FF0-1D75-E94D-51CC407060B0}"/>
              </a:ext>
            </a:extLst>
          </p:cNvPr>
          <p:cNvPicPr>
            <a:picLocks noChangeAspect="1"/>
          </p:cNvPicPr>
          <p:nvPr/>
        </p:nvPicPr>
        <p:blipFill>
          <a:blip r:embed="rId3"/>
          <a:stretch>
            <a:fillRect/>
          </a:stretch>
        </p:blipFill>
        <p:spPr>
          <a:xfrm>
            <a:off x="5978358" y="3198143"/>
            <a:ext cx="3905584" cy="3189648"/>
          </a:xfrm>
          <a:prstGeom prst="rect">
            <a:avLst/>
          </a:prstGeom>
          <a:noFill/>
          <a:ln>
            <a:noFill/>
          </a:ln>
          <a:effectLst/>
        </p:spPr>
      </p:pic>
      <p:sp>
        <p:nvSpPr>
          <p:cNvPr id="6" name="직사각형 5">
            <a:extLst>
              <a:ext uri="{FF2B5EF4-FFF2-40B4-BE49-F238E27FC236}">
                <a16:creationId xmlns:a16="http://schemas.microsoft.com/office/drawing/2014/main" id="{C285E81D-6FC2-0A9F-BA76-8A2F84D8AF00}"/>
              </a:ext>
            </a:extLst>
          </p:cNvPr>
          <p:cNvSpPr/>
          <p:nvPr/>
        </p:nvSpPr>
        <p:spPr>
          <a:xfrm>
            <a:off x="619626" y="3130148"/>
            <a:ext cx="5065295" cy="336088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7" name="직사각형 6">
            <a:extLst>
              <a:ext uri="{FF2B5EF4-FFF2-40B4-BE49-F238E27FC236}">
                <a16:creationId xmlns:a16="http://schemas.microsoft.com/office/drawing/2014/main" id="{C7C6C8CC-37CD-380E-B7B8-464F2DB00EA2}"/>
              </a:ext>
            </a:extLst>
          </p:cNvPr>
          <p:cNvSpPr/>
          <p:nvPr/>
        </p:nvSpPr>
        <p:spPr>
          <a:xfrm>
            <a:off x="5837321" y="3130148"/>
            <a:ext cx="4329363" cy="336088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Tree>
    <p:extLst>
      <p:ext uri="{BB962C8B-B14F-4D97-AF65-F5344CB8AC3E}">
        <p14:creationId xmlns:p14="http://schemas.microsoft.com/office/powerpoint/2010/main" val="6878664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슬라이드 번호 개체 틀 2"/>
          <p:cNvSpPr>
            <a:spLocks noGrp="1"/>
          </p:cNvSpPr>
          <p:nvPr>
            <p:ph type="sldNum" sz="quarter" idx="12"/>
          </p:nvPr>
        </p:nvSpPr>
        <p:spPr/>
        <p:txBody>
          <a:bodyPr/>
          <a:lstStyle/>
          <a:p>
            <a:fld id="{DDC88DC7-E127-40CF-A214-063A7381AEF2}" type="slidenum">
              <a:rPr lang="ko-KR" altLang="en-US" smtClean="0"/>
              <a:t>4</a:t>
            </a:fld>
            <a:endParaRPr lang="ko-KR" altLang="en-US"/>
          </a:p>
        </p:txBody>
      </p:sp>
      <p:sp>
        <p:nvSpPr>
          <p:cNvPr id="9" name="직사각형 8">
            <a:extLst>
              <a:ext uri="{FF2B5EF4-FFF2-40B4-BE49-F238E27FC236}">
                <a16:creationId xmlns:a16="http://schemas.microsoft.com/office/drawing/2014/main" id="{AFB07929-1493-CAD5-F98F-30C3318AAAA6}"/>
              </a:ext>
            </a:extLst>
          </p:cNvPr>
          <p:cNvSpPr/>
          <p:nvPr/>
        </p:nvSpPr>
        <p:spPr>
          <a:xfrm>
            <a:off x="366157" y="61133"/>
            <a:ext cx="595035" cy="742511"/>
          </a:xfrm>
          <a:prstGeom prst="rect">
            <a:avLst/>
          </a:prstGeom>
        </p:spPr>
        <p:txBody>
          <a:bodyPr wrap="none">
            <a:spAutoFit/>
          </a:bodyPr>
          <a:lstStyle/>
          <a:p>
            <a:pPr>
              <a:lnSpc>
                <a:spcPct val="150000"/>
              </a:lnSpc>
            </a:pPr>
            <a:r>
              <a:rPr lang="en-US" altLang="ko-KR" sz="3200" b="1" dirty="0">
                <a:solidFill>
                  <a:schemeClr val="bg1">
                    <a:lumMod val="75000"/>
                  </a:schemeClr>
                </a:solidFill>
                <a:latin typeface="Times New Roman" pitchFamily="18" charset="0"/>
                <a:ea typeface="맑은 고딕" pitchFamily="50" charset="-127"/>
                <a:cs typeface="Times New Roman" pitchFamily="18" charset="0"/>
              </a:rPr>
              <a:t>0</a:t>
            </a:r>
            <a:r>
              <a:rPr lang="en-US" altLang="ko-KR" sz="3200" b="1" dirty="0">
                <a:solidFill>
                  <a:srgbClr val="C00000"/>
                </a:solidFill>
                <a:latin typeface="Times New Roman" pitchFamily="18" charset="0"/>
                <a:ea typeface="맑은 고딕" pitchFamily="50" charset="-127"/>
                <a:cs typeface="Times New Roman" pitchFamily="18" charset="0"/>
              </a:rPr>
              <a:t>1</a:t>
            </a:r>
          </a:p>
        </p:txBody>
      </p:sp>
      <p:cxnSp>
        <p:nvCxnSpPr>
          <p:cNvPr id="14" name="직선 연결선 13">
            <a:extLst>
              <a:ext uri="{FF2B5EF4-FFF2-40B4-BE49-F238E27FC236}">
                <a16:creationId xmlns:a16="http://schemas.microsoft.com/office/drawing/2014/main" id="{3FA18C37-3BD0-4D80-0571-A7B89F8313A2}"/>
              </a:ext>
            </a:extLst>
          </p:cNvPr>
          <p:cNvCxnSpPr>
            <a:cxnSpLocks/>
          </p:cNvCxnSpPr>
          <p:nvPr/>
        </p:nvCxnSpPr>
        <p:spPr>
          <a:xfrm flipH="1">
            <a:off x="5085347" y="490231"/>
            <a:ext cx="4451852"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15" name="직사각형 14">
            <a:extLst>
              <a:ext uri="{FF2B5EF4-FFF2-40B4-BE49-F238E27FC236}">
                <a16:creationId xmlns:a16="http://schemas.microsoft.com/office/drawing/2014/main" id="{C6548820-6522-7EC1-E701-6382D5061928}"/>
              </a:ext>
            </a:extLst>
          </p:cNvPr>
          <p:cNvSpPr/>
          <p:nvPr/>
        </p:nvSpPr>
        <p:spPr>
          <a:xfrm>
            <a:off x="929469" y="119541"/>
            <a:ext cx="6084941" cy="655372"/>
          </a:xfrm>
          <a:prstGeom prst="rect">
            <a:avLst/>
          </a:prstGeom>
        </p:spPr>
        <p:txBody>
          <a:bodyPr wrap="square">
            <a:spAutoFit/>
          </a:bodyPr>
          <a:lstStyle/>
          <a:p>
            <a:pPr>
              <a:lnSpc>
                <a:spcPct val="150000"/>
              </a:lnSpc>
            </a:pPr>
            <a:r>
              <a:rPr lang="en-US" altLang="ko-KR" sz="2800" b="1" dirty="0">
                <a:latin typeface="+mn-ea"/>
                <a:cs typeface="Times New Roman" pitchFamily="18" charset="0"/>
              </a:rPr>
              <a:t>TCFD </a:t>
            </a:r>
            <a:r>
              <a:rPr lang="ko-KR" altLang="en-US" sz="2800" b="1" dirty="0">
                <a:latin typeface="+mn-ea"/>
                <a:cs typeface="Times New Roman" pitchFamily="18" charset="0"/>
              </a:rPr>
              <a:t>권고안의 확장성</a:t>
            </a:r>
          </a:p>
        </p:txBody>
      </p:sp>
      <p:sp>
        <p:nvSpPr>
          <p:cNvPr id="2" name="직사각형 1">
            <a:extLst>
              <a:ext uri="{FF2B5EF4-FFF2-40B4-BE49-F238E27FC236}">
                <a16:creationId xmlns:a16="http://schemas.microsoft.com/office/drawing/2014/main" id="{1A96E9FF-C6EC-0B0B-6BE1-9209E53B1187}"/>
              </a:ext>
            </a:extLst>
          </p:cNvPr>
          <p:cNvSpPr/>
          <p:nvPr/>
        </p:nvSpPr>
        <p:spPr>
          <a:xfrm>
            <a:off x="447174" y="933010"/>
            <a:ext cx="10515600" cy="1015663"/>
          </a:xfrm>
          <a:prstGeom prst="rect">
            <a:avLst/>
          </a:prstGeom>
        </p:spPr>
        <p:txBody>
          <a:bodyPr wrap="square">
            <a:spAutoFit/>
          </a:bodyPr>
          <a:lstStyle/>
          <a:p>
            <a:pPr marL="342900" indent="-342900">
              <a:buFont typeface="Arial" panose="020B0604020202020204" pitchFamily="34" charset="0"/>
              <a:buChar char="•"/>
            </a:pPr>
            <a:r>
              <a:rPr lang="ko-KR" altLang="en-US" sz="2000" b="1" dirty="0">
                <a:solidFill>
                  <a:srgbClr val="1F3B73"/>
                </a:solidFill>
              </a:rPr>
              <a:t>전 세계적으로 </a:t>
            </a:r>
            <a:r>
              <a:rPr lang="en-US" altLang="ko-KR" sz="2000" b="1" dirty="0">
                <a:solidFill>
                  <a:srgbClr val="1F3B73"/>
                </a:solidFill>
              </a:rPr>
              <a:t>1000</a:t>
            </a:r>
            <a:r>
              <a:rPr lang="ko-KR" altLang="en-US" sz="2000" b="1" dirty="0">
                <a:solidFill>
                  <a:srgbClr val="1F3B73"/>
                </a:solidFill>
              </a:rPr>
              <a:t>개 이상의 금융기관이 </a:t>
            </a:r>
            <a:r>
              <a:rPr lang="en-US" altLang="ko-KR" sz="2000" b="1" dirty="0">
                <a:solidFill>
                  <a:srgbClr val="1F3B73"/>
                </a:solidFill>
              </a:rPr>
              <a:t>TCFD </a:t>
            </a:r>
            <a:r>
              <a:rPr lang="ko-KR" altLang="en-US" sz="2000" b="1" dirty="0">
                <a:solidFill>
                  <a:srgbClr val="1F3B73"/>
                </a:solidFill>
              </a:rPr>
              <a:t>지지를 선언</a:t>
            </a:r>
            <a:r>
              <a:rPr lang="en-US" altLang="ko-KR" sz="2000" b="1" dirty="0">
                <a:solidFill>
                  <a:srgbClr val="1F3B73"/>
                </a:solidFill>
              </a:rPr>
              <a:t>. </a:t>
            </a:r>
            <a:r>
              <a:rPr lang="ko-KR" altLang="en-US" sz="2000" b="1" dirty="0">
                <a:solidFill>
                  <a:srgbClr val="1F3B73"/>
                </a:solidFill>
              </a:rPr>
              <a:t>과거 </a:t>
            </a:r>
            <a:r>
              <a:rPr lang="en-US" altLang="ko-KR" sz="2000" b="1" dirty="0">
                <a:solidFill>
                  <a:srgbClr val="1F3B73"/>
                </a:solidFill>
              </a:rPr>
              <a:t>3</a:t>
            </a:r>
            <a:r>
              <a:rPr lang="ko-KR" altLang="en-US" sz="2000" b="1" dirty="0">
                <a:solidFill>
                  <a:srgbClr val="1F3B73"/>
                </a:solidFill>
              </a:rPr>
              <a:t>년 동안 약 </a:t>
            </a:r>
            <a:r>
              <a:rPr lang="en-US" altLang="ko-KR" sz="2000" b="1" dirty="0">
                <a:solidFill>
                  <a:srgbClr val="1F3B73"/>
                </a:solidFill>
              </a:rPr>
              <a:t>5</a:t>
            </a:r>
            <a:r>
              <a:rPr lang="ko-KR" altLang="en-US" sz="2000" b="1" dirty="0">
                <a:solidFill>
                  <a:srgbClr val="1F3B73"/>
                </a:solidFill>
              </a:rPr>
              <a:t>배 증가</a:t>
            </a:r>
            <a:r>
              <a:rPr lang="en-US" altLang="ko-KR" sz="2000" b="1" dirty="0">
                <a:solidFill>
                  <a:srgbClr val="1F3B73"/>
                </a:solidFill>
              </a:rPr>
              <a:t>. 2021</a:t>
            </a:r>
            <a:r>
              <a:rPr lang="ko-KR" altLang="en-US" sz="2000" b="1" dirty="0">
                <a:solidFill>
                  <a:srgbClr val="1F3B73"/>
                </a:solidFill>
              </a:rPr>
              <a:t>년 </a:t>
            </a:r>
            <a:r>
              <a:rPr lang="en-US" altLang="ko-KR" sz="2000" b="1" dirty="0">
                <a:solidFill>
                  <a:srgbClr val="1F3B73"/>
                </a:solidFill>
              </a:rPr>
              <a:t>12</a:t>
            </a:r>
            <a:r>
              <a:rPr lang="ko-KR" altLang="en-US" sz="2000" b="1" dirty="0">
                <a:solidFill>
                  <a:srgbClr val="1F3B73"/>
                </a:solidFill>
              </a:rPr>
              <a:t>월 기준으로 </a:t>
            </a:r>
            <a:r>
              <a:rPr lang="en-US" altLang="ko-KR" sz="2000" b="1" dirty="0">
                <a:solidFill>
                  <a:srgbClr val="1F3B73"/>
                </a:solidFill>
              </a:rPr>
              <a:t>TCFD </a:t>
            </a:r>
            <a:r>
              <a:rPr lang="ko-KR" altLang="en-US" sz="2000" b="1" dirty="0">
                <a:solidFill>
                  <a:srgbClr val="1F3B73"/>
                </a:solidFill>
              </a:rPr>
              <a:t>지지 금융기관의 총 운용자산 금액은 </a:t>
            </a:r>
            <a:r>
              <a:rPr lang="en-US" altLang="ko-KR" sz="2000" b="1" dirty="0">
                <a:solidFill>
                  <a:srgbClr val="1F3B73"/>
                </a:solidFill>
              </a:rPr>
              <a:t>$194</a:t>
            </a:r>
            <a:r>
              <a:rPr lang="ko-KR" altLang="en-US" sz="2000" b="1" dirty="0">
                <a:solidFill>
                  <a:srgbClr val="1F3B73"/>
                </a:solidFill>
              </a:rPr>
              <a:t>조 이상</a:t>
            </a:r>
            <a:endParaRPr lang="en-US" altLang="ko-KR" sz="2000" b="1" dirty="0">
              <a:solidFill>
                <a:srgbClr val="1F3B73"/>
              </a:solidFill>
            </a:endParaRPr>
          </a:p>
          <a:p>
            <a:pPr marL="342900" indent="-342900">
              <a:buFont typeface="Arial" panose="020B0604020202020204" pitchFamily="34" charset="0"/>
              <a:buChar char="•"/>
            </a:pPr>
            <a:r>
              <a:rPr lang="en-US" altLang="ko-KR" sz="2000" b="1" dirty="0">
                <a:solidFill>
                  <a:srgbClr val="1F3B73"/>
                </a:solidFill>
              </a:rPr>
              <a:t>TCFD</a:t>
            </a:r>
            <a:r>
              <a:rPr lang="ko-KR" altLang="en-US" sz="2000" b="1" dirty="0">
                <a:solidFill>
                  <a:srgbClr val="1F3B73"/>
                </a:solidFill>
              </a:rPr>
              <a:t>를 지지한 금융기관 및 비금융기관의 시가총액은 </a:t>
            </a:r>
            <a:r>
              <a:rPr lang="en-US" altLang="ko-KR" sz="2000" b="1" dirty="0">
                <a:solidFill>
                  <a:srgbClr val="1F3B73"/>
                </a:solidFill>
              </a:rPr>
              <a:t>$25</a:t>
            </a:r>
            <a:r>
              <a:rPr lang="ko-KR" altLang="en-US" sz="2000" b="1" dirty="0">
                <a:solidFill>
                  <a:srgbClr val="1F3B73"/>
                </a:solidFill>
              </a:rPr>
              <a:t>조 이상</a:t>
            </a:r>
          </a:p>
        </p:txBody>
      </p:sp>
      <p:pic>
        <p:nvPicPr>
          <p:cNvPr id="4" name="Picture 2" descr="Climate Risk Reporting">
            <a:extLst>
              <a:ext uri="{FF2B5EF4-FFF2-40B4-BE49-F238E27FC236}">
                <a16:creationId xmlns:a16="http://schemas.microsoft.com/office/drawing/2014/main" id="{A647886F-8AB7-551A-7470-1395FB57329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1689" b="12273"/>
          <a:stretch/>
        </p:blipFill>
        <p:spPr bwMode="auto">
          <a:xfrm>
            <a:off x="2358035" y="1948673"/>
            <a:ext cx="6606302" cy="43626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11836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슬라이드 번호 개체 틀 2"/>
          <p:cNvSpPr>
            <a:spLocks noGrp="1"/>
          </p:cNvSpPr>
          <p:nvPr>
            <p:ph type="sldNum" sz="quarter" idx="12"/>
          </p:nvPr>
        </p:nvSpPr>
        <p:spPr/>
        <p:txBody>
          <a:bodyPr/>
          <a:lstStyle/>
          <a:p>
            <a:fld id="{DDC88DC7-E127-40CF-A214-063A7381AEF2}" type="slidenum">
              <a:rPr lang="ko-KR" altLang="en-US" smtClean="0"/>
              <a:t>5</a:t>
            </a:fld>
            <a:endParaRPr lang="ko-KR" altLang="en-US"/>
          </a:p>
        </p:txBody>
      </p:sp>
      <p:sp>
        <p:nvSpPr>
          <p:cNvPr id="9" name="직사각형 8">
            <a:extLst>
              <a:ext uri="{FF2B5EF4-FFF2-40B4-BE49-F238E27FC236}">
                <a16:creationId xmlns:a16="http://schemas.microsoft.com/office/drawing/2014/main" id="{AFB07929-1493-CAD5-F98F-30C3318AAAA6}"/>
              </a:ext>
            </a:extLst>
          </p:cNvPr>
          <p:cNvSpPr/>
          <p:nvPr/>
        </p:nvSpPr>
        <p:spPr>
          <a:xfrm>
            <a:off x="366157" y="61133"/>
            <a:ext cx="595035" cy="742511"/>
          </a:xfrm>
          <a:prstGeom prst="rect">
            <a:avLst/>
          </a:prstGeom>
        </p:spPr>
        <p:txBody>
          <a:bodyPr wrap="none">
            <a:spAutoFit/>
          </a:bodyPr>
          <a:lstStyle/>
          <a:p>
            <a:pPr>
              <a:lnSpc>
                <a:spcPct val="150000"/>
              </a:lnSpc>
            </a:pPr>
            <a:r>
              <a:rPr lang="en-US" altLang="ko-KR" sz="3200" b="1" dirty="0">
                <a:solidFill>
                  <a:schemeClr val="bg1">
                    <a:lumMod val="75000"/>
                  </a:schemeClr>
                </a:solidFill>
                <a:latin typeface="Times New Roman" pitchFamily="18" charset="0"/>
                <a:ea typeface="맑은 고딕" pitchFamily="50" charset="-127"/>
                <a:cs typeface="Times New Roman" pitchFamily="18" charset="0"/>
              </a:rPr>
              <a:t>0</a:t>
            </a:r>
            <a:r>
              <a:rPr lang="en-US" altLang="ko-KR" sz="3200" b="1" dirty="0">
                <a:solidFill>
                  <a:srgbClr val="C00000"/>
                </a:solidFill>
                <a:latin typeface="Times New Roman" pitchFamily="18" charset="0"/>
                <a:ea typeface="맑은 고딕" pitchFamily="50" charset="-127"/>
                <a:cs typeface="Times New Roman" pitchFamily="18" charset="0"/>
              </a:rPr>
              <a:t>1</a:t>
            </a:r>
          </a:p>
        </p:txBody>
      </p:sp>
      <p:cxnSp>
        <p:nvCxnSpPr>
          <p:cNvPr id="14" name="직선 연결선 13">
            <a:extLst>
              <a:ext uri="{FF2B5EF4-FFF2-40B4-BE49-F238E27FC236}">
                <a16:creationId xmlns:a16="http://schemas.microsoft.com/office/drawing/2014/main" id="{3FA18C37-3BD0-4D80-0571-A7B89F8313A2}"/>
              </a:ext>
            </a:extLst>
          </p:cNvPr>
          <p:cNvCxnSpPr>
            <a:cxnSpLocks/>
          </p:cNvCxnSpPr>
          <p:nvPr/>
        </p:nvCxnSpPr>
        <p:spPr>
          <a:xfrm flipH="1">
            <a:off x="5085347" y="490231"/>
            <a:ext cx="4451852"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15" name="직사각형 14">
            <a:extLst>
              <a:ext uri="{FF2B5EF4-FFF2-40B4-BE49-F238E27FC236}">
                <a16:creationId xmlns:a16="http://schemas.microsoft.com/office/drawing/2014/main" id="{C6548820-6522-7EC1-E701-6382D5061928}"/>
              </a:ext>
            </a:extLst>
          </p:cNvPr>
          <p:cNvSpPr/>
          <p:nvPr/>
        </p:nvSpPr>
        <p:spPr>
          <a:xfrm>
            <a:off x="929469" y="119541"/>
            <a:ext cx="6084941" cy="655372"/>
          </a:xfrm>
          <a:prstGeom prst="rect">
            <a:avLst/>
          </a:prstGeom>
        </p:spPr>
        <p:txBody>
          <a:bodyPr wrap="square">
            <a:spAutoFit/>
          </a:bodyPr>
          <a:lstStyle/>
          <a:p>
            <a:pPr>
              <a:lnSpc>
                <a:spcPct val="150000"/>
              </a:lnSpc>
            </a:pPr>
            <a:r>
              <a:rPr lang="en-US" altLang="ko-KR" sz="2800" b="1" dirty="0">
                <a:latin typeface="+mn-ea"/>
                <a:cs typeface="Times New Roman" pitchFamily="18" charset="0"/>
              </a:rPr>
              <a:t>TCFD </a:t>
            </a:r>
            <a:r>
              <a:rPr lang="ko-KR" altLang="en-US" sz="2800" b="1" dirty="0">
                <a:latin typeface="+mn-ea"/>
                <a:cs typeface="Times New Roman" pitchFamily="18" charset="0"/>
              </a:rPr>
              <a:t>권고안의 특성</a:t>
            </a:r>
          </a:p>
        </p:txBody>
      </p:sp>
      <p:sp>
        <p:nvSpPr>
          <p:cNvPr id="2" name="TextBox 1">
            <a:extLst>
              <a:ext uri="{FF2B5EF4-FFF2-40B4-BE49-F238E27FC236}">
                <a16:creationId xmlns:a16="http://schemas.microsoft.com/office/drawing/2014/main" id="{51E03CC7-42B2-033B-7407-80BE9C2F61C8}"/>
              </a:ext>
            </a:extLst>
          </p:cNvPr>
          <p:cNvSpPr txBox="1"/>
          <p:nvPr/>
        </p:nvSpPr>
        <p:spPr>
          <a:xfrm>
            <a:off x="490287" y="1536174"/>
            <a:ext cx="11211426" cy="3785652"/>
          </a:xfrm>
          <a:prstGeom prst="rect">
            <a:avLst/>
          </a:prstGeom>
          <a:noFill/>
        </p:spPr>
        <p:txBody>
          <a:bodyPr wrap="square" rtlCol="0">
            <a:spAutoFit/>
          </a:bodyPr>
          <a:lstStyle/>
          <a:p>
            <a:pPr fontAlgn="base"/>
            <a:r>
              <a:rPr lang="en-US" altLang="ko-KR" sz="2000" b="1" dirty="0"/>
              <a:t>1. </a:t>
            </a:r>
            <a:r>
              <a:rPr lang="ko-KR" altLang="en-US" sz="2000" b="1" dirty="0"/>
              <a:t>기후변화가 기업에 미치는 영향 </a:t>
            </a:r>
            <a:r>
              <a:rPr lang="en-US" altLang="ko-KR" sz="2000" b="1" dirty="0"/>
              <a:t>(financial materiality)</a:t>
            </a:r>
            <a:r>
              <a:rPr lang="ko-KR" altLang="en-US" sz="2000" b="1" dirty="0"/>
              <a:t>에</a:t>
            </a:r>
            <a:r>
              <a:rPr lang="en-US" altLang="ko-KR" sz="2000" b="1" dirty="0"/>
              <a:t> </a:t>
            </a:r>
            <a:r>
              <a:rPr lang="ko-KR" altLang="en-US" sz="2000" b="1" dirty="0"/>
              <a:t>초점 </a:t>
            </a:r>
          </a:p>
          <a:p>
            <a:pPr marL="742950" lvl="1" indent="-285750" fontAlgn="base">
              <a:buFont typeface="Arial" panose="020B0604020202020204" pitchFamily="34" charset="0"/>
              <a:buChar char="•"/>
            </a:pPr>
            <a:r>
              <a:rPr lang="ko-KR" altLang="en-US" sz="2000" dirty="0"/>
              <a:t>기존의 많은 가이드라인</a:t>
            </a:r>
            <a:r>
              <a:rPr lang="en-US" altLang="ko-KR" sz="2000" dirty="0"/>
              <a:t>(GRI </a:t>
            </a:r>
            <a:r>
              <a:rPr lang="ko-KR" altLang="en-US" sz="2000" dirty="0"/>
              <a:t>등</a:t>
            </a:r>
            <a:r>
              <a:rPr lang="en-US" altLang="ko-KR" sz="2000" dirty="0"/>
              <a:t>)</a:t>
            </a:r>
            <a:r>
              <a:rPr lang="ko-KR" altLang="en-US" sz="2000" dirty="0"/>
              <a:t>은 기업이 환경에 미치는 영향 </a:t>
            </a:r>
            <a:r>
              <a:rPr lang="en-US" altLang="ko-KR" sz="2000" dirty="0"/>
              <a:t>(Impact materiality)</a:t>
            </a:r>
            <a:r>
              <a:rPr lang="ko-KR" altLang="en-US" sz="2000" dirty="0"/>
              <a:t>에</a:t>
            </a:r>
            <a:r>
              <a:rPr lang="en-US" altLang="ko-KR" sz="2000" dirty="0"/>
              <a:t> </a:t>
            </a:r>
            <a:r>
              <a:rPr lang="ko-KR" altLang="en-US" sz="2000" dirty="0"/>
              <a:t>초점</a:t>
            </a:r>
            <a:endParaRPr lang="en-US" altLang="ko-KR" sz="2000" dirty="0"/>
          </a:p>
          <a:p>
            <a:pPr marL="742950" lvl="1" indent="-285750" fontAlgn="base">
              <a:buFont typeface="Arial" panose="020B0604020202020204" pitchFamily="34" charset="0"/>
              <a:buChar char="•"/>
            </a:pPr>
            <a:r>
              <a:rPr lang="ko-KR" altLang="en-US" sz="2000" dirty="0"/>
              <a:t>기후관련 재무정보</a:t>
            </a:r>
            <a:r>
              <a:rPr lang="en-US" altLang="ko-KR" sz="2000" dirty="0"/>
              <a:t>(Climate-related financial information)</a:t>
            </a:r>
            <a:r>
              <a:rPr lang="ko-KR" altLang="en-US" sz="2000" dirty="0"/>
              <a:t>라는 용어 처음 사용</a:t>
            </a:r>
          </a:p>
          <a:p>
            <a:pPr fontAlgn="base"/>
            <a:endParaRPr lang="en-US" altLang="ko-KR" sz="2000" dirty="0"/>
          </a:p>
          <a:p>
            <a:pPr fontAlgn="base"/>
            <a:r>
              <a:rPr lang="en-US" altLang="ko-KR" sz="2000" b="1" dirty="0"/>
              <a:t>2. </a:t>
            </a:r>
            <a:r>
              <a:rPr lang="ko-KR" altLang="en-US" sz="2000" b="1" dirty="0"/>
              <a:t>미래지향적 관점</a:t>
            </a:r>
          </a:p>
          <a:p>
            <a:pPr marL="742950" lvl="1" indent="-285750" fontAlgn="base">
              <a:buFont typeface="Arial" panose="020B0604020202020204" pitchFamily="34" charset="0"/>
              <a:buChar char="•"/>
            </a:pPr>
            <a:r>
              <a:rPr lang="ko-KR" altLang="en-US" sz="2000" dirty="0"/>
              <a:t>미래 예측정보</a:t>
            </a:r>
            <a:r>
              <a:rPr lang="en-US" altLang="ko-KR" sz="2000" dirty="0"/>
              <a:t>(forward-looking information)</a:t>
            </a:r>
            <a:r>
              <a:rPr lang="ko-KR" altLang="en-US" sz="2000" dirty="0"/>
              <a:t>를 요구</a:t>
            </a:r>
            <a:r>
              <a:rPr lang="en-US" altLang="ko-KR" sz="2000" dirty="0"/>
              <a:t>. </a:t>
            </a:r>
            <a:r>
              <a:rPr lang="ko-KR" altLang="en-US" sz="2000" dirty="0"/>
              <a:t>기존 </a:t>
            </a:r>
            <a:r>
              <a:rPr lang="ko-KR" altLang="en-US" sz="2000" dirty="0" err="1"/>
              <a:t>재무정보는</a:t>
            </a:r>
            <a:r>
              <a:rPr lang="ko-KR" altLang="en-US" sz="2000" dirty="0"/>
              <a:t> </a:t>
            </a:r>
            <a:r>
              <a:rPr lang="ko-KR" altLang="en-US" sz="2000" dirty="0" err="1"/>
              <a:t>과거정보에</a:t>
            </a:r>
            <a:r>
              <a:rPr lang="ko-KR" altLang="en-US" sz="2000" dirty="0"/>
              <a:t> 초점</a:t>
            </a:r>
          </a:p>
          <a:p>
            <a:pPr marL="742950" lvl="1" indent="-285750" fontAlgn="base">
              <a:buFont typeface="Arial" panose="020B0604020202020204" pitchFamily="34" charset="0"/>
              <a:buChar char="•"/>
            </a:pPr>
            <a:r>
              <a:rPr lang="ko-KR" altLang="en-US" sz="2000" dirty="0"/>
              <a:t>시나리오 분석을 통해 조직의 가치창출에 영향을 미칠 수 있는 기후변화와 관련된 위험과 기회를 예측하고</a:t>
            </a:r>
            <a:r>
              <a:rPr lang="en-US" altLang="ko-KR" sz="2000" dirty="0"/>
              <a:t>, </a:t>
            </a:r>
            <a:r>
              <a:rPr lang="ko-KR" altLang="en-US" sz="2000" dirty="0"/>
              <a:t>이에 대응한 기업의 전략이 얼마나 탄력적인지에 대한 정보 요구</a:t>
            </a:r>
          </a:p>
          <a:p>
            <a:pPr fontAlgn="base"/>
            <a:endParaRPr lang="en-US" altLang="ko-KR" sz="2000" dirty="0"/>
          </a:p>
          <a:p>
            <a:pPr fontAlgn="base"/>
            <a:r>
              <a:rPr lang="en-US" altLang="ko-KR" sz="2000" b="1" dirty="0"/>
              <a:t>3. </a:t>
            </a:r>
            <a:r>
              <a:rPr lang="ko-KR" altLang="en-US" sz="2000" b="1" dirty="0"/>
              <a:t>재무보고 정보와 통합</a:t>
            </a:r>
          </a:p>
          <a:p>
            <a:pPr marL="742950" lvl="1" indent="-285750" fontAlgn="base">
              <a:buFont typeface="Arial" panose="020B0604020202020204" pitchFamily="34" charset="0"/>
              <a:buChar char="•"/>
            </a:pPr>
            <a:r>
              <a:rPr lang="ko-KR" altLang="en-US" sz="2000" dirty="0"/>
              <a:t>기후변화 관련정보의 공시를 기존의 재무정보 공시와 동일한 지위 부여</a:t>
            </a:r>
          </a:p>
          <a:p>
            <a:pPr marL="742950" lvl="1" indent="-285750" fontAlgn="base">
              <a:buFont typeface="Arial" panose="020B0604020202020204" pitchFamily="34" charset="0"/>
              <a:buChar char="•"/>
            </a:pPr>
            <a:r>
              <a:rPr lang="ko-KR" altLang="en-US" sz="2000" dirty="0"/>
              <a:t>기후변화 관련 재무정보를 기존의 재무보고서에 포함하여 공시할 것을 권고</a:t>
            </a:r>
          </a:p>
        </p:txBody>
      </p:sp>
      <p:sp>
        <p:nvSpPr>
          <p:cNvPr id="4" name="TextBox 3">
            <a:extLst>
              <a:ext uri="{FF2B5EF4-FFF2-40B4-BE49-F238E27FC236}">
                <a16:creationId xmlns:a16="http://schemas.microsoft.com/office/drawing/2014/main" id="{010906A3-318C-5D83-D659-363A24D278DE}"/>
              </a:ext>
            </a:extLst>
          </p:cNvPr>
          <p:cNvSpPr txBox="1"/>
          <p:nvPr/>
        </p:nvSpPr>
        <p:spPr>
          <a:xfrm>
            <a:off x="490287" y="974279"/>
            <a:ext cx="10515600" cy="400110"/>
          </a:xfrm>
          <a:prstGeom prst="rect">
            <a:avLst/>
          </a:prstGeom>
          <a:noFill/>
        </p:spPr>
        <p:txBody>
          <a:bodyPr wrap="square" rtlCol="0">
            <a:spAutoFit/>
          </a:bodyPr>
          <a:lstStyle/>
          <a:p>
            <a:pPr marL="342900" indent="-342900">
              <a:buFont typeface="Arial" panose="020B0604020202020204" pitchFamily="34" charset="0"/>
              <a:buChar char="•"/>
            </a:pPr>
            <a:r>
              <a:rPr lang="en-US" altLang="ko-KR" sz="2000" b="1" dirty="0">
                <a:solidFill>
                  <a:srgbClr val="1F3B73"/>
                </a:solidFill>
              </a:rPr>
              <a:t>TCFD </a:t>
            </a:r>
            <a:r>
              <a:rPr lang="ko-KR" altLang="en-US" sz="2000" b="1" dirty="0">
                <a:solidFill>
                  <a:srgbClr val="1F3B73"/>
                </a:solidFill>
              </a:rPr>
              <a:t>권고안의 주요 특성</a:t>
            </a:r>
            <a:endParaRPr lang="en-US" altLang="ko-KR" sz="2000" b="1" dirty="0">
              <a:solidFill>
                <a:srgbClr val="1F3B73"/>
              </a:solidFill>
            </a:endParaRPr>
          </a:p>
        </p:txBody>
      </p:sp>
    </p:spTree>
    <p:extLst>
      <p:ext uri="{BB962C8B-B14F-4D97-AF65-F5344CB8AC3E}">
        <p14:creationId xmlns:p14="http://schemas.microsoft.com/office/powerpoint/2010/main" val="23688044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슬라이드 번호 개체 틀 2"/>
          <p:cNvSpPr>
            <a:spLocks noGrp="1"/>
          </p:cNvSpPr>
          <p:nvPr>
            <p:ph type="sldNum" sz="quarter" idx="12"/>
          </p:nvPr>
        </p:nvSpPr>
        <p:spPr/>
        <p:txBody>
          <a:bodyPr/>
          <a:lstStyle/>
          <a:p>
            <a:fld id="{DDC88DC7-E127-40CF-A214-063A7381AEF2}" type="slidenum">
              <a:rPr lang="ko-KR" altLang="en-US" smtClean="0"/>
              <a:t>6</a:t>
            </a:fld>
            <a:endParaRPr lang="ko-KR" altLang="en-US"/>
          </a:p>
        </p:txBody>
      </p:sp>
      <p:sp>
        <p:nvSpPr>
          <p:cNvPr id="9" name="직사각형 8">
            <a:extLst>
              <a:ext uri="{FF2B5EF4-FFF2-40B4-BE49-F238E27FC236}">
                <a16:creationId xmlns:a16="http://schemas.microsoft.com/office/drawing/2014/main" id="{AFB07929-1493-CAD5-F98F-30C3318AAAA6}"/>
              </a:ext>
            </a:extLst>
          </p:cNvPr>
          <p:cNvSpPr/>
          <p:nvPr/>
        </p:nvSpPr>
        <p:spPr>
          <a:xfrm>
            <a:off x="366157" y="61133"/>
            <a:ext cx="595035" cy="742511"/>
          </a:xfrm>
          <a:prstGeom prst="rect">
            <a:avLst/>
          </a:prstGeom>
        </p:spPr>
        <p:txBody>
          <a:bodyPr wrap="none">
            <a:spAutoFit/>
          </a:bodyPr>
          <a:lstStyle/>
          <a:p>
            <a:pPr>
              <a:lnSpc>
                <a:spcPct val="150000"/>
              </a:lnSpc>
            </a:pPr>
            <a:r>
              <a:rPr lang="en-US" altLang="ko-KR" sz="3200" b="1" dirty="0">
                <a:solidFill>
                  <a:schemeClr val="bg1">
                    <a:lumMod val="75000"/>
                  </a:schemeClr>
                </a:solidFill>
                <a:latin typeface="Times New Roman" pitchFamily="18" charset="0"/>
                <a:ea typeface="맑은 고딕" pitchFamily="50" charset="-127"/>
                <a:cs typeface="Times New Roman" pitchFamily="18" charset="0"/>
              </a:rPr>
              <a:t>0</a:t>
            </a:r>
            <a:r>
              <a:rPr lang="en-US" altLang="ko-KR" sz="3200" b="1" dirty="0">
                <a:solidFill>
                  <a:srgbClr val="C00000"/>
                </a:solidFill>
                <a:latin typeface="Times New Roman" pitchFamily="18" charset="0"/>
                <a:ea typeface="맑은 고딕" pitchFamily="50" charset="-127"/>
                <a:cs typeface="Times New Roman" pitchFamily="18" charset="0"/>
              </a:rPr>
              <a:t>1</a:t>
            </a:r>
          </a:p>
        </p:txBody>
      </p:sp>
      <p:cxnSp>
        <p:nvCxnSpPr>
          <p:cNvPr id="14" name="직선 연결선 13">
            <a:extLst>
              <a:ext uri="{FF2B5EF4-FFF2-40B4-BE49-F238E27FC236}">
                <a16:creationId xmlns:a16="http://schemas.microsoft.com/office/drawing/2014/main" id="{3FA18C37-3BD0-4D80-0571-A7B89F8313A2}"/>
              </a:ext>
            </a:extLst>
          </p:cNvPr>
          <p:cNvCxnSpPr>
            <a:cxnSpLocks/>
          </p:cNvCxnSpPr>
          <p:nvPr/>
        </p:nvCxnSpPr>
        <p:spPr>
          <a:xfrm flipH="1">
            <a:off x="5085347" y="490231"/>
            <a:ext cx="4451852"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15" name="직사각형 14">
            <a:extLst>
              <a:ext uri="{FF2B5EF4-FFF2-40B4-BE49-F238E27FC236}">
                <a16:creationId xmlns:a16="http://schemas.microsoft.com/office/drawing/2014/main" id="{C6548820-6522-7EC1-E701-6382D5061928}"/>
              </a:ext>
            </a:extLst>
          </p:cNvPr>
          <p:cNvSpPr/>
          <p:nvPr/>
        </p:nvSpPr>
        <p:spPr>
          <a:xfrm>
            <a:off x="929469" y="119541"/>
            <a:ext cx="6084941" cy="655372"/>
          </a:xfrm>
          <a:prstGeom prst="rect">
            <a:avLst/>
          </a:prstGeom>
        </p:spPr>
        <p:txBody>
          <a:bodyPr wrap="square">
            <a:spAutoFit/>
          </a:bodyPr>
          <a:lstStyle/>
          <a:p>
            <a:pPr>
              <a:lnSpc>
                <a:spcPct val="150000"/>
              </a:lnSpc>
            </a:pPr>
            <a:r>
              <a:rPr lang="en-US" altLang="ko-KR" sz="2800" b="1" dirty="0">
                <a:latin typeface="+mn-ea"/>
                <a:cs typeface="Times New Roman" pitchFamily="18" charset="0"/>
              </a:rPr>
              <a:t>TCFD </a:t>
            </a:r>
            <a:r>
              <a:rPr lang="ko-KR" altLang="en-US" sz="2800" b="1" dirty="0">
                <a:latin typeface="+mn-ea"/>
                <a:cs typeface="Times New Roman" pitchFamily="18" charset="0"/>
              </a:rPr>
              <a:t>권고안의 특성</a:t>
            </a:r>
          </a:p>
        </p:txBody>
      </p:sp>
      <p:sp>
        <p:nvSpPr>
          <p:cNvPr id="4" name="TextBox 3">
            <a:extLst>
              <a:ext uri="{FF2B5EF4-FFF2-40B4-BE49-F238E27FC236}">
                <a16:creationId xmlns:a16="http://schemas.microsoft.com/office/drawing/2014/main" id="{010906A3-318C-5D83-D659-363A24D278DE}"/>
              </a:ext>
            </a:extLst>
          </p:cNvPr>
          <p:cNvSpPr txBox="1"/>
          <p:nvPr/>
        </p:nvSpPr>
        <p:spPr>
          <a:xfrm>
            <a:off x="490287" y="974279"/>
            <a:ext cx="10515600" cy="400110"/>
          </a:xfrm>
          <a:prstGeom prst="rect">
            <a:avLst/>
          </a:prstGeom>
          <a:noFill/>
        </p:spPr>
        <p:txBody>
          <a:bodyPr wrap="square" rtlCol="0">
            <a:spAutoFit/>
          </a:bodyPr>
          <a:lstStyle/>
          <a:p>
            <a:pPr marL="342900" indent="-342900">
              <a:buFont typeface="Arial" panose="020B0604020202020204" pitchFamily="34" charset="0"/>
              <a:buChar char="•"/>
            </a:pPr>
            <a:r>
              <a:rPr lang="en-US" altLang="ko-KR" sz="2000" b="1" dirty="0">
                <a:solidFill>
                  <a:srgbClr val="1F3B73"/>
                </a:solidFill>
              </a:rPr>
              <a:t>TCFD </a:t>
            </a:r>
            <a:r>
              <a:rPr lang="ko-KR" altLang="en-US" sz="2000" b="1" dirty="0">
                <a:solidFill>
                  <a:srgbClr val="1F3B73"/>
                </a:solidFill>
              </a:rPr>
              <a:t>권고안의 주요 특성</a:t>
            </a:r>
            <a:endParaRPr lang="en-US" altLang="ko-KR" sz="2000" b="1" dirty="0">
              <a:solidFill>
                <a:srgbClr val="1F3B73"/>
              </a:solidFill>
            </a:endParaRPr>
          </a:p>
        </p:txBody>
      </p:sp>
      <p:sp>
        <p:nvSpPr>
          <p:cNvPr id="5" name="TextBox 4">
            <a:extLst>
              <a:ext uri="{FF2B5EF4-FFF2-40B4-BE49-F238E27FC236}">
                <a16:creationId xmlns:a16="http://schemas.microsoft.com/office/drawing/2014/main" id="{AF155989-9AC5-2DB8-93AC-717ABE5A3D04}"/>
              </a:ext>
            </a:extLst>
          </p:cNvPr>
          <p:cNvSpPr txBox="1"/>
          <p:nvPr/>
        </p:nvSpPr>
        <p:spPr>
          <a:xfrm>
            <a:off x="790073" y="1522154"/>
            <a:ext cx="10515600" cy="5016758"/>
          </a:xfrm>
          <a:prstGeom prst="rect">
            <a:avLst/>
          </a:prstGeom>
          <a:noFill/>
        </p:spPr>
        <p:txBody>
          <a:bodyPr wrap="square" rtlCol="0">
            <a:spAutoFit/>
          </a:bodyPr>
          <a:lstStyle/>
          <a:p>
            <a:pPr fontAlgn="base"/>
            <a:r>
              <a:rPr lang="en-US" altLang="ko-KR" sz="2000" b="1" dirty="0"/>
              <a:t>4. </a:t>
            </a:r>
            <a:r>
              <a:rPr lang="ko-KR" altLang="en-US" sz="2000" b="1" dirty="0"/>
              <a:t>관점의 전환</a:t>
            </a:r>
            <a:endParaRPr lang="en-US" altLang="ko-KR" sz="2000" b="1" dirty="0"/>
          </a:p>
          <a:p>
            <a:pPr marL="457200" indent="-457200" fontAlgn="base">
              <a:buAutoNum type="arabicPeriod"/>
            </a:pPr>
            <a:endParaRPr lang="en-US" altLang="ko-KR" sz="2000" b="1" dirty="0"/>
          </a:p>
          <a:p>
            <a:pPr marL="285750" indent="-285750" fontAlgn="base">
              <a:buFont typeface="Arial" panose="020B0604020202020204" pitchFamily="34" charset="0"/>
              <a:buChar char="•"/>
            </a:pPr>
            <a:r>
              <a:rPr lang="en-US" altLang="ko-KR" sz="2000" dirty="0"/>
              <a:t>Impact materiality </a:t>
            </a:r>
            <a:r>
              <a:rPr lang="ko-KR" altLang="en-US" sz="2000" dirty="0"/>
              <a:t>관점에서 </a:t>
            </a:r>
            <a:r>
              <a:rPr lang="en-US" altLang="ko-KR" sz="2000" dirty="0"/>
              <a:t>Financial materiality </a:t>
            </a:r>
            <a:r>
              <a:rPr lang="ko-KR" altLang="en-US" sz="2000" dirty="0"/>
              <a:t>관점으로 전환</a:t>
            </a:r>
          </a:p>
          <a:p>
            <a:pPr marL="285750" indent="-285750" fontAlgn="base">
              <a:buFont typeface="Arial" panose="020B0604020202020204" pitchFamily="34" charset="0"/>
              <a:buChar char="•"/>
            </a:pPr>
            <a:r>
              <a:rPr lang="ko-KR" altLang="en-US" sz="2000" dirty="0"/>
              <a:t>기후변화 위험의 재무적 영향을 측정하여 기존의 재무정보</a:t>
            </a:r>
            <a:r>
              <a:rPr lang="en-US" altLang="ko-KR" sz="2000" dirty="0"/>
              <a:t>(</a:t>
            </a:r>
            <a:r>
              <a:rPr lang="ko-KR" altLang="en-US" sz="2000" dirty="0"/>
              <a:t>재무제표</a:t>
            </a:r>
            <a:r>
              <a:rPr lang="en-US" altLang="ko-KR" sz="2000" dirty="0"/>
              <a:t>)</a:t>
            </a:r>
            <a:r>
              <a:rPr lang="ko-KR" altLang="en-US" sz="2000" dirty="0"/>
              <a:t>와 통합</a:t>
            </a:r>
            <a:endParaRPr lang="en-US" altLang="ko-KR" sz="2000" dirty="0"/>
          </a:p>
          <a:p>
            <a:pPr marL="742950" lvl="1" indent="-285750" fontAlgn="base">
              <a:buFont typeface="Arial" panose="020B0604020202020204" pitchFamily="34" charset="0"/>
              <a:buChar char="•"/>
            </a:pPr>
            <a:endParaRPr lang="en-US" altLang="ko-KR" sz="2000" dirty="0"/>
          </a:p>
          <a:p>
            <a:pPr marL="742950" lvl="1" indent="-285750" fontAlgn="base">
              <a:buFont typeface="Arial" panose="020B0604020202020204" pitchFamily="34" charset="0"/>
              <a:buChar char="•"/>
            </a:pPr>
            <a:endParaRPr lang="en-US" altLang="ko-KR" sz="2000" dirty="0"/>
          </a:p>
          <a:p>
            <a:pPr marL="742950" lvl="1" indent="-285750" fontAlgn="base">
              <a:buFont typeface="Arial" panose="020B0604020202020204" pitchFamily="34" charset="0"/>
              <a:buChar char="•"/>
            </a:pPr>
            <a:endParaRPr lang="en-US" altLang="ko-KR" sz="2000" dirty="0"/>
          </a:p>
          <a:p>
            <a:pPr marL="742950" lvl="1" indent="-285750" fontAlgn="base">
              <a:buFont typeface="Arial" panose="020B0604020202020204" pitchFamily="34" charset="0"/>
              <a:buChar char="•"/>
            </a:pPr>
            <a:endParaRPr lang="en-US" altLang="ko-KR" sz="2000" dirty="0"/>
          </a:p>
          <a:p>
            <a:pPr marL="742950" lvl="1" indent="-285750" fontAlgn="base">
              <a:buFont typeface="Arial" panose="020B0604020202020204" pitchFamily="34" charset="0"/>
              <a:buChar char="•"/>
            </a:pPr>
            <a:endParaRPr lang="en-US" altLang="ko-KR" sz="2000" dirty="0"/>
          </a:p>
          <a:p>
            <a:pPr marL="742950" lvl="1" indent="-285750" fontAlgn="base">
              <a:buFont typeface="Arial" panose="020B0604020202020204" pitchFamily="34" charset="0"/>
              <a:buChar char="•"/>
            </a:pPr>
            <a:endParaRPr lang="en-US" altLang="ko-KR" sz="2000" dirty="0"/>
          </a:p>
          <a:p>
            <a:pPr marL="742950" lvl="1" indent="-285750" fontAlgn="base">
              <a:buFont typeface="Arial" panose="020B0604020202020204" pitchFamily="34" charset="0"/>
              <a:buChar char="•"/>
            </a:pPr>
            <a:endParaRPr lang="en-US" altLang="ko-KR" sz="2000" dirty="0"/>
          </a:p>
          <a:p>
            <a:pPr marL="742950" lvl="1" indent="-285750" fontAlgn="base">
              <a:buFont typeface="Arial" panose="020B0604020202020204" pitchFamily="34" charset="0"/>
              <a:buChar char="•"/>
            </a:pPr>
            <a:endParaRPr lang="en-US" altLang="ko-KR" sz="2000" dirty="0"/>
          </a:p>
          <a:p>
            <a:pPr marL="742950" lvl="1" indent="-285750" fontAlgn="base">
              <a:buFont typeface="Arial" panose="020B0604020202020204" pitchFamily="34" charset="0"/>
              <a:buChar char="•"/>
            </a:pPr>
            <a:endParaRPr lang="ko-KR" altLang="en-US" sz="2000" dirty="0"/>
          </a:p>
          <a:p>
            <a:pPr marL="285750" indent="-285750" fontAlgn="base">
              <a:buFont typeface="Arial" panose="020B0604020202020204" pitchFamily="34" charset="0"/>
              <a:buChar char="•"/>
            </a:pPr>
            <a:r>
              <a:rPr lang="ko-KR" altLang="en-US" sz="2000" dirty="0"/>
              <a:t>기후변화 관련 정보와 자본시장</a:t>
            </a:r>
            <a:r>
              <a:rPr lang="en-US" altLang="ko-KR" sz="2000" dirty="0"/>
              <a:t>/</a:t>
            </a:r>
            <a:r>
              <a:rPr lang="ko-KR" altLang="en-US" sz="2000" dirty="0"/>
              <a:t>금융시장과 연결 가속화</a:t>
            </a:r>
            <a:r>
              <a:rPr lang="en-US" altLang="ko-KR" sz="2000" dirty="0"/>
              <a:t>: ESG</a:t>
            </a:r>
            <a:r>
              <a:rPr lang="ko-KR" altLang="en-US" sz="2000" dirty="0"/>
              <a:t>투자시장 활성화</a:t>
            </a:r>
            <a:r>
              <a:rPr lang="en-US" altLang="ko-KR" sz="2000" dirty="0"/>
              <a:t>, Sustainable Finance</a:t>
            </a:r>
            <a:r>
              <a:rPr lang="ko-KR" altLang="en-US" sz="2000" dirty="0"/>
              <a:t>규모 확대</a:t>
            </a:r>
            <a:endParaRPr lang="en-US" altLang="ko-KR" sz="2000" dirty="0"/>
          </a:p>
          <a:p>
            <a:pPr marL="285750" indent="-285750" fontAlgn="base">
              <a:buFont typeface="Wingdings" panose="05000000000000000000" pitchFamily="2" charset="2"/>
              <a:buChar char="ü"/>
            </a:pPr>
            <a:r>
              <a:rPr lang="en-US" altLang="ko-KR" sz="2000" dirty="0"/>
              <a:t>(</a:t>
            </a:r>
            <a:r>
              <a:rPr lang="ko-KR" altLang="en-US" sz="2000" dirty="0"/>
              <a:t>예</a:t>
            </a:r>
            <a:r>
              <a:rPr lang="en-US" altLang="ko-KR" sz="2000" dirty="0"/>
              <a:t>) BlackRock</a:t>
            </a:r>
            <a:r>
              <a:rPr lang="ko-KR" altLang="en-US" sz="2000" dirty="0"/>
              <a:t>의 </a:t>
            </a:r>
            <a:r>
              <a:rPr lang="en-US" altLang="ko-KR" sz="2000" dirty="0"/>
              <a:t>CEO Larry Fink: </a:t>
            </a:r>
            <a:r>
              <a:rPr lang="ko-KR" altLang="en-US" sz="2000" dirty="0"/>
              <a:t>기업들에게 </a:t>
            </a:r>
            <a:r>
              <a:rPr lang="en-US" altLang="ko-KR" sz="2000" dirty="0"/>
              <a:t>TCFD</a:t>
            </a:r>
            <a:r>
              <a:rPr lang="ko-KR" altLang="en-US" sz="2000" dirty="0"/>
              <a:t>권고안과 </a:t>
            </a:r>
            <a:r>
              <a:rPr lang="en-US" altLang="ko-KR" sz="2000" dirty="0"/>
              <a:t>SASB</a:t>
            </a:r>
            <a:r>
              <a:rPr lang="ko-KR" altLang="en-US" sz="2000" dirty="0"/>
              <a:t>적용을 요구 </a:t>
            </a:r>
            <a:r>
              <a:rPr lang="en-US" altLang="ko-KR" sz="2000" dirty="0"/>
              <a:t>(2020</a:t>
            </a:r>
            <a:r>
              <a:rPr lang="ko-KR" altLang="en-US" sz="2000" dirty="0"/>
              <a:t>년</a:t>
            </a:r>
            <a:r>
              <a:rPr lang="en-US" altLang="ko-KR" sz="2000" dirty="0"/>
              <a:t>)</a:t>
            </a:r>
            <a:r>
              <a:rPr lang="ko-KR" altLang="en-US" sz="2000" dirty="0"/>
              <a:t> </a:t>
            </a:r>
            <a:r>
              <a:rPr lang="en-US" altLang="ko-KR" sz="2000" dirty="0"/>
              <a:t> </a:t>
            </a:r>
          </a:p>
        </p:txBody>
      </p:sp>
      <p:grpSp>
        <p:nvGrpSpPr>
          <p:cNvPr id="6" name="그룹 5">
            <a:extLst>
              <a:ext uri="{FF2B5EF4-FFF2-40B4-BE49-F238E27FC236}">
                <a16:creationId xmlns:a16="http://schemas.microsoft.com/office/drawing/2014/main" id="{E7D58AA4-5AD5-9806-BD69-A1A82B759712}"/>
              </a:ext>
            </a:extLst>
          </p:cNvPr>
          <p:cNvGrpSpPr/>
          <p:nvPr/>
        </p:nvGrpSpPr>
        <p:grpSpPr>
          <a:xfrm>
            <a:off x="2947239" y="3031932"/>
            <a:ext cx="6297521" cy="2292496"/>
            <a:chOff x="3004390" y="2793809"/>
            <a:chExt cx="6297521" cy="2292496"/>
          </a:xfrm>
        </p:grpSpPr>
        <p:pic>
          <p:nvPicPr>
            <p:cNvPr id="7" name="Picture 3">
              <a:extLst>
                <a:ext uri="{FF2B5EF4-FFF2-40B4-BE49-F238E27FC236}">
                  <a16:creationId xmlns:a16="http://schemas.microsoft.com/office/drawing/2014/main" id="{35BEAC43-3A30-00BA-C57A-9F0EAB085905}"/>
                </a:ext>
              </a:extLst>
            </p:cNvPr>
            <p:cNvPicPr>
              <a:picLocks noChangeAspect="1"/>
            </p:cNvPicPr>
            <p:nvPr/>
          </p:nvPicPr>
          <p:blipFill rotWithShape="1">
            <a:blip r:embed="rId2"/>
            <a:srcRect t="44003" r="90255" b="33702"/>
            <a:stretch/>
          </p:blipFill>
          <p:spPr>
            <a:xfrm>
              <a:off x="3044263" y="3376820"/>
              <a:ext cx="1264211" cy="1064388"/>
            </a:xfrm>
            <a:prstGeom prst="rect">
              <a:avLst/>
            </a:prstGeom>
            <a:noFill/>
            <a:ln>
              <a:noFill/>
            </a:ln>
            <a:effectLst/>
          </p:spPr>
        </p:pic>
        <p:pic>
          <p:nvPicPr>
            <p:cNvPr id="8" name="Picture 3">
              <a:extLst>
                <a:ext uri="{FF2B5EF4-FFF2-40B4-BE49-F238E27FC236}">
                  <a16:creationId xmlns:a16="http://schemas.microsoft.com/office/drawing/2014/main" id="{487ABDFD-4B10-65E4-D251-5F97C5651A3E}"/>
                </a:ext>
              </a:extLst>
            </p:cNvPr>
            <p:cNvPicPr>
              <a:picLocks noChangeAspect="1"/>
            </p:cNvPicPr>
            <p:nvPr/>
          </p:nvPicPr>
          <p:blipFill rotWithShape="1">
            <a:blip r:embed="rId2"/>
            <a:srcRect l="41851" t="44015" r="50568" b="32485"/>
            <a:stretch/>
          </p:blipFill>
          <p:spPr>
            <a:xfrm>
              <a:off x="8043680" y="3476669"/>
              <a:ext cx="852826" cy="972870"/>
            </a:xfrm>
            <a:prstGeom prst="rect">
              <a:avLst/>
            </a:prstGeom>
            <a:noFill/>
            <a:ln>
              <a:noFill/>
            </a:ln>
            <a:effectLst/>
          </p:spPr>
        </p:pic>
        <p:sp>
          <p:nvSpPr>
            <p:cNvPr id="10" name="TextBox 9">
              <a:extLst>
                <a:ext uri="{FF2B5EF4-FFF2-40B4-BE49-F238E27FC236}">
                  <a16:creationId xmlns:a16="http://schemas.microsoft.com/office/drawing/2014/main" id="{850F89D4-4920-D127-9530-A7500F8A9740}"/>
                </a:ext>
              </a:extLst>
            </p:cNvPr>
            <p:cNvSpPr txBox="1"/>
            <p:nvPr/>
          </p:nvSpPr>
          <p:spPr>
            <a:xfrm>
              <a:off x="5186153" y="4233991"/>
              <a:ext cx="2014747" cy="523220"/>
            </a:xfrm>
            <a:prstGeom prst="rect">
              <a:avLst/>
            </a:prstGeom>
            <a:noFill/>
          </p:spPr>
          <p:txBody>
            <a:bodyPr wrap="square" rtlCol="0">
              <a:spAutoFit/>
            </a:bodyPr>
            <a:lstStyle/>
            <a:p>
              <a:pPr algn="ctr"/>
              <a:r>
                <a:rPr lang="en-US" altLang="ko-KR" sz="1400" b="1" dirty="0"/>
                <a:t>Impact materiality</a:t>
              </a:r>
            </a:p>
            <a:p>
              <a:pPr algn="ctr"/>
              <a:r>
                <a:rPr lang="en-US" altLang="ko-KR" sz="1400" b="1" dirty="0"/>
                <a:t>(</a:t>
              </a:r>
              <a:r>
                <a:rPr lang="ko-KR" altLang="en-US" sz="1400" b="1" dirty="0"/>
                <a:t>이해관계자 중심</a:t>
              </a:r>
              <a:r>
                <a:rPr lang="en-US" altLang="ko-KR" sz="1400" b="1" dirty="0"/>
                <a:t>)</a:t>
              </a:r>
            </a:p>
          </p:txBody>
        </p:sp>
        <p:sp>
          <p:nvSpPr>
            <p:cNvPr id="11" name="아래로 구부러진 화살표 15">
              <a:extLst>
                <a:ext uri="{FF2B5EF4-FFF2-40B4-BE49-F238E27FC236}">
                  <a16:creationId xmlns:a16="http://schemas.microsoft.com/office/drawing/2014/main" id="{A98073B0-C517-0E3E-5FDD-95767C5BCA60}"/>
                </a:ext>
              </a:extLst>
            </p:cNvPr>
            <p:cNvSpPr/>
            <p:nvPr/>
          </p:nvSpPr>
          <p:spPr>
            <a:xfrm rot="10800000" flipV="1">
              <a:off x="4110219" y="3041994"/>
              <a:ext cx="3971560" cy="395941"/>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12" name="아래로 구부러진 화살표 16">
              <a:extLst>
                <a:ext uri="{FF2B5EF4-FFF2-40B4-BE49-F238E27FC236}">
                  <a16:creationId xmlns:a16="http://schemas.microsoft.com/office/drawing/2014/main" id="{0B72292A-BAB8-F7EE-472C-E202B5438E25}"/>
                </a:ext>
              </a:extLst>
            </p:cNvPr>
            <p:cNvSpPr/>
            <p:nvPr/>
          </p:nvSpPr>
          <p:spPr>
            <a:xfrm flipV="1">
              <a:off x="4167369" y="4373224"/>
              <a:ext cx="3971560" cy="435535"/>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13" name="직사각형 12">
              <a:extLst>
                <a:ext uri="{FF2B5EF4-FFF2-40B4-BE49-F238E27FC236}">
                  <a16:creationId xmlns:a16="http://schemas.microsoft.com/office/drawing/2014/main" id="{C6B97A36-891C-90AA-9C39-6927445BB95F}"/>
                </a:ext>
              </a:extLst>
            </p:cNvPr>
            <p:cNvSpPr/>
            <p:nvPr/>
          </p:nvSpPr>
          <p:spPr>
            <a:xfrm>
              <a:off x="4821712" y="3105698"/>
              <a:ext cx="2662874" cy="523220"/>
            </a:xfrm>
            <a:prstGeom prst="rect">
              <a:avLst/>
            </a:prstGeom>
          </p:spPr>
          <p:txBody>
            <a:bodyPr wrap="square">
              <a:spAutoFit/>
            </a:bodyPr>
            <a:lstStyle/>
            <a:p>
              <a:pPr algn="ctr"/>
              <a:r>
                <a:rPr lang="en-US" altLang="ko-KR" sz="1400" b="1" dirty="0">
                  <a:solidFill>
                    <a:srgbClr val="FF0000"/>
                  </a:solidFill>
                </a:rPr>
                <a:t>Financial materiality</a:t>
              </a:r>
            </a:p>
            <a:p>
              <a:pPr algn="ctr"/>
              <a:r>
                <a:rPr lang="en-US" altLang="ko-KR" sz="1400" b="1" dirty="0">
                  <a:solidFill>
                    <a:srgbClr val="FF0000"/>
                  </a:solidFill>
                </a:rPr>
                <a:t>(</a:t>
              </a:r>
              <a:r>
                <a:rPr lang="ko-KR" altLang="en-US" sz="1400" b="1" dirty="0">
                  <a:solidFill>
                    <a:srgbClr val="FF0000"/>
                  </a:solidFill>
                </a:rPr>
                <a:t>투자자 중심</a:t>
              </a:r>
              <a:r>
                <a:rPr lang="en-US" altLang="ko-KR" sz="1400" b="1" dirty="0">
                  <a:solidFill>
                    <a:srgbClr val="FF0000"/>
                  </a:solidFill>
                </a:rPr>
                <a:t>)</a:t>
              </a:r>
            </a:p>
          </p:txBody>
        </p:sp>
        <p:sp>
          <p:nvSpPr>
            <p:cNvPr id="16" name="직사각형 15">
              <a:extLst>
                <a:ext uri="{FF2B5EF4-FFF2-40B4-BE49-F238E27FC236}">
                  <a16:creationId xmlns:a16="http://schemas.microsoft.com/office/drawing/2014/main" id="{0CCE3F7A-1477-17AE-D072-B31175D67BE4}"/>
                </a:ext>
              </a:extLst>
            </p:cNvPr>
            <p:cNvSpPr/>
            <p:nvPr/>
          </p:nvSpPr>
          <p:spPr>
            <a:xfrm>
              <a:off x="3004390" y="2793809"/>
              <a:ext cx="6297521" cy="2292496"/>
            </a:xfrm>
            <a:prstGeom prst="rect">
              <a:avLst/>
            </a:prstGeom>
            <a:noFill/>
            <a:ln>
              <a:solidFill>
                <a:srgbClr val="27467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Tree>
    <p:extLst>
      <p:ext uri="{BB962C8B-B14F-4D97-AF65-F5344CB8AC3E}">
        <p14:creationId xmlns:p14="http://schemas.microsoft.com/office/powerpoint/2010/main" val="2575453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슬라이드 번호 개체 틀 2"/>
          <p:cNvSpPr>
            <a:spLocks noGrp="1"/>
          </p:cNvSpPr>
          <p:nvPr>
            <p:ph type="sldNum" sz="quarter" idx="12"/>
          </p:nvPr>
        </p:nvSpPr>
        <p:spPr/>
        <p:txBody>
          <a:bodyPr/>
          <a:lstStyle/>
          <a:p>
            <a:fld id="{DDC88DC7-E127-40CF-A214-063A7381AEF2}" type="slidenum">
              <a:rPr lang="ko-KR" altLang="en-US" smtClean="0"/>
              <a:t>7</a:t>
            </a:fld>
            <a:endParaRPr lang="ko-KR" altLang="en-US"/>
          </a:p>
        </p:txBody>
      </p:sp>
      <p:sp>
        <p:nvSpPr>
          <p:cNvPr id="9" name="직사각형 8">
            <a:extLst>
              <a:ext uri="{FF2B5EF4-FFF2-40B4-BE49-F238E27FC236}">
                <a16:creationId xmlns:a16="http://schemas.microsoft.com/office/drawing/2014/main" id="{AFB07929-1493-CAD5-F98F-30C3318AAAA6}"/>
              </a:ext>
            </a:extLst>
          </p:cNvPr>
          <p:cNvSpPr/>
          <p:nvPr/>
        </p:nvSpPr>
        <p:spPr>
          <a:xfrm>
            <a:off x="366157" y="61133"/>
            <a:ext cx="595035" cy="742511"/>
          </a:xfrm>
          <a:prstGeom prst="rect">
            <a:avLst/>
          </a:prstGeom>
        </p:spPr>
        <p:txBody>
          <a:bodyPr wrap="none">
            <a:spAutoFit/>
          </a:bodyPr>
          <a:lstStyle/>
          <a:p>
            <a:pPr>
              <a:lnSpc>
                <a:spcPct val="150000"/>
              </a:lnSpc>
            </a:pPr>
            <a:r>
              <a:rPr lang="en-US" altLang="ko-KR" sz="3200" b="1" dirty="0">
                <a:solidFill>
                  <a:schemeClr val="bg1">
                    <a:lumMod val="75000"/>
                  </a:schemeClr>
                </a:solidFill>
                <a:latin typeface="Times New Roman" pitchFamily="18" charset="0"/>
                <a:ea typeface="맑은 고딕" pitchFamily="50" charset="-127"/>
                <a:cs typeface="Times New Roman" pitchFamily="18" charset="0"/>
              </a:rPr>
              <a:t>0</a:t>
            </a:r>
            <a:r>
              <a:rPr lang="en-US" altLang="ko-KR" sz="3200" b="1" dirty="0">
                <a:solidFill>
                  <a:srgbClr val="C00000"/>
                </a:solidFill>
                <a:latin typeface="Times New Roman" pitchFamily="18" charset="0"/>
                <a:ea typeface="맑은 고딕" pitchFamily="50" charset="-127"/>
                <a:cs typeface="Times New Roman" pitchFamily="18" charset="0"/>
              </a:rPr>
              <a:t>1</a:t>
            </a:r>
          </a:p>
        </p:txBody>
      </p:sp>
      <p:cxnSp>
        <p:nvCxnSpPr>
          <p:cNvPr id="14" name="직선 연결선 13">
            <a:extLst>
              <a:ext uri="{FF2B5EF4-FFF2-40B4-BE49-F238E27FC236}">
                <a16:creationId xmlns:a16="http://schemas.microsoft.com/office/drawing/2014/main" id="{3FA18C37-3BD0-4D80-0571-A7B89F8313A2}"/>
              </a:ext>
            </a:extLst>
          </p:cNvPr>
          <p:cNvCxnSpPr>
            <a:cxnSpLocks/>
          </p:cNvCxnSpPr>
          <p:nvPr/>
        </p:nvCxnSpPr>
        <p:spPr>
          <a:xfrm flipH="1">
            <a:off x="5085347" y="490231"/>
            <a:ext cx="4451852"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15" name="직사각형 14">
            <a:extLst>
              <a:ext uri="{FF2B5EF4-FFF2-40B4-BE49-F238E27FC236}">
                <a16:creationId xmlns:a16="http://schemas.microsoft.com/office/drawing/2014/main" id="{C6548820-6522-7EC1-E701-6382D5061928}"/>
              </a:ext>
            </a:extLst>
          </p:cNvPr>
          <p:cNvSpPr/>
          <p:nvPr/>
        </p:nvSpPr>
        <p:spPr>
          <a:xfrm>
            <a:off x="929469" y="119541"/>
            <a:ext cx="6084941" cy="655372"/>
          </a:xfrm>
          <a:prstGeom prst="rect">
            <a:avLst/>
          </a:prstGeom>
        </p:spPr>
        <p:txBody>
          <a:bodyPr wrap="square">
            <a:spAutoFit/>
          </a:bodyPr>
          <a:lstStyle/>
          <a:p>
            <a:pPr>
              <a:lnSpc>
                <a:spcPct val="150000"/>
              </a:lnSpc>
            </a:pPr>
            <a:r>
              <a:rPr lang="en-US" altLang="ko-KR" sz="2800" b="1" dirty="0">
                <a:latin typeface="+mn-ea"/>
                <a:cs typeface="Times New Roman" pitchFamily="18" charset="0"/>
              </a:rPr>
              <a:t>EU CSRD, ESRS</a:t>
            </a:r>
            <a:endParaRPr lang="ko-KR" altLang="en-US" sz="2800" b="1" dirty="0">
              <a:latin typeface="+mn-ea"/>
              <a:cs typeface="Times New Roman" pitchFamily="18" charset="0"/>
            </a:endParaRPr>
          </a:p>
        </p:txBody>
      </p:sp>
      <p:sp>
        <p:nvSpPr>
          <p:cNvPr id="4" name="TextBox 3">
            <a:extLst>
              <a:ext uri="{FF2B5EF4-FFF2-40B4-BE49-F238E27FC236}">
                <a16:creationId xmlns:a16="http://schemas.microsoft.com/office/drawing/2014/main" id="{010906A3-318C-5D83-D659-363A24D278DE}"/>
              </a:ext>
            </a:extLst>
          </p:cNvPr>
          <p:cNvSpPr txBox="1"/>
          <p:nvPr/>
        </p:nvSpPr>
        <p:spPr>
          <a:xfrm>
            <a:off x="490287" y="974279"/>
            <a:ext cx="10515600" cy="400110"/>
          </a:xfrm>
          <a:prstGeom prst="rect">
            <a:avLst/>
          </a:prstGeom>
          <a:noFill/>
        </p:spPr>
        <p:txBody>
          <a:bodyPr wrap="square" rtlCol="0">
            <a:spAutoFit/>
          </a:bodyPr>
          <a:lstStyle/>
          <a:p>
            <a:pPr marL="342900" indent="-342900">
              <a:buFont typeface="Arial" panose="020B0604020202020204" pitchFamily="34" charset="0"/>
              <a:buChar char="•"/>
            </a:pPr>
            <a:r>
              <a:rPr lang="en-US" altLang="ko-KR" sz="2000" b="1" dirty="0">
                <a:solidFill>
                  <a:srgbClr val="1F3B73"/>
                </a:solidFill>
              </a:rPr>
              <a:t>EU</a:t>
            </a:r>
            <a:r>
              <a:rPr lang="ko-KR" altLang="en-US" sz="2000" b="1" dirty="0">
                <a:solidFill>
                  <a:srgbClr val="1F3B73"/>
                </a:solidFill>
              </a:rPr>
              <a:t>는</a:t>
            </a:r>
            <a:r>
              <a:rPr lang="en-US" altLang="ko-KR" sz="2000" b="1" dirty="0">
                <a:solidFill>
                  <a:srgbClr val="1F3B73"/>
                </a:solidFill>
              </a:rPr>
              <a:t> NFRD</a:t>
            </a:r>
            <a:r>
              <a:rPr lang="ko-KR" altLang="en-US" sz="2000" b="1" dirty="0">
                <a:solidFill>
                  <a:srgbClr val="1F3B73"/>
                </a:solidFill>
              </a:rPr>
              <a:t>의 한계를 보완하기 위해</a:t>
            </a:r>
            <a:r>
              <a:rPr lang="en-US" altLang="ko-KR" sz="2000" b="1" dirty="0">
                <a:solidFill>
                  <a:srgbClr val="1F3B73"/>
                </a:solidFill>
              </a:rPr>
              <a:t> CSRD </a:t>
            </a:r>
            <a:r>
              <a:rPr lang="ko-KR" altLang="en-US" sz="2000" b="1" dirty="0">
                <a:solidFill>
                  <a:srgbClr val="1F3B73"/>
                </a:solidFill>
              </a:rPr>
              <a:t>공표 및 공시기준인 </a:t>
            </a:r>
            <a:r>
              <a:rPr lang="en-US" altLang="ko-KR" sz="2000" b="1" dirty="0">
                <a:solidFill>
                  <a:srgbClr val="1F3B73"/>
                </a:solidFill>
              </a:rPr>
              <a:t>ESRS </a:t>
            </a:r>
            <a:r>
              <a:rPr lang="ko-KR" altLang="en-US" sz="2000" b="1" dirty="0">
                <a:solidFill>
                  <a:srgbClr val="1F3B73"/>
                </a:solidFill>
              </a:rPr>
              <a:t>초안 발표</a:t>
            </a:r>
            <a:endParaRPr lang="en-US" altLang="ko-KR" sz="2000" b="1" dirty="0">
              <a:solidFill>
                <a:srgbClr val="1F3B73"/>
              </a:solidFill>
            </a:endParaRPr>
          </a:p>
        </p:txBody>
      </p:sp>
      <p:sp>
        <p:nvSpPr>
          <p:cNvPr id="2" name="TextBox 1">
            <a:extLst>
              <a:ext uri="{FF2B5EF4-FFF2-40B4-BE49-F238E27FC236}">
                <a16:creationId xmlns:a16="http://schemas.microsoft.com/office/drawing/2014/main" id="{02E30B0A-6648-8FC0-2EA0-5C8B8382B62A}"/>
              </a:ext>
            </a:extLst>
          </p:cNvPr>
          <p:cNvSpPr txBox="1"/>
          <p:nvPr/>
        </p:nvSpPr>
        <p:spPr>
          <a:xfrm>
            <a:off x="547684" y="1374389"/>
            <a:ext cx="11096632" cy="5296269"/>
          </a:xfrm>
          <a:prstGeom prst="rect">
            <a:avLst/>
          </a:prstGeom>
          <a:noFill/>
        </p:spPr>
        <p:txBody>
          <a:bodyPr wrap="square" lIns="80147" tIns="40074" rIns="80147" bIns="40074" rtlCol="0">
            <a:spAutoFit/>
          </a:bodyPr>
          <a:lstStyle/>
          <a:p>
            <a:pPr>
              <a:lnSpc>
                <a:spcPct val="150000"/>
              </a:lnSpc>
            </a:pPr>
            <a:r>
              <a:rPr lang="en-US" altLang="ko-KR" b="1" dirty="0">
                <a:solidFill>
                  <a:srgbClr val="FF0000"/>
                </a:solidFill>
              </a:rPr>
              <a:t>NFRD(Non-Financial Reporting Directive</a:t>
            </a:r>
            <a:r>
              <a:rPr lang="en-US" altLang="ko-KR" dirty="0"/>
              <a:t>)</a:t>
            </a:r>
          </a:p>
          <a:p>
            <a:pPr marL="285750" indent="-285750" algn="just" fontAlgn="base">
              <a:lnSpc>
                <a:spcPct val="150000"/>
              </a:lnSpc>
              <a:buFont typeface="Arial" panose="020B0604020202020204" pitchFamily="34" charset="0"/>
              <a:buChar char="•"/>
            </a:pPr>
            <a:r>
              <a:rPr lang="en-US" altLang="ko-KR" sz="1600" b="1" dirty="0">
                <a:latin typeface="+mj-lt"/>
              </a:rPr>
              <a:t>EU</a:t>
            </a:r>
            <a:r>
              <a:rPr lang="ko-KR" altLang="en-US" sz="1600" b="1" dirty="0">
                <a:latin typeface="+mj-lt"/>
              </a:rPr>
              <a:t>는 지난 </a:t>
            </a:r>
            <a:r>
              <a:rPr lang="en-US" altLang="ko-KR" sz="1600" b="1" dirty="0">
                <a:latin typeface="+mj-lt"/>
              </a:rPr>
              <a:t>2018</a:t>
            </a:r>
            <a:r>
              <a:rPr lang="ko-KR" altLang="en-US" sz="1600" b="1" dirty="0">
                <a:latin typeface="+mj-lt"/>
              </a:rPr>
              <a:t>년부터</a:t>
            </a:r>
            <a:r>
              <a:rPr lang="en-US" altLang="ko-KR" sz="1600" b="1" dirty="0">
                <a:latin typeface="+mj-lt"/>
              </a:rPr>
              <a:t>(2017</a:t>
            </a:r>
            <a:r>
              <a:rPr lang="ko-KR" altLang="en-US" sz="1600" b="1" dirty="0">
                <a:latin typeface="+mj-lt"/>
              </a:rPr>
              <a:t>년 회계연도 보고부터 적용</a:t>
            </a:r>
            <a:r>
              <a:rPr lang="en-US" altLang="ko-KR" sz="1600" b="1" dirty="0">
                <a:latin typeface="+mj-lt"/>
              </a:rPr>
              <a:t>) </a:t>
            </a:r>
            <a:r>
              <a:rPr lang="ko-KR" altLang="en-US" sz="1600" b="1" dirty="0">
                <a:latin typeface="+mj-lt"/>
              </a:rPr>
              <a:t>기업의 </a:t>
            </a:r>
            <a:r>
              <a:rPr lang="ko-KR" altLang="en-US" sz="1600" b="1" dirty="0" err="1">
                <a:latin typeface="+mj-lt"/>
              </a:rPr>
              <a:t>비재무정보</a:t>
            </a:r>
            <a:r>
              <a:rPr lang="ko-KR" altLang="en-US" sz="1600" b="1" dirty="0">
                <a:latin typeface="+mj-lt"/>
              </a:rPr>
              <a:t> 공개 의무화 지침이라고 할 수 있는 ‘</a:t>
            </a:r>
            <a:r>
              <a:rPr lang="en-US" altLang="ko-KR" sz="1600" b="1" dirty="0">
                <a:latin typeface="+mj-lt"/>
              </a:rPr>
              <a:t>NFRD(Non-Financial Reporting Directive)’</a:t>
            </a:r>
            <a:r>
              <a:rPr lang="ko-KR" altLang="en-US" sz="1600" b="1" dirty="0">
                <a:latin typeface="+mj-lt"/>
              </a:rPr>
              <a:t>을</a:t>
            </a:r>
            <a:r>
              <a:rPr lang="en-US" altLang="ko-KR" sz="1600" b="1" dirty="0">
                <a:latin typeface="+mj-lt"/>
              </a:rPr>
              <a:t> </a:t>
            </a:r>
            <a:r>
              <a:rPr lang="ko-KR" altLang="en-US" sz="1600" b="1" dirty="0">
                <a:latin typeface="+mj-lt"/>
              </a:rPr>
              <a:t>채택</a:t>
            </a:r>
            <a:endParaRPr lang="en-US" altLang="ko-KR" sz="1600" b="1" dirty="0">
              <a:latin typeface="+mj-lt"/>
            </a:endParaRPr>
          </a:p>
          <a:p>
            <a:pPr marL="285750" indent="-285750" algn="just" fontAlgn="base">
              <a:lnSpc>
                <a:spcPct val="150000"/>
              </a:lnSpc>
              <a:buFont typeface="Arial" panose="020B0604020202020204" pitchFamily="34" charset="0"/>
              <a:buChar char="•"/>
            </a:pPr>
            <a:r>
              <a:rPr lang="ko-KR" altLang="en-US" sz="1600" b="1" dirty="0">
                <a:latin typeface="+mj-lt"/>
              </a:rPr>
              <a:t>평균 근로자수 </a:t>
            </a:r>
            <a:r>
              <a:rPr lang="en-US" altLang="ko-KR" sz="1600" b="1" dirty="0">
                <a:latin typeface="+mj-lt"/>
              </a:rPr>
              <a:t>500</a:t>
            </a:r>
            <a:r>
              <a:rPr lang="ko-KR" altLang="en-US" sz="1600" b="1" dirty="0">
                <a:latin typeface="+mj-lt"/>
              </a:rPr>
              <a:t>명이상 대규모 상장기업</a:t>
            </a:r>
            <a:r>
              <a:rPr lang="en-US" altLang="ko-KR" sz="1600" b="1" dirty="0">
                <a:latin typeface="+mj-lt"/>
              </a:rPr>
              <a:t>, </a:t>
            </a:r>
            <a:r>
              <a:rPr lang="ko-KR" altLang="en-US" sz="1600" b="1" dirty="0">
                <a:latin typeface="+mj-lt"/>
              </a:rPr>
              <a:t>은행</a:t>
            </a:r>
            <a:r>
              <a:rPr lang="en-US" altLang="ko-KR" sz="1600" b="1" dirty="0">
                <a:latin typeface="+mj-lt"/>
              </a:rPr>
              <a:t>, </a:t>
            </a:r>
            <a:r>
              <a:rPr lang="ko-KR" altLang="en-US" sz="1600" b="1" dirty="0">
                <a:latin typeface="+mj-lt"/>
              </a:rPr>
              <a:t>보험사</a:t>
            </a:r>
            <a:r>
              <a:rPr lang="en-US" altLang="ko-KR" sz="1600" b="1" dirty="0">
                <a:latin typeface="+mj-lt"/>
              </a:rPr>
              <a:t> </a:t>
            </a:r>
            <a:r>
              <a:rPr lang="ko-KR" altLang="en-US" sz="1600" dirty="0">
                <a:latin typeface="+mj-lt"/>
              </a:rPr>
              <a:t>또는 </a:t>
            </a:r>
            <a:r>
              <a:rPr lang="en-US" altLang="ko-KR" sz="1600" dirty="0">
                <a:latin typeface="+mj-lt"/>
              </a:rPr>
              <a:t> </a:t>
            </a:r>
            <a:r>
              <a:rPr lang="ko-KR" altLang="en-US" sz="1600" dirty="0">
                <a:latin typeface="+mj-lt"/>
              </a:rPr>
              <a:t>자산 </a:t>
            </a:r>
            <a:r>
              <a:rPr lang="en-US" altLang="ko-KR" sz="1600" dirty="0">
                <a:latin typeface="+mj-lt"/>
              </a:rPr>
              <a:t>2</a:t>
            </a:r>
            <a:r>
              <a:rPr lang="ko-KR" altLang="en-US" sz="1600" dirty="0">
                <a:latin typeface="+mj-lt"/>
              </a:rPr>
              <a:t>천만 유로 이상 또는 </a:t>
            </a:r>
            <a:r>
              <a:rPr lang="ko-KR" altLang="en-US" sz="1600" dirty="0" err="1">
                <a:latin typeface="+mj-lt"/>
              </a:rPr>
              <a:t>순매출</a:t>
            </a:r>
            <a:r>
              <a:rPr lang="ko-KR" altLang="en-US" sz="1600" dirty="0">
                <a:latin typeface="+mj-lt"/>
              </a:rPr>
              <a:t> </a:t>
            </a:r>
            <a:r>
              <a:rPr lang="en-US" altLang="ko-KR" sz="1600" dirty="0">
                <a:latin typeface="+mj-lt"/>
              </a:rPr>
              <a:t>4</a:t>
            </a:r>
            <a:r>
              <a:rPr lang="ko-KR" altLang="en-US" sz="1600" dirty="0">
                <a:latin typeface="+mj-lt"/>
              </a:rPr>
              <a:t>천만 유로 이상인 대규모 기업에 적용</a:t>
            </a:r>
            <a:r>
              <a:rPr lang="en-US" altLang="ko-KR" sz="1600" dirty="0">
                <a:latin typeface="+mj-lt"/>
              </a:rPr>
              <a:t> </a:t>
            </a:r>
          </a:p>
          <a:p>
            <a:pPr marL="285750" indent="-285750" algn="just" fontAlgn="base">
              <a:lnSpc>
                <a:spcPct val="150000"/>
              </a:lnSpc>
              <a:buFont typeface="Arial" panose="020B0604020202020204" pitchFamily="34" charset="0"/>
              <a:buChar char="•"/>
            </a:pPr>
            <a:r>
              <a:rPr lang="ko-KR" altLang="en-US" sz="1600" dirty="0" err="1">
                <a:latin typeface="+mj-lt"/>
              </a:rPr>
              <a:t>공시정보</a:t>
            </a:r>
            <a:r>
              <a:rPr lang="ko-KR" altLang="en-US" sz="1600" dirty="0">
                <a:latin typeface="+mj-lt"/>
              </a:rPr>
              <a:t> </a:t>
            </a:r>
            <a:r>
              <a:rPr lang="en-US" altLang="ko-KR" sz="1600" b="1" dirty="0">
                <a:latin typeface="+mj-lt"/>
              </a:rPr>
              <a:t>: </a:t>
            </a:r>
            <a:r>
              <a:rPr lang="ko-KR" altLang="en-US" sz="1600" b="1" dirty="0">
                <a:latin typeface="+mj-lt"/>
              </a:rPr>
              <a:t> 환경</a:t>
            </a:r>
            <a:r>
              <a:rPr lang="en-US" altLang="ko-KR" sz="1600" b="1" dirty="0">
                <a:latin typeface="+mj-lt"/>
              </a:rPr>
              <a:t>, </a:t>
            </a:r>
            <a:r>
              <a:rPr lang="ko-KR" altLang="en-US" sz="1600" b="1" dirty="0">
                <a:latin typeface="+mj-lt"/>
              </a:rPr>
              <a:t>사회 및 노동자</a:t>
            </a:r>
            <a:r>
              <a:rPr lang="en-US" altLang="ko-KR" sz="1600" b="1" dirty="0">
                <a:latin typeface="+mj-lt"/>
              </a:rPr>
              <a:t>, </a:t>
            </a:r>
            <a:r>
              <a:rPr lang="ko-KR" altLang="en-US" sz="1600" b="1" dirty="0">
                <a:latin typeface="+mj-lt"/>
              </a:rPr>
              <a:t>인권 존중</a:t>
            </a:r>
            <a:r>
              <a:rPr lang="en-US" altLang="ko-KR" sz="1600" b="1" dirty="0">
                <a:latin typeface="+mj-lt"/>
              </a:rPr>
              <a:t>, </a:t>
            </a:r>
            <a:r>
              <a:rPr lang="ko-KR" altLang="en-US" sz="1600" b="1" dirty="0">
                <a:latin typeface="+mj-lt"/>
              </a:rPr>
              <a:t>반부패 및 뇌물</a:t>
            </a:r>
            <a:r>
              <a:rPr lang="en-US" altLang="ko-KR" sz="1600" b="1" dirty="0">
                <a:latin typeface="+mj-lt"/>
              </a:rPr>
              <a:t>, </a:t>
            </a:r>
            <a:r>
              <a:rPr lang="ko-KR" altLang="en-US" sz="1600" b="1" dirty="0">
                <a:latin typeface="+mj-lt"/>
              </a:rPr>
              <a:t>이사회 다양성 </a:t>
            </a:r>
            <a:r>
              <a:rPr lang="en-US" altLang="ko-KR" sz="1600" b="1" dirty="0">
                <a:latin typeface="+mj-lt"/>
              </a:rPr>
              <a:t>(</a:t>
            </a:r>
            <a:r>
              <a:rPr lang="ko-KR" altLang="en-US" sz="1600" b="1" dirty="0">
                <a:latin typeface="+mj-lt"/>
              </a:rPr>
              <a:t>나이</a:t>
            </a:r>
            <a:r>
              <a:rPr lang="en-US" altLang="ko-KR" sz="1600" b="1" dirty="0">
                <a:latin typeface="+mj-lt"/>
              </a:rPr>
              <a:t>, </a:t>
            </a:r>
            <a:r>
              <a:rPr lang="ko-KR" altLang="en-US" sz="1600" b="1" dirty="0">
                <a:latin typeface="+mj-lt"/>
              </a:rPr>
              <a:t>성별</a:t>
            </a:r>
            <a:r>
              <a:rPr lang="en-US" altLang="ko-KR" sz="1600" b="1" dirty="0">
                <a:latin typeface="+mj-lt"/>
              </a:rPr>
              <a:t>, </a:t>
            </a:r>
            <a:r>
              <a:rPr lang="ko-KR" altLang="en-US" sz="1600" b="1" dirty="0">
                <a:latin typeface="+mj-lt"/>
              </a:rPr>
              <a:t>교육 및 경력 측면</a:t>
            </a:r>
            <a:r>
              <a:rPr lang="en-US" altLang="ko-KR" sz="1600" b="1" dirty="0">
                <a:latin typeface="+mj-lt"/>
              </a:rPr>
              <a:t>) </a:t>
            </a:r>
            <a:r>
              <a:rPr lang="ko-KR" altLang="en-US" sz="1600" b="1" dirty="0">
                <a:latin typeface="+mj-lt"/>
              </a:rPr>
              <a:t>등</a:t>
            </a:r>
            <a:endParaRPr lang="en-US" altLang="ko-KR" sz="1600" b="1" dirty="0">
              <a:latin typeface="+mj-lt"/>
            </a:endParaRPr>
          </a:p>
          <a:p>
            <a:pPr marL="285750" indent="-285750" algn="just" fontAlgn="base">
              <a:lnSpc>
                <a:spcPct val="150000"/>
              </a:lnSpc>
              <a:buFont typeface="Arial" panose="020B0604020202020204" pitchFamily="34" charset="0"/>
              <a:buChar char="•"/>
            </a:pPr>
            <a:r>
              <a:rPr lang="ko-KR" altLang="en-US" sz="1600" dirty="0">
                <a:latin typeface="+mj-lt"/>
              </a:rPr>
              <a:t>정보공개방식 </a:t>
            </a:r>
            <a:r>
              <a:rPr lang="en-US" altLang="ko-KR" sz="1600" dirty="0">
                <a:latin typeface="+mj-lt"/>
              </a:rPr>
              <a:t>: </a:t>
            </a:r>
            <a:r>
              <a:rPr lang="en-US" altLang="ko-KR" sz="1600" b="1" dirty="0">
                <a:latin typeface="+mj-lt"/>
              </a:rPr>
              <a:t>Comply or Explain</a:t>
            </a:r>
            <a:r>
              <a:rPr lang="en-US" altLang="ko-KR" sz="1600" dirty="0">
                <a:latin typeface="+mj-lt"/>
              </a:rPr>
              <a:t>, </a:t>
            </a:r>
            <a:r>
              <a:rPr lang="ko-KR" altLang="en-US" sz="1600" dirty="0">
                <a:latin typeface="+mj-lt"/>
              </a:rPr>
              <a:t>정보 공개가 원칙이나 비공개 시 이유 설명의 의무가 있음</a:t>
            </a:r>
            <a:r>
              <a:rPr lang="en-US" altLang="ko-KR" sz="1600" dirty="0">
                <a:latin typeface="+mj-lt"/>
              </a:rPr>
              <a:t>.</a:t>
            </a:r>
            <a:endParaRPr lang="ko-KR" altLang="en-US" sz="1600" dirty="0">
              <a:latin typeface="+mj-lt"/>
            </a:endParaRPr>
          </a:p>
          <a:p>
            <a:pPr>
              <a:lnSpc>
                <a:spcPct val="150000"/>
              </a:lnSpc>
            </a:pPr>
            <a:r>
              <a:rPr lang="en-US" altLang="ko-KR" b="1" dirty="0">
                <a:solidFill>
                  <a:srgbClr val="FF0000"/>
                </a:solidFill>
              </a:rPr>
              <a:t>EU CSRD</a:t>
            </a:r>
            <a:r>
              <a:rPr lang="ko-KR" altLang="en-US" b="1" dirty="0">
                <a:solidFill>
                  <a:srgbClr val="FF0000"/>
                </a:solidFill>
              </a:rPr>
              <a:t> </a:t>
            </a:r>
            <a:r>
              <a:rPr lang="en-US" altLang="ko-KR" b="1" dirty="0">
                <a:solidFill>
                  <a:srgbClr val="FF0000"/>
                </a:solidFill>
              </a:rPr>
              <a:t>Proposal </a:t>
            </a:r>
            <a:r>
              <a:rPr lang="ko-KR" altLang="en-US" b="1" dirty="0">
                <a:solidFill>
                  <a:srgbClr val="FF0000"/>
                </a:solidFill>
              </a:rPr>
              <a:t>공표 및 </a:t>
            </a:r>
            <a:r>
              <a:rPr lang="en-US" altLang="ko-KR" b="1" dirty="0">
                <a:solidFill>
                  <a:srgbClr val="FF0000"/>
                </a:solidFill>
              </a:rPr>
              <a:t> ESRS</a:t>
            </a:r>
            <a:r>
              <a:rPr lang="ko-KR" altLang="en-US" b="1" dirty="0">
                <a:solidFill>
                  <a:srgbClr val="FF0000"/>
                </a:solidFill>
              </a:rPr>
              <a:t> 공시 초안 발표</a:t>
            </a:r>
            <a:endParaRPr lang="en-US" altLang="ko-KR" b="1" dirty="0">
              <a:solidFill>
                <a:srgbClr val="FF0000"/>
              </a:solidFill>
            </a:endParaRPr>
          </a:p>
          <a:p>
            <a:pPr marL="285750" indent="-285750" algn="just" fontAlgn="base">
              <a:lnSpc>
                <a:spcPct val="150000"/>
              </a:lnSpc>
              <a:buFont typeface="Arial" panose="020B0604020202020204" pitchFamily="34" charset="0"/>
              <a:buChar char="•"/>
            </a:pPr>
            <a:r>
              <a:rPr lang="en-US" altLang="ko-KR" sz="1600" dirty="0">
                <a:latin typeface="+mj-lt"/>
              </a:rPr>
              <a:t>2021.4: NFRD (2014/95/EU)</a:t>
            </a:r>
            <a:r>
              <a:rPr lang="ko-KR" altLang="en-US" sz="1600" dirty="0">
                <a:latin typeface="+mj-lt"/>
              </a:rPr>
              <a:t>를 개정하기 위한 </a:t>
            </a:r>
            <a:r>
              <a:rPr lang="en-US" altLang="ko-KR" sz="1600" dirty="0">
                <a:latin typeface="+mj-lt"/>
              </a:rPr>
              <a:t>CSRD Proposal </a:t>
            </a:r>
            <a:r>
              <a:rPr lang="ko-KR" altLang="en-US" sz="1600" dirty="0">
                <a:latin typeface="+mj-lt"/>
              </a:rPr>
              <a:t>발표</a:t>
            </a:r>
            <a:endParaRPr lang="en-US" altLang="ko-KR" sz="1600" dirty="0">
              <a:latin typeface="+mj-lt"/>
            </a:endParaRPr>
          </a:p>
          <a:p>
            <a:pPr marL="285750" indent="-285750" algn="just" fontAlgn="base">
              <a:lnSpc>
                <a:spcPct val="150000"/>
              </a:lnSpc>
              <a:buFont typeface="Arial" panose="020B0604020202020204" pitchFamily="34" charset="0"/>
              <a:buChar char="•"/>
            </a:pPr>
            <a:r>
              <a:rPr lang="en-US" altLang="ko-KR" sz="1600" b="1" dirty="0">
                <a:latin typeface="+mn-ea"/>
              </a:rPr>
              <a:t>CSRD </a:t>
            </a:r>
            <a:r>
              <a:rPr lang="ko-KR" altLang="en-US" sz="1600" b="1" dirty="0">
                <a:latin typeface="+mn-ea"/>
              </a:rPr>
              <a:t>공시대상  </a:t>
            </a:r>
            <a:r>
              <a:rPr lang="en-US" altLang="ko-KR" sz="1600" b="1" dirty="0">
                <a:latin typeface="+mn-ea"/>
              </a:rPr>
              <a:t>: </a:t>
            </a:r>
            <a:r>
              <a:rPr lang="ko-KR" altLang="en-US" sz="1600" b="1" dirty="0">
                <a:latin typeface="+mn-ea"/>
              </a:rPr>
              <a:t>연평균 종업원 </a:t>
            </a:r>
            <a:r>
              <a:rPr lang="en-US" altLang="ko-KR" sz="1600" b="1" dirty="0">
                <a:latin typeface="+mn-ea"/>
              </a:rPr>
              <a:t>250</a:t>
            </a:r>
            <a:r>
              <a:rPr lang="ko-KR" altLang="en-US" sz="1600" b="1" dirty="0">
                <a:latin typeface="+mn-ea"/>
              </a:rPr>
              <a:t>인 이상 또는 </a:t>
            </a:r>
            <a:r>
              <a:rPr lang="en-US" altLang="ko-KR" sz="1600" b="1" dirty="0">
                <a:latin typeface="+mn-ea"/>
              </a:rPr>
              <a:t>4000</a:t>
            </a:r>
            <a:r>
              <a:rPr lang="ko-KR" altLang="en-US" sz="1600" b="1" dirty="0">
                <a:latin typeface="+mn-ea"/>
              </a:rPr>
              <a:t>만 </a:t>
            </a:r>
            <a:r>
              <a:rPr lang="ko-KR" altLang="en-US" sz="1600" b="1" dirty="0" err="1">
                <a:latin typeface="+mn-ea"/>
              </a:rPr>
              <a:t>유로이상</a:t>
            </a:r>
            <a:r>
              <a:rPr lang="ko-KR" altLang="en-US" sz="1600" b="1" dirty="0">
                <a:latin typeface="+mn-ea"/>
              </a:rPr>
              <a:t> 매출 또는 </a:t>
            </a:r>
            <a:r>
              <a:rPr lang="en-US" altLang="ko-KR" sz="1600" b="1" dirty="0">
                <a:latin typeface="+mn-ea"/>
              </a:rPr>
              <a:t>2000</a:t>
            </a:r>
            <a:r>
              <a:rPr lang="ko-KR" altLang="en-US" sz="1600" b="1" dirty="0">
                <a:latin typeface="+mn-ea"/>
              </a:rPr>
              <a:t>만 유로 이상 자산보유</a:t>
            </a:r>
            <a:r>
              <a:rPr lang="en-US" altLang="ko-KR" sz="1600" b="1" dirty="0">
                <a:latin typeface="+mn-ea"/>
              </a:rPr>
              <a:t> </a:t>
            </a:r>
            <a:r>
              <a:rPr lang="ko-KR" altLang="en-US" sz="1600" b="1" dirty="0">
                <a:latin typeface="+mn-ea"/>
              </a:rPr>
              <a:t>중 두가지 해당기업</a:t>
            </a:r>
            <a:r>
              <a:rPr lang="en-US" altLang="ko-KR" sz="1600" b="1" dirty="0">
                <a:latin typeface="+mn-ea"/>
              </a:rPr>
              <a:t>, EU </a:t>
            </a:r>
            <a:r>
              <a:rPr lang="ko-KR" altLang="en-US" sz="1600" b="1" dirty="0">
                <a:latin typeface="+mn-ea"/>
              </a:rPr>
              <a:t>상장된 회사</a:t>
            </a:r>
            <a:r>
              <a:rPr lang="en-US" altLang="ko-KR" sz="1600" b="1" dirty="0">
                <a:latin typeface="+mn-ea"/>
              </a:rPr>
              <a:t>. - </a:t>
            </a:r>
            <a:r>
              <a:rPr lang="ko-KR" altLang="en-US" sz="1600" b="1" dirty="0">
                <a:latin typeface="+mn-ea"/>
              </a:rPr>
              <a:t>기업규모에 따라 시행시기 다르지만 </a:t>
            </a:r>
            <a:r>
              <a:rPr lang="en-US" altLang="ko-KR" sz="1600" b="1" dirty="0">
                <a:latin typeface="+mn-ea"/>
              </a:rPr>
              <a:t>2024</a:t>
            </a:r>
            <a:r>
              <a:rPr lang="ko-KR" altLang="en-US" sz="1600" b="1" dirty="0">
                <a:latin typeface="+mn-ea"/>
              </a:rPr>
              <a:t>년 초부터 정보보고 의무</a:t>
            </a:r>
            <a:r>
              <a:rPr lang="en-US" altLang="ko-KR" sz="1600" b="1" dirty="0">
                <a:latin typeface="+mn-ea"/>
              </a:rPr>
              <a:t>.</a:t>
            </a:r>
          </a:p>
          <a:p>
            <a:pPr marL="285750" indent="-285750" fontAlgn="base">
              <a:lnSpc>
                <a:spcPct val="150000"/>
              </a:lnSpc>
              <a:buFont typeface="Arial" panose="020B0604020202020204" pitchFamily="34" charset="0"/>
              <a:buChar char="•"/>
            </a:pPr>
            <a:r>
              <a:rPr lang="en-US" altLang="ko-KR" sz="1600" b="1" dirty="0">
                <a:latin typeface="+mn-ea"/>
              </a:rPr>
              <a:t>CSRD </a:t>
            </a:r>
            <a:r>
              <a:rPr lang="ko-KR" altLang="en-US" sz="1600" b="1" dirty="0" err="1">
                <a:latin typeface="+mn-ea"/>
              </a:rPr>
              <a:t>공시정보</a:t>
            </a:r>
            <a:r>
              <a:rPr lang="ko-KR" altLang="en-US" sz="1600" b="1" dirty="0">
                <a:latin typeface="+mn-ea"/>
              </a:rPr>
              <a:t> </a:t>
            </a:r>
            <a:r>
              <a:rPr lang="en-US" altLang="ko-KR" sz="1600" b="1" dirty="0">
                <a:latin typeface="+mn-ea"/>
              </a:rPr>
              <a:t>: </a:t>
            </a:r>
            <a:r>
              <a:rPr lang="ko-KR" altLang="en-US" sz="1600" b="1" dirty="0">
                <a:latin typeface="+mn-ea"/>
              </a:rPr>
              <a:t> 정보에 대한 신뢰성 제고를 위해 인증</a:t>
            </a:r>
            <a:r>
              <a:rPr lang="en-US" altLang="ko-KR" sz="1600" b="1" dirty="0">
                <a:latin typeface="+mn-ea"/>
              </a:rPr>
              <a:t> </a:t>
            </a:r>
            <a:r>
              <a:rPr lang="ko-KR" altLang="en-US" sz="1600" b="1" dirty="0">
                <a:latin typeface="+mn-ea"/>
              </a:rPr>
              <a:t>의무화</a:t>
            </a:r>
            <a:r>
              <a:rPr lang="en-US" altLang="ko-KR" sz="1600" b="1" dirty="0">
                <a:latin typeface="+mn-ea"/>
              </a:rPr>
              <a:t>,</a:t>
            </a:r>
            <a:r>
              <a:rPr lang="ko-KR" altLang="en-US" sz="1600" b="1" dirty="0">
                <a:latin typeface="+mn-ea"/>
              </a:rPr>
              <a:t> 별도보고서</a:t>
            </a:r>
            <a:r>
              <a:rPr lang="en-US" altLang="ko-KR" sz="1600" b="1" dirty="0">
                <a:latin typeface="+mn-ea"/>
              </a:rPr>
              <a:t>(Annual management report)</a:t>
            </a:r>
            <a:r>
              <a:rPr lang="ko-KR" altLang="en-US" sz="1600" b="1" dirty="0">
                <a:latin typeface="+mn-ea"/>
              </a:rPr>
              <a:t>로 공시</a:t>
            </a:r>
            <a:endParaRPr lang="ko-KR" altLang="en-US" sz="1600" b="1" dirty="0">
              <a:latin typeface="+mj-lt"/>
            </a:endParaRPr>
          </a:p>
          <a:p>
            <a:pPr marL="285750" indent="-285750" algn="just" fontAlgn="base">
              <a:lnSpc>
                <a:spcPct val="150000"/>
              </a:lnSpc>
              <a:buFont typeface="Arial" panose="020B0604020202020204" pitchFamily="34" charset="0"/>
              <a:buChar char="•"/>
            </a:pPr>
            <a:r>
              <a:rPr lang="en-US" altLang="ko-KR" sz="1600" dirty="0">
                <a:latin typeface="+mj-lt"/>
              </a:rPr>
              <a:t>2022. EU </a:t>
            </a:r>
            <a:r>
              <a:rPr lang="ko-KR" altLang="en-US" sz="1600" dirty="0">
                <a:latin typeface="+mj-lt"/>
              </a:rPr>
              <a:t>지속가능보고기준</a:t>
            </a:r>
            <a:r>
              <a:rPr lang="en-US" altLang="ko-KR" sz="1600" dirty="0">
                <a:latin typeface="+mj-lt"/>
              </a:rPr>
              <a:t>(ESRS) </a:t>
            </a:r>
            <a:r>
              <a:rPr lang="ko-KR" altLang="en-US" sz="1600" dirty="0">
                <a:latin typeface="+mj-lt"/>
              </a:rPr>
              <a:t>초안</a:t>
            </a:r>
            <a:r>
              <a:rPr lang="en-US" altLang="ko-KR" sz="1600" dirty="0">
                <a:latin typeface="+mj-lt"/>
              </a:rPr>
              <a:t>(</a:t>
            </a:r>
            <a:r>
              <a:rPr lang="ko-KR" altLang="en-US" sz="1600" dirty="0">
                <a:latin typeface="+mj-lt"/>
              </a:rPr>
              <a:t>안</a:t>
            </a:r>
            <a:r>
              <a:rPr lang="en-US" altLang="ko-KR" sz="1600" dirty="0">
                <a:latin typeface="+mj-lt"/>
              </a:rPr>
              <a:t>) </a:t>
            </a:r>
            <a:r>
              <a:rPr lang="ko-KR" altLang="en-US" sz="1600" dirty="0">
                <a:latin typeface="+mj-lt"/>
              </a:rPr>
              <a:t>공표</a:t>
            </a:r>
            <a:endParaRPr lang="en-US" altLang="ko-KR" sz="1600" dirty="0">
              <a:latin typeface="+mj-lt"/>
            </a:endParaRPr>
          </a:p>
          <a:p>
            <a:pPr marL="285750" indent="-285750" algn="just" fontAlgn="base">
              <a:lnSpc>
                <a:spcPct val="150000"/>
              </a:lnSpc>
              <a:buFont typeface="Arial" panose="020B0604020202020204" pitchFamily="34" charset="0"/>
              <a:buChar char="•"/>
            </a:pPr>
            <a:endParaRPr lang="en-US" altLang="ko-KR" sz="1600" dirty="0">
              <a:latin typeface="+mj-lt"/>
            </a:endParaRPr>
          </a:p>
        </p:txBody>
      </p:sp>
    </p:spTree>
    <p:extLst>
      <p:ext uri="{BB962C8B-B14F-4D97-AF65-F5344CB8AC3E}">
        <p14:creationId xmlns:p14="http://schemas.microsoft.com/office/powerpoint/2010/main" val="1960351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슬라이드 번호 개체 틀 2"/>
          <p:cNvSpPr>
            <a:spLocks noGrp="1"/>
          </p:cNvSpPr>
          <p:nvPr>
            <p:ph type="sldNum" sz="quarter" idx="12"/>
          </p:nvPr>
        </p:nvSpPr>
        <p:spPr/>
        <p:txBody>
          <a:bodyPr/>
          <a:lstStyle/>
          <a:p>
            <a:fld id="{DDC88DC7-E127-40CF-A214-063A7381AEF2}" type="slidenum">
              <a:rPr lang="ko-KR" altLang="en-US" smtClean="0"/>
              <a:t>8</a:t>
            </a:fld>
            <a:endParaRPr lang="ko-KR" altLang="en-US"/>
          </a:p>
        </p:txBody>
      </p:sp>
      <p:sp>
        <p:nvSpPr>
          <p:cNvPr id="9" name="직사각형 8">
            <a:extLst>
              <a:ext uri="{FF2B5EF4-FFF2-40B4-BE49-F238E27FC236}">
                <a16:creationId xmlns:a16="http://schemas.microsoft.com/office/drawing/2014/main" id="{AFB07929-1493-CAD5-F98F-30C3318AAAA6}"/>
              </a:ext>
            </a:extLst>
          </p:cNvPr>
          <p:cNvSpPr/>
          <p:nvPr/>
        </p:nvSpPr>
        <p:spPr>
          <a:xfrm>
            <a:off x="366157" y="61133"/>
            <a:ext cx="595035" cy="742511"/>
          </a:xfrm>
          <a:prstGeom prst="rect">
            <a:avLst/>
          </a:prstGeom>
        </p:spPr>
        <p:txBody>
          <a:bodyPr wrap="none">
            <a:spAutoFit/>
          </a:bodyPr>
          <a:lstStyle/>
          <a:p>
            <a:pPr>
              <a:lnSpc>
                <a:spcPct val="150000"/>
              </a:lnSpc>
            </a:pPr>
            <a:r>
              <a:rPr lang="en-US" altLang="ko-KR" sz="3200" b="1" dirty="0">
                <a:solidFill>
                  <a:schemeClr val="bg1">
                    <a:lumMod val="75000"/>
                  </a:schemeClr>
                </a:solidFill>
                <a:latin typeface="Times New Roman" pitchFamily="18" charset="0"/>
                <a:ea typeface="맑은 고딕" pitchFamily="50" charset="-127"/>
                <a:cs typeface="Times New Roman" pitchFamily="18" charset="0"/>
              </a:rPr>
              <a:t>0</a:t>
            </a:r>
            <a:r>
              <a:rPr lang="en-US" altLang="ko-KR" sz="3200" b="1" dirty="0">
                <a:solidFill>
                  <a:srgbClr val="C00000"/>
                </a:solidFill>
                <a:latin typeface="Times New Roman" pitchFamily="18" charset="0"/>
                <a:ea typeface="맑은 고딕" pitchFamily="50" charset="-127"/>
                <a:cs typeface="Times New Roman" pitchFamily="18" charset="0"/>
              </a:rPr>
              <a:t>1</a:t>
            </a:r>
          </a:p>
        </p:txBody>
      </p:sp>
      <p:cxnSp>
        <p:nvCxnSpPr>
          <p:cNvPr id="14" name="직선 연결선 13">
            <a:extLst>
              <a:ext uri="{FF2B5EF4-FFF2-40B4-BE49-F238E27FC236}">
                <a16:creationId xmlns:a16="http://schemas.microsoft.com/office/drawing/2014/main" id="{3FA18C37-3BD0-4D80-0571-A7B89F8313A2}"/>
              </a:ext>
            </a:extLst>
          </p:cNvPr>
          <p:cNvCxnSpPr>
            <a:cxnSpLocks/>
          </p:cNvCxnSpPr>
          <p:nvPr/>
        </p:nvCxnSpPr>
        <p:spPr>
          <a:xfrm flipH="1">
            <a:off x="5085347" y="490231"/>
            <a:ext cx="4451852"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15" name="직사각형 14">
            <a:extLst>
              <a:ext uri="{FF2B5EF4-FFF2-40B4-BE49-F238E27FC236}">
                <a16:creationId xmlns:a16="http://schemas.microsoft.com/office/drawing/2014/main" id="{C6548820-6522-7EC1-E701-6382D5061928}"/>
              </a:ext>
            </a:extLst>
          </p:cNvPr>
          <p:cNvSpPr/>
          <p:nvPr/>
        </p:nvSpPr>
        <p:spPr>
          <a:xfrm>
            <a:off x="929469" y="119541"/>
            <a:ext cx="6084941" cy="655372"/>
          </a:xfrm>
          <a:prstGeom prst="rect">
            <a:avLst/>
          </a:prstGeom>
        </p:spPr>
        <p:txBody>
          <a:bodyPr wrap="square">
            <a:spAutoFit/>
          </a:bodyPr>
          <a:lstStyle/>
          <a:p>
            <a:pPr>
              <a:lnSpc>
                <a:spcPct val="150000"/>
              </a:lnSpc>
            </a:pPr>
            <a:r>
              <a:rPr lang="en-US" altLang="ko-KR" sz="2800" b="1" dirty="0">
                <a:latin typeface="+mn-ea"/>
                <a:cs typeface="Times New Roman" pitchFamily="18" charset="0"/>
              </a:rPr>
              <a:t>EU CSRD, ESRS</a:t>
            </a:r>
            <a:endParaRPr lang="ko-KR" altLang="en-US" sz="2800" b="1" dirty="0">
              <a:latin typeface="+mn-ea"/>
              <a:cs typeface="Times New Roman" pitchFamily="18" charset="0"/>
            </a:endParaRPr>
          </a:p>
        </p:txBody>
      </p:sp>
      <p:sp>
        <p:nvSpPr>
          <p:cNvPr id="4" name="TextBox 3">
            <a:extLst>
              <a:ext uri="{FF2B5EF4-FFF2-40B4-BE49-F238E27FC236}">
                <a16:creationId xmlns:a16="http://schemas.microsoft.com/office/drawing/2014/main" id="{010906A3-318C-5D83-D659-363A24D278DE}"/>
              </a:ext>
            </a:extLst>
          </p:cNvPr>
          <p:cNvSpPr txBox="1"/>
          <p:nvPr/>
        </p:nvSpPr>
        <p:spPr>
          <a:xfrm>
            <a:off x="490287" y="974279"/>
            <a:ext cx="10515600" cy="400110"/>
          </a:xfrm>
          <a:prstGeom prst="rect">
            <a:avLst/>
          </a:prstGeom>
          <a:noFill/>
        </p:spPr>
        <p:txBody>
          <a:bodyPr wrap="square" rtlCol="0">
            <a:spAutoFit/>
          </a:bodyPr>
          <a:lstStyle/>
          <a:p>
            <a:pPr marL="342900" indent="-342900">
              <a:buFont typeface="Arial" panose="020B0604020202020204" pitchFamily="34" charset="0"/>
              <a:buChar char="•"/>
            </a:pPr>
            <a:r>
              <a:rPr lang="en-US" altLang="ko-KR" sz="2000" b="1" dirty="0">
                <a:solidFill>
                  <a:srgbClr val="1F3B73"/>
                </a:solidFill>
              </a:rPr>
              <a:t>ESRS</a:t>
            </a:r>
            <a:r>
              <a:rPr lang="ko-KR" altLang="en-US" sz="2000" b="1" dirty="0">
                <a:solidFill>
                  <a:srgbClr val="1F3B73"/>
                </a:solidFill>
              </a:rPr>
              <a:t>의 주요 특성</a:t>
            </a:r>
            <a:endParaRPr lang="en-US" altLang="ko-KR" sz="2000" b="1" dirty="0">
              <a:solidFill>
                <a:srgbClr val="1F3B73"/>
              </a:solidFill>
            </a:endParaRPr>
          </a:p>
        </p:txBody>
      </p:sp>
      <p:sp>
        <p:nvSpPr>
          <p:cNvPr id="5" name="TextBox 4">
            <a:extLst>
              <a:ext uri="{FF2B5EF4-FFF2-40B4-BE49-F238E27FC236}">
                <a16:creationId xmlns:a16="http://schemas.microsoft.com/office/drawing/2014/main" id="{7830D142-093A-3FCE-010A-A3562ABFF221}"/>
              </a:ext>
            </a:extLst>
          </p:cNvPr>
          <p:cNvSpPr txBox="1"/>
          <p:nvPr/>
        </p:nvSpPr>
        <p:spPr>
          <a:xfrm>
            <a:off x="672600" y="1353386"/>
            <a:ext cx="10681200" cy="2712420"/>
          </a:xfrm>
          <a:prstGeom prst="rect">
            <a:avLst/>
          </a:prstGeom>
          <a:noFill/>
        </p:spPr>
        <p:txBody>
          <a:bodyPr wrap="square" lIns="80147" tIns="40074" rIns="80147" bIns="40074" rtlCol="0">
            <a:spAutoFit/>
          </a:bodyPr>
          <a:lstStyle/>
          <a:p>
            <a:pPr algn="just" fontAlgn="base">
              <a:lnSpc>
                <a:spcPct val="150000"/>
              </a:lnSpc>
            </a:pPr>
            <a:r>
              <a:rPr lang="en-US" altLang="ko-KR" b="1" dirty="0"/>
              <a:t>ESRS </a:t>
            </a:r>
            <a:r>
              <a:rPr lang="ko-KR" altLang="en-US" b="1" dirty="0"/>
              <a:t>기준의 목표</a:t>
            </a:r>
            <a:endParaRPr lang="en-US" altLang="ko-KR" b="1" dirty="0"/>
          </a:p>
          <a:p>
            <a:pPr marL="285750" indent="-285750" algn="just" fontAlgn="base">
              <a:lnSpc>
                <a:spcPct val="150000"/>
              </a:lnSpc>
              <a:buFont typeface="Arial" panose="020B0604020202020204" pitchFamily="34" charset="0"/>
              <a:buChar char="•"/>
            </a:pPr>
            <a:r>
              <a:rPr lang="en-US" altLang="ko-KR" dirty="0"/>
              <a:t>2022</a:t>
            </a:r>
            <a:r>
              <a:rPr lang="ko-KR" altLang="en-US" dirty="0"/>
              <a:t>년 </a:t>
            </a:r>
            <a:r>
              <a:rPr lang="en-US" altLang="ko-KR" dirty="0"/>
              <a:t>CSRD</a:t>
            </a:r>
            <a:r>
              <a:rPr lang="ko-KR" altLang="en-US" dirty="0"/>
              <a:t>의 비교가능성을 높이기 위한 표준화된 기준을 위해 </a:t>
            </a:r>
            <a:r>
              <a:rPr lang="ko-KR" altLang="en-US" dirty="0" err="1"/>
              <a:t>유럽재무보고자문그룹</a:t>
            </a:r>
            <a:r>
              <a:rPr lang="en-US" altLang="ko-KR" dirty="0"/>
              <a:t>(EFRAG)</a:t>
            </a:r>
            <a:r>
              <a:rPr lang="ko-KR" altLang="en-US" dirty="0"/>
              <a:t>이 </a:t>
            </a:r>
            <a:r>
              <a:rPr lang="en-US" altLang="ko-KR" dirty="0"/>
              <a:t>ESRS(European Sustainability Reporting Standards) </a:t>
            </a:r>
            <a:r>
              <a:rPr lang="ko-KR" altLang="en-US" dirty="0"/>
              <a:t>초안을 발표</a:t>
            </a:r>
          </a:p>
          <a:p>
            <a:pPr marL="285750" indent="-285750" algn="just" fontAlgn="base">
              <a:lnSpc>
                <a:spcPct val="150000"/>
              </a:lnSpc>
              <a:buFont typeface="Arial" panose="020B0604020202020204" pitchFamily="34" charset="0"/>
              <a:buChar char="•"/>
            </a:pPr>
            <a:r>
              <a:rPr lang="en-US" altLang="ko-KR" sz="1600" dirty="0"/>
              <a:t>EU</a:t>
            </a:r>
            <a:r>
              <a:rPr lang="ko-KR" altLang="en-US" sz="1600" dirty="0"/>
              <a:t>가 제정하는 공시 기준은 포괄적이고 다양한 정보 공시를 요구하는 기준</a:t>
            </a:r>
            <a:endParaRPr lang="en-US" altLang="ko-KR" sz="1600" dirty="0"/>
          </a:p>
          <a:p>
            <a:pPr marL="285750" indent="-285750" algn="just" fontAlgn="base">
              <a:lnSpc>
                <a:spcPct val="150000"/>
              </a:lnSpc>
              <a:buFont typeface="Arial" panose="020B0604020202020204" pitchFamily="34" charset="0"/>
              <a:buChar char="•"/>
            </a:pPr>
            <a:r>
              <a:rPr lang="ko-KR" altLang="en-US" sz="1600" b="1" dirty="0"/>
              <a:t>지속가능성 이슈가 기업의 성장과 성과에 미치는 영향 뿐 아니라 기업이 사람과 환경</a:t>
            </a:r>
            <a:r>
              <a:rPr lang="en-US" altLang="ko-KR" sz="1600" b="1" dirty="0"/>
              <a:t>, </a:t>
            </a:r>
            <a:r>
              <a:rPr lang="ko-KR" altLang="en-US" sz="1600" b="1" dirty="0"/>
              <a:t>사회에 미치는 영향을 파악할 수 있도록 </a:t>
            </a:r>
            <a:r>
              <a:rPr lang="en-US" altLang="ko-KR" sz="1600" b="1" dirty="0"/>
              <a:t>"</a:t>
            </a:r>
            <a:r>
              <a:rPr lang="ko-KR" altLang="en-US" sz="1600" b="1" dirty="0"/>
              <a:t>이중 중요성</a:t>
            </a:r>
            <a:r>
              <a:rPr lang="en-US" altLang="ko-KR" sz="1600" b="1" dirty="0"/>
              <a:t>(double materiality)"</a:t>
            </a:r>
            <a:r>
              <a:rPr lang="ko-KR" altLang="en-US" sz="1600" b="1" dirty="0"/>
              <a:t>을 강조</a:t>
            </a:r>
          </a:p>
          <a:p>
            <a:pPr marL="285750" indent="-285750" fontAlgn="base">
              <a:buFont typeface="Arial" panose="020B0604020202020204" pitchFamily="34" charset="0"/>
              <a:buChar char="•"/>
            </a:pPr>
            <a:endParaRPr lang="en-US" altLang="ko-KR" dirty="0">
              <a:latin typeface="+mn-ea"/>
            </a:endParaRPr>
          </a:p>
        </p:txBody>
      </p:sp>
      <p:pic>
        <p:nvPicPr>
          <p:cNvPr id="6" name="Picture 3">
            <a:extLst>
              <a:ext uri="{FF2B5EF4-FFF2-40B4-BE49-F238E27FC236}">
                <a16:creationId xmlns:a16="http://schemas.microsoft.com/office/drawing/2014/main" id="{2BA06D74-2FFE-C98D-73EA-2F30687CFA91}"/>
              </a:ext>
            </a:extLst>
          </p:cNvPr>
          <p:cNvPicPr>
            <a:picLocks noChangeAspect="1"/>
          </p:cNvPicPr>
          <p:nvPr/>
        </p:nvPicPr>
        <p:blipFill>
          <a:blip r:embed="rId2"/>
          <a:stretch>
            <a:fillRect/>
          </a:stretch>
        </p:blipFill>
        <p:spPr>
          <a:xfrm>
            <a:off x="3027842" y="3828535"/>
            <a:ext cx="6320695" cy="2710377"/>
          </a:xfrm>
          <a:prstGeom prst="rect">
            <a:avLst/>
          </a:prstGeom>
          <a:noFill/>
          <a:ln>
            <a:noFill/>
          </a:ln>
          <a:effectLst/>
        </p:spPr>
      </p:pic>
    </p:spTree>
    <p:extLst>
      <p:ext uri="{BB962C8B-B14F-4D97-AF65-F5344CB8AC3E}">
        <p14:creationId xmlns:p14="http://schemas.microsoft.com/office/powerpoint/2010/main" val="24624441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슬라이드 번호 개체 틀 2"/>
          <p:cNvSpPr>
            <a:spLocks noGrp="1"/>
          </p:cNvSpPr>
          <p:nvPr>
            <p:ph type="sldNum" sz="quarter" idx="12"/>
          </p:nvPr>
        </p:nvSpPr>
        <p:spPr/>
        <p:txBody>
          <a:bodyPr/>
          <a:lstStyle/>
          <a:p>
            <a:fld id="{DDC88DC7-E127-40CF-A214-063A7381AEF2}" type="slidenum">
              <a:rPr lang="ko-KR" altLang="en-US" smtClean="0"/>
              <a:t>9</a:t>
            </a:fld>
            <a:endParaRPr lang="ko-KR" altLang="en-US"/>
          </a:p>
        </p:txBody>
      </p:sp>
      <p:sp>
        <p:nvSpPr>
          <p:cNvPr id="9" name="직사각형 8">
            <a:extLst>
              <a:ext uri="{FF2B5EF4-FFF2-40B4-BE49-F238E27FC236}">
                <a16:creationId xmlns:a16="http://schemas.microsoft.com/office/drawing/2014/main" id="{AFB07929-1493-CAD5-F98F-30C3318AAAA6}"/>
              </a:ext>
            </a:extLst>
          </p:cNvPr>
          <p:cNvSpPr/>
          <p:nvPr/>
        </p:nvSpPr>
        <p:spPr>
          <a:xfrm>
            <a:off x="366157" y="61133"/>
            <a:ext cx="595035" cy="742511"/>
          </a:xfrm>
          <a:prstGeom prst="rect">
            <a:avLst/>
          </a:prstGeom>
        </p:spPr>
        <p:txBody>
          <a:bodyPr wrap="none">
            <a:spAutoFit/>
          </a:bodyPr>
          <a:lstStyle/>
          <a:p>
            <a:pPr>
              <a:lnSpc>
                <a:spcPct val="150000"/>
              </a:lnSpc>
            </a:pPr>
            <a:r>
              <a:rPr lang="en-US" altLang="ko-KR" sz="3200" b="1" dirty="0">
                <a:solidFill>
                  <a:schemeClr val="bg1">
                    <a:lumMod val="75000"/>
                  </a:schemeClr>
                </a:solidFill>
                <a:latin typeface="Times New Roman" pitchFamily="18" charset="0"/>
                <a:ea typeface="맑은 고딕" pitchFamily="50" charset="-127"/>
                <a:cs typeface="Times New Roman" pitchFamily="18" charset="0"/>
              </a:rPr>
              <a:t>0</a:t>
            </a:r>
            <a:r>
              <a:rPr lang="en-US" altLang="ko-KR" sz="3200" b="1" dirty="0">
                <a:solidFill>
                  <a:srgbClr val="C00000"/>
                </a:solidFill>
                <a:latin typeface="Times New Roman" pitchFamily="18" charset="0"/>
                <a:ea typeface="맑은 고딕" pitchFamily="50" charset="-127"/>
                <a:cs typeface="Times New Roman" pitchFamily="18" charset="0"/>
              </a:rPr>
              <a:t>1</a:t>
            </a:r>
          </a:p>
        </p:txBody>
      </p:sp>
      <p:cxnSp>
        <p:nvCxnSpPr>
          <p:cNvPr id="14" name="직선 연결선 13">
            <a:extLst>
              <a:ext uri="{FF2B5EF4-FFF2-40B4-BE49-F238E27FC236}">
                <a16:creationId xmlns:a16="http://schemas.microsoft.com/office/drawing/2014/main" id="{3FA18C37-3BD0-4D80-0571-A7B89F8313A2}"/>
              </a:ext>
            </a:extLst>
          </p:cNvPr>
          <p:cNvCxnSpPr>
            <a:cxnSpLocks/>
          </p:cNvCxnSpPr>
          <p:nvPr/>
        </p:nvCxnSpPr>
        <p:spPr>
          <a:xfrm flipH="1">
            <a:off x="6192252" y="484216"/>
            <a:ext cx="4451852"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15" name="직사각형 14">
            <a:extLst>
              <a:ext uri="{FF2B5EF4-FFF2-40B4-BE49-F238E27FC236}">
                <a16:creationId xmlns:a16="http://schemas.microsoft.com/office/drawing/2014/main" id="{C6548820-6522-7EC1-E701-6382D5061928}"/>
              </a:ext>
            </a:extLst>
          </p:cNvPr>
          <p:cNvSpPr/>
          <p:nvPr/>
        </p:nvSpPr>
        <p:spPr>
          <a:xfrm>
            <a:off x="929469" y="119541"/>
            <a:ext cx="6084941" cy="655372"/>
          </a:xfrm>
          <a:prstGeom prst="rect">
            <a:avLst/>
          </a:prstGeom>
        </p:spPr>
        <p:txBody>
          <a:bodyPr wrap="square">
            <a:spAutoFit/>
          </a:bodyPr>
          <a:lstStyle/>
          <a:p>
            <a:pPr>
              <a:lnSpc>
                <a:spcPct val="150000"/>
              </a:lnSpc>
            </a:pPr>
            <a:r>
              <a:rPr lang="en-US" altLang="ko-KR" sz="2800" b="1" dirty="0">
                <a:latin typeface="+mn-ea"/>
                <a:cs typeface="Times New Roman" pitchFamily="18" charset="0"/>
              </a:rPr>
              <a:t>SEC climate related disclosure</a:t>
            </a:r>
            <a:endParaRPr lang="ko-KR" altLang="en-US" sz="2800" b="1" dirty="0">
              <a:latin typeface="+mn-ea"/>
              <a:cs typeface="Times New Roman" pitchFamily="18" charset="0"/>
            </a:endParaRPr>
          </a:p>
        </p:txBody>
      </p:sp>
      <p:sp>
        <p:nvSpPr>
          <p:cNvPr id="4" name="TextBox 3">
            <a:extLst>
              <a:ext uri="{FF2B5EF4-FFF2-40B4-BE49-F238E27FC236}">
                <a16:creationId xmlns:a16="http://schemas.microsoft.com/office/drawing/2014/main" id="{010906A3-318C-5D83-D659-363A24D278DE}"/>
              </a:ext>
            </a:extLst>
          </p:cNvPr>
          <p:cNvSpPr txBox="1"/>
          <p:nvPr/>
        </p:nvSpPr>
        <p:spPr>
          <a:xfrm>
            <a:off x="490287" y="974279"/>
            <a:ext cx="10515600" cy="400110"/>
          </a:xfrm>
          <a:prstGeom prst="rect">
            <a:avLst/>
          </a:prstGeom>
          <a:noFill/>
        </p:spPr>
        <p:txBody>
          <a:bodyPr wrap="square" rtlCol="0">
            <a:spAutoFit/>
          </a:bodyPr>
          <a:lstStyle/>
          <a:p>
            <a:pPr marL="342900" indent="-342900">
              <a:buFont typeface="Arial" panose="020B0604020202020204" pitchFamily="34" charset="0"/>
              <a:buChar char="•"/>
            </a:pPr>
            <a:r>
              <a:rPr lang="en-US" altLang="ko-KR" sz="2000" b="1" dirty="0">
                <a:solidFill>
                  <a:srgbClr val="1F3B73"/>
                </a:solidFill>
              </a:rPr>
              <a:t>SEC </a:t>
            </a:r>
            <a:r>
              <a:rPr lang="ko-KR" altLang="en-US" sz="2000" b="1" dirty="0">
                <a:solidFill>
                  <a:srgbClr val="1F3B73"/>
                </a:solidFill>
              </a:rPr>
              <a:t>기후관련 정보 공시 기준 초안 발표</a:t>
            </a:r>
            <a:endParaRPr lang="en-US" altLang="ko-KR" sz="2000" b="1" dirty="0">
              <a:solidFill>
                <a:srgbClr val="1F3B73"/>
              </a:solidFill>
            </a:endParaRPr>
          </a:p>
        </p:txBody>
      </p:sp>
      <p:sp>
        <p:nvSpPr>
          <p:cNvPr id="8" name="TextBox 7">
            <a:extLst>
              <a:ext uri="{FF2B5EF4-FFF2-40B4-BE49-F238E27FC236}">
                <a16:creationId xmlns:a16="http://schemas.microsoft.com/office/drawing/2014/main" id="{289DFBD6-59E4-6C68-593C-3127240CF475}"/>
              </a:ext>
            </a:extLst>
          </p:cNvPr>
          <p:cNvSpPr txBox="1"/>
          <p:nvPr/>
        </p:nvSpPr>
        <p:spPr>
          <a:xfrm>
            <a:off x="838200" y="1395413"/>
            <a:ext cx="10515600" cy="5013371"/>
          </a:xfrm>
          <a:prstGeom prst="rect">
            <a:avLst/>
          </a:prstGeom>
          <a:noFill/>
        </p:spPr>
        <p:txBody>
          <a:bodyPr wrap="square" lIns="80147" tIns="40074" rIns="80147" bIns="40074" rtlCol="0">
            <a:spAutoFit/>
          </a:bodyPr>
          <a:lstStyle/>
          <a:p>
            <a:pPr>
              <a:lnSpc>
                <a:spcPct val="150000"/>
              </a:lnSpc>
            </a:pPr>
            <a:r>
              <a:rPr lang="en-US" altLang="ko-KR" sz="2000" b="1" dirty="0">
                <a:solidFill>
                  <a:schemeClr val="accent1"/>
                </a:solidFill>
                <a:latin typeface="+mn-ea"/>
              </a:rPr>
              <a:t>SEC Proposed rule (climate related disclosure) </a:t>
            </a:r>
            <a:r>
              <a:rPr lang="ko-KR" altLang="en-US" sz="2000" b="1" dirty="0">
                <a:solidFill>
                  <a:schemeClr val="accent1"/>
                </a:solidFill>
                <a:latin typeface="+mn-ea"/>
              </a:rPr>
              <a:t>주요 마일스톤</a:t>
            </a:r>
            <a:endParaRPr lang="en-US" altLang="ko-KR" sz="2000" b="1" dirty="0">
              <a:solidFill>
                <a:schemeClr val="accent1"/>
              </a:solidFill>
              <a:latin typeface="+mn-ea"/>
            </a:endParaRPr>
          </a:p>
          <a:p>
            <a:pPr>
              <a:lnSpc>
                <a:spcPct val="150000"/>
              </a:lnSpc>
            </a:pPr>
            <a:endParaRPr lang="en-US" altLang="ko-KR" b="1" dirty="0">
              <a:solidFill>
                <a:schemeClr val="accent1"/>
              </a:solidFill>
              <a:latin typeface="+mn-ea"/>
            </a:endParaRPr>
          </a:p>
          <a:p>
            <a:pPr>
              <a:lnSpc>
                <a:spcPct val="150000"/>
              </a:lnSpc>
            </a:pPr>
            <a:endParaRPr lang="en-US" altLang="ko-KR" b="1" dirty="0">
              <a:solidFill>
                <a:schemeClr val="accent1"/>
              </a:solidFill>
              <a:latin typeface="+mn-ea"/>
            </a:endParaRPr>
          </a:p>
          <a:p>
            <a:pPr>
              <a:lnSpc>
                <a:spcPct val="150000"/>
              </a:lnSpc>
            </a:pPr>
            <a:endParaRPr lang="en-US" altLang="ko-KR" b="1" dirty="0">
              <a:solidFill>
                <a:schemeClr val="accent1"/>
              </a:solidFill>
              <a:latin typeface="+mn-ea"/>
            </a:endParaRPr>
          </a:p>
          <a:p>
            <a:pPr>
              <a:lnSpc>
                <a:spcPct val="150000"/>
              </a:lnSpc>
            </a:pPr>
            <a:endParaRPr lang="en-US" altLang="ko-KR" b="1" dirty="0">
              <a:solidFill>
                <a:schemeClr val="accent1"/>
              </a:solidFill>
              <a:latin typeface="+mn-ea"/>
            </a:endParaRPr>
          </a:p>
          <a:p>
            <a:pPr>
              <a:lnSpc>
                <a:spcPct val="150000"/>
              </a:lnSpc>
            </a:pPr>
            <a:endParaRPr lang="en-US" altLang="ko-KR" b="1" dirty="0">
              <a:solidFill>
                <a:schemeClr val="accent1"/>
              </a:solidFill>
              <a:latin typeface="+mn-ea"/>
            </a:endParaRPr>
          </a:p>
          <a:p>
            <a:pPr>
              <a:lnSpc>
                <a:spcPct val="150000"/>
              </a:lnSpc>
            </a:pPr>
            <a:endParaRPr lang="en-US" altLang="ko-KR" b="1" dirty="0">
              <a:solidFill>
                <a:schemeClr val="accent1"/>
              </a:solidFill>
              <a:latin typeface="+mn-ea"/>
            </a:endParaRPr>
          </a:p>
          <a:p>
            <a:pPr marL="285750" indent="-285750" algn="just" fontAlgn="base">
              <a:lnSpc>
                <a:spcPct val="150000"/>
              </a:lnSpc>
              <a:buFont typeface="Arial" panose="020B0604020202020204" pitchFamily="34" charset="0"/>
              <a:buChar char="•"/>
            </a:pPr>
            <a:r>
              <a:rPr lang="en-US" altLang="ko-KR" dirty="0"/>
              <a:t>2022 </a:t>
            </a:r>
            <a:r>
              <a:rPr lang="ko-KR" altLang="en-US" dirty="0"/>
              <a:t>년 </a:t>
            </a:r>
            <a:r>
              <a:rPr lang="en-US" altLang="ko-KR" dirty="0"/>
              <a:t>3</a:t>
            </a:r>
            <a:r>
              <a:rPr lang="ko-KR" altLang="en-US" dirty="0"/>
              <a:t>월 미국 증권거래위원회 </a:t>
            </a:r>
            <a:r>
              <a:rPr lang="en-US" altLang="ko-KR" dirty="0"/>
              <a:t>(SEC)</a:t>
            </a:r>
            <a:r>
              <a:rPr lang="ko-KR" altLang="en-US" dirty="0"/>
              <a:t>가 기후 공시 의무화 </a:t>
            </a:r>
            <a:r>
              <a:rPr lang="ko-KR" altLang="en-US" dirty="0" err="1"/>
              <a:t>규정안을</a:t>
            </a:r>
            <a:r>
              <a:rPr lang="ko-KR" altLang="en-US" dirty="0"/>
              <a:t> 공개 </a:t>
            </a:r>
            <a:r>
              <a:rPr lang="en-US" altLang="ko-KR" dirty="0"/>
              <a:t>: </a:t>
            </a:r>
            <a:r>
              <a:rPr lang="ko-KR" altLang="en-US" dirty="0"/>
              <a:t>미국 또는 외국 국적의 </a:t>
            </a:r>
            <a:r>
              <a:rPr lang="en-US" altLang="ko-KR" dirty="0"/>
              <a:t>SEC </a:t>
            </a:r>
            <a:r>
              <a:rPr lang="ko-KR" altLang="en-US" dirty="0"/>
              <a:t>등록기업이 기후 관련 리스크에 관한 정량적 </a:t>
            </a:r>
            <a:r>
              <a:rPr lang="ko-KR" altLang="en-US" dirty="0" err="1"/>
              <a:t>지표뿐만</a:t>
            </a:r>
            <a:r>
              <a:rPr lang="ko-KR" altLang="en-US" dirty="0"/>
              <a:t> 아니라 정성적 정보를 공시하도록 의무화할 것을 제안</a:t>
            </a:r>
            <a:endParaRPr lang="en-US" altLang="ko-KR" dirty="0"/>
          </a:p>
          <a:p>
            <a:pPr marL="285750" indent="-285750" algn="just" fontAlgn="base">
              <a:lnSpc>
                <a:spcPct val="150000"/>
              </a:lnSpc>
              <a:buFont typeface="Arial" panose="020B0604020202020204" pitchFamily="34" charset="0"/>
              <a:buChar char="•"/>
            </a:pPr>
            <a:r>
              <a:rPr lang="en-US" altLang="ko-KR" dirty="0"/>
              <a:t>2023</a:t>
            </a:r>
            <a:r>
              <a:rPr lang="ko-KR" altLang="en-US" dirty="0"/>
              <a:t>년</a:t>
            </a:r>
            <a:r>
              <a:rPr lang="en-US" altLang="ko-KR" dirty="0"/>
              <a:t>(</a:t>
            </a:r>
            <a:r>
              <a:rPr lang="ko-KR" altLang="en-US" dirty="0"/>
              <a:t>회계연도</a:t>
            </a:r>
            <a:r>
              <a:rPr lang="en-US" altLang="ko-KR" dirty="0"/>
              <a:t>)</a:t>
            </a:r>
            <a:r>
              <a:rPr lang="ko-KR" altLang="en-US" dirty="0"/>
              <a:t>부터 기업규모에 따라 점차적으로 도입 예정</a:t>
            </a:r>
            <a:r>
              <a:rPr lang="en-US" altLang="ko-KR" dirty="0"/>
              <a:t>.</a:t>
            </a:r>
          </a:p>
          <a:p>
            <a:pPr marL="285750" indent="-285750" algn="just" fontAlgn="base">
              <a:lnSpc>
                <a:spcPct val="150000"/>
              </a:lnSpc>
              <a:buFont typeface="Arial" panose="020B0604020202020204" pitchFamily="34" charset="0"/>
              <a:buChar char="•"/>
            </a:pPr>
            <a:r>
              <a:rPr lang="en-US" altLang="ko-KR" dirty="0"/>
              <a:t>GHG emissions Scope 3</a:t>
            </a:r>
            <a:r>
              <a:rPr lang="ko-KR" altLang="en-US" dirty="0"/>
              <a:t>는 </a:t>
            </a:r>
            <a:r>
              <a:rPr lang="en-US" altLang="ko-KR" dirty="0"/>
              <a:t>2024</a:t>
            </a:r>
            <a:r>
              <a:rPr lang="ko-KR" altLang="en-US" dirty="0"/>
              <a:t>년부터 중요한 수준일 때 의무적으로 공시 예정</a:t>
            </a:r>
            <a:endParaRPr lang="en-US" altLang="ko-KR" dirty="0"/>
          </a:p>
        </p:txBody>
      </p:sp>
      <p:pic>
        <p:nvPicPr>
          <p:cNvPr id="10" name="Picture 4">
            <a:extLst>
              <a:ext uri="{FF2B5EF4-FFF2-40B4-BE49-F238E27FC236}">
                <a16:creationId xmlns:a16="http://schemas.microsoft.com/office/drawing/2014/main" id="{42B07D7C-F303-853F-5BCF-0FF35C8B6B47}"/>
              </a:ext>
            </a:extLst>
          </p:cNvPr>
          <p:cNvPicPr>
            <a:picLocks noChangeAspect="1"/>
          </p:cNvPicPr>
          <p:nvPr/>
        </p:nvPicPr>
        <p:blipFill>
          <a:blip r:embed="rId2"/>
          <a:stretch>
            <a:fillRect/>
          </a:stretch>
        </p:blipFill>
        <p:spPr>
          <a:xfrm>
            <a:off x="1615913" y="2017408"/>
            <a:ext cx="8960175" cy="2124565"/>
          </a:xfrm>
          <a:prstGeom prst="rect">
            <a:avLst/>
          </a:prstGeom>
          <a:noFill/>
          <a:ln>
            <a:noFill/>
          </a:ln>
          <a:effectLst/>
        </p:spPr>
      </p:pic>
    </p:spTree>
    <p:extLst>
      <p:ext uri="{BB962C8B-B14F-4D97-AF65-F5344CB8AC3E}">
        <p14:creationId xmlns:p14="http://schemas.microsoft.com/office/powerpoint/2010/main" val="26793796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슬라이드 번호 개체 틀 2"/>
          <p:cNvSpPr>
            <a:spLocks noGrp="1"/>
          </p:cNvSpPr>
          <p:nvPr>
            <p:ph type="sldNum" sz="quarter" idx="12"/>
          </p:nvPr>
        </p:nvSpPr>
        <p:spPr/>
        <p:txBody>
          <a:bodyPr/>
          <a:lstStyle/>
          <a:p>
            <a:fld id="{DDC88DC7-E127-40CF-A214-063A7381AEF2}" type="slidenum">
              <a:rPr lang="ko-KR" altLang="en-US" smtClean="0"/>
              <a:t>10</a:t>
            </a:fld>
            <a:endParaRPr lang="ko-KR" altLang="en-US"/>
          </a:p>
        </p:txBody>
      </p:sp>
      <p:sp>
        <p:nvSpPr>
          <p:cNvPr id="9" name="직사각형 8">
            <a:extLst>
              <a:ext uri="{FF2B5EF4-FFF2-40B4-BE49-F238E27FC236}">
                <a16:creationId xmlns:a16="http://schemas.microsoft.com/office/drawing/2014/main" id="{AFB07929-1493-CAD5-F98F-30C3318AAAA6}"/>
              </a:ext>
            </a:extLst>
          </p:cNvPr>
          <p:cNvSpPr/>
          <p:nvPr/>
        </p:nvSpPr>
        <p:spPr>
          <a:xfrm>
            <a:off x="366157" y="61133"/>
            <a:ext cx="595035" cy="742511"/>
          </a:xfrm>
          <a:prstGeom prst="rect">
            <a:avLst/>
          </a:prstGeom>
        </p:spPr>
        <p:txBody>
          <a:bodyPr wrap="none">
            <a:spAutoFit/>
          </a:bodyPr>
          <a:lstStyle/>
          <a:p>
            <a:pPr>
              <a:lnSpc>
                <a:spcPct val="150000"/>
              </a:lnSpc>
            </a:pPr>
            <a:r>
              <a:rPr lang="en-US" altLang="ko-KR" sz="3200" b="1" dirty="0">
                <a:solidFill>
                  <a:schemeClr val="bg1">
                    <a:lumMod val="75000"/>
                  </a:schemeClr>
                </a:solidFill>
                <a:latin typeface="Times New Roman" pitchFamily="18" charset="0"/>
                <a:ea typeface="맑은 고딕" pitchFamily="50" charset="-127"/>
                <a:cs typeface="Times New Roman" pitchFamily="18" charset="0"/>
              </a:rPr>
              <a:t>0</a:t>
            </a:r>
            <a:r>
              <a:rPr lang="en-US" altLang="ko-KR" sz="3200" b="1" dirty="0">
                <a:solidFill>
                  <a:srgbClr val="C00000"/>
                </a:solidFill>
                <a:latin typeface="Times New Roman" pitchFamily="18" charset="0"/>
                <a:ea typeface="맑은 고딕" pitchFamily="50" charset="-127"/>
                <a:cs typeface="Times New Roman" pitchFamily="18" charset="0"/>
              </a:rPr>
              <a:t>1</a:t>
            </a:r>
          </a:p>
        </p:txBody>
      </p:sp>
      <p:cxnSp>
        <p:nvCxnSpPr>
          <p:cNvPr id="14" name="직선 연결선 13">
            <a:extLst>
              <a:ext uri="{FF2B5EF4-FFF2-40B4-BE49-F238E27FC236}">
                <a16:creationId xmlns:a16="http://schemas.microsoft.com/office/drawing/2014/main" id="{3FA18C37-3BD0-4D80-0571-A7B89F8313A2}"/>
              </a:ext>
            </a:extLst>
          </p:cNvPr>
          <p:cNvCxnSpPr>
            <a:cxnSpLocks/>
          </p:cNvCxnSpPr>
          <p:nvPr/>
        </p:nvCxnSpPr>
        <p:spPr>
          <a:xfrm flipH="1">
            <a:off x="6192252" y="484216"/>
            <a:ext cx="4451852"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15" name="직사각형 14">
            <a:extLst>
              <a:ext uri="{FF2B5EF4-FFF2-40B4-BE49-F238E27FC236}">
                <a16:creationId xmlns:a16="http://schemas.microsoft.com/office/drawing/2014/main" id="{C6548820-6522-7EC1-E701-6382D5061928}"/>
              </a:ext>
            </a:extLst>
          </p:cNvPr>
          <p:cNvSpPr/>
          <p:nvPr/>
        </p:nvSpPr>
        <p:spPr>
          <a:xfrm>
            <a:off x="929469" y="119541"/>
            <a:ext cx="6084941" cy="655372"/>
          </a:xfrm>
          <a:prstGeom prst="rect">
            <a:avLst/>
          </a:prstGeom>
        </p:spPr>
        <p:txBody>
          <a:bodyPr wrap="square">
            <a:spAutoFit/>
          </a:bodyPr>
          <a:lstStyle/>
          <a:p>
            <a:pPr>
              <a:lnSpc>
                <a:spcPct val="150000"/>
              </a:lnSpc>
            </a:pPr>
            <a:r>
              <a:rPr lang="en-US" altLang="ko-KR" sz="2800" b="1" dirty="0">
                <a:latin typeface="+mn-ea"/>
                <a:cs typeface="Times New Roman" pitchFamily="18" charset="0"/>
              </a:rPr>
              <a:t>SEC climate related disclosure</a:t>
            </a:r>
            <a:endParaRPr lang="ko-KR" altLang="en-US" sz="2800" b="1" dirty="0">
              <a:latin typeface="+mn-ea"/>
              <a:cs typeface="Times New Roman" pitchFamily="18" charset="0"/>
            </a:endParaRPr>
          </a:p>
        </p:txBody>
      </p:sp>
      <p:sp>
        <p:nvSpPr>
          <p:cNvPr id="4" name="TextBox 3">
            <a:extLst>
              <a:ext uri="{FF2B5EF4-FFF2-40B4-BE49-F238E27FC236}">
                <a16:creationId xmlns:a16="http://schemas.microsoft.com/office/drawing/2014/main" id="{010906A3-318C-5D83-D659-363A24D278DE}"/>
              </a:ext>
            </a:extLst>
          </p:cNvPr>
          <p:cNvSpPr txBox="1"/>
          <p:nvPr/>
        </p:nvSpPr>
        <p:spPr>
          <a:xfrm>
            <a:off x="490287" y="974279"/>
            <a:ext cx="10515600" cy="707886"/>
          </a:xfrm>
          <a:prstGeom prst="rect">
            <a:avLst/>
          </a:prstGeom>
          <a:noFill/>
        </p:spPr>
        <p:txBody>
          <a:bodyPr wrap="square" rtlCol="0">
            <a:spAutoFit/>
          </a:bodyPr>
          <a:lstStyle/>
          <a:p>
            <a:pPr marL="342900" indent="-342900">
              <a:buFont typeface="Arial" panose="020B0604020202020204" pitchFamily="34" charset="0"/>
              <a:buChar char="•"/>
            </a:pPr>
            <a:r>
              <a:rPr lang="en-US" altLang="ko-KR" sz="2000" b="1" dirty="0">
                <a:solidFill>
                  <a:srgbClr val="1F3B73"/>
                </a:solidFill>
              </a:rPr>
              <a:t>SEC </a:t>
            </a:r>
            <a:r>
              <a:rPr lang="ko-KR" altLang="en-US" sz="2000" b="1" dirty="0">
                <a:solidFill>
                  <a:srgbClr val="1F3B73"/>
                </a:solidFill>
              </a:rPr>
              <a:t>기후관련 정보 공시 기준</a:t>
            </a:r>
            <a:r>
              <a:rPr lang="en-US" altLang="ko-KR" sz="2000" b="1" dirty="0">
                <a:solidFill>
                  <a:srgbClr val="1F3B73"/>
                </a:solidFill>
              </a:rPr>
              <a:t> Scope </a:t>
            </a:r>
            <a:r>
              <a:rPr lang="ko-KR" altLang="en-US" sz="2000" b="1" dirty="0">
                <a:solidFill>
                  <a:srgbClr val="1F3B73"/>
                </a:solidFill>
              </a:rPr>
              <a:t>별 요구사항</a:t>
            </a:r>
            <a:endParaRPr lang="en-US" altLang="ko-KR" sz="2000" b="1" dirty="0">
              <a:solidFill>
                <a:srgbClr val="1F3B73"/>
              </a:solidFill>
            </a:endParaRPr>
          </a:p>
          <a:p>
            <a:pPr marL="342900" indent="-342900">
              <a:buFont typeface="Arial" panose="020B0604020202020204" pitchFamily="34" charset="0"/>
              <a:buChar char="•"/>
            </a:pPr>
            <a:endParaRPr lang="en-US" altLang="ko-KR" sz="2000" b="1" dirty="0">
              <a:solidFill>
                <a:srgbClr val="1F3B73"/>
              </a:solidFill>
            </a:endParaRPr>
          </a:p>
        </p:txBody>
      </p:sp>
      <p:graphicFrame>
        <p:nvGraphicFramePr>
          <p:cNvPr id="2" name="표 1">
            <a:extLst>
              <a:ext uri="{FF2B5EF4-FFF2-40B4-BE49-F238E27FC236}">
                <a16:creationId xmlns:a16="http://schemas.microsoft.com/office/drawing/2014/main" id="{3C2806AA-2A9E-2B29-0E7C-E076E8829359}"/>
              </a:ext>
            </a:extLst>
          </p:cNvPr>
          <p:cNvGraphicFramePr>
            <a:graphicFrameLocks noGrp="1"/>
          </p:cNvGraphicFramePr>
          <p:nvPr>
            <p:extLst>
              <p:ext uri="{D42A27DB-BD31-4B8C-83A1-F6EECF244321}">
                <p14:modId xmlns:p14="http://schemas.microsoft.com/office/powerpoint/2010/main" val="342830762"/>
              </p:ext>
            </p:extLst>
          </p:nvPr>
        </p:nvGraphicFramePr>
        <p:xfrm>
          <a:off x="663674" y="1711619"/>
          <a:ext cx="10515600" cy="3936997"/>
        </p:xfrm>
        <a:graphic>
          <a:graphicData uri="http://schemas.openxmlformats.org/drawingml/2006/table">
            <a:tbl>
              <a:tblPr>
                <a:tableStyleId>{2D5ABB26-0587-4C30-8999-92F81FD0307C}</a:tableStyleId>
              </a:tblPr>
              <a:tblGrid>
                <a:gridCol w="3683782">
                  <a:extLst>
                    <a:ext uri="{9D8B030D-6E8A-4147-A177-3AD203B41FA5}">
                      <a16:colId xmlns:a16="http://schemas.microsoft.com/office/drawing/2014/main" val="4194107638"/>
                    </a:ext>
                  </a:extLst>
                </a:gridCol>
                <a:gridCol w="2312563">
                  <a:extLst>
                    <a:ext uri="{9D8B030D-6E8A-4147-A177-3AD203B41FA5}">
                      <a16:colId xmlns:a16="http://schemas.microsoft.com/office/drawing/2014/main" val="2571884433"/>
                    </a:ext>
                  </a:extLst>
                </a:gridCol>
                <a:gridCol w="1732096">
                  <a:extLst>
                    <a:ext uri="{9D8B030D-6E8A-4147-A177-3AD203B41FA5}">
                      <a16:colId xmlns:a16="http://schemas.microsoft.com/office/drawing/2014/main" val="1777055402"/>
                    </a:ext>
                  </a:extLst>
                </a:gridCol>
                <a:gridCol w="2787159">
                  <a:extLst>
                    <a:ext uri="{9D8B030D-6E8A-4147-A177-3AD203B41FA5}">
                      <a16:colId xmlns:a16="http://schemas.microsoft.com/office/drawing/2014/main" val="3110397041"/>
                    </a:ext>
                  </a:extLst>
                </a:gridCol>
              </a:tblGrid>
              <a:tr h="619359">
                <a:tc>
                  <a:txBody>
                    <a:bodyPr/>
                    <a:lstStyle/>
                    <a:p>
                      <a:pPr marL="0" marR="0" indent="0" algn="ctr" fontAlgn="base" latinLnBrk="0">
                        <a:lnSpc>
                          <a:spcPct val="100000"/>
                        </a:lnSpc>
                        <a:spcBef>
                          <a:spcPts val="0"/>
                        </a:spcBef>
                        <a:spcAft>
                          <a:spcPts val="0"/>
                        </a:spcAft>
                      </a:pPr>
                      <a:r>
                        <a:rPr lang="ko-KR" altLang="en-US" sz="1400" b="1" kern="0" spc="0" dirty="0">
                          <a:solidFill>
                            <a:schemeClr val="bg1"/>
                          </a:solidFill>
                          <a:effectLst/>
                        </a:rPr>
                        <a:t>등록 유형</a:t>
                      </a:r>
                      <a:endParaRPr lang="ko-KR" altLang="en-US" sz="1400" b="1" kern="0" spc="0" dirty="0">
                        <a:solidFill>
                          <a:schemeClr val="bg1"/>
                        </a:solidFill>
                        <a:effectLst/>
                        <a:latin typeface="함초롬바탕" panose="02030604000101010101" pitchFamily="18" charset="-127"/>
                      </a:endParaRPr>
                    </a:p>
                  </a:txBody>
                  <a:tcPr marL="81601" marR="81601" marT="22560" marB="225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schemeClr>
                    </a:solidFill>
                  </a:tcPr>
                </a:tc>
                <a:tc>
                  <a:txBody>
                    <a:bodyPr/>
                    <a:lstStyle/>
                    <a:p>
                      <a:pPr marL="0" marR="0" indent="0" algn="ctr" fontAlgn="base" latinLnBrk="0">
                        <a:lnSpc>
                          <a:spcPct val="100000"/>
                        </a:lnSpc>
                        <a:spcBef>
                          <a:spcPts val="0"/>
                        </a:spcBef>
                        <a:spcAft>
                          <a:spcPts val="0"/>
                        </a:spcAft>
                      </a:pPr>
                      <a:r>
                        <a:rPr lang="en-US" altLang="ko-KR" sz="1400" b="1" kern="0" spc="0" dirty="0">
                          <a:solidFill>
                            <a:schemeClr val="bg1"/>
                          </a:solidFill>
                          <a:effectLst/>
                        </a:rPr>
                        <a:t>Scope 1,</a:t>
                      </a:r>
                      <a:r>
                        <a:rPr lang="en-US" altLang="ko-KR" sz="1400" b="1" kern="0" spc="0" baseline="0" dirty="0">
                          <a:solidFill>
                            <a:schemeClr val="bg1"/>
                          </a:solidFill>
                          <a:effectLst/>
                        </a:rPr>
                        <a:t> 2 </a:t>
                      </a:r>
                      <a:r>
                        <a:rPr lang="ko-KR" altLang="en-US" sz="1400" b="1" kern="0" spc="0" baseline="0" dirty="0">
                          <a:solidFill>
                            <a:schemeClr val="bg1"/>
                          </a:solidFill>
                          <a:effectLst/>
                        </a:rPr>
                        <a:t>공시</a:t>
                      </a:r>
                      <a:endParaRPr lang="ko-KR" altLang="en-US" sz="1400" b="1" kern="0" spc="0" dirty="0">
                        <a:solidFill>
                          <a:schemeClr val="bg1"/>
                        </a:solidFill>
                        <a:effectLst/>
                        <a:latin typeface="함초롬바탕" panose="02030604000101010101" pitchFamily="18" charset="-127"/>
                      </a:endParaRPr>
                    </a:p>
                  </a:txBody>
                  <a:tcPr marL="81601" marR="81601" marT="22560" marB="225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schemeClr>
                    </a:solidFill>
                  </a:tcPr>
                </a:tc>
                <a:tc>
                  <a:txBody>
                    <a:bodyPr/>
                    <a:lstStyle/>
                    <a:p>
                      <a:pPr marL="0" marR="0" indent="0" algn="ctr" fontAlgn="base" latinLnBrk="0">
                        <a:lnSpc>
                          <a:spcPct val="100000"/>
                        </a:lnSpc>
                        <a:spcBef>
                          <a:spcPts val="0"/>
                        </a:spcBef>
                        <a:spcAft>
                          <a:spcPts val="0"/>
                        </a:spcAft>
                      </a:pPr>
                      <a:r>
                        <a:rPr lang="en-US" altLang="ko-KR" sz="1400" b="1" kern="0" spc="0" dirty="0">
                          <a:solidFill>
                            <a:schemeClr val="bg1"/>
                          </a:solidFill>
                          <a:effectLst/>
                        </a:rPr>
                        <a:t>Scope 3 GHG </a:t>
                      </a:r>
                      <a:r>
                        <a:rPr lang="ko-KR" altLang="en-US" sz="1400" b="1" kern="0" spc="0" dirty="0">
                          <a:solidFill>
                            <a:schemeClr val="bg1"/>
                          </a:solidFill>
                          <a:effectLst/>
                        </a:rPr>
                        <a:t>배출량 공시</a:t>
                      </a:r>
                      <a:endParaRPr lang="ko-KR" altLang="en-US" sz="1400" b="1" kern="0" spc="0" dirty="0">
                        <a:solidFill>
                          <a:schemeClr val="bg1"/>
                        </a:solidFill>
                        <a:effectLst/>
                        <a:latin typeface="함초롬바탕" panose="02030604000101010101" pitchFamily="18" charset="-127"/>
                      </a:endParaRPr>
                    </a:p>
                  </a:txBody>
                  <a:tcPr marL="81601" marR="81601" marT="22560" marB="225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schemeClr>
                    </a:solidFill>
                  </a:tcPr>
                </a:tc>
                <a:tc>
                  <a:txBody>
                    <a:bodyPr/>
                    <a:lstStyle/>
                    <a:p>
                      <a:pPr marL="0" marR="0" indent="0" algn="ctr" fontAlgn="base" latinLnBrk="0">
                        <a:lnSpc>
                          <a:spcPct val="100000"/>
                        </a:lnSpc>
                        <a:spcBef>
                          <a:spcPts val="0"/>
                        </a:spcBef>
                        <a:spcAft>
                          <a:spcPts val="0"/>
                        </a:spcAft>
                      </a:pPr>
                      <a:r>
                        <a:rPr lang="en-US" altLang="ko-KR" sz="1400" b="1" kern="0" spc="0" dirty="0">
                          <a:solidFill>
                            <a:schemeClr val="bg1"/>
                          </a:solidFill>
                          <a:effectLst/>
                        </a:rPr>
                        <a:t>Scope 1, 2 GHG </a:t>
                      </a:r>
                      <a:r>
                        <a:rPr lang="ko-KR" altLang="en-US" sz="1400" b="1" kern="0" spc="0" dirty="0">
                          <a:solidFill>
                            <a:schemeClr val="bg1"/>
                          </a:solidFill>
                          <a:effectLst/>
                        </a:rPr>
                        <a:t>배출량 공시정보에 대한 인증</a:t>
                      </a:r>
                      <a:endParaRPr lang="ko-KR" altLang="en-US" sz="1400" b="1" kern="0" spc="0" dirty="0">
                        <a:solidFill>
                          <a:schemeClr val="bg1"/>
                        </a:solidFill>
                        <a:effectLst/>
                        <a:latin typeface="함초롬바탕" panose="02030604000101010101" pitchFamily="18" charset="-127"/>
                      </a:endParaRPr>
                    </a:p>
                  </a:txBody>
                  <a:tcPr marL="81601" marR="81601" marT="22560" marB="225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schemeClr>
                    </a:solidFill>
                  </a:tcPr>
                </a:tc>
                <a:extLst>
                  <a:ext uri="{0D108BD9-81ED-4DB2-BD59-A6C34878D82A}">
                    <a16:rowId xmlns:a16="http://schemas.microsoft.com/office/drawing/2014/main" val="3693583841"/>
                  </a:ext>
                </a:extLst>
              </a:tr>
              <a:tr h="619359">
                <a:tc>
                  <a:txBody>
                    <a:bodyPr/>
                    <a:lstStyle/>
                    <a:p>
                      <a:pPr marL="0" marR="0" indent="0" algn="ctr" fontAlgn="base" latinLnBrk="0">
                        <a:lnSpc>
                          <a:spcPct val="100000"/>
                        </a:lnSpc>
                        <a:spcBef>
                          <a:spcPts val="0"/>
                        </a:spcBef>
                        <a:spcAft>
                          <a:spcPts val="0"/>
                        </a:spcAft>
                      </a:pPr>
                      <a:r>
                        <a:rPr lang="en-US" sz="1400" b="1" kern="0" spc="0" dirty="0">
                          <a:solidFill>
                            <a:srgbClr val="000000"/>
                          </a:solidFill>
                          <a:effectLst/>
                        </a:rPr>
                        <a:t>Large accelerated filer</a:t>
                      </a:r>
                    </a:p>
                    <a:p>
                      <a:pPr marL="0" marR="0" indent="0" algn="ctr" fontAlgn="base" latinLnBrk="0">
                        <a:lnSpc>
                          <a:spcPct val="100000"/>
                        </a:lnSpc>
                        <a:spcBef>
                          <a:spcPts val="0"/>
                        </a:spcBef>
                        <a:spcAft>
                          <a:spcPts val="0"/>
                        </a:spcAft>
                      </a:pPr>
                      <a:r>
                        <a:rPr lang="ko-KR" altLang="en-US" sz="1400" b="1" kern="0" spc="0" dirty="0" err="1">
                          <a:solidFill>
                            <a:srgbClr val="000000"/>
                          </a:solidFill>
                          <a:effectLst/>
                        </a:rPr>
                        <a:t>상장대기업</a:t>
                      </a:r>
                      <a:r>
                        <a:rPr lang="en-US" altLang="ko-KR" sz="1400" b="1" kern="0" spc="0" dirty="0">
                          <a:solidFill>
                            <a:srgbClr val="000000"/>
                          </a:solidFill>
                          <a:effectLst/>
                        </a:rPr>
                        <a:t>(</a:t>
                      </a:r>
                      <a:r>
                        <a:rPr lang="ko-KR" altLang="en-US" sz="1400" b="1" kern="0" spc="0" dirty="0" err="1">
                          <a:solidFill>
                            <a:srgbClr val="000000"/>
                          </a:solidFill>
                          <a:effectLst/>
                        </a:rPr>
                        <a:t>시총</a:t>
                      </a:r>
                      <a:r>
                        <a:rPr lang="ko-KR" altLang="en-US" sz="1400" b="1" kern="0" spc="0" dirty="0">
                          <a:solidFill>
                            <a:srgbClr val="000000"/>
                          </a:solidFill>
                          <a:effectLst/>
                        </a:rPr>
                        <a:t> </a:t>
                      </a:r>
                      <a:r>
                        <a:rPr lang="en-US" altLang="ko-KR" sz="1400" b="1" kern="0" spc="0" dirty="0">
                          <a:solidFill>
                            <a:srgbClr val="000000"/>
                          </a:solidFill>
                          <a:effectLst/>
                        </a:rPr>
                        <a:t>7</a:t>
                      </a:r>
                      <a:r>
                        <a:rPr lang="ko-KR" altLang="en-US" sz="1400" b="1" kern="0" spc="0" dirty="0" err="1">
                          <a:solidFill>
                            <a:srgbClr val="000000"/>
                          </a:solidFill>
                          <a:effectLst/>
                        </a:rPr>
                        <a:t>억불이상</a:t>
                      </a:r>
                      <a:r>
                        <a:rPr lang="en-US" altLang="ko-KR" sz="1400" b="1" kern="0" spc="0" dirty="0">
                          <a:solidFill>
                            <a:srgbClr val="000000"/>
                          </a:solidFill>
                          <a:effectLst/>
                        </a:rPr>
                        <a:t>)</a:t>
                      </a:r>
                      <a:endParaRPr lang="ko-KR" altLang="en-US" sz="1400" b="1" kern="0" spc="0" dirty="0">
                        <a:solidFill>
                          <a:srgbClr val="000000"/>
                        </a:solidFill>
                        <a:effectLst/>
                        <a:latin typeface="함초롬바탕" panose="02030604000101010101" pitchFamily="18" charset="-127"/>
                      </a:endParaRPr>
                    </a:p>
                  </a:txBody>
                  <a:tcPr marL="81601" marR="81601" marT="22560" marB="225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fontAlgn="base" latinLnBrk="0">
                        <a:lnSpc>
                          <a:spcPct val="100000"/>
                        </a:lnSpc>
                        <a:spcBef>
                          <a:spcPts val="0"/>
                        </a:spcBef>
                        <a:spcAft>
                          <a:spcPts val="0"/>
                        </a:spcAft>
                      </a:pPr>
                      <a:r>
                        <a:rPr lang="en-US" altLang="ko-KR" sz="1400" b="1" kern="0" spc="0" dirty="0">
                          <a:solidFill>
                            <a:srgbClr val="000000"/>
                          </a:solidFill>
                          <a:effectLst/>
                        </a:rPr>
                        <a:t>2023 </a:t>
                      </a:r>
                      <a:r>
                        <a:rPr lang="ko-KR" altLang="en-US" sz="1400" b="1" kern="0" spc="0" dirty="0">
                          <a:solidFill>
                            <a:srgbClr val="000000"/>
                          </a:solidFill>
                          <a:effectLst/>
                        </a:rPr>
                        <a:t>회계연도</a:t>
                      </a:r>
                    </a:p>
                    <a:p>
                      <a:pPr marL="0" marR="0" indent="0" algn="ctr" fontAlgn="base" latinLnBrk="0">
                        <a:lnSpc>
                          <a:spcPct val="100000"/>
                        </a:lnSpc>
                        <a:spcBef>
                          <a:spcPts val="0"/>
                        </a:spcBef>
                        <a:spcAft>
                          <a:spcPts val="0"/>
                        </a:spcAft>
                      </a:pPr>
                      <a:r>
                        <a:rPr lang="en-US" altLang="ko-KR" sz="1400" b="1" kern="0" spc="0" dirty="0">
                          <a:solidFill>
                            <a:srgbClr val="000000"/>
                          </a:solidFill>
                          <a:effectLst/>
                        </a:rPr>
                        <a:t>(2024</a:t>
                      </a:r>
                      <a:r>
                        <a:rPr lang="ko-KR" altLang="en-US" sz="1400" b="1" kern="0" spc="0" dirty="0">
                          <a:solidFill>
                            <a:srgbClr val="000000"/>
                          </a:solidFill>
                          <a:effectLst/>
                        </a:rPr>
                        <a:t>년 공시</a:t>
                      </a:r>
                      <a:r>
                        <a:rPr lang="en-US" altLang="ko-KR" sz="1400" b="1" kern="0" spc="0" dirty="0">
                          <a:solidFill>
                            <a:srgbClr val="000000"/>
                          </a:solidFill>
                          <a:effectLst/>
                        </a:rPr>
                        <a:t>)</a:t>
                      </a:r>
                      <a:endParaRPr lang="ko-KR" altLang="en-US" sz="1400" b="1" kern="0" spc="0" dirty="0">
                        <a:solidFill>
                          <a:srgbClr val="000000"/>
                        </a:solidFill>
                        <a:effectLst/>
                        <a:latin typeface="함초롬바탕" panose="02030604000101010101" pitchFamily="18" charset="-127"/>
                      </a:endParaRPr>
                    </a:p>
                  </a:txBody>
                  <a:tcPr marL="81601" marR="81601" marT="22560" marB="225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fontAlgn="base" latinLnBrk="0">
                        <a:lnSpc>
                          <a:spcPct val="100000"/>
                        </a:lnSpc>
                        <a:spcBef>
                          <a:spcPts val="0"/>
                        </a:spcBef>
                        <a:spcAft>
                          <a:spcPts val="0"/>
                        </a:spcAft>
                      </a:pPr>
                      <a:r>
                        <a:rPr lang="en-US" sz="1400" b="1" kern="0" spc="0" dirty="0">
                          <a:solidFill>
                            <a:srgbClr val="000000"/>
                          </a:solidFill>
                          <a:effectLst/>
                        </a:rPr>
                        <a:t>2024 </a:t>
                      </a:r>
                      <a:r>
                        <a:rPr lang="ko-KR" altLang="en-US" sz="1400" b="1" kern="0" spc="0" dirty="0">
                          <a:solidFill>
                            <a:srgbClr val="000000"/>
                          </a:solidFill>
                          <a:effectLst/>
                        </a:rPr>
                        <a:t>회계연도</a:t>
                      </a:r>
                      <a:endParaRPr lang="en-US" altLang="ko-KR" sz="1400" b="1" kern="0" spc="0" dirty="0">
                        <a:solidFill>
                          <a:srgbClr val="000000"/>
                        </a:solidFill>
                        <a:effectLst/>
                      </a:endParaRPr>
                    </a:p>
                    <a:p>
                      <a:pPr marL="0" marR="0" indent="0" algn="ctr" fontAlgn="base" latinLnBrk="0">
                        <a:lnSpc>
                          <a:spcPct val="100000"/>
                        </a:lnSpc>
                        <a:spcBef>
                          <a:spcPts val="0"/>
                        </a:spcBef>
                        <a:spcAft>
                          <a:spcPts val="0"/>
                        </a:spcAft>
                      </a:pPr>
                      <a:r>
                        <a:rPr lang="en-US" sz="1400" b="1" kern="0" spc="0" dirty="0">
                          <a:solidFill>
                            <a:srgbClr val="000000"/>
                          </a:solidFill>
                          <a:effectLst/>
                        </a:rPr>
                        <a:t>(2025</a:t>
                      </a:r>
                      <a:r>
                        <a:rPr lang="ko-KR" altLang="en-US" sz="1400" b="1" kern="0" spc="0" dirty="0">
                          <a:solidFill>
                            <a:srgbClr val="000000"/>
                          </a:solidFill>
                          <a:effectLst/>
                        </a:rPr>
                        <a:t>년 공시</a:t>
                      </a:r>
                      <a:r>
                        <a:rPr lang="en-US" altLang="ko-KR" sz="1400" b="1" kern="0" spc="0" dirty="0">
                          <a:solidFill>
                            <a:srgbClr val="000000"/>
                          </a:solidFill>
                          <a:effectLst/>
                        </a:rPr>
                        <a:t>)</a:t>
                      </a:r>
                      <a:endParaRPr lang="en-US" sz="1400" b="1" kern="0" spc="0" dirty="0">
                        <a:solidFill>
                          <a:srgbClr val="000000"/>
                        </a:solidFill>
                        <a:effectLst/>
                        <a:latin typeface="함초롬바탕" panose="02030604000101010101" pitchFamily="18" charset="-127"/>
                      </a:endParaRPr>
                    </a:p>
                  </a:txBody>
                  <a:tcPr marL="81601" marR="81601" marT="22560" marB="225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fontAlgn="base" latinLnBrk="0">
                        <a:lnSpc>
                          <a:spcPct val="100000"/>
                        </a:lnSpc>
                        <a:spcBef>
                          <a:spcPts val="0"/>
                        </a:spcBef>
                        <a:spcAft>
                          <a:spcPts val="0"/>
                        </a:spcAft>
                      </a:pPr>
                      <a:r>
                        <a:rPr lang="ko-KR" altLang="en-US" sz="1400" b="1" kern="0" spc="0" dirty="0">
                          <a:solidFill>
                            <a:srgbClr val="000000"/>
                          </a:solidFill>
                          <a:effectLst/>
                        </a:rPr>
                        <a:t>제한적 인증 </a:t>
                      </a:r>
                      <a:r>
                        <a:rPr lang="en-US" altLang="ko-KR" sz="1400" b="1" kern="0" spc="0" dirty="0">
                          <a:solidFill>
                            <a:srgbClr val="000000"/>
                          </a:solidFill>
                          <a:effectLst/>
                        </a:rPr>
                        <a:t>– 2024 </a:t>
                      </a:r>
                      <a:r>
                        <a:rPr lang="ko-KR" altLang="en-US" sz="1400" b="1" kern="0" spc="0" dirty="0">
                          <a:solidFill>
                            <a:srgbClr val="000000"/>
                          </a:solidFill>
                          <a:effectLst/>
                        </a:rPr>
                        <a:t>회계연도</a:t>
                      </a:r>
                    </a:p>
                    <a:p>
                      <a:pPr marL="0" marR="0" indent="0" algn="ctr" fontAlgn="base" latinLnBrk="0">
                        <a:lnSpc>
                          <a:spcPct val="100000"/>
                        </a:lnSpc>
                        <a:spcBef>
                          <a:spcPts val="0"/>
                        </a:spcBef>
                        <a:spcAft>
                          <a:spcPts val="0"/>
                        </a:spcAft>
                      </a:pPr>
                      <a:r>
                        <a:rPr lang="ko-KR" altLang="en-US" sz="1400" b="1" kern="0" spc="0" dirty="0">
                          <a:solidFill>
                            <a:srgbClr val="000000"/>
                          </a:solidFill>
                          <a:effectLst/>
                        </a:rPr>
                        <a:t>합리적 인증 </a:t>
                      </a:r>
                      <a:r>
                        <a:rPr lang="en-US" altLang="ko-KR" sz="1400" b="1" kern="0" spc="0" dirty="0">
                          <a:solidFill>
                            <a:srgbClr val="000000"/>
                          </a:solidFill>
                          <a:effectLst/>
                        </a:rPr>
                        <a:t>– 2026 </a:t>
                      </a:r>
                      <a:r>
                        <a:rPr lang="ko-KR" altLang="en-US" sz="1400" b="1" kern="0" spc="0" dirty="0">
                          <a:solidFill>
                            <a:srgbClr val="000000"/>
                          </a:solidFill>
                          <a:effectLst/>
                        </a:rPr>
                        <a:t>회계연도</a:t>
                      </a:r>
                      <a:endParaRPr lang="ko-KR" altLang="en-US" sz="1400" b="1" kern="0" spc="0" dirty="0">
                        <a:solidFill>
                          <a:srgbClr val="000000"/>
                        </a:solidFill>
                        <a:effectLst/>
                        <a:latin typeface="함초롬바탕" panose="02030604000101010101" pitchFamily="18" charset="-127"/>
                      </a:endParaRPr>
                    </a:p>
                  </a:txBody>
                  <a:tcPr marL="81601" marR="81601" marT="22560" marB="225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49013816"/>
                  </a:ext>
                </a:extLst>
              </a:tr>
              <a:tr h="899426">
                <a:tc>
                  <a:txBody>
                    <a:bodyPr/>
                    <a:lstStyle/>
                    <a:p>
                      <a:pPr marL="0" marR="0" indent="0" algn="ctr" fontAlgn="base" latinLnBrk="0">
                        <a:lnSpc>
                          <a:spcPct val="100000"/>
                        </a:lnSpc>
                        <a:spcBef>
                          <a:spcPts val="0"/>
                        </a:spcBef>
                        <a:spcAft>
                          <a:spcPts val="0"/>
                        </a:spcAft>
                      </a:pPr>
                      <a:r>
                        <a:rPr lang="en-US" sz="1400" b="1" kern="0" spc="0" dirty="0">
                          <a:solidFill>
                            <a:srgbClr val="000000"/>
                          </a:solidFill>
                          <a:effectLst/>
                        </a:rPr>
                        <a:t>Accelerated filer</a:t>
                      </a:r>
                    </a:p>
                    <a:p>
                      <a:pPr marL="0" marR="0" indent="0" algn="ctr" fontAlgn="base" latinLnBrk="0">
                        <a:lnSpc>
                          <a:spcPct val="100000"/>
                        </a:lnSpc>
                        <a:spcBef>
                          <a:spcPts val="0"/>
                        </a:spcBef>
                        <a:spcAft>
                          <a:spcPts val="0"/>
                        </a:spcAft>
                      </a:pPr>
                      <a:r>
                        <a:rPr lang="ko-KR" altLang="en-US" sz="1400" b="1" kern="0" spc="0" dirty="0">
                          <a:solidFill>
                            <a:srgbClr val="000000"/>
                          </a:solidFill>
                          <a:effectLst/>
                        </a:rPr>
                        <a:t>상장중견기업</a:t>
                      </a:r>
                      <a:endParaRPr lang="en-US" altLang="ko-KR" sz="1400" b="1" kern="0" spc="0" dirty="0">
                        <a:solidFill>
                          <a:srgbClr val="000000"/>
                        </a:solidFill>
                        <a:effectLst/>
                      </a:endParaRPr>
                    </a:p>
                    <a:p>
                      <a:pPr marL="0" marR="0" indent="0" algn="ctr" fontAlgn="base" latinLnBrk="0">
                        <a:lnSpc>
                          <a:spcPct val="100000"/>
                        </a:lnSpc>
                        <a:spcBef>
                          <a:spcPts val="0"/>
                        </a:spcBef>
                        <a:spcAft>
                          <a:spcPts val="0"/>
                        </a:spcAft>
                      </a:pPr>
                      <a:r>
                        <a:rPr lang="en-US" altLang="ko-KR" sz="1400" b="1" kern="0" spc="0" dirty="0">
                          <a:solidFill>
                            <a:srgbClr val="000000"/>
                          </a:solidFill>
                          <a:effectLst/>
                        </a:rPr>
                        <a:t>(</a:t>
                      </a:r>
                      <a:r>
                        <a:rPr lang="ko-KR" altLang="en-US" sz="1400" b="1" kern="0" spc="0" dirty="0" err="1">
                          <a:solidFill>
                            <a:srgbClr val="000000"/>
                          </a:solidFill>
                          <a:effectLst/>
                        </a:rPr>
                        <a:t>시총</a:t>
                      </a:r>
                      <a:r>
                        <a:rPr lang="ko-KR" altLang="en-US" sz="1400" b="1" kern="0" spc="0" dirty="0">
                          <a:solidFill>
                            <a:srgbClr val="000000"/>
                          </a:solidFill>
                          <a:effectLst/>
                        </a:rPr>
                        <a:t> </a:t>
                      </a:r>
                      <a:r>
                        <a:rPr lang="en-US" altLang="ko-KR" sz="1400" b="1" kern="0" spc="0" dirty="0">
                          <a:solidFill>
                            <a:srgbClr val="000000"/>
                          </a:solidFill>
                          <a:effectLst/>
                        </a:rPr>
                        <a:t>0.75~7</a:t>
                      </a:r>
                      <a:r>
                        <a:rPr lang="ko-KR" altLang="en-US" sz="1400" b="1" kern="0" spc="0" dirty="0">
                          <a:solidFill>
                            <a:srgbClr val="000000"/>
                          </a:solidFill>
                          <a:effectLst/>
                        </a:rPr>
                        <a:t>억불이고</a:t>
                      </a:r>
                      <a:r>
                        <a:rPr lang="en-US" altLang="ko-KR" sz="1400" b="1" kern="0" spc="0" dirty="0">
                          <a:solidFill>
                            <a:srgbClr val="000000"/>
                          </a:solidFill>
                          <a:effectLst/>
                        </a:rPr>
                        <a:t> </a:t>
                      </a:r>
                      <a:r>
                        <a:rPr lang="ko-KR" altLang="en-US" sz="1400" b="1" kern="0" spc="0" dirty="0">
                          <a:solidFill>
                            <a:srgbClr val="000000"/>
                          </a:solidFill>
                          <a:effectLst/>
                        </a:rPr>
                        <a:t>매출 </a:t>
                      </a:r>
                      <a:r>
                        <a:rPr lang="en-US" altLang="ko-KR" sz="1400" b="1" kern="0" spc="0" dirty="0">
                          <a:solidFill>
                            <a:srgbClr val="000000"/>
                          </a:solidFill>
                          <a:effectLst/>
                        </a:rPr>
                        <a:t>1</a:t>
                      </a:r>
                      <a:r>
                        <a:rPr lang="ko-KR" altLang="en-US" sz="1400" b="1" kern="0" spc="0" dirty="0">
                          <a:solidFill>
                            <a:srgbClr val="000000"/>
                          </a:solidFill>
                          <a:effectLst/>
                        </a:rPr>
                        <a:t>억불 이상</a:t>
                      </a:r>
                      <a:r>
                        <a:rPr lang="en-US" altLang="ko-KR" sz="1400" b="1" kern="0" spc="0" dirty="0">
                          <a:solidFill>
                            <a:srgbClr val="000000"/>
                          </a:solidFill>
                          <a:effectLst/>
                        </a:rPr>
                        <a:t>)</a:t>
                      </a:r>
                      <a:endParaRPr lang="ko-KR" altLang="en-US" sz="1400" b="1" kern="0" spc="0" dirty="0">
                        <a:solidFill>
                          <a:srgbClr val="000000"/>
                        </a:solidFill>
                        <a:effectLst/>
                        <a:latin typeface="함초롬바탕" panose="02030604000101010101" pitchFamily="18" charset="-127"/>
                      </a:endParaRPr>
                    </a:p>
                  </a:txBody>
                  <a:tcPr marL="81601" marR="81601" marT="22560" marB="225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fontAlgn="base" latinLnBrk="0">
                        <a:lnSpc>
                          <a:spcPct val="100000"/>
                        </a:lnSpc>
                        <a:spcBef>
                          <a:spcPts val="0"/>
                        </a:spcBef>
                        <a:spcAft>
                          <a:spcPts val="0"/>
                        </a:spcAft>
                      </a:pPr>
                      <a:r>
                        <a:rPr lang="en-US" sz="1400" b="1" kern="0" spc="0" dirty="0">
                          <a:solidFill>
                            <a:srgbClr val="000000"/>
                          </a:solidFill>
                          <a:effectLst/>
                        </a:rPr>
                        <a:t>2024 </a:t>
                      </a:r>
                      <a:r>
                        <a:rPr lang="ko-KR" altLang="en-US" sz="1400" b="1" kern="0" spc="0" dirty="0">
                          <a:solidFill>
                            <a:srgbClr val="000000"/>
                          </a:solidFill>
                          <a:effectLst/>
                        </a:rPr>
                        <a:t>회계연도</a:t>
                      </a:r>
                      <a:endParaRPr lang="en-US" altLang="ko-KR" sz="1400" b="1" kern="0" spc="0" dirty="0">
                        <a:solidFill>
                          <a:srgbClr val="000000"/>
                        </a:solidFill>
                        <a:effectLst/>
                      </a:endParaRPr>
                    </a:p>
                    <a:p>
                      <a:pPr marL="0" marR="0" indent="0" algn="ctr" fontAlgn="base" latinLnBrk="0">
                        <a:lnSpc>
                          <a:spcPct val="100000"/>
                        </a:lnSpc>
                        <a:spcBef>
                          <a:spcPts val="0"/>
                        </a:spcBef>
                        <a:spcAft>
                          <a:spcPts val="0"/>
                        </a:spcAft>
                      </a:pPr>
                      <a:r>
                        <a:rPr lang="en-US" sz="1400" b="1" kern="0" spc="0" dirty="0">
                          <a:solidFill>
                            <a:srgbClr val="000000"/>
                          </a:solidFill>
                          <a:effectLst/>
                        </a:rPr>
                        <a:t>(2025</a:t>
                      </a:r>
                      <a:r>
                        <a:rPr lang="ko-KR" altLang="en-US" sz="1400" b="1" kern="0" spc="0" dirty="0">
                          <a:solidFill>
                            <a:srgbClr val="000000"/>
                          </a:solidFill>
                          <a:effectLst/>
                        </a:rPr>
                        <a:t>년 공시</a:t>
                      </a:r>
                      <a:r>
                        <a:rPr lang="en-US" altLang="ko-KR" sz="1400" b="1" kern="0" spc="0" dirty="0">
                          <a:solidFill>
                            <a:srgbClr val="000000"/>
                          </a:solidFill>
                          <a:effectLst/>
                        </a:rPr>
                        <a:t>)</a:t>
                      </a:r>
                      <a:endParaRPr lang="en-US" sz="1400" b="1" kern="0" spc="0" dirty="0">
                        <a:solidFill>
                          <a:srgbClr val="000000"/>
                        </a:solidFill>
                        <a:effectLst/>
                        <a:latin typeface="함초롬바탕" panose="02030604000101010101" pitchFamily="18" charset="-127"/>
                      </a:endParaRPr>
                    </a:p>
                  </a:txBody>
                  <a:tcPr marL="81601" marR="81601" marT="22560" marB="225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fontAlgn="base" latinLnBrk="0">
                        <a:lnSpc>
                          <a:spcPct val="100000"/>
                        </a:lnSpc>
                        <a:spcBef>
                          <a:spcPts val="0"/>
                        </a:spcBef>
                        <a:spcAft>
                          <a:spcPts val="0"/>
                        </a:spcAft>
                      </a:pPr>
                      <a:r>
                        <a:rPr lang="en-US" sz="1400" b="1" kern="0" spc="0" dirty="0">
                          <a:solidFill>
                            <a:srgbClr val="000000"/>
                          </a:solidFill>
                          <a:effectLst/>
                        </a:rPr>
                        <a:t>2025 </a:t>
                      </a:r>
                      <a:r>
                        <a:rPr lang="ko-KR" altLang="en-US" sz="1400" b="1" kern="0" spc="0" dirty="0">
                          <a:solidFill>
                            <a:srgbClr val="000000"/>
                          </a:solidFill>
                          <a:effectLst/>
                        </a:rPr>
                        <a:t>회계연도</a:t>
                      </a:r>
                      <a:endParaRPr lang="en-US" altLang="ko-KR" sz="1400" b="1" kern="0" spc="0" dirty="0">
                        <a:solidFill>
                          <a:srgbClr val="000000"/>
                        </a:solidFill>
                        <a:effectLst/>
                      </a:endParaRPr>
                    </a:p>
                    <a:p>
                      <a:pPr marL="0" marR="0" indent="0" algn="ctr" fontAlgn="base" latinLnBrk="0">
                        <a:lnSpc>
                          <a:spcPct val="100000"/>
                        </a:lnSpc>
                        <a:spcBef>
                          <a:spcPts val="0"/>
                        </a:spcBef>
                        <a:spcAft>
                          <a:spcPts val="0"/>
                        </a:spcAft>
                      </a:pPr>
                      <a:r>
                        <a:rPr lang="en-US" sz="1400" b="1" kern="0" spc="0" dirty="0">
                          <a:solidFill>
                            <a:srgbClr val="000000"/>
                          </a:solidFill>
                          <a:effectLst/>
                        </a:rPr>
                        <a:t>(2026</a:t>
                      </a:r>
                      <a:r>
                        <a:rPr lang="ko-KR" altLang="en-US" sz="1400" b="1" kern="0" spc="0" dirty="0">
                          <a:solidFill>
                            <a:srgbClr val="000000"/>
                          </a:solidFill>
                          <a:effectLst/>
                        </a:rPr>
                        <a:t>년 공시</a:t>
                      </a:r>
                      <a:r>
                        <a:rPr lang="en-US" altLang="ko-KR" sz="1400" b="1" kern="0" spc="0" dirty="0">
                          <a:solidFill>
                            <a:srgbClr val="000000"/>
                          </a:solidFill>
                          <a:effectLst/>
                        </a:rPr>
                        <a:t>)</a:t>
                      </a:r>
                      <a:endParaRPr lang="en-US" sz="1400" b="1" kern="0" spc="0" dirty="0">
                        <a:solidFill>
                          <a:srgbClr val="000000"/>
                        </a:solidFill>
                        <a:effectLst/>
                        <a:latin typeface="함초롬바탕" panose="02030604000101010101" pitchFamily="18" charset="-127"/>
                      </a:endParaRPr>
                    </a:p>
                  </a:txBody>
                  <a:tcPr marL="81601" marR="81601" marT="22560" marB="225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fontAlgn="base" latinLnBrk="0">
                        <a:lnSpc>
                          <a:spcPct val="100000"/>
                        </a:lnSpc>
                        <a:spcBef>
                          <a:spcPts val="0"/>
                        </a:spcBef>
                        <a:spcAft>
                          <a:spcPts val="0"/>
                        </a:spcAft>
                      </a:pPr>
                      <a:r>
                        <a:rPr lang="ko-KR" altLang="en-US" sz="1400" b="1" kern="0" spc="0" dirty="0">
                          <a:solidFill>
                            <a:srgbClr val="000000"/>
                          </a:solidFill>
                          <a:effectLst/>
                        </a:rPr>
                        <a:t>제한적 인증 </a:t>
                      </a:r>
                      <a:r>
                        <a:rPr lang="en-US" altLang="ko-KR" sz="1400" b="1" kern="0" spc="0" dirty="0">
                          <a:solidFill>
                            <a:srgbClr val="000000"/>
                          </a:solidFill>
                          <a:effectLst/>
                        </a:rPr>
                        <a:t>– 2025 </a:t>
                      </a:r>
                      <a:r>
                        <a:rPr lang="ko-KR" altLang="en-US" sz="1400" b="1" kern="0" spc="0" dirty="0">
                          <a:solidFill>
                            <a:srgbClr val="000000"/>
                          </a:solidFill>
                          <a:effectLst/>
                        </a:rPr>
                        <a:t>회계연도</a:t>
                      </a:r>
                    </a:p>
                    <a:p>
                      <a:pPr marL="0" marR="0" indent="0" algn="ctr" fontAlgn="base" latinLnBrk="0">
                        <a:lnSpc>
                          <a:spcPct val="100000"/>
                        </a:lnSpc>
                        <a:spcBef>
                          <a:spcPts val="0"/>
                        </a:spcBef>
                        <a:spcAft>
                          <a:spcPts val="0"/>
                        </a:spcAft>
                      </a:pPr>
                      <a:r>
                        <a:rPr lang="ko-KR" altLang="en-US" sz="1400" b="1" kern="0" spc="0" dirty="0">
                          <a:solidFill>
                            <a:srgbClr val="000000"/>
                          </a:solidFill>
                          <a:effectLst/>
                        </a:rPr>
                        <a:t>합리적 인증 </a:t>
                      </a:r>
                      <a:r>
                        <a:rPr lang="en-US" altLang="ko-KR" sz="1400" b="1" kern="0" spc="0" dirty="0">
                          <a:solidFill>
                            <a:srgbClr val="000000"/>
                          </a:solidFill>
                          <a:effectLst/>
                        </a:rPr>
                        <a:t>– 2027 </a:t>
                      </a:r>
                      <a:r>
                        <a:rPr lang="ko-KR" altLang="en-US" sz="1400" b="1" kern="0" spc="0" dirty="0">
                          <a:solidFill>
                            <a:srgbClr val="000000"/>
                          </a:solidFill>
                          <a:effectLst/>
                        </a:rPr>
                        <a:t>회계연도</a:t>
                      </a:r>
                      <a:endParaRPr lang="ko-KR" altLang="en-US" sz="1400" b="1" kern="0" spc="0" dirty="0">
                        <a:solidFill>
                          <a:srgbClr val="000000"/>
                        </a:solidFill>
                        <a:effectLst/>
                        <a:latin typeface="함초롬바탕" panose="02030604000101010101" pitchFamily="18" charset="-127"/>
                      </a:endParaRPr>
                    </a:p>
                  </a:txBody>
                  <a:tcPr marL="81601" marR="81601" marT="22560" marB="225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89478796"/>
                  </a:ext>
                </a:extLst>
              </a:tr>
              <a:tr h="1179494">
                <a:tc>
                  <a:txBody>
                    <a:bodyPr/>
                    <a:lstStyle/>
                    <a:p>
                      <a:pPr marL="0" marR="0" indent="0" algn="ctr" fontAlgn="base" latinLnBrk="0">
                        <a:lnSpc>
                          <a:spcPct val="100000"/>
                        </a:lnSpc>
                        <a:spcBef>
                          <a:spcPts val="0"/>
                        </a:spcBef>
                        <a:spcAft>
                          <a:spcPts val="0"/>
                        </a:spcAft>
                      </a:pPr>
                      <a:r>
                        <a:rPr lang="en-US" sz="1400" b="1" kern="0" spc="0" dirty="0">
                          <a:solidFill>
                            <a:srgbClr val="000000"/>
                          </a:solidFill>
                          <a:effectLst/>
                        </a:rPr>
                        <a:t>Nonaccelerated filer </a:t>
                      </a:r>
                    </a:p>
                    <a:p>
                      <a:pPr marL="0" marR="0" indent="0" algn="ctr" fontAlgn="base" latinLnBrk="0">
                        <a:lnSpc>
                          <a:spcPct val="100000"/>
                        </a:lnSpc>
                        <a:spcBef>
                          <a:spcPts val="0"/>
                        </a:spcBef>
                        <a:spcAft>
                          <a:spcPts val="0"/>
                        </a:spcAft>
                      </a:pPr>
                      <a:r>
                        <a:rPr lang="ko-KR" altLang="en-US" sz="1400" b="1" kern="0" spc="0" dirty="0">
                          <a:solidFill>
                            <a:srgbClr val="000000"/>
                          </a:solidFill>
                          <a:effectLst/>
                        </a:rPr>
                        <a:t>상장소기업</a:t>
                      </a:r>
                      <a:endParaRPr lang="en-US" altLang="ko-KR" sz="1400" b="1" kern="0" spc="0" dirty="0">
                        <a:solidFill>
                          <a:srgbClr val="000000"/>
                        </a:solidFill>
                        <a:effectLst/>
                      </a:endParaRPr>
                    </a:p>
                    <a:p>
                      <a:pPr marL="0" marR="0" indent="0" algn="ctr" fontAlgn="base" latinLnBrk="0">
                        <a:lnSpc>
                          <a:spcPct val="100000"/>
                        </a:lnSpc>
                        <a:spcBef>
                          <a:spcPts val="0"/>
                        </a:spcBef>
                        <a:spcAft>
                          <a:spcPts val="0"/>
                        </a:spcAft>
                      </a:pPr>
                      <a:r>
                        <a:rPr lang="en-US" altLang="ko-KR" sz="1400" b="1" kern="0" spc="0" dirty="0">
                          <a:solidFill>
                            <a:srgbClr val="000000"/>
                          </a:solidFill>
                          <a:effectLst/>
                        </a:rPr>
                        <a:t>(</a:t>
                      </a:r>
                      <a:r>
                        <a:rPr lang="ko-KR" altLang="en-US" sz="1400" b="1" kern="0" spc="0" dirty="0" err="1">
                          <a:solidFill>
                            <a:srgbClr val="000000"/>
                          </a:solidFill>
                          <a:effectLst/>
                        </a:rPr>
                        <a:t>시총</a:t>
                      </a:r>
                      <a:r>
                        <a:rPr lang="ko-KR" altLang="en-US" sz="1400" b="1" kern="0" spc="0" dirty="0">
                          <a:solidFill>
                            <a:srgbClr val="000000"/>
                          </a:solidFill>
                          <a:effectLst/>
                        </a:rPr>
                        <a:t> </a:t>
                      </a:r>
                      <a:r>
                        <a:rPr lang="en-US" altLang="ko-KR" sz="1400" b="1" kern="0" spc="0" dirty="0">
                          <a:solidFill>
                            <a:srgbClr val="000000"/>
                          </a:solidFill>
                          <a:effectLst/>
                        </a:rPr>
                        <a:t>0.75</a:t>
                      </a:r>
                      <a:r>
                        <a:rPr lang="ko-KR" altLang="en-US" sz="1400" b="1" kern="0" spc="0" dirty="0">
                          <a:solidFill>
                            <a:srgbClr val="000000"/>
                          </a:solidFill>
                          <a:effectLst/>
                        </a:rPr>
                        <a:t>억불 미만</a:t>
                      </a:r>
                      <a:r>
                        <a:rPr lang="en-US" altLang="ko-KR" sz="1400" b="1" kern="0" spc="0" dirty="0">
                          <a:solidFill>
                            <a:srgbClr val="000000"/>
                          </a:solidFill>
                          <a:effectLst/>
                        </a:rPr>
                        <a:t>, </a:t>
                      </a:r>
                      <a:r>
                        <a:rPr lang="ko-KR" altLang="en-US" sz="1400" b="1" kern="0" spc="0" dirty="0" err="1">
                          <a:solidFill>
                            <a:srgbClr val="000000"/>
                          </a:solidFill>
                          <a:effectLst/>
                        </a:rPr>
                        <a:t>시총</a:t>
                      </a:r>
                      <a:r>
                        <a:rPr lang="ko-KR" altLang="en-US" sz="1400" b="1" kern="0" spc="0" dirty="0">
                          <a:solidFill>
                            <a:srgbClr val="000000"/>
                          </a:solidFill>
                          <a:effectLst/>
                        </a:rPr>
                        <a:t> </a:t>
                      </a:r>
                      <a:r>
                        <a:rPr lang="en-US" altLang="ko-KR" sz="1400" b="1" kern="0" spc="0" dirty="0">
                          <a:solidFill>
                            <a:srgbClr val="000000"/>
                          </a:solidFill>
                          <a:effectLst/>
                        </a:rPr>
                        <a:t>0.75~7</a:t>
                      </a:r>
                      <a:r>
                        <a:rPr lang="ko-KR" altLang="en-US" sz="1400" b="1" kern="0" spc="0" dirty="0">
                          <a:solidFill>
                            <a:srgbClr val="000000"/>
                          </a:solidFill>
                          <a:effectLst/>
                        </a:rPr>
                        <a:t>억불이면서 매출 </a:t>
                      </a:r>
                      <a:r>
                        <a:rPr lang="en-US" altLang="ko-KR" sz="1400" b="1" kern="0" spc="0" dirty="0">
                          <a:solidFill>
                            <a:srgbClr val="000000"/>
                          </a:solidFill>
                          <a:effectLst/>
                        </a:rPr>
                        <a:t>1</a:t>
                      </a:r>
                      <a:r>
                        <a:rPr lang="ko-KR" altLang="en-US" sz="1400" b="1" kern="0" spc="0" dirty="0">
                          <a:solidFill>
                            <a:srgbClr val="000000"/>
                          </a:solidFill>
                          <a:effectLst/>
                        </a:rPr>
                        <a:t>억불 미만</a:t>
                      </a:r>
                      <a:r>
                        <a:rPr lang="en-US" altLang="ko-KR" sz="1400" b="1" kern="0" spc="0" dirty="0">
                          <a:solidFill>
                            <a:srgbClr val="000000"/>
                          </a:solidFill>
                          <a:effectLst/>
                        </a:rPr>
                        <a:t>)</a:t>
                      </a:r>
                      <a:endParaRPr lang="ko-KR" altLang="en-US" sz="1400" b="1" kern="0" spc="0" dirty="0">
                        <a:solidFill>
                          <a:srgbClr val="000000"/>
                        </a:solidFill>
                        <a:effectLst/>
                        <a:latin typeface="함초롬바탕" panose="02030604000101010101" pitchFamily="18" charset="-127"/>
                      </a:endParaRPr>
                    </a:p>
                  </a:txBody>
                  <a:tcPr marL="81601" marR="81601" marT="22560" marB="225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fontAlgn="base" latinLnBrk="0">
                        <a:lnSpc>
                          <a:spcPct val="100000"/>
                        </a:lnSpc>
                        <a:spcBef>
                          <a:spcPts val="0"/>
                        </a:spcBef>
                        <a:spcAft>
                          <a:spcPts val="0"/>
                        </a:spcAft>
                      </a:pPr>
                      <a:r>
                        <a:rPr lang="en-US" sz="1400" b="1" kern="0" spc="0" dirty="0">
                          <a:solidFill>
                            <a:srgbClr val="000000"/>
                          </a:solidFill>
                          <a:effectLst/>
                        </a:rPr>
                        <a:t>2024 </a:t>
                      </a:r>
                      <a:r>
                        <a:rPr lang="ko-KR" altLang="en-US" sz="1400" b="1" kern="0" spc="0" dirty="0">
                          <a:solidFill>
                            <a:srgbClr val="000000"/>
                          </a:solidFill>
                          <a:effectLst/>
                        </a:rPr>
                        <a:t>회계연도</a:t>
                      </a:r>
                      <a:endParaRPr lang="en-US" altLang="ko-KR" sz="1400" b="1" kern="0" spc="0" dirty="0">
                        <a:solidFill>
                          <a:srgbClr val="000000"/>
                        </a:solidFill>
                        <a:effectLst/>
                      </a:endParaRPr>
                    </a:p>
                    <a:p>
                      <a:pPr marL="0" marR="0" indent="0" algn="ctr" fontAlgn="base" latinLnBrk="0">
                        <a:lnSpc>
                          <a:spcPct val="100000"/>
                        </a:lnSpc>
                        <a:spcBef>
                          <a:spcPts val="0"/>
                        </a:spcBef>
                        <a:spcAft>
                          <a:spcPts val="0"/>
                        </a:spcAft>
                      </a:pPr>
                      <a:r>
                        <a:rPr lang="en-US" sz="1400" b="1" kern="0" spc="0" dirty="0">
                          <a:solidFill>
                            <a:srgbClr val="000000"/>
                          </a:solidFill>
                          <a:effectLst/>
                        </a:rPr>
                        <a:t>(2025</a:t>
                      </a:r>
                      <a:r>
                        <a:rPr lang="ko-KR" altLang="en-US" sz="1400" b="1" kern="0" spc="0" dirty="0">
                          <a:solidFill>
                            <a:srgbClr val="000000"/>
                          </a:solidFill>
                          <a:effectLst/>
                        </a:rPr>
                        <a:t>년 공시</a:t>
                      </a:r>
                      <a:r>
                        <a:rPr lang="en-US" altLang="ko-KR" sz="1400" b="1" kern="0" spc="0" dirty="0">
                          <a:solidFill>
                            <a:srgbClr val="000000"/>
                          </a:solidFill>
                          <a:effectLst/>
                        </a:rPr>
                        <a:t>)</a:t>
                      </a:r>
                      <a:endParaRPr lang="en-US" sz="1400" b="1" kern="0" spc="0" dirty="0">
                        <a:solidFill>
                          <a:srgbClr val="000000"/>
                        </a:solidFill>
                        <a:effectLst/>
                        <a:latin typeface="함초롬바탕" panose="02030604000101010101" pitchFamily="18" charset="-127"/>
                      </a:endParaRPr>
                    </a:p>
                  </a:txBody>
                  <a:tcPr marL="81601" marR="81601" marT="22560" marB="225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fontAlgn="base" latinLnBrk="0">
                        <a:lnSpc>
                          <a:spcPct val="100000"/>
                        </a:lnSpc>
                        <a:spcBef>
                          <a:spcPts val="0"/>
                        </a:spcBef>
                        <a:spcAft>
                          <a:spcPts val="0"/>
                        </a:spcAft>
                      </a:pPr>
                      <a:r>
                        <a:rPr lang="en-US" sz="1400" b="1" kern="0" spc="0" dirty="0">
                          <a:solidFill>
                            <a:srgbClr val="000000"/>
                          </a:solidFill>
                          <a:effectLst/>
                        </a:rPr>
                        <a:t>2025 </a:t>
                      </a:r>
                      <a:r>
                        <a:rPr lang="ko-KR" altLang="en-US" sz="1400" b="1" kern="0" spc="0" dirty="0">
                          <a:solidFill>
                            <a:srgbClr val="000000"/>
                          </a:solidFill>
                          <a:effectLst/>
                        </a:rPr>
                        <a:t>회계연도</a:t>
                      </a:r>
                      <a:r>
                        <a:rPr lang="en-US" altLang="ko-KR" sz="1400" b="1" kern="0" spc="0" dirty="0">
                          <a:solidFill>
                            <a:srgbClr val="000000"/>
                          </a:solidFill>
                          <a:effectLst/>
                        </a:rPr>
                        <a:t>)</a:t>
                      </a:r>
                    </a:p>
                    <a:p>
                      <a:pPr marL="0" marR="0" indent="0" algn="ctr" fontAlgn="base" latinLnBrk="0">
                        <a:lnSpc>
                          <a:spcPct val="100000"/>
                        </a:lnSpc>
                        <a:spcBef>
                          <a:spcPts val="0"/>
                        </a:spcBef>
                        <a:spcAft>
                          <a:spcPts val="0"/>
                        </a:spcAft>
                      </a:pPr>
                      <a:r>
                        <a:rPr lang="en-US" sz="1400" b="1" kern="0" spc="0" dirty="0">
                          <a:solidFill>
                            <a:srgbClr val="000000"/>
                          </a:solidFill>
                          <a:effectLst/>
                        </a:rPr>
                        <a:t>(2026</a:t>
                      </a:r>
                      <a:r>
                        <a:rPr lang="ko-KR" altLang="en-US" sz="1400" b="1" kern="0" spc="0" dirty="0">
                          <a:solidFill>
                            <a:srgbClr val="000000"/>
                          </a:solidFill>
                          <a:effectLst/>
                        </a:rPr>
                        <a:t>년 공시</a:t>
                      </a:r>
                      <a:r>
                        <a:rPr lang="en-US" altLang="ko-KR" sz="1400" b="1" kern="0" spc="0" dirty="0">
                          <a:solidFill>
                            <a:srgbClr val="000000"/>
                          </a:solidFill>
                          <a:effectLst/>
                        </a:rPr>
                        <a:t>)</a:t>
                      </a:r>
                      <a:endParaRPr lang="en-US" sz="1400" b="1" kern="0" spc="0" dirty="0">
                        <a:solidFill>
                          <a:srgbClr val="000000"/>
                        </a:solidFill>
                        <a:effectLst/>
                        <a:latin typeface="함초롬바탕" panose="02030604000101010101" pitchFamily="18" charset="-127"/>
                      </a:endParaRPr>
                    </a:p>
                  </a:txBody>
                  <a:tcPr marL="81601" marR="81601" marT="22560" marB="225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fontAlgn="base" latinLnBrk="0">
                        <a:lnSpc>
                          <a:spcPct val="100000"/>
                        </a:lnSpc>
                        <a:spcBef>
                          <a:spcPts val="0"/>
                        </a:spcBef>
                        <a:spcAft>
                          <a:spcPts val="0"/>
                        </a:spcAft>
                      </a:pPr>
                      <a:r>
                        <a:rPr lang="ko-KR" altLang="en-US" sz="1400" b="1" kern="0" spc="0" dirty="0">
                          <a:solidFill>
                            <a:srgbClr val="000000"/>
                          </a:solidFill>
                          <a:effectLst/>
                        </a:rPr>
                        <a:t>면제</a:t>
                      </a:r>
                      <a:endParaRPr lang="ko-KR" altLang="en-US" sz="1400" b="1" kern="0" spc="0" dirty="0">
                        <a:solidFill>
                          <a:srgbClr val="000000"/>
                        </a:solidFill>
                        <a:effectLst/>
                        <a:latin typeface="함초롬바탕" panose="02030604000101010101" pitchFamily="18" charset="-127"/>
                      </a:endParaRPr>
                    </a:p>
                  </a:txBody>
                  <a:tcPr marL="81601" marR="81601" marT="22560" marB="225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17290009"/>
                  </a:ext>
                </a:extLst>
              </a:tr>
              <a:tr h="619359">
                <a:tc>
                  <a:txBody>
                    <a:bodyPr/>
                    <a:lstStyle/>
                    <a:p>
                      <a:pPr marL="0" marR="0" indent="0" algn="ctr" fontAlgn="base" latinLnBrk="0">
                        <a:lnSpc>
                          <a:spcPct val="100000"/>
                        </a:lnSpc>
                        <a:spcBef>
                          <a:spcPts val="0"/>
                        </a:spcBef>
                        <a:spcAft>
                          <a:spcPts val="0"/>
                        </a:spcAft>
                      </a:pPr>
                      <a:r>
                        <a:rPr lang="en-US" sz="1400" b="1" kern="0" spc="0" dirty="0">
                          <a:solidFill>
                            <a:srgbClr val="000000"/>
                          </a:solidFill>
                          <a:effectLst/>
                        </a:rPr>
                        <a:t>Smaller reporting companies</a:t>
                      </a:r>
                    </a:p>
                    <a:p>
                      <a:pPr marL="0" marR="0" indent="0" algn="ctr" fontAlgn="base" latinLnBrk="0">
                        <a:lnSpc>
                          <a:spcPct val="100000"/>
                        </a:lnSpc>
                        <a:spcBef>
                          <a:spcPts val="0"/>
                        </a:spcBef>
                        <a:spcAft>
                          <a:spcPts val="0"/>
                        </a:spcAft>
                      </a:pPr>
                      <a:r>
                        <a:rPr lang="ko-KR" altLang="en-US" sz="1400" b="1" kern="0" spc="0" dirty="0">
                          <a:solidFill>
                            <a:srgbClr val="000000"/>
                          </a:solidFill>
                          <a:effectLst/>
                        </a:rPr>
                        <a:t>소기업</a:t>
                      </a:r>
                      <a:endParaRPr lang="ko-KR" altLang="en-US" sz="1400" b="1" kern="0" spc="0" dirty="0">
                        <a:solidFill>
                          <a:srgbClr val="000000"/>
                        </a:solidFill>
                        <a:effectLst/>
                        <a:latin typeface="함초롬바탕" panose="02030604000101010101" pitchFamily="18" charset="-127"/>
                      </a:endParaRPr>
                    </a:p>
                  </a:txBody>
                  <a:tcPr marL="81601" marR="81601" marT="22560" marB="225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fontAlgn="base" latinLnBrk="0">
                        <a:lnSpc>
                          <a:spcPct val="100000"/>
                        </a:lnSpc>
                        <a:spcBef>
                          <a:spcPts val="0"/>
                        </a:spcBef>
                        <a:spcAft>
                          <a:spcPts val="0"/>
                        </a:spcAft>
                      </a:pPr>
                      <a:r>
                        <a:rPr lang="en-US" altLang="ko-KR" sz="1400" b="1" kern="0" spc="0" dirty="0">
                          <a:solidFill>
                            <a:srgbClr val="000000"/>
                          </a:solidFill>
                          <a:effectLst/>
                        </a:rPr>
                        <a:t>2025</a:t>
                      </a:r>
                      <a:r>
                        <a:rPr lang="ko-KR" altLang="en-US" sz="1400" b="1" kern="0" spc="0" dirty="0">
                          <a:solidFill>
                            <a:srgbClr val="000000"/>
                          </a:solidFill>
                          <a:effectLst/>
                        </a:rPr>
                        <a:t>년 회계연도</a:t>
                      </a:r>
                      <a:endParaRPr lang="en-US" altLang="ko-KR" sz="1400" b="1" kern="0" spc="0" dirty="0">
                        <a:solidFill>
                          <a:srgbClr val="000000"/>
                        </a:solidFill>
                        <a:effectLst/>
                      </a:endParaRPr>
                    </a:p>
                    <a:p>
                      <a:pPr marL="0" marR="0" indent="0" algn="ctr" fontAlgn="base" latinLnBrk="0">
                        <a:lnSpc>
                          <a:spcPct val="100000"/>
                        </a:lnSpc>
                        <a:spcBef>
                          <a:spcPts val="0"/>
                        </a:spcBef>
                        <a:spcAft>
                          <a:spcPts val="0"/>
                        </a:spcAft>
                      </a:pPr>
                      <a:r>
                        <a:rPr lang="en-US" altLang="ko-KR" sz="1400" b="1" kern="0" spc="0" dirty="0">
                          <a:solidFill>
                            <a:srgbClr val="000000"/>
                          </a:solidFill>
                          <a:effectLst/>
                        </a:rPr>
                        <a:t>(2026</a:t>
                      </a:r>
                      <a:r>
                        <a:rPr lang="ko-KR" altLang="en-US" sz="1400" b="1" kern="0" spc="0" dirty="0">
                          <a:solidFill>
                            <a:srgbClr val="000000"/>
                          </a:solidFill>
                          <a:effectLst/>
                        </a:rPr>
                        <a:t>년 공시</a:t>
                      </a:r>
                      <a:r>
                        <a:rPr lang="en-US" altLang="ko-KR" sz="1400" b="1" kern="0" spc="0" dirty="0">
                          <a:solidFill>
                            <a:srgbClr val="000000"/>
                          </a:solidFill>
                          <a:effectLst/>
                        </a:rPr>
                        <a:t>)</a:t>
                      </a:r>
                      <a:endParaRPr lang="ko-KR" altLang="en-US" sz="1400" b="1" kern="0" spc="0" dirty="0">
                        <a:solidFill>
                          <a:srgbClr val="000000"/>
                        </a:solidFill>
                        <a:effectLst/>
                        <a:latin typeface="함초롬바탕" panose="02030604000101010101" pitchFamily="18" charset="-127"/>
                      </a:endParaRPr>
                    </a:p>
                  </a:txBody>
                  <a:tcPr marL="81601" marR="81601" marT="22560" marB="225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fontAlgn="base" latinLnBrk="0">
                        <a:lnSpc>
                          <a:spcPct val="100000"/>
                        </a:lnSpc>
                        <a:spcBef>
                          <a:spcPts val="0"/>
                        </a:spcBef>
                        <a:spcAft>
                          <a:spcPts val="0"/>
                        </a:spcAft>
                      </a:pPr>
                      <a:r>
                        <a:rPr lang="ko-KR" altLang="en-US" sz="1400" b="1" kern="0" spc="0" dirty="0">
                          <a:solidFill>
                            <a:srgbClr val="000000"/>
                          </a:solidFill>
                          <a:effectLst/>
                        </a:rPr>
                        <a:t>면제</a:t>
                      </a:r>
                      <a:endParaRPr lang="en-US" sz="1400" b="1" kern="0" spc="0" dirty="0">
                        <a:solidFill>
                          <a:srgbClr val="000000"/>
                        </a:solidFill>
                        <a:effectLst/>
                        <a:latin typeface="함초롬바탕" panose="02030604000101010101" pitchFamily="18" charset="-127"/>
                      </a:endParaRPr>
                    </a:p>
                  </a:txBody>
                  <a:tcPr marL="81601" marR="81601" marT="22560" marB="225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fontAlgn="base" latinLnBrk="0">
                        <a:lnSpc>
                          <a:spcPct val="100000"/>
                        </a:lnSpc>
                        <a:spcBef>
                          <a:spcPts val="0"/>
                        </a:spcBef>
                        <a:spcAft>
                          <a:spcPts val="0"/>
                        </a:spcAft>
                      </a:pPr>
                      <a:r>
                        <a:rPr lang="ko-KR" altLang="en-US" sz="1400" b="1" kern="0" spc="0" dirty="0">
                          <a:solidFill>
                            <a:srgbClr val="000000"/>
                          </a:solidFill>
                          <a:effectLst/>
                        </a:rPr>
                        <a:t>면제</a:t>
                      </a:r>
                      <a:endParaRPr lang="ko-KR" altLang="en-US" sz="1400" b="1" kern="0" spc="0" dirty="0">
                        <a:solidFill>
                          <a:srgbClr val="000000"/>
                        </a:solidFill>
                        <a:effectLst/>
                        <a:latin typeface="함초롬바탕" panose="02030604000101010101" pitchFamily="18" charset="-127"/>
                      </a:endParaRPr>
                    </a:p>
                  </a:txBody>
                  <a:tcPr marL="81601" marR="81601" marT="22560" marB="225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65446445"/>
                  </a:ext>
                </a:extLst>
              </a:tr>
            </a:tbl>
          </a:graphicData>
        </a:graphic>
      </p:graphicFrame>
    </p:spTree>
    <p:extLst>
      <p:ext uri="{BB962C8B-B14F-4D97-AF65-F5344CB8AC3E}">
        <p14:creationId xmlns:p14="http://schemas.microsoft.com/office/powerpoint/2010/main" val="30411525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슬라이드 번호 개체 틀 2"/>
          <p:cNvSpPr>
            <a:spLocks noGrp="1"/>
          </p:cNvSpPr>
          <p:nvPr>
            <p:ph type="sldNum" sz="quarter" idx="12"/>
          </p:nvPr>
        </p:nvSpPr>
        <p:spPr/>
        <p:txBody>
          <a:bodyPr/>
          <a:lstStyle/>
          <a:p>
            <a:fld id="{DDC88DC7-E127-40CF-A214-063A7381AEF2}" type="slidenum">
              <a:rPr lang="ko-KR" altLang="en-US" smtClean="0"/>
              <a:t>11</a:t>
            </a:fld>
            <a:endParaRPr lang="ko-KR" altLang="en-US"/>
          </a:p>
        </p:txBody>
      </p:sp>
      <p:sp>
        <p:nvSpPr>
          <p:cNvPr id="9" name="직사각형 8">
            <a:extLst>
              <a:ext uri="{FF2B5EF4-FFF2-40B4-BE49-F238E27FC236}">
                <a16:creationId xmlns:a16="http://schemas.microsoft.com/office/drawing/2014/main" id="{AFB07929-1493-CAD5-F98F-30C3318AAAA6}"/>
              </a:ext>
            </a:extLst>
          </p:cNvPr>
          <p:cNvSpPr/>
          <p:nvPr/>
        </p:nvSpPr>
        <p:spPr>
          <a:xfrm>
            <a:off x="366157" y="61133"/>
            <a:ext cx="595035" cy="742511"/>
          </a:xfrm>
          <a:prstGeom prst="rect">
            <a:avLst/>
          </a:prstGeom>
        </p:spPr>
        <p:txBody>
          <a:bodyPr wrap="none">
            <a:spAutoFit/>
          </a:bodyPr>
          <a:lstStyle/>
          <a:p>
            <a:pPr>
              <a:lnSpc>
                <a:spcPct val="150000"/>
              </a:lnSpc>
            </a:pPr>
            <a:r>
              <a:rPr lang="en-US" altLang="ko-KR" sz="3200" b="1" dirty="0">
                <a:solidFill>
                  <a:schemeClr val="bg1">
                    <a:lumMod val="75000"/>
                  </a:schemeClr>
                </a:solidFill>
                <a:latin typeface="Times New Roman" pitchFamily="18" charset="0"/>
                <a:ea typeface="맑은 고딕" pitchFamily="50" charset="-127"/>
                <a:cs typeface="Times New Roman" pitchFamily="18" charset="0"/>
              </a:rPr>
              <a:t>0</a:t>
            </a:r>
            <a:r>
              <a:rPr lang="en-US" altLang="ko-KR" sz="3200" b="1" dirty="0">
                <a:solidFill>
                  <a:srgbClr val="C00000"/>
                </a:solidFill>
                <a:latin typeface="Times New Roman" pitchFamily="18" charset="0"/>
                <a:ea typeface="맑은 고딕" pitchFamily="50" charset="-127"/>
                <a:cs typeface="Times New Roman" pitchFamily="18" charset="0"/>
              </a:rPr>
              <a:t>1</a:t>
            </a:r>
          </a:p>
        </p:txBody>
      </p:sp>
      <p:cxnSp>
        <p:nvCxnSpPr>
          <p:cNvPr id="14" name="직선 연결선 13">
            <a:extLst>
              <a:ext uri="{FF2B5EF4-FFF2-40B4-BE49-F238E27FC236}">
                <a16:creationId xmlns:a16="http://schemas.microsoft.com/office/drawing/2014/main" id="{3FA18C37-3BD0-4D80-0571-A7B89F8313A2}"/>
              </a:ext>
            </a:extLst>
          </p:cNvPr>
          <p:cNvCxnSpPr>
            <a:cxnSpLocks/>
          </p:cNvCxnSpPr>
          <p:nvPr/>
        </p:nvCxnSpPr>
        <p:spPr>
          <a:xfrm flipH="1">
            <a:off x="6192252" y="484216"/>
            <a:ext cx="4451852"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15" name="직사각형 14">
            <a:extLst>
              <a:ext uri="{FF2B5EF4-FFF2-40B4-BE49-F238E27FC236}">
                <a16:creationId xmlns:a16="http://schemas.microsoft.com/office/drawing/2014/main" id="{C6548820-6522-7EC1-E701-6382D5061928}"/>
              </a:ext>
            </a:extLst>
          </p:cNvPr>
          <p:cNvSpPr/>
          <p:nvPr/>
        </p:nvSpPr>
        <p:spPr>
          <a:xfrm>
            <a:off x="929469" y="119541"/>
            <a:ext cx="6084941" cy="655372"/>
          </a:xfrm>
          <a:prstGeom prst="rect">
            <a:avLst/>
          </a:prstGeom>
        </p:spPr>
        <p:txBody>
          <a:bodyPr wrap="square">
            <a:spAutoFit/>
          </a:bodyPr>
          <a:lstStyle/>
          <a:p>
            <a:pPr>
              <a:lnSpc>
                <a:spcPct val="150000"/>
              </a:lnSpc>
            </a:pPr>
            <a:r>
              <a:rPr lang="en-US" altLang="ko-KR" sz="2800" b="1" dirty="0">
                <a:latin typeface="+mn-ea"/>
                <a:cs typeface="Times New Roman" pitchFamily="18" charset="0"/>
              </a:rPr>
              <a:t>SEC climate related disclosure</a:t>
            </a:r>
            <a:endParaRPr lang="ko-KR" altLang="en-US" sz="2800" b="1" dirty="0">
              <a:latin typeface="+mn-ea"/>
              <a:cs typeface="Times New Roman" pitchFamily="18" charset="0"/>
            </a:endParaRPr>
          </a:p>
        </p:txBody>
      </p:sp>
      <p:sp>
        <p:nvSpPr>
          <p:cNvPr id="4" name="TextBox 3">
            <a:extLst>
              <a:ext uri="{FF2B5EF4-FFF2-40B4-BE49-F238E27FC236}">
                <a16:creationId xmlns:a16="http://schemas.microsoft.com/office/drawing/2014/main" id="{010906A3-318C-5D83-D659-363A24D278DE}"/>
              </a:ext>
            </a:extLst>
          </p:cNvPr>
          <p:cNvSpPr txBox="1"/>
          <p:nvPr/>
        </p:nvSpPr>
        <p:spPr>
          <a:xfrm>
            <a:off x="490287" y="974279"/>
            <a:ext cx="10515600" cy="400110"/>
          </a:xfrm>
          <a:prstGeom prst="rect">
            <a:avLst/>
          </a:prstGeom>
          <a:noFill/>
        </p:spPr>
        <p:txBody>
          <a:bodyPr wrap="square" rtlCol="0">
            <a:spAutoFit/>
          </a:bodyPr>
          <a:lstStyle/>
          <a:p>
            <a:pPr marL="342900" indent="-342900">
              <a:buFont typeface="Arial" panose="020B0604020202020204" pitchFamily="34" charset="0"/>
              <a:buChar char="•"/>
            </a:pPr>
            <a:r>
              <a:rPr lang="en-US" altLang="ko-KR" sz="2000" b="1" dirty="0">
                <a:solidFill>
                  <a:srgbClr val="1F3B73"/>
                </a:solidFill>
              </a:rPr>
              <a:t>SEC </a:t>
            </a:r>
            <a:r>
              <a:rPr lang="ko-KR" altLang="en-US" sz="2000" b="1" dirty="0">
                <a:solidFill>
                  <a:srgbClr val="1F3B73"/>
                </a:solidFill>
              </a:rPr>
              <a:t>기후관련 정보 공시 기준의 주요 목표</a:t>
            </a:r>
            <a:endParaRPr lang="en-US" altLang="ko-KR" sz="2000" b="1" dirty="0">
              <a:solidFill>
                <a:srgbClr val="1F3B73"/>
              </a:solidFill>
            </a:endParaRPr>
          </a:p>
        </p:txBody>
      </p:sp>
      <p:sp>
        <p:nvSpPr>
          <p:cNvPr id="6" name="TextBox 5">
            <a:extLst>
              <a:ext uri="{FF2B5EF4-FFF2-40B4-BE49-F238E27FC236}">
                <a16:creationId xmlns:a16="http://schemas.microsoft.com/office/drawing/2014/main" id="{39E90AEB-4038-C3A1-E112-C8663C70F9D7}"/>
              </a:ext>
            </a:extLst>
          </p:cNvPr>
          <p:cNvSpPr txBox="1"/>
          <p:nvPr/>
        </p:nvSpPr>
        <p:spPr>
          <a:xfrm>
            <a:off x="663674" y="1418661"/>
            <a:ext cx="10515600" cy="3351378"/>
          </a:xfrm>
          <a:prstGeom prst="rect">
            <a:avLst/>
          </a:prstGeom>
          <a:noFill/>
        </p:spPr>
        <p:txBody>
          <a:bodyPr wrap="square" lIns="80147" tIns="40074" rIns="80147" bIns="40074" rtlCol="0">
            <a:spAutoFit/>
          </a:bodyPr>
          <a:lstStyle/>
          <a:p>
            <a:pPr marL="285750" indent="-285750" algn="just" fontAlgn="base">
              <a:lnSpc>
                <a:spcPct val="150000"/>
              </a:lnSpc>
              <a:buFont typeface="Arial" panose="020B0604020202020204" pitchFamily="34" charset="0"/>
              <a:buChar char="•"/>
            </a:pPr>
            <a:r>
              <a:rPr lang="ko-KR" altLang="en-US" dirty="0"/>
              <a:t>기후 위험에 대한 기업 정보의 투명성을 개선하고 책임을 강화</a:t>
            </a:r>
            <a:endParaRPr lang="en-US" altLang="ko-KR" dirty="0"/>
          </a:p>
          <a:p>
            <a:pPr marL="285750" indent="-285750" algn="just" fontAlgn="base">
              <a:lnSpc>
                <a:spcPct val="150000"/>
              </a:lnSpc>
              <a:buFont typeface="Arial" panose="020B0604020202020204" pitchFamily="34" charset="0"/>
              <a:buChar char="•"/>
            </a:pPr>
            <a:r>
              <a:rPr lang="ko-KR" altLang="en-US" dirty="0"/>
              <a:t>실제로 발생하거나 가능성이 있는 기후 관련 사건이 기업에 미치는 영향과 온실가스배출량 등 과 같은 사업 운영에 중대한 영향을 미칠 가능성이 있는 필수적인 정보를 공시</a:t>
            </a:r>
            <a:endParaRPr lang="en-US" altLang="ko-KR" dirty="0"/>
          </a:p>
          <a:p>
            <a:pPr marL="285750" indent="-285750" algn="just" fontAlgn="base">
              <a:lnSpc>
                <a:spcPct val="150000"/>
              </a:lnSpc>
              <a:buFont typeface="Arial" panose="020B0604020202020204" pitchFamily="34" charset="0"/>
              <a:buChar char="•"/>
            </a:pPr>
            <a:r>
              <a:rPr lang="ko-KR" altLang="en-US" dirty="0" err="1"/>
              <a:t>공시채널</a:t>
            </a:r>
            <a:r>
              <a:rPr lang="ko-KR" altLang="en-US" dirty="0"/>
              <a:t> </a:t>
            </a:r>
            <a:r>
              <a:rPr lang="en-US" altLang="ko-KR" dirty="0"/>
              <a:t>: </a:t>
            </a:r>
            <a:r>
              <a:rPr lang="ko-KR" altLang="en-US" dirty="0"/>
              <a:t> 유가증권등록신고서</a:t>
            </a:r>
            <a:r>
              <a:rPr lang="en-US" altLang="ko-KR" dirty="0"/>
              <a:t>(stock registration statement)</a:t>
            </a:r>
            <a:r>
              <a:rPr lang="ko-KR" altLang="en-US" dirty="0"/>
              <a:t> 및 사업보고서</a:t>
            </a:r>
            <a:r>
              <a:rPr lang="en-US" altLang="ko-KR" dirty="0"/>
              <a:t>(annual report)</a:t>
            </a:r>
            <a:r>
              <a:rPr lang="ko-KR" altLang="en-US" dirty="0"/>
              <a:t> </a:t>
            </a:r>
          </a:p>
          <a:p>
            <a:pPr marL="742950" lvl="1" indent="-285750" algn="just" fontAlgn="base">
              <a:lnSpc>
                <a:spcPct val="150000"/>
              </a:lnSpc>
              <a:buFont typeface="Wingdings" panose="05000000000000000000" pitchFamily="2" charset="2"/>
              <a:buChar char="ü"/>
            </a:pPr>
            <a:r>
              <a:rPr lang="ko-KR" altLang="en-US" dirty="0"/>
              <a:t>사업보고서 등 </a:t>
            </a:r>
            <a:r>
              <a:rPr lang="ko-KR" altLang="en-US" dirty="0" err="1"/>
              <a:t>공시자료에</a:t>
            </a:r>
            <a:r>
              <a:rPr lang="ko-KR" altLang="en-US" dirty="0"/>
              <a:t> “기후 관련 공시</a:t>
            </a:r>
            <a:r>
              <a:rPr lang="en-US" altLang="ko-KR" dirty="0"/>
              <a:t>(Climate-Related Disclosure)“ </a:t>
            </a:r>
            <a:r>
              <a:rPr lang="ko-KR" altLang="en-US" dirty="0"/>
              <a:t>별도 섹션을 마련하여 공시할 것을 요구</a:t>
            </a:r>
          </a:p>
          <a:p>
            <a:pPr marL="742950" lvl="1" indent="-285750" algn="just" fontAlgn="base">
              <a:lnSpc>
                <a:spcPct val="150000"/>
              </a:lnSpc>
              <a:buFont typeface="Wingdings" panose="05000000000000000000" pitchFamily="2" charset="2"/>
              <a:buChar char="ü"/>
            </a:pPr>
            <a:r>
              <a:rPr lang="ko-KR" altLang="en-US" dirty="0"/>
              <a:t>기후 공시 관련 재무적 영향 지표</a:t>
            </a:r>
            <a:r>
              <a:rPr lang="en-US" altLang="ko-KR" dirty="0"/>
              <a:t>(financial impact metrics), </a:t>
            </a:r>
            <a:r>
              <a:rPr lang="ko-KR" altLang="en-US" dirty="0"/>
              <a:t>지출 지표</a:t>
            </a:r>
            <a:r>
              <a:rPr lang="en-US" altLang="ko-KR" dirty="0"/>
              <a:t>(expenditure metrics) </a:t>
            </a:r>
            <a:r>
              <a:rPr lang="ko-KR" altLang="en-US" dirty="0"/>
              <a:t>및 재무 예측</a:t>
            </a:r>
            <a:r>
              <a:rPr lang="en-US" altLang="ko-KR" dirty="0"/>
              <a:t>·</a:t>
            </a:r>
            <a:r>
              <a:rPr lang="ko-KR" altLang="en-US" dirty="0"/>
              <a:t>가정</a:t>
            </a:r>
            <a:r>
              <a:rPr lang="en-US" altLang="ko-KR" dirty="0"/>
              <a:t>(financial estimates and assumptions)</a:t>
            </a:r>
            <a:r>
              <a:rPr lang="ko-KR" altLang="en-US" dirty="0"/>
              <a:t>은 재무제표상 관련 계정의 주석에 표시 </a:t>
            </a:r>
            <a:endParaRPr lang="en-US" altLang="ko-KR" dirty="0"/>
          </a:p>
        </p:txBody>
      </p:sp>
    </p:spTree>
    <p:extLst>
      <p:ext uri="{BB962C8B-B14F-4D97-AF65-F5344CB8AC3E}">
        <p14:creationId xmlns:p14="http://schemas.microsoft.com/office/powerpoint/2010/main" val="16269959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직사각형 31">
            <a:extLst>
              <a:ext uri="{FF2B5EF4-FFF2-40B4-BE49-F238E27FC236}">
                <a16:creationId xmlns:a16="http://schemas.microsoft.com/office/drawing/2014/main" id="{CD7905CE-415B-DCA4-9F02-E6402317262C}"/>
              </a:ext>
            </a:extLst>
          </p:cNvPr>
          <p:cNvSpPr/>
          <p:nvPr/>
        </p:nvSpPr>
        <p:spPr>
          <a:xfrm>
            <a:off x="8719334" y="2171020"/>
            <a:ext cx="2628000" cy="3734239"/>
          </a:xfrm>
          <a:prstGeom prst="rect">
            <a:avLst/>
          </a:prstGeom>
          <a:solidFill>
            <a:srgbClr val="E8F4FA"/>
          </a:solidFill>
          <a:ln>
            <a:solidFill>
              <a:srgbClr val="BFC0C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cxnSp>
        <p:nvCxnSpPr>
          <p:cNvPr id="9" name="직선 화살표 연결선 8"/>
          <p:cNvCxnSpPr>
            <a:cxnSpLocks/>
          </p:cNvCxnSpPr>
          <p:nvPr/>
        </p:nvCxnSpPr>
        <p:spPr>
          <a:xfrm>
            <a:off x="1127760" y="2701941"/>
            <a:ext cx="10332000" cy="74077"/>
          </a:xfrm>
          <a:prstGeom prst="straightConnector1">
            <a:avLst/>
          </a:prstGeom>
          <a:ln w="12700">
            <a:solidFill>
              <a:schemeClr val="bg1">
                <a:lumMod val="50000"/>
              </a:schemeClr>
            </a:solidFill>
            <a:prstDash val="sysDot"/>
            <a:headEnd w="lg" len="lg"/>
            <a:tailEnd type="triangle"/>
          </a:ln>
        </p:spPr>
        <p:style>
          <a:lnRef idx="1">
            <a:schemeClr val="accent1"/>
          </a:lnRef>
          <a:fillRef idx="0">
            <a:schemeClr val="accent1"/>
          </a:fillRef>
          <a:effectRef idx="0">
            <a:schemeClr val="accent1"/>
          </a:effectRef>
          <a:fontRef idx="minor">
            <a:schemeClr val="tx1"/>
          </a:fontRef>
        </p:style>
      </p:cxnSp>
      <p:sp>
        <p:nvSpPr>
          <p:cNvPr id="11" name="타원 10"/>
          <p:cNvSpPr/>
          <p:nvPr/>
        </p:nvSpPr>
        <p:spPr>
          <a:xfrm>
            <a:off x="8790544" y="2247220"/>
            <a:ext cx="1070967" cy="998604"/>
          </a:xfrm>
          <a:prstGeom prst="ellipse">
            <a:avLst/>
          </a:prstGeom>
          <a:solidFill>
            <a:srgbClr val="1A99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1200" b="1" dirty="0"/>
              <a:t>상반기</a:t>
            </a:r>
            <a:endParaRPr lang="en-US" altLang="ko-KR" sz="1200" b="1" dirty="0"/>
          </a:p>
          <a:p>
            <a:pPr algn="ctr"/>
            <a:r>
              <a:rPr lang="en-US" altLang="ko-KR" sz="1200" b="1" dirty="0"/>
              <a:t>2023</a:t>
            </a:r>
            <a:endParaRPr lang="ko-KR" altLang="en-US" sz="1200" b="1" dirty="0"/>
          </a:p>
        </p:txBody>
      </p:sp>
      <p:sp>
        <p:nvSpPr>
          <p:cNvPr id="12" name="TextBox 11"/>
          <p:cNvSpPr txBox="1"/>
          <p:nvPr/>
        </p:nvSpPr>
        <p:spPr>
          <a:xfrm>
            <a:off x="8772728" y="3454963"/>
            <a:ext cx="1164381" cy="430887"/>
          </a:xfrm>
          <a:prstGeom prst="rect">
            <a:avLst/>
          </a:prstGeom>
          <a:noFill/>
        </p:spPr>
        <p:txBody>
          <a:bodyPr wrap="square" rtlCol="0">
            <a:spAutoFit/>
          </a:bodyPr>
          <a:lstStyle/>
          <a:p>
            <a:r>
              <a:rPr lang="en-US" altLang="ko-KR" sz="1050" dirty="0">
                <a:solidFill>
                  <a:schemeClr val="bg1">
                    <a:lumMod val="50000"/>
                  </a:schemeClr>
                </a:solidFill>
              </a:rPr>
              <a:t>IFRS S1, S2 </a:t>
            </a:r>
            <a:r>
              <a:rPr lang="ko-KR" altLang="en-US" sz="1050" dirty="0" err="1">
                <a:solidFill>
                  <a:schemeClr val="bg1">
                    <a:lumMod val="50000"/>
                  </a:schemeClr>
                </a:solidFill>
              </a:rPr>
              <a:t>확정안</a:t>
            </a:r>
            <a:r>
              <a:rPr lang="ko-KR" altLang="en-US" sz="1050" dirty="0">
                <a:solidFill>
                  <a:schemeClr val="bg1">
                    <a:lumMod val="50000"/>
                  </a:schemeClr>
                </a:solidFill>
              </a:rPr>
              <a:t> 발표</a:t>
            </a:r>
            <a:r>
              <a:rPr lang="en-US" altLang="ko-KR" sz="1050" dirty="0">
                <a:solidFill>
                  <a:schemeClr val="bg1">
                    <a:lumMod val="50000"/>
                  </a:schemeClr>
                </a:solidFill>
              </a:rPr>
              <a:t>(</a:t>
            </a:r>
            <a:r>
              <a:rPr lang="ko-KR" altLang="en-US" sz="1050" dirty="0">
                <a:solidFill>
                  <a:schemeClr val="bg1">
                    <a:lumMod val="50000"/>
                  </a:schemeClr>
                </a:solidFill>
              </a:rPr>
              <a:t>안</a:t>
            </a:r>
            <a:r>
              <a:rPr lang="en-US" altLang="ko-KR" sz="1050" dirty="0">
                <a:solidFill>
                  <a:schemeClr val="bg1">
                    <a:lumMod val="50000"/>
                  </a:schemeClr>
                </a:solidFill>
              </a:rPr>
              <a:t>)</a:t>
            </a:r>
            <a:endParaRPr lang="ko-KR" altLang="en-US" sz="1050" dirty="0">
              <a:solidFill>
                <a:schemeClr val="bg1">
                  <a:lumMod val="50000"/>
                </a:schemeClr>
              </a:solidFill>
            </a:endParaRPr>
          </a:p>
        </p:txBody>
      </p:sp>
      <p:sp>
        <p:nvSpPr>
          <p:cNvPr id="36" name="타원 35"/>
          <p:cNvSpPr/>
          <p:nvPr/>
        </p:nvSpPr>
        <p:spPr>
          <a:xfrm>
            <a:off x="10152307" y="2247220"/>
            <a:ext cx="1070967" cy="998604"/>
          </a:xfrm>
          <a:prstGeom prst="ellipse">
            <a:avLst/>
          </a:prstGeom>
          <a:solidFill>
            <a:srgbClr val="1A99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200" b="1" dirty="0"/>
              <a:t>FY2025</a:t>
            </a:r>
            <a:endParaRPr lang="ko-KR" altLang="en-US" sz="1200" b="1" dirty="0"/>
          </a:p>
        </p:txBody>
      </p:sp>
      <p:sp>
        <p:nvSpPr>
          <p:cNvPr id="37" name="TextBox 36"/>
          <p:cNvSpPr txBox="1"/>
          <p:nvPr/>
        </p:nvSpPr>
        <p:spPr>
          <a:xfrm>
            <a:off x="10117167" y="3454962"/>
            <a:ext cx="1164381" cy="430887"/>
          </a:xfrm>
          <a:prstGeom prst="rect">
            <a:avLst/>
          </a:prstGeom>
          <a:noFill/>
        </p:spPr>
        <p:txBody>
          <a:bodyPr wrap="square" rtlCol="0">
            <a:spAutoFit/>
          </a:bodyPr>
          <a:lstStyle/>
          <a:p>
            <a:r>
              <a:rPr lang="en-US" altLang="ko-KR" sz="1050" dirty="0">
                <a:solidFill>
                  <a:schemeClr val="bg1">
                    <a:lumMod val="50000"/>
                  </a:schemeClr>
                </a:solidFill>
              </a:rPr>
              <a:t>IFRS S1, S2 </a:t>
            </a:r>
            <a:r>
              <a:rPr lang="ko-KR" altLang="en-US" sz="1050" dirty="0">
                <a:solidFill>
                  <a:schemeClr val="bg1">
                    <a:lumMod val="50000"/>
                  </a:schemeClr>
                </a:solidFill>
              </a:rPr>
              <a:t>국내 도입</a:t>
            </a:r>
            <a:r>
              <a:rPr lang="en-US" altLang="ko-KR" sz="1050" dirty="0">
                <a:solidFill>
                  <a:schemeClr val="bg1">
                    <a:lumMod val="50000"/>
                  </a:schemeClr>
                </a:solidFill>
              </a:rPr>
              <a:t>(</a:t>
            </a:r>
            <a:r>
              <a:rPr lang="ko-KR" altLang="en-US" sz="1050" dirty="0">
                <a:solidFill>
                  <a:schemeClr val="bg1">
                    <a:lumMod val="50000"/>
                  </a:schemeClr>
                </a:solidFill>
              </a:rPr>
              <a:t>안</a:t>
            </a:r>
            <a:r>
              <a:rPr lang="en-US" altLang="ko-KR" sz="1050" dirty="0">
                <a:solidFill>
                  <a:schemeClr val="bg1">
                    <a:lumMod val="50000"/>
                  </a:schemeClr>
                </a:solidFill>
              </a:rPr>
              <a:t>)</a:t>
            </a:r>
            <a:endParaRPr lang="ko-KR" altLang="en-US" sz="1050" dirty="0">
              <a:solidFill>
                <a:schemeClr val="bg1">
                  <a:lumMod val="50000"/>
                </a:schemeClr>
              </a:solidFill>
            </a:endParaRPr>
          </a:p>
        </p:txBody>
      </p:sp>
      <p:sp>
        <p:nvSpPr>
          <p:cNvPr id="14" name="타원 13">
            <a:extLst>
              <a:ext uri="{FF2B5EF4-FFF2-40B4-BE49-F238E27FC236}">
                <a16:creationId xmlns:a16="http://schemas.microsoft.com/office/drawing/2014/main" id="{78DE1DD8-7E01-E097-5531-C02D83642455}"/>
              </a:ext>
            </a:extLst>
          </p:cNvPr>
          <p:cNvSpPr/>
          <p:nvPr/>
        </p:nvSpPr>
        <p:spPr>
          <a:xfrm>
            <a:off x="7428780" y="2247220"/>
            <a:ext cx="1070967" cy="998604"/>
          </a:xfrm>
          <a:prstGeom prst="ellipse">
            <a:avLst/>
          </a:prstGeom>
          <a:solidFill>
            <a:srgbClr val="1A99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200" b="1" dirty="0"/>
              <a:t>7</a:t>
            </a:r>
            <a:r>
              <a:rPr lang="ko-KR" altLang="en-US" sz="1200" b="1" dirty="0"/>
              <a:t>월</a:t>
            </a:r>
            <a:endParaRPr lang="en-US" altLang="ko-KR" sz="1200" b="1" dirty="0"/>
          </a:p>
          <a:p>
            <a:pPr algn="ctr"/>
            <a:r>
              <a:rPr lang="en-US" altLang="ko-KR" sz="1200" b="1" dirty="0"/>
              <a:t>2022</a:t>
            </a:r>
            <a:endParaRPr lang="ko-KR" altLang="en-US" sz="1200" b="1" dirty="0"/>
          </a:p>
        </p:txBody>
      </p:sp>
      <p:sp>
        <p:nvSpPr>
          <p:cNvPr id="15" name="타원 14">
            <a:extLst>
              <a:ext uri="{FF2B5EF4-FFF2-40B4-BE49-F238E27FC236}">
                <a16:creationId xmlns:a16="http://schemas.microsoft.com/office/drawing/2014/main" id="{42AAC65B-8A40-7D40-EDA0-B665C685749A}"/>
              </a:ext>
            </a:extLst>
          </p:cNvPr>
          <p:cNvSpPr/>
          <p:nvPr/>
        </p:nvSpPr>
        <p:spPr>
          <a:xfrm>
            <a:off x="6067016" y="2247220"/>
            <a:ext cx="1070967" cy="998604"/>
          </a:xfrm>
          <a:prstGeom prst="ellipse">
            <a:avLst/>
          </a:prstGeom>
          <a:solidFill>
            <a:srgbClr val="1A99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200" b="1" dirty="0"/>
              <a:t>3</a:t>
            </a:r>
            <a:r>
              <a:rPr lang="ko-KR" altLang="en-US" sz="1200" b="1" dirty="0"/>
              <a:t>월</a:t>
            </a:r>
            <a:endParaRPr lang="en-US" altLang="ko-KR" sz="1200" b="1" dirty="0"/>
          </a:p>
          <a:p>
            <a:pPr algn="ctr"/>
            <a:r>
              <a:rPr lang="en-US" altLang="ko-KR" sz="1200" b="1" dirty="0"/>
              <a:t>2022</a:t>
            </a:r>
            <a:endParaRPr lang="ko-KR" altLang="en-US" sz="1200" b="1" dirty="0"/>
          </a:p>
        </p:txBody>
      </p:sp>
      <p:sp>
        <p:nvSpPr>
          <p:cNvPr id="16" name="타원 15">
            <a:extLst>
              <a:ext uri="{FF2B5EF4-FFF2-40B4-BE49-F238E27FC236}">
                <a16:creationId xmlns:a16="http://schemas.microsoft.com/office/drawing/2014/main" id="{688B59B4-72A5-8C0B-9045-78BD6FFEEB69}"/>
              </a:ext>
            </a:extLst>
          </p:cNvPr>
          <p:cNvSpPr/>
          <p:nvPr/>
        </p:nvSpPr>
        <p:spPr>
          <a:xfrm>
            <a:off x="4705252" y="2247220"/>
            <a:ext cx="1070967" cy="998604"/>
          </a:xfrm>
          <a:prstGeom prst="ellipse">
            <a:avLst/>
          </a:prstGeom>
          <a:solidFill>
            <a:srgbClr val="1A99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200" b="1" dirty="0"/>
              <a:t>11</a:t>
            </a:r>
            <a:r>
              <a:rPr lang="ko-KR" altLang="en-US" sz="1200" b="1" dirty="0"/>
              <a:t>월</a:t>
            </a:r>
            <a:endParaRPr lang="en-US" altLang="ko-KR" sz="1200" b="1" dirty="0"/>
          </a:p>
          <a:p>
            <a:pPr algn="ctr"/>
            <a:r>
              <a:rPr lang="en-US" altLang="ko-KR" sz="1200" b="1" dirty="0"/>
              <a:t>2021</a:t>
            </a:r>
            <a:endParaRPr lang="ko-KR" altLang="en-US" sz="1200" b="1" dirty="0"/>
          </a:p>
        </p:txBody>
      </p:sp>
      <p:sp>
        <p:nvSpPr>
          <p:cNvPr id="17" name="타원 16">
            <a:extLst>
              <a:ext uri="{FF2B5EF4-FFF2-40B4-BE49-F238E27FC236}">
                <a16:creationId xmlns:a16="http://schemas.microsoft.com/office/drawing/2014/main" id="{8453A643-4AD0-F005-FF22-2E0FC0C4D95C}"/>
              </a:ext>
            </a:extLst>
          </p:cNvPr>
          <p:cNvSpPr/>
          <p:nvPr/>
        </p:nvSpPr>
        <p:spPr>
          <a:xfrm>
            <a:off x="3343488" y="2247220"/>
            <a:ext cx="1070967" cy="998604"/>
          </a:xfrm>
          <a:prstGeom prst="ellipse">
            <a:avLst/>
          </a:prstGeom>
          <a:solidFill>
            <a:srgbClr val="1A99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200" b="1" dirty="0"/>
              <a:t>3</a:t>
            </a:r>
            <a:r>
              <a:rPr lang="ko-KR" altLang="en-US" sz="1200" b="1" dirty="0"/>
              <a:t>월</a:t>
            </a:r>
            <a:endParaRPr lang="en-US" altLang="ko-KR" sz="1200" b="1" dirty="0"/>
          </a:p>
          <a:p>
            <a:pPr algn="ctr"/>
            <a:r>
              <a:rPr lang="en-US" altLang="ko-KR" sz="1200" b="1" dirty="0"/>
              <a:t>2021</a:t>
            </a:r>
            <a:endParaRPr lang="ko-KR" altLang="en-US" sz="1200" b="1" dirty="0"/>
          </a:p>
        </p:txBody>
      </p:sp>
      <p:sp>
        <p:nvSpPr>
          <p:cNvPr id="18" name="타원 17">
            <a:extLst>
              <a:ext uri="{FF2B5EF4-FFF2-40B4-BE49-F238E27FC236}">
                <a16:creationId xmlns:a16="http://schemas.microsoft.com/office/drawing/2014/main" id="{32950FDC-9199-0960-29B4-D944796BA32E}"/>
              </a:ext>
            </a:extLst>
          </p:cNvPr>
          <p:cNvSpPr/>
          <p:nvPr/>
        </p:nvSpPr>
        <p:spPr>
          <a:xfrm>
            <a:off x="1981724" y="2247220"/>
            <a:ext cx="1070967" cy="998604"/>
          </a:xfrm>
          <a:prstGeom prst="ellipse">
            <a:avLst/>
          </a:prstGeom>
          <a:solidFill>
            <a:srgbClr val="1A99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200" b="1" dirty="0"/>
              <a:t>12</a:t>
            </a:r>
            <a:r>
              <a:rPr lang="ko-KR" altLang="en-US" sz="1200" b="1" dirty="0"/>
              <a:t>월</a:t>
            </a:r>
            <a:endParaRPr lang="en-US" altLang="ko-KR" sz="1200" b="1" dirty="0"/>
          </a:p>
          <a:p>
            <a:pPr algn="ctr"/>
            <a:r>
              <a:rPr lang="en-US" altLang="ko-KR" sz="1200" b="1" dirty="0"/>
              <a:t>2020</a:t>
            </a:r>
            <a:endParaRPr lang="ko-KR" altLang="en-US" sz="1200" b="1" dirty="0"/>
          </a:p>
        </p:txBody>
      </p:sp>
      <p:sp>
        <p:nvSpPr>
          <p:cNvPr id="19" name="타원 18">
            <a:extLst>
              <a:ext uri="{FF2B5EF4-FFF2-40B4-BE49-F238E27FC236}">
                <a16:creationId xmlns:a16="http://schemas.microsoft.com/office/drawing/2014/main" id="{33034F21-867E-6B60-40A0-5EC7E1DAD8A9}"/>
              </a:ext>
            </a:extLst>
          </p:cNvPr>
          <p:cNvSpPr/>
          <p:nvPr/>
        </p:nvSpPr>
        <p:spPr>
          <a:xfrm>
            <a:off x="619960" y="2247220"/>
            <a:ext cx="1070967" cy="998604"/>
          </a:xfrm>
          <a:prstGeom prst="ellipse">
            <a:avLst/>
          </a:prstGeom>
          <a:solidFill>
            <a:srgbClr val="1A99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200" b="1" dirty="0"/>
              <a:t>11</a:t>
            </a:r>
            <a:r>
              <a:rPr lang="ko-KR" altLang="en-US" sz="1200" b="1" dirty="0"/>
              <a:t>월</a:t>
            </a:r>
            <a:endParaRPr lang="en-US" altLang="ko-KR" sz="1200" b="1" dirty="0"/>
          </a:p>
          <a:p>
            <a:pPr algn="ctr"/>
            <a:r>
              <a:rPr lang="en-US" altLang="ko-KR" sz="1200" b="1" dirty="0"/>
              <a:t>2020</a:t>
            </a:r>
            <a:endParaRPr lang="ko-KR" altLang="en-US" sz="1200" b="1" dirty="0"/>
          </a:p>
        </p:txBody>
      </p:sp>
      <p:sp>
        <p:nvSpPr>
          <p:cNvPr id="22" name="TextBox 21">
            <a:extLst>
              <a:ext uri="{FF2B5EF4-FFF2-40B4-BE49-F238E27FC236}">
                <a16:creationId xmlns:a16="http://schemas.microsoft.com/office/drawing/2014/main" id="{2087E086-A69E-D5BB-7C00-8865DA0BF591}"/>
              </a:ext>
            </a:extLst>
          </p:cNvPr>
          <p:cNvSpPr txBox="1"/>
          <p:nvPr/>
        </p:nvSpPr>
        <p:spPr>
          <a:xfrm>
            <a:off x="585479" y="3454963"/>
            <a:ext cx="1164381" cy="1384995"/>
          </a:xfrm>
          <a:prstGeom prst="rect">
            <a:avLst/>
          </a:prstGeom>
          <a:noFill/>
        </p:spPr>
        <p:txBody>
          <a:bodyPr wrap="square" rtlCol="0">
            <a:spAutoFit/>
          </a:bodyPr>
          <a:lstStyle/>
          <a:p>
            <a:r>
              <a:rPr lang="ko-KR" altLang="en-US" sz="1050" dirty="0">
                <a:solidFill>
                  <a:schemeClr val="bg1">
                    <a:lumMod val="50000"/>
                  </a:schemeClr>
                </a:solidFill>
              </a:rPr>
              <a:t>재단이사회는 글로벌 자본시장을 위한 지속가능성 관련 재무정보에 대한 수요 및 </a:t>
            </a:r>
            <a:r>
              <a:rPr lang="en-US" altLang="ko-KR" sz="1050" dirty="0">
                <a:solidFill>
                  <a:schemeClr val="bg1">
                    <a:lumMod val="50000"/>
                  </a:schemeClr>
                </a:solidFill>
              </a:rPr>
              <a:t>IFRS </a:t>
            </a:r>
            <a:r>
              <a:rPr lang="ko-KR" altLang="en-US" sz="1050" dirty="0">
                <a:solidFill>
                  <a:schemeClr val="bg1">
                    <a:lumMod val="50000"/>
                  </a:schemeClr>
                </a:solidFill>
              </a:rPr>
              <a:t>재단의 잠재적 역할에 대하여 합의</a:t>
            </a:r>
          </a:p>
        </p:txBody>
      </p:sp>
      <p:sp>
        <p:nvSpPr>
          <p:cNvPr id="23" name="TextBox 22">
            <a:extLst>
              <a:ext uri="{FF2B5EF4-FFF2-40B4-BE49-F238E27FC236}">
                <a16:creationId xmlns:a16="http://schemas.microsoft.com/office/drawing/2014/main" id="{45826C18-C9AC-D7E8-E363-55F86EBEA7A5}"/>
              </a:ext>
            </a:extLst>
          </p:cNvPr>
          <p:cNvSpPr txBox="1"/>
          <p:nvPr/>
        </p:nvSpPr>
        <p:spPr>
          <a:xfrm>
            <a:off x="1937027" y="3454963"/>
            <a:ext cx="1164381" cy="1869743"/>
          </a:xfrm>
          <a:prstGeom prst="rect">
            <a:avLst/>
          </a:prstGeom>
          <a:noFill/>
        </p:spPr>
        <p:txBody>
          <a:bodyPr wrap="square" rtlCol="0">
            <a:spAutoFit/>
          </a:bodyPr>
          <a:lstStyle/>
          <a:p>
            <a:r>
              <a:rPr lang="en-US" altLang="ko-KR" sz="1050" dirty="0">
                <a:solidFill>
                  <a:schemeClr val="bg1">
                    <a:lumMod val="50000"/>
                  </a:schemeClr>
                </a:solidFill>
              </a:rPr>
              <a:t>Group of five (CDP, CDSB, GRI, IIRC, SASB)</a:t>
            </a:r>
            <a:r>
              <a:rPr lang="ko-KR" altLang="en-US" sz="1050" dirty="0">
                <a:solidFill>
                  <a:schemeClr val="bg1">
                    <a:lumMod val="50000"/>
                  </a:schemeClr>
                </a:solidFill>
              </a:rPr>
              <a:t>는 기후 시안을 발표하여 글로벌 지속가능성 공시기준을 제정하기 위해 이들의 기준이 어떻게 통합될 수 있는지를 보여줌</a:t>
            </a:r>
          </a:p>
        </p:txBody>
      </p:sp>
      <p:sp>
        <p:nvSpPr>
          <p:cNvPr id="24" name="TextBox 23">
            <a:extLst>
              <a:ext uri="{FF2B5EF4-FFF2-40B4-BE49-F238E27FC236}">
                <a16:creationId xmlns:a16="http://schemas.microsoft.com/office/drawing/2014/main" id="{2B6C09C0-3033-A1F7-9DC8-561C4594F961}"/>
              </a:ext>
            </a:extLst>
          </p:cNvPr>
          <p:cNvSpPr txBox="1"/>
          <p:nvPr/>
        </p:nvSpPr>
        <p:spPr>
          <a:xfrm>
            <a:off x="3275832" y="3454963"/>
            <a:ext cx="1164381" cy="1223412"/>
          </a:xfrm>
          <a:prstGeom prst="rect">
            <a:avLst/>
          </a:prstGeom>
          <a:noFill/>
        </p:spPr>
        <p:txBody>
          <a:bodyPr wrap="square" rtlCol="0">
            <a:spAutoFit/>
          </a:bodyPr>
          <a:lstStyle/>
          <a:p>
            <a:r>
              <a:rPr lang="ko-KR" altLang="en-US" sz="1050" dirty="0">
                <a:solidFill>
                  <a:schemeClr val="bg1">
                    <a:lumMod val="50000"/>
                  </a:schemeClr>
                </a:solidFill>
              </a:rPr>
              <a:t>재단이사회는 새로운 위원회</a:t>
            </a:r>
            <a:r>
              <a:rPr lang="en-US" altLang="ko-KR" sz="1050" dirty="0">
                <a:solidFill>
                  <a:schemeClr val="bg1">
                    <a:lumMod val="50000"/>
                  </a:schemeClr>
                </a:solidFill>
              </a:rPr>
              <a:t>(ISSB)</a:t>
            </a:r>
            <a:r>
              <a:rPr lang="ko-KR" altLang="en-US" sz="1050" dirty="0">
                <a:solidFill>
                  <a:schemeClr val="bg1">
                    <a:lumMod val="50000"/>
                  </a:schemeClr>
                </a:solidFill>
              </a:rPr>
              <a:t>에 권고안을 제공하기 위해 기술적준비작업단</a:t>
            </a:r>
            <a:r>
              <a:rPr lang="en-US" altLang="ko-KR" sz="1050" dirty="0">
                <a:solidFill>
                  <a:schemeClr val="bg1">
                    <a:lumMod val="50000"/>
                  </a:schemeClr>
                </a:solidFill>
              </a:rPr>
              <a:t>(TRWG)</a:t>
            </a:r>
            <a:r>
              <a:rPr lang="ko-KR" altLang="en-US" sz="1050" dirty="0">
                <a:solidFill>
                  <a:schemeClr val="bg1">
                    <a:lumMod val="50000"/>
                  </a:schemeClr>
                </a:solidFill>
              </a:rPr>
              <a:t>를 구성</a:t>
            </a:r>
          </a:p>
        </p:txBody>
      </p:sp>
      <p:sp>
        <p:nvSpPr>
          <p:cNvPr id="25" name="TextBox 24">
            <a:extLst>
              <a:ext uri="{FF2B5EF4-FFF2-40B4-BE49-F238E27FC236}">
                <a16:creationId xmlns:a16="http://schemas.microsoft.com/office/drawing/2014/main" id="{058105BF-2A26-414D-E81E-F27E49F00BDE}"/>
              </a:ext>
            </a:extLst>
          </p:cNvPr>
          <p:cNvSpPr txBox="1"/>
          <p:nvPr/>
        </p:nvSpPr>
        <p:spPr>
          <a:xfrm>
            <a:off x="4663986" y="3454963"/>
            <a:ext cx="1164381" cy="1223412"/>
          </a:xfrm>
          <a:prstGeom prst="rect">
            <a:avLst/>
          </a:prstGeom>
          <a:noFill/>
        </p:spPr>
        <p:txBody>
          <a:bodyPr wrap="square" rtlCol="0">
            <a:spAutoFit/>
          </a:bodyPr>
          <a:lstStyle/>
          <a:p>
            <a:r>
              <a:rPr lang="ko-KR" altLang="en-US" sz="1050" dirty="0">
                <a:solidFill>
                  <a:schemeClr val="bg1">
                    <a:lumMod val="50000"/>
                  </a:schemeClr>
                </a:solidFill>
              </a:rPr>
              <a:t>재단이사회는 </a:t>
            </a:r>
            <a:r>
              <a:rPr lang="en-US" altLang="ko-KR" sz="1050" dirty="0">
                <a:solidFill>
                  <a:schemeClr val="bg1">
                    <a:lumMod val="50000"/>
                  </a:schemeClr>
                </a:solidFill>
              </a:rPr>
              <a:t>ISSB</a:t>
            </a:r>
            <a:r>
              <a:rPr lang="ko-KR" altLang="en-US" sz="1050" dirty="0">
                <a:solidFill>
                  <a:schemeClr val="bg1">
                    <a:lumMod val="50000"/>
                  </a:schemeClr>
                </a:solidFill>
              </a:rPr>
              <a:t>의 설립</a:t>
            </a:r>
            <a:r>
              <a:rPr lang="en-US" altLang="ko-KR" sz="1050" dirty="0">
                <a:solidFill>
                  <a:schemeClr val="bg1">
                    <a:lumMod val="50000"/>
                  </a:schemeClr>
                </a:solidFill>
              </a:rPr>
              <a:t>, TRWG </a:t>
            </a:r>
            <a:r>
              <a:rPr lang="ko-KR" altLang="en-US" sz="1050" dirty="0">
                <a:solidFill>
                  <a:schemeClr val="bg1">
                    <a:lumMod val="50000"/>
                  </a:schemeClr>
                </a:solidFill>
              </a:rPr>
              <a:t>시안</a:t>
            </a:r>
            <a:r>
              <a:rPr lang="en-US" altLang="ko-KR" sz="1050" dirty="0">
                <a:solidFill>
                  <a:schemeClr val="bg1">
                    <a:lumMod val="50000"/>
                  </a:schemeClr>
                </a:solidFill>
              </a:rPr>
              <a:t>, </a:t>
            </a:r>
            <a:r>
              <a:rPr lang="ko-KR" altLang="en-US" sz="1050" dirty="0">
                <a:solidFill>
                  <a:schemeClr val="bg1">
                    <a:lumMod val="50000"/>
                  </a:schemeClr>
                </a:solidFill>
              </a:rPr>
              <a:t>그리고 </a:t>
            </a:r>
            <a:r>
              <a:rPr lang="en-US" altLang="ko-KR" sz="1050" dirty="0">
                <a:solidFill>
                  <a:schemeClr val="bg1">
                    <a:lumMod val="50000"/>
                  </a:schemeClr>
                </a:solidFill>
              </a:rPr>
              <a:t>CDSB </a:t>
            </a:r>
            <a:r>
              <a:rPr lang="ko-KR" altLang="en-US" sz="1050" dirty="0">
                <a:solidFill>
                  <a:schemeClr val="bg1">
                    <a:lumMod val="50000"/>
                  </a:schemeClr>
                </a:solidFill>
              </a:rPr>
              <a:t>및 </a:t>
            </a:r>
            <a:r>
              <a:rPr lang="en-US" altLang="ko-KR" sz="1050" dirty="0">
                <a:solidFill>
                  <a:schemeClr val="bg1">
                    <a:lumMod val="50000"/>
                  </a:schemeClr>
                </a:solidFill>
              </a:rPr>
              <a:t>VRF(IR </a:t>
            </a:r>
            <a:r>
              <a:rPr lang="ko-KR" altLang="en-US" sz="1050" dirty="0">
                <a:solidFill>
                  <a:schemeClr val="bg1">
                    <a:lumMod val="50000"/>
                  </a:schemeClr>
                </a:solidFill>
              </a:rPr>
              <a:t>및 </a:t>
            </a:r>
            <a:r>
              <a:rPr lang="en-US" altLang="ko-KR" sz="1050" dirty="0">
                <a:solidFill>
                  <a:schemeClr val="bg1">
                    <a:lumMod val="50000"/>
                  </a:schemeClr>
                </a:solidFill>
              </a:rPr>
              <a:t>SASB </a:t>
            </a:r>
            <a:r>
              <a:rPr lang="ko-KR" altLang="en-US" sz="1050" dirty="0">
                <a:solidFill>
                  <a:schemeClr val="bg1">
                    <a:lumMod val="50000"/>
                  </a:schemeClr>
                </a:solidFill>
              </a:rPr>
              <a:t>기준</a:t>
            </a:r>
            <a:r>
              <a:rPr lang="en-US" altLang="ko-KR" sz="1050" dirty="0">
                <a:solidFill>
                  <a:schemeClr val="bg1">
                    <a:lumMod val="50000"/>
                  </a:schemeClr>
                </a:solidFill>
              </a:rPr>
              <a:t>)</a:t>
            </a:r>
            <a:r>
              <a:rPr lang="ko-KR" altLang="en-US" sz="1050" dirty="0">
                <a:solidFill>
                  <a:schemeClr val="bg1">
                    <a:lumMod val="50000"/>
                  </a:schemeClr>
                </a:solidFill>
              </a:rPr>
              <a:t>와의 합병을 발표</a:t>
            </a:r>
          </a:p>
        </p:txBody>
      </p:sp>
      <p:sp>
        <p:nvSpPr>
          <p:cNvPr id="26" name="TextBox 25">
            <a:extLst>
              <a:ext uri="{FF2B5EF4-FFF2-40B4-BE49-F238E27FC236}">
                <a16:creationId xmlns:a16="http://schemas.microsoft.com/office/drawing/2014/main" id="{865CE779-C942-30A8-43A4-AA5D91739AAE}"/>
              </a:ext>
            </a:extLst>
          </p:cNvPr>
          <p:cNvSpPr txBox="1"/>
          <p:nvPr/>
        </p:nvSpPr>
        <p:spPr>
          <a:xfrm>
            <a:off x="6007271" y="3454963"/>
            <a:ext cx="1164381" cy="1223412"/>
          </a:xfrm>
          <a:prstGeom prst="rect">
            <a:avLst/>
          </a:prstGeom>
          <a:noFill/>
        </p:spPr>
        <p:txBody>
          <a:bodyPr wrap="square" rtlCol="0">
            <a:spAutoFit/>
          </a:bodyPr>
          <a:lstStyle/>
          <a:p>
            <a:r>
              <a:rPr lang="en-US" altLang="ko-KR" sz="1050" dirty="0">
                <a:solidFill>
                  <a:schemeClr val="bg1">
                    <a:lumMod val="50000"/>
                  </a:schemeClr>
                </a:solidFill>
              </a:rPr>
              <a:t>ISSB</a:t>
            </a:r>
            <a:r>
              <a:rPr lang="ko-KR" altLang="en-US" sz="1050" dirty="0">
                <a:solidFill>
                  <a:schemeClr val="bg1">
                    <a:lumMod val="50000"/>
                  </a:schemeClr>
                </a:solidFill>
              </a:rPr>
              <a:t>는 두 개의 공개초안을 발표 지속가능성 관련 재무정보 공시를 위한 일반 요구사항 기후 관련 공시</a:t>
            </a:r>
          </a:p>
        </p:txBody>
      </p:sp>
      <p:sp>
        <p:nvSpPr>
          <p:cNvPr id="28" name="TextBox 27">
            <a:extLst>
              <a:ext uri="{FF2B5EF4-FFF2-40B4-BE49-F238E27FC236}">
                <a16:creationId xmlns:a16="http://schemas.microsoft.com/office/drawing/2014/main" id="{D178A76F-97E3-4838-6614-E381DE6BB857}"/>
              </a:ext>
            </a:extLst>
          </p:cNvPr>
          <p:cNvSpPr txBox="1"/>
          <p:nvPr/>
        </p:nvSpPr>
        <p:spPr>
          <a:xfrm>
            <a:off x="7446688" y="3454963"/>
            <a:ext cx="1164381" cy="430887"/>
          </a:xfrm>
          <a:prstGeom prst="rect">
            <a:avLst/>
          </a:prstGeom>
          <a:noFill/>
        </p:spPr>
        <p:txBody>
          <a:bodyPr wrap="square" rtlCol="0">
            <a:spAutoFit/>
          </a:bodyPr>
          <a:lstStyle/>
          <a:p>
            <a:r>
              <a:rPr lang="ko-KR" altLang="en-US" sz="1050" dirty="0">
                <a:solidFill>
                  <a:schemeClr val="bg1">
                    <a:lumMod val="50000"/>
                  </a:schemeClr>
                </a:solidFill>
              </a:rPr>
              <a:t>의견조회기간</a:t>
            </a:r>
          </a:p>
          <a:p>
            <a:r>
              <a:rPr lang="en-US" altLang="ko-KR" sz="1050" dirty="0">
                <a:solidFill>
                  <a:schemeClr val="bg1">
                    <a:lumMod val="50000"/>
                  </a:schemeClr>
                </a:solidFill>
              </a:rPr>
              <a:t>22</a:t>
            </a:r>
            <a:r>
              <a:rPr lang="ko-KR" altLang="en-US" sz="1050" dirty="0">
                <a:solidFill>
                  <a:schemeClr val="bg1">
                    <a:lumMod val="50000"/>
                  </a:schemeClr>
                </a:solidFill>
              </a:rPr>
              <a:t>년</a:t>
            </a:r>
            <a:r>
              <a:rPr lang="en-US" altLang="ko-KR" sz="1050" dirty="0">
                <a:solidFill>
                  <a:schemeClr val="bg1">
                    <a:lumMod val="50000"/>
                  </a:schemeClr>
                </a:solidFill>
              </a:rPr>
              <a:t>7</a:t>
            </a:r>
            <a:r>
              <a:rPr lang="ko-KR" altLang="en-US" sz="1050" dirty="0">
                <a:solidFill>
                  <a:schemeClr val="bg1">
                    <a:lumMod val="50000"/>
                  </a:schemeClr>
                </a:solidFill>
              </a:rPr>
              <a:t>월</a:t>
            </a:r>
            <a:r>
              <a:rPr lang="en-US" altLang="ko-KR" sz="1050" dirty="0">
                <a:solidFill>
                  <a:schemeClr val="bg1">
                    <a:lumMod val="50000"/>
                  </a:schemeClr>
                </a:solidFill>
              </a:rPr>
              <a:t>29</a:t>
            </a:r>
            <a:r>
              <a:rPr lang="ko-KR" altLang="en-US" sz="1050" dirty="0">
                <a:solidFill>
                  <a:schemeClr val="bg1">
                    <a:lumMod val="50000"/>
                  </a:schemeClr>
                </a:solidFill>
              </a:rPr>
              <a:t>일</a:t>
            </a:r>
          </a:p>
        </p:txBody>
      </p:sp>
      <p:sp>
        <p:nvSpPr>
          <p:cNvPr id="30" name="직사각형 29">
            <a:extLst>
              <a:ext uri="{FF2B5EF4-FFF2-40B4-BE49-F238E27FC236}">
                <a16:creationId xmlns:a16="http://schemas.microsoft.com/office/drawing/2014/main" id="{BA503643-5C74-4B14-0130-F613CFE88C2A}"/>
              </a:ext>
            </a:extLst>
          </p:cNvPr>
          <p:cNvSpPr/>
          <p:nvPr/>
        </p:nvSpPr>
        <p:spPr>
          <a:xfrm>
            <a:off x="437111" y="2095259"/>
            <a:ext cx="11172305" cy="3916680"/>
          </a:xfrm>
          <a:prstGeom prst="rect">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3" name="직사각형 32">
            <a:extLst>
              <a:ext uri="{FF2B5EF4-FFF2-40B4-BE49-F238E27FC236}">
                <a16:creationId xmlns:a16="http://schemas.microsoft.com/office/drawing/2014/main" id="{592F21E8-F125-CD45-E976-871FF60A63B0}"/>
              </a:ext>
            </a:extLst>
          </p:cNvPr>
          <p:cNvSpPr/>
          <p:nvPr/>
        </p:nvSpPr>
        <p:spPr>
          <a:xfrm>
            <a:off x="366157" y="61133"/>
            <a:ext cx="595035" cy="742511"/>
          </a:xfrm>
          <a:prstGeom prst="rect">
            <a:avLst/>
          </a:prstGeom>
        </p:spPr>
        <p:txBody>
          <a:bodyPr wrap="none">
            <a:spAutoFit/>
          </a:bodyPr>
          <a:lstStyle/>
          <a:p>
            <a:pPr>
              <a:lnSpc>
                <a:spcPct val="150000"/>
              </a:lnSpc>
            </a:pPr>
            <a:r>
              <a:rPr lang="en-US" altLang="ko-KR" sz="3200" b="1" dirty="0">
                <a:solidFill>
                  <a:schemeClr val="bg1">
                    <a:lumMod val="75000"/>
                  </a:schemeClr>
                </a:solidFill>
                <a:latin typeface="Times New Roman" pitchFamily="18" charset="0"/>
                <a:ea typeface="맑은 고딕" pitchFamily="50" charset="-127"/>
                <a:cs typeface="Times New Roman" pitchFamily="18" charset="0"/>
              </a:rPr>
              <a:t>0</a:t>
            </a:r>
            <a:r>
              <a:rPr lang="en-US" altLang="ko-KR" sz="3200" b="1" dirty="0">
                <a:solidFill>
                  <a:srgbClr val="C00000"/>
                </a:solidFill>
                <a:latin typeface="Times New Roman" pitchFamily="18" charset="0"/>
                <a:ea typeface="맑은 고딕" pitchFamily="50" charset="-127"/>
                <a:cs typeface="Times New Roman" pitchFamily="18" charset="0"/>
              </a:rPr>
              <a:t>1</a:t>
            </a:r>
          </a:p>
        </p:txBody>
      </p:sp>
      <p:cxnSp>
        <p:nvCxnSpPr>
          <p:cNvPr id="34" name="직선 연결선 33">
            <a:extLst>
              <a:ext uri="{FF2B5EF4-FFF2-40B4-BE49-F238E27FC236}">
                <a16:creationId xmlns:a16="http://schemas.microsoft.com/office/drawing/2014/main" id="{91767F3E-5F4B-5CDC-314A-3C8A173DB24C}"/>
              </a:ext>
            </a:extLst>
          </p:cNvPr>
          <p:cNvCxnSpPr>
            <a:cxnSpLocks/>
          </p:cNvCxnSpPr>
          <p:nvPr/>
        </p:nvCxnSpPr>
        <p:spPr>
          <a:xfrm flipH="1" flipV="1">
            <a:off x="5023686" y="551167"/>
            <a:ext cx="5840998" cy="11253"/>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35" name="직사각형 34">
            <a:extLst>
              <a:ext uri="{FF2B5EF4-FFF2-40B4-BE49-F238E27FC236}">
                <a16:creationId xmlns:a16="http://schemas.microsoft.com/office/drawing/2014/main" id="{786FD151-946D-0021-E406-2826298E24A6}"/>
              </a:ext>
            </a:extLst>
          </p:cNvPr>
          <p:cNvSpPr/>
          <p:nvPr/>
        </p:nvSpPr>
        <p:spPr>
          <a:xfrm>
            <a:off x="929470" y="119541"/>
            <a:ext cx="4094216" cy="655372"/>
          </a:xfrm>
          <a:prstGeom prst="rect">
            <a:avLst/>
          </a:prstGeom>
        </p:spPr>
        <p:txBody>
          <a:bodyPr wrap="square">
            <a:spAutoFit/>
          </a:bodyPr>
          <a:lstStyle/>
          <a:p>
            <a:pPr>
              <a:lnSpc>
                <a:spcPct val="150000"/>
              </a:lnSpc>
            </a:pPr>
            <a:r>
              <a:rPr lang="en-US" altLang="ko-KR" sz="2800" b="1" dirty="0">
                <a:latin typeface="+mn-ea"/>
                <a:cs typeface="Times New Roman" pitchFamily="18" charset="0"/>
              </a:rPr>
              <a:t>IFRS,</a:t>
            </a:r>
            <a:r>
              <a:rPr lang="ko-KR" altLang="en-US" sz="2800" b="1" dirty="0">
                <a:latin typeface="+mn-ea"/>
                <a:cs typeface="Times New Roman" pitchFamily="18" charset="0"/>
              </a:rPr>
              <a:t> </a:t>
            </a:r>
            <a:r>
              <a:rPr lang="en-US" altLang="ko-KR" sz="2800" b="1" dirty="0">
                <a:latin typeface="+mn-ea"/>
                <a:cs typeface="Times New Roman" pitchFamily="18" charset="0"/>
              </a:rPr>
              <a:t>IFRS S1, S2</a:t>
            </a:r>
            <a:endParaRPr lang="ko-KR" altLang="en-US" sz="2800" b="1" dirty="0">
              <a:latin typeface="+mn-ea"/>
              <a:cs typeface="Times New Roman" pitchFamily="18" charset="0"/>
            </a:endParaRPr>
          </a:p>
        </p:txBody>
      </p:sp>
      <p:sp>
        <p:nvSpPr>
          <p:cNvPr id="27" name="TextBox 26">
            <a:extLst>
              <a:ext uri="{FF2B5EF4-FFF2-40B4-BE49-F238E27FC236}">
                <a16:creationId xmlns:a16="http://schemas.microsoft.com/office/drawing/2014/main" id="{E3679BB4-1863-0872-25F6-FDC00F09C764}"/>
              </a:ext>
            </a:extLst>
          </p:cNvPr>
          <p:cNvSpPr txBox="1"/>
          <p:nvPr/>
        </p:nvSpPr>
        <p:spPr>
          <a:xfrm>
            <a:off x="396788" y="926864"/>
            <a:ext cx="11403522" cy="1231106"/>
          </a:xfrm>
          <a:prstGeom prst="rect">
            <a:avLst/>
          </a:prstGeom>
          <a:noFill/>
        </p:spPr>
        <p:txBody>
          <a:bodyPr wrap="square" rtlCol="0">
            <a:spAutoFit/>
          </a:bodyPr>
          <a:lstStyle/>
          <a:p>
            <a:r>
              <a:rPr lang="en-US" altLang="ko-KR" sz="2000" b="1" dirty="0">
                <a:solidFill>
                  <a:srgbClr val="1F3B73"/>
                </a:solidFill>
              </a:rPr>
              <a:t>ISSB</a:t>
            </a:r>
            <a:r>
              <a:rPr lang="ko-KR" altLang="en-US" sz="2000" b="1" dirty="0">
                <a:solidFill>
                  <a:srgbClr val="1F3B73"/>
                </a:solidFill>
              </a:rPr>
              <a:t>의 탄생과 </a:t>
            </a:r>
            <a:r>
              <a:rPr lang="en-US" altLang="ko-KR" sz="2000" b="1" dirty="0">
                <a:solidFill>
                  <a:srgbClr val="1F3B73"/>
                </a:solidFill>
              </a:rPr>
              <a:t>FRS S1, S2 </a:t>
            </a:r>
            <a:r>
              <a:rPr lang="ko-KR" altLang="en-US" sz="2000" b="1" dirty="0">
                <a:solidFill>
                  <a:srgbClr val="1F3B73"/>
                </a:solidFill>
              </a:rPr>
              <a:t>주요 마일스톤</a:t>
            </a:r>
            <a:r>
              <a:rPr lang="en-US" altLang="ko-KR" sz="2000" b="1" dirty="0">
                <a:solidFill>
                  <a:srgbClr val="1F3B73"/>
                </a:solidFill>
              </a:rPr>
              <a:t> </a:t>
            </a:r>
          </a:p>
          <a:p>
            <a:pPr marL="285750" indent="-285750">
              <a:buFont typeface="Arial" panose="020B0604020202020204" pitchFamily="34" charset="0"/>
              <a:buChar char="•"/>
            </a:pPr>
            <a:r>
              <a:rPr lang="en-US" altLang="ko-KR" b="1" dirty="0">
                <a:solidFill>
                  <a:srgbClr val="002060"/>
                </a:solidFill>
              </a:rPr>
              <a:t>2025</a:t>
            </a:r>
            <a:r>
              <a:rPr lang="ko-KR" altLang="en-US" b="1" dirty="0">
                <a:solidFill>
                  <a:srgbClr val="002060"/>
                </a:solidFill>
              </a:rPr>
              <a:t>년부터 상장 대기업을 중심으로 </a:t>
            </a:r>
            <a:r>
              <a:rPr lang="en-US" altLang="ko-KR" b="1" dirty="0">
                <a:solidFill>
                  <a:srgbClr val="002060"/>
                </a:solidFill>
              </a:rPr>
              <a:t>IFRS S1, S2 </a:t>
            </a:r>
            <a:r>
              <a:rPr lang="ko-KR" altLang="en-US" b="1" dirty="0">
                <a:solidFill>
                  <a:srgbClr val="002060"/>
                </a:solidFill>
              </a:rPr>
              <a:t>도입 예정 </a:t>
            </a:r>
            <a:r>
              <a:rPr lang="en-US" altLang="ko-KR" b="1" dirty="0">
                <a:solidFill>
                  <a:srgbClr val="002060"/>
                </a:solidFill>
              </a:rPr>
              <a:t>(KSSB </a:t>
            </a:r>
            <a:r>
              <a:rPr lang="ko-KR" altLang="en-US" b="1" dirty="0" err="1">
                <a:solidFill>
                  <a:srgbClr val="002060"/>
                </a:solidFill>
              </a:rPr>
              <a:t>준비위</a:t>
            </a:r>
            <a:r>
              <a:rPr lang="en-US" altLang="ko-KR" b="1" dirty="0">
                <a:solidFill>
                  <a:srgbClr val="002060"/>
                </a:solidFill>
              </a:rPr>
              <a:t>,</a:t>
            </a:r>
            <a:r>
              <a:rPr lang="ko-KR" altLang="en-US" b="1" dirty="0">
                <a:solidFill>
                  <a:srgbClr val="002060"/>
                </a:solidFill>
              </a:rPr>
              <a:t> </a:t>
            </a:r>
            <a:r>
              <a:rPr lang="en-US" altLang="ko-KR" b="1" dirty="0">
                <a:solidFill>
                  <a:srgbClr val="002060"/>
                </a:solidFill>
              </a:rPr>
              <a:t>2022)</a:t>
            </a:r>
          </a:p>
          <a:p>
            <a:pPr marL="285750" indent="-285750">
              <a:buFont typeface="Arial" panose="020B0604020202020204" pitchFamily="34" charset="0"/>
              <a:buChar char="•"/>
            </a:pPr>
            <a:r>
              <a:rPr lang="en-US" altLang="ko-KR" b="1" dirty="0">
                <a:solidFill>
                  <a:srgbClr val="002060"/>
                </a:solidFill>
              </a:rPr>
              <a:t>2022</a:t>
            </a:r>
            <a:r>
              <a:rPr lang="ko-KR" altLang="en-US" b="1" dirty="0">
                <a:solidFill>
                  <a:srgbClr val="002060"/>
                </a:solidFill>
              </a:rPr>
              <a:t>년부터 일부 기업 자발적으로 조기 도입 시작</a:t>
            </a:r>
          </a:p>
          <a:p>
            <a:pPr marL="285750" indent="-285750">
              <a:buFont typeface="Arial" panose="020B0604020202020204" pitchFamily="34" charset="0"/>
              <a:buChar char="•"/>
            </a:pPr>
            <a:endParaRPr lang="ko-KR" altLang="en-US" b="1" dirty="0">
              <a:solidFill>
                <a:srgbClr val="002060"/>
              </a:solidFill>
            </a:endParaRPr>
          </a:p>
        </p:txBody>
      </p:sp>
      <p:sp>
        <p:nvSpPr>
          <p:cNvPr id="3" name="슬라이드 번호 개체 틀 2"/>
          <p:cNvSpPr>
            <a:spLocks noGrp="1"/>
          </p:cNvSpPr>
          <p:nvPr>
            <p:ph type="sldNum" sz="quarter" idx="12"/>
          </p:nvPr>
        </p:nvSpPr>
        <p:spPr/>
        <p:txBody>
          <a:bodyPr/>
          <a:lstStyle/>
          <a:p>
            <a:fld id="{DDC88DC7-E127-40CF-A214-063A7381AEF2}" type="slidenum">
              <a:rPr lang="ko-KR" altLang="en-US" smtClean="0"/>
              <a:t>12</a:t>
            </a:fld>
            <a:endParaRPr lang="ko-KR" altLang="en-US"/>
          </a:p>
        </p:txBody>
      </p:sp>
    </p:spTree>
    <p:extLst>
      <p:ext uri="{BB962C8B-B14F-4D97-AF65-F5344CB8AC3E}">
        <p14:creationId xmlns:p14="http://schemas.microsoft.com/office/powerpoint/2010/main" val="24582712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직사각형 32">
            <a:extLst>
              <a:ext uri="{FF2B5EF4-FFF2-40B4-BE49-F238E27FC236}">
                <a16:creationId xmlns:a16="http://schemas.microsoft.com/office/drawing/2014/main" id="{592F21E8-F125-CD45-E976-871FF60A63B0}"/>
              </a:ext>
            </a:extLst>
          </p:cNvPr>
          <p:cNvSpPr/>
          <p:nvPr/>
        </p:nvSpPr>
        <p:spPr>
          <a:xfrm>
            <a:off x="366157" y="61133"/>
            <a:ext cx="595035" cy="742511"/>
          </a:xfrm>
          <a:prstGeom prst="rect">
            <a:avLst/>
          </a:prstGeom>
        </p:spPr>
        <p:txBody>
          <a:bodyPr wrap="none">
            <a:spAutoFit/>
          </a:bodyPr>
          <a:lstStyle/>
          <a:p>
            <a:pPr>
              <a:lnSpc>
                <a:spcPct val="150000"/>
              </a:lnSpc>
            </a:pPr>
            <a:r>
              <a:rPr lang="en-US" altLang="ko-KR" sz="3200" b="1" dirty="0">
                <a:solidFill>
                  <a:schemeClr val="bg1">
                    <a:lumMod val="75000"/>
                  </a:schemeClr>
                </a:solidFill>
                <a:latin typeface="Times New Roman" pitchFamily="18" charset="0"/>
                <a:ea typeface="맑은 고딕" pitchFamily="50" charset="-127"/>
                <a:cs typeface="Times New Roman" pitchFamily="18" charset="0"/>
              </a:rPr>
              <a:t>0</a:t>
            </a:r>
            <a:r>
              <a:rPr lang="en-US" altLang="ko-KR" sz="3200" b="1" dirty="0">
                <a:solidFill>
                  <a:srgbClr val="C00000"/>
                </a:solidFill>
                <a:latin typeface="Times New Roman" pitchFamily="18" charset="0"/>
                <a:ea typeface="맑은 고딕" pitchFamily="50" charset="-127"/>
                <a:cs typeface="Times New Roman" pitchFamily="18" charset="0"/>
              </a:rPr>
              <a:t>1</a:t>
            </a:r>
          </a:p>
        </p:txBody>
      </p:sp>
      <p:cxnSp>
        <p:nvCxnSpPr>
          <p:cNvPr id="34" name="직선 연결선 33">
            <a:extLst>
              <a:ext uri="{FF2B5EF4-FFF2-40B4-BE49-F238E27FC236}">
                <a16:creationId xmlns:a16="http://schemas.microsoft.com/office/drawing/2014/main" id="{91767F3E-5F4B-5CDC-314A-3C8A173DB24C}"/>
              </a:ext>
            </a:extLst>
          </p:cNvPr>
          <p:cNvCxnSpPr>
            <a:cxnSpLocks/>
          </p:cNvCxnSpPr>
          <p:nvPr/>
        </p:nvCxnSpPr>
        <p:spPr>
          <a:xfrm flipH="1" flipV="1">
            <a:off x="5023686" y="551167"/>
            <a:ext cx="5840998" cy="11253"/>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35" name="직사각형 34">
            <a:extLst>
              <a:ext uri="{FF2B5EF4-FFF2-40B4-BE49-F238E27FC236}">
                <a16:creationId xmlns:a16="http://schemas.microsoft.com/office/drawing/2014/main" id="{786FD151-946D-0021-E406-2826298E24A6}"/>
              </a:ext>
            </a:extLst>
          </p:cNvPr>
          <p:cNvSpPr/>
          <p:nvPr/>
        </p:nvSpPr>
        <p:spPr>
          <a:xfrm>
            <a:off x="929470" y="119541"/>
            <a:ext cx="4094216" cy="655372"/>
          </a:xfrm>
          <a:prstGeom prst="rect">
            <a:avLst/>
          </a:prstGeom>
        </p:spPr>
        <p:txBody>
          <a:bodyPr wrap="square">
            <a:spAutoFit/>
          </a:bodyPr>
          <a:lstStyle/>
          <a:p>
            <a:pPr>
              <a:lnSpc>
                <a:spcPct val="150000"/>
              </a:lnSpc>
            </a:pPr>
            <a:r>
              <a:rPr lang="en-US" altLang="ko-KR" sz="2800" b="1" dirty="0">
                <a:latin typeface="+mn-ea"/>
                <a:cs typeface="Times New Roman" pitchFamily="18" charset="0"/>
              </a:rPr>
              <a:t>IFRS,</a:t>
            </a:r>
            <a:r>
              <a:rPr lang="ko-KR" altLang="en-US" sz="2800" b="1" dirty="0">
                <a:latin typeface="+mn-ea"/>
                <a:cs typeface="Times New Roman" pitchFamily="18" charset="0"/>
              </a:rPr>
              <a:t> </a:t>
            </a:r>
            <a:r>
              <a:rPr lang="en-US" altLang="ko-KR" sz="2800" b="1" dirty="0">
                <a:latin typeface="+mn-ea"/>
                <a:cs typeface="Times New Roman" pitchFamily="18" charset="0"/>
              </a:rPr>
              <a:t>IFRS S1, S2</a:t>
            </a:r>
            <a:endParaRPr lang="ko-KR" altLang="en-US" sz="2800" b="1" dirty="0">
              <a:latin typeface="+mn-ea"/>
              <a:cs typeface="Times New Roman" pitchFamily="18" charset="0"/>
            </a:endParaRPr>
          </a:p>
        </p:txBody>
      </p:sp>
      <p:sp>
        <p:nvSpPr>
          <p:cNvPr id="3" name="슬라이드 번호 개체 틀 2"/>
          <p:cNvSpPr>
            <a:spLocks noGrp="1"/>
          </p:cNvSpPr>
          <p:nvPr>
            <p:ph type="sldNum" sz="quarter" idx="12"/>
          </p:nvPr>
        </p:nvSpPr>
        <p:spPr/>
        <p:txBody>
          <a:bodyPr/>
          <a:lstStyle/>
          <a:p>
            <a:fld id="{DDC88DC7-E127-40CF-A214-063A7381AEF2}" type="slidenum">
              <a:rPr lang="ko-KR" altLang="en-US" smtClean="0"/>
              <a:t>13</a:t>
            </a:fld>
            <a:endParaRPr lang="ko-KR" altLang="en-US"/>
          </a:p>
        </p:txBody>
      </p:sp>
      <p:sp>
        <p:nvSpPr>
          <p:cNvPr id="2" name="직사각형 1">
            <a:extLst>
              <a:ext uri="{FF2B5EF4-FFF2-40B4-BE49-F238E27FC236}">
                <a16:creationId xmlns:a16="http://schemas.microsoft.com/office/drawing/2014/main" id="{57030DED-E49D-E7BE-3A20-5B0EEE4D9C7B}"/>
              </a:ext>
            </a:extLst>
          </p:cNvPr>
          <p:cNvSpPr/>
          <p:nvPr/>
        </p:nvSpPr>
        <p:spPr>
          <a:xfrm>
            <a:off x="463668" y="1494062"/>
            <a:ext cx="10559963" cy="467885"/>
          </a:xfrm>
          <a:prstGeom prst="rect">
            <a:avLst/>
          </a:prstGeom>
        </p:spPr>
        <p:txBody>
          <a:bodyPr wrap="square">
            <a:spAutoFit/>
          </a:bodyPr>
          <a:lstStyle/>
          <a:p>
            <a:pPr marL="285750" indent="-285750">
              <a:lnSpc>
                <a:spcPct val="150000"/>
              </a:lnSpc>
              <a:buFont typeface="Wingdings" panose="05000000000000000000" pitchFamily="2" charset="2"/>
              <a:buChar char="§"/>
            </a:pPr>
            <a:r>
              <a:rPr lang="ko-KR" altLang="en-US" b="1" dirty="0">
                <a:latin typeface="나눔스퀘어OTF Bold" panose="020B0600000101010101" pitchFamily="34" charset="-127"/>
                <a:ea typeface="나눔스퀘어OTF Bold" panose="020B0600000101010101" pitchFamily="34" charset="-127"/>
              </a:rPr>
              <a:t>재무제표를 통해 기업가치</a:t>
            </a:r>
            <a:r>
              <a:rPr lang="en-US" altLang="ko-KR" b="1" dirty="0">
                <a:latin typeface="나눔스퀘어OTF Bold" panose="020B0600000101010101" pitchFamily="34" charset="-127"/>
                <a:ea typeface="나눔스퀘어OTF Bold" panose="020B0600000101010101" pitchFamily="34" charset="-127"/>
              </a:rPr>
              <a:t>(</a:t>
            </a:r>
            <a:r>
              <a:rPr lang="ko-KR" altLang="en-US" b="1" dirty="0">
                <a:latin typeface="나눔스퀘어OTF Bold" panose="020B0600000101010101" pitchFamily="34" charset="-127"/>
                <a:ea typeface="나눔스퀘어OTF Bold" panose="020B0600000101010101" pitchFamily="34" charset="-127"/>
              </a:rPr>
              <a:t>예측</a:t>
            </a:r>
            <a:r>
              <a:rPr lang="en-US" altLang="ko-KR" b="1" dirty="0">
                <a:latin typeface="나눔스퀘어OTF Bold" panose="020B0600000101010101" pitchFamily="34" charset="-127"/>
                <a:ea typeface="나눔스퀘어OTF Bold" panose="020B0600000101010101" pitchFamily="34" charset="-127"/>
              </a:rPr>
              <a:t>), </a:t>
            </a:r>
            <a:r>
              <a:rPr lang="ko-KR" altLang="en-US" b="1" dirty="0">
                <a:latin typeface="나눔스퀘어OTF Bold" panose="020B0600000101010101" pitchFamily="34" charset="-127"/>
                <a:ea typeface="나눔스퀘어OTF Bold" panose="020B0600000101010101" pitchFamily="34" charset="-127"/>
              </a:rPr>
              <a:t>이자율</a:t>
            </a:r>
            <a:r>
              <a:rPr lang="en-US" altLang="ko-KR" b="1" dirty="0">
                <a:latin typeface="나눔스퀘어OTF Bold" panose="020B0600000101010101" pitchFamily="34" charset="-127"/>
                <a:ea typeface="나눔스퀘어OTF Bold" panose="020B0600000101010101" pitchFamily="34" charset="-127"/>
              </a:rPr>
              <a:t>, </a:t>
            </a:r>
            <a:r>
              <a:rPr lang="ko-KR" altLang="en-US" b="1" dirty="0">
                <a:latin typeface="나눔스퀘어OTF Bold" panose="020B0600000101010101" pitchFamily="34" charset="-127"/>
                <a:ea typeface="나눔스퀘어OTF Bold" panose="020B0600000101010101" pitchFamily="34" charset="-127"/>
              </a:rPr>
              <a:t>자본비용 등을 계산하였지만</a:t>
            </a:r>
            <a:r>
              <a:rPr lang="en-US" altLang="ko-KR" b="1" dirty="0">
                <a:latin typeface="나눔스퀘어OTF Bold" panose="020B0600000101010101" pitchFamily="34" charset="-127"/>
                <a:ea typeface="나눔스퀘어OTF Bold" panose="020B0600000101010101" pitchFamily="34" charset="-127"/>
              </a:rPr>
              <a:t>, </a:t>
            </a:r>
            <a:r>
              <a:rPr lang="ko-KR" altLang="en-US" b="1" dirty="0">
                <a:latin typeface="나눔스퀘어OTF Bold" panose="020B0600000101010101" pitchFamily="34" charset="-127"/>
                <a:ea typeface="나눔스퀘어OTF Bold" panose="020B0600000101010101" pitchFamily="34" charset="-127"/>
              </a:rPr>
              <a:t>점점 예측가능성이 낮아짐</a:t>
            </a:r>
          </a:p>
        </p:txBody>
      </p:sp>
      <p:grpSp>
        <p:nvGrpSpPr>
          <p:cNvPr id="4" name="그룹 3">
            <a:extLst>
              <a:ext uri="{FF2B5EF4-FFF2-40B4-BE49-F238E27FC236}">
                <a16:creationId xmlns:a16="http://schemas.microsoft.com/office/drawing/2014/main" id="{BF7B0751-1220-A919-1950-10BFBDDAA310}"/>
              </a:ext>
            </a:extLst>
          </p:cNvPr>
          <p:cNvGrpSpPr/>
          <p:nvPr/>
        </p:nvGrpSpPr>
        <p:grpSpPr>
          <a:xfrm>
            <a:off x="577271" y="1990387"/>
            <a:ext cx="10989333" cy="4450951"/>
            <a:chOff x="452030" y="2109938"/>
            <a:chExt cx="10989333" cy="4450951"/>
          </a:xfrm>
        </p:grpSpPr>
        <p:pic>
          <p:nvPicPr>
            <p:cNvPr id="5" name="Picture 2" descr="효율적으로 재무 분석 보고서를 작성하는 3 단계">
              <a:extLst>
                <a:ext uri="{FF2B5EF4-FFF2-40B4-BE49-F238E27FC236}">
                  <a16:creationId xmlns:a16="http://schemas.microsoft.com/office/drawing/2014/main" id="{7325DDE3-18E1-5A9D-3C45-5266D18FE98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5829" r="50000"/>
            <a:stretch/>
          </p:blipFill>
          <p:spPr bwMode="auto">
            <a:xfrm>
              <a:off x="452030" y="2158977"/>
              <a:ext cx="3462683" cy="3464664"/>
            </a:xfrm>
            <a:prstGeom prst="rect">
              <a:avLst/>
            </a:prstGeom>
            <a:noFill/>
            <a:extLst>
              <a:ext uri="{909E8E84-426E-40DD-AFC4-6F175D3DCCD1}">
                <a14:hiddenFill xmlns:a14="http://schemas.microsoft.com/office/drawing/2010/main">
                  <a:solidFill>
                    <a:srgbClr val="FFFFFF"/>
                  </a:solidFill>
                </a14:hiddenFill>
              </a:ext>
            </a:extLst>
          </p:spPr>
        </p:pic>
        <p:sp>
          <p:nvSpPr>
            <p:cNvPr id="6" name="화살표: 오른쪽 5">
              <a:extLst>
                <a:ext uri="{FF2B5EF4-FFF2-40B4-BE49-F238E27FC236}">
                  <a16:creationId xmlns:a16="http://schemas.microsoft.com/office/drawing/2014/main" id="{0E408948-3056-4459-6382-F5E71B55D404}"/>
                </a:ext>
              </a:extLst>
            </p:cNvPr>
            <p:cNvSpPr/>
            <p:nvPr/>
          </p:nvSpPr>
          <p:spPr>
            <a:xfrm>
              <a:off x="4067031" y="3458440"/>
              <a:ext cx="1234838" cy="262605"/>
            </a:xfrm>
            <a:prstGeom prst="rightArrow">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7" name="곱하기 기호 6">
              <a:extLst>
                <a:ext uri="{FF2B5EF4-FFF2-40B4-BE49-F238E27FC236}">
                  <a16:creationId xmlns:a16="http://schemas.microsoft.com/office/drawing/2014/main" id="{100F91AB-90FE-414B-CB8E-DFBDCBC5D332}"/>
                </a:ext>
              </a:extLst>
            </p:cNvPr>
            <p:cNvSpPr/>
            <p:nvPr/>
          </p:nvSpPr>
          <p:spPr>
            <a:xfrm>
              <a:off x="4067031" y="3237011"/>
              <a:ext cx="1124311" cy="705461"/>
            </a:xfrm>
            <a:prstGeom prst="mathMultiply">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pic>
          <p:nvPicPr>
            <p:cNvPr id="8" name="Picture 4" descr="ESG 경영하라…엑슨모빌 저격한 행동주의펀드 | 한경닷컴">
              <a:extLst>
                <a:ext uri="{FF2B5EF4-FFF2-40B4-BE49-F238E27FC236}">
                  <a16:creationId xmlns:a16="http://schemas.microsoft.com/office/drawing/2014/main" id="{52679288-336A-151B-4138-34D0A67AEDC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63654" y="2116404"/>
              <a:ext cx="3016063" cy="1872584"/>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 descr="테슬라, 차 팔아 돈 번 게 아니다?…&amp;#39;천슬라&amp;#39; 앞날은?">
              <a:extLst>
                <a:ext uri="{FF2B5EF4-FFF2-40B4-BE49-F238E27FC236}">
                  <a16:creationId xmlns:a16="http://schemas.microsoft.com/office/drawing/2014/main" id="{70CEE692-68BF-88FA-388E-18A60808897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7313"/>
            <a:stretch/>
          </p:blipFill>
          <p:spPr bwMode="auto">
            <a:xfrm>
              <a:off x="5404462" y="4085517"/>
              <a:ext cx="3016062" cy="2475372"/>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4" descr="thumbnail">
              <a:extLst>
                <a:ext uri="{FF2B5EF4-FFF2-40B4-BE49-F238E27FC236}">
                  <a16:creationId xmlns:a16="http://schemas.microsoft.com/office/drawing/2014/main" id="{59983A61-875B-BB23-8843-6AE0E2D8C17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591942" y="2109938"/>
              <a:ext cx="2731094" cy="2225638"/>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8" descr="한달새 112% 폭등한 이 주식…&quot;대기업들 눈독&quot; 이유있는 질주 - 머니투데이">
              <a:extLst>
                <a:ext uri="{FF2B5EF4-FFF2-40B4-BE49-F238E27FC236}">
                  <a16:creationId xmlns:a16="http://schemas.microsoft.com/office/drawing/2014/main" id="{07D9A610-20D5-427A-CFCE-7351DBBF00C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473614" y="4364365"/>
              <a:ext cx="2967749" cy="2013830"/>
            </a:xfrm>
            <a:prstGeom prst="rect">
              <a:avLst/>
            </a:prstGeom>
            <a:noFill/>
            <a:extLst>
              <a:ext uri="{909E8E84-426E-40DD-AFC4-6F175D3DCCD1}">
                <a14:hiddenFill xmlns:a14="http://schemas.microsoft.com/office/drawing/2010/main">
                  <a:solidFill>
                    <a:srgbClr val="FFFFFF"/>
                  </a:solidFill>
                </a14:hiddenFill>
              </a:ext>
            </a:extLst>
          </p:spPr>
        </p:pic>
      </p:grpSp>
      <p:sp>
        <p:nvSpPr>
          <p:cNvPr id="21" name="TextBox 20">
            <a:extLst>
              <a:ext uri="{FF2B5EF4-FFF2-40B4-BE49-F238E27FC236}">
                <a16:creationId xmlns:a16="http://schemas.microsoft.com/office/drawing/2014/main" id="{41F52097-833E-8137-B71A-01026BCAA580}"/>
              </a:ext>
            </a:extLst>
          </p:cNvPr>
          <p:cNvSpPr txBox="1"/>
          <p:nvPr/>
        </p:nvSpPr>
        <p:spPr>
          <a:xfrm>
            <a:off x="444619" y="1035215"/>
            <a:ext cx="11172305" cy="400110"/>
          </a:xfrm>
          <a:prstGeom prst="rect">
            <a:avLst/>
          </a:prstGeom>
          <a:noFill/>
        </p:spPr>
        <p:txBody>
          <a:bodyPr wrap="square" rtlCol="0">
            <a:spAutoFit/>
          </a:bodyPr>
          <a:lstStyle/>
          <a:p>
            <a:r>
              <a:rPr lang="en-US" altLang="ko-KR" sz="2000" b="1" dirty="0">
                <a:solidFill>
                  <a:srgbClr val="1F3B73"/>
                </a:solidFill>
                <a:latin typeface="나눔스퀘어OTF ExtraBold" panose="020B0600000101010101" pitchFamily="34" charset="-127"/>
                <a:ea typeface="나눔스퀘어OTF ExtraBold" panose="020B0600000101010101" pitchFamily="34" charset="-127"/>
              </a:rPr>
              <a:t>IFRS</a:t>
            </a:r>
            <a:r>
              <a:rPr lang="ko-KR" altLang="en-US" sz="2000" b="1" dirty="0">
                <a:solidFill>
                  <a:srgbClr val="1F3B73"/>
                </a:solidFill>
                <a:latin typeface="나눔스퀘어OTF ExtraBold" panose="020B0600000101010101" pitchFamily="34" charset="-127"/>
                <a:ea typeface="나눔스퀘어OTF ExtraBold" panose="020B0600000101010101" pitchFamily="34" charset="-127"/>
              </a:rPr>
              <a:t>는 왜 </a:t>
            </a:r>
            <a:r>
              <a:rPr lang="en-US" altLang="ko-KR" sz="2000" b="1" dirty="0">
                <a:solidFill>
                  <a:srgbClr val="1F3B73"/>
                </a:solidFill>
                <a:latin typeface="나눔스퀘어OTF ExtraBold" panose="020B0600000101010101" pitchFamily="34" charset="-127"/>
                <a:ea typeface="나눔스퀘어OTF ExtraBold" panose="020B0600000101010101" pitchFamily="34" charset="-127"/>
              </a:rPr>
              <a:t>ISSB</a:t>
            </a:r>
            <a:r>
              <a:rPr lang="ko-KR" altLang="en-US" sz="2000" b="1" dirty="0">
                <a:solidFill>
                  <a:srgbClr val="1F3B73"/>
                </a:solidFill>
                <a:latin typeface="나눔스퀘어OTF ExtraBold" panose="020B0600000101010101" pitchFamily="34" charset="-127"/>
                <a:ea typeface="나눔스퀘어OTF ExtraBold" panose="020B0600000101010101" pitchFamily="34" charset="-127"/>
              </a:rPr>
              <a:t>를 설립하였을까</a:t>
            </a:r>
            <a:r>
              <a:rPr lang="en-US" altLang="ko-KR" sz="2000" b="1" dirty="0">
                <a:solidFill>
                  <a:srgbClr val="1F3B73"/>
                </a:solidFill>
                <a:latin typeface="나눔스퀘어OTF ExtraBold" panose="020B0600000101010101" pitchFamily="34" charset="-127"/>
                <a:ea typeface="나눔스퀘어OTF ExtraBold" panose="020B0600000101010101" pitchFamily="34" charset="-127"/>
              </a:rPr>
              <a:t>?</a:t>
            </a:r>
          </a:p>
        </p:txBody>
      </p:sp>
    </p:spTree>
    <p:extLst>
      <p:ext uri="{BB962C8B-B14F-4D97-AF65-F5344CB8AC3E}">
        <p14:creationId xmlns:p14="http://schemas.microsoft.com/office/powerpoint/2010/main" val="21842665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직사각형 32">
            <a:extLst>
              <a:ext uri="{FF2B5EF4-FFF2-40B4-BE49-F238E27FC236}">
                <a16:creationId xmlns:a16="http://schemas.microsoft.com/office/drawing/2014/main" id="{592F21E8-F125-CD45-E976-871FF60A63B0}"/>
              </a:ext>
            </a:extLst>
          </p:cNvPr>
          <p:cNvSpPr/>
          <p:nvPr/>
        </p:nvSpPr>
        <p:spPr>
          <a:xfrm>
            <a:off x="366157" y="61133"/>
            <a:ext cx="595035" cy="742511"/>
          </a:xfrm>
          <a:prstGeom prst="rect">
            <a:avLst/>
          </a:prstGeom>
        </p:spPr>
        <p:txBody>
          <a:bodyPr wrap="none">
            <a:spAutoFit/>
          </a:bodyPr>
          <a:lstStyle/>
          <a:p>
            <a:pPr>
              <a:lnSpc>
                <a:spcPct val="150000"/>
              </a:lnSpc>
            </a:pPr>
            <a:r>
              <a:rPr lang="en-US" altLang="ko-KR" sz="3200" b="1" dirty="0">
                <a:solidFill>
                  <a:schemeClr val="bg1">
                    <a:lumMod val="75000"/>
                  </a:schemeClr>
                </a:solidFill>
                <a:latin typeface="Times New Roman" pitchFamily="18" charset="0"/>
                <a:ea typeface="맑은 고딕" pitchFamily="50" charset="-127"/>
                <a:cs typeface="Times New Roman" pitchFamily="18" charset="0"/>
              </a:rPr>
              <a:t>0</a:t>
            </a:r>
            <a:r>
              <a:rPr lang="en-US" altLang="ko-KR" sz="3200" b="1" dirty="0">
                <a:solidFill>
                  <a:srgbClr val="C00000"/>
                </a:solidFill>
                <a:latin typeface="Times New Roman" pitchFamily="18" charset="0"/>
                <a:ea typeface="맑은 고딕" pitchFamily="50" charset="-127"/>
                <a:cs typeface="Times New Roman" pitchFamily="18" charset="0"/>
              </a:rPr>
              <a:t>1</a:t>
            </a:r>
          </a:p>
        </p:txBody>
      </p:sp>
      <p:cxnSp>
        <p:nvCxnSpPr>
          <p:cNvPr id="34" name="직선 연결선 33">
            <a:extLst>
              <a:ext uri="{FF2B5EF4-FFF2-40B4-BE49-F238E27FC236}">
                <a16:creationId xmlns:a16="http://schemas.microsoft.com/office/drawing/2014/main" id="{91767F3E-5F4B-5CDC-314A-3C8A173DB24C}"/>
              </a:ext>
            </a:extLst>
          </p:cNvPr>
          <p:cNvCxnSpPr>
            <a:cxnSpLocks/>
          </p:cNvCxnSpPr>
          <p:nvPr/>
        </p:nvCxnSpPr>
        <p:spPr>
          <a:xfrm flipH="1" flipV="1">
            <a:off x="5023686" y="551167"/>
            <a:ext cx="5840998" cy="11253"/>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35" name="직사각형 34">
            <a:extLst>
              <a:ext uri="{FF2B5EF4-FFF2-40B4-BE49-F238E27FC236}">
                <a16:creationId xmlns:a16="http://schemas.microsoft.com/office/drawing/2014/main" id="{786FD151-946D-0021-E406-2826298E24A6}"/>
              </a:ext>
            </a:extLst>
          </p:cNvPr>
          <p:cNvSpPr/>
          <p:nvPr/>
        </p:nvSpPr>
        <p:spPr>
          <a:xfrm>
            <a:off x="929470" y="119541"/>
            <a:ext cx="4094216" cy="655372"/>
          </a:xfrm>
          <a:prstGeom prst="rect">
            <a:avLst/>
          </a:prstGeom>
        </p:spPr>
        <p:txBody>
          <a:bodyPr wrap="square">
            <a:spAutoFit/>
          </a:bodyPr>
          <a:lstStyle/>
          <a:p>
            <a:pPr>
              <a:lnSpc>
                <a:spcPct val="150000"/>
              </a:lnSpc>
            </a:pPr>
            <a:r>
              <a:rPr lang="en-US" altLang="ko-KR" sz="2800" b="1" dirty="0">
                <a:latin typeface="+mn-ea"/>
                <a:cs typeface="Times New Roman" pitchFamily="18" charset="0"/>
              </a:rPr>
              <a:t>IFRS,</a:t>
            </a:r>
            <a:r>
              <a:rPr lang="ko-KR" altLang="en-US" sz="2800" b="1" dirty="0">
                <a:latin typeface="+mn-ea"/>
                <a:cs typeface="Times New Roman" pitchFamily="18" charset="0"/>
              </a:rPr>
              <a:t> </a:t>
            </a:r>
            <a:r>
              <a:rPr lang="en-US" altLang="ko-KR" sz="2800" b="1" dirty="0">
                <a:latin typeface="+mn-ea"/>
                <a:cs typeface="Times New Roman" pitchFamily="18" charset="0"/>
              </a:rPr>
              <a:t>IFRS S1, S2</a:t>
            </a:r>
            <a:endParaRPr lang="ko-KR" altLang="en-US" sz="2800" b="1" dirty="0">
              <a:latin typeface="+mn-ea"/>
              <a:cs typeface="Times New Roman" pitchFamily="18" charset="0"/>
            </a:endParaRPr>
          </a:p>
        </p:txBody>
      </p:sp>
      <p:sp>
        <p:nvSpPr>
          <p:cNvPr id="3" name="슬라이드 번호 개체 틀 2"/>
          <p:cNvSpPr>
            <a:spLocks noGrp="1"/>
          </p:cNvSpPr>
          <p:nvPr>
            <p:ph type="sldNum" sz="quarter" idx="12"/>
          </p:nvPr>
        </p:nvSpPr>
        <p:spPr/>
        <p:txBody>
          <a:bodyPr/>
          <a:lstStyle/>
          <a:p>
            <a:fld id="{DDC88DC7-E127-40CF-A214-063A7381AEF2}" type="slidenum">
              <a:rPr lang="ko-KR" altLang="en-US" smtClean="0"/>
              <a:t>14</a:t>
            </a:fld>
            <a:endParaRPr lang="ko-KR" altLang="en-US"/>
          </a:p>
        </p:txBody>
      </p:sp>
      <p:pic>
        <p:nvPicPr>
          <p:cNvPr id="9" name="그림 8">
            <a:extLst>
              <a:ext uri="{FF2B5EF4-FFF2-40B4-BE49-F238E27FC236}">
                <a16:creationId xmlns:a16="http://schemas.microsoft.com/office/drawing/2014/main" id="{59BD97AF-F7E1-483A-A347-F71ADD5AA2E2}"/>
              </a:ext>
            </a:extLst>
          </p:cNvPr>
          <p:cNvPicPr>
            <a:picLocks noChangeAspect="1"/>
          </p:cNvPicPr>
          <p:nvPr/>
        </p:nvPicPr>
        <p:blipFill>
          <a:blip r:embed="rId2"/>
          <a:stretch>
            <a:fillRect/>
          </a:stretch>
        </p:blipFill>
        <p:spPr>
          <a:xfrm>
            <a:off x="181349" y="1284747"/>
            <a:ext cx="6509594" cy="5123493"/>
          </a:xfrm>
          <a:prstGeom prst="rect">
            <a:avLst/>
          </a:prstGeom>
        </p:spPr>
      </p:pic>
      <p:graphicFrame>
        <p:nvGraphicFramePr>
          <p:cNvPr id="11" name="표 10">
            <a:extLst>
              <a:ext uri="{FF2B5EF4-FFF2-40B4-BE49-F238E27FC236}">
                <a16:creationId xmlns:a16="http://schemas.microsoft.com/office/drawing/2014/main" id="{FE5D2EB2-F3AD-7E08-39E7-25DCD8E0224D}"/>
              </a:ext>
            </a:extLst>
          </p:cNvPr>
          <p:cNvGraphicFramePr>
            <a:graphicFrameLocks noGrp="1"/>
          </p:cNvGraphicFramePr>
          <p:nvPr>
            <p:extLst>
              <p:ext uri="{D42A27DB-BD31-4B8C-83A1-F6EECF244321}">
                <p14:modId xmlns:p14="http://schemas.microsoft.com/office/powerpoint/2010/main" val="795419064"/>
              </p:ext>
            </p:extLst>
          </p:nvPr>
        </p:nvGraphicFramePr>
        <p:xfrm>
          <a:off x="6586919" y="1418965"/>
          <a:ext cx="4723186" cy="4910289"/>
        </p:xfrm>
        <a:graphic>
          <a:graphicData uri="http://schemas.openxmlformats.org/drawingml/2006/table">
            <a:tbl>
              <a:tblPr/>
              <a:tblGrid>
                <a:gridCol w="4723186">
                  <a:extLst>
                    <a:ext uri="{9D8B030D-6E8A-4147-A177-3AD203B41FA5}">
                      <a16:colId xmlns:a16="http://schemas.microsoft.com/office/drawing/2014/main" val="2459382545"/>
                    </a:ext>
                  </a:extLst>
                </a:gridCol>
              </a:tblGrid>
              <a:tr h="4910289">
                <a:tc>
                  <a:txBody>
                    <a:bodyPr/>
                    <a:lstStyle/>
                    <a:p>
                      <a:pPr marL="0" marR="0" indent="0" algn="just" fontAlgn="base" latinLnBrk="1">
                        <a:lnSpc>
                          <a:spcPct val="150000"/>
                        </a:lnSpc>
                        <a:spcBef>
                          <a:spcPts val="0"/>
                        </a:spcBef>
                        <a:spcAft>
                          <a:spcPts val="0"/>
                        </a:spcAft>
                      </a:pPr>
                      <a:r>
                        <a:rPr lang="en-US" sz="1200" kern="0" spc="0" dirty="0">
                          <a:solidFill>
                            <a:srgbClr val="000000"/>
                          </a:solidFill>
                          <a:effectLst/>
                          <a:latin typeface="+mj-lt"/>
                          <a:ea typeface="함초롬바탕" panose="02030604000101010101" pitchFamily="18" charset="-127"/>
                        </a:rPr>
                        <a:t>Some respondents explained that the impact of the reporting entity on the wider environment is a major factor for assessing exposure to risks and opportunities and is, therefore, important information for making </a:t>
                      </a:r>
                      <a:r>
                        <a:rPr lang="en-US" sz="1200" b="1" u="sng" kern="0" spc="0" dirty="0">
                          <a:solidFill>
                            <a:srgbClr val="FF0000"/>
                          </a:solidFill>
                          <a:effectLst/>
                          <a:latin typeface="+mj-lt"/>
                          <a:ea typeface="함초롬바탕" panose="02030604000101010101" pitchFamily="18" charset="-127"/>
                        </a:rPr>
                        <a:t>investment decisions</a:t>
                      </a:r>
                      <a:r>
                        <a:rPr lang="en-US" sz="1200" kern="0" spc="0" dirty="0">
                          <a:solidFill>
                            <a:srgbClr val="000000"/>
                          </a:solidFill>
                          <a:effectLst/>
                          <a:latin typeface="+mj-lt"/>
                          <a:ea typeface="함초롬바탕" panose="02030604000101010101" pitchFamily="18" charset="-127"/>
                        </a:rPr>
                        <a:t>. As such, in practice, the lines between single and double materiality might be blurred. Such respondents acknowledged that other stakeholders, such as civil society, labor, trade associations, non-governmental organizations and governments, could also use the information disclosed to investors for their own purposes, as is currently the case for financial statements prepared in accordance with IFRS Standards. Most respondents acknowledged that </a:t>
                      </a:r>
                      <a:r>
                        <a:rPr lang="en-US" sz="1200" b="1" u="sng" kern="0" spc="0" dirty="0">
                          <a:solidFill>
                            <a:srgbClr val="FF0000"/>
                          </a:solidFill>
                          <a:effectLst/>
                          <a:latin typeface="+mj-lt"/>
                          <a:ea typeface="함초롬바탕" panose="02030604000101010101" pitchFamily="18" charset="-127"/>
                        </a:rPr>
                        <a:t>a focus on the information needs of investors</a:t>
                      </a:r>
                      <a:r>
                        <a:rPr lang="en-US" sz="1200" b="1" kern="0" spc="0" dirty="0">
                          <a:solidFill>
                            <a:srgbClr val="000000"/>
                          </a:solidFill>
                          <a:effectLst/>
                          <a:latin typeface="+mj-lt"/>
                          <a:ea typeface="함초롬바탕" panose="02030604000101010101" pitchFamily="18" charset="-127"/>
                        </a:rPr>
                        <a:t> </a:t>
                      </a:r>
                      <a:r>
                        <a:rPr lang="en-US" sz="1200" kern="0" spc="0" dirty="0">
                          <a:solidFill>
                            <a:srgbClr val="000000"/>
                          </a:solidFill>
                          <a:effectLst/>
                          <a:latin typeface="+mj-lt"/>
                          <a:ea typeface="함초롬바탕" panose="02030604000101010101" pitchFamily="18" charset="-127"/>
                        </a:rPr>
                        <a:t>was the option most likely to achieve global support and to be mandated globally. Those respondents said that as a result, it could prove beneficial for the new board to work closely with </a:t>
                      </a:r>
                      <a:r>
                        <a:rPr lang="en-US" sz="1200" b="1" u="sng" kern="0" spc="0" dirty="0">
                          <a:solidFill>
                            <a:srgbClr val="FF0000"/>
                          </a:solidFill>
                          <a:effectLst/>
                          <a:latin typeface="+mj-lt"/>
                          <a:ea typeface="함초롬바탕" panose="02030604000101010101" pitchFamily="18" charset="-127"/>
                        </a:rPr>
                        <a:t>IOSCO</a:t>
                      </a:r>
                      <a:r>
                        <a:rPr lang="en-US" sz="1200" kern="0" spc="0" dirty="0">
                          <a:solidFill>
                            <a:srgbClr val="000000"/>
                          </a:solidFill>
                          <a:effectLst/>
                          <a:latin typeface="+mj-lt"/>
                          <a:ea typeface="함초롬바탕" panose="02030604000101010101" pitchFamily="18" charset="-127"/>
                        </a:rPr>
                        <a:t> to provide a </a:t>
                      </a:r>
                      <a:r>
                        <a:rPr lang="en-US" sz="1200" b="1" u="sng" kern="0" spc="0" dirty="0">
                          <a:solidFill>
                            <a:srgbClr val="FF0000"/>
                          </a:solidFill>
                          <a:effectLst/>
                          <a:latin typeface="+mj-lt"/>
                          <a:ea typeface="함초롬바탕" panose="02030604000101010101" pitchFamily="18" charset="-127"/>
                        </a:rPr>
                        <a:t>global baseline </a:t>
                      </a:r>
                      <a:r>
                        <a:rPr lang="en-US" sz="1200" kern="0" spc="0" dirty="0">
                          <a:solidFill>
                            <a:srgbClr val="000000"/>
                          </a:solidFill>
                          <a:effectLst/>
                          <a:latin typeface="+mj-lt"/>
                          <a:ea typeface="함초롬바탕" panose="02030604000101010101" pitchFamily="18" charset="-127"/>
                        </a:rPr>
                        <a:t>that would prevent fragmentation and, therefore, increase global capital allocation toward more sustainable business activities</a:t>
                      </a:r>
                      <a:endParaRPr lang="en-US" sz="1200" kern="0" spc="0" dirty="0">
                        <a:solidFill>
                          <a:srgbClr val="000000"/>
                        </a:solidFill>
                        <a:effectLst/>
                        <a:latin typeface="+mj-lt"/>
                      </a:endParaRP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021318387"/>
                  </a:ext>
                </a:extLst>
              </a:tr>
            </a:tbl>
          </a:graphicData>
        </a:graphic>
      </p:graphicFrame>
      <p:sp>
        <p:nvSpPr>
          <p:cNvPr id="12" name="TextBox 11">
            <a:extLst>
              <a:ext uri="{FF2B5EF4-FFF2-40B4-BE49-F238E27FC236}">
                <a16:creationId xmlns:a16="http://schemas.microsoft.com/office/drawing/2014/main" id="{E256BD17-FB70-6F67-B750-EBD56026376C}"/>
              </a:ext>
            </a:extLst>
          </p:cNvPr>
          <p:cNvSpPr txBox="1"/>
          <p:nvPr/>
        </p:nvSpPr>
        <p:spPr>
          <a:xfrm>
            <a:off x="366157" y="858506"/>
            <a:ext cx="11358617" cy="400110"/>
          </a:xfrm>
          <a:prstGeom prst="rect">
            <a:avLst/>
          </a:prstGeom>
          <a:noFill/>
        </p:spPr>
        <p:txBody>
          <a:bodyPr wrap="square" rtlCol="0">
            <a:spAutoFit/>
          </a:bodyPr>
          <a:lstStyle/>
          <a:p>
            <a:r>
              <a:rPr lang="en-US" altLang="ko-KR" sz="2000" b="1" dirty="0">
                <a:solidFill>
                  <a:srgbClr val="1F3B73"/>
                </a:solidFill>
                <a:latin typeface="나눔스퀘어OTF ExtraBold" panose="020B0600000101010101" pitchFamily="34" charset="-127"/>
                <a:ea typeface="나눔스퀘어OTF ExtraBold" panose="020B0600000101010101" pitchFamily="34" charset="-127"/>
              </a:rPr>
              <a:t>IFRS S1, S2</a:t>
            </a:r>
            <a:r>
              <a:rPr lang="ko-KR" altLang="en-US" sz="2000" b="1" dirty="0">
                <a:solidFill>
                  <a:srgbClr val="1F3B73"/>
                </a:solidFill>
                <a:latin typeface="나눔스퀘어OTF ExtraBold" panose="020B0600000101010101" pitchFamily="34" charset="-127"/>
                <a:ea typeface="나눔스퀘어OTF ExtraBold" panose="020B0600000101010101" pitchFamily="34" charset="-127"/>
              </a:rPr>
              <a:t>의 특징 </a:t>
            </a:r>
            <a:r>
              <a:rPr lang="en-US" altLang="ko-KR" sz="2000" b="1" dirty="0">
                <a:solidFill>
                  <a:srgbClr val="1F3B73"/>
                </a:solidFill>
                <a:latin typeface="나눔스퀘어OTF ExtraBold" panose="020B0600000101010101" pitchFamily="34" charset="-127"/>
                <a:ea typeface="나눔스퀘어OTF ExtraBold" panose="020B0600000101010101" pitchFamily="34" charset="-127"/>
              </a:rPr>
              <a:t>- </a:t>
            </a:r>
            <a:r>
              <a:rPr lang="ko-KR" altLang="en-US" sz="2000" b="1" dirty="0">
                <a:solidFill>
                  <a:srgbClr val="1F3B73"/>
                </a:solidFill>
                <a:latin typeface="나눔스퀘어OTF ExtraBold" panose="020B0600000101010101" pitchFamily="34" charset="-127"/>
                <a:ea typeface="나눔스퀘어OTF ExtraBold" panose="020B0600000101010101" pitchFamily="34" charset="-127"/>
              </a:rPr>
              <a:t>투자자 중심</a:t>
            </a:r>
            <a:r>
              <a:rPr lang="en-US" altLang="ko-KR" sz="2000" b="1" dirty="0">
                <a:solidFill>
                  <a:srgbClr val="1F3B73"/>
                </a:solidFill>
                <a:latin typeface="나눔스퀘어OTF ExtraBold" panose="020B0600000101010101" pitchFamily="34" charset="-127"/>
                <a:ea typeface="나눔스퀘어OTF ExtraBold" panose="020B0600000101010101" pitchFamily="34" charset="-127"/>
              </a:rPr>
              <a:t>, </a:t>
            </a:r>
            <a:r>
              <a:rPr lang="ko-KR" altLang="en-US" sz="2000" b="1" dirty="0">
                <a:solidFill>
                  <a:srgbClr val="1F3B73"/>
                </a:solidFill>
                <a:latin typeface="나눔스퀘어OTF ExtraBold" panose="020B0600000101010101" pitchFamily="34" charset="-127"/>
                <a:ea typeface="나눔스퀘어OTF ExtraBold" panose="020B0600000101010101" pitchFamily="34" charset="-127"/>
              </a:rPr>
              <a:t>기후관련 정보 기준 우선</a:t>
            </a:r>
            <a:r>
              <a:rPr lang="en-US" altLang="ko-KR" sz="2000" b="1" dirty="0">
                <a:solidFill>
                  <a:srgbClr val="1F3B73"/>
                </a:solidFill>
                <a:latin typeface="나눔스퀘어OTF ExtraBold" panose="020B0600000101010101" pitchFamily="34" charset="-127"/>
                <a:ea typeface="나눔스퀘어OTF ExtraBold" panose="020B0600000101010101" pitchFamily="34" charset="-127"/>
              </a:rPr>
              <a:t>, </a:t>
            </a:r>
            <a:r>
              <a:rPr lang="ko-KR" altLang="en-US" sz="2000" b="1" dirty="0">
                <a:solidFill>
                  <a:srgbClr val="1F3B73"/>
                </a:solidFill>
                <a:latin typeface="나눔스퀘어OTF ExtraBold" panose="020B0600000101010101" pitchFamily="34" charset="-127"/>
                <a:ea typeface="나눔스퀘어OTF ExtraBold" panose="020B0600000101010101" pitchFamily="34" charset="-127"/>
              </a:rPr>
              <a:t>기존 </a:t>
            </a:r>
            <a:r>
              <a:rPr lang="ko-KR" altLang="en-US" sz="2000" b="1" dirty="0" err="1">
                <a:solidFill>
                  <a:srgbClr val="1F3B73"/>
                </a:solidFill>
                <a:latin typeface="나눔스퀘어OTF ExtraBold" panose="020B0600000101010101" pitchFamily="34" charset="-127"/>
                <a:ea typeface="나눔스퀘어OTF ExtraBold" panose="020B0600000101010101" pitchFamily="34" charset="-127"/>
              </a:rPr>
              <a:t>이니셔티비와</a:t>
            </a:r>
            <a:r>
              <a:rPr lang="ko-KR" altLang="en-US" sz="2000" b="1" dirty="0">
                <a:solidFill>
                  <a:srgbClr val="1F3B73"/>
                </a:solidFill>
                <a:latin typeface="나눔스퀘어OTF ExtraBold" panose="020B0600000101010101" pitchFamily="34" charset="-127"/>
                <a:ea typeface="나눔스퀘어OTF ExtraBold" panose="020B0600000101010101" pitchFamily="34" charset="-127"/>
              </a:rPr>
              <a:t> 협업</a:t>
            </a:r>
            <a:r>
              <a:rPr lang="en-US" altLang="ko-KR" sz="2000" b="1" dirty="0">
                <a:solidFill>
                  <a:srgbClr val="1F3B73"/>
                </a:solidFill>
                <a:latin typeface="나눔스퀘어OTF ExtraBold" panose="020B0600000101010101" pitchFamily="34" charset="-127"/>
                <a:ea typeface="나눔스퀘어OTF ExtraBold" panose="020B0600000101010101" pitchFamily="34" charset="-127"/>
              </a:rPr>
              <a:t>, </a:t>
            </a:r>
            <a:r>
              <a:rPr lang="ko-KR" altLang="en-US" sz="2000" b="1" dirty="0">
                <a:solidFill>
                  <a:srgbClr val="1F3B73"/>
                </a:solidFill>
                <a:latin typeface="나눔스퀘어OTF ExtraBold" panose="020B0600000101010101" pitchFamily="34" charset="-127"/>
                <a:ea typeface="나눔스퀘어OTF ExtraBold" panose="020B0600000101010101" pitchFamily="34" charset="-127"/>
              </a:rPr>
              <a:t>글로벌 베이스 라인</a:t>
            </a:r>
            <a:endParaRPr lang="en-US" altLang="ko-KR" sz="2000" b="1" dirty="0">
              <a:solidFill>
                <a:srgbClr val="1F3B73"/>
              </a:solidFill>
              <a:latin typeface="나눔스퀘어OTF ExtraBold" panose="020B0600000101010101" pitchFamily="34" charset="-127"/>
              <a:ea typeface="나눔스퀘어OTF ExtraBold" panose="020B0600000101010101" pitchFamily="34" charset="-127"/>
            </a:endParaRPr>
          </a:p>
        </p:txBody>
      </p:sp>
    </p:spTree>
    <p:extLst>
      <p:ext uri="{BB962C8B-B14F-4D97-AF65-F5344CB8AC3E}">
        <p14:creationId xmlns:p14="http://schemas.microsoft.com/office/powerpoint/2010/main" val="13671352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직선 연결선 2">
            <a:extLst>
              <a:ext uri="{FF2B5EF4-FFF2-40B4-BE49-F238E27FC236}">
                <a16:creationId xmlns:a16="http://schemas.microsoft.com/office/drawing/2014/main" id="{0396B8C8-7EE4-1DDB-CC1D-019A3A64CAAB}"/>
              </a:ext>
            </a:extLst>
          </p:cNvPr>
          <p:cNvCxnSpPr>
            <a:cxnSpLocks/>
          </p:cNvCxnSpPr>
          <p:nvPr/>
        </p:nvCxnSpPr>
        <p:spPr>
          <a:xfrm flipH="1" flipV="1">
            <a:off x="5023686" y="551167"/>
            <a:ext cx="5840998" cy="11253"/>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4" name="직사각형 3">
            <a:extLst>
              <a:ext uri="{FF2B5EF4-FFF2-40B4-BE49-F238E27FC236}">
                <a16:creationId xmlns:a16="http://schemas.microsoft.com/office/drawing/2014/main" id="{A6BC0436-2EB2-69DC-C009-8A09D19F6322}"/>
              </a:ext>
            </a:extLst>
          </p:cNvPr>
          <p:cNvSpPr/>
          <p:nvPr/>
        </p:nvSpPr>
        <p:spPr>
          <a:xfrm>
            <a:off x="929470" y="119541"/>
            <a:ext cx="4094216" cy="655372"/>
          </a:xfrm>
          <a:prstGeom prst="rect">
            <a:avLst/>
          </a:prstGeom>
        </p:spPr>
        <p:txBody>
          <a:bodyPr wrap="square">
            <a:spAutoFit/>
          </a:bodyPr>
          <a:lstStyle/>
          <a:p>
            <a:pPr>
              <a:lnSpc>
                <a:spcPct val="150000"/>
              </a:lnSpc>
            </a:pPr>
            <a:r>
              <a:rPr lang="ko-KR" altLang="en-US" sz="2800" b="1" dirty="0">
                <a:latin typeface="+mn-ea"/>
                <a:cs typeface="Times New Roman" pitchFamily="18" charset="0"/>
              </a:rPr>
              <a:t>글로벌 기준의 비교</a:t>
            </a:r>
          </a:p>
        </p:txBody>
      </p:sp>
      <p:sp>
        <p:nvSpPr>
          <p:cNvPr id="6" name="직사각형 5">
            <a:extLst>
              <a:ext uri="{FF2B5EF4-FFF2-40B4-BE49-F238E27FC236}">
                <a16:creationId xmlns:a16="http://schemas.microsoft.com/office/drawing/2014/main" id="{ABCB2E12-E399-A23F-E384-E05900EBE65E}"/>
              </a:ext>
            </a:extLst>
          </p:cNvPr>
          <p:cNvSpPr/>
          <p:nvPr/>
        </p:nvSpPr>
        <p:spPr>
          <a:xfrm>
            <a:off x="366157" y="61133"/>
            <a:ext cx="595035" cy="742511"/>
          </a:xfrm>
          <a:prstGeom prst="rect">
            <a:avLst/>
          </a:prstGeom>
        </p:spPr>
        <p:txBody>
          <a:bodyPr wrap="none">
            <a:spAutoFit/>
          </a:bodyPr>
          <a:lstStyle/>
          <a:p>
            <a:pPr>
              <a:lnSpc>
                <a:spcPct val="150000"/>
              </a:lnSpc>
            </a:pPr>
            <a:r>
              <a:rPr lang="en-US" altLang="ko-KR" sz="3200" b="1" dirty="0">
                <a:solidFill>
                  <a:schemeClr val="bg1">
                    <a:lumMod val="75000"/>
                  </a:schemeClr>
                </a:solidFill>
                <a:latin typeface="Times New Roman" pitchFamily="18" charset="0"/>
                <a:ea typeface="맑은 고딕" pitchFamily="50" charset="-127"/>
                <a:cs typeface="Times New Roman" pitchFamily="18" charset="0"/>
              </a:rPr>
              <a:t>0</a:t>
            </a:r>
            <a:r>
              <a:rPr lang="en-US" altLang="ko-KR" sz="3200" b="1" dirty="0">
                <a:solidFill>
                  <a:srgbClr val="C00000"/>
                </a:solidFill>
                <a:latin typeface="Times New Roman" pitchFamily="18" charset="0"/>
                <a:ea typeface="맑은 고딕" pitchFamily="50" charset="-127"/>
                <a:cs typeface="Times New Roman" pitchFamily="18" charset="0"/>
              </a:rPr>
              <a:t>1</a:t>
            </a:r>
          </a:p>
        </p:txBody>
      </p:sp>
      <p:sp>
        <p:nvSpPr>
          <p:cNvPr id="7" name="슬라이드 번호 개체 틀 6"/>
          <p:cNvSpPr>
            <a:spLocks noGrp="1"/>
          </p:cNvSpPr>
          <p:nvPr>
            <p:ph type="sldNum" sz="quarter" idx="12"/>
          </p:nvPr>
        </p:nvSpPr>
        <p:spPr/>
        <p:txBody>
          <a:bodyPr/>
          <a:lstStyle/>
          <a:p>
            <a:fld id="{DDC88DC7-E127-40CF-A214-063A7381AEF2}" type="slidenum">
              <a:rPr lang="ko-KR" altLang="en-US" smtClean="0"/>
              <a:t>15</a:t>
            </a:fld>
            <a:endParaRPr lang="ko-KR" altLang="en-US"/>
          </a:p>
        </p:txBody>
      </p:sp>
      <p:graphicFrame>
        <p:nvGraphicFramePr>
          <p:cNvPr id="2" name="표 1">
            <a:extLst>
              <a:ext uri="{FF2B5EF4-FFF2-40B4-BE49-F238E27FC236}">
                <a16:creationId xmlns:a16="http://schemas.microsoft.com/office/drawing/2014/main" id="{0A90DE8D-7F1C-BE0E-C170-2D2C16DBE2B7}"/>
              </a:ext>
            </a:extLst>
          </p:cNvPr>
          <p:cNvGraphicFramePr>
            <a:graphicFrameLocks noGrp="1"/>
          </p:cNvGraphicFramePr>
          <p:nvPr>
            <p:extLst>
              <p:ext uri="{D42A27DB-BD31-4B8C-83A1-F6EECF244321}">
                <p14:modId xmlns:p14="http://schemas.microsoft.com/office/powerpoint/2010/main" val="3403626989"/>
              </p:ext>
            </p:extLst>
          </p:nvPr>
        </p:nvGraphicFramePr>
        <p:xfrm>
          <a:off x="567488" y="1663061"/>
          <a:ext cx="10515602" cy="4234440"/>
        </p:xfrm>
        <a:graphic>
          <a:graphicData uri="http://schemas.openxmlformats.org/drawingml/2006/table">
            <a:tbl>
              <a:tblPr firstRow="1" bandRow="1">
                <a:tableStyleId>{F5AB1C69-6EDB-4FF4-983F-18BD219EF322}</a:tableStyleId>
              </a:tblPr>
              <a:tblGrid>
                <a:gridCol w="3459110">
                  <a:extLst>
                    <a:ext uri="{9D8B030D-6E8A-4147-A177-3AD203B41FA5}">
                      <a16:colId xmlns:a16="http://schemas.microsoft.com/office/drawing/2014/main" val="1773893029"/>
                    </a:ext>
                  </a:extLst>
                </a:gridCol>
                <a:gridCol w="1764123">
                  <a:extLst>
                    <a:ext uri="{9D8B030D-6E8A-4147-A177-3AD203B41FA5}">
                      <a16:colId xmlns:a16="http://schemas.microsoft.com/office/drawing/2014/main" val="1297421934"/>
                    </a:ext>
                  </a:extLst>
                </a:gridCol>
                <a:gridCol w="1764123">
                  <a:extLst>
                    <a:ext uri="{9D8B030D-6E8A-4147-A177-3AD203B41FA5}">
                      <a16:colId xmlns:a16="http://schemas.microsoft.com/office/drawing/2014/main" val="1163181225"/>
                    </a:ext>
                  </a:extLst>
                </a:gridCol>
                <a:gridCol w="1764123">
                  <a:extLst>
                    <a:ext uri="{9D8B030D-6E8A-4147-A177-3AD203B41FA5}">
                      <a16:colId xmlns:a16="http://schemas.microsoft.com/office/drawing/2014/main" val="1144436786"/>
                    </a:ext>
                  </a:extLst>
                </a:gridCol>
                <a:gridCol w="1764123">
                  <a:extLst>
                    <a:ext uri="{9D8B030D-6E8A-4147-A177-3AD203B41FA5}">
                      <a16:colId xmlns:a16="http://schemas.microsoft.com/office/drawing/2014/main" val="1223543253"/>
                    </a:ext>
                  </a:extLst>
                </a:gridCol>
              </a:tblGrid>
              <a:tr h="436755">
                <a:tc>
                  <a:txBody>
                    <a:bodyPr/>
                    <a:lstStyle/>
                    <a:p>
                      <a:pPr algn="ctr" latinLnBrk="1"/>
                      <a:r>
                        <a:rPr lang="ko-KR" altLang="en-US" sz="1600" b="1" dirty="0">
                          <a:latin typeface="+mj-lt"/>
                        </a:rPr>
                        <a:t>내용</a:t>
                      </a:r>
                    </a:p>
                  </a:txBody>
                  <a:tcPr>
                    <a:solidFill>
                      <a:srgbClr val="27467D"/>
                    </a:solidFill>
                  </a:tcPr>
                </a:tc>
                <a:tc>
                  <a:txBody>
                    <a:bodyPr/>
                    <a:lstStyle/>
                    <a:p>
                      <a:pPr algn="ctr" fontAlgn="ctr"/>
                      <a:r>
                        <a:rPr lang="en-US" sz="1600" b="1" u="none" strike="noStrike" dirty="0">
                          <a:effectLst/>
                        </a:rPr>
                        <a:t>TCFD </a:t>
                      </a:r>
                      <a:r>
                        <a:rPr lang="ko-KR" altLang="en-US" sz="1600" b="1" u="none" strike="noStrike" dirty="0">
                          <a:effectLst/>
                        </a:rPr>
                        <a:t>권고안</a:t>
                      </a:r>
                      <a:endParaRPr lang="ko-KR" altLang="en-US" sz="1600" b="1" i="0" u="none" strike="noStrike" dirty="0">
                        <a:solidFill>
                          <a:schemeClr val="bg1"/>
                        </a:solidFill>
                        <a:effectLst/>
                        <a:latin typeface="맑은 고딕" panose="020B0503020000020004" pitchFamily="50" charset="-127"/>
                        <a:ea typeface="맑은 고딕" panose="020B0503020000020004" pitchFamily="50" charset="-127"/>
                      </a:endParaRPr>
                    </a:p>
                  </a:txBody>
                  <a:tcPr marL="9525" marR="9525" marT="9525" marB="0" anchor="ctr">
                    <a:solidFill>
                      <a:srgbClr val="27467D"/>
                    </a:solidFill>
                  </a:tcPr>
                </a:tc>
                <a:tc>
                  <a:txBody>
                    <a:bodyPr/>
                    <a:lstStyle/>
                    <a:p>
                      <a:pPr algn="ctr" fontAlgn="ctr"/>
                      <a:r>
                        <a:rPr lang="en-US" sz="1600" b="1" u="none" strike="noStrike" dirty="0">
                          <a:effectLst/>
                        </a:rPr>
                        <a:t>IFRS S2</a:t>
                      </a:r>
                      <a:endParaRPr lang="en-US" sz="1600" b="1" i="0" u="none" strike="noStrike" dirty="0">
                        <a:solidFill>
                          <a:schemeClr val="bg1"/>
                        </a:solidFill>
                        <a:effectLst/>
                        <a:latin typeface="맑은 고딕" panose="020B0503020000020004" pitchFamily="50" charset="-127"/>
                        <a:ea typeface="맑은 고딕" panose="020B0503020000020004" pitchFamily="50" charset="-127"/>
                      </a:endParaRPr>
                    </a:p>
                  </a:txBody>
                  <a:tcPr marL="9525" marR="9525" marT="9525" marB="0" anchor="ctr">
                    <a:solidFill>
                      <a:srgbClr val="27467D"/>
                    </a:solidFill>
                  </a:tcPr>
                </a:tc>
                <a:tc>
                  <a:txBody>
                    <a:bodyPr/>
                    <a:lstStyle/>
                    <a:p>
                      <a:pPr algn="ctr" fontAlgn="ctr"/>
                      <a:r>
                        <a:rPr lang="en-US" sz="1600" b="1" u="none" strike="noStrike" dirty="0">
                          <a:effectLst/>
                        </a:rPr>
                        <a:t>SEC </a:t>
                      </a:r>
                      <a:r>
                        <a:rPr lang="ko-KR" altLang="en-US" sz="1600" b="1" u="none" strike="noStrike" dirty="0" err="1">
                          <a:effectLst/>
                        </a:rPr>
                        <a:t>규정안</a:t>
                      </a:r>
                      <a:endParaRPr lang="ko-KR" altLang="en-US" sz="1600" b="1" i="0" u="none" strike="noStrike" dirty="0">
                        <a:solidFill>
                          <a:schemeClr val="bg1"/>
                        </a:solidFill>
                        <a:effectLst/>
                        <a:latin typeface="맑은 고딕" panose="020B0503020000020004" pitchFamily="50" charset="-127"/>
                        <a:ea typeface="맑은 고딕" panose="020B0503020000020004" pitchFamily="50" charset="-127"/>
                      </a:endParaRPr>
                    </a:p>
                  </a:txBody>
                  <a:tcPr marL="9525" marR="9525" marT="9525" marB="0" anchor="ctr">
                    <a:solidFill>
                      <a:srgbClr val="27467D"/>
                    </a:solidFill>
                  </a:tcPr>
                </a:tc>
                <a:tc>
                  <a:txBody>
                    <a:bodyPr/>
                    <a:lstStyle/>
                    <a:p>
                      <a:pPr algn="ctr" fontAlgn="ctr"/>
                      <a:r>
                        <a:rPr lang="en-US" sz="1600" b="1" u="none" strike="noStrike" dirty="0">
                          <a:effectLst/>
                        </a:rPr>
                        <a:t>CSRD(ESRS)</a:t>
                      </a:r>
                      <a:endParaRPr lang="en-US" sz="1600" b="1" i="0" u="none" strike="noStrike" dirty="0">
                        <a:solidFill>
                          <a:schemeClr val="bg1"/>
                        </a:solidFill>
                        <a:effectLst/>
                        <a:latin typeface="맑은 고딕" panose="020B0503020000020004" pitchFamily="50" charset="-127"/>
                        <a:ea typeface="맑은 고딕" panose="020B0503020000020004" pitchFamily="50" charset="-127"/>
                      </a:endParaRPr>
                    </a:p>
                  </a:txBody>
                  <a:tcPr marL="9525" marR="9525" marT="9525" marB="0" anchor="ctr">
                    <a:solidFill>
                      <a:srgbClr val="27467D"/>
                    </a:solidFill>
                  </a:tcPr>
                </a:tc>
                <a:extLst>
                  <a:ext uri="{0D108BD9-81ED-4DB2-BD59-A6C34878D82A}">
                    <a16:rowId xmlns:a16="http://schemas.microsoft.com/office/drawing/2014/main" val="3854530082"/>
                  </a:ext>
                </a:extLst>
              </a:tr>
              <a:tr h="330048">
                <a:tc>
                  <a:txBody>
                    <a:bodyPr/>
                    <a:lstStyle/>
                    <a:p>
                      <a:pPr algn="ctr" fontAlgn="ctr"/>
                      <a:r>
                        <a:rPr lang="ko-KR" altLang="en-US" sz="1600" b="1" u="none" strike="noStrike" dirty="0">
                          <a:effectLst/>
                          <a:latin typeface="HY그래픽M" panose="02030600000101010101" pitchFamily="18" charset="-127"/>
                          <a:ea typeface="HY그래픽M" panose="02030600000101010101" pitchFamily="18" charset="-127"/>
                        </a:rPr>
                        <a:t>기후 </a:t>
                      </a:r>
                      <a:r>
                        <a:rPr lang="ko-KR" altLang="en-US" sz="1600" b="1" u="none" strike="noStrike" dirty="0" err="1">
                          <a:effectLst/>
                          <a:latin typeface="HY그래픽M" panose="02030600000101010101" pitchFamily="18" charset="-127"/>
                          <a:ea typeface="HY그래픽M" panose="02030600000101010101" pitchFamily="18" charset="-127"/>
                        </a:rPr>
                        <a:t>보고공시</a:t>
                      </a:r>
                      <a:r>
                        <a:rPr lang="ko-KR" altLang="en-US" sz="1600" b="1" u="none" strike="noStrike" dirty="0">
                          <a:effectLst/>
                          <a:latin typeface="HY그래픽M" panose="02030600000101010101" pitchFamily="18" charset="-127"/>
                          <a:ea typeface="HY그래픽M" panose="02030600000101010101" pitchFamily="18" charset="-127"/>
                        </a:rPr>
                        <a:t> 표준 개발 현황</a:t>
                      </a:r>
                      <a:endParaRPr lang="ko-KR" altLang="en-US" sz="1600" b="1" i="0" u="none" strike="noStrike" dirty="0">
                        <a:solidFill>
                          <a:srgbClr val="000000"/>
                        </a:solidFill>
                        <a:effectLst/>
                        <a:latin typeface="HY그래픽M" panose="02030600000101010101" pitchFamily="18" charset="-127"/>
                        <a:ea typeface="HY그래픽M" panose="02030600000101010101" pitchFamily="18" charset="-127"/>
                      </a:endParaRPr>
                    </a:p>
                  </a:txBody>
                  <a:tcPr marL="9525" marR="9525" marT="9525" marB="0" anchor="ctr">
                    <a:solidFill>
                      <a:schemeClr val="bg1">
                        <a:lumMod val="95000"/>
                      </a:schemeClr>
                    </a:solidFill>
                  </a:tcPr>
                </a:tc>
                <a:tc>
                  <a:txBody>
                    <a:bodyPr/>
                    <a:lstStyle/>
                    <a:p>
                      <a:pPr algn="ctr" fontAlgn="ctr"/>
                      <a:r>
                        <a:rPr lang="ko-KR" altLang="en-US" sz="1600" b="1" u="none" strike="noStrike" dirty="0">
                          <a:effectLst/>
                          <a:latin typeface="HY그래픽M" panose="02030600000101010101" pitchFamily="18" charset="-127"/>
                          <a:ea typeface="HY그래픽M" panose="02030600000101010101" pitchFamily="18" charset="-127"/>
                        </a:rPr>
                        <a:t>최종확정</a:t>
                      </a:r>
                      <a:endParaRPr lang="ko-KR" altLang="en-US" sz="1600" b="1" i="0" u="none" strike="noStrike" dirty="0">
                        <a:solidFill>
                          <a:srgbClr val="000000"/>
                        </a:solidFill>
                        <a:effectLst/>
                        <a:latin typeface="HY그래픽M" panose="02030600000101010101" pitchFamily="18" charset="-127"/>
                        <a:ea typeface="HY그래픽M" panose="02030600000101010101" pitchFamily="18" charset="-127"/>
                      </a:endParaRPr>
                    </a:p>
                  </a:txBody>
                  <a:tcPr marL="9525" marR="9525" marT="9525" marB="0" anchor="ctr">
                    <a:solidFill>
                      <a:schemeClr val="bg1">
                        <a:lumMod val="95000"/>
                      </a:schemeClr>
                    </a:solidFill>
                  </a:tcPr>
                </a:tc>
                <a:tc>
                  <a:txBody>
                    <a:bodyPr/>
                    <a:lstStyle/>
                    <a:p>
                      <a:pPr algn="ctr" fontAlgn="ctr"/>
                      <a:r>
                        <a:rPr lang="en-US" altLang="ko-KR" sz="1600" b="1" i="0" u="none" strike="noStrike" dirty="0">
                          <a:solidFill>
                            <a:schemeClr val="dk1"/>
                          </a:solidFill>
                          <a:effectLst/>
                          <a:latin typeface="HY그래픽M" panose="02030600000101010101" pitchFamily="18" charset="-127"/>
                          <a:ea typeface="HY그래픽M" panose="02030600000101010101" pitchFamily="18" charset="-127"/>
                        </a:rPr>
                        <a:t>23</a:t>
                      </a:r>
                      <a:r>
                        <a:rPr lang="ko-KR" altLang="en-US" sz="1600" b="1" i="0" u="none" strike="noStrike" dirty="0">
                          <a:solidFill>
                            <a:schemeClr val="dk1"/>
                          </a:solidFill>
                          <a:effectLst/>
                          <a:latin typeface="HY그래픽M" panose="02030600000101010101" pitchFamily="18" charset="-127"/>
                          <a:ea typeface="HY그래픽M" panose="02030600000101010101" pitchFamily="18" charset="-127"/>
                        </a:rPr>
                        <a:t>년</a:t>
                      </a:r>
                      <a:r>
                        <a:rPr lang="en-US" altLang="ko-KR" sz="1600" b="1" i="0" u="none" strike="noStrike" dirty="0">
                          <a:solidFill>
                            <a:schemeClr val="dk1"/>
                          </a:solidFill>
                          <a:effectLst/>
                          <a:latin typeface="HY그래픽M" panose="02030600000101010101" pitchFamily="18" charset="-127"/>
                          <a:ea typeface="HY그래픽M" panose="02030600000101010101" pitchFamily="18" charset="-127"/>
                        </a:rPr>
                        <a:t> 6</a:t>
                      </a:r>
                      <a:r>
                        <a:rPr lang="ko-KR" altLang="en-US" sz="1600" b="1" i="0" u="none" strike="noStrike" dirty="0">
                          <a:solidFill>
                            <a:schemeClr val="dk1"/>
                          </a:solidFill>
                          <a:effectLst/>
                          <a:latin typeface="HY그래픽M" panose="02030600000101010101" pitchFamily="18" charset="-127"/>
                          <a:ea typeface="HY그래픽M" panose="02030600000101010101" pitchFamily="18" charset="-127"/>
                        </a:rPr>
                        <a:t>월 예정</a:t>
                      </a:r>
                      <a:endParaRPr lang="ko-KR" altLang="en-US" sz="1600" b="1" i="0" u="none" strike="noStrike" dirty="0">
                        <a:solidFill>
                          <a:srgbClr val="000000"/>
                        </a:solidFill>
                        <a:effectLst/>
                        <a:latin typeface="HY그래픽M" panose="02030600000101010101" pitchFamily="18" charset="-127"/>
                        <a:ea typeface="HY그래픽M" panose="02030600000101010101" pitchFamily="18" charset="-127"/>
                      </a:endParaRPr>
                    </a:p>
                  </a:txBody>
                  <a:tcPr marL="9525" marR="9525" marT="9525" marB="0" anchor="ctr">
                    <a:solidFill>
                      <a:schemeClr val="bg1">
                        <a:lumMod val="95000"/>
                      </a:schemeClr>
                    </a:solidFill>
                  </a:tcPr>
                </a:tc>
                <a:tc>
                  <a:txBody>
                    <a:bodyPr/>
                    <a:lstStyle/>
                    <a:p>
                      <a:pPr algn="ctr" fontAlgn="ctr"/>
                      <a:r>
                        <a:rPr lang="ko-KR" altLang="en-US" sz="1600" b="1" u="none" strike="noStrike" dirty="0">
                          <a:effectLst/>
                          <a:latin typeface="HY그래픽M" panose="02030600000101010101" pitchFamily="18" charset="-127"/>
                          <a:ea typeface="HY그래픽M" panose="02030600000101010101" pitchFamily="18" charset="-127"/>
                        </a:rPr>
                        <a:t>확정</a:t>
                      </a:r>
                      <a:endParaRPr lang="en-US" altLang="ko-KR" sz="1600" b="1" u="none" strike="noStrike" dirty="0">
                        <a:effectLst/>
                        <a:latin typeface="HY그래픽M" panose="02030600000101010101" pitchFamily="18" charset="-127"/>
                        <a:ea typeface="HY그래픽M" panose="02030600000101010101" pitchFamily="18" charset="-127"/>
                      </a:endParaRPr>
                    </a:p>
                  </a:txBody>
                  <a:tcPr marL="9525" marR="9525" marT="9525" marB="0" anchor="ctr">
                    <a:solidFill>
                      <a:schemeClr val="bg1">
                        <a:lumMod val="95000"/>
                      </a:schemeClr>
                    </a:solidFill>
                  </a:tcPr>
                </a:tc>
                <a:tc>
                  <a:txBody>
                    <a:bodyPr/>
                    <a:lstStyle/>
                    <a:p>
                      <a:pPr algn="ctr" fontAlgn="ctr"/>
                      <a:r>
                        <a:rPr lang="ko-KR" altLang="en-US" sz="1600" b="1" i="0" u="none" strike="noStrike" dirty="0">
                          <a:solidFill>
                            <a:schemeClr val="dk1"/>
                          </a:solidFill>
                          <a:effectLst/>
                          <a:latin typeface="HY그래픽M" panose="02030600000101010101" pitchFamily="18" charset="-127"/>
                          <a:ea typeface="HY그래픽M" panose="02030600000101010101" pitchFamily="18" charset="-127"/>
                        </a:rPr>
                        <a:t>개정안 </a:t>
                      </a:r>
                      <a:r>
                        <a:rPr lang="ko-KR" altLang="en-US" sz="1600" b="1" i="0" u="none" strike="noStrike" dirty="0" err="1">
                          <a:solidFill>
                            <a:schemeClr val="dk1"/>
                          </a:solidFill>
                          <a:effectLst/>
                          <a:latin typeface="HY그래픽M" panose="02030600000101010101" pitchFamily="18" charset="-127"/>
                          <a:ea typeface="HY그래픽M" panose="02030600000101010101" pitchFamily="18" charset="-127"/>
                        </a:rPr>
                        <a:t>합의완료</a:t>
                      </a:r>
                      <a:endParaRPr lang="ko-KR" altLang="en-US" sz="1600" b="1" i="0" u="none" strike="noStrike" dirty="0">
                        <a:solidFill>
                          <a:srgbClr val="000000"/>
                        </a:solidFill>
                        <a:effectLst/>
                        <a:latin typeface="HY그래픽M" panose="02030600000101010101" pitchFamily="18" charset="-127"/>
                        <a:ea typeface="HY그래픽M" panose="02030600000101010101" pitchFamily="18" charset="-127"/>
                      </a:endParaRPr>
                    </a:p>
                  </a:txBody>
                  <a:tcPr marL="9525" marR="9525" marT="9525" marB="0" anchor="ctr">
                    <a:solidFill>
                      <a:schemeClr val="bg1">
                        <a:lumMod val="95000"/>
                      </a:schemeClr>
                    </a:solidFill>
                  </a:tcPr>
                </a:tc>
                <a:extLst>
                  <a:ext uri="{0D108BD9-81ED-4DB2-BD59-A6C34878D82A}">
                    <a16:rowId xmlns:a16="http://schemas.microsoft.com/office/drawing/2014/main" val="2836339294"/>
                  </a:ext>
                </a:extLst>
              </a:tr>
              <a:tr h="330048">
                <a:tc>
                  <a:txBody>
                    <a:bodyPr/>
                    <a:lstStyle/>
                    <a:p>
                      <a:pPr algn="ctr" fontAlgn="ctr"/>
                      <a:r>
                        <a:rPr lang="ko-KR" altLang="en-US" sz="1600" b="1" u="none" strike="noStrike" dirty="0">
                          <a:effectLst/>
                          <a:latin typeface="HY그래픽M" panose="02030600000101010101" pitchFamily="18" charset="-127"/>
                          <a:ea typeface="HY그래픽M" panose="02030600000101010101" pitchFamily="18" charset="-127"/>
                        </a:rPr>
                        <a:t>강제성</a:t>
                      </a:r>
                      <a:endParaRPr lang="ko-KR" altLang="en-US" sz="1600" b="1" i="0" u="none" strike="noStrike" dirty="0">
                        <a:solidFill>
                          <a:srgbClr val="000000"/>
                        </a:solidFill>
                        <a:effectLst/>
                        <a:latin typeface="HY그래픽M" panose="02030600000101010101" pitchFamily="18" charset="-127"/>
                        <a:ea typeface="HY그래픽M" panose="02030600000101010101" pitchFamily="18" charset="-127"/>
                      </a:endParaRPr>
                    </a:p>
                  </a:txBody>
                  <a:tcPr marL="9525" marR="9525" marT="9525" marB="0" anchor="ctr">
                    <a:solidFill>
                      <a:schemeClr val="bg1">
                        <a:lumMod val="95000"/>
                      </a:schemeClr>
                    </a:solidFill>
                  </a:tcPr>
                </a:tc>
                <a:tc>
                  <a:txBody>
                    <a:bodyPr/>
                    <a:lstStyle/>
                    <a:p>
                      <a:pPr algn="ctr" fontAlgn="ctr"/>
                      <a:r>
                        <a:rPr lang="ko-KR" altLang="en-US" sz="1600" b="1" u="none" strike="noStrike" dirty="0" err="1">
                          <a:effectLst/>
                          <a:latin typeface="HY그래픽M" panose="02030600000101010101" pitchFamily="18" charset="-127"/>
                          <a:ea typeface="HY그래픽M" panose="02030600000101010101" pitchFamily="18" charset="-127"/>
                        </a:rPr>
                        <a:t>자율공시</a:t>
                      </a:r>
                      <a:endParaRPr lang="ko-KR" altLang="en-US" sz="1600" b="1" i="0" u="none" strike="noStrike" dirty="0">
                        <a:solidFill>
                          <a:srgbClr val="000000"/>
                        </a:solidFill>
                        <a:effectLst/>
                        <a:latin typeface="HY그래픽M" panose="02030600000101010101" pitchFamily="18" charset="-127"/>
                        <a:ea typeface="HY그래픽M" panose="02030600000101010101" pitchFamily="18" charset="-127"/>
                      </a:endParaRPr>
                    </a:p>
                  </a:txBody>
                  <a:tcPr marL="9525" marR="9525" marT="9525" marB="0" anchor="ctr">
                    <a:solidFill>
                      <a:schemeClr val="bg1">
                        <a:lumMod val="95000"/>
                      </a:schemeClr>
                    </a:solidFill>
                  </a:tcPr>
                </a:tc>
                <a:tc>
                  <a:txBody>
                    <a:bodyPr/>
                    <a:lstStyle/>
                    <a:p>
                      <a:pPr algn="ctr" fontAlgn="ctr"/>
                      <a:r>
                        <a:rPr lang="ko-KR" altLang="en-US" sz="1600" b="1" u="none" strike="noStrike" dirty="0">
                          <a:effectLst/>
                          <a:latin typeface="HY그래픽M" panose="02030600000101010101" pitchFamily="18" charset="-127"/>
                          <a:ea typeface="HY그래픽M" panose="02030600000101010101" pitchFamily="18" charset="-127"/>
                        </a:rPr>
                        <a:t>미정</a:t>
                      </a:r>
                      <a:endParaRPr lang="en-US" sz="1600" b="1" i="0" u="none" strike="noStrike" dirty="0">
                        <a:solidFill>
                          <a:srgbClr val="000000"/>
                        </a:solidFill>
                        <a:effectLst/>
                        <a:latin typeface="HY그래픽M" panose="02030600000101010101" pitchFamily="18" charset="-127"/>
                        <a:ea typeface="HY그래픽M" panose="02030600000101010101" pitchFamily="18" charset="-127"/>
                      </a:endParaRPr>
                    </a:p>
                  </a:txBody>
                  <a:tcPr marL="9525" marR="9525" marT="9525" marB="0" anchor="ctr">
                    <a:solidFill>
                      <a:schemeClr val="bg1">
                        <a:lumMod val="95000"/>
                      </a:schemeClr>
                    </a:solidFill>
                  </a:tcPr>
                </a:tc>
                <a:tc>
                  <a:txBody>
                    <a:bodyPr/>
                    <a:lstStyle/>
                    <a:p>
                      <a:pPr algn="ctr" fontAlgn="ctr"/>
                      <a:r>
                        <a:rPr lang="ko-KR" altLang="en-US" sz="1600" b="1" u="none" strike="noStrike" dirty="0" err="1">
                          <a:effectLst/>
                          <a:latin typeface="HY그래픽M" panose="02030600000101010101" pitchFamily="18" charset="-127"/>
                          <a:ea typeface="HY그래픽M" panose="02030600000101010101" pitchFamily="18" charset="-127"/>
                        </a:rPr>
                        <a:t>의무공시</a:t>
                      </a:r>
                      <a:endParaRPr lang="ko-KR" altLang="en-US" sz="1600" b="1" i="0" u="none" strike="noStrike" dirty="0">
                        <a:solidFill>
                          <a:srgbClr val="000000"/>
                        </a:solidFill>
                        <a:effectLst/>
                        <a:latin typeface="HY그래픽M" panose="02030600000101010101" pitchFamily="18" charset="-127"/>
                        <a:ea typeface="HY그래픽M" panose="02030600000101010101" pitchFamily="18" charset="-127"/>
                      </a:endParaRPr>
                    </a:p>
                  </a:txBody>
                  <a:tcPr marL="9525" marR="9525" marT="9525" marB="0" anchor="ctr">
                    <a:solidFill>
                      <a:schemeClr val="bg1">
                        <a:lumMod val="95000"/>
                      </a:schemeClr>
                    </a:solidFill>
                  </a:tcPr>
                </a:tc>
                <a:tc>
                  <a:txBody>
                    <a:bodyPr/>
                    <a:lstStyle/>
                    <a:p>
                      <a:pPr algn="ctr" fontAlgn="ctr"/>
                      <a:r>
                        <a:rPr lang="ko-KR" altLang="en-US" sz="1600" b="1" u="none" strike="noStrike" dirty="0" err="1">
                          <a:effectLst/>
                          <a:latin typeface="HY그래픽M" panose="02030600000101010101" pitchFamily="18" charset="-127"/>
                          <a:ea typeface="HY그래픽M" panose="02030600000101010101" pitchFamily="18" charset="-127"/>
                        </a:rPr>
                        <a:t>의무공시</a:t>
                      </a:r>
                      <a:endParaRPr lang="ko-KR" altLang="en-US" sz="1600" b="1" i="0" u="none" strike="noStrike" dirty="0">
                        <a:solidFill>
                          <a:srgbClr val="000000"/>
                        </a:solidFill>
                        <a:effectLst/>
                        <a:latin typeface="HY그래픽M" panose="02030600000101010101" pitchFamily="18" charset="-127"/>
                        <a:ea typeface="HY그래픽M" panose="02030600000101010101" pitchFamily="18" charset="-127"/>
                      </a:endParaRPr>
                    </a:p>
                  </a:txBody>
                  <a:tcPr marL="9525" marR="9525" marT="9525" marB="0" anchor="ctr">
                    <a:solidFill>
                      <a:schemeClr val="bg1">
                        <a:lumMod val="95000"/>
                      </a:schemeClr>
                    </a:solidFill>
                  </a:tcPr>
                </a:tc>
                <a:extLst>
                  <a:ext uri="{0D108BD9-81ED-4DB2-BD59-A6C34878D82A}">
                    <a16:rowId xmlns:a16="http://schemas.microsoft.com/office/drawing/2014/main" val="872179006"/>
                  </a:ext>
                </a:extLst>
              </a:tr>
              <a:tr h="330048">
                <a:tc>
                  <a:txBody>
                    <a:bodyPr/>
                    <a:lstStyle/>
                    <a:p>
                      <a:pPr algn="ctr" fontAlgn="ctr"/>
                      <a:r>
                        <a:rPr lang="ko-KR" altLang="en-US" sz="1600" b="1" u="none" strike="noStrike" dirty="0">
                          <a:effectLst/>
                          <a:latin typeface="HY그래픽M" panose="02030600000101010101" pitchFamily="18" charset="-127"/>
                          <a:ea typeface="HY그래픽M" panose="02030600000101010101" pitchFamily="18" charset="-127"/>
                        </a:rPr>
                        <a:t>정보의 주요 이용자</a:t>
                      </a:r>
                      <a:endParaRPr lang="ko-KR" altLang="en-US" sz="1600" b="1" i="0" u="none" strike="noStrike" dirty="0">
                        <a:solidFill>
                          <a:srgbClr val="000000"/>
                        </a:solidFill>
                        <a:effectLst/>
                        <a:latin typeface="HY그래픽M" panose="02030600000101010101" pitchFamily="18" charset="-127"/>
                        <a:ea typeface="HY그래픽M" panose="02030600000101010101" pitchFamily="18" charset="-127"/>
                      </a:endParaRPr>
                    </a:p>
                  </a:txBody>
                  <a:tcPr marL="9525" marR="9525" marT="9525" marB="0" anchor="ctr">
                    <a:solidFill>
                      <a:schemeClr val="bg1">
                        <a:lumMod val="95000"/>
                      </a:schemeClr>
                    </a:solidFill>
                  </a:tcPr>
                </a:tc>
                <a:tc>
                  <a:txBody>
                    <a:bodyPr/>
                    <a:lstStyle/>
                    <a:p>
                      <a:pPr algn="ctr" fontAlgn="ctr"/>
                      <a:r>
                        <a:rPr lang="ko-KR" altLang="en-US" sz="1600" b="1" u="none" strike="noStrike" dirty="0">
                          <a:effectLst/>
                          <a:latin typeface="HY그래픽M" panose="02030600000101010101" pitchFamily="18" charset="-127"/>
                          <a:ea typeface="HY그래픽M" panose="02030600000101010101" pitchFamily="18" charset="-127"/>
                        </a:rPr>
                        <a:t>투자자</a:t>
                      </a:r>
                      <a:endParaRPr lang="ko-KR" altLang="en-US" sz="1600" b="1" i="0" u="none" strike="noStrike" dirty="0">
                        <a:solidFill>
                          <a:srgbClr val="000000"/>
                        </a:solidFill>
                        <a:effectLst/>
                        <a:latin typeface="HY그래픽M" panose="02030600000101010101" pitchFamily="18" charset="-127"/>
                        <a:ea typeface="HY그래픽M" panose="02030600000101010101" pitchFamily="18" charset="-127"/>
                      </a:endParaRPr>
                    </a:p>
                  </a:txBody>
                  <a:tcPr marL="9525" marR="9525" marT="9525" marB="0" anchor="ctr">
                    <a:solidFill>
                      <a:schemeClr val="bg1">
                        <a:lumMod val="95000"/>
                      </a:schemeClr>
                    </a:solidFill>
                  </a:tcPr>
                </a:tc>
                <a:tc>
                  <a:txBody>
                    <a:bodyPr/>
                    <a:lstStyle/>
                    <a:p>
                      <a:pPr algn="ctr" fontAlgn="ctr"/>
                      <a:r>
                        <a:rPr lang="ko-KR" altLang="en-US" sz="1600" b="1" u="none" strike="noStrike" dirty="0">
                          <a:effectLst/>
                          <a:latin typeface="HY그래픽M" panose="02030600000101010101" pitchFamily="18" charset="-127"/>
                          <a:ea typeface="HY그래픽M" panose="02030600000101010101" pitchFamily="18" charset="-127"/>
                        </a:rPr>
                        <a:t>투자자</a:t>
                      </a:r>
                      <a:endParaRPr lang="ko-KR" altLang="en-US" sz="1600" b="1" i="0" u="none" strike="noStrike" dirty="0">
                        <a:solidFill>
                          <a:srgbClr val="000000"/>
                        </a:solidFill>
                        <a:effectLst/>
                        <a:latin typeface="HY그래픽M" panose="02030600000101010101" pitchFamily="18" charset="-127"/>
                        <a:ea typeface="HY그래픽M" panose="02030600000101010101" pitchFamily="18" charset="-127"/>
                      </a:endParaRPr>
                    </a:p>
                  </a:txBody>
                  <a:tcPr marL="9525" marR="9525" marT="9525" marB="0" anchor="ctr">
                    <a:solidFill>
                      <a:schemeClr val="bg1">
                        <a:lumMod val="95000"/>
                      </a:schemeClr>
                    </a:solidFill>
                  </a:tcPr>
                </a:tc>
                <a:tc>
                  <a:txBody>
                    <a:bodyPr/>
                    <a:lstStyle/>
                    <a:p>
                      <a:pPr algn="ctr" fontAlgn="ctr"/>
                      <a:r>
                        <a:rPr lang="ko-KR" altLang="en-US" sz="1600" b="1" u="none" strike="noStrike" dirty="0">
                          <a:effectLst/>
                          <a:latin typeface="HY그래픽M" panose="02030600000101010101" pitchFamily="18" charset="-127"/>
                          <a:ea typeface="HY그래픽M" panose="02030600000101010101" pitchFamily="18" charset="-127"/>
                        </a:rPr>
                        <a:t>투자자</a:t>
                      </a:r>
                      <a:endParaRPr lang="ko-KR" altLang="en-US" sz="1600" b="1" i="0" u="none" strike="noStrike" dirty="0">
                        <a:solidFill>
                          <a:srgbClr val="000000"/>
                        </a:solidFill>
                        <a:effectLst/>
                        <a:latin typeface="HY그래픽M" panose="02030600000101010101" pitchFamily="18" charset="-127"/>
                        <a:ea typeface="HY그래픽M" panose="02030600000101010101" pitchFamily="18" charset="-127"/>
                      </a:endParaRPr>
                    </a:p>
                  </a:txBody>
                  <a:tcPr marL="9525" marR="9525" marT="9525" marB="0" anchor="ctr">
                    <a:solidFill>
                      <a:schemeClr val="bg1">
                        <a:lumMod val="95000"/>
                      </a:schemeClr>
                    </a:solidFill>
                  </a:tcPr>
                </a:tc>
                <a:tc>
                  <a:txBody>
                    <a:bodyPr/>
                    <a:lstStyle/>
                    <a:p>
                      <a:pPr algn="ctr" fontAlgn="ctr"/>
                      <a:r>
                        <a:rPr lang="ko-KR" altLang="en-US" sz="1600" b="1" u="none" strike="noStrike" dirty="0">
                          <a:effectLst/>
                          <a:latin typeface="HY그래픽M" panose="02030600000101010101" pitchFamily="18" charset="-127"/>
                          <a:ea typeface="HY그래픽M" panose="02030600000101010101" pitchFamily="18" charset="-127"/>
                        </a:rPr>
                        <a:t>다중이해관계자</a:t>
                      </a:r>
                      <a:endParaRPr lang="ko-KR" altLang="en-US" sz="1600" b="1" i="0" u="none" strike="noStrike" dirty="0">
                        <a:solidFill>
                          <a:srgbClr val="000000"/>
                        </a:solidFill>
                        <a:effectLst/>
                        <a:latin typeface="HY그래픽M" panose="02030600000101010101" pitchFamily="18" charset="-127"/>
                        <a:ea typeface="HY그래픽M" panose="02030600000101010101" pitchFamily="18" charset="-127"/>
                      </a:endParaRPr>
                    </a:p>
                  </a:txBody>
                  <a:tcPr marL="9525" marR="9525" marT="9525" marB="0" anchor="ctr">
                    <a:solidFill>
                      <a:schemeClr val="bg1">
                        <a:lumMod val="95000"/>
                      </a:schemeClr>
                    </a:solidFill>
                  </a:tcPr>
                </a:tc>
                <a:extLst>
                  <a:ext uri="{0D108BD9-81ED-4DB2-BD59-A6C34878D82A}">
                    <a16:rowId xmlns:a16="http://schemas.microsoft.com/office/drawing/2014/main" val="1772432137"/>
                  </a:ext>
                </a:extLst>
              </a:tr>
              <a:tr h="330048">
                <a:tc>
                  <a:txBody>
                    <a:bodyPr/>
                    <a:lstStyle/>
                    <a:p>
                      <a:pPr algn="ctr" fontAlgn="ctr"/>
                      <a:r>
                        <a:rPr lang="ko-KR" altLang="en-US" sz="1600" b="1" u="none" strike="noStrike" dirty="0">
                          <a:effectLst/>
                          <a:latin typeface="HY그래픽M" panose="02030600000101010101" pitchFamily="18" charset="-127"/>
                          <a:ea typeface="HY그래픽M" panose="02030600000101010101" pitchFamily="18" charset="-127"/>
                        </a:rPr>
                        <a:t>중요성</a:t>
                      </a:r>
                      <a:r>
                        <a:rPr lang="en-US" altLang="ko-KR" sz="1600" b="1" u="none" strike="noStrike" dirty="0">
                          <a:effectLst/>
                          <a:latin typeface="HY그래픽M" panose="02030600000101010101" pitchFamily="18" charset="-127"/>
                          <a:ea typeface="HY그래픽M" panose="02030600000101010101" pitchFamily="18" charset="-127"/>
                        </a:rPr>
                        <a:t>(</a:t>
                      </a:r>
                      <a:r>
                        <a:rPr lang="en-US" sz="1600" b="1" u="none" strike="noStrike" dirty="0">
                          <a:effectLst/>
                          <a:latin typeface="HY그래픽M" panose="02030600000101010101" pitchFamily="18" charset="-127"/>
                          <a:ea typeface="HY그래픽M" panose="02030600000101010101" pitchFamily="18" charset="-127"/>
                        </a:rPr>
                        <a:t>materiality)</a:t>
                      </a:r>
                      <a:endParaRPr lang="en-US" sz="1600" b="1" i="0" u="none" strike="noStrike" dirty="0">
                        <a:solidFill>
                          <a:srgbClr val="000000"/>
                        </a:solidFill>
                        <a:effectLst/>
                        <a:latin typeface="HY그래픽M" panose="02030600000101010101" pitchFamily="18" charset="-127"/>
                        <a:ea typeface="HY그래픽M" panose="02030600000101010101" pitchFamily="18" charset="-127"/>
                      </a:endParaRPr>
                    </a:p>
                  </a:txBody>
                  <a:tcPr marL="9525" marR="9525" marT="9525" marB="0" anchor="ctr">
                    <a:solidFill>
                      <a:schemeClr val="bg1">
                        <a:lumMod val="95000"/>
                      </a:schemeClr>
                    </a:solidFill>
                  </a:tcPr>
                </a:tc>
                <a:tc>
                  <a:txBody>
                    <a:bodyPr/>
                    <a:lstStyle/>
                    <a:p>
                      <a:pPr algn="ctr" fontAlgn="ctr"/>
                      <a:r>
                        <a:rPr lang="ko-KR" altLang="en-US" sz="1600" b="1" i="0" u="none" strike="noStrike" dirty="0" err="1">
                          <a:solidFill>
                            <a:schemeClr val="dk1"/>
                          </a:solidFill>
                          <a:effectLst/>
                          <a:latin typeface="HY그래픽M" panose="02030600000101010101" pitchFamily="18" charset="-127"/>
                          <a:ea typeface="HY그래픽M" panose="02030600000101010101" pitchFamily="18" charset="-127"/>
                        </a:rPr>
                        <a:t>단일중요성</a:t>
                      </a:r>
                      <a:endParaRPr lang="ko-KR" altLang="en-US" sz="1600" b="1" i="0" u="none" strike="noStrike" dirty="0">
                        <a:solidFill>
                          <a:srgbClr val="000000"/>
                        </a:solidFill>
                        <a:effectLst/>
                        <a:latin typeface="HY그래픽M" panose="02030600000101010101" pitchFamily="18" charset="-127"/>
                        <a:ea typeface="HY그래픽M" panose="02030600000101010101" pitchFamily="18" charset="-127"/>
                      </a:endParaRPr>
                    </a:p>
                  </a:txBody>
                  <a:tcPr marL="9525" marR="9525" marT="9525" marB="0" anchor="ctr">
                    <a:solidFill>
                      <a:schemeClr val="bg1">
                        <a:lumMod val="95000"/>
                      </a:schemeClr>
                    </a:solidFill>
                  </a:tcPr>
                </a:tc>
                <a:tc>
                  <a:txBody>
                    <a:bodyPr/>
                    <a:lstStyle/>
                    <a:p>
                      <a:pPr algn="ctr" fontAlgn="ctr"/>
                      <a:r>
                        <a:rPr lang="ko-KR" altLang="en-US" sz="1600" b="1" i="0" u="none" strike="noStrike" dirty="0" err="1">
                          <a:solidFill>
                            <a:schemeClr val="dk1"/>
                          </a:solidFill>
                          <a:effectLst/>
                          <a:latin typeface="HY그래픽M" panose="02030600000101010101" pitchFamily="18" charset="-127"/>
                          <a:ea typeface="HY그래픽M" panose="02030600000101010101" pitchFamily="18" charset="-127"/>
                        </a:rPr>
                        <a:t>단일중요성</a:t>
                      </a:r>
                      <a:endParaRPr lang="ko-KR" altLang="en-US" sz="1600" b="1" i="0" u="none" strike="noStrike" dirty="0">
                        <a:solidFill>
                          <a:srgbClr val="000000"/>
                        </a:solidFill>
                        <a:effectLst/>
                        <a:latin typeface="HY그래픽M" panose="02030600000101010101" pitchFamily="18" charset="-127"/>
                        <a:ea typeface="HY그래픽M" panose="02030600000101010101" pitchFamily="18" charset="-127"/>
                      </a:endParaRPr>
                    </a:p>
                  </a:txBody>
                  <a:tcPr marL="9525" marR="9525" marT="9525" marB="0" anchor="ctr">
                    <a:solidFill>
                      <a:schemeClr val="bg1">
                        <a:lumMod val="95000"/>
                      </a:schemeClr>
                    </a:solidFill>
                  </a:tcPr>
                </a:tc>
                <a:tc>
                  <a:txBody>
                    <a:bodyPr/>
                    <a:lstStyle/>
                    <a:p>
                      <a:pPr algn="ctr" fontAlgn="ctr"/>
                      <a:r>
                        <a:rPr lang="ko-KR" altLang="en-US" sz="1600" b="1" i="0" u="none" strike="noStrike" dirty="0" err="1">
                          <a:solidFill>
                            <a:schemeClr val="dk1"/>
                          </a:solidFill>
                          <a:effectLst/>
                          <a:latin typeface="HY그래픽M" panose="02030600000101010101" pitchFamily="18" charset="-127"/>
                          <a:ea typeface="HY그래픽M" panose="02030600000101010101" pitchFamily="18" charset="-127"/>
                        </a:rPr>
                        <a:t>단일중요성</a:t>
                      </a:r>
                      <a:endParaRPr lang="ko-KR" altLang="en-US" sz="1600" b="1" i="0" u="none" strike="noStrike" dirty="0">
                        <a:solidFill>
                          <a:srgbClr val="000000"/>
                        </a:solidFill>
                        <a:effectLst/>
                        <a:latin typeface="HY그래픽M" panose="02030600000101010101" pitchFamily="18" charset="-127"/>
                        <a:ea typeface="HY그래픽M" panose="02030600000101010101" pitchFamily="18" charset="-127"/>
                      </a:endParaRPr>
                    </a:p>
                  </a:txBody>
                  <a:tcPr marL="9525" marR="9525" marT="9525" marB="0" anchor="ctr">
                    <a:solidFill>
                      <a:schemeClr val="bg1">
                        <a:lumMod val="95000"/>
                      </a:schemeClr>
                    </a:solidFill>
                  </a:tcPr>
                </a:tc>
                <a:tc>
                  <a:txBody>
                    <a:bodyPr/>
                    <a:lstStyle/>
                    <a:p>
                      <a:pPr algn="ctr" fontAlgn="ctr"/>
                      <a:r>
                        <a:rPr lang="ko-KR" altLang="en-US" sz="1600" b="1" i="0" u="none" strike="noStrike" dirty="0" err="1">
                          <a:solidFill>
                            <a:schemeClr val="dk1"/>
                          </a:solidFill>
                          <a:effectLst/>
                          <a:latin typeface="HY그래픽M" panose="02030600000101010101" pitchFamily="18" charset="-127"/>
                          <a:ea typeface="HY그래픽M" panose="02030600000101010101" pitchFamily="18" charset="-127"/>
                        </a:rPr>
                        <a:t>이중중요성</a:t>
                      </a:r>
                      <a:endParaRPr lang="ko-KR" altLang="en-US" sz="1600" b="1" i="0" u="none" strike="noStrike" dirty="0">
                        <a:solidFill>
                          <a:srgbClr val="000000"/>
                        </a:solidFill>
                        <a:effectLst/>
                        <a:latin typeface="HY그래픽M" panose="02030600000101010101" pitchFamily="18" charset="-127"/>
                        <a:ea typeface="HY그래픽M" panose="02030600000101010101" pitchFamily="18" charset="-127"/>
                      </a:endParaRPr>
                    </a:p>
                  </a:txBody>
                  <a:tcPr marL="9525" marR="9525" marT="9525" marB="0" anchor="ctr">
                    <a:solidFill>
                      <a:schemeClr val="bg1">
                        <a:lumMod val="95000"/>
                      </a:schemeClr>
                    </a:solidFill>
                  </a:tcPr>
                </a:tc>
                <a:extLst>
                  <a:ext uri="{0D108BD9-81ED-4DB2-BD59-A6C34878D82A}">
                    <a16:rowId xmlns:a16="http://schemas.microsoft.com/office/drawing/2014/main" val="1879784985"/>
                  </a:ext>
                </a:extLst>
              </a:tr>
              <a:tr h="330048">
                <a:tc>
                  <a:txBody>
                    <a:bodyPr/>
                    <a:lstStyle/>
                    <a:p>
                      <a:pPr algn="ctr" fontAlgn="ctr"/>
                      <a:r>
                        <a:rPr lang="ko-KR" altLang="en-US" sz="1600" b="1" u="none" strike="noStrike" dirty="0" err="1">
                          <a:effectLst/>
                          <a:latin typeface="HY그래픽M" panose="02030600000101010101" pitchFamily="18" charset="-127"/>
                          <a:ea typeface="HY그래픽M" panose="02030600000101010101" pitchFamily="18" charset="-127"/>
                        </a:rPr>
                        <a:t>공시위치</a:t>
                      </a:r>
                      <a:endParaRPr lang="ko-KR" altLang="en-US" sz="1600" b="1" i="0" u="none" strike="noStrike" dirty="0">
                        <a:solidFill>
                          <a:srgbClr val="000000"/>
                        </a:solidFill>
                        <a:effectLst/>
                        <a:latin typeface="HY그래픽M" panose="02030600000101010101" pitchFamily="18" charset="-127"/>
                        <a:ea typeface="HY그래픽M" panose="02030600000101010101" pitchFamily="18" charset="-127"/>
                      </a:endParaRPr>
                    </a:p>
                  </a:txBody>
                  <a:tcPr marL="9525" marR="9525" marT="9525" marB="0" anchor="ctr">
                    <a:solidFill>
                      <a:schemeClr val="bg1">
                        <a:lumMod val="95000"/>
                      </a:schemeClr>
                    </a:solidFill>
                  </a:tcPr>
                </a:tc>
                <a:tc>
                  <a:txBody>
                    <a:bodyPr/>
                    <a:lstStyle/>
                    <a:p>
                      <a:pPr algn="ctr" fontAlgn="ctr"/>
                      <a:r>
                        <a:rPr lang="ko-KR" altLang="en-US" sz="1600" b="1" i="0" u="none" strike="noStrike" dirty="0">
                          <a:solidFill>
                            <a:schemeClr val="dk1"/>
                          </a:solidFill>
                          <a:effectLst/>
                          <a:latin typeface="HY그래픽M" panose="02030600000101010101" pitchFamily="18" charset="-127"/>
                          <a:ea typeface="HY그래픽M" panose="02030600000101010101" pitchFamily="18" charset="-127"/>
                        </a:rPr>
                        <a:t>연차보고서 권고</a:t>
                      </a:r>
                      <a:endParaRPr lang="en-US" altLang="ko-KR" sz="1600" b="1" i="0" u="none" strike="noStrike" dirty="0">
                        <a:solidFill>
                          <a:schemeClr val="dk1"/>
                        </a:solidFill>
                        <a:effectLst/>
                        <a:latin typeface="HY그래픽M" panose="02030600000101010101" pitchFamily="18" charset="-127"/>
                        <a:ea typeface="HY그래픽M" panose="02030600000101010101" pitchFamily="18" charset="-127"/>
                      </a:endParaRPr>
                    </a:p>
                    <a:p>
                      <a:pPr algn="ctr" fontAlgn="ctr"/>
                      <a:r>
                        <a:rPr lang="en-US" altLang="ko-KR" sz="1600" b="1" i="0" u="none" strike="noStrike" dirty="0">
                          <a:solidFill>
                            <a:schemeClr val="dk1"/>
                          </a:solidFill>
                          <a:effectLst/>
                          <a:latin typeface="HY그래픽M" panose="02030600000101010101" pitchFamily="18" charset="-127"/>
                          <a:ea typeface="HY그래픽M" panose="02030600000101010101" pitchFamily="18" charset="-127"/>
                        </a:rPr>
                        <a:t>(</a:t>
                      </a:r>
                      <a:r>
                        <a:rPr lang="ko-KR" altLang="en-US" sz="1600" b="1" i="0" u="none" strike="noStrike" dirty="0">
                          <a:solidFill>
                            <a:schemeClr val="dk1"/>
                          </a:solidFill>
                          <a:effectLst/>
                          <a:latin typeface="HY그래픽M" panose="02030600000101010101" pitchFamily="18" charset="-127"/>
                          <a:ea typeface="HY그래픽M" panose="02030600000101010101" pitchFamily="18" charset="-127"/>
                        </a:rPr>
                        <a:t>국가별 선택</a:t>
                      </a:r>
                      <a:r>
                        <a:rPr lang="en-US" altLang="ko-KR" sz="1600" b="1" i="0" u="none" strike="noStrike" dirty="0">
                          <a:solidFill>
                            <a:schemeClr val="dk1"/>
                          </a:solidFill>
                          <a:effectLst/>
                          <a:latin typeface="HY그래픽M" panose="02030600000101010101" pitchFamily="18" charset="-127"/>
                          <a:ea typeface="HY그래픽M" panose="02030600000101010101" pitchFamily="18" charset="-127"/>
                        </a:rPr>
                        <a:t>)</a:t>
                      </a:r>
                      <a:endParaRPr lang="ko-KR" altLang="en-US" sz="1600" b="1" i="0" u="none" strike="noStrike" dirty="0">
                        <a:solidFill>
                          <a:srgbClr val="000000"/>
                        </a:solidFill>
                        <a:effectLst/>
                        <a:latin typeface="HY그래픽M" panose="02030600000101010101" pitchFamily="18" charset="-127"/>
                        <a:ea typeface="HY그래픽M" panose="02030600000101010101" pitchFamily="18" charset="-127"/>
                      </a:endParaRPr>
                    </a:p>
                  </a:txBody>
                  <a:tcPr marL="9525" marR="9525" marT="9525" marB="0" anchor="ctr">
                    <a:solidFill>
                      <a:schemeClr val="bg1">
                        <a:lumMod val="95000"/>
                      </a:schemeClr>
                    </a:solidFill>
                  </a:tcPr>
                </a:tc>
                <a:tc>
                  <a:txBody>
                    <a:bodyPr/>
                    <a:lstStyle/>
                    <a:p>
                      <a:pPr algn="ctr" fontAlgn="ctr"/>
                      <a:r>
                        <a:rPr lang="ko-KR" altLang="en-US" sz="1600" b="1" u="none" strike="noStrike" kern="1200" dirty="0">
                          <a:solidFill>
                            <a:schemeClr val="dk1"/>
                          </a:solidFill>
                          <a:effectLst/>
                          <a:latin typeface="HY그래픽M" panose="02030600000101010101" pitchFamily="18" charset="-127"/>
                          <a:ea typeface="HY그래픽M" panose="02030600000101010101" pitchFamily="18" charset="-127"/>
                          <a:cs typeface="+mn-cs"/>
                        </a:rPr>
                        <a:t>연차보고서 권고</a:t>
                      </a:r>
                      <a:endParaRPr lang="en-US" altLang="ko-KR" sz="1600" b="1" u="none" strike="noStrike" kern="1200" dirty="0">
                        <a:solidFill>
                          <a:schemeClr val="dk1"/>
                        </a:solidFill>
                        <a:effectLst/>
                        <a:latin typeface="HY그래픽M" panose="02030600000101010101" pitchFamily="18" charset="-127"/>
                        <a:ea typeface="HY그래픽M" panose="02030600000101010101" pitchFamily="18" charset="-127"/>
                        <a:cs typeface="+mn-cs"/>
                      </a:endParaRPr>
                    </a:p>
                    <a:p>
                      <a:pPr algn="ctr" fontAlgn="ctr"/>
                      <a:r>
                        <a:rPr lang="en-US" altLang="ko-KR" sz="1600" b="1" u="none" strike="noStrike" kern="1200" dirty="0">
                          <a:solidFill>
                            <a:schemeClr val="dk1"/>
                          </a:solidFill>
                          <a:effectLst/>
                          <a:latin typeface="HY그래픽M" panose="02030600000101010101" pitchFamily="18" charset="-127"/>
                          <a:ea typeface="HY그래픽M" panose="02030600000101010101" pitchFamily="18" charset="-127"/>
                          <a:cs typeface="+mn-cs"/>
                        </a:rPr>
                        <a:t>(</a:t>
                      </a:r>
                      <a:r>
                        <a:rPr lang="ko-KR" altLang="en-US" sz="1600" b="1" u="none" strike="noStrike" kern="1200" dirty="0">
                          <a:solidFill>
                            <a:schemeClr val="dk1"/>
                          </a:solidFill>
                          <a:effectLst/>
                          <a:latin typeface="HY그래픽M" panose="02030600000101010101" pitchFamily="18" charset="-127"/>
                          <a:ea typeface="HY그래픽M" panose="02030600000101010101" pitchFamily="18" charset="-127"/>
                          <a:cs typeface="+mn-cs"/>
                        </a:rPr>
                        <a:t>자율적 운영</a:t>
                      </a:r>
                      <a:r>
                        <a:rPr lang="en-US" altLang="ko-KR" sz="1600" b="1" u="none" strike="noStrike" kern="1200" dirty="0">
                          <a:solidFill>
                            <a:schemeClr val="dk1"/>
                          </a:solidFill>
                          <a:effectLst/>
                          <a:latin typeface="HY그래픽M" panose="02030600000101010101" pitchFamily="18" charset="-127"/>
                          <a:ea typeface="HY그래픽M" panose="02030600000101010101" pitchFamily="18" charset="-127"/>
                          <a:cs typeface="+mn-cs"/>
                        </a:rPr>
                        <a:t>)</a:t>
                      </a:r>
                      <a:endParaRPr lang="ko-KR" altLang="en-US" sz="1600" b="1" u="none" strike="noStrike" kern="1200" dirty="0">
                        <a:solidFill>
                          <a:schemeClr val="dk1"/>
                        </a:solidFill>
                        <a:effectLst/>
                        <a:latin typeface="HY그래픽M" panose="02030600000101010101" pitchFamily="18" charset="-127"/>
                        <a:ea typeface="HY그래픽M" panose="02030600000101010101" pitchFamily="18" charset="-127"/>
                        <a:cs typeface="+mn-cs"/>
                      </a:endParaRPr>
                    </a:p>
                  </a:txBody>
                  <a:tcPr marL="9525" marR="9525" marT="9525" marB="0" anchor="ctr">
                    <a:solidFill>
                      <a:schemeClr val="bg1">
                        <a:lumMod val="95000"/>
                      </a:schemeClr>
                    </a:solidFill>
                  </a:tcPr>
                </a:tc>
                <a:tc>
                  <a:txBody>
                    <a:bodyPr/>
                    <a:lstStyle/>
                    <a:p>
                      <a:pPr algn="ctr" fontAlgn="ctr"/>
                      <a:r>
                        <a:rPr lang="ko-KR" altLang="en-US" sz="1600" b="1" u="none" strike="noStrike" kern="1200" dirty="0">
                          <a:solidFill>
                            <a:schemeClr val="dk1"/>
                          </a:solidFill>
                          <a:effectLst/>
                          <a:latin typeface="HY그래픽M" panose="02030600000101010101" pitchFamily="18" charset="-127"/>
                          <a:ea typeface="HY그래픽M" panose="02030600000101010101" pitchFamily="18" charset="-127"/>
                          <a:cs typeface="+mn-cs"/>
                        </a:rPr>
                        <a:t>사업보고서</a:t>
                      </a:r>
                      <a:r>
                        <a:rPr lang="en-US" altLang="ko-KR" sz="1600" b="1" u="none" strike="noStrike" kern="1200" dirty="0">
                          <a:solidFill>
                            <a:schemeClr val="dk1"/>
                          </a:solidFill>
                          <a:effectLst/>
                          <a:latin typeface="HY그래픽M" panose="02030600000101010101" pitchFamily="18" charset="-127"/>
                          <a:ea typeface="HY그래픽M" panose="02030600000101010101" pitchFamily="18" charset="-127"/>
                          <a:cs typeface="+mn-cs"/>
                        </a:rPr>
                        <a:t>, </a:t>
                      </a:r>
                      <a:r>
                        <a:rPr lang="ko-KR" altLang="en-US" sz="1600" b="1" u="none" strike="noStrike" kern="1200" dirty="0">
                          <a:solidFill>
                            <a:schemeClr val="dk1"/>
                          </a:solidFill>
                          <a:effectLst/>
                          <a:latin typeface="HY그래픽M" panose="02030600000101010101" pitchFamily="18" charset="-127"/>
                          <a:ea typeface="HY그래픽M" panose="02030600000101010101" pitchFamily="18" charset="-127"/>
                          <a:cs typeface="+mn-cs"/>
                        </a:rPr>
                        <a:t>증권신고서</a:t>
                      </a:r>
                    </a:p>
                  </a:txBody>
                  <a:tcPr marL="9525" marR="9525" marT="9525" marB="0" anchor="ctr">
                    <a:solidFill>
                      <a:schemeClr val="bg1">
                        <a:lumMod val="95000"/>
                      </a:schemeClr>
                    </a:solidFill>
                  </a:tcPr>
                </a:tc>
                <a:tc>
                  <a:txBody>
                    <a:bodyPr/>
                    <a:lstStyle/>
                    <a:p>
                      <a:pPr algn="ctr" fontAlgn="ctr"/>
                      <a:r>
                        <a:rPr lang="ko-KR" altLang="en-US" sz="1600" b="1" u="none" strike="noStrike" kern="1200" dirty="0">
                          <a:solidFill>
                            <a:schemeClr val="dk1"/>
                          </a:solidFill>
                          <a:effectLst/>
                          <a:latin typeface="HY그래픽M" panose="02030600000101010101" pitchFamily="18" charset="-127"/>
                          <a:ea typeface="HY그래픽M" panose="02030600000101010101" pitchFamily="18" charset="-127"/>
                          <a:cs typeface="+mn-cs"/>
                        </a:rPr>
                        <a:t>별도</a:t>
                      </a:r>
                      <a:r>
                        <a:rPr lang="ko-KR" altLang="en-US" sz="1600" b="1" u="none" strike="noStrike" kern="1200" baseline="0" dirty="0">
                          <a:solidFill>
                            <a:schemeClr val="dk1"/>
                          </a:solidFill>
                          <a:effectLst/>
                          <a:latin typeface="HY그래픽M" panose="02030600000101010101" pitchFamily="18" charset="-127"/>
                          <a:ea typeface="HY그래픽M" panose="02030600000101010101" pitchFamily="18" charset="-127"/>
                          <a:cs typeface="+mn-cs"/>
                        </a:rPr>
                        <a:t> 연차</a:t>
                      </a:r>
                      <a:r>
                        <a:rPr lang="ko-KR" altLang="en-US" sz="1600" b="1" u="none" strike="noStrike" kern="1200" dirty="0">
                          <a:solidFill>
                            <a:schemeClr val="dk1"/>
                          </a:solidFill>
                          <a:effectLst/>
                          <a:latin typeface="HY그래픽M" panose="02030600000101010101" pitchFamily="18" charset="-127"/>
                          <a:ea typeface="HY그래픽M" panose="02030600000101010101" pitchFamily="18" charset="-127"/>
                          <a:cs typeface="+mn-cs"/>
                        </a:rPr>
                        <a:t>보고서</a:t>
                      </a:r>
                      <a:endParaRPr lang="en-US" altLang="ko-KR" sz="1600" b="1" u="none" strike="noStrike" kern="1200" dirty="0">
                        <a:solidFill>
                          <a:schemeClr val="dk1"/>
                        </a:solidFill>
                        <a:effectLst/>
                        <a:latin typeface="HY그래픽M" panose="02030600000101010101" pitchFamily="18" charset="-127"/>
                        <a:ea typeface="HY그래픽M" panose="02030600000101010101" pitchFamily="18" charset="-127"/>
                        <a:cs typeface="+mn-cs"/>
                      </a:endParaRPr>
                    </a:p>
                    <a:p>
                      <a:pPr algn="ctr" fontAlgn="ctr"/>
                      <a:r>
                        <a:rPr lang="en-US" altLang="ko-KR" sz="1200" b="1" u="none" strike="noStrike" kern="1200" dirty="0">
                          <a:solidFill>
                            <a:schemeClr val="dk1"/>
                          </a:solidFill>
                          <a:effectLst/>
                          <a:latin typeface="HY그래픽M" panose="02030600000101010101" pitchFamily="18" charset="-127"/>
                          <a:ea typeface="HY그래픽M" panose="02030600000101010101" pitchFamily="18" charset="-127"/>
                          <a:cs typeface="+mn-cs"/>
                        </a:rPr>
                        <a:t>(Management</a:t>
                      </a:r>
                      <a:r>
                        <a:rPr lang="en-US" altLang="ko-KR" sz="1200" b="1" u="none" strike="noStrike" kern="1200" baseline="0" dirty="0">
                          <a:solidFill>
                            <a:schemeClr val="dk1"/>
                          </a:solidFill>
                          <a:effectLst/>
                          <a:latin typeface="HY그래픽M" panose="02030600000101010101" pitchFamily="18" charset="-127"/>
                          <a:ea typeface="HY그래픽M" panose="02030600000101010101" pitchFamily="18" charset="-127"/>
                          <a:cs typeface="+mn-cs"/>
                        </a:rPr>
                        <a:t> report)</a:t>
                      </a:r>
                      <a:endParaRPr lang="ko-KR" altLang="en-US" sz="1200" b="1" u="none" strike="noStrike" kern="1200" dirty="0">
                        <a:solidFill>
                          <a:schemeClr val="dk1"/>
                        </a:solidFill>
                        <a:effectLst/>
                        <a:latin typeface="HY그래픽M" panose="02030600000101010101" pitchFamily="18" charset="-127"/>
                        <a:ea typeface="HY그래픽M" panose="02030600000101010101" pitchFamily="18" charset="-127"/>
                        <a:cs typeface="+mn-cs"/>
                      </a:endParaRPr>
                    </a:p>
                  </a:txBody>
                  <a:tcPr marL="9525" marR="9525" marT="9525" marB="0" anchor="ctr">
                    <a:solidFill>
                      <a:schemeClr val="bg1">
                        <a:lumMod val="95000"/>
                      </a:schemeClr>
                    </a:solidFill>
                  </a:tcPr>
                </a:tc>
                <a:extLst>
                  <a:ext uri="{0D108BD9-81ED-4DB2-BD59-A6C34878D82A}">
                    <a16:rowId xmlns:a16="http://schemas.microsoft.com/office/drawing/2014/main" val="3993516303"/>
                  </a:ext>
                </a:extLst>
              </a:tr>
              <a:tr h="330048">
                <a:tc>
                  <a:txBody>
                    <a:bodyPr/>
                    <a:lstStyle/>
                    <a:p>
                      <a:pPr algn="ctr" fontAlgn="ctr"/>
                      <a:r>
                        <a:rPr lang="ko-KR" altLang="en-US" sz="1600" b="1" u="none" strike="noStrike" dirty="0" err="1">
                          <a:effectLst/>
                          <a:latin typeface="HY그래픽M" panose="02030600000101010101" pitchFamily="18" charset="-127"/>
                          <a:ea typeface="HY그래픽M" panose="02030600000101010101" pitchFamily="18" charset="-127"/>
                        </a:rPr>
                        <a:t>최초적용일</a:t>
                      </a:r>
                      <a:endParaRPr lang="ko-KR" altLang="en-US" sz="1600" b="1" i="0" u="none" strike="noStrike" dirty="0">
                        <a:solidFill>
                          <a:srgbClr val="000000"/>
                        </a:solidFill>
                        <a:effectLst/>
                        <a:latin typeface="HY그래픽M" panose="02030600000101010101" pitchFamily="18" charset="-127"/>
                        <a:ea typeface="HY그래픽M" panose="02030600000101010101" pitchFamily="18" charset="-127"/>
                      </a:endParaRPr>
                    </a:p>
                  </a:txBody>
                  <a:tcPr marL="9525" marR="9525" marT="9525" marB="0" anchor="ctr">
                    <a:solidFill>
                      <a:schemeClr val="bg1">
                        <a:lumMod val="95000"/>
                      </a:schemeClr>
                    </a:solidFill>
                  </a:tcPr>
                </a:tc>
                <a:tc>
                  <a:txBody>
                    <a:bodyPr/>
                    <a:lstStyle/>
                    <a:p>
                      <a:pPr marL="0" marR="0" lvl="0" indent="0" algn="ctr" defTabSz="914400" rtl="0" eaLnBrk="1" fontAlgn="ctr" latinLnBrk="1" hangingPunct="1">
                        <a:lnSpc>
                          <a:spcPct val="100000"/>
                        </a:lnSpc>
                        <a:spcBef>
                          <a:spcPts val="0"/>
                        </a:spcBef>
                        <a:spcAft>
                          <a:spcPts val="0"/>
                        </a:spcAft>
                        <a:buClrTx/>
                        <a:buSzTx/>
                        <a:buFontTx/>
                        <a:buNone/>
                        <a:tabLst/>
                        <a:defRPr/>
                      </a:pPr>
                      <a:r>
                        <a:rPr kumimoji="0" lang="ko-KR" altLang="en-US" sz="1600" b="1" u="none" strike="noStrike" kern="1200" cap="none" spc="0" normalizeH="0" baseline="0" noProof="0" dirty="0">
                          <a:ln>
                            <a:noFill/>
                          </a:ln>
                          <a:effectLst/>
                          <a:uLnTx/>
                          <a:uFillTx/>
                          <a:latin typeface="HY그래픽M" panose="02030600000101010101" pitchFamily="18" charset="-127"/>
                          <a:ea typeface="HY그래픽M" panose="02030600000101010101" pitchFamily="18" charset="-127"/>
                        </a:rPr>
                        <a:t>미정</a:t>
                      </a:r>
                      <a:endParaRPr kumimoji="0" lang="en-US" altLang="ko-KR" sz="1600" b="1" i="0" u="none" strike="noStrike" kern="1200" cap="none" spc="0" normalizeH="0" baseline="0" noProof="0" dirty="0">
                        <a:ln>
                          <a:noFill/>
                        </a:ln>
                        <a:solidFill>
                          <a:srgbClr val="000000"/>
                        </a:solidFill>
                        <a:effectLst/>
                        <a:uLnTx/>
                        <a:uFillTx/>
                        <a:latin typeface="HY그래픽M" panose="02030600000101010101" pitchFamily="18" charset="-127"/>
                        <a:ea typeface="HY그래픽M" panose="02030600000101010101" pitchFamily="18" charset="-127"/>
                        <a:cs typeface="+mn-cs"/>
                      </a:endParaRPr>
                    </a:p>
                  </a:txBody>
                  <a:tcPr marL="9525" marR="9525" marT="9525" marB="0" anchor="ctr">
                    <a:solidFill>
                      <a:schemeClr val="bg1">
                        <a:lumMod val="95000"/>
                      </a:schemeClr>
                    </a:solidFill>
                  </a:tcPr>
                </a:tc>
                <a:tc>
                  <a:txBody>
                    <a:bodyPr/>
                    <a:lstStyle/>
                    <a:p>
                      <a:pPr marL="0" marR="0" lvl="0" indent="0" algn="ctr" defTabSz="914400" rtl="0" eaLnBrk="1" fontAlgn="ctr" latinLnBrk="1" hangingPunct="1">
                        <a:lnSpc>
                          <a:spcPct val="100000"/>
                        </a:lnSpc>
                        <a:spcBef>
                          <a:spcPts val="0"/>
                        </a:spcBef>
                        <a:spcAft>
                          <a:spcPts val="0"/>
                        </a:spcAft>
                        <a:buClrTx/>
                        <a:buSzTx/>
                        <a:buFontTx/>
                        <a:buNone/>
                        <a:tabLst/>
                        <a:defRPr/>
                      </a:pPr>
                      <a:r>
                        <a:rPr kumimoji="0" lang="ko-KR" altLang="en-US" sz="1600" b="1" u="none" strike="noStrike" kern="1200" cap="none" spc="0" normalizeH="0" baseline="0" noProof="0" dirty="0">
                          <a:ln>
                            <a:noFill/>
                          </a:ln>
                          <a:effectLst/>
                          <a:uLnTx/>
                          <a:uFillTx/>
                          <a:latin typeface="HY그래픽M" panose="02030600000101010101" pitchFamily="18" charset="-127"/>
                          <a:ea typeface="HY그래픽M" panose="02030600000101010101" pitchFamily="18" charset="-127"/>
                        </a:rPr>
                        <a:t>미정</a:t>
                      </a:r>
                      <a:endParaRPr kumimoji="0" lang="en-US" altLang="ko-KR" sz="1600" b="1" i="0" u="none" strike="noStrike" kern="1200" cap="none" spc="0" normalizeH="0" baseline="0" noProof="0" dirty="0">
                        <a:ln>
                          <a:noFill/>
                        </a:ln>
                        <a:solidFill>
                          <a:srgbClr val="000000"/>
                        </a:solidFill>
                        <a:effectLst/>
                        <a:uLnTx/>
                        <a:uFillTx/>
                        <a:latin typeface="HY그래픽M" panose="02030600000101010101" pitchFamily="18" charset="-127"/>
                        <a:ea typeface="HY그래픽M" panose="02030600000101010101" pitchFamily="18" charset="-127"/>
                        <a:cs typeface="+mn-cs"/>
                      </a:endParaRPr>
                    </a:p>
                  </a:txBody>
                  <a:tcPr marL="9525" marR="9525" marT="9525" marB="0" anchor="ctr">
                    <a:solidFill>
                      <a:schemeClr val="bg1">
                        <a:lumMod val="95000"/>
                      </a:schemeClr>
                    </a:solidFill>
                  </a:tcPr>
                </a:tc>
                <a:tc>
                  <a:txBody>
                    <a:bodyPr/>
                    <a:lstStyle/>
                    <a:p>
                      <a:pPr algn="ctr" fontAlgn="ctr"/>
                      <a:r>
                        <a:rPr lang="en-US" sz="1600" b="1" u="none" strike="noStrike" dirty="0">
                          <a:effectLst/>
                          <a:latin typeface="HY그래픽M" panose="02030600000101010101" pitchFamily="18" charset="-127"/>
                          <a:ea typeface="HY그래픽M" panose="02030600000101010101" pitchFamily="18" charset="-127"/>
                        </a:rPr>
                        <a:t>FY2023</a:t>
                      </a:r>
                      <a:endParaRPr lang="en-US" sz="1600" b="1" i="0" u="none" strike="noStrike" dirty="0">
                        <a:solidFill>
                          <a:srgbClr val="000000"/>
                        </a:solidFill>
                        <a:effectLst/>
                        <a:latin typeface="HY그래픽M" panose="02030600000101010101" pitchFamily="18" charset="-127"/>
                        <a:ea typeface="HY그래픽M" panose="02030600000101010101" pitchFamily="18" charset="-127"/>
                      </a:endParaRPr>
                    </a:p>
                  </a:txBody>
                  <a:tcPr marL="9525" marR="9525" marT="9525" marB="0" anchor="ctr">
                    <a:solidFill>
                      <a:schemeClr val="bg1">
                        <a:lumMod val="95000"/>
                      </a:schemeClr>
                    </a:solidFill>
                  </a:tcPr>
                </a:tc>
                <a:tc>
                  <a:txBody>
                    <a:bodyPr/>
                    <a:lstStyle/>
                    <a:p>
                      <a:pPr algn="ctr" fontAlgn="ctr"/>
                      <a:r>
                        <a:rPr lang="en-US" sz="1600" b="1" u="none" strike="noStrike" dirty="0">
                          <a:effectLst/>
                          <a:latin typeface="HY그래픽M" panose="02030600000101010101" pitchFamily="18" charset="-127"/>
                          <a:ea typeface="HY그래픽M" panose="02030600000101010101" pitchFamily="18" charset="-127"/>
                        </a:rPr>
                        <a:t>FY2023</a:t>
                      </a:r>
                      <a:endParaRPr lang="en-US" sz="1600" b="1" i="0" u="none" strike="noStrike" dirty="0">
                        <a:solidFill>
                          <a:srgbClr val="000000"/>
                        </a:solidFill>
                        <a:effectLst/>
                        <a:latin typeface="HY그래픽M" panose="02030600000101010101" pitchFamily="18" charset="-127"/>
                        <a:ea typeface="HY그래픽M" panose="02030600000101010101" pitchFamily="18" charset="-127"/>
                      </a:endParaRPr>
                    </a:p>
                  </a:txBody>
                  <a:tcPr marL="9525" marR="9525" marT="9525" marB="0" anchor="ctr">
                    <a:solidFill>
                      <a:schemeClr val="bg1">
                        <a:lumMod val="95000"/>
                      </a:schemeClr>
                    </a:solidFill>
                  </a:tcPr>
                </a:tc>
                <a:extLst>
                  <a:ext uri="{0D108BD9-81ED-4DB2-BD59-A6C34878D82A}">
                    <a16:rowId xmlns:a16="http://schemas.microsoft.com/office/drawing/2014/main" val="3803771828"/>
                  </a:ext>
                </a:extLst>
              </a:tr>
              <a:tr h="330048">
                <a:tc>
                  <a:txBody>
                    <a:bodyPr/>
                    <a:lstStyle/>
                    <a:p>
                      <a:pPr algn="ctr" fontAlgn="ctr"/>
                      <a:r>
                        <a:rPr lang="ko-KR" altLang="en-US" sz="1600" b="1" u="none" strike="noStrike" dirty="0">
                          <a:effectLst/>
                          <a:latin typeface="HY그래픽M" panose="02030600000101010101" pitchFamily="18" charset="-127"/>
                          <a:ea typeface="HY그래픽M" panose="02030600000101010101" pitchFamily="18" charset="-127"/>
                        </a:rPr>
                        <a:t>지배구조</a:t>
                      </a:r>
                      <a:r>
                        <a:rPr lang="en-US" altLang="ko-KR" sz="1600" b="1" u="none" strike="noStrike" dirty="0">
                          <a:effectLst/>
                          <a:latin typeface="HY그래픽M" panose="02030600000101010101" pitchFamily="18" charset="-127"/>
                          <a:ea typeface="HY그래픽M" panose="02030600000101010101" pitchFamily="18" charset="-127"/>
                        </a:rPr>
                        <a:t>, </a:t>
                      </a:r>
                      <a:r>
                        <a:rPr lang="ko-KR" altLang="en-US" sz="1600" b="1" u="none" strike="noStrike" dirty="0">
                          <a:effectLst/>
                          <a:latin typeface="HY그래픽M" panose="02030600000101010101" pitchFamily="18" charset="-127"/>
                          <a:ea typeface="HY그래픽M" panose="02030600000101010101" pitchFamily="18" charset="-127"/>
                        </a:rPr>
                        <a:t>전략</a:t>
                      </a:r>
                      <a:r>
                        <a:rPr lang="en-US" altLang="ko-KR" sz="1600" b="1" u="none" strike="noStrike" dirty="0">
                          <a:effectLst/>
                          <a:latin typeface="HY그래픽M" panose="02030600000101010101" pitchFamily="18" charset="-127"/>
                          <a:ea typeface="HY그래픽M" panose="02030600000101010101" pitchFamily="18" charset="-127"/>
                        </a:rPr>
                        <a:t>, </a:t>
                      </a:r>
                      <a:r>
                        <a:rPr lang="ko-KR" altLang="en-US" sz="1600" b="1" u="none" strike="noStrike" dirty="0">
                          <a:effectLst/>
                          <a:latin typeface="HY그래픽M" panose="02030600000101010101" pitchFamily="18" charset="-127"/>
                          <a:ea typeface="HY그래픽M" panose="02030600000101010101" pitchFamily="18" charset="-127"/>
                        </a:rPr>
                        <a:t>리스크 </a:t>
                      </a:r>
                      <a:r>
                        <a:rPr lang="ko-KR" altLang="en-US" sz="1600" b="1" u="none" strike="noStrike" dirty="0" err="1">
                          <a:effectLst/>
                          <a:latin typeface="HY그래픽M" panose="02030600000101010101" pitchFamily="18" charset="-127"/>
                          <a:ea typeface="HY그래픽M" panose="02030600000101010101" pitchFamily="18" charset="-127"/>
                        </a:rPr>
                        <a:t>서술식</a:t>
                      </a:r>
                      <a:r>
                        <a:rPr lang="ko-KR" altLang="en-US" sz="1600" b="1" u="none" strike="noStrike" dirty="0">
                          <a:effectLst/>
                          <a:latin typeface="HY그래픽M" panose="02030600000101010101" pitchFamily="18" charset="-127"/>
                          <a:ea typeface="HY그래픽M" panose="02030600000101010101" pitchFamily="18" charset="-127"/>
                        </a:rPr>
                        <a:t> 공시</a:t>
                      </a:r>
                      <a:endParaRPr lang="ko-KR" altLang="en-US" sz="1600" b="1" i="0" u="none" strike="noStrike" dirty="0">
                        <a:solidFill>
                          <a:srgbClr val="000000"/>
                        </a:solidFill>
                        <a:effectLst/>
                        <a:latin typeface="HY그래픽M" panose="02030600000101010101" pitchFamily="18" charset="-127"/>
                        <a:ea typeface="HY그래픽M" panose="02030600000101010101" pitchFamily="18" charset="-127"/>
                      </a:endParaRPr>
                    </a:p>
                  </a:txBody>
                  <a:tcPr marL="9525" marR="9525" marT="9525" marB="0" anchor="ctr">
                    <a:solidFill>
                      <a:schemeClr val="bg1">
                        <a:lumMod val="95000"/>
                      </a:schemeClr>
                    </a:solidFill>
                  </a:tcPr>
                </a:tc>
                <a:tc>
                  <a:txBody>
                    <a:bodyPr/>
                    <a:lstStyle/>
                    <a:p>
                      <a:pPr algn="ctr" fontAlgn="ctr"/>
                      <a:r>
                        <a:rPr lang="ko-KR" altLang="en-US" sz="1600" b="1" u="none" strike="noStrike" dirty="0">
                          <a:effectLst/>
                          <a:latin typeface="HY그래픽M" panose="02030600000101010101" pitchFamily="18" charset="-127"/>
                          <a:ea typeface="HY그래픽M" panose="02030600000101010101" pitchFamily="18" charset="-127"/>
                        </a:rPr>
                        <a:t>필수</a:t>
                      </a:r>
                      <a:endParaRPr lang="ko-KR" altLang="en-US" sz="1600" b="1" i="0" u="none" strike="noStrike" dirty="0">
                        <a:solidFill>
                          <a:srgbClr val="000000"/>
                        </a:solidFill>
                        <a:effectLst/>
                        <a:latin typeface="HY그래픽M" panose="02030600000101010101" pitchFamily="18" charset="-127"/>
                        <a:ea typeface="HY그래픽M" panose="02030600000101010101" pitchFamily="18" charset="-127"/>
                      </a:endParaRPr>
                    </a:p>
                  </a:txBody>
                  <a:tcPr marL="9525" marR="9525" marT="9525" marB="0" anchor="ctr">
                    <a:solidFill>
                      <a:schemeClr val="bg1">
                        <a:lumMod val="95000"/>
                      </a:schemeClr>
                    </a:solidFill>
                  </a:tcPr>
                </a:tc>
                <a:tc>
                  <a:txBody>
                    <a:bodyPr/>
                    <a:lstStyle/>
                    <a:p>
                      <a:pPr algn="ctr" fontAlgn="ctr"/>
                      <a:r>
                        <a:rPr lang="ko-KR" altLang="en-US" sz="1600" b="1" u="none" strike="noStrike" dirty="0">
                          <a:effectLst/>
                          <a:latin typeface="HY그래픽M" panose="02030600000101010101" pitchFamily="18" charset="-127"/>
                          <a:ea typeface="HY그래픽M" panose="02030600000101010101" pitchFamily="18" charset="-127"/>
                        </a:rPr>
                        <a:t>필수</a:t>
                      </a:r>
                      <a:endParaRPr lang="ko-KR" altLang="en-US" sz="1600" b="1" i="0" u="none" strike="noStrike" dirty="0">
                        <a:solidFill>
                          <a:srgbClr val="000000"/>
                        </a:solidFill>
                        <a:effectLst/>
                        <a:latin typeface="HY그래픽M" panose="02030600000101010101" pitchFamily="18" charset="-127"/>
                        <a:ea typeface="HY그래픽M" panose="02030600000101010101" pitchFamily="18" charset="-127"/>
                      </a:endParaRPr>
                    </a:p>
                  </a:txBody>
                  <a:tcPr marL="9525" marR="9525" marT="9525" marB="0" anchor="ctr">
                    <a:solidFill>
                      <a:schemeClr val="bg1">
                        <a:lumMod val="95000"/>
                      </a:schemeClr>
                    </a:solidFill>
                  </a:tcPr>
                </a:tc>
                <a:tc>
                  <a:txBody>
                    <a:bodyPr/>
                    <a:lstStyle/>
                    <a:p>
                      <a:pPr algn="ctr" fontAlgn="ctr"/>
                      <a:r>
                        <a:rPr lang="ko-KR" altLang="en-US" sz="1600" b="1" u="none" strike="noStrike" dirty="0">
                          <a:effectLst/>
                          <a:latin typeface="HY그래픽M" panose="02030600000101010101" pitchFamily="18" charset="-127"/>
                          <a:ea typeface="HY그래픽M" panose="02030600000101010101" pitchFamily="18" charset="-127"/>
                        </a:rPr>
                        <a:t>필수</a:t>
                      </a:r>
                      <a:endParaRPr lang="ko-KR" altLang="en-US" sz="1600" b="1" i="0" u="none" strike="noStrike" dirty="0">
                        <a:solidFill>
                          <a:srgbClr val="000000"/>
                        </a:solidFill>
                        <a:effectLst/>
                        <a:latin typeface="HY그래픽M" panose="02030600000101010101" pitchFamily="18" charset="-127"/>
                        <a:ea typeface="HY그래픽M" panose="02030600000101010101" pitchFamily="18" charset="-127"/>
                      </a:endParaRPr>
                    </a:p>
                  </a:txBody>
                  <a:tcPr marL="9525" marR="9525" marT="9525" marB="0" anchor="ctr">
                    <a:solidFill>
                      <a:schemeClr val="bg1">
                        <a:lumMod val="95000"/>
                      </a:schemeClr>
                    </a:solidFill>
                  </a:tcPr>
                </a:tc>
                <a:tc>
                  <a:txBody>
                    <a:bodyPr/>
                    <a:lstStyle/>
                    <a:p>
                      <a:pPr algn="ctr" fontAlgn="ctr"/>
                      <a:r>
                        <a:rPr lang="ko-KR" altLang="en-US" sz="1600" b="1" u="none" strike="noStrike" dirty="0">
                          <a:effectLst/>
                          <a:latin typeface="HY그래픽M" panose="02030600000101010101" pitchFamily="18" charset="-127"/>
                          <a:ea typeface="HY그래픽M" panose="02030600000101010101" pitchFamily="18" charset="-127"/>
                        </a:rPr>
                        <a:t>필수</a:t>
                      </a:r>
                      <a:endParaRPr lang="ko-KR" altLang="en-US" sz="1600" b="1" i="0" u="none" strike="noStrike" dirty="0">
                        <a:solidFill>
                          <a:srgbClr val="000000"/>
                        </a:solidFill>
                        <a:effectLst/>
                        <a:latin typeface="HY그래픽M" panose="02030600000101010101" pitchFamily="18" charset="-127"/>
                        <a:ea typeface="HY그래픽M" panose="02030600000101010101" pitchFamily="18" charset="-127"/>
                      </a:endParaRPr>
                    </a:p>
                  </a:txBody>
                  <a:tcPr marL="9525" marR="9525" marT="9525" marB="0" anchor="ctr">
                    <a:solidFill>
                      <a:schemeClr val="bg1">
                        <a:lumMod val="95000"/>
                      </a:schemeClr>
                    </a:solidFill>
                  </a:tcPr>
                </a:tc>
                <a:extLst>
                  <a:ext uri="{0D108BD9-81ED-4DB2-BD59-A6C34878D82A}">
                    <a16:rowId xmlns:a16="http://schemas.microsoft.com/office/drawing/2014/main" val="3576867851"/>
                  </a:ext>
                </a:extLst>
              </a:tr>
              <a:tr h="330048">
                <a:tc>
                  <a:txBody>
                    <a:bodyPr/>
                    <a:lstStyle/>
                    <a:p>
                      <a:pPr algn="ctr" fontAlgn="ctr"/>
                      <a:r>
                        <a:rPr lang="ko-KR" altLang="en-US" sz="1600" b="1" u="none" strike="noStrike" dirty="0">
                          <a:effectLst/>
                          <a:latin typeface="HY그래픽M" panose="02030600000101010101" pitchFamily="18" charset="-127"/>
                          <a:ea typeface="HY그래픽M" panose="02030600000101010101" pitchFamily="18" charset="-127"/>
                        </a:rPr>
                        <a:t>시나리오 </a:t>
                      </a:r>
                      <a:r>
                        <a:rPr lang="ko-KR" altLang="en-US" sz="1600" b="1" u="none" strike="noStrike" dirty="0" err="1">
                          <a:effectLst/>
                          <a:latin typeface="HY그래픽M" panose="02030600000101010101" pitchFamily="18" charset="-127"/>
                          <a:ea typeface="HY그래픽M" panose="02030600000101010101" pitchFamily="18" charset="-127"/>
                        </a:rPr>
                        <a:t>분석공시</a:t>
                      </a:r>
                      <a:endParaRPr lang="ko-KR" altLang="en-US" sz="1600" b="1" i="0" u="none" strike="noStrike" dirty="0">
                        <a:solidFill>
                          <a:srgbClr val="000000"/>
                        </a:solidFill>
                        <a:effectLst/>
                        <a:latin typeface="HY그래픽M" panose="02030600000101010101" pitchFamily="18" charset="-127"/>
                        <a:ea typeface="HY그래픽M" panose="02030600000101010101" pitchFamily="18" charset="-127"/>
                      </a:endParaRPr>
                    </a:p>
                  </a:txBody>
                  <a:tcPr marL="9525" marR="9525" marT="9525" marB="0" anchor="ctr">
                    <a:solidFill>
                      <a:schemeClr val="bg1">
                        <a:lumMod val="95000"/>
                      </a:schemeClr>
                    </a:solidFill>
                  </a:tcPr>
                </a:tc>
                <a:tc>
                  <a:txBody>
                    <a:bodyPr/>
                    <a:lstStyle/>
                    <a:p>
                      <a:pPr algn="ctr" fontAlgn="ctr"/>
                      <a:r>
                        <a:rPr lang="ko-KR" altLang="en-US" sz="1600" b="1" u="none" strike="noStrike" dirty="0">
                          <a:effectLst/>
                          <a:latin typeface="HY그래픽M" panose="02030600000101010101" pitchFamily="18" charset="-127"/>
                          <a:ea typeface="HY그래픽M" panose="02030600000101010101" pitchFamily="18" charset="-127"/>
                        </a:rPr>
                        <a:t>필수</a:t>
                      </a:r>
                      <a:endParaRPr lang="ko-KR" altLang="en-US" sz="1600" b="1" i="0" u="none" strike="noStrike" dirty="0">
                        <a:solidFill>
                          <a:srgbClr val="000000"/>
                        </a:solidFill>
                        <a:effectLst/>
                        <a:latin typeface="HY그래픽M" panose="02030600000101010101" pitchFamily="18" charset="-127"/>
                        <a:ea typeface="HY그래픽M" panose="02030600000101010101" pitchFamily="18" charset="-127"/>
                      </a:endParaRPr>
                    </a:p>
                  </a:txBody>
                  <a:tcPr marL="9525" marR="9525" marT="9525" marB="0" anchor="ctr">
                    <a:solidFill>
                      <a:schemeClr val="bg1">
                        <a:lumMod val="95000"/>
                      </a:schemeClr>
                    </a:solidFill>
                  </a:tcPr>
                </a:tc>
                <a:tc>
                  <a:txBody>
                    <a:bodyPr/>
                    <a:lstStyle/>
                    <a:p>
                      <a:pPr algn="ctr" fontAlgn="ctr"/>
                      <a:r>
                        <a:rPr lang="ko-KR" altLang="en-US" sz="1600" b="1" u="none" strike="noStrike" dirty="0">
                          <a:effectLst/>
                          <a:latin typeface="HY그래픽M" panose="02030600000101010101" pitchFamily="18" charset="-127"/>
                          <a:ea typeface="HY그래픽M" panose="02030600000101010101" pitchFamily="18" charset="-127"/>
                        </a:rPr>
                        <a:t>필수</a:t>
                      </a:r>
                      <a:endParaRPr lang="ko-KR" altLang="en-US" sz="1600" b="1" i="0" u="none" strike="noStrike" dirty="0">
                        <a:solidFill>
                          <a:srgbClr val="000000"/>
                        </a:solidFill>
                        <a:effectLst/>
                        <a:latin typeface="HY그래픽M" panose="02030600000101010101" pitchFamily="18" charset="-127"/>
                        <a:ea typeface="HY그래픽M" panose="02030600000101010101" pitchFamily="18" charset="-127"/>
                      </a:endParaRPr>
                    </a:p>
                  </a:txBody>
                  <a:tcPr marL="9525" marR="9525" marT="9525" marB="0" anchor="ctr">
                    <a:solidFill>
                      <a:schemeClr val="bg1">
                        <a:lumMod val="95000"/>
                      </a:schemeClr>
                    </a:solidFill>
                  </a:tcPr>
                </a:tc>
                <a:tc>
                  <a:txBody>
                    <a:bodyPr/>
                    <a:lstStyle/>
                    <a:p>
                      <a:pPr algn="ctr" fontAlgn="ctr"/>
                      <a:r>
                        <a:rPr lang="ko-KR" altLang="en-US" sz="1600" b="1" u="none" strike="noStrike" dirty="0">
                          <a:effectLst/>
                          <a:latin typeface="HY그래픽M" panose="02030600000101010101" pitchFamily="18" charset="-127"/>
                          <a:ea typeface="HY그래픽M" panose="02030600000101010101" pitchFamily="18" charset="-127"/>
                        </a:rPr>
                        <a:t>조건부</a:t>
                      </a:r>
                      <a:endParaRPr lang="ko-KR" altLang="en-US" sz="1600" b="1" i="0" u="none" strike="noStrike" dirty="0">
                        <a:solidFill>
                          <a:srgbClr val="000000"/>
                        </a:solidFill>
                        <a:effectLst/>
                        <a:latin typeface="HY그래픽M" panose="02030600000101010101" pitchFamily="18" charset="-127"/>
                        <a:ea typeface="HY그래픽M" panose="02030600000101010101" pitchFamily="18" charset="-127"/>
                      </a:endParaRPr>
                    </a:p>
                  </a:txBody>
                  <a:tcPr marL="9525" marR="9525" marT="9525" marB="0" anchor="ctr">
                    <a:solidFill>
                      <a:schemeClr val="bg1">
                        <a:lumMod val="95000"/>
                      </a:schemeClr>
                    </a:solidFill>
                  </a:tcPr>
                </a:tc>
                <a:tc>
                  <a:txBody>
                    <a:bodyPr/>
                    <a:lstStyle/>
                    <a:p>
                      <a:pPr algn="ctr" fontAlgn="ctr"/>
                      <a:r>
                        <a:rPr lang="ko-KR" altLang="en-US" sz="1600" b="1" u="none" strike="noStrike" dirty="0">
                          <a:effectLst/>
                          <a:latin typeface="HY그래픽M" panose="02030600000101010101" pitchFamily="18" charset="-127"/>
                          <a:ea typeface="HY그래픽M" panose="02030600000101010101" pitchFamily="18" charset="-127"/>
                        </a:rPr>
                        <a:t>필수</a:t>
                      </a:r>
                      <a:endParaRPr lang="ko-KR" altLang="en-US" sz="1600" b="1" i="0" u="none" strike="noStrike" dirty="0">
                        <a:solidFill>
                          <a:srgbClr val="000000"/>
                        </a:solidFill>
                        <a:effectLst/>
                        <a:latin typeface="HY그래픽M" panose="02030600000101010101" pitchFamily="18" charset="-127"/>
                        <a:ea typeface="HY그래픽M" panose="02030600000101010101" pitchFamily="18" charset="-127"/>
                      </a:endParaRPr>
                    </a:p>
                  </a:txBody>
                  <a:tcPr marL="9525" marR="9525" marT="9525" marB="0" anchor="ctr">
                    <a:solidFill>
                      <a:schemeClr val="bg1">
                        <a:lumMod val="95000"/>
                      </a:schemeClr>
                    </a:solidFill>
                  </a:tcPr>
                </a:tc>
                <a:extLst>
                  <a:ext uri="{0D108BD9-81ED-4DB2-BD59-A6C34878D82A}">
                    <a16:rowId xmlns:a16="http://schemas.microsoft.com/office/drawing/2014/main" val="1695932536"/>
                  </a:ext>
                </a:extLst>
              </a:tr>
              <a:tr h="330048">
                <a:tc>
                  <a:txBody>
                    <a:bodyPr/>
                    <a:lstStyle/>
                    <a:p>
                      <a:pPr algn="ctr" fontAlgn="ctr"/>
                      <a:r>
                        <a:rPr lang="en-US" altLang="ko-KR" sz="1600" b="1" u="none" strike="noStrike" dirty="0">
                          <a:effectLst/>
                          <a:latin typeface="HY그래픽M" panose="02030600000101010101" pitchFamily="18" charset="-127"/>
                          <a:ea typeface="HY그래픽M" panose="02030600000101010101" pitchFamily="18" charset="-127"/>
                        </a:rPr>
                        <a:t>Scope 1, 2 </a:t>
                      </a:r>
                      <a:r>
                        <a:rPr lang="ko-KR" altLang="en-US" sz="1600" b="1" u="none" strike="noStrike" dirty="0">
                          <a:effectLst/>
                          <a:latin typeface="HY그래픽M" panose="02030600000101010101" pitchFamily="18" charset="-127"/>
                          <a:ea typeface="HY그래픽M" panose="02030600000101010101" pitchFamily="18" charset="-127"/>
                        </a:rPr>
                        <a:t>배출량 공시</a:t>
                      </a:r>
                      <a:endParaRPr lang="ko-KR" altLang="en-US" sz="1600" b="1" i="0" u="none" strike="noStrike" dirty="0">
                        <a:solidFill>
                          <a:srgbClr val="000000"/>
                        </a:solidFill>
                        <a:effectLst/>
                        <a:latin typeface="HY그래픽M" panose="02030600000101010101" pitchFamily="18" charset="-127"/>
                        <a:ea typeface="HY그래픽M" panose="02030600000101010101" pitchFamily="18" charset="-127"/>
                      </a:endParaRPr>
                    </a:p>
                  </a:txBody>
                  <a:tcPr marL="9525" marR="9525" marT="9525" marB="0" anchor="ctr">
                    <a:solidFill>
                      <a:schemeClr val="bg1">
                        <a:lumMod val="95000"/>
                      </a:schemeClr>
                    </a:solidFill>
                  </a:tcPr>
                </a:tc>
                <a:tc>
                  <a:txBody>
                    <a:bodyPr/>
                    <a:lstStyle/>
                    <a:p>
                      <a:pPr algn="ctr" fontAlgn="ctr"/>
                      <a:r>
                        <a:rPr lang="ko-KR" altLang="en-US" sz="1600" b="1" u="none" strike="noStrike" dirty="0">
                          <a:effectLst/>
                          <a:latin typeface="HY그래픽M" panose="02030600000101010101" pitchFamily="18" charset="-127"/>
                          <a:ea typeface="HY그래픽M" panose="02030600000101010101" pitchFamily="18" charset="-127"/>
                        </a:rPr>
                        <a:t>필수</a:t>
                      </a:r>
                      <a:endParaRPr lang="ko-KR" altLang="en-US" sz="1600" b="1" i="0" u="none" strike="noStrike" dirty="0">
                        <a:solidFill>
                          <a:srgbClr val="000000"/>
                        </a:solidFill>
                        <a:effectLst/>
                        <a:latin typeface="HY그래픽M" panose="02030600000101010101" pitchFamily="18" charset="-127"/>
                        <a:ea typeface="HY그래픽M" panose="02030600000101010101" pitchFamily="18" charset="-127"/>
                      </a:endParaRPr>
                    </a:p>
                  </a:txBody>
                  <a:tcPr marL="9525" marR="9525" marT="9525" marB="0" anchor="ctr">
                    <a:solidFill>
                      <a:schemeClr val="bg1">
                        <a:lumMod val="95000"/>
                      </a:schemeClr>
                    </a:solidFill>
                  </a:tcPr>
                </a:tc>
                <a:tc>
                  <a:txBody>
                    <a:bodyPr/>
                    <a:lstStyle/>
                    <a:p>
                      <a:pPr algn="ctr" fontAlgn="ctr"/>
                      <a:r>
                        <a:rPr lang="ko-KR" altLang="en-US" sz="1600" b="1" u="none" strike="noStrike" dirty="0">
                          <a:effectLst/>
                          <a:latin typeface="HY그래픽M" panose="02030600000101010101" pitchFamily="18" charset="-127"/>
                          <a:ea typeface="HY그래픽M" panose="02030600000101010101" pitchFamily="18" charset="-127"/>
                        </a:rPr>
                        <a:t>필수</a:t>
                      </a:r>
                      <a:endParaRPr lang="ko-KR" altLang="en-US" sz="1600" b="1" i="0" u="none" strike="noStrike" dirty="0">
                        <a:solidFill>
                          <a:srgbClr val="000000"/>
                        </a:solidFill>
                        <a:effectLst/>
                        <a:latin typeface="HY그래픽M" panose="02030600000101010101" pitchFamily="18" charset="-127"/>
                        <a:ea typeface="HY그래픽M" panose="02030600000101010101" pitchFamily="18" charset="-127"/>
                      </a:endParaRPr>
                    </a:p>
                  </a:txBody>
                  <a:tcPr marL="9525" marR="9525" marT="9525" marB="0" anchor="ctr">
                    <a:solidFill>
                      <a:schemeClr val="bg1">
                        <a:lumMod val="95000"/>
                      </a:schemeClr>
                    </a:solidFill>
                  </a:tcPr>
                </a:tc>
                <a:tc>
                  <a:txBody>
                    <a:bodyPr/>
                    <a:lstStyle/>
                    <a:p>
                      <a:pPr algn="ctr" fontAlgn="ctr"/>
                      <a:r>
                        <a:rPr lang="ko-KR" altLang="en-US" sz="1600" b="1" u="none" strike="noStrike" dirty="0">
                          <a:effectLst/>
                          <a:latin typeface="HY그래픽M" panose="02030600000101010101" pitchFamily="18" charset="-127"/>
                          <a:ea typeface="HY그래픽M" panose="02030600000101010101" pitchFamily="18" charset="-127"/>
                        </a:rPr>
                        <a:t>필수</a:t>
                      </a:r>
                      <a:endParaRPr lang="ko-KR" altLang="en-US" sz="1600" b="1" i="0" u="none" strike="noStrike" dirty="0">
                        <a:solidFill>
                          <a:srgbClr val="000000"/>
                        </a:solidFill>
                        <a:effectLst/>
                        <a:latin typeface="HY그래픽M" panose="02030600000101010101" pitchFamily="18" charset="-127"/>
                        <a:ea typeface="HY그래픽M" panose="02030600000101010101" pitchFamily="18" charset="-127"/>
                      </a:endParaRPr>
                    </a:p>
                  </a:txBody>
                  <a:tcPr marL="9525" marR="9525" marT="9525" marB="0" anchor="ctr">
                    <a:solidFill>
                      <a:schemeClr val="bg1">
                        <a:lumMod val="95000"/>
                      </a:schemeClr>
                    </a:solidFill>
                  </a:tcPr>
                </a:tc>
                <a:tc>
                  <a:txBody>
                    <a:bodyPr/>
                    <a:lstStyle/>
                    <a:p>
                      <a:pPr algn="ctr" fontAlgn="ctr"/>
                      <a:r>
                        <a:rPr lang="ko-KR" altLang="en-US" sz="1600" b="1" u="none" strike="noStrike" dirty="0">
                          <a:effectLst/>
                          <a:latin typeface="HY그래픽M" panose="02030600000101010101" pitchFamily="18" charset="-127"/>
                          <a:ea typeface="HY그래픽M" panose="02030600000101010101" pitchFamily="18" charset="-127"/>
                        </a:rPr>
                        <a:t>필수</a:t>
                      </a:r>
                      <a:endParaRPr lang="ko-KR" altLang="en-US" sz="1600" b="1" i="0" u="none" strike="noStrike" dirty="0">
                        <a:solidFill>
                          <a:srgbClr val="000000"/>
                        </a:solidFill>
                        <a:effectLst/>
                        <a:latin typeface="HY그래픽M" panose="02030600000101010101" pitchFamily="18" charset="-127"/>
                        <a:ea typeface="HY그래픽M" panose="02030600000101010101" pitchFamily="18" charset="-127"/>
                      </a:endParaRPr>
                    </a:p>
                  </a:txBody>
                  <a:tcPr marL="9525" marR="9525" marT="9525" marB="0" anchor="ctr">
                    <a:solidFill>
                      <a:schemeClr val="bg1">
                        <a:lumMod val="95000"/>
                      </a:schemeClr>
                    </a:solidFill>
                  </a:tcPr>
                </a:tc>
                <a:extLst>
                  <a:ext uri="{0D108BD9-81ED-4DB2-BD59-A6C34878D82A}">
                    <a16:rowId xmlns:a16="http://schemas.microsoft.com/office/drawing/2014/main" val="1517043379"/>
                  </a:ext>
                </a:extLst>
              </a:tr>
              <a:tr h="330048">
                <a:tc>
                  <a:txBody>
                    <a:bodyPr/>
                    <a:lstStyle/>
                    <a:p>
                      <a:pPr algn="ctr" fontAlgn="ctr"/>
                      <a:r>
                        <a:rPr lang="en-US" sz="1600" b="1" u="none" strike="noStrike" dirty="0">
                          <a:effectLst/>
                          <a:latin typeface="HY그래픽M" panose="02030600000101010101" pitchFamily="18" charset="-127"/>
                          <a:ea typeface="HY그래픽M" panose="02030600000101010101" pitchFamily="18" charset="-127"/>
                        </a:rPr>
                        <a:t>Scope 3 </a:t>
                      </a:r>
                      <a:r>
                        <a:rPr lang="ko-KR" altLang="en-US" sz="1600" b="1" u="none" strike="noStrike" dirty="0">
                          <a:effectLst/>
                          <a:latin typeface="HY그래픽M" panose="02030600000101010101" pitchFamily="18" charset="-127"/>
                          <a:ea typeface="HY그래픽M" panose="02030600000101010101" pitchFamily="18" charset="-127"/>
                        </a:rPr>
                        <a:t>배출량 공시</a:t>
                      </a:r>
                      <a:endParaRPr lang="ko-KR" altLang="en-US" sz="1600" b="1" i="0" u="none" strike="noStrike" dirty="0">
                        <a:solidFill>
                          <a:srgbClr val="000000"/>
                        </a:solidFill>
                        <a:effectLst/>
                        <a:latin typeface="HY그래픽M" panose="02030600000101010101" pitchFamily="18" charset="-127"/>
                        <a:ea typeface="HY그래픽M" panose="02030600000101010101" pitchFamily="18" charset="-127"/>
                      </a:endParaRPr>
                    </a:p>
                  </a:txBody>
                  <a:tcPr marL="9525" marR="9525" marT="9525" marB="0" anchor="ctr">
                    <a:solidFill>
                      <a:schemeClr val="bg1">
                        <a:lumMod val="95000"/>
                      </a:schemeClr>
                    </a:solidFill>
                  </a:tcPr>
                </a:tc>
                <a:tc>
                  <a:txBody>
                    <a:bodyPr/>
                    <a:lstStyle/>
                    <a:p>
                      <a:pPr algn="ctr" fontAlgn="ctr"/>
                      <a:r>
                        <a:rPr lang="ko-KR" altLang="en-US" sz="1600" b="1" u="none" strike="noStrike" dirty="0">
                          <a:effectLst/>
                          <a:latin typeface="HY그래픽M" panose="02030600000101010101" pitchFamily="18" charset="-127"/>
                          <a:ea typeface="HY그래픽M" panose="02030600000101010101" pitchFamily="18" charset="-127"/>
                        </a:rPr>
                        <a:t>조건부</a:t>
                      </a:r>
                      <a:endParaRPr lang="ko-KR" altLang="en-US" sz="1600" b="1" i="0" u="none" strike="noStrike" dirty="0">
                        <a:solidFill>
                          <a:srgbClr val="000000"/>
                        </a:solidFill>
                        <a:effectLst/>
                        <a:latin typeface="HY그래픽M" panose="02030600000101010101" pitchFamily="18" charset="-127"/>
                        <a:ea typeface="HY그래픽M" panose="02030600000101010101" pitchFamily="18" charset="-127"/>
                      </a:endParaRPr>
                    </a:p>
                  </a:txBody>
                  <a:tcPr marL="9525" marR="9525" marT="9525" marB="0" anchor="ctr">
                    <a:solidFill>
                      <a:schemeClr val="bg1">
                        <a:lumMod val="95000"/>
                      </a:schemeClr>
                    </a:solidFill>
                  </a:tcPr>
                </a:tc>
                <a:tc>
                  <a:txBody>
                    <a:bodyPr/>
                    <a:lstStyle/>
                    <a:p>
                      <a:pPr algn="ctr" fontAlgn="ctr"/>
                      <a:r>
                        <a:rPr lang="ko-KR" altLang="en-US" sz="1600" b="1" u="none" strike="noStrike" dirty="0">
                          <a:effectLst/>
                          <a:latin typeface="HY그래픽M" panose="02030600000101010101" pitchFamily="18" charset="-127"/>
                          <a:ea typeface="HY그래픽M" panose="02030600000101010101" pitchFamily="18" charset="-127"/>
                        </a:rPr>
                        <a:t>필수</a:t>
                      </a:r>
                      <a:endParaRPr lang="ko-KR" altLang="en-US" sz="1600" b="1" i="0" u="none" strike="noStrike" dirty="0">
                        <a:solidFill>
                          <a:srgbClr val="000000"/>
                        </a:solidFill>
                        <a:effectLst/>
                        <a:latin typeface="HY그래픽M" panose="02030600000101010101" pitchFamily="18" charset="-127"/>
                        <a:ea typeface="HY그래픽M" panose="02030600000101010101" pitchFamily="18" charset="-127"/>
                      </a:endParaRPr>
                    </a:p>
                  </a:txBody>
                  <a:tcPr marL="9525" marR="9525" marT="9525" marB="0" anchor="ctr">
                    <a:solidFill>
                      <a:schemeClr val="bg1">
                        <a:lumMod val="95000"/>
                      </a:schemeClr>
                    </a:solidFill>
                  </a:tcPr>
                </a:tc>
                <a:tc>
                  <a:txBody>
                    <a:bodyPr/>
                    <a:lstStyle/>
                    <a:p>
                      <a:pPr algn="ctr" fontAlgn="ctr"/>
                      <a:r>
                        <a:rPr lang="ko-KR" altLang="en-US" sz="1600" b="1" u="none" strike="noStrike" dirty="0">
                          <a:effectLst/>
                          <a:latin typeface="HY그래픽M" panose="02030600000101010101" pitchFamily="18" charset="-127"/>
                          <a:ea typeface="HY그래픽M" panose="02030600000101010101" pitchFamily="18" charset="-127"/>
                        </a:rPr>
                        <a:t>조건부</a:t>
                      </a:r>
                      <a:endParaRPr lang="ko-KR" altLang="en-US" sz="1600" b="1" i="0" u="none" strike="noStrike" dirty="0">
                        <a:solidFill>
                          <a:srgbClr val="000000"/>
                        </a:solidFill>
                        <a:effectLst/>
                        <a:latin typeface="HY그래픽M" panose="02030600000101010101" pitchFamily="18" charset="-127"/>
                        <a:ea typeface="HY그래픽M" panose="02030600000101010101" pitchFamily="18" charset="-127"/>
                      </a:endParaRPr>
                    </a:p>
                  </a:txBody>
                  <a:tcPr marL="9525" marR="9525" marT="9525" marB="0" anchor="ctr">
                    <a:solidFill>
                      <a:schemeClr val="bg1">
                        <a:lumMod val="95000"/>
                      </a:schemeClr>
                    </a:solidFill>
                  </a:tcPr>
                </a:tc>
                <a:tc>
                  <a:txBody>
                    <a:bodyPr/>
                    <a:lstStyle/>
                    <a:p>
                      <a:pPr algn="ctr" fontAlgn="ctr"/>
                      <a:r>
                        <a:rPr lang="ko-KR" altLang="en-US" sz="1600" b="1" u="none" strike="noStrike" dirty="0">
                          <a:effectLst/>
                          <a:latin typeface="HY그래픽M" panose="02030600000101010101" pitchFamily="18" charset="-127"/>
                          <a:ea typeface="HY그래픽M" panose="02030600000101010101" pitchFamily="18" charset="-127"/>
                        </a:rPr>
                        <a:t>필수</a:t>
                      </a:r>
                      <a:endParaRPr lang="ko-KR" altLang="en-US" sz="1600" b="1" i="0" u="none" strike="noStrike" dirty="0">
                        <a:solidFill>
                          <a:srgbClr val="000000"/>
                        </a:solidFill>
                        <a:effectLst/>
                        <a:latin typeface="HY그래픽M" panose="02030600000101010101" pitchFamily="18" charset="-127"/>
                        <a:ea typeface="HY그래픽M" panose="02030600000101010101" pitchFamily="18" charset="-127"/>
                      </a:endParaRPr>
                    </a:p>
                  </a:txBody>
                  <a:tcPr marL="9525" marR="9525" marT="9525" marB="0" anchor="ctr">
                    <a:solidFill>
                      <a:schemeClr val="bg1">
                        <a:lumMod val="95000"/>
                      </a:schemeClr>
                    </a:solidFill>
                  </a:tcPr>
                </a:tc>
                <a:extLst>
                  <a:ext uri="{0D108BD9-81ED-4DB2-BD59-A6C34878D82A}">
                    <a16:rowId xmlns:a16="http://schemas.microsoft.com/office/drawing/2014/main" val="3519156874"/>
                  </a:ext>
                </a:extLst>
              </a:tr>
              <a:tr h="330048">
                <a:tc>
                  <a:txBody>
                    <a:bodyPr/>
                    <a:lstStyle/>
                    <a:p>
                      <a:pPr algn="ctr" fontAlgn="ctr"/>
                      <a:r>
                        <a:rPr lang="ko-KR" altLang="en-US" sz="1600" b="1" u="none" strike="noStrike" dirty="0">
                          <a:effectLst/>
                          <a:latin typeface="HY그래픽M" panose="02030600000101010101" pitchFamily="18" charset="-127"/>
                          <a:ea typeface="HY그래픽M" panose="02030600000101010101" pitchFamily="18" charset="-127"/>
                        </a:rPr>
                        <a:t>산업별 </a:t>
                      </a:r>
                      <a:r>
                        <a:rPr lang="ko-KR" altLang="en-US" sz="1600" b="1" u="none" strike="noStrike" dirty="0" err="1">
                          <a:effectLst/>
                          <a:latin typeface="HY그래픽M" panose="02030600000101010101" pitchFamily="18" charset="-127"/>
                          <a:ea typeface="HY그래픽M" panose="02030600000101010101" pitchFamily="18" charset="-127"/>
                        </a:rPr>
                        <a:t>요구공시</a:t>
                      </a:r>
                      <a:endParaRPr lang="ko-KR" altLang="en-US" sz="1600" b="1" i="0" u="none" strike="noStrike" dirty="0">
                        <a:solidFill>
                          <a:srgbClr val="000000"/>
                        </a:solidFill>
                        <a:effectLst/>
                        <a:latin typeface="HY그래픽M" panose="02030600000101010101" pitchFamily="18" charset="-127"/>
                        <a:ea typeface="HY그래픽M" panose="02030600000101010101" pitchFamily="18" charset="-127"/>
                      </a:endParaRPr>
                    </a:p>
                  </a:txBody>
                  <a:tcPr marL="9525" marR="9525" marT="9525" marB="0" anchor="ctr">
                    <a:solidFill>
                      <a:schemeClr val="bg1">
                        <a:lumMod val="95000"/>
                      </a:schemeClr>
                    </a:solidFill>
                  </a:tcPr>
                </a:tc>
                <a:tc>
                  <a:txBody>
                    <a:bodyPr/>
                    <a:lstStyle/>
                    <a:p>
                      <a:pPr algn="ctr" fontAlgn="ctr"/>
                      <a:r>
                        <a:rPr lang="ko-KR" altLang="en-US" sz="1600" b="1" u="none" strike="noStrike" dirty="0">
                          <a:effectLst/>
                          <a:latin typeface="HY그래픽M" panose="02030600000101010101" pitchFamily="18" charset="-127"/>
                          <a:ea typeface="HY그래픽M" panose="02030600000101010101" pitchFamily="18" charset="-127"/>
                        </a:rPr>
                        <a:t>권장</a:t>
                      </a:r>
                      <a:endParaRPr lang="ko-KR" altLang="en-US" sz="1600" b="1" i="0" u="none" strike="noStrike" dirty="0">
                        <a:solidFill>
                          <a:srgbClr val="000000"/>
                        </a:solidFill>
                        <a:effectLst/>
                        <a:latin typeface="HY그래픽M" panose="02030600000101010101" pitchFamily="18" charset="-127"/>
                        <a:ea typeface="HY그래픽M" panose="02030600000101010101" pitchFamily="18" charset="-127"/>
                      </a:endParaRPr>
                    </a:p>
                  </a:txBody>
                  <a:tcPr marL="9525" marR="9525" marT="9525" marB="0" anchor="ctr">
                    <a:solidFill>
                      <a:schemeClr val="bg1">
                        <a:lumMod val="95000"/>
                      </a:schemeClr>
                    </a:solidFill>
                  </a:tcPr>
                </a:tc>
                <a:tc>
                  <a:txBody>
                    <a:bodyPr/>
                    <a:lstStyle/>
                    <a:p>
                      <a:pPr algn="ctr" fontAlgn="ctr"/>
                      <a:r>
                        <a:rPr lang="ko-KR" altLang="en-US" sz="1600" b="1" u="none" strike="noStrike" dirty="0">
                          <a:effectLst/>
                          <a:latin typeface="HY그래픽M" panose="02030600000101010101" pitchFamily="18" charset="-127"/>
                          <a:ea typeface="HY그래픽M" panose="02030600000101010101" pitchFamily="18" charset="-127"/>
                        </a:rPr>
                        <a:t>필수</a:t>
                      </a:r>
                      <a:endParaRPr lang="ko-KR" altLang="en-US" sz="1600" b="1" i="0" u="none" strike="noStrike" dirty="0">
                        <a:solidFill>
                          <a:srgbClr val="000000"/>
                        </a:solidFill>
                        <a:effectLst/>
                        <a:latin typeface="HY그래픽M" panose="02030600000101010101" pitchFamily="18" charset="-127"/>
                        <a:ea typeface="HY그래픽M" panose="02030600000101010101" pitchFamily="18" charset="-127"/>
                      </a:endParaRPr>
                    </a:p>
                  </a:txBody>
                  <a:tcPr marL="9525" marR="9525" marT="9525" marB="0" anchor="ctr">
                    <a:solidFill>
                      <a:schemeClr val="bg1">
                        <a:lumMod val="95000"/>
                      </a:schemeClr>
                    </a:solidFill>
                  </a:tcPr>
                </a:tc>
                <a:tc>
                  <a:txBody>
                    <a:bodyPr/>
                    <a:lstStyle/>
                    <a:p>
                      <a:pPr algn="ctr" fontAlgn="ctr"/>
                      <a:r>
                        <a:rPr lang="ko-KR" altLang="en-US" sz="1600" b="1" u="none" strike="noStrike" kern="1200" dirty="0">
                          <a:solidFill>
                            <a:schemeClr val="dk1"/>
                          </a:solidFill>
                          <a:effectLst/>
                          <a:latin typeface="HY그래픽M" panose="02030600000101010101" pitchFamily="18" charset="-127"/>
                          <a:ea typeface="HY그래픽M" panose="02030600000101010101" pitchFamily="18" charset="-127"/>
                          <a:cs typeface="+mn-cs"/>
                        </a:rPr>
                        <a:t>선택</a:t>
                      </a:r>
                    </a:p>
                  </a:txBody>
                  <a:tcPr marL="9525" marR="9525" marT="9525" marB="0" anchor="ctr">
                    <a:solidFill>
                      <a:schemeClr val="bg1">
                        <a:lumMod val="95000"/>
                      </a:schemeClr>
                    </a:solidFill>
                  </a:tcPr>
                </a:tc>
                <a:tc>
                  <a:txBody>
                    <a:bodyPr/>
                    <a:lstStyle/>
                    <a:p>
                      <a:pPr algn="ctr" fontAlgn="ctr"/>
                      <a:r>
                        <a:rPr lang="ko-KR" altLang="en-US" sz="1600" b="1" u="none" strike="noStrike" dirty="0">
                          <a:effectLst/>
                          <a:latin typeface="HY그래픽M" panose="02030600000101010101" pitchFamily="18" charset="-127"/>
                          <a:ea typeface="HY그래픽M" panose="02030600000101010101" pitchFamily="18" charset="-127"/>
                        </a:rPr>
                        <a:t>필수</a:t>
                      </a:r>
                      <a:endParaRPr lang="ko-KR" altLang="en-US" sz="1600" b="1" i="0" u="none" strike="noStrike" dirty="0">
                        <a:solidFill>
                          <a:srgbClr val="000000"/>
                        </a:solidFill>
                        <a:effectLst/>
                        <a:latin typeface="HY그래픽M" panose="02030600000101010101" pitchFamily="18" charset="-127"/>
                        <a:ea typeface="HY그래픽M" panose="02030600000101010101" pitchFamily="18" charset="-127"/>
                      </a:endParaRPr>
                    </a:p>
                  </a:txBody>
                  <a:tcPr marL="9525" marR="9525" marT="9525" marB="0" anchor="ctr">
                    <a:solidFill>
                      <a:schemeClr val="bg1">
                        <a:lumMod val="95000"/>
                      </a:schemeClr>
                    </a:solidFill>
                  </a:tcPr>
                </a:tc>
                <a:extLst>
                  <a:ext uri="{0D108BD9-81ED-4DB2-BD59-A6C34878D82A}">
                    <a16:rowId xmlns:a16="http://schemas.microsoft.com/office/drawing/2014/main" val="1199705016"/>
                  </a:ext>
                </a:extLst>
              </a:tr>
            </a:tbl>
          </a:graphicData>
        </a:graphic>
      </p:graphicFrame>
      <p:sp>
        <p:nvSpPr>
          <p:cNvPr id="8" name="TextBox 7">
            <a:extLst>
              <a:ext uri="{FF2B5EF4-FFF2-40B4-BE49-F238E27FC236}">
                <a16:creationId xmlns:a16="http://schemas.microsoft.com/office/drawing/2014/main" id="{4C10FD68-3C47-4D6B-731B-0A85DF1EB8BA}"/>
              </a:ext>
            </a:extLst>
          </p:cNvPr>
          <p:cNvSpPr txBox="1"/>
          <p:nvPr/>
        </p:nvSpPr>
        <p:spPr>
          <a:xfrm>
            <a:off x="567489" y="1095285"/>
            <a:ext cx="10515600" cy="454292"/>
          </a:xfrm>
          <a:prstGeom prst="rect">
            <a:avLst/>
          </a:prstGeom>
          <a:noFill/>
        </p:spPr>
        <p:txBody>
          <a:bodyPr wrap="square">
            <a:spAutoFit/>
          </a:bodyPr>
          <a:lstStyle/>
          <a:p>
            <a:pPr algn="just" fontAlgn="base">
              <a:lnSpc>
                <a:spcPct val="150000"/>
              </a:lnSpc>
            </a:pPr>
            <a:r>
              <a:rPr lang="ko-KR" altLang="en-US" b="1" dirty="0">
                <a:solidFill>
                  <a:schemeClr val="accent1"/>
                </a:solidFill>
                <a:latin typeface="+mn-ea"/>
              </a:rPr>
              <a:t>글로벌 주요 기후관련 공시 비교</a:t>
            </a:r>
            <a:endParaRPr lang="en-US" altLang="ko-KR" b="1" dirty="0">
              <a:solidFill>
                <a:schemeClr val="accent1"/>
              </a:solidFill>
              <a:latin typeface="+mn-ea"/>
            </a:endParaRPr>
          </a:p>
        </p:txBody>
      </p:sp>
    </p:spTree>
    <p:extLst>
      <p:ext uri="{BB962C8B-B14F-4D97-AF65-F5344CB8AC3E}">
        <p14:creationId xmlns:p14="http://schemas.microsoft.com/office/powerpoint/2010/main" val="29964915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직선 연결선 4">
            <a:extLst>
              <a:ext uri="{FF2B5EF4-FFF2-40B4-BE49-F238E27FC236}">
                <a16:creationId xmlns:a16="http://schemas.microsoft.com/office/drawing/2014/main" id="{D039AB3A-1E85-8B3F-EA1B-B08B121B7D16}"/>
              </a:ext>
            </a:extLst>
          </p:cNvPr>
          <p:cNvCxnSpPr>
            <a:cxnSpLocks/>
          </p:cNvCxnSpPr>
          <p:nvPr/>
        </p:nvCxnSpPr>
        <p:spPr>
          <a:xfrm flipH="1" flipV="1">
            <a:off x="5023686" y="551167"/>
            <a:ext cx="5840998" cy="11253"/>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6" name="직사각형 5">
            <a:extLst>
              <a:ext uri="{FF2B5EF4-FFF2-40B4-BE49-F238E27FC236}">
                <a16:creationId xmlns:a16="http://schemas.microsoft.com/office/drawing/2014/main" id="{14CF2FE7-DEF8-EB6B-99CD-7DAB4C4F937D}"/>
              </a:ext>
            </a:extLst>
          </p:cNvPr>
          <p:cNvSpPr/>
          <p:nvPr/>
        </p:nvSpPr>
        <p:spPr>
          <a:xfrm>
            <a:off x="929470" y="119541"/>
            <a:ext cx="4094216" cy="655372"/>
          </a:xfrm>
          <a:prstGeom prst="rect">
            <a:avLst/>
          </a:prstGeom>
        </p:spPr>
        <p:txBody>
          <a:bodyPr wrap="square">
            <a:spAutoFit/>
          </a:bodyPr>
          <a:lstStyle/>
          <a:p>
            <a:pPr>
              <a:lnSpc>
                <a:spcPct val="150000"/>
              </a:lnSpc>
            </a:pPr>
            <a:r>
              <a:rPr lang="ko-KR" altLang="en-US" sz="2800" b="1" dirty="0">
                <a:latin typeface="+mn-ea"/>
                <a:cs typeface="Times New Roman" pitchFamily="18" charset="0"/>
              </a:rPr>
              <a:t>금융위원회</a:t>
            </a:r>
          </a:p>
        </p:txBody>
      </p:sp>
      <p:sp>
        <p:nvSpPr>
          <p:cNvPr id="11" name="직사각형 10">
            <a:extLst>
              <a:ext uri="{FF2B5EF4-FFF2-40B4-BE49-F238E27FC236}">
                <a16:creationId xmlns:a16="http://schemas.microsoft.com/office/drawing/2014/main" id="{96CFF56E-544C-BC6D-1765-E282990CDB46}"/>
              </a:ext>
            </a:extLst>
          </p:cNvPr>
          <p:cNvSpPr/>
          <p:nvPr/>
        </p:nvSpPr>
        <p:spPr>
          <a:xfrm>
            <a:off x="366157" y="61133"/>
            <a:ext cx="595035" cy="742511"/>
          </a:xfrm>
          <a:prstGeom prst="rect">
            <a:avLst/>
          </a:prstGeom>
        </p:spPr>
        <p:txBody>
          <a:bodyPr wrap="none">
            <a:spAutoFit/>
          </a:bodyPr>
          <a:lstStyle/>
          <a:p>
            <a:pPr>
              <a:lnSpc>
                <a:spcPct val="150000"/>
              </a:lnSpc>
            </a:pPr>
            <a:r>
              <a:rPr lang="en-US" altLang="ko-KR" sz="3200" b="1" dirty="0">
                <a:solidFill>
                  <a:schemeClr val="bg1">
                    <a:lumMod val="75000"/>
                  </a:schemeClr>
                </a:solidFill>
                <a:latin typeface="Times New Roman" pitchFamily="18" charset="0"/>
                <a:ea typeface="맑은 고딕" pitchFamily="50" charset="-127"/>
                <a:cs typeface="Times New Roman" pitchFamily="18" charset="0"/>
              </a:rPr>
              <a:t>0</a:t>
            </a:r>
            <a:r>
              <a:rPr lang="en-US" altLang="ko-KR" sz="3200" b="1" dirty="0">
                <a:solidFill>
                  <a:srgbClr val="C00000"/>
                </a:solidFill>
                <a:latin typeface="Times New Roman" pitchFamily="18" charset="0"/>
                <a:ea typeface="맑은 고딕" pitchFamily="50" charset="-127"/>
                <a:cs typeface="Times New Roman" pitchFamily="18" charset="0"/>
              </a:rPr>
              <a:t>2</a:t>
            </a:r>
          </a:p>
        </p:txBody>
      </p:sp>
      <p:sp>
        <p:nvSpPr>
          <p:cNvPr id="4" name="슬라이드 번호 개체 틀 3"/>
          <p:cNvSpPr>
            <a:spLocks noGrp="1"/>
          </p:cNvSpPr>
          <p:nvPr>
            <p:ph type="sldNum" sz="quarter" idx="12"/>
          </p:nvPr>
        </p:nvSpPr>
        <p:spPr/>
        <p:txBody>
          <a:bodyPr/>
          <a:lstStyle/>
          <a:p>
            <a:fld id="{DDC88DC7-E127-40CF-A214-063A7381AEF2}" type="slidenum">
              <a:rPr lang="ko-KR" altLang="en-US" smtClean="0"/>
              <a:t>16</a:t>
            </a:fld>
            <a:endParaRPr lang="ko-KR" altLang="en-US"/>
          </a:p>
        </p:txBody>
      </p:sp>
      <p:sp>
        <p:nvSpPr>
          <p:cNvPr id="3" name="TextBox 2">
            <a:extLst>
              <a:ext uri="{FF2B5EF4-FFF2-40B4-BE49-F238E27FC236}">
                <a16:creationId xmlns:a16="http://schemas.microsoft.com/office/drawing/2014/main" id="{EB330F1A-A93C-954B-B326-59A698AC0E78}"/>
              </a:ext>
            </a:extLst>
          </p:cNvPr>
          <p:cNvSpPr txBox="1"/>
          <p:nvPr/>
        </p:nvSpPr>
        <p:spPr>
          <a:xfrm>
            <a:off x="362336" y="1297990"/>
            <a:ext cx="10502348" cy="4747775"/>
          </a:xfrm>
          <a:prstGeom prst="rect">
            <a:avLst/>
          </a:prstGeom>
          <a:noFill/>
        </p:spPr>
        <p:txBody>
          <a:bodyPr wrap="square">
            <a:spAutoFit/>
          </a:bodyPr>
          <a:lstStyle/>
          <a:p>
            <a:pPr marL="285750" indent="-285750">
              <a:lnSpc>
                <a:spcPct val="150000"/>
              </a:lnSpc>
              <a:buFont typeface="Arial" panose="020B0604020202020204" pitchFamily="34" charset="0"/>
              <a:buChar char="•"/>
            </a:pPr>
            <a:r>
              <a:rPr lang="ko-KR" altLang="en-US" dirty="0"/>
              <a:t>금융위원회는 2021년 1월 기업의 ESG 정보공개와 책임투자 확대추세에 발맞추어 제도적 기반을 선제적으로 마련하는 정책방안을 발표</a:t>
            </a:r>
            <a:endParaRPr lang="en-US" altLang="ko-KR" dirty="0"/>
          </a:p>
          <a:p>
            <a:pPr marL="285750" indent="-285750">
              <a:lnSpc>
                <a:spcPct val="150000"/>
              </a:lnSpc>
              <a:buFont typeface="Arial" panose="020B0604020202020204" pitchFamily="34" charset="0"/>
              <a:buChar char="•"/>
            </a:pPr>
            <a:r>
              <a:rPr lang="ko-KR" altLang="en-US" dirty="0"/>
              <a:t>ESG 공시확대, 책임투자 활성화 그리고 의결권자문사 관리 및 관리감독 강화</a:t>
            </a:r>
            <a:endParaRPr lang="en-US" altLang="ko-KR" dirty="0"/>
          </a:p>
          <a:p>
            <a:pPr marL="285750" indent="-285750">
              <a:lnSpc>
                <a:spcPct val="150000"/>
              </a:lnSpc>
              <a:buFont typeface="Arial" panose="020B0604020202020204" pitchFamily="34" charset="0"/>
              <a:buChar char="•"/>
            </a:pPr>
            <a:endParaRPr lang="ko-KR" altLang="en-US" dirty="0"/>
          </a:p>
          <a:p>
            <a:pPr marL="285750" indent="-285750">
              <a:lnSpc>
                <a:spcPct val="150000"/>
              </a:lnSpc>
              <a:buFont typeface="Arial" panose="020B0604020202020204" pitchFamily="34" charset="0"/>
              <a:buChar char="•"/>
            </a:pPr>
            <a:r>
              <a:rPr lang="ko-KR" altLang="en-US" dirty="0"/>
              <a:t>환경(</a:t>
            </a:r>
            <a:r>
              <a:rPr lang="ko-KR" altLang="en-US" dirty="0" err="1"/>
              <a:t>E</a:t>
            </a:r>
            <a:r>
              <a:rPr lang="ko-KR" altLang="en-US" dirty="0"/>
              <a:t>)과 사회(</a:t>
            </a:r>
            <a:r>
              <a:rPr lang="ko-KR" altLang="en-US" dirty="0" err="1"/>
              <a:t>S</a:t>
            </a:r>
            <a:r>
              <a:rPr lang="ko-KR" altLang="en-US" dirty="0"/>
              <a:t>)가 포함된 ‘</a:t>
            </a:r>
            <a:r>
              <a:rPr lang="ko-KR" altLang="en-US" dirty="0" err="1"/>
              <a:t>지속가능경영보고서’의</a:t>
            </a:r>
            <a:r>
              <a:rPr lang="ko-KR" altLang="en-US" dirty="0"/>
              <a:t> 거래소 자율공시를 활성화하고, 이를 단계적으로 의무화할 계획 </a:t>
            </a:r>
          </a:p>
          <a:p>
            <a:pPr marL="285750" indent="-285750">
              <a:buFont typeface="Arial" panose="020B0604020202020204" pitchFamily="34" charset="0"/>
              <a:buChar char="•"/>
            </a:pPr>
            <a:endParaRPr lang="ko-KR" altLang="en-US" dirty="0"/>
          </a:p>
          <a:p>
            <a:pPr marL="742950" lvl="1" indent="-285750">
              <a:buFont typeface="Wingdings" panose="05000000000000000000" pitchFamily="2" charset="2"/>
              <a:buChar char="ü"/>
            </a:pPr>
            <a:r>
              <a:rPr lang="ko-KR" altLang="en-US" dirty="0"/>
              <a:t>1단계: 2025년까지 ESG </a:t>
            </a:r>
            <a:r>
              <a:rPr lang="ko-KR" altLang="en-US" dirty="0" err="1"/>
              <a:t>가이던스를</a:t>
            </a:r>
            <a:r>
              <a:rPr lang="ko-KR" altLang="en-US" dirty="0"/>
              <a:t> 제시하고 기업의 자율공시를 활성</a:t>
            </a:r>
          </a:p>
          <a:p>
            <a:pPr marL="742950" lvl="1" indent="-285750">
              <a:buFont typeface="Wingdings" panose="05000000000000000000" pitchFamily="2" charset="2"/>
              <a:buChar char="ü"/>
            </a:pPr>
            <a:r>
              <a:rPr lang="ko-KR" altLang="en-US" dirty="0"/>
              <a:t>2단계: 2030년까지 일정규모 이상 기업에게는 ESG 보고를 의무</a:t>
            </a:r>
          </a:p>
          <a:p>
            <a:pPr marL="742950" lvl="1" indent="-285750">
              <a:buFont typeface="Wingdings" panose="05000000000000000000" pitchFamily="2" charset="2"/>
              <a:buChar char="ü"/>
            </a:pPr>
            <a:r>
              <a:rPr lang="ko-KR" altLang="en-US" dirty="0"/>
              <a:t>3단계: 2030년 이후에는 전체 코스피 상장기업이 </a:t>
            </a:r>
            <a:r>
              <a:rPr lang="ko-KR" altLang="en-US" b="1" dirty="0">
                <a:solidFill>
                  <a:srgbClr val="FF0000"/>
                </a:solidFill>
              </a:rPr>
              <a:t>의무공시하는 방식으로 추진</a:t>
            </a:r>
            <a:endParaRPr lang="en-US" altLang="ko-KR" b="1" dirty="0">
              <a:solidFill>
                <a:srgbClr val="FF0000"/>
              </a:solidFill>
            </a:endParaRPr>
          </a:p>
          <a:p>
            <a:pPr marL="285750" indent="-285750">
              <a:buFont typeface="Arial" panose="020B0604020202020204" pitchFamily="34" charset="0"/>
              <a:buChar char="•"/>
            </a:pPr>
            <a:endParaRPr lang="en-US" altLang="ko-KR" dirty="0"/>
          </a:p>
          <a:p>
            <a:pPr marL="285750" indent="-285750">
              <a:lnSpc>
                <a:spcPct val="150000"/>
              </a:lnSpc>
              <a:buFont typeface="Arial" panose="020B0604020202020204" pitchFamily="34" charset="0"/>
              <a:buChar char="•"/>
            </a:pPr>
            <a:r>
              <a:rPr lang="ko-KR" altLang="en-US" dirty="0"/>
              <a:t>특히, 기업지배구조보고서(</a:t>
            </a:r>
            <a:r>
              <a:rPr lang="ko-KR" altLang="en-US" dirty="0" err="1"/>
              <a:t>G</a:t>
            </a:r>
            <a:r>
              <a:rPr lang="ko-KR" altLang="en-US" dirty="0"/>
              <a:t>)는 2019년부터 자산 2조 원 이상 코스피 상장사의 거래소 공시를 의무화하고 있으며, </a:t>
            </a:r>
            <a:r>
              <a:rPr lang="ko-KR" altLang="en-US" b="1" dirty="0">
                <a:solidFill>
                  <a:srgbClr val="FF0000"/>
                </a:solidFill>
              </a:rPr>
              <a:t>2026년부터 전 코스피 상장사로 확대할 계획</a:t>
            </a:r>
          </a:p>
        </p:txBody>
      </p:sp>
      <p:sp>
        <p:nvSpPr>
          <p:cNvPr id="7" name="TextBox 6">
            <a:extLst>
              <a:ext uri="{FF2B5EF4-FFF2-40B4-BE49-F238E27FC236}">
                <a16:creationId xmlns:a16="http://schemas.microsoft.com/office/drawing/2014/main" id="{62E42108-C2D3-7423-5E3B-937AB4DFBD16}"/>
              </a:ext>
            </a:extLst>
          </p:cNvPr>
          <p:cNvSpPr txBox="1"/>
          <p:nvPr/>
        </p:nvSpPr>
        <p:spPr>
          <a:xfrm>
            <a:off x="366157" y="858506"/>
            <a:ext cx="11358617" cy="400110"/>
          </a:xfrm>
          <a:prstGeom prst="rect">
            <a:avLst/>
          </a:prstGeom>
          <a:noFill/>
        </p:spPr>
        <p:txBody>
          <a:bodyPr wrap="square" rtlCol="0">
            <a:spAutoFit/>
          </a:bodyPr>
          <a:lstStyle/>
          <a:p>
            <a:r>
              <a:rPr lang="ko-KR" altLang="en-US" sz="2000" b="1" dirty="0">
                <a:solidFill>
                  <a:srgbClr val="1F3B73"/>
                </a:solidFill>
                <a:latin typeface="나눔스퀘어OTF ExtraBold" panose="020B0600000101010101" pitchFamily="34" charset="-127"/>
                <a:ea typeface="나눔스퀘어OTF ExtraBold" panose="020B0600000101010101" pitchFamily="34" charset="-127"/>
              </a:rPr>
              <a:t>금융위원회 지속가능성 공시 의무화 추진</a:t>
            </a:r>
            <a:endParaRPr lang="en-US" altLang="ko-KR" sz="2000" b="1" dirty="0">
              <a:solidFill>
                <a:srgbClr val="1F3B73"/>
              </a:solidFill>
              <a:latin typeface="나눔스퀘어OTF ExtraBold" panose="020B0600000101010101" pitchFamily="34" charset="-127"/>
              <a:ea typeface="나눔스퀘어OTF ExtraBold" panose="020B0600000101010101" pitchFamily="34" charset="-127"/>
            </a:endParaRPr>
          </a:p>
        </p:txBody>
      </p:sp>
    </p:spTree>
    <p:extLst>
      <p:ext uri="{BB962C8B-B14F-4D97-AF65-F5344CB8AC3E}">
        <p14:creationId xmlns:p14="http://schemas.microsoft.com/office/powerpoint/2010/main" val="2284958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직선 연결선 4">
            <a:extLst>
              <a:ext uri="{FF2B5EF4-FFF2-40B4-BE49-F238E27FC236}">
                <a16:creationId xmlns:a16="http://schemas.microsoft.com/office/drawing/2014/main" id="{D039AB3A-1E85-8B3F-EA1B-B08B121B7D16}"/>
              </a:ext>
            </a:extLst>
          </p:cNvPr>
          <p:cNvCxnSpPr>
            <a:cxnSpLocks/>
          </p:cNvCxnSpPr>
          <p:nvPr/>
        </p:nvCxnSpPr>
        <p:spPr>
          <a:xfrm flipH="1" flipV="1">
            <a:off x="5023686" y="551167"/>
            <a:ext cx="5840998" cy="11253"/>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6" name="직사각형 5">
            <a:extLst>
              <a:ext uri="{FF2B5EF4-FFF2-40B4-BE49-F238E27FC236}">
                <a16:creationId xmlns:a16="http://schemas.microsoft.com/office/drawing/2014/main" id="{14CF2FE7-DEF8-EB6B-99CD-7DAB4C4F937D}"/>
              </a:ext>
            </a:extLst>
          </p:cNvPr>
          <p:cNvSpPr/>
          <p:nvPr/>
        </p:nvSpPr>
        <p:spPr>
          <a:xfrm>
            <a:off x="929470" y="119541"/>
            <a:ext cx="4094216" cy="655372"/>
          </a:xfrm>
          <a:prstGeom prst="rect">
            <a:avLst/>
          </a:prstGeom>
        </p:spPr>
        <p:txBody>
          <a:bodyPr wrap="square">
            <a:spAutoFit/>
          </a:bodyPr>
          <a:lstStyle/>
          <a:p>
            <a:pPr>
              <a:lnSpc>
                <a:spcPct val="150000"/>
              </a:lnSpc>
            </a:pPr>
            <a:r>
              <a:rPr lang="ko-KR" altLang="en-US" sz="2800" b="1" dirty="0">
                <a:latin typeface="+mn-ea"/>
                <a:cs typeface="Times New Roman" pitchFamily="18" charset="0"/>
              </a:rPr>
              <a:t>한국거래소</a:t>
            </a:r>
          </a:p>
        </p:txBody>
      </p:sp>
      <p:sp>
        <p:nvSpPr>
          <p:cNvPr id="11" name="직사각형 10">
            <a:extLst>
              <a:ext uri="{FF2B5EF4-FFF2-40B4-BE49-F238E27FC236}">
                <a16:creationId xmlns:a16="http://schemas.microsoft.com/office/drawing/2014/main" id="{96CFF56E-544C-BC6D-1765-E282990CDB46}"/>
              </a:ext>
            </a:extLst>
          </p:cNvPr>
          <p:cNvSpPr/>
          <p:nvPr/>
        </p:nvSpPr>
        <p:spPr>
          <a:xfrm>
            <a:off x="366157" y="61133"/>
            <a:ext cx="595035" cy="742511"/>
          </a:xfrm>
          <a:prstGeom prst="rect">
            <a:avLst/>
          </a:prstGeom>
        </p:spPr>
        <p:txBody>
          <a:bodyPr wrap="none">
            <a:spAutoFit/>
          </a:bodyPr>
          <a:lstStyle/>
          <a:p>
            <a:pPr>
              <a:lnSpc>
                <a:spcPct val="150000"/>
              </a:lnSpc>
            </a:pPr>
            <a:r>
              <a:rPr lang="en-US" altLang="ko-KR" sz="3200" b="1" dirty="0">
                <a:solidFill>
                  <a:schemeClr val="bg1">
                    <a:lumMod val="75000"/>
                  </a:schemeClr>
                </a:solidFill>
                <a:latin typeface="Times New Roman" pitchFamily="18" charset="0"/>
                <a:ea typeface="맑은 고딕" pitchFamily="50" charset="-127"/>
                <a:cs typeface="Times New Roman" pitchFamily="18" charset="0"/>
              </a:rPr>
              <a:t>0</a:t>
            </a:r>
            <a:r>
              <a:rPr lang="en-US" altLang="ko-KR" sz="3200" b="1" dirty="0">
                <a:solidFill>
                  <a:srgbClr val="C00000"/>
                </a:solidFill>
                <a:latin typeface="Times New Roman" pitchFamily="18" charset="0"/>
                <a:ea typeface="맑은 고딕" pitchFamily="50" charset="-127"/>
                <a:cs typeface="Times New Roman" pitchFamily="18" charset="0"/>
              </a:rPr>
              <a:t>2</a:t>
            </a:r>
          </a:p>
        </p:txBody>
      </p:sp>
      <p:sp>
        <p:nvSpPr>
          <p:cNvPr id="4" name="슬라이드 번호 개체 틀 3"/>
          <p:cNvSpPr>
            <a:spLocks noGrp="1"/>
          </p:cNvSpPr>
          <p:nvPr>
            <p:ph type="sldNum" sz="quarter" idx="12"/>
          </p:nvPr>
        </p:nvSpPr>
        <p:spPr/>
        <p:txBody>
          <a:bodyPr/>
          <a:lstStyle/>
          <a:p>
            <a:fld id="{DDC88DC7-E127-40CF-A214-063A7381AEF2}" type="slidenum">
              <a:rPr lang="ko-KR" altLang="en-US" smtClean="0"/>
              <a:t>17</a:t>
            </a:fld>
            <a:endParaRPr lang="ko-KR" altLang="en-US"/>
          </a:p>
        </p:txBody>
      </p:sp>
      <p:sp>
        <p:nvSpPr>
          <p:cNvPr id="3" name="TextBox 2">
            <a:extLst>
              <a:ext uri="{FF2B5EF4-FFF2-40B4-BE49-F238E27FC236}">
                <a16:creationId xmlns:a16="http://schemas.microsoft.com/office/drawing/2014/main" id="{EB330F1A-A93C-954B-B326-59A698AC0E78}"/>
              </a:ext>
            </a:extLst>
          </p:cNvPr>
          <p:cNvSpPr txBox="1"/>
          <p:nvPr/>
        </p:nvSpPr>
        <p:spPr>
          <a:xfrm>
            <a:off x="302702" y="1342209"/>
            <a:ext cx="10502348" cy="4193777"/>
          </a:xfrm>
          <a:prstGeom prst="rect">
            <a:avLst/>
          </a:prstGeom>
          <a:noFill/>
        </p:spPr>
        <p:txBody>
          <a:bodyPr wrap="square">
            <a:spAutoFit/>
          </a:bodyPr>
          <a:lstStyle/>
          <a:p>
            <a:pPr marL="285750" indent="-285750">
              <a:lnSpc>
                <a:spcPct val="150000"/>
              </a:lnSpc>
              <a:buFont typeface="Arial" panose="020B0604020202020204" pitchFamily="34" charset="0"/>
              <a:buChar char="•"/>
            </a:pPr>
            <a:r>
              <a:rPr lang="ko-KR" altLang="en-US" dirty="0"/>
              <a:t>한국거래소는 </a:t>
            </a:r>
            <a:r>
              <a:rPr lang="en-US" altLang="ko-KR" dirty="0"/>
              <a:t>2021. 1. 18. ‘ESG </a:t>
            </a:r>
            <a:r>
              <a:rPr lang="ko-KR" altLang="en-US" dirty="0"/>
              <a:t>정보공개 </a:t>
            </a:r>
            <a:r>
              <a:rPr lang="ko-KR" altLang="en-US" dirty="0" err="1"/>
              <a:t>가이던스</a:t>
            </a:r>
            <a:r>
              <a:rPr lang="ko-KR" altLang="en-US" dirty="0"/>
              <a:t>’</a:t>
            </a:r>
            <a:r>
              <a:rPr lang="en-US" altLang="ko-KR" dirty="0"/>
              <a:t>(</a:t>
            </a:r>
            <a:r>
              <a:rPr lang="ko-KR" altLang="en-US" dirty="0"/>
              <a:t>이하 “</a:t>
            </a:r>
            <a:r>
              <a:rPr lang="en-US" altLang="ko-KR" dirty="0"/>
              <a:t>ESG </a:t>
            </a:r>
            <a:r>
              <a:rPr lang="ko-KR" altLang="en-US" dirty="0" err="1"/>
              <a:t>가이던스</a:t>
            </a:r>
            <a:r>
              <a:rPr lang="ko-KR" altLang="en-US" dirty="0"/>
              <a:t>”</a:t>
            </a:r>
            <a:r>
              <a:rPr lang="en-US" altLang="ko-KR" dirty="0"/>
              <a:t>)</a:t>
            </a:r>
            <a:r>
              <a:rPr lang="ko-KR" altLang="en-US" dirty="0"/>
              <a:t>를 제정하여 발표</a:t>
            </a:r>
            <a:endParaRPr lang="en-US" altLang="ko-KR" dirty="0"/>
          </a:p>
          <a:p>
            <a:pPr marL="285750" indent="-285750">
              <a:lnSpc>
                <a:spcPct val="150000"/>
              </a:lnSpc>
              <a:buFont typeface="Arial" panose="020B0604020202020204" pitchFamily="34" charset="0"/>
              <a:buChar char="•"/>
            </a:pPr>
            <a:r>
              <a:rPr lang="en-US" altLang="ko-KR" dirty="0"/>
              <a:t>ESG </a:t>
            </a:r>
            <a:r>
              <a:rPr lang="ko-KR" altLang="en-US" dirty="0" err="1"/>
              <a:t>가이던스는</a:t>
            </a:r>
            <a:r>
              <a:rPr lang="ko-KR" altLang="en-US" dirty="0"/>
              <a:t> 기업이 자율적으로 지속가능경영보고서</a:t>
            </a:r>
            <a:r>
              <a:rPr lang="en-US" altLang="ko-KR" dirty="0"/>
              <a:t>, </a:t>
            </a:r>
            <a:r>
              <a:rPr lang="ko-KR" altLang="en-US" dirty="0"/>
              <a:t>지속가능성보고서</a:t>
            </a:r>
            <a:r>
              <a:rPr lang="en-US" altLang="ko-KR" dirty="0"/>
              <a:t>, </a:t>
            </a:r>
            <a:r>
              <a:rPr lang="ko-KR" altLang="en-US" dirty="0"/>
              <a:t>통합보고서 등의 이름으로 </a:t>
            </a:r>
            <a:r>
              <a:rPr lang="en-US" altLang="ko-KR" dirty="0"/>
              <a:t>ESG </a:t>
            </a:r>
            <a:r>
              <a:rPr lang="ko-KR" altLang="en-US" dirty="0"/>
              <a:t>정보를 공개하는 경우 이를 위한 기본원칙 등에 대한 가이드를 제공하는 것을 목적</a:t>
            </a:r>
            <a:r>
              <a:rPr lang="en-US" altLang="ko-KR" sz="1800" kern="0" spc="0" dirty="0">
                <a:solidFill>
                  <a:srgbClr val="000000"/>
                </a:solidFill>
                <a:effectLst/>
                <a:latin typeface="함초롬바탕" panose="02030604000101010101" pitchFamily="18" charset="-127"/>
                <a:ea typeface="함초롬바탕" panose="02030604000101010101" pitchFamily="18" charset="-127"/>
              </a:rPr>
              <a:t> </a:t>
            </a:r>
            <a:endParaRPr lang="ko-KR" altLang="en-US" sz="1800" kern="0" spc="0" dirty="0">
              <a:solidFill>
                <a:srgbClr val="000000"/>
              </a:solidFill>
              <a:effectLst/>
              <a:latin typeface="함초롬바탕" panose="02030604000101010101" pitchFamily="18" charset="-127"/>
            </a:endParaRPr>
          </a:p>
          <a:p>
            <a:pPr marL="285750" indent="-285750">
              <a:lnSpc>
                <a:spcPct val="150000"/>
              </a:lnSpc>
              <a:buFont typeface="Arial" panose="020B0604020202020204" pitchFamily="34" charset="0"/>
              <a:buChar char="•"/>
            </a:pPr>
            <a:r>
              <a:rPr lang="en-US" altLang="ko-KR" dirty="0"/>
              <a:t>ESG</a:t>
            </a:r>
            <a:r>
              <a:rPr lang="ko-KR" altLang="en-US" dirty="0" err="1"/>
              <a:t>가이던스는</a:t>
            </a:r>
            <a:r>
              <a:rPr lang="ko-KR" altLang="en-US" dirty="0"/>
              <a:t> </a:t>
            </a:r>
            <a:r>
              <a:rPr lang="en-US" altLang="ko-KR" dirty="0"/>
              <a:t>ESG </a:t>
            </a:r>
            <a:r>
              <a:rPr lang="ko-KR" altLang="en-US" dirty="0"/>
              <a:t>정보공개원칙으로 </a:t>
            </a:r>
            <a:r>
              <a:rPr lang="en-US" altLang="ko-KR" dirty="0"/>
              <a:t>6</a:t>
            </a:r>
            <a:r>
              <a:rPr lang="ko-KR" altLang="en-US" dirty="0"/>
              <a:t>가지 원칙</a:t>
            </a:r>
            <a:r>
              <a:rPr lang="en-US" altLang="ko-KR" dirty="0"/>
              <a:t>, </a:t>
            </a:r>
            <a:r>
              <a:rPr lang="ko-KR" altLang="en-US" dirty="0"/>
              <a:t>즉 ① 이해관계자가 기업의 성과를 평가할 수 있도록 그 정보가 정확할 것</a:t>
            </a:r>
            <a:r>
              <a:rPr lang="en-US" altLang="ko-KR" dirty="0"/>
              <a:t>(</a:t>
            </a:r>
            <a:r>
              <a:rPr lang="ko-KR" altLang="en-US" dirty="0"/>
              <a:t>정확성 </a:t>
            </a:r>
            <a:r>
              <a:rPr lang="en-US" altLang="ko-KR" dirty="0"/>
              <a:t>Accuracy), ②</a:t>
            </a:r>
            <a:r>
              <a:rPr lang="ko-KR" altLang="en-US" dirty="0"/>
              <a:t>이해관계자가 쉽게 이해할 수 있는 방법으로 정보가 제공될 것</a:t>
            </a:r>
            <a:r>
              <a:rPr lang="en-US" altLang="ko-KR" dirty="0"/>
              <a:t>(</a:t>
            </a:r>
            <a:r>
              <a:rPr lang="ko-KR" altLang="en-US" dirty="0"/>
              <a:t>명확성 </a:t>
            </a:r>
            <a:r>
              <a:rPr lang="en-US" altLang="ko-KR" dirty="0"/>
              <a:t>Clarity), ③ </a:t>
            </a:r>
            <a:r>
              <a:rPr lang="ko-KR" altLang="en-US" dirty="0"/>
              <a:t>기업의 목표와 성과를 비교할 수 있고</a:t>
            </a:r>
            <a:r>
              <a:rPr lang="en-US" altLang="ko-KR" dirty="0"/>
              <a:t>, </a:t>
            </a:r>
            <a:r>
              <a:rPr lang="ko-KR" altLang="en-US" dirty="0"/>
              <a:t>이를 다른 기업의 </a:t>
            </a:r>
            <a:r>
              <a:rPr lang="ko-KR" altLang="en-US" dirty="0" err="1"/>
              <a:t>성과와도</a:t>
            </a:r>
            <a:r>
              <a:rPr lang="ko-KR" altLang="en-US" dirty="0"/>
              <a:t> 비교할 수 있을 것</a:t>
            </a:r>
            <a:r>
              <a:rPr lang="en-US" altLang="ko-KR" dirty="0"/>
              <a:t>(</a:t>
            </a:r>
            <a:r>
              <a:rPr lang="ko-KR" altLang="en-US" dirty="0"/>
              <a:t>비교가능성 </a:t>
            </a:r>
            <a:r>
              <a:rPr lang="en-US" altLang="ko-KR" dirty="0"/>
              <a:t>Comparability), ④ </a:t>
            </a:r>
            <a:r>
              <a:rPr lang="ko-KR" altLang="en-US" dirty="0"/>
              <a:t>기업의 유리한 </a:t>
            </a:r>
            <a:r>
              <a:rPr lang="ko-KR" altLang="en-US" dirty="0" err="1"/>
              <a:t>정보뿐만</a:t>
            </a:r>
            <a:r>
              <a:rPr lang="ko-KR" altLang="en-US" dirty="0"/>
              <a:t> 아니라 불리한 정보도 보고서에 포함하여 정보의 완전성을 보장할 것</a:t>
            </a:r>
            <a:r>
              <a:rPr lang="en-US" altLang="ko-KR" dirty="0"/>
              <a:t>(</a:t>
            </a:r>
            <a:r>
              <a:rPr lang="ko-KR" altLang="en-US" dirty="0"/>
              <a:t>균형 </a:t>
            </a:r>
            <a:r>
              <a:rPr lang="en-US" altLang="ko-KR" dirty="0"/>
              <a:t>Balance), ⑤ </a:t>
            </a:r>
            <a:r>
              <a:rPr lang="ko-KR" altLang="en-US" dirty="0"/>
              <a:t>정보는 검증이 가능하도록 정의</a:t>
            </a:r>
            <a:r>
              <a:rPr lang="en-US" altLang="ko-KR" dirty="0"/>
              <a:t>, </a:t>
            </a:r>
            <a:r>
              <a:rPr lang="ko-KR" altLang="en-US" dirty="0"/>
              <a:t>수집 및 기록될 것</a:t>
            </a:r>
            <a:r>
              <a:rPr lang="en-US" altLang="ko-KR" dirty="0"/>
              <a:t>(</a:t>
            </a:r>
            <a:r>
              <a:rPr lang="ko-KR" altLang="en-US" dirty="0"/>
              <a:t>검증가능성 </a:t>
            </a:r>
            <a:r>
              <a:rPr lang="en-US" altLang="ko-KR" dirty="0"/>
              <a:t>Verifiability), ⑥ </a:t>
            </a:r>
            <a:r>
              <a:rPr lang="ko-KR" altLang="en-US" dirty="0"/>
              <a:t>정보를 적시에 제공할 것</a:t>
            </a:r>
            <a:r>
              <a:rPr lang="en-US" altLang="ko-KR" dirty="0"/>
              <a:t>(</a:t>
            </a:r>
            <a:r>
              <a:rPr lang="ko-KR" altLang="en-US" dirty="0"/>
              <a:t>적시성 </a:t>
            </a:r>
            <a:r>
              <a:rPr lang="en-US" altLang="ko-KR" dirty="0"/>
              <a:t>Timeliness)</a:t>
            </a:r>
            <a:r>
              <a:rPr lang="ko-KR" altLang="en-US" dirty="0"/>
              <a:t>을 요구</a:t>
            </a:r>
            <a:endParaRPr lang="en-US" altLang="ko-KR" dirty="0"/>
          </a:p>
        </p:txBody>
      </p:sp>
      <p:sp>
        <p:nvSpPr>
          <p:cNvPr id="2" name="TextBox 1">
            <a:extLst>
              <a:ext uri="{FF2B5EF4-FFF2-40B4-BE49-F238E27FC236}">
                <a16:creationId xmlns:a16="http://schemas.microsoft.com/office/drawing/2014/main" id="{502FB107-2CE1-7E7F-0050-1A5F6121F9F9}"/>
              </a:ext>
            </a:extLst>
          </p:cNvPr>
          <p:cNvSpPr txBox="1"/>
          <p:nvPr/>
        </p:nvSpPr>
        <p:spPr>
          <a:xfrm>
            <a:off x="366157" y="858506"/>
            <a:ext cx="11358617" cy="400110"/>
          </a:xfrm>
          <a:prstGeom prst="rect">
            <a:avLst/>
          </a:prstGeom>
          <a:noFill/>
        </p:spPr>
        <p:txBody>
          <a:bodyPr wrap="square" rtlCol="0">
            <a:spAutoFit/>
          </a:bodyPr>
          <a:lstStyle/>
          <a:p>
            <a:r>
              <a:rPr lang="ko-KR" altLang="en-US" sz="2000" b="1" dirty="0">
                <a:solidFill>
                  <a:srgbClr val="1F3B73"/>
                </a:solidFill>
                <a:latin typeface="나눔스퀘어OTF ExtraBold" panose="020B0600000101010101" pitchFamily="34" charset="-127"/>
                <a:ea typeface="나눔스퀘어OTF ExtraBold" panose="020B0600000101010101" pitchFamily="34" charset="-127"/>
              </a:rPr>
              <a:t>한국거래소 </a:t>
            </a:r>
            <a:r>
              <a:rPr lang="en-US" altLang="ko-KR" sz="2000" b="1" dirty="0">
                <a:solidFill>
                  <a:srgbClr val="1F3B73"/>
                </a:solidFill>
                <a:latin typeface="나눔스퀘어OTF ExtraBold" panose="020B0600000101010101" pitchFamily="34" charset="-127"/>
                <a:ea typeface="나눔스퀘어OTF ExtraBold" panose="020B0600000101010101" pitchFamily="34" charset="-127"/>
              </a:rPr>
              <a:t>ESG </a:t>
            </a:r>
            <a:r>
              <a:rPr lang="ko-KR" altLang="en-US" sz="2000" b="1" dirty="0">
                <a:solidFill>
                  <a:srgbClr val="1F3B73"/>
                </a:solidFill>
                <a:latin typeface="나눔스퀘어OTF ExtraBold" panose="020B0600000101010101" pitchFamily="34" charset="-127"/>
                <a:ea typeface="나눔스퀘어OTF ExtraBold" panose="020B0600000101010101" pitchFamily="34" charset="-127"/>
              </a:rPr>
              <a:t>정보공개 </a:t>
            </a:r>
            <a:r>
              <a:rPr lang="ko-KR" altLang="en-US" sz="2000" b="1" dirty="0" err="1">
                <a:solidFill>
                  <a:srgbClr val="1F3B73"/>
                </a:solidFill>
                <a:latin typeface="나눔스퀘어OTF ExtraBold" panose="020B0600000101010101" pitchFamily="34" charset="-127"/>
                <a:ea typeface="나눔스퀘어OTF ExtraBold" panose="020B0600000101010101" pitchFamily="34" charset="-127"/>
              </a:rPr>
              <a:t>가이던스</a:t>
            </a:r>
            <a:r>
              <a:rPr lang="ko-KR" altLang="en-US" sz="2000" b="1" dirty="0">
                <a:solidFill>
                  <a:srgbClr val="1F3B73"/>
                </a:solidFill>
                <a:latin typeface="나눔스퀘어OTF ExtraBold" panose="020B0600000101010101" pitchFamily="34" charset="-127"/>
                <a:ea typeface="나눔스퀘어OTF ExtraBold" panose="020B0600000101010101" pitchFamily="34" charset="-127"/>
              </a:rPr>
              <a:t> 공시 및 포탈 개설</a:t>
            </a:r>
            <a:endParaRPr lang="en-US" altLang="ko-KR" sz="2000" b="1" dirty="0">
              <a:solidFill>
                <a:srgbClr val="1F3B73"/>
              </a:solidFill>
              <a:latin typeface="나눔스퀘어OTF ExtraBold" panose="020B0600000101010101" pitchFamily="34" charset="-127"/>
              <a:ea typeface="나눔스퀘어OTF ExtraBold" panose="020B0600000101010101" pitchFamily="34" charset="-127"/>
            </a:endParaRPr>
          </a:p>
        </p:txBody>
      </p:sp>
    </p:spTree>
    <p:extLst>
      <p:ext uri="{BB962C8B-B14F-4D97-AF65-F5344CB8AC3E}">
        <p14:creationId xmlns:p14="http://schemas.microsoft.com/office/powerpoint/2010/main" val="6491254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직선 연결선 4">
            <a:extLst>
              <a:ext uri="{FF2B5EF4-FFF2-40B4-BE49-F238E27FC236}">
                <a16:creationId xmlns:a16="http://schemas.microsoft.com/office/drawing/2014/main" id="{D039AB3A-1E85-8B3F-EA1B-B08B121B7D16}"/>
              </a:ext>
            </a:extLst>
          </p:cNvPr>
          <p:cNvCxnSpPr>
            <a:cxnSpLocks/>
          </p:cNvCxnSpPr>
          <p:nvPr/>
        </p:nvCxnSpPr>
        <p:spPr>
          <a:xfrm flipH="1" flipV="1">
            <a:off x="5023686" y="551167"/>
            <a:ext cx="5840998" cy="11253"/>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6" name="직사각형 5">
            <a:extLst>
              <a:ext uri="{FF2B5EF4-FFF2-40B4-BE49-F238E27FC236}">
                <a16:creationId xmlns:a16="http://schemas.microsoft.com/office/drawing/2014/main" id="{14CF2FE7-DEF8-EB6B-99CD-7DAB4C4F937D}"/>
              </a:ext>
            </a:extLst>
          </p:cNvPr>
          <p:cNvSpPr/>
          <p:nvPr/>
        </p:nvSpPr>
        <p:spPr>
          <a:xfrm>
            <a:off x="929470" y="119541"/>
            <a:ext cx="4094216" cy="655372"/>
          </a:xfrm>
          <a:prstGeom prst="rect">
            <a:avLst/>
          </a:prstGeom>
        </p:spPr>
        <p:txBody>
          <a:bodyPr wrap="square">
            <a:spAutoFit/>
          </a:bodyPr>
          <a:lstStyle/>
          <a:p>
            <a:pPr>
              <a:lnSpc>
                <a:spcPct val="150000"/>
              </a:lnSpc>
            </a:pPr>
            <a:r>
              <a:rPr lang="ko-KR" altLang="en-US" sz="2800" b="1" dirty="0">
                <a:latin typeface="+mn-ea"/>
                <a:cs typeface="Times New Roman" pitchFamily="18" charset="0"/>
              </a:rPr>
              <a:t>한국거래소</a:t>
            </a:r>
          </a:p>
        </p:txBody>
      </p:sp>
      <p:sp>
        <p:nvSpPr>
          <p:cNvPr id="11" name="직사각형 10">
            <a:extLst>
              <a:ext uri="{FF2B5EF4-FFF2-40B4-BE49-F238E27FC236}">
                <a16:creationId xmlns:a16="http://schemas.microsoft.com/office/drawing/2014/main" id="{96CFF56E-544C-BC6D-1765-E282990CDB46}"/>
              </a:ext>
            </a:extLst>
          </p:cNvPr>
          <p:cNvSpPr/>
          <p:nvPr/>
        </p:nvSpPr>
        <p:spPr>
          <a:xfrm>
            <a:off x="366157" y="61133"/>
            <a:ext cx="595035" cy="742511"/>
          </a:xfrm>
          <a:prstGeom prst="rect">
            <a:avLst/>
          </a:prstGeom>
        </p:spPr>
        <p:txBody>
          <a:bodyPr wrap="none">
            <a:spAutoFit/>
          </a:bodyPr>
          <a:lstStyle/>
          <a:p>
            <a:pPr>
              <a:lnSpc>
                <a:spcPct val="150000"/>
              </a:lnSpc>
            </a:pPr>
            <a:r>
              <a:rPr lang="en-US" altLang="ko-KR" sz="3200" b="1" dirty="0">
                <a:solidFill>
                  <a:schemeClr val="bg1">
                    <a:lumMod val="75000"/>
                  </a:schemeClr>
                </a:solidFill>
                <a:latin typeface="Times New Roman" pitchFamily="18" charset="0"/>
                <a:ea typeface="맑은 고딕" pitchFamily="50" charset="-127"/>
                <a:cs typeface="Times New Roman" pitchFamily="18" charset="0"/>
              </a:rPr>
              <a:t>0</a:t>
            </a:r>
            <a:r>
              <a:rPr lang="en-US" altLang="ko-KR" sz="3200" b="1" dirty="0">
                <a:solidFill>
                  <a:srgbClr val="C00000"/>
                </a:solidFill>
                <a:latin typeface="Times New Roman" pitchFamily="18" charset="0"/>
                <a:ea typeface="맑은 고딕" pitchFamily="50" charset="-127"/>
                <a:cs typeface="Times New Roman" pitchFamily="18" charset="0"/>
              </a:rPr>
              <a:t>2</a:t>
            </a:r>
          </a:p>
        </p:txBody>
      </p:sp>
      <p:sp>
        <p:nvSpPr>
          <p:cNvPr id="4" name="슬라이드 번호 개체 틀 3"/>
          <p:cNvSpPr>
            <a:spLocks noGrp="1"/>
          </p:cNvSpPr>
          <p:nvPr>
            <p:ph type="sldNum" sz="quarter" idx="12"/>
          </p:nvPr>
        </p:nvSpPr>
        <p:spPr/>
        <p:txBody>
          <a:bodyPr/>
          <a:lstStyle/>
          <a:p>
            <a:fld id="{DDC88DC7-E127-40CF-A214-063A7381AEF2}" type="slidenum">
              <a:rPr lang="ko-KR" altLang="en-US" smtClean="0"/>
              <a:t>18</a:t>
            </a:fld>
            <a:endParaRPr lang="ko-KR" altLang="en-US"/>
          </a:p>
        </p:txBody>
      </p:sp>
      <p:sp>
        <p:nvSpPr>
          <p:cNvPr id="2" name="TextBox 1">
            <a:extLst>
              <a:ext uri="{FF2B5EF4-FFF2-40B4-BE49-F238E27FC236}">
                <a16:creationId xmlns:a16="http://schemas.microsoft.com/office/drawing/2014/main" id="{502FB107-2CE1-7E7F-0050-1A5F6121F9F9}"/>
              </a:ext>
            </a:extLst>
          </p:cNvPr>
          <p:cNvSpPr txBox="1"/>
          <p:nvPr/>
        </p:nvSpPr>
        <p:spPr>
          <a:xfrm>
            <a:off x="366157" y="858506"/>
            <a:ext cx="11358617" cy="1938992"/>
          </a:xfrm>
          <a:prstGeom prst="rect">
            <a:avLst/>
          </a:prstGeom>
          <a:noFill/>
        </p:spPr>
        <p:txBody>
          <a:bodyPr wrap="square" rtlCol="0">
            <a:spAutoFit/>
          </a:bodyPr>
          <a:lstStyle/>
          <a:p>
            <a:r>
              <a:rPr lang="ko-KR" altLang="en-US" sz="2000" b="1" dirty="0">
                <a:solidFill>
                  <a:srgbClr val="1F3B73"/>
                </a:solidFill>
                <a:latin typeface="나눔스퀘어OTF ExtraBold" panose="020B0600000101010101" pitchFamily="34" charset="-127"/>
                <a:ea typeface="나눔스퀘어OTF ExtraBold" panose="020B0600000101010101" pitchFamily="34" charset="-127"/>
              </a:rPr>
              <a:t>한국거래소 </a:t>
            </a:r>
            <a:r>
              <a:rPr lang="en-US" altLang="ko-KR" sz="2000" b="1" dirty="0">
                <a:solidFill>
                  <a:srgbClr val="1F3B73"/>
                </a:solidFill>
                <a:latin typeface="나눔스퀘어OTF ExtraBold" panose="020B0600000101010101" pitchFamily="34" charset="-127"/>
                <a:ea typeface="나눔스퀘어OTF ExtraBold" panose="020B0600000101010101" pitchFamily="34" charset="-127"/>
              </a:rPr>
              <a:t>ESG </a:t>
            </a:r>
            <a:r>
              <a:rPr lang="ko-KR" altLang="en-US" sz="2000" b="1" dirty="0">
                <a:solidFill>
                  <a:srgbClr val="1F3B73"/>
                </a:solidFill>
                <a:latin typeface="나눔스퀘어OTF ExtraBold" panose="020B0600000101010101" pitchFamily="34" charset="-127"/>
                <a:ea typeface="나눔스퀘어OTF ExtraBold" panose="020B0600000101010101" pitchFamily="34" charset="-127"/>
              </a:rPr>
              <a:t>정보공개 </a:t>
            </a:r>
            <a:r>
              <a:rPr lang="ko-KR" altLang="en-US" sz="2000" b="1" dirty="0" err="1">
                <a:solidFill>
                  <a:srgbClr val="1F3B73"/>
                </a:solidFill>
                <a:latin typeface="나눔스퀘어OTF ExtraBold" panose="020B0600000101010101" pitchFamily="34" charset="-127"/>
                <a:ea typeface="나눔스퀘어OTF ExtraBold" panose="020B0600000101010101" pitchFamily="34" charset="-127"/>
              </a:rPr>
              <a:t>가이던스</a:t>
            </a:r>
            <a:r>
              <a:rPr lang="ko-KR" altLang="en-US" sz="2000" b="1" dirty="0">
                <a:solidFill>
                  <a:srgbClr val="1F3B73"/>
                </a:solidFill>
                <a:latin typeface="나눔스퀘어OTF ExtraBold" panose="020B0600000101010101" pitchFamily="34" charset="-127"/>
                <a:ea typeface="나눔스퀘어OTF ExtraBold" panose="020B0600000101010101" pitchFamily="34" charset="-127"/>
              </a:rPr>
              <a:t> 공시 및 포탈 개설</a:t>
            </a:r>
            <a:endParaRPr lang="en-US" altLang="ko-KR" sz="2000" b="1" dirty="0">
              <a:solidFill>
                <a:srgbClr val="1F3B73"/>
              </a:solidFill>
              <a:latin typeface="나눔스퀘어OTF ExtraBold" panose="020B0600000101010101" pitchFamily="34" charset="-127"/>
              <a:ea typeface="나눔스퀘어OTF ExtraBold" panose="020B0600000101010101" pitchFamily="34" charset="-127"/>
            </a:endParaRPr>
          </a:p>
          <a:p>
            <a:pPr marL="342900" indent="-342900">
              <a:buFont typeface="Arial" panose="020B0604020202020204" pitchFamily="34" charset="0"/>
              <a:buChar char="•"/>
            </a:pPr>
            <a:r>
              <a:rPr lang="en-US" altLang="ko-KR" sz="2000" b="1" dirty="0">
                <a:solidFill>
                  <a:srgbClr val="1F3B73"/>
                </a:solidFill>
                <a:latin typeface="나눔스퀘어OTF ExtraBold" panose="020B0600000101010101" pitchFamily="34" charset="-127"/>
                <a:ea typeface="나눔스퀘어OTF ExtraBold" panose="020B0600000101010101" pitchFamily="34" charset="-127"/>
              </a:rPr>
              <a:t>ESG </a:t>
            </a:r>
            <a:r>
              <a:rPr lang="ko-KR" altLang="en-US" sz="2000" b="1" dirty="0">
                <a:solidFill>
                  <a:srgbClr val="1F3B73"/>
                </a:solidFill>
                <a:latin typeface="나눔스퀘어OTF ExtraBold" panose="020B0600000101010101" pitchFamily="34" charset="-127"/>
                <a:ea typeface="나눔스퀘어OTF ExtraBold" panose="020B0600000101010101" pitchFamily="34" charset="-127"/>
              </a:rPr>
              <a:t>소개</a:t>
            </a:r>
            <a:r>
              <a:rPr lang="en-US" altLang="ko-KR" sz="2000" b="1" dirty="0">
                <a:solidFill>
                  <a:srgbClr val="1F3B73"/>
                </a:solidFill>
                <a:latin typeface="나눔스퀘어OTF ExtraBold" panose="020B0600000101010101" pitchFamily="34" charset="-127"/>
                <a:ea typeface="나눔스퀘어OTF ExtraBold" panose="020B0600000101010101" pitchFamily="34" charset="-127"/>
              </a:rPr>
              <a:t>, ESG </a:t>
            </a:r>
            <a:r>
              <a:rPr lang="ko-KR" altLang="en-US" sz="2000" b="1" dirty="0">
                <a:solidFill>
                  <a:srgbClr val="1F3B73"/>
                </a:solidFill>
                <a:latin typeface="나눔스퀘어OTF ExtraBold" panose="020B0600000101010101" pitchFamily="34" charset="-127"/>
                <a:ea typeface="나눔스퀘어OTF ExtraBold" panose="020B0600000101010101" pitchFamily="34" charset="-127"/>
              </a:rPr>
              <a:t>기업정보</a:t>
            </a:r>
            <a:r>
              <a:rPr lang="en-US" altLang="ko-KR" sz="2000" b="1" dirty="0">
                <a:solidFill>
                  <a:srgbClr val="1F3B73"/>
                </a:solidFill>
                <a:latin typeface="나눔스퀘어OTF ExtraBold" panose="020B0600000101010101" pitchFamily="34" charset="-127"/>
                <a:ea typeface="나눔스퀘어OTF ExtraBold" panose="020B0600000101010101" pitchFamily="34" charset="-127"/>
              </a:rPr>
              <a:t>, ESG </a:t>
            </a:r>
            <a:r>
              <a:rPr lang="ko-KR" altLang="en-US" sz="2000" b="1" dirty="0">
                <a:solidFill>
                  <a:srgbClr val="1F3B73"/>
                </a:solidFill>
                <a:latin typeface="나눔스퀘어OTF ExtraBold" panose="020B0600000101010101" pitchFamily="34" charset="-127"/>
                <a:ea typeface="나눔스퀘어OTF ExtraBold" panose="020B0600000101010101" pitchFamily="34" charset="-127"/>
              </a:rPr>
              <a:t>통계 및 자료실로 구성</a:t>
            </a:r>
            <a:endParaRPr lang="en-US" altLang="ko-KR" sz="2000" b="1" dirty="0">
              <a:solidFill>
                <a:srgbClr val="1F3B73"/>
              </a:solidFill>
              <a:latin typeface="나눔스퀘어OTF ExtraBold" panose="020B0600000101010101" pitchFamily="34" charset="-127"/>
              <a:ea typeface="나눔스퀘어OTF ExtraBold" panose="020B0600000101010101" pitchFamily="34" charset="-127"/>
            </a:endParaRPr>
          </a:p>
          <a:p>
            <a:pPr marL="342900" indent="-342900">
              <a:buFont typeface="Arial" panose="020B0604020202020204" pitchFamily="34" charset="0"/>
              <a:buChar char="•"/>
            </a:pPr>
            <a:r>
              <a:rPr lang="ko-KR" altLang="en-US" sz="2000" b="1" dirty="0">
                <a:solidFill>
                  <a:srgbClr val="1F3B73"/>
                </a:solidFill>
                <a:latin typeface="나눔스퀘어OTF ExtraBold" panose="020B0600000101010101" pitchFamily="34" charset="-127"/>
                <a:ea typeface="나눔스퀘어OTF ExtraBold" panose="020B0600000101010101" pitchFamily="34" charset="-127"/>
              </a:rPr>
              <a:t>기업정보에서는 한국기업지배구조원 </a:t>
            </a:r>
            <a:r>
              <a:rPr lang="en-US" altLang="ko-KR" sz="2000" b="1" dirty="0">
                <a:solidFill>
                  <a:srgbClr val="1F3B73"/>
                </a:solidFill>
                <a:latin typeface="나눔스퀘어OTF ExtraBold" panose="020B0600000101010101" pitchFamily="34" charset="-127"/>
                <a:ea typeface="나눔스퀘어OTF ExtraBold" panose="020B0600000101010101" pitchFamily="34" charset="-127"/>
              </a:rPr>
              <a:t>ESG </a:t>
            </a:r>
            <a:r>
              <a:rPr lang="ko-KR" altLang="en-US" sz="2000" b="1" dirty="0">
                <a:solidFill>
                  <a:srgbClr val="1F3B73"/>
                </a:solidFill>
                <a:latin typeface="나눔스퀘어OTF ExtraBold" panose="020B0600000101010101" pitchFamily="34" charset="-127"/>
                <a:ea typeface="나눔스퀘어OTF ExtraBold" panose="020B0600000101010101" pitchFamily="34" charset="-127"/>
              </a:rPr>
              <a:t>등급과 더불어</a:t>
            </a:r>
            <a:r>
              <a:rPr lang="en-US" altLang="ko-KR" sz="2000" b="1" dirty="0">
                <a:solidFill>
                  <a:srgbClr val="1F3B73"/>
                </a:solidFill>
                <a:latin typeface="나눔스퀘어OTF ExtraBold" panose="020B0600000101010101" pitchFamily="34" charset="-127"/>
                <a:ea typeface="나눔스퀘어OTF ExtraBold" panose="020B0600000101010101" pitchFamily="34" charset="-127"/>
              </a:rPr>
              <a:t>, </a:t>
            </a:r>
            <a:r>
              <a:rPr lang="ko-KR" altLang="en-US" sz="2000" b="1" dirty="0">
                <a:solidFill>
                  <a:srgbClr val="1F3B73"/>
                </a:solidFill>
                <a:latin typeface="나눔스퀘어OTF ExtraBold" panose="020B0600000101010101" pitchFamily="34" charset="-127"/>
                <a:ea typeface="나눔스퀘어OTF ExtraBold" panose="020B0600000101010101" pitchFamily="34" charset="-127"/>
              </a:rPr>
              <a:t>국내 기업이 발간한 </a:t>
            </a:r>
            <a:r>
              <a:rPr lang="en-US" altLang="ko-KR" sz="2000" b="1" dirty="0">
                <a:solidFill>
                  <a:srgbClr val="1F3B73"/>
                </a:solidFill>
                <a:latin typeface="나눔스퀘어OTF ExtraBold" panose="020B0600000101010101" pitchFamily="34" charset="-127"/>
                <a:ea typeface="나눔스퀘어OTF ExtraBold" panose="020B0600000101010101" pitchFamily="34" charset="-127"/>
              </a:rPr>
              <a:t>ESG </a:t>
            </a:r>
            <a:r>
              <a:rPr lang="ko-KR" altLang="en-US" sz="2000" b="1" dirty="0">
                <a:solidFill>
                  <a:srgbClr val="1F3B73"/>
                </a:solidFill>
                <a:latin typeface="나눔스퀘어OTF ExtraBold" panose="020B0600000101010101" pitchFamily="34" charset="-127"/>
                <a:ea typeface="나눔스퀘어OTF ExtraBold" panose="020B0600000101010101" pitchFamily="34" charset="-127"/>
              </a:rPr>
              <a:t>보고서와 지배구조보고서 등이 공시</a:t>
            </a:r>
            <a:r>
              <a:rPr lang="en-US" altLang="ko-KR" sz="2000" b="1" dirty="0">
                <a:solidFill>
                  <a:srgbClr val="1F3B73"/>
                </a:solidFill>
                <a:latin typeface="나눔스퀘어OTF ExtraBold" panose="020B0600000101010101" pitchFamily="34" charset="-127"/>
                <a:ea typeface="나눔스퀘어OTF ExtraBold" panose="020B0600000101010101" pitchFamily="34" charset="-127"/>
              </a:rPr>
              <a:t> </a:t>
            </a:r>
          </a:p>
          <a:p>
            <a:pPr marL="342900" indent="-342900">
              <a:buFont typeface="Arial" panose="020B0604020202020204" pitchFamily="34" charset="0"/>
              <a:buChar char="•"/>
            </a:pPr>
            <a:r>
              <a:rPr lang="ko-KR" altLang="en-US" sz="2000" b="1" dirty="0">
                <a:solidFill>
                  <a:srgbClr val="1F3B73"/>
                </a:solidFill>
                <a:latin typeface="나눔스퀘어OTF ExtraBold" panose="020B0600000101010101" pitchFamily="34" charset="-127"/>
                <a:ea typeface="나눔스퀘어OTF ExtraBold" panose="020B0600000101010101" pitchFamily="34" charset="-127"/>
              </a:rPr>
              <a:t> </a:t>
            </a:r>
            <a:r>
              <a:rPr lang="en-US" altLang="ko-KR" sz="2000" b="1" dirty="0">
                <a:solidFill>
                  <a:srgbClr val="1F3B73"/>
                </a:solidFill>
                <a:latin typeface="나눔스퀘어OTF ExtraBold" panose="020B0600000101010101" pitchFamily="34" charset="-127"/>
                <a:ea typeface="나눔스퀘어OTF ExtraBold" panose="020B0600000101010101" pitchFamily="34" charset="-127"/>
              </a:rPr>
              <a:t>ESG </a:t>
            </a:r>
            <a:r>
              <a:rPr lang="ko-KR" altLang="en-US" sz="2000" b="1" dirty="0">
                <a:solidFill>
                  <a:srgbClr val="1F3B73"/>
                </a:solidFill>
                <a:latin typeface="나눔스퀘어OTF ExtraBold" panose="020B0600000101010101" pitchFamily="34" charset="-127"/>
                <a:ea typeface="나눔스퀘어OTF ExtraBold" panose="020B0600000101010101" pitchFamily="34" charset="-127"/>
              </a:rPr>
              <a:t>포탈은 </a:t>
            </a:r>
            <a:r>
              <a:rPr lang="en-US" altLang="ko-KR" sz="2000" b="1" dirty="0">
                <a:solidFill>
                  <a:srgbClr val="1F3B73"/>
                </a:solidFill>
                <a:latin typeface="나눔스퀘어OTF ExtraBold" panose="020B0600000101010101" pitchFamily="34" charset="-127"/>
                <a:ea typeface="나눔스퀘어OTF ExtraBold" panose="020B0600000101010101" pitchFamily="34" charset="-127"/>
              </a:rPr>
              <a:t>ESG </a:t>
            </a:r>
            <a:r>
              <a:rPr lang="ko-KR" altLang="en-US" sz="2000" b="1" dirty="0">
                <a:solidFill>
                  <a:srgbClr val="1F3B73"/>
                </a:solidFill>
                <a:latin typeface="나눔스퀘어OTF ExtraBold" panose="020B0600000101010101" pitchFamily="34" charset="-127"/>
                <a:ea typeface="나눔스퀘어OTF ExtraBold" panose="020B0600000101010101" pitchFamily="34" charset="-127"/>
              </a:rPr>
              <a:t>부분에서 금융감독원의 </a:t>
            </a:r>
            <a:r>
              <a:rPr lang="en-US" altLang="ko-KR" sz="2000" b="1" dirty="0">
                <a:solidFill>
                  <a:srgbClr val="1F3B73"/>
                </a:solidFill>
                <a:latin typeface="나눔스퀘어OTF ExtraBold" panose="020B0600000101010101" pitchFamily="34" charset="-127"/>
                <a:ea typeface="나눔스퀘어OTF ExtraBold" panose="020B0600000101010101" pitchFamily="34" charset="-127"/>
              </a:rPr>
              <a:t>DART</a:t>
            </a:r>
            <a:r>
              <a:rPr lang="ko-KR" altLang="en-US" sz="2000" b="1" dirty="0">
                <a:solidFill>
                  <a:srgbClr val="1F3B73"/>
                </a:solidFill>
                <a:latin typeface="나눔스퀘어OTF ExtraBold" panose="020B0600000101010101" pitchFamily="34" charset="-127"/>
                <a:ea typeface="나눔스퀘어OTF ExtraBold" panose="020B0600000101010101" pitchFamily="34" charset="-127"/>
              </a:rPr>
              <a:t>와 한국거래소의 </a:t>
            </a:r>
            <a:r>
              <a:rPr lang="en-US" altLang="ko-KR" sz="2000" b="1" dirty="0">
                <a:solidFill>
                  <a:srgbClr val="1F3B73"/>
                </a:solidFill>
                <a:latin typeface="나눔스퀘어OTF ExtraBold" panose="020B0600000101010101" pitchFamily="34" charset="-127"/>
                <a:ea typeface="나눔스퀘어OTF ExtraBold" panose="020B0600000101010101" pitchFamily="34" charset="-127"/>
              </a:rPr>
              <a:t>KIND </a:t>
            </a:r>
            <a:r>
              <a:rPr lang="ko-KR" altLang="en-US" sz="2000" b="1" dirty="0">
                <a:solidFill>
                  <a:srgbClr val="1F3B73"/>
                </a:solidFill>
                <a:latin typeface="나눔스퀘어OTF ExtraBold" panose="020B0600000101010101" pitchFamily="34" charset="-127"/>
                <a:ea typeface="나눔스퀘어OTF ExtraBold" panose="020B0600000101010101" pitchFamily="34" charset="-127"/>
              </a:rPr>
              <a:t>역할을 할 것으로 기대</a:t>
            </a:r>
          </a:p>
          <a:p>
            <a:endParaRPr lang="en-US" altLang="ko-KR" sz="2000" b="1" dirty="0">
              <a:solidFill>
                <a:srgbClr val="1F3B73"/>
              </a:solidFill>
              <a:latin typeface="나눔스퀘어OTF ExtraBold" panose="020B0600000101010101" pitchFamily="34" charset="-127"/>
              <a:ea typeface="나눔스퀘어OTF ExtraBold" panose="020B0600000101010101" pitchFamily="34" charset="-127"/>
            </a:endParaRPr>
          </a:p>
        </p:txBody>
      </p:sp>
      <p:pic>
        <p:nvPicPr>
          <p:cNvPr id="7" name="Picture 5">
            <a:extLst>
              <a:ext uri="{FF2B5EF4-FFF2-40B4-BE49-F238E27FC236}">
                <a16:creationId xmlns:a16="http://schemas.microsoft.com/office/drawing/2014/main" id="{2576F1DA-F0BF-7F69-81DD-C26BFA30E6C8}"/>
              </a:ext>
            </a:extLst>
          </p:cNvPr>
          <p:cNvPicPr>
            <a:picLocks noChangeAspect="1"/>
          </p:cNvPicPr>
          <p:nvPr/>
        </p:nvPicPr>
        <p:blipFill>
          <a:blip r:embed="rId2"/>
          <a:stretch>
            <a:fillRect/>
          </a:stretch>
        </p:blipFill>
        <p:spPr>
          <a:xfrm>
            <a:off x="557657" y="2698106"/>
            <a:ext cx="10021921" cy="3855093"/>
          </a:xfrm>
          <a:prstGeom prst="rect">
            <a:avLst/>
          </a:prstGeom>
          <a:noFill/>
          <a:ln>
            <a:noFill/>
          </a:ln>
          <a:effectLst/>
        </p:spPr>
      </p:pic>
    </p:spTree>
    <p:extLst>
      <p:ext uri="{BB962C8B-B14F-4D97-AF65-F5344CB8AC3E}">
        <p14:creationId xmlns:p14="http://schemas.microsoft.com/office/powerpoint/2010/main" val="569113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직선 연결선 4">
            <a:extLst>
              <a:ext uri="{FF2B5EF4-FFF2-40B4-BE49-F238E27FC236}">
                <a16:creationId xmlns:a16="http://schemas.microsoft.com/office/drawing/2014/main" id="{D039AB3A-1E85-8B3F-EA1B-B08B121B7D16}"/>
              </a:ext>
            </a:extLst>
          </p:cNvPr>
          <p:cNvCxnSpPr>
            <a:cxnSpLocks/>
          </p:cNvCxnSpPr>
          <p:nvPr/>
        </p:nvCxnSpPr>
        <p:spPr>
          <a:xfrm flipH="1" flipV="1">
            <a:off x="5023686" y="551167"/>
            <a:ext cx="5840998" cy="11253"/>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6" name="직사각형 5">
            <a:extLst>
              <a:ext uri="{FF2B5EF4-FFF2-40B4-BE49-F238E27FC236}">
                <a16:creationId xmlns:a16="http://schemas.microsoft.com/office/drawing/2014/main" id="{14CF2FE7-DEF8-EB6B-99CD-7DAB4C4F937D}"/>
              </a:ext>
            </a:extLst>
          </p:cNvPr>
          <p:cNvSpPr/>
          <p:nvPr/>
        </p:nvSpPr>
        <p:spPr>
          <a:xfrm>
            <a:off x="929470" y="119541"/>
            <a:ext cx="4094216" cy="655372"/>
          </a:xfrm>
          <a:prstGeom prst="rect">
            <a:avLst/>
          </a:prstGeom>
        </p:spPr>
        <p:txBody>
          <a:bodyPr wrap="square">
            <a:spAutoFit/>
          </a:bodyPr>
          <a:lstStyle/>
          <a:p>
            <a:pPr>
              <a:lnSpc>
                <a:spcPct val="150000"/>
              </a:lnSpc>
            </a:pPr>
            <a:r>
              <a:rPr lang="ko-KR" altLang="en-US" sz="2800" b="1" dirty="0">
                <a:latin typeface="+mn-ea"/>
                <a:cs typeface="Times New Roman" pitchFamily="18" charset="0"/>
              </a:rPr>
              <a:t>한국회계기준원</a:t>
            </a:r>
          </a:p>
        </p:txBody>
      </p:sp>
      <p:sp>
        <p:nvSpPr>
          <p:cNvPr id="11" name="직사각형 10">
            <a:extLst>
              <a:ext uri="{FF2B5EF4-FFF2-40B4-BE49-F238E27FC236}">
                <a16:creationId xmlns:a16="http://schemas.microsoft.com/office/drawing/2014/main" id="{96CFF56E-544C-BC6D-1765-E282990CDB46}"/>
              </a:ext>
            </a:extLst>
          </p:cNvPr>
          <p:cNvSpPr/>
          <p:nvPr/>
        </p:nvSpPr>
        <p:spPr>
          <a:xfrm>
            <a:off x="366157" y="61133"/>
            <a:ext cx="595035" cy="742511"/>
          </a:xfrm>
          <a:prstGeom prst="rect">
            <a:avLst/>
          </a:prstGeom>
        </p:spPr>
        <p:txBody>
          <a:bodyPr wrap="none">
            <a:spAutoFit/>
          </a:bodyPr>
          <a:lstStyle/>
          <a:p>
            <a:pPr>
              <a:lnSpc>
                <a:spcPct val="150000"/>
              </a:lnSpc>
            </a:pPr>
            <a:r>
              <a:rPr lang="en-US" altLang="ko-KR" sz="3200" b="1" dirty="0">
                <a:solidFill>
                  <a:schemeClr val="bg1">
                    <a:lumMod val="75000"/>
                  </a:schemeClr>
                </a:solidFill>
                <a:latin typeface="Times New Roman" pitchFamily="18" charset="0"/>
                <a:ea typeface="맑은 고딕" pitchFamily="50" charset="-127"/>
                <a:cs typeface="Times New Roman" pitchFamily="18" charset="0"/>
              </a:rPr>
              <a:t>0</a:t>
            </a:r>
            <a:r>
              <a:rPr lang="en-US" altLang="ko-KR" sz="3200" b="1" dirty="0">
                <a:solidFill>
                  <a:srgbClr val="C00000"/>
                </a:solidFill>
                <a:latin typeface="Times New Roman" pitchFamily="18" charset="0"/>
                <a:ea typeface="맑은 고딕" pitchFamily="50" charset="-127"/>
                <a:cs typeface="Times New Roman" pitchFamily="18" charset="0"/>
              </a:rPr>
              <a:t>2</a:t>
            </a:r>
          </a:p>
        </p:txBody>
      </p:sp>
      <p:sp>
        <p:nvSpPr>
          <p:cNvPr id="4" name="슬라이드 번호 개체 틀 3"/>
          <p:cNvSpPr>
            <a:spLocks noGrp="1"/>
          </p:cNvSpPr>
          <p:nvPr>
            <p:ph type="sldNum" sz="quarter" idx="12"/>
          </p:nvPr>
        </p:nvSpPr>
        <p:spPr/>
        <p:txBody>
          <a:bodyPr/>
          <a:lstStyle/>
          <a:p>
            <a:fld id="{DDC88DC7-E127-40CF-A214-063A7381AEF2}" type="slidenum">
              <a:rPr lang="ko-KR" altLang="en-US" smtClean="0"/>
              <a:t>19</a:t>
            </a:fld>
            <a:endParaRPr lang="ko-KR" altLang="en-US"/>
          </a:p>
        </p:txBody>
      </p:sp>
      <p:sp>
        <p:nvSpPr>
          <p:cNvPr id="2" name="TextBox 1">
            <a:extLst>
              <a:ext uri="{FF2B5EF4-FFF2-40B4-BE49-F238E27FC236}">
                <a16:creationId xmlns:a16="http://schemas.microsoft.com/office/drawing/2014/main" id="{731E8CC7-6842-0CB2-7E10-2C6DA6851109}"/>
              </a:ext>
            </a:extLst>
          </p:cNvPr>
          <p:cNvSpPr txBox="1"/>
          <p:nvPr/>
        </p:nvSpPr>
        <p:spPr>
          <a:xfrm>
            <a:off x="366157" y="858506"/>
            <a:ext cx="11358617" cy="400110"/>
          </a:xfrm>
          <a:prstGeom prst="rect">
            <a:avLst/>
          </a:prstGeom>
          <a:noFill/>
        </p:spPr>
        <p:txBody>
          <a:bodyPr wrap="square" rtlCol="0">
            <a:spAutoFit/>
          </a:bodyPr>
          <a:lstStyle/>
          <a:p>
            <a:r>
              <a:rPr lang="en-US" altLang="ko-KR" sz="2000" b="1" dirty="0">
                <a:solidFill>
                  <a:srgbClr val="1F3B73"/>
                </a:solidFill>
                <a:latin typeface="나눔스퀘어OTF ExtraBold" panose="020B0600000101010101" pitchFamily="34" charset="-127"/>
                <a:ea typeface="나눔스퀘어OTF ExtraBold" panose="020B0600000101010101" pitchFamily="34" charset="-127"/>
              </a:rPr>
              <a:t>KSSB  </a:t>
            </a:r>
            <a:r>
              <a:rPr lang="ko-KR" altLang="en-US" sz="2000" b="1" dirty="0">
                <a:solidFill>
                  <a:srgbClr val="1F3B73"/>
                </a:solidFill>
                <a:latin typeface="나눔스퀘어OTF ExtraBold" panose="020B0600000101010101" pitchFamily="34" charset="-127"/>
                <a:ea typeface="나눔스퀘어OTF ExtraBold" panose="020B0600000101010101" pitchFamily="34" charset="-127"/>
              </a:rPr>
              <a:t>설립</a:t>
            </a:r>
            <a:r>
              <a:rPr lang="en-US" altLang="ko-KR" sz="2000" b="1" dirty="0">
                <a:solidFill>
                  <a:srgbClr val="1F3B73"/>
                </a:solidFill>
                <a:latin typeface="나눔스퀘어OTF ExtraBold" panose="020B0600000101010101" pitchFamily="34" charset="-127"/>
                <a:ea typeface="나눔스퀘어OTF ExtraBold" panose="020B0600000101010101" pitchFamily="34" charset="-127"/>
              </a:rPr>
              <a:t>, IFRS S1, S2 </a:t>
            </a:r>
            <a:r>
              <a:rPr lang="ko-KR" altLang="en-US" sz="2000" b="1" dirty="0">
                <a:solidFill>
                  <a:srgbClr val="1F3B73"/>
                </a:solidFill>
                <a:latin typeface="나눔스퀘어OTF ExtraBold" panose="020B0600000101010101" pitchFamily="34" charset="-127"/>
                <a:ea typeface="나눔스퀘어OTF ExtraBold" panose="020B0600000101010101" pitchFamily="34" charset="-127"/>
              </a:rPr>
              <a:t>공개초안 번역본 공개 및 </a:t>
            </a:r>
            <a:r>
              <a:rPr lang="en-US" altLang="ko-KR" sz="2000" b="1" dirty="0">
                <a:solidFill>
                  <a:srgbClr val="1F3B73"/>
                </a:solidFill>
                <a:latin typeface="나눔스퀘어OTF ExtraBold" panose="020B0600000101010101" pitchFamily="34" charset="-127"/>
                <a:ea typeface="나눔스퀘어OTF ExtraBold" panose="020B0600000101010101" pitchFamily="34" charset="-127"/>
              </a:rPr>
              <a:t>SASB </a:t>
            </a:r>
            <a:r>
              <a:rPr lang="ko-KR" altLang="en-US" sz="2000" b="1" dirty="0">
                <a:solidFill>
                  <a:srgbClr val="1F3B73"/>
                </a:solidFill>
                <a:latin typeface="나눔스퀘어OTF ExtraBold" panose="020B0600000101010101" pitchFamily="34" charset="-127"/>
                <a:ea typeface="나눔스퀘어OTF ExtraBold" panose="020B0600000101010101" pitchFamily="34" charset="-127"/>
              </a:rPr>
              <a:t>번역본 공개</a:t>
            </a:r>
            <a:endParaRPr lang="en-US" altLang="ko-KR" sz="2000" b="1" dirty="0">
              <a:solidFill>
                <a:srgbClr val="1F3B73"/>
              </a:solidFill>
              <a:latin typeface="나눔스퀘어OTF ExtraBold" panose="020B0600000101010101" pitchFamily="34" charset="-127"/>
              <a:ea typeface="나눔스퀘어OTF ExtraBold" panose="020B0600000101010101" pitchFamily="34" charset="-127"/>
            </a:endParaRPr>
          </a:p>
        </p:txBody>
      </p:sp>
      <p:sp>
        <p:nvSpPr>
          <p:cNvPr id="8" name="TextBox 7">
            <a:extLst>
              <a:ext uri="{FF2B5EF4-FFF2-40B4-BE49-F238E27FC236}">
                <a16:creationId xmlns:a16="http://schemas.microsoft.com/office/drawing/2014/main" id="{65B71600-932B-F5A2-C475-E9DD6453C2F8}"/>
              </a:ext>
            </a:extLst>
          </p:cNvPr>
          <p:cNvSpPr txBox="1"/>
          <p:nvPr/>
        </p:nvSpPr>
        <p:spPr>
          <a:xfrm>
            <a:off x="513521" y="1425727"/>
            <a:ext cx="10840279" cy="1015214"/>
          </a:xfrm>
          <a:prstGeom prst="rect">
            <a:avLst/>
          </a:prstGeom>
          <a:noFill/>
        </p:spPr>
        <p:txBody>
          <a:bodyPr wrap="square">
            <a:spAutoFit/>
          </a:bodyPr>
          <a:lstStyle/>
          <a:p>
            <a:pPr marL="285750" indent="-285750" algn="just" fontAlgn="base">
              <a:lnSpc>
                <a:spcPct val="180000"/>
              </a:lnSpc>
              <a:buFont typeface="Arial" panose="020B0604020202020204" pitchFamily="34" charset="0"/>
              <a:buChar char="•"/>
            </a:pPr>
            <a:r>
              <a:rPr lang="en-US" altLang="ko-KR" sz="1800" kern="0" spc="0" dirty="0">
                <a:solidFill>
                  <a:srgbClr val="000000"/>
                </a:solidFill>
                <a:effectLst/>
                <a:latin typeface="+mn-ea"/>
              </a:rPr>
              <a:t>ISSB </a:t>
            </a:r>
            <a:r>
              <a:rPr lang="ko-KR" altLang="en-US" sz="1800" kern="0" spc="0" dirty="0">
                <a:solidFill>
                  <a:srgbClr val="000000"/>
                </a:solidFill>
                <a:effectLst/>
                <a:latin typeface="+mn-ea"/>
              </a:rPr>
              <a:t>설립에 대응하여</a:t>
            </a:r>
            <a:r>
              <a:rPr lang="en-US" altLang="ko-KR" sz="1800" kern="0" spc="0" dirty="0">
                <a:solidFill>
                  <a:srgbClr val="000000"/>
                </a:solidFill>
                <a:effectLst/>
                <a:latin typeface="+mn-ea"/>
              </a:rPr>
              <a:t>, IFRS S1, S2 </a:t>
            </a:r>
            <a:r>
              <a:rPr lang="ko-KR" altLang="en-US" sz="1800" kern="0" spc="0" dirty="0">
                <a:solidFill>
                  <a:srgbClr val="000000"/>
                </a:solidFill>
                <a:effectLst/>
                <a:latin typeface="+mn-ea"/>
              </a:rPr>
              <a:t>공개초안 번역본 제시</a:t>
            </a:r>
            <a:r>
              <a:rPr lang="en-US" altLang="ko-KR" sz="1800" kern="0" spc="0" dirty="0">
                <a:solidFill>
                  <a:srgbClr val="000000"/>
                </a:solidFill>
                <a:effectLst/>
                <a:latin typeface="+mn-ea"/>
              </a:rPr>
              <a:t>, </a:t>
            </a:r>
            <a:r>
              <a:rPr lang="en-US" altLang="ko-KR" kern="0" dirty="0">
                <a:solidFill>
                  <a:srgbClr val="000000"/>
                </a:solidFill>
                <a:latin typeface="+mn-ea"/>
              </a:rPr>
              <a:t>SASB</a:t>
            </a:r>
            <a:r>
              <a:rPr lang="ko-KR" altLang="en-US" kern="0" dirty="0">
                <a:solidFill>
                  <a:srgbClr val="000000"/>
                </a:solidFill>
                <a:latin typeface="+mn-ea"/>
              </a:rPr>
              <a:t> 번역본 공개</a:t>
            </a:r>
            <a:endParaRPr lang="en-US" altLang="ko-KR" sz="1800" kern="0" spc="0" dirty="0">
              <a:solidFill>
                <a:srgbClr val="000000"/>
              </a:solidFill>
              <a:effectLst/>
              <a:latin typeface="+mn-ea"/>
            </a:endParaRPr>
          </a:p>
          <a:p>
            <a:pPr marL="285750" marR="0" indent="-285750" algn="just" fontAlgn="base" latinLnBrk="1">
              <a:lnSpc>
                <a:spcPct val="180000"/>
              </a:lnSpc>
              <a:spcBef>
                <a:spcPts val="0"/>
              </a:spcBef>
              <a:spcAft>
                <a:spcPts val="0"/>
              </a:spcAft>
              <a:buFont typeface="Arial" panose="020B0604020202020204" pitchFamily="34" charset="0"/>
              <a:buChar char="•"/>
            </a:pPr>
            <a:r>
              <a:rPr lang="en-US" altLang="ko-KR" sz="1800" kern="0" spc="0" dirty="0">
                <a:solidFill>
                  <a:srgbClr val="000000"/>
                </a:solidFill>
                <a:effectLst/>
                <a:latin typeface="+mn-ea"/>
              </a:rPr>
              <a:t>2022</a:t>
            </a:r>
            <a:r>
              <a:rPr lang="ko-KR" altLang="en-US" sz="1800" kern="0" spc="0" dirty="0">
                <a:solidFill>
                  <a:srgbClr val="000000"/>
                </a:solidFill>
                <a:effectLst/>
                <a:latin typeface="+mn-ea"/>
              </a:rPr>
              <a:t>년 </a:t>
            </a:r>
            <a:r>
              <a:rPr lang="en-US" altLang="ko-KR" sz="1800" kern="0" spc="0" dirty="0">
                <a:solidFill>
                  <a:srgbClr val="000000"/>
                </a:solidFill>
                <a:effectLst/>
                <a:latin typeface="+mn-ea"/>
              </a:rPr>
              <a:t>12</a:t>
            </a:r>
            <a:r>
              <a:rPr lang="ko-KR" altLang="en-US" sz="1800" kern="0" spc="0" dirty="0">
                <a:solidFill>
                  <a:srgbClr val="000000"/>
                </a:solidFill>
                <a:effectLst/>
                <a:latin typeface="+mn-ea"/>
              </a:rPr>
              <a:t>월 </a:t>
            </a:r>
            <a:r>
              <a:rPr lang="ko-KR" altLang="en-US" kern="0" dirty="0">
                <a:solidFill>
                  <a:srgbClr val="000000"/>
                </a:solidFill>
                <a:latin typeface="+mn-ea"/>
              </a:rPr>
              <a:t>한국회계기준원</a:t>
            </a:r>
            <a:r>
              <a:rPr lang="en-US" altLang="ko-KR" kern="0" dirty="0">
                <a:solidFill>
                  <a:srgbClr val="000000"/>
                </a:solidFill>
                <a:latin typeface="+mn-ea"/>
              </a:rPr>
              <a:t>(KASB)</a:t>
            </a:r>
            <a:r>
              <a:rPr lang="ko-KR" altLang="en-US" kern="0" dirty="0">
                <a:solidFill>
                  <a:srgbClr val="000000"/>
                </a:solidFill>
                <a:latin typeface="+mn-ea"/>
              </a:rPr>
              <a:t> 내에</a:t>
            </a:r>
            <a:r>
              <a:rPr lang="en-US" altLang="ko-KR" kern="0" dirty="0">
                <a:solidFill>
                  <a:srgbClr val="000000"/>
                </a:solidFill>
                <a:latin typeface="+mn-ea"/>
              </a:rPr>
              <a:t> </a:t>
            </a:r>
            <a:r>
              <a:rPr lang="ko-KR" altLang="en-US" kern="0" dirty="0" err="1">
                <a:solidFill>
                  <a:srgbClr val="000000"/>
                </a:solidFill>
                <a:latin typeface="+mn-ea"/>
              </a:rPr>
              <a:t>한국</a:t>
            </a:r>
            <a:r>
              <a:rPr lang="ko-KR" altLang="en-US" sz="1800" kern="0" spc="0" dirty="0" err="1">
                <a:solidFill>
                  <a:srgbClr val="000000"/>
                </a:solidFill>
                <a:effectLst/>
                <a:latin typeface="+mn-ea"/>
              </a:rPr>
              <a:t>지속가능성기준위원회</a:t>
            </a:r>
            <a:r>
              <a:rPr lang="en-US" altLang="ko-KR" sz="1800" kern="0" spc="0" dirty="0">
                <a:solidFill>
                  <a:srgbClr val="000000"/>
                </a:solidFill>
                <a:effectLst/>
                <a:latin typeface="+mn-ea"/>
              </a:rPr>
              <a:t>(KSSB)</a:t>
            </a:r>
            <a:r>
              <a:rPr lang="ko-KR" altLang="en-US" sz="1800" kern="0" spc="0" dirty="0">
                <a:solidFill>
                  <a:srgbClr val="000000"/>
                </a:solidFill>
                <a:effectLst/>
                <a:latin typeface="+mn-ea"/>
              </a:rPr>
              <a:t> 설립</a:t>
            </a:r>
            <a:r>
              <a:rPr lang="en-US" altLang="ko-KR" sz="1800" kern="0" spc="0" dirty="0">
                <a:solidFill>
                  <a:srgbClr val="000000"/>
                </a:solidFill>
                <a:effectLst/>
                <a:latin typeface="+mn-ea"/>
              </a:rPr>
              <a:t> </a:t>
            </a:r>
          </a:p>
        </p:txBody>
      </p:sp>
      <p:graphicFrame>
        <p:nvGraphicFramePr>
          <p:cNvPr id="9" name="표 8">
            <a:extLst>
              <a:ext uri="{FF2B5EF4-FFF2-40B4-BE49-F238E27FC236}">
                <a16:creationId xmlns:a16="http://schemas.microsoft.com/office/drawing/2014/main" id="{CE302BDE-3B60-0096-AD84-EA800EDEEB99}"/>
              </a:ext>
            </a:extLst>
          </p:cNvPr>
          <p:cNvGraphicFramePr>
            <a:graphicFrameLocks noGrp="1"/>
          </p:cNvGraphicFramePr>
          <p:nvPr>
            <p:extLst>
              <p:ext uri="{D42A27DB-BD31-4B8C-83A1-F6EECF244321}">
                <p14:modId xmlns:p14="http://schemas.microsoft.com/office/powerpoint/2010/main" val="2909247487"/>
              </p:ext>
            </p:extLst>
          </p:nvPr>
        </p:nvGraphicFramePr>
        <p:xfrm>
          <a:off x="723899" y="2697525"/>
          <a:ext cx="9877838" cy="2365418"/>
        </p:xfrm>
        <a:graphic>
          <a:graphicData uri="http://schemas.openxmlformats.org/drawingml/2006/table">
            <a:tbl>
              <a:tblPr/>
              <a:tblGrid>
                <a:gridCol w="1220409">
                  <a:extLst>
                    <a:ext uri="{9D8B030D-6E8A-4147-A177-3AD203B41FA5}">
                      <a16:colId xmlns:a16="http://schemas.microsoft.com/office/drawing/2014/main" val="517572193"/>
                    </a:ext>
                  </a:extLst>
                </a:gridCol>
                <a:gridCol w="1220409">
                  <a:extLst>
                    <a:ext uri="{9D8B030D-6E8A-4147-A177-3AD203B41FA5}">
                      <a16:colId xmlns:a16="http://schemas.microsoft.com/office/drawing/2014/main" val="2516147653"/>
                    </a:ext>
                  </a:extLst>
                </a:gridCol>
                <a:gridCol w="2803127">
                  <a:extLst>
                    <a:ext uri="{9D8B030D-6E8A-4147-A177-3AD203B41FA5}">
                      <a16:colId xmlns:a16="http://schemas.microsoft.com/office/drawing/2014/main" val="3669623979"/>
                    </a:ext>
                  </a:extLst>
                </a:gridCol>
                <a:gridCol w="4633893">
                  <a:extLst>
                    <a:ext uri="{9D8B030D-6E8A-4147-A177-3AD203B41FA5}">
                      <a16:colId xmlns:a16="http://schemas.microsoft.com/office/drawing/2014/main" val="2600262376"/>
                    </a:ext>
                  </a:extLst>
                </a:gridCol>
              </a:tblGrid>
              <a:tr h="309324">
                <a:tc gridSpan="2">
                  <a:txBody>
                    <a:bodyPr/>
                    <a:lstStyle/>
                    <a:p>
                      <a:pPr algn="ctr" fontAlgn="ctr" latinLnBrk="0"/>
                      <a:r>
                        <a:rPr lang="ko-KR" altLang="en-US" sz="1400" b="1" dirty="0">
                          <a:effectLst/>
                          <a:latin typeface="굴림" panose="020B0600000101010101" pitchFamily="50" charset="-127"/>
                          <a:ea typeface="굴림" panose="020B0600000101010101" pitchFamily="50" charset="-127"/>
                        </a:rPr>
                        <a:t>구분</a:t>
                      </a:r>
                      <a:endParaRPr lang="ko-KR" altLang="en-US" sz="1400" dirty="0">
                        <a:effectLst/>
                        <a:latin typeface="굴림" panose="020B0600000101010101" pitchFamily="50" charset="-127"/>
                        <a:ea typeface="굴림" panose="020B0600000101010101" pitchFamily="50" charset="-127"/>
                      </a:endParaRPr>
                    </a:p>
                  </a:txBody>
                  <a:tcPr marL="57150" marR="57150" marT="9525" marB="9525" anchor="ctr">
                    <a:lnL>
                      <a:noFill/>
                    </a:lnL>
                    <a:lnR w="952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solidFill>
                      <a:schemeClr val="accent1">
                        <a:lumMod val="40000"/>
                        <a:lumOff val="60000"/>
                      </a:schemeClr>
                    </a:solidFill>
                  </a:tcPr>
                </a:tc>
                <a:tc hMerge="1">
                  <a:txBody>
                    <a:bodyPr/>
                    <a:lstStyle/>
                    <a:p>
                      <a:pPr latinLnBrk="1"/>
                      <a:endParaRPr lang="ko-KR" altLang="en-US"/>
                    </a:p>
                  </a:txBody>
                  <a:tcPr/>
                </a:tc>
                <a:tc>
                  <a:txBody>
                    <a:bodyPr/>
                    <a:lstStyle/>
                    <a:p>
                      <a:pPr algn="ctr" fontAlgn="ctr" latinLnBrk="0"/>
                      <a:r>
                        <a:rPr lang="ko-KR" altLang="en-US" sz="1400" b="1">
                          <a:effectLst/>
                          <a:latin typeface="굴림" panose="020B0600000101010101" pitchFamily="50" charset="-127"/>
                          <a:ea typeface="굴림" panose="020B0600000101010101" pitchFamily="50" charset="-127"/>
                        </a:rPr>
                        <a:t>이름</a:t>
                      </a:r>
                      <a:endParaRPr lang="ko-KR" altLang="en-US" sz="1400">
                        <a:effectLst/>
                        <a:latin typeface="굴림" panose="020B0600000101010101" pitchFamily="50" charset="-127"/>
                        <a:ea typeface="굴림" panose="020B0600000101010101" pitchFamily="50" charset="-127"/>
                      </a:endParaRPr>
                    </a:p>
                  </a:txBody>
                  <a:tcPr marL="57150" marR="57150" marT="9525" marB="952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fontAlgn="ctr" latinLnBrk="0"/>
                      <a:r>
                        <a:rPr lang="ko-KR" altLang="en-US" sz="1400" b="1" dirty="0">
                          <a:effectLst/>
                          <a:latin typeface="굴림" panose="020B0600000101010101" pitchFamily="50" charset="-127"/>
                          <a:ea typeface="굴림" panose="020B0600000101010101" pitchFamily="50" charset="-127"/>
                        </a:rPr>
                        <a:t>소속 및 現 직급</a:t>
                      </a:r>
                      <a:endParaRPr lang="ko-KR" altLang="en-US" sz="1400" dirty="0">
                        <a:effectLst/>
                        <a:latin typeface="굴림" panose="020B0600000101010101" pitchFamily="50" charset="-127"/>
                        <a:ea typeface="굴림" panose="020B0600000101010101" pitchFamily="50" charset="-127"/>
                      </a:endParaRPr>
                    </a:p>
                  </a:txBody>
                  <a:tcPr marL="57150" marR="57150" marT="9525" marB="9525" anchor="ctr">
                    <a:lnL w="9525" cap="flat" cmpd="sng" algn="ctr">
                      <a:solidFill>
                        <a:srgbClr val="000000"/>
                      </a:solidFill>
                      <a:prstDash val="solid"/>
                      <a:round/>
                      <a:headEnd type="none" w="med" len="med"/>
                      <a:tailEnd type="none" w="med" len="med"/>
                    </a:lnL>
                    <a:lnR>
                      <a:noFill/>
                    </a:lnR>
                    <a:lnT w="28575" cap="flat" cmpd="sng"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1720940551"/>
                  </a:ext>
                </a:extLst>
              </a:tr>
              <a:tr h="309324">
                <a:tc gridSpan="2">
                  <a:txBody>
                    <a:bodyPr/>
                    <a:lstStyle/>
                    <a:p>
                      <a:pPr algn="ctr" fontAlgn="ctr" latinLnBrk="0"/>
                      <a:r>
                        <a:rPr lang="ko-KR" altLang="en-US" sz="1400">
                          <a:effectLst/>
                          <a:latin typeface="굴림" panose="020B0600000101010101" pitchFamily="50" charset="-127"/>
                          <a:ea typeface="굴림" panose="020B0600000101010101" pitchFamily="50" charset="-127"/>
                        </a:rPr>
                        <a:t>위원장</a:t>
                      </a:r>
                    </a:p>
                  </a:txBody>
                  <a:tcPr marL="57150" marR="57150" marT="9525" marB="9525" anchor="ctr">
                    <a:lnL>
                      <a:noFill/>
                    </a:lnL>
                    <a:lnR w="9525" cap="flat" cmpd="sng"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hMerge="1">
                  <a:txBody>
                    <a:bodyPr/>
                    <a:lstStyle/>
                    <a:p>
                      <a:pPr latinLnBrk="1"/>
                      <a:endParaRPr lang="ko-KR" altLang="en-US"/>
                    </a:p>
                  </a:txBody>
                  <a:tcPr/>
                </a:tc>
                <a:tc>
                  <a:txBody>
                    <a:bodyPr/>
                    <a:lstStyle/>
                    <a:p>
                      <a:pPr algn="ctr" fontAlgn="ctr" latinLnBrk="0"/>
                      <a:r>
                        <a:rPr lang="ko-KR" altLang="en-US" sz="1400" b="1" dirty="0" err="1">
                          <a:effectLst/>
                          <a:latin typeface="굴림" panose="020B0600000101010101" pitchFamily="50" charset="-127"/>
                          <a:ea typeface="굴림" panose="020B0600000101010101" pitchFamily="50" charset="-127"/>
                        </a:rPr>
                        <a:t>김의형</a:t>
                      </a:r>
                      <a:endParaRPr lang="ko-KR" altLang="en-US" sz="1400" dirty="0">
                        <a:effectLst/>
                        <a:latin typeface="굴림" panose="020B0600000101010101" pitchFamily="50" charset="-127"/>
                        <a:ea typeface="굴림" panose="020B0600000101010101" pitchFamily="50" charset="-127"/>
                      </a:endParaRPr>
                    </a:p>
                  </a:txBody>
                  <a:tcPr marL="57150" marR="57150" marT="9525" marB="952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fontAlgn="ctr" latinLnBrk="0"/>
                      <a:r>
                        <a:rPr lang="ko-KR" altLang="en-US" sz="1400">
                          <a:effectLst/>
                          <a:latin typeface="굴림" panose="020B0600000101010101" pitchFamily="50" charset="-127"/>
                          <a:ea typeface="굴림" panose="020B0600000101010101" pitchFamily="50" charset="-127"/>
                        </a:rPr>
                        <a:t>한국회계기준원 원장</a:t>
                      </a:r>
                    </a:p>
                  </a:txBody>
                  <a:tcPr marL="57150" marR="57150" marT="9525" marB="9525" anchor="ctr">
                    <a:lnL w="9525" cap="flat" cmpd="sng" algn="ctr">
                      <a:solidFill>
                        <a:srgbClr val="000000"/>
                      </a:solidFill>
                      <a:prstDash val="solid"/>
                      <a:round/>
                      <a:headEnd type="none" w="med" len="med"/>
                      <a:tailEnd type="none" w="med" len="med"/>
                    </a:lnL>
                    <a:lnR>
                      <a:noFill/>
                    </a:lnR>
                    <a:lnT w="28575" cap="flat" cmpd="dbl"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87163952"/>
                  </a:ext>
                </a:extLst>
              </a:tr>
              <a:tr h="309324">
                <a:tc gridSpan="2">
                  <a:txBody>
                    <a:bodyPr/>
                    <a:lstStyle/>
                    <a:p>
                      <a:pPr algn="ctr" fontAlgn="ctr" latinLnBrk="0"/>
                      <a:r>
                        <a:rPr lang="ko-KR" altLang="en-US" sz="1400">
                          <a:effectLst/>
                          <a:latin typeface="굴림" panose="020B0600000101010101" pitchFamily="50" charset="-127"/>
                          <a:ea typeface="굴림" panose="020B0600000101010101" pitchFamily="50" charset="-127"/>
                        </a:rPr>
                        <a:t>상임위원</a:t>
                      </a:r>
                    </a:p>
                  </a:txBody>
                  <a:tcPr marL="57150" marR="57150" marT="9525" marB="9525" anchor="ctr">
                    <a:lnL>
                      <a:noFill/>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hMerge="1">
                  <a:txBody>
                    <a:bodyPr/>
                    <a:lstStyle/>
                    <a:p>
                      <a:pPr latinLnBrk="1"/>
                      <a:endParaRPr lang="ko-KR" altLang="en-US"/>
                    </a:p>
                  </a:txBody>
                  <a:tcPr/>
                </a:tc>
                <a:tc>
                  <a:txBody>
                    <a:bodyPr/>
                    <a:lstStyle/>
                    <a:p>
                      <a:pPr algn="ctr" fontAlgn="ctr" latinLnBrk="0"/>
                      <a:r>
                        <a:rPr lang="ko-KR" altLang="en-US" sz="1400" b="1" dirty="0">
                          <a:effectLst/>
                          <a:latin typeface="굴림" panose="020B0600000101010101" pitchFamily="50" charset="-127"/>
                          <a:ea typeface="굴림" panose="020B0600000101010101" pitchFamily="50" charset="-127"/>
                        </a:rPr>
                        <a:t>박세환</a:t>
                      </a:r>
                      <a:endParaRPr lang="ko-KR" altLang="en-US" sz="1400" dirty="0">
                        <a:effectLst/>
                        <a:latin typeface="굴림" panose="020B0600000101010101" pitchFamily="50" charset="-127"/>
                        <a:ea typeface="굴림" panose="020B0600000101010101" pitchFamily="50" charset="-127"/>
                      </a:endParaRPr>
                    </a:p>
                  </a:txBody>
                  <a:tcPr marL="57150" marR="57150" marT="9525" marB="952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fontAlgn="ctr" latinLnBrk="0"/>
                      <a:r>
                        <a:rPr lang="ko-KR" altLang="en-US" sz="1400" dirty="0">
                          <a:effectLst/>
                          <a:latin typeface="굴림" panose="020B0600000101010101" pitchFamily="50" charset="-127"/>
                          <a:ea typeface="굴림" panose="020B0600000101010101" pitchFamily="50" charset="-127"/>
                        </a:rPr>
                        <a:t>한국회계기준원 상임위원</a:t>
                      </a:r>
                    </a:p>
                  </a:txBody>
                  <a:tcPr marL="57150" marR="57150" marT="9525" marB="9525" anchor="ctr">
                    <a:lnL w="9525" cap="flat" cmpd="sng" algn="ctr">
                      <a:solidFill>
                        <a:srgbClr val="000000"/>
                      </a:solidFill>
                      <a:prstDash val="solid"/>
                      <a:round/>
                      <a:headEnd type="none" w="med" len="med"/>
                      <a:tailEnd type="none" w="med" len="med"/>
                    </a:lnL>
                    <a:lnR>
                      <a:noFill/>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97671439"/>
                  </a:ext>
                </a:extLst>
              </a:tr>
              <a:tr h="309324">
                <a:tc rowSpan="5">
                  <a:txBody>
                    <a:bodyPr/>
                    <a:lstStyle/>
                    <a:p>
                      <a:pPr algn="ctr" fontAlgn="ctr" latinLnBrk="0"/>
                      <a:r>
                        <a:rPr lang="ko-KR" altLang="en-US" sz="1400">
                          <a:effectLst/>
                          <a:latin typeface="굴림" panose="020B0600000101010101" pitchFamily="50" charset="-127"/>
                          <a:ea typeface="굴림" panose="020B0600000101010101" pitchFamily="50" charset="-127"/>
                        </a:rPr>
                        <a:t>비상임위원</a:t>
                      </a:r>
                    </a:p>
                  </a:txBody>
                  <a:tcPr marL="57150" marR="57150" marT="9525" marB="9525" anchor="ctr">
                    <a:lnL>
                      <a:noFill/>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rowSpan="3">
                  <a:txBody>
                    <a:bodyPr/>
                    <a:lstStyle/>
                    <a:p>
                      <a:pPr algn="ctr" fontAlgn="ctr" latinLnBrk="0"/>
                      <a:r>
                        <a:rPr lang="ko-KR" altLang="en-US" sz="1400">
                          <a:effectLst/>
                          <a:latin typeface="굴림" panose="020B0600000101010101" pitchFamily="50" charset="-127"/>
                          <a:ea typeface="굴림" panose="020B0600000101010101" pitchFamily="50" charset="-127"/>
                        </a:rPr>
                        <a:t>당연직</a:t>
                      </a:r>
                    </a:p>
                  </a:txBody>
                  <a:tcPr marL="57150" marR="57150" marT="9525" marB="952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fontAlgn="ctr" latinLnBrk="0"/>
                      <a:r>
                        <a:rPr lang="ko-KR" altLang="en-US" sz="1400" b="1">
                          <a:effectLst/>
                          <a:latin typeface="굴림" panose="020B0600000101010101" pitchFamily="50" charset="-127"/>
                          <a:ea typeface="굴림" panose="020B0600000101010101" pitchFamily="50" charset="-127"/>
                        </a:rPr>
                        <a:t>우태희</a:t>
                      </a:r>
                      <a:endParaRPr lang="ko-KR" altLang="en-US" sz="1400">
                        <a:effectLst/>
                        <a:latin typeface="굴림" panose="020B0600000101010101" pitchFamily="50" charset="-127"/>
                        <a:ea typeface="굴림" panose="020B0600000101010101" pitchFamily="50" charset="-127"/>
                      </a:endParaRPr>
                    </a:p>
                  </a:txBody>
                  <a:tcPr marL="57150" marR="57150" marT="9525" marB="952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fontAlgn="ctr" latinLnBrk="0"/>
                      <a:r>
                        <a:rPr lang="ko-KR" altLang="en-US" sz="1400" dirty="0">
                          <a:effectLst/>
                          <a:latin typeface="굴림" panose="020B0600000101010101" pitchFamily="50" charset="-127"/>
                          <a:ea typeface="굴림" panose="020B0600000101010101" pitchFamily="50" charset="-127"/>
                        </a:rPr>
                        <a:t>대한상공회의소 상근부회장</a:t>
                      </a:r>
                    </a:p>
                  </a:txBody>
                  <a:tcPr marL="57150" marR="57150" marT="9525" marB="9525" anchor="ctr">
                    <a:lnL w="9525" cap="flat" cmpd="sng" algn="ctr">
                      <a:solidFill>
                        <a:srgbClr val="000000"/>
                      </a:solidFill>
                      <a:prstDash val="solid"/>
                      <a:round/>
                      <a:headEnd type="none" w="med" len="med"/>
                      <a:tailEnd type="none" w="med" len="med"/>
                    </a:lnL>
                    <a:lnR>
                      <a:noFill/>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40162365"/>
                  </a:ext>
                </a:extLst>
              </a:tr>
              <a:tr h="309324">
                <a:tc vMerge="1">
                  <a:txBody>
                    <a:bodyPr/>
                    <a:lstStyle/>
                    <a:p>
                      <a:pPr latinLnBrk="1"/>
                      <a:endParaRPr lang="ko-KR" altLang="en-US"/>
                    </a:p>
                  </a:txBody>
                  <a:tcPr/>
                </a:tc>
                <a:tc vMerge="1">
                  <a:txBody>
                    <a:bodyPr/>
                    <a:lstStyle/>
                    <a:p>
                      <a:pPr latinLnBrk="1"/>
                      <a:endParaRPr lang="ko-KR" altLang="en-US"/>
                    </a:p>
                  </a:txBody>
                  <a:tcPr/>
                </a:tc>
                <a:tc>
                  <a:txBody>
                    <a:bodyPr/>
                    <a:lstStyle/>
                    <a:p>
                      <a:pPr algn="ctr" fontAlgn="ctr" latinLnBrk="0"/>
                      <a:r>
                        <a:rPr lang="ko-KR" altLang="en-US" sz="1400" b="1">
                          <a:effectLst/>
                          <a:latin typeface="굴림" panose="020B0600000101010101" pitchFamily="50" charset="-127"/>
                          <a:ea typeface="굴림" panose="020B0600000101010101" pitchFamily="50" charset="-127"/>
                        </a:rPr>
                        <a:t>임재준</a:t>
                      </a:r>
                      <a:endParaRPr lang="ko-KR" altLang="en-US" sz="1400">
                        <a:effectLst/>
                        <a:latin typeface="굴림" panose="020B0600000101010101" pitchFamily="50" charset="-127"/>
                        <a:ea typeface="굴림" panose="020B0600000101010101" pitchFamily="50" charset="-127"/>
                      </a:endParaRPr>
                    </a:p>
                  </a:txBody>
                  <a:tcPr marL="57150" marR="57150" marT="9525" marB="952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fontAlgn="ctr" latinLnBrk="0"/>
                      <a:r>
                        <a:rPr lang="ko-KR" altLang="en-US" sz="1400" dirty="0">
                          <a:effectLst/>
                          <a:latin typeface="굴림" panose="020B0600000101010101" pitchFamily="50" charset="-127"/>
                          <a:ea typeface="굴림" panose="020B0600000101010101" pitchFamily="50" charset="-127"/>
                        </a:rPr>
                        <a:t>한국거래소 부이사장</a:t>
                      </a:r>
                    </a:p>
                  </a:txBody>
                  <a:tcPr marL="57150" marR="57150" marT="9525" marB="9525" anchor="ctr">
                    <a:lnL w="9525" cap="flat" cmpd="sng" algn="ctr">
                      <a:solidFill>
                        <a:srgbClr val="000000"/>
                      </a:solidFill>
                      <a:prstDash val="solid"/>
                      <a:round/>
                      <a:headEnd type="none" w="med" len="med"/>
                      <a:tailEnd type="none" w="med" len="med"/>
                    </a:lnL>
                    <a:lnR>
                      <a:noFill/>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98183811"/>
                  </a:ext>
                </a:extLst>
              </a:tr>
              <a:tr h="309324">
                <a:tc vMerge="1">
                  <a:txBody>
                    <a:bodyPr/>
                    <a:lstStyle/>
                    <a:p>
                      <a:pPr latinLnBrk="1"/>
                      <a:endParaRPr lang="ko-KR" altLang="en-US"/>
                    </a:p>
                  </a:txBody>
                  <a:tcPr/>
                </a:tc>
                <a:tc vMerge="1">
                  <a:txBody>
                    <a:bodyPr/>
                    <a:lstStyle/>
                    <a:p>
                      <a:pPr latinLnBrk="1"/>
                      <a:endParaRPr lang="ko-KR" altLang="en-US"/>
                    </a:p>
                  </a:txBody>
                  <a:tcPr/>
                </a:tc>
                <a:tc>
                  <a:txBody>
                    <a:bodyPr/>
                    <a:lstStyle/>
                    <a:p>
                      <a:pPr algn="ctr" fontAlgn="ctr" latinLnBrk="0"/>
                      <a:r>
                        <a:rPr lang="ko-KR" altLang="en-US" sz="1400" b="1">
                          <a:effectLst/>
                          <a:latin typeface="굴림" panose="020B0600000101010101" pitchFamily="50" charset="-127"/>
                          <a:ea typeface="굴림" panose="020B0600000101010101" pitchFamily="50" charset="-127"/>
                        </a:rPr>
                        <a:t>이병래</a:t>
                      </a:r>
                      <a:endParaRPr lang="ko-KR" altLang="en-US" sz="1400">
                        <a:effectLst/>
                        <a:latin typeface="굴림" panose="020B0600000101010101" pitchFamily="50" charset="-127"/>
                        <a:ea typeface="굴림" panose="020B0600000101010101" pitchFamily="50" charset="-127"/>
                      </a:endParaRPr>
                    </a:p>
                  </a:txBody>
                  <a:tcPr marL="57150" marR="57150" marT="9525" marB="952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fontAlgn="ctr" latinLnBrk="0"/>
                      <a:r>
                        <a:rPr lang="ko-KR" altLang="en-US" sz="1400" dirty="0">
                          <a:effectLst/>
                          <a:latin typeface="굴림" panose="020B0600000101010101" pitchFamily="50" charset="-127"/>
                          <a:ea typeface="굴림" panose="020B0600000101010101" pitchFamily="50" charset="-127"/>
                        </a:rPr>
                        <a:t>한국공인회계사회 부회장</a:t>
                      </a:r>
                    </a:p>
                  </a:txBody>
                  <a:tcPr marL="57150" marR="57150" marT="9525" marB="9525" anchor="ctr">
                    <a:lnL w="9525" cap="flat" cmpd="sng" algn="ctr">
                      <a:solidFill>
                        <a:srgbClr val="000000"/>
                      </a:solidFill>
                      <a:prstDash val="solid"/>
                      <a:round/>
                      <a:headEnd type="none" w="med" len="med"/>
                      <a:tailEnd type="none" w="med" len="med"/>
                    </a:lnL>
                    <a:lnR>
                      <a:noFill/>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62964943"/>
                  </a:ext>
                </a:extLst>
              </a:tr>
              <a:tr h="254737">
                <a:tc vMerge="1">
                  <a:txBody>
                    <a:bodyPr/>
                    <a:lstStyle/>
                    <a:p>
                      <a:pPr latinLnBrk="1"/>
                      <a:endParaRPr lang="ko-KR" altLang="en-US"/>
                    </a:p>
                  </a:txBody>
                  <a:tcPr/>
                </a:tc>
                <a:tc>
                  <a:txBody>
                    <a:bodyPr/>
                    <a:lstStyle/>
                    <a:p>
                      <a:pPr algn="ctr" fontAlgn="ctr" latinLnBrk="0"/>
                      <a:r>
                        <a:rPr lang="ko-KR" altLang="en-US" sz="1400">
                          <a:effectLst/>
                          <a:latin typeface="굴림" panose="020B0600000101010101" pitchFamily="50" charset="-127"/>
                          <a:ea typeface="굴림" panose="020B0600000101010101" pitchFamily="50" charset="-127"/>
                        </a:rPr>
                        <a:t>금융위 추천</a:t>
                      </a:r>
                    </a:p>
                  </a:txBody>
                  <a:tcPr marL="57150" marR="57150" marT="9525" marB="952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fontAlgn="ctr" latinLnBrk="0"/>
                      <a:r>
                        <a:rPr lang="ko-KR" altLang="en-US" sz="1400" b="1">
                          <a:effectLst/>
                          <a:latin typeface="굴림" panose="020B0600000101010101" pitchFamily="50" charset="-127"/>
                          <a:ea typeface="굴림" panose="020B0600000101010101" pitchFamily="50" charset="-127"/>
                        </a:rPr>
                        <a:t>백복현</a:t>
                      </a:r>
                      <a:endParaRPr lang="ko-KR" altLang="en-US" sz="1400">
                        <a:effectLst/>
                        <a:latin typeface="굴림" panose="020B0600000101010101" pitchFamily="50" charset="-127"/>
                        <a:ea typeface="굴림" panose="020B0600000101010101" pitchFamily="50" charset="-127"/>
                      </a:endParaRPr>
                    </a:p>
                  </a:txBody>
                  <a:tcPr marL="57150" marR="57150" marT="9525" marB="952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fontAlgn="ctr" latinLnBrk="0"/>
                      <a:r>
                        <a:rPr lang="ko-KR" altLang="en-US" sz="1400" dirty="0">
                          <a:effectLst/>
                          <a:latin typeface="굴림" panose="020B0600000101010101" pitchFamily="50" charset="-127"/>
                          <a:ea typeface="굴림" panose="020B0600000101010101" pitchFamily="50" charset="-127"/>
                        </a:rPr>
                        <a:t>서울대학교 경영대학 교수</a:t>
                      </a:r>
                    </a:p>
                  </a:txBody>
                  <a:tcPr marL="57150" marR="57150" marT="9525" marB="9525" anchor="ctr">
                    <a:lnL w="9525" cap="flat" cmpd="sng" algn="ctr">
                      <a:solidFill>
                        <a:srgbClr val="000000"/>
                      </a:solidFill>
                      <a:prstDash val="solid"/>
                      <a:round/>
                      <a:headEnd type="none" w="med" len="med"/>
                      <a:tailEnd type="none" w="med" len="med"/>
                    </a:lnL>
                    <a:lnR>
                      <a:noFill/>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88348221"/>
                  </a:ext>
                </a:extLst>
              </a:tr>
              <a:tr h="254737">
                <a:tc vMerge="1">
                  <a:txBody>
                    <a:bodyPr/>
                    <a:lstStyle/>
                    <a:p>
                      <a:pPr latinLnBrk="1"/>
                      <a:endParaRPr lang="ko-KR" altLang="en-US"/>
                    </a:p>
                  </a:txBody>
                  <a:tcPr/>
                </a:tc>
                <a:tc>
                  <a:txBody>
                    <a:bodyPr/>
                    <a:lstStyle/>
                    <a:p>
                      <a:pPr algn="ctr" fontAlgn="ctr" latinLnBrk="0"/>
                      <a:r>
                        <a:rPr lang="ko-KR" altLang="en-US" sz="1400">
                          <a:effectLst/>
                          <a:latin typeface="굴림" panose="020B0600000101010101" pitchFamily="50" charset="-127"/>
                          <a:ea typeface="굴림" panose="020B0600000101010101" pitchFamily="50" charset="-127"/>
                        </a:rPr>
                        <a:t>금감원 추천</a:t>
                      </a:r>
                    </a:p>
                  </a:txBody>
                  <a:tcPr marL="57150" marR="57150" marT="9525" marB="952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ctr" fontAlgn="ctr" latinLnBrk="0"/>
                      <a:r>
                        <a:rPr lang="ko-KR" altLang="en-US" sz="1400" b="1">
                          <a:effectLst/>
                          <a:latin typeface="굴림" panose="020B0600000101010101" pitchFamily="50" charset="-127"/>
                          <a:ea typeface="굴림" panose="020B0600000101010101" pitchFamily="50" charset="-127"/>
                        </a:rPr>
                        <a:t>조윤남</a:t>
                      </a:r>
                      <a:endParaRPr lang="ko-KR" altLang="en-US" sz="1400">
                        <a:effectLst/>
                        <a:latin typeface="굴림" panose="020B0600000101010101" pitchFamily="50" charset="-127"/>
                        <a:ea typeface="굴림" panose="020B0600000101010101" pitchFamily="50" charset="-127"/>
                      </a:endParaRPr>
                    </a:p>
                  </a:txBody>
                  <a:tcPr marL="57150" marR="57150" marT="9525" marB="9525"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ctr" fontAlgn="ctr" latinLnBrk="0"/>
                      <a:r>
                        <a:rPr lang="ko-KR" altLang="en-US" sz="1400" dirty="0">
                          <a:effectLst/>
                          <a:latin typeface="굴림" panose="020B0600000101010101" pitchFamily="50" charset="-127"/>
                          <a:ea typeface="굴림" panose="020B0600000101010101" pitchFamily="50" charset="-127"/>
                        </a:rPr>
                        <a:t>한국</a:t>
                      </a:r>
                      <a:r>
                        <a:rPr lang="en-US" altLang="ko-KR" sz="1400" dirty="0">
                          <a:effectLst/>
                          <a:latin typeface="굴림" panose="020B0600000101010101" pitchFamily="50" charset="-127"/>
                          <a:ea typeface="굴림" panose="020B0600000101010101" pitchFamily="50" charset="-127"/>
                        </a:rPr>
                        <a:t>ESG</a:t>
                      </a:r>
                      <a:r>
                        <a:rPr lang="ko-KR" altLang="en-US" sz="1400" dirty="0">
                          <a:effectLst/>
                          <a:latin typeface="굴림" panose="020B0600000101010101" pitchFamily="50" charset="-127"/>
                          <a:ea typeface="굴림" panose="020B0600000101010101" pitchFamily="50" charset="-127"/>
                        </a:rPr>
                        <a:t>연구소 대표이사</a:t>
                      </a:r>
                    </a:p>
                  </a:txBody>
                  <a:tcPr marL="57150" marR="57150" marT="9525" marB="9525" anchor="ctr">
                    <a:lnL w="9525" cap="flat" cmpd="sng" algn="ctr">
                      <a:solidFill>
                        <a:srgbClr val="000000"/>
                      </a:solidFill>
                      <a:prstDash val="solid"/>
                      <a:round/>
                      <a:headEnd type="none" w="med" len="med"/>
                      <a:tailEnd type="none" w="med" len="med"/>
                    </a:lnL>
                    <a:lnR>
                      <a:noFill/>
                    </a:lnR>
                    <a:lnT w="952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02921854"/>
                  </a:ext>
                </a:extLst>
              </a:tr>
            </a:tbl>
          </a:graphicData>
        </a:graphic>
      </p:graphicFrame>
      <p:sp>
        <p:nvSpPr>
          <p:cNvPr id="12" name="TextBox 11">
            <a:extLst>
              <a:ext uri="{FF2B5EF4-FFF2-40B4-BE49-F238E27FC236}">
                <a16:creationId xmlns:a16="http://schemas.microsoft.com/office/drawing/2014/main" id="{047C88CA-4024-61CE-F09E-D8A20DF68906}"/>
              </a:ext>
            </a:extLst>
          </p:cNvPr>
          <p:cNvSpPr txBox="1"/>
          <p:nvPr/>
        </p:nvSpPr>
        <p:spPr>
          <a:xfrm>
            <a:off x="8896140" y="5134861"/>
            <a:ext cx="2054684" cy="369332"/>
          </a:xfrm>
          <a:prstGeom prst="rect">
            <a:avLst/>
          </a:prstGeom>
          <a:noFill/>
        </p:spPr>
        <p:txBody>
          <a:bodyPr wrap="square" rtlCol="0">
            <a:spAutoFit/>
          </a:bodyPr>
          <a:lstStyle/>
          <a:p>
            <a:r>
              <a:rPr lang="ko-KR" altLang="en-US" sz="1200" b="1" dirty="0"/>
              <a:t>출처</a:t>
            </a:r>
            <a:r>
              <a:rPr lang="en-US" altLang="ko-KR" sz="1200" b="1" dirty="0"/>
              <a:t>: </a:t>
            </a:r>
            <a:r>
              <a:rPr lang="ko-KR" altLang="en-US" sz="1200" b="1" dirty="0"/>
              <a:t>금융위원회</a:t>
            </a:r>
            <a:r>
              <a:rPr lang="en-US" altLang="ko-KR" sz="1200" b="1" dirty="0"/>
              <a:t>(2022</a:t>
            </a:r>
            <a:r>
              <a:rPr lang="en-US" altLang="ko-KR" dirty="0"/>
              <a:t>)</a:t>
            </a:r>
            <a:endParaRPr lang="ko-KR" altLang="en-US" dirty="0"/>
          </a:p>
        </p:txBody>
      </p:sp>
    </p:spTree>
    <p:extLst>
      <p:ext uri="{BB962C8B-B14F-4D97-AF65-F5344CB8AC3E}">
        <p14:creationId xmlns:p14="http://schemas.microsoft.com/office/powerpoint/2010/main" val="42434572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직선 연결선 4">
            <a:extLst>
              <a:ext uri="{FF2B5EF4-FFF2-40B4-BE49-F238E27FC236}">
                <a16:creationId xmlns:a16="http://schemas.microsoft.com/office/drawing/2014/main" id="{D039AB3A-1E85-8B3F-EA1B-B08B121B7D16}"/>
              </a:ext>
            </a:extLst>
          </p:cNvPr>
          <p:cNvCxnSpPr>
            <a:cxnSpLocks/>
          </p:cNvCxnSpPr>
          <p:nvPr/>
        </p:nvCxnSpPr>
        <p:spPr>
          <a:xfrm flipH="1" flipV="1">
            <a:off x="5023686" y="551167"/>
            <a:ext cx="5840998" cy="11253"/>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6" name="직사각형 5">
            <a:extLst>
              <a:ext uri="{FF2B5EF4-FFF2-40B4-BE49-F238E27FC236}">
                <a16:creationId xmlns:a16="http://schemas.microsoft.com/office/drawing/2014/main" id="{14CF2FE7-DEF8-EB6B-99CD-7DAB4C4F937D}"/>
              </a:ext>
            </a:extLst>
          </p:cNvPr>
          <p:cNvSpPr/>
          <p:nvPr/>
        </p:nvSpPr>
        <p:spPr>
          <a:xfrm>
            <a:off x="929470" y="119541"/>
            <a:ext cx="4094216" cy="655372"/>
          </a:xfrm>
          <a:prstGeom prst="rect">
            <a:avLst/>
          </a:prstGeom>
        </p:spPr>
        <p:txBody>
          <a:bodyPr wrap="square">
            <a:spAutoFit/>
          </a:bodyPr>
          <a:lstStyle/>
          <a:p>
            <a:pPr>
              <a:lnSpc>
                <a:spcPct val="150000"/>
              </a:lnSpc>
            </a:pPr>
            <a:r>
              <a:rPr lang="en-US" altLang="ko-KR" sz="2800" b="1" dirty="0">
                <a:latin typeface="+mn-ea"/>
                <a:cs typeface="Times New Roman" pitchFamily="18" charset="0"/>
              </a:rPr>
              <a:t>GRI </a:t>
            </a:r>
            <a:r>
              <a:rPr lang="ko-KR" altLang="en-US" sz="2800" b="1" dirty="0">
                <a:latin typeface="+mn-ea"/>
                <a:cs typeface="Times New Roman" pitchFamily="18" charset="0"/>
              </a:rPr>
              <a:t>위주의 자발공시</a:t>
            </a:r>
          </a:p>
        </p:txBody>
      </p:sp>
      <p:sp>
        <p:nvSpPr>
          <p:cNvPr id="11" name="직사각형 10">
            <a:extLst>
              <a:ext uri="{FF2B5EF4-FFF2-40B4-BE49-F238E27FC236}">
                <a16:creationId xmlns:a16="http://schemas.microsoft.com/office/drawing/2014/main" id="{96CFF56E-544C-BC6D-1765-E282990CDB46}"/>
              </a:ext>
            </a:extLst>
          </p:cNvPr>
          <p:cNvSpPr/>
          <p:nvPr/>
        </p:nvSpPr>
        <p:spPr>
          <a:xfrm>
            <a:off x="366157" y="61133"/>
            <a:ext cx="595035" cy="742511"/>
          </a:xfrm>
          <a:prstGeom prst="rect">
            <a:avLst/>
          </a:prstGeom>
        </p:spPr>
        <p:txBody>
          <a:bodyPr wrap="none">
            <a:spAutoFit/>
          </a:bodyPr>
          <a:lstStyle/>
          <a:p>
            <a:pPr>
              <a:lnSpc>
                <a:spcPct val="150000"/>
              </a:lnSpc>
            </a:pPr>
            <a:r>
              <a:rPr lang="en-US" altLang="ko-KR" sz="3200" b="1" dirty="0">
                <a:solidFill>
                  <a:schemeClr val="bg1">
                    <a:lumMod val="75000"/>
                  </a:schemeClr>
                </a:solidFill>
                <a:latin typeface="Times New Roman" pitchFamily="18" charset="0"/>
                <a:ea typeface="맑은 고딕" pitchFamily="50" charset="-127"/>
                <a:cs typeface="Times New Roman" pitchFamily="18" charset="0"/>
              </a:rPr>
              <a:t>0</a:t>
            </a:r>
            <a:r>
              <a:rPr lang="en-US" altLang="ko-KR" sz="3200" b="1" dirty="0">
                <a:solidFill>
                  <a:srgbClr val="C00000"/>
                </a:solidFill>
                <a:latin typeface="Times New Roman" pitchFamily="18" charset="0"/>
                <a:ea typeface="맑은 고딕" pitchFamily="50" charset="-127"/>
                <a:cs typeface="Times New Roman" pitchFamily="18" charset="0"/>
              </a:rPr>
              <a:t>3</a:t>
            </a:r>
          </a:p>
        </p:txBody>
      </p:sp>
      <p:sp>
        <p:nvSpPr>
          <p:cNvPr id="4" name="슬라이드 번호 개체 틀 3"/>
          <p:cNvSpPr>
            <a:spLocks noGrp="1"/>
          </p:cNvSpPr>
          <p:nvPr>
            <p:ph type="sldNum" sz="quarter" idx="12"/>
          </p:nvPr>
        </p:nvSpPr>
        <p:spPr/>
        <p:txBody>
          <a:bodyPr/>
          <a:lstStyle/>
          <a:p>
            <a:fld id="{DDC88DC7-E127-40CF-A214-063A7381AEF2}" type="slidenum">
              <a:rPr lang="ko-KR" altLang="en-US" smtClean="0"/>
              <a:t>20</a:t>
            </a:fld>
            <a:endParaRPr lang="ko-KR" altLang="en-US"/>
          </a:p>
        </p:txBody>
      </p:sp>
      <p:pic>
        <p:nvPicPr>
          <p:cNvPr id="8" name="그림 7">
            <a:extLst>
              <a:ext uri="{FF2B5EF4-FFF2-40B4-BE49-F238E27FC236}">
                <a16:creationId xmlns:a16="http://schemas.microsoft.com/office/drawing/2014/main" id="{87BFFA69-2CA3-4EE7-A423-B2D6ADA50A09}"/>
              </a:ext>
            </a:extLst>
          </p:cNvPr>
          <p:cNvPicPr>
            <a:picLocks noChangeAspect="1"/>
          </p:cNvPicPr>
          <p:nvPr/>
        </p:nvPicPr>
        <p:blipFill>
          <a:blip r:embed="rId2"/>
          <a:stretch>
            <a:fillRect/>
          </a:stretch>
        </p:blipFill>
        <p:spPr>
          <a:xfrm>
            <a:off x="559469" y="2102875"/>
            <a:ext cx="8263700" cy="2942121"/>
          </a:xfrm>
          <a:prstGeom prst="rect">
            <a:avLst/>
          </a:prstGeom>
        </p:spPr>
      </p:pic>
      <p:sp>
        <p:nvSpPr>
          <p:cNvPr id="9" name="TextBox 8">
            <a:extLst>
              <a:ext uri="{FF2B5EF4-FFF2-40B4-BE49-F238E27FC236}">
                <a16:creationId xmlns:a16="http://schemas.microsoft.com/office/drawing/2014/main" id="{61681880-36C2-5D33-B4D0-C410ACF89CFB}"/>
              </a:ext>
            </a:extLst>
          </p:cNvPr>
          <p:cNvSpPr txBox="1"/>
          <p:nvPr/>
        </p:nvSpPr>
        <p:spPr>
          <a:xfrm>
            <a:off x="8823169" y="5424383"/>
            <a:ext cx="3583473" cy="338554"/>
          </a:xfrm>
          <a:prstGeom prst="rect">
            <a:avLst/>
          </a:prstGeom>
          <a:noFill/>
        </p:spPr>
        <p:txBody>
          <a:bodyPr wrap="square" rtlCol="0">
            <a:spAutoFit/>
          </a:bodyPr>
          <a:lstStyle/>
          <a:p>
            <a:r>
              <a:rPr lang="ko-KR" altLang="en-US" sz="1400" b="1" dirty="0"/>
              <a:t>출처</a:t>
            </a:r>
            <a:r>
              <a:rPr lang="en-US" altLang="ko-KR" sz="1400" b="1" dirty="0"/>
              <a:t>: </a:t>
            </a:r>
            <a:r>
              <a:rPr lang="ko-KR" altLang="en-US" sz="1400" b="1" dirty="0"/>
              <a:t>한국공인회계사회</a:t>
            </a:r>
            <a:r>
              <a:rPr lang="en-US" altLang="ko-KR" sz="1400" b="1" dirty="0"/>
              <a:t>(2021</a:t>
            </a:r>
            <a:r>
              <a:rPr lang="en-US" altLang="ko-KR" sz="1600" dirty="0"/>
              <a:t>)</a:t>
            </a:r>
            <a:endParaRPr lang="ko-KR" altLang="en-US" sz="1600" dirty="0"/>
          </a:p>
        </p:txBody>
      </p:sp>
      <p:sp>
        <p:nvSpPr>
          <p:cNvPr id="12" name="TextBox 11">
            <a:extLst>
              <a:ext uri="{FF2B5EF4-FFF2-40B4-BE49-F238E27FC236}">
                <a16:creationId xmlns:a16="http://schemas.microsoft.com/office/drawing/2014/main" id="{0FDB3CBD-8E3C-9589-77EF-93030DCE66F4}"/>
              </a:ext>
            </a:extLst>
          </p:cNvPr>
          <p:cNvSpPr txBox="1"/>
          <p:nvPr/>
        </p:nvSpPr>
        <p:spPr>
          <a:xfrm>
            <a:off x="559469" y="1007947"/>
            <a:ext cx="10515600" cy="869790"/>
          </a:xfrm>
          <a:prstGeom prst="rect">
            <a:avLst/>
          </a:prstGeom>
          <a:noFill/>
        </p:spPr>
        <p:txBody>
          <a:bodyPr wrap="square">
            <a:spAutoFit/>
          </a:bodyPr>
          <a:lstStyle/>
          <a:p>
            <a:pPr algn="just" fontAlgn="base">
              <a:lnSpc>
                <a:spcPct val="150000"/>
              </a:lnSpc>
            </a:pPr>
            <a:r>
              <a:rPr lang="ko-KR" altLang="en-US" b="1" dirty="0">
                <a:solidFill>
                  <a:schemeClr val="accent1"/>
                </a:solidFill>
                <a:latin typeface="+mn-ea"/>
              </a:rPr>
              <a:t>과거 지속가능성 보고서는 주로 </a:t>
            </a:r>
            <a:r>
              <a:rPr lang="en-US" altLang="ko-KR" b="1" dirty="0">
                <a:solidFill>
                  <a:schemeClr val="accent1"/>
                </a:solidFill>
                <a:latin typeface="+mn-ea"/>
              </a:rPr>
              <a:t>GRI </a:t>
            </a:r>
            <a:r>
              <a:rPr lang="ko-KR" altLang="en-US" b="1" dirty="0">
                <a:solidFill>
                  <a:schemeClr val="accent1"/>
                </a:solidFill>
                <a:latin typeface="+mn-ea"/>
              </a:rPr>
              <a:t>위주로 발간</a:t>
            </a:r>
            <a:endParaRPr lang="en-US" altLang="ko-KR" b="1" dirty="0">
              <a:solidFill>
                <a:schemeClr val="accent1"/>
              </a:solidFill>
              <a:latin typeface="+mn-ea"/>
            </a:endParaRPr>
          </a:p>
          <a:p>
            <a:pPr algn="just" fontAlgn="base">
              <a:lnSpc>
                <a:spcPct val="150000"/>
              </a:lnSpc>
            </a:pPr>
            <a:r>
              <a:rPr lang="en-US" altLang="ko-KR" b="1" dirty="0">
                <a:solidFill>
                  <a:schemeClr val="accent1"/>
                </a:solidFill>
                <a:latin typeface="+mn-ea"/>
              </a:rPr>
              <a:t>COVID 19  </a:t>
            </a:r>
            <a:r>
              <a:rPr lang="ko-KR" altLang="en-US" b="1" dirty="0">
                <a:solidFill>
                  <a:schemeClr val="accent1"/>
                </a:solidFill>
                <a:latin typeface="+mn-ea"/>
              </a:rPr>
              <a:t>이전까지 </a:t>
            </a:r>
            <a:r>
              <a:rPr lang="en-US" altLang="ko-KR" b="1" dirty="0">
                <a:solidFill>
                  <a:schemeClr val="accent1"/>
                </a:solidFill>
                <a:latin typeface="+mn-ea"/>
              </a:rPr>
              <a:t>GRI </a:t>
            </a:r>
            <a:r>
              <a:rPr lang="ko-KR" altLang="en-US" b="1" dirty="0">
                <a:solidFill>
                  <a:schemeClr val="accent1"/>
                </a:solidFill>
                <a:latin typeface="+mn-ea"/>
              </a:rPr>
              <a:t>중심의 보고서 발간 </a:t>
            </a:r>
            <a:r>
              <a:rPr lang="en-US" altLang="ko-KR" b="1" dirty="0">
                <a:solidFill>
                  <a:schemeClr val="accent1"/>
                </a:solidFill>
                <a:latin typeface="+mn-ea"/>
              </a:rPr>
              <a:t>(</a:t>
            </a:r>
            <a:r>
              <a:rPr lang="ko-KR" altLang="en-US" b="1" dirty="0">
                <a:solidFill>
                  <a:schemeClr val="accent1"/>
                </a:solidFill>
                <a:latin typeface="+mn-ea"/>
              </a:rPr>
              <a:t>이중중요성에 중심을 둔 보고서</a:t>
            </a:r>
            <a:r>
              <a:rPr lang="en-US" altLang="ko-KR" b="1" dirty="0">
                <a:solidFill>
                  <a:schemeClr val="accent1"/>
                </a:solidFill>
                <a:latin typeface="+mn-ea"/>
              </a:rPr>
              <a:t>)</a:t>
            </a:r>
            <a:r>
              <a:rPr lang="ko-KR" altLang="en-US" b="1" dirty="0">
                <a:solidFill>
                  <a:schemeClr val="accent1"/>
                </a:solidFill>
                <a:latin typeface="+mn-ea"/>
              </a:rPr>
              <a:t> </a:t>
            </a:r>
            <a:endParaRPr lang="en-US" altLang="ko-KR" b="1" dirty="0">
              <a:solidFill>
                <a:schemeClr val="accent1"/>
              </a:solidFill>
              <a:latin typeface="+mn-ea"/>
            </a:endParaRPr>
          </a:p>
        </p:txBody>
      </p:sp>
      <p:pic>
        <p:nvPicPr>
          <p:cNvPr id="14" name="그림 13">
            <a:extLst>
              <a:ext uri="{FF2B5EF4-FFF2-40B4-BE49-F238E27FC236}">
                <a16:creationId xmlns:a16="http://schemas.microsoft.com/office/drawing/2014/main" id="{0E6EB02A-6F92-F3D5-EE0F-2F2C6CCA8BDC}"/>
              </a:ext>
            </a:extLst>
          </p:cNvPr>
          <p:cNvPicPr>
            <a:picLocks noChangeAspect="1"/>
          </p:cNvPicPr>
          <p:nvPr/>
        </p:nvPicPr>
        <p:blipFill>
          <a:blip r:embed="rId3"/>
          <a:stretch>
            <a:fillRect/>
          </a:stretch>
        </p:blipFill>
        <p:spPr>
          <a:xfrm>
            <a:off x="8807929" y="2378912"/>
            <a:ext cx="2740160" cy="2541891"/>
          </a:xfrm>
          <a:prstGeom prst="rect">
            <a:avLst/>
          </a:prstGeom>
        </p:spPr>
      </p:pic>
    </p:spTree>
    <p:extLst>
      <p:ext uri="{BB962C8B-B14F-4D97-AF65-F5344CB8AC3E}">
        <p14:creationId xmlns:p14="http://schemas.microsoft.com/office/powerpoint/2010/main" val="15637000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직선 연결선 4">
            <a:extLst>
              <a:ext uri="{FF2B5EF4-FFF2-40B4-BE49-F238E27FC236}">
                <a16:creationId xmlns:a16="http://schemas.microsoft.com/office/drawing/2014/main" id="{D039AB3A-1E85-8B3F-EA1B-B08B121B7D16}"/>
              </a:ext>
            </a:extLst>
          </p:cNvPr>
          <p:cNvCxnSpPr>
            <a:cxnSpLocks/>
          </p:cNvCxnSpPr>
          <p:nvPr/>
        </p:nvCxnSpPr>
        <p:spPr>
          <a:xfrm flipH="1">
            <a:off x="8029059" y="509080"/>
            <a:ext cx="3732364"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6" name="직사각형 5">
            <a:extLst>
              <a:ext uri="{FF2B5EF4-FFF2-40B4-BE49-F238E27FC236}">
                <a16:creationId xmlns:a16="http://schemas.microsoft.com/office/drawing/2014/main" id="{14CF2FE7-DEF8-EB6B-99CD-7DAB4C4F937D}"/>
              </a:ext>
            </a:extLst>
          </p:cNvPr>
          <p:cNvSpPr/>
          <p:nvPr/>
        </p:nvSpPr>
        <p:spPr>
          <a:xfrm>
            <a:off x="929470" y="119541"/>
            <a:ext cx="7307750" cy="655372"/>
          </a:xfrm>
          <a:prstGeom prst="rect">
            <a:avLst/>
          </a:prstGeom>
        </p:spPr>
        <p:txBody>
          <a:bodyPr wrap="square">
            <a:spAutoFit/>
          </a:bodyPr>
          <a:lstStyle/>
          <a:p>
            <a:pPr>
              <a:lnSpc>
                <a:spcPct val="150000"/>
              </a:lnSpc>
            </a:pPr>
            <a:r>
              <a:rPr lang="en-US" altLang="ko-KR" sz="2800" b="1" dirty="0">
                <a:latin typeface="+mn-ea"/>
                <a:cs typeface="Times New Roman" pitchFamily="18" charset="0"/>
              </a:rPr>
              <a:t>2020</a:t>
            </a:r>
            <a:r>
              <a:rPr lang="ko-KR" altLang="en-US" sz="2800" b="1" dirty="0">
                <a:latin typeface="+mn-ea"/>
                <a:cs typeface="Times New Roman" pitchFamily="18" charset="0"/>
              </a:rPr>
              <a:t>년 부터 기후변화 정보 공시 기업 증가</a:t>
            </a:r>
          </a:p>
        </p:txBody>
      </p:sp>
      <p:sp>
        <p:nvSpPr>
          <p:cNvPr id="11" name="직사각형 10">
            <a:extLst>
              <a:ext uri="{FF2B5EF4-FFF2-40B4-BE49-F238E27FC236}">
                <a16:creationId xmlns:a16="http://schemas.microsoft.com/office/drawing/2014/main" id="{96CFF56E-544C-BC6D-1765-E282990CDB46}"/>
              </a:ext>
            </a:extLst>
          </p:cNvPr>
          <p:cNvSpPr/>
          <p:nvPr/>
        </p:nvSpPr>
        <p:spPr>
          <a:xfrm>
            <a:off x="366157" y="61133"/>
            <a:ext cx="595035" cy="742511"/>
          </a:xfrm>
          <a:prstGeom prst="rect">
            <a:avLst/>
          </a:prstGeom>
        </p:spPr>
        <p:txBody>
          <a:bodyPr wrap="none">
            <a:spAutoFit/>
          </a:bodyPr>
          <a:lstStyle/>
          <a:p>
            <a:pPr>
              <a:lnSpc>
                <a:spcPct val="150000"/>
              </a:lnSpc>
            </a:pPr>
            <a:r>
              <a:rPr lang="en-US" altLang="ko-KR" sz="3200" b="1" dirty="0">
                <a:solidFill>
                  <a:schemeClr val="bg1">
                    <a:lumMod val="75000"/>
                  </a:schemeClr>
                </a:solidFill>
                <a:latin typeface="Times New Roman" pitchFamily="18" charset="0"/>
                <a:ea typeface="맑은 고딕" pitchFamily="50" charset="-127"/>
                <a:cs typeface="Times New Roman" pitchFamily="18" charset="0"/>
              </a:rPr>
              <a:t>0</a:t>
            </a:r>
            <a:r>
              <a:rPr lang="en-US" altLang="ko-KR" sz="3200" b="1" dirty="0">
                <a:solidFill>
                  <a:srgbClr val="C00000"/>
                </a:solidFill>
                <a:latin typeface="Times New Roman" pitchFamily="18" charset="0"/>
                <a:ea typeface="맑은 고딕" pitchFamily="50" charset="-127"/>
                <a:cs typeface="Times New Roman" pitchFamily="18" charset="0"/>
              </a:rPr>
              <a:t>3</a:t>
            </a:r>
          </a:p>
        </p:txBody>
      </p:sp>
      <p:sp>
        <p:nvSpPr>
          <p:cNvPr id="4" name="슬라이드 번호 개체 틀 3"/>
          <p:cNvSpPr>
            <a:spLocks noGrp="1"/>
          </p:cNvSpPr>
          <p:nvPr>
            <p:ph type="sldNum" sz="quarter" idx="12"/>
          </p:nvPr>
        </p:nvSpPr>
        <p:spPr>
          <a:xfrm>
            <a:off x="8614410" y="6304470"/>
            <a:ext cx="2743200" cy="365125"/>
          </a:xfrm>
        </p:spPr>
        <p:txBody>
          <a:bodyPr/>
          <a:lstStyle/>
          <a:p>
            <a:fld id="{DDC88DC7-E127-40CF-A214-063A7381AEF2}" type="slidenum">
              <a:rPr lang="ko-KR" altLang="en-US" smtClean="0"/>
              <a:t>21</a:t>
            </a:fld>
            <a:endParaRPr lang="ko-KR" altLang="en-US"/>
          </a:p>
        </p:txBody>
      </p:sp>
      <p:sp>
        <p:nvSpPr>
          <p:cNvPr id="12" name="TextBox 11">
            <a:extLst>
              <a:ext uri="{FF2B5EF4-FFF2-40B4-BE49-F238E27FC236}">
                <a16:creationId xmlns:a16="http://schemas.microsoft.com/office/drawing/2014/main" id="{0FDB3CBD-8E3C-9589-77EF-93030DCE66F4}"/>
              </a:ext>
            </a:extLst>
          </p:cNvPr>
          <p:cNvSpPr txBox="1"/>
          <p:nvPr/>
        </p:nvSpPr>
        <p:spPr>
          <a:xfrm>
            <a:off x="612477" y="886596"/>
            <a:ext cx="10515600" cy="869790"/>
          </a:xfrm>
          <a:prstGeom prst="rect">
            <a:avLst/>
          </a:prstGeom>
          <a:noFill/>
        </p:spPr>
        <p:txBody>
          <a:bodyPr wrap="square">
            <a:spAutoFit/>
          </a:bodyPr>
          <a:lstStyle/>
          <a:p>
            <a:pPr algn="just" fontAlgn="base">
              <a:lnSpc>
                <a:spcPct val="150000"/>
              </a:lnSpc>
            </a:pPr>
            <a:r>
              <a:rPr lang="ko-KR" altLang="en-US" b="1" dirty="0">
                <a:solidFill>
                  <a:schemeClr val="accent1"/>
                </a:solidFill>
                <a:latin typeface="+mn-ea"/>
              </a:rPr>
              <a:t>국내 지속가능성 보고서 증가</a:t>
            </a:r>
            <a:endParaRPr lang="en-US" altLang="ko-KR" b="1" dirty="0">
              <a:solidFill>
                <a:schemeClr val="accent1"/>
              </a:solidFill>
              <a:latin typeface="+mn-ea"/>
            </a:endParaRPr>
          </a:p>
          <a:p>
            <a:pPr algn="just" fontAlgn="base">
              <a:lnSpc>
                <a:spcPct val="150000"/>
              </a:lnSpc>
            </a:pPr>
            <a:r>
              <a:rPr lang="en-US" altLang="ko-KR" b="1" dirty="0">
                <a:solidFill>
                  <a:schemeClr val="accent1"/>
                </a:solidFill>
                <a:latin typeface="+mn-ea"/>
              </a:rPr>
              <a:t>TCFD</a:t>
            </a:r>
            <a:r>
              <a:rPr lang="ko-KR" altLang="en-US" b="1" dirty="0">
                <a:solidFill>
                  <a:schemeClr val="accent1"/>
                </a:solidFill>
                <a:latin typeface="+mn-ea"/>
              </a:rPr>
              <a:t> 권고안 반영한 기업 수 증가</a:t>
            </a:r>
            <a:endParaRPr lang="en-US" altLang="ko-KR" b="1" dirty="0">
              <a:solidFill>
                <a:schemeClr val="accent1"/>
              </a:solidFill>
              <a:latin typeface="+mn-ea"/>
            </a:endParaRPr>
          </a:p>
        </p:txBody>
      </p:sp>
      <p:graphicFrame>
        <p:nvGraphicFramePr>
          <p:cNvPr id="2" name="차트 1">
            <a:extLst>
              <a:ext uri="{FF2B5EF4-FFF2-40B4-BE49-F238E27FC236}">
                <a16:creationId xmlns:a16="http://schemas.microsoft.com/office/drawing/2014/main" id="{33A0F245-5669-5CC6-4AD0-7115CEA27902}"/>
              </a:ext>
            </a:extLst>
          </p:cNvPr>
          <p:cNvGraphicFramePr>
            <a:graphicFrameLocks/>
          </p:cNvGraphicFramePr>
          <p:nvPr>
            <p:extLst>
              <p:ext uri="{D42A27DB-BD31-4B8C-83A1-F6EECF244321}">
                <p14:modId xmlns:p14="http://schemas.microsoft.com/office/powerpoint/2010/main" val="440166637"/>
              </p:ext>
            </p:extLst>
          </p:nvPr>
        </p:nvGraphicFramePr>
        <p:xfrm>
          <a:off x="739542" y="1982844"/>
          <a:ext cx="4360012" cy="3273718"/>
        </p:xfrm>
        <a:graphic>
          <a:graphicData uri="http://schemas.openxmlformats.org/drawingml/2006/chart">
            <c:chart xmlns:c="http://schemas.openxmlformats.org/drawingml/2006/chart" xmlns:r="http://schemas.openxmlformats.org/officeDocument/2006/relationships" r:id="rId2"/>
          </a:graphicData>
        </a:graphic>
      </p:graphicFrame>
      <p:sp>
        <p:nvSpPr>
          <p:cNvPr id="3" name="직사각형 2">
            <a:extLst>
              <a:ext uri="{FF2B5EF4-FFF2-40B4-BE49-F238E27FC236}">
                <a16:creationId xmlns:a16="http://schemas.microsoft.com/office/drawing/2014/main" id="{1321CBF3-BCD4-E9BF-B291-1EE3167BF2C2}"/>
              </a:ext>
            </a:extLst>
          </p:cNvPr>
          <p:cNvSpPr/>
          <p:nvPr/>
        </p:nvSpPr>
        <p:spPr>
          <a:xfrm>
            <a:off x="635337" y="1785452"/>
            <a:ext cx="4680284" cy="3471110"/>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graphicFrame>
        <p:nvGraphicFramePr>
          <p:cNvPr id="7" name="표 6">
            <a:extLst>
              <a:ext uri="{FF2B5EF4-FFF2-40B4-BE49-F238E27FC236}">
                <a16:creationId xmlns:a16="http://schemas.microsoft.com/office/drawing/2014/main" id="{EC42318E-E4BA-F1AB-E71C-BE19C7E9A579}"/>
              </a:ext>
            </a:extLst>
          </p:cNvPr>
          <p:cNvGraphicFramePr>
            <a:graphicFrameLocks noGrp="1"/>
          </p:cNvGraphicFramePr>
          <p:nvPr>
            <p:extLst>
              <p:ext uri="{D42A27DB-BD31-4B8C-83A1-F6EECF244321}">
                <p14:modId xmlns:p14="http://schemas.microsoft.com/office/powerpoint/2010/main" val="3400904154"/>
              </p:ext>
            </p:extLst>
          </p:nvPr>
        </p:nvGraphicFramePr>
        <p:xfrm>
          <a:off x="635337" y="5381589"/>
          <a:ext cx="4680288" cy="419100"/>
        </p:xfrm>
        <a:graphic>
          <a:graphicData uri="http://schemas.openxmlformats.org/drawingml/2006/table">
            <a:tbl>
              <a:tblPr>
                <a:tableStyleId>{073A0DAA-6AF3-43AB-8588-CEC1D06C72B9}</a:tableStyleId>
              </a:tblPr>
              <a:tblGrid>
                <a:gridCol w="585036">
                  <a:extLst>
                    <a:ext uri="{9D8B030D-6E8A-4147-A177-3AD203B41FA5}">
                      <a16:colId xmlns:a16="http://schemas.microsoft.com/office/drawing/2014/main" val="3536893179"/>
                    </a:ext>
                  </a:extLst>
                </a:gridCol>
                <a:gridCol w="585036">
                  <a:extLst>
                    <a:ext uri="{9D8B030D-6E8A-4147-A177-3AD203B41FA5}">
                      <a16:colId xmlns:a16="http://schemas.microsoft.com/office/drawing/2014/main" val="2516689590"/>
                    </a:ext>
                  </a:extLst>
                </a:gridCol>
                <a:gridCol w="585036">
                  <a:extLst>
                    <a:ext uri="{9D8B030D-6E8A-4147-A177-3AD203B41FA5}">
                      <a16:colId xmlns:a16="http://schemas.microsoft.com/office/drawing/2014/main" val="2110317163"/>
                    </a:ext>
                  </a:extLst>
                </a:gridCol>
                <a:gridCol w="585036">
                  <a:extLst>
                    <a:ext uri="{9D8B030D-6E8A-4147-A177-3AD203B41FA5}">
                      <a16:colId xmlns:a16="http://schemas.microsoft.com/office/drawing/2014/main" val="4144855516"/>
                    </a:ext>
                  </a:extLst>
                </a:gridCol>
                <a:gridCol w="585036">
                  <a:extLst>
                    <a:ext uri="{9D8B030D-6E8A-4147-A177-3AD203B41FA5}">
                      <a16:colId xmlns:a16="http://schemas.microsoft.com/office/drawing/2014/main" val="808207185"/>
                    </a:ext>
                  </a:extLst>
                </a:gridCol>
                <a:gridCol w="585036">
                  <a:extLst>
                    <a:ext uri="{9D8B030D-6E8A-4147-A177-3AD203B41FA5}">
                      <a16:colId xmlns:a16="http://schemas.microsoft.com/office/drawing/2014/main" val="351069923"/>
                    </a:ext>
                  </a:extLst>
                </a:gridCol>
                <a:gridCol w="585036">
                  <a:extLst>
                    <a:ext uri="{9D8B030D-6E8A-4147-A177-3AD203B41FA5}">
                      <a16:colId xmlns:a16="http://schemas.microsoft.com/office/drawing/2014/main" val="3778739513"/>
                    </a:ext>
                  </a:extLst>
                </a:gridCol>
                <a:gridCol w="585036">
                  <a:extLst>
                    <a:ext uri="{9D8B030D-6E8A-4147-A177-3AD203B41FA5}">
                      <a16:colId xmlns:a16="http://schemas.microsoft.com/office/drawing/2014/main" val="3694043950"/>
                    </a:ext>
                  </a:extLst>
                </a:gridCol>
              </a:tblGrid>
              <a:tr h="209550">
                <a:tc>
                  <a:txBody>
                    <a:bodyPr/>
                    <a:lstStyle/>
                    <a:p>
                      <a:pPr algn="ctr" fontAlgn="ctr"/>
                      <a:r>
                        <a:rPr lang="ko-KR" altLang="en-US" sz="1100" b="1" u="none" strike="noStrike" dirty="0">
                          <a:effectLst/>
                        </a:rPr>
                        <a:t>발행연도</a:t>
                      </a:r>
                      <a:endParaRPr lang="ko-KR" altLang="en-US" sz="1100" b="1" i="0" u="none" strike="noStrike" dirty="0">
                        <a:solidFill>
                          <a:srgbClr val="000000"/>
                        </a:solidFill>
                        <a:effectLst/>
                        <a:latin typeface="맑은 고딕" panose="020B0503020000020004" pitchFamily="50" charset="-127"/>
                        <a:ea typeface="맑은 고딕" panose="020B0503020000020004" pitchFamily="50" charset="-127"/>
                      </a:endParaRPr>
                    </a:p>
                  </a:txBody>
                  <a:tcPr marL="9525" marR="9525" marT="9525" marB="0" anchor="ctr"/>
                </a:tc>
                <a:tc>
                  <a:txBody>
                    <a:bodyPr/>
                    <a:lstStyle/>
                    <a:p>
                      <a:pPr algn="ctr" fontAlgn="ctr"/>
                      <a:r>
                        <a:rPr lang="en-US" altLang="ko-KR" sz="1100" b="1" u="none" strike="noStrike" dirty="0">
                          <a:effectLst/>
                        </a:rPr>
                        <a:t>2016</a:t>
                      </a:r>
                      <a:endParaRPr lang="en-US" altLang="ko-KR" sz="1100" b="1" i="0" u="none" strike="noStrike" dirty="0">
                        <a:solidFill>
                          <a:srgbClr val="000000"/>
                        </a:solidFill>
                        <a:effectLst/>
                        <a:latin typeface="맑은 고딕" panose="020B0503020000020004" pitchFamily="50" charset="-127"/>
                        <a:ea typeface="맑은 고딕" panose="020B0503020000020004" pitchFamily="50" charset="-127"/>
                      </a:endParaRPr>
                    </a:p>
                  </a:txBody>
                  <a:tcPr marL="9525" marR="9525" marT="9525" marB="0" anchor="ctr"/>
                </a:tc>
                <a:tc>
                  <a:txBody>
                    <a:bodyPr/>
                    <a:lstStyle/>
                    <a:p>
                      <a:pPr algn="ctr" fontAlgn="ctr"/>
                      <a:r>
                        <a:rPr lang="en-US" altLang="ko-KR" sz="1100" b="1" u="none" strike="noStrike">
                          <a:effectLst/>
                        </a:rPr>
                        <a:t>2017</a:t>
                      </a:r>
                      <a:endParaRPr lang="en-US" altLang="ko-KR" sz="1100" b="1" i="0" u="none" strike="noStrike">
                        <a:solidFill>
                          <a:srgbClr val="000000"/>
                        </a:solidFill>
                        <a:effectLst/>
                        <a:latin typeface="맑은 고딕" panose="020B0503020000020004" pitchFamily="50" charset="-127"/>
                        <a:ea typeface="맑은 고딕" panose="020B0503020000020004" pitchFamily="50" charset="-127"/>
                      </a:endParaRPr>
                    </a:p>
                  </a:txBody>
                  <a:tcPr marL="9525" marR="9525" marT="9525" marB="0" anchor="ctr"/>
                </a:tc>
                <a:tc>
                  <a:txBody>
                    <a:bodyPr/>
                    <a:lstStyle/>
                    <a:p>
                      <a:pPr algn="ctr" fontAlgn="ctr"/>
                      <a:r>
                        <a:rPr lang="en-US" altLang="ko-KR" sz="1100" b="1" u="none" strike="noStrike" dirty="0">
                          <a:effectLst/>
                        </a:rPr>
                        <a:t>2018</a:t>
                      </a:r>
                      <a:endParaRPr lang="en-US" altLang="ko-KR" sz="1100" b="1" i="0" u="none" strike="noStrike" dirty="0">
                        <a:solidFill>
                          <a:srgbClr val="000000"/>
                        </a:solidFill>
                        <a:effectLst/>
                        <a:latin typeface="맑은 고딕" panose="020B0503020000020004" pitchFamily="50" charset="-127"/>
                        <a:ea typeface="맑은 고딕" panose="020B0503020000020004" pitchFamily="50" charset="-127"/>
                      </a:endParaRPr>
                    </a:p>
                  </a:txBody>
                  <a:tcPr marL="9525" marR="9525" marT="9525" marB="0" anchor="ctr"/>
                </a:tc>
                <a:tc>
                  <a:txBody>
                    <a:bodyPr/>
                    <a:lstStyle/>
                    <a:p>
                      <a:pPr algn="ctr" fontAlgn="ctr"/>
                      <a:r>
                        <a:rPr lang="en-US" altLang="ko-KR" sz="1100" b="1" u="none" strike="noStrike">
                          <a:effectLst/>
                        </a:rPr>
                        <a:t>2019</a:t>
                      </a:r>
                      <a:endParaRPr lang="en-US" altLang="ko-KR" sz="1100" b="1" i="0" u="none" strike="noStrike">
                        <a:solidFill>
                          <a:srgbClr val="000000"/>
                        </a:solidFill>
                        <a:effectLst/>
                        <a:latin typeface="맑은 고딕" panose="020B0503020000020004" pitchFamily="50" charset="-127"/>
                        <a:ea typeface="맑은 고딕" panose="020B0503020000020004" pitchFamily="50" charset="-127"/>
                      </a:endParaRPr>
                    </a:p>
                  </a:txBody>
                  <a:tcPr marL="9525" marR="9525" marT="9525" marB="0" anchor="ctr"/>
                </a:tc>
                <a:tc>
                  <a:txBody>
                    <a:bodyPr/>
                    <a:lstStyle/>
                    <a:p>
                      <a:pPr algn="ctr" fontAlgn="ctr"/>
                      <a:r>
                        <a:rPr lang="en-US" altLang="ko-KR" sz="1100" b="1" u="none" strike="noStrike" dirty="0">
                          <a:effectLst/>
                        </a:rPr>
                        <a:t>2020</a:t>
                      </a:r>
                      <a:endParaRPr lang="en-US" altLang="ko-KR" sz="1100" b="1" i="0" u="none" strike="noStrike" dirty="0">
                        <a:solidFill>
                          <a:srgbClr val="000000"/>
                        </a:solidFill>
                        <a:effectLst/>
                        <a:latin typeface="맑은 고딕" panose="020B0503020000020004" pitchFamily="50" charset="-127"/>
                        <a:ea typeface="맑은 고딕" panose="020B0503020000020004" pitchFamily="50" charset="-127"/>
                      </a:endParaRPr>
                    </a:p>
                  </a:txBody>
                  <a:tcPr marL="9525" marR="9525" marT="9525" marB="0" anchor="ctr"/>
                </a:tc>
                <a:tc>
                  <a:txBody>
                    <a:bodyPr/>
                    <a:lstStyle/>
                    <a:p>
                      <a:pPr algn="ctr" fontAlgn="ctr"/>
                      <a:r>
                        <a:rPr lang="en-US" altLang="ko-KR" sz="1100" b="1" u="none" strike="noStrike" dirty="0">
                          <a:effectLst/>
                        </a:rPr>
                        <a:t>2021</a:t>
                      </a:r>
                      <a:endParaRPr lang="en-US" altLang="ko-KR" sz="1100" b="1" i="0" u="none" strike="noStrike" dirty="0">
                        <a:solidFill>
                          <a:srgbClr val="000000"/>
                        </a:solidFill>
                        <a:effectLst/>
                        <a:latin typeface="맑은 고딕" panose="020B0503020000020004" pitchFamily="50" charset="-127"/>
                        <a:ea typeface="맑은 고딕" panose="020B0503020000020004" pitchFamily="50" charset="-127"/>
                      </a:endParaRPr>
                    </a:p>
                  </a:txBody>
                  <a:tcPr marL="9525" marR="9525" marT="9525" marB="0" anchor="ctr"/>
                </a:tc>
                <a:tc>
                  <a:txBody>
                    <a:bodyPr/>
                    <a:lstStyle/>
                    <a:p>
                      <a:pPr algn="ctr" fontAlgn="ctr"/>
                      <a:r>
                        <a:rPr lang="en-US" altLang="ko-KR" sz="1100" b="1" u="none" strike="noStrike">
                          <a:effectLst/>
                        </a:rPr>
                        <a:t>2022</a:t>
                      </a:r>
                      <a:endParaRPr lang="en-US" altLang="ko-KR" sz="1100" b="1" i="0" u="none" strike="noStrike">
                        <a:solidFill>
                          <a:srgbClr val="000000"/>
                        </a:solidFill>
                        <a:effectLst/>
                        <a:latin typeface="맑은 고딕" panose="020B0503020000020004" pitchFamily="50" charset="-127"/>
                        <a:ea typeface="맑은 고딕" panose="020B0503020000020004" pitchFamily="50" charset="-127"/>
                      </a:endParaRPr>
                    </a:p>
                  </a:txBody>
                  <a:tcPr marL="9525" marR="9525" marT="9525" marB="0" anchor="ctr"/>
                </a:tc>
                <a:extLst>
                  <a:ext uri="{0D108BD9-81ED-4DB2-BD59-A6C34878D82A}">
                    <a16:rowId xmlns:a16="http://schemas.microsoft.com/office/drawing/2014/main" val="3450082683"/>
                  </a:ext>
                </a:extLst>
              </a:tr>
              <a:tr h="209550">
                <a:tc>
                  <a:txBody>
                    <a:bodyPr/>
                    <a:lstStyle/>
                    <a:p>
                      <a:pPr algn="ctr" fontAlgn="ctr"/>
                      <a:r>
                        <a:rPr lang="ko-KR" altLang="en-US" sz="1100" b="1" u="none" strike="noStrike" dirty="0" err="1">
                          <a:effectLst/>
                        </a:rPr>
                        <a:t>기업수</a:t>
                      </a:r>
                      <a:endParaRPr lang="ko-KR" altLang="en-US" sz="1100" b="1" i="0" u="none" strike="noStrike" dirty="0">
                        <a:solidFill>
                          <a:srgbClr val="000000"/>
                        </a:solidFill>
                        <a:effectLst/>
                        <a:latin typeface="맑은 고딕" panose="020B0503020000020004" pitchFamily="50" charset="-127"/>
                        <a:ea typeface="맑은 고딕" panose="020B0503020000020004" pitchFamily="50" charset="-127"/>
                      </a:endParaRPr>
                    </a:p>
                  </a:txBody>
                  <a:tcPr marL="9525" marR="9525" marT="9525" marB="0" anchor="ctr"/>
                </a:tc>
                <a:tc>
                  <a:txBody>
                    <a:bodyPr/>
                    <a:lstStyle/>
                    <a:p>
                      <a:pPr algn="ctr" fontAlgn="ctr"/>
                      <a:r>
                        <a:rPr lang="en-US" altLang="ko-KR" sz="1100" b="1" u="none" strike="noStrike">
                          <a:effectLst/>
                        </a:rPr>
                        <a:t>125</a:t>
                      </a:r>
                      <a:endParaRPr lang="en-US" altLang="ko-KR" sz="1100" b="1" i="0" u="none" strike="noStrike">
                        <a:solidFill>
                          <a:srgbClr val="000000"/>
                        </a:solidFill>
                        <a:effectLst/>
                        <a:latin typeface="맑은 고딕" panose="020B0503020000020004" pitchFamily="50" charset="-127"/>
                        <a:ea typeface="맑은 고딕" panose="020B0503020000020004" pitchFamily="50" charset="-127"/>
                      </a:endParaRPr>
                    </a:p>
                  </a:txBody>
                  <a:tcPr marL="9525" marR="9525" marT="9525" marB="0" anchor="ctr"/>
                </a:tc>
                <a:tc>
                  <a:txBody>
                    <a:bodyPr/>
                    <a:lstStyle/>
                    <a:p>
                      <a:pPr algn="ctr" fontAlgn="ctr"/>
                      <a:r>
                        <a:rPr lang="en-US" altLang="ko-KR" sz="1100" b="1" u="none" strike="noStrike" dirty="0">
                          <a:effectLst/>
                        </a:rPr>
                        <a:t>130</a:t>
                      </a:r>
                      <a:endParaRPr lang="en-US" altLang="ko-KR" sz="1100" b="1" i="0" u="none" strike="noStrike" dirty="0">
                        <a:solidFill>
                          <a:srgbClr val="000000"/>
                        </a:solidFill>
                        <a:effectLst/>
                        <a:latin typeface="맑은 고딕" panose="020B0503020000020004" pitchFamily="50" charset="-127"/>
                        <a:ea typeface="맑은 고딕" panose="020B0503020000020004" pitchFamily="50" charset="-127"/>
                      </a:endParaRPr>
                    </a:p>
                  </a:txBody>
                  <a:tcPr marL="9525" marR="9525" marT="9525" marB="0" anchor="ctr"/>
                </a:tc>
                <a:tc>
                  <a:txBody>
                    <a:bodyPr/>
                    <a:lstStyle/>
                    <a:p>
                      <a:pPr algn="ctr" fontAlgn="ctr"/>
                      <a:r>
                        <a:rPr lang="en-US" altLang="ko-KR" sz="1100" b="1" u="none" strike="noStrike">
                          <a:effectLst/>
                        </a:rPr>
                        <a:t>135</a:t>
                      </a:r>
                      <a:endParaRPr lang="en-US" altLang="ko-KR" sz="1100" b="1" i="0" u="none" strike="noStrike">
                        <a:solidFill>
                          <a:srgbClr val="000000"/>
                        </a:solidFill>
                        <a:effectLst/>
                        <a:latin typeface="맑은 고딕" panose="020B0503020000020004" pitchFamily="50" charset="-127"/>
                        <a:ea typeface="맑은 고딕" panose="020B0503020000020004" pitchFamily="50" charset="-127"/>
                      </a:endParaRPr>
                    </a:p>
                  </a:txBody>
                  <a:tcPr marL="9525" marR="9525" marT="9525" marB="0" anchor="ctr"/>
                </a:tc>
                <a:tc>
                  <a:txBody>
                    <a:bodyPr/>
                    <a:lstStyle/>
                    <a:p>
                      <a:pPr algn="ctr" fontAlgn="ctr"/>
                      <a:r>
                        <a:rPr lang="en-US" altLang="ko-KR" sz="1100" b="1" u="none" strike="noStrike" dirty="0">
                          <a:effectLst/>
                        </a:rPr>
                        <a:t>134</a:t>
                      </a:r>
                      <a:endParaRPr lang="en-US" altLang="ko-KR" sz="1100" b="1" i="0" u="none" strike="noStrike" dirty="0">
                        <a:solidFill>
                          <a:srgbClr val="000000"/>
                        </a:solidFill>
                        <a:effectLst/>
                        <a:latin typeface="맑은 고딕" panose="020B0503020000020004" pitchFamily="50" charset="-127"/>
                        <a:ea typeface="맑은 고딕" panose="020B0503020000020004" pitchFamily="50" charset="-127"/>
                      </a:endParaRPr>
                    </a:p>
                  </a:txBody>
                  <a:tcPr marL="9525" marR="9525" marT="9525" marB="0" anchor="ctr"/>
                </a:tc>
                <a:tc>
                  <a:txBody>
                    <a:bodyPr/>
                    <a:lstStyle/>
                    <a:p>
                      <a:pPr algn="ctr" fontAlgn="ctr"/>
                      <a:r>
                        <a:rPr lang="en-US" altLang="ko-KR" sz="1100" b="1" u="none" strike="noStrike" dirty="0">
                          <a:effectLst/>
                        </a:rPr>
                        <a:t>143</a:t>
                      </a:r>
                      <a:endParaRPr lang="en-US" altLang="ko-KR" sz="1100" b="1" i="0" u="none" strike="noStrike" dirty="0">
                        <a:solidFill>
                          <a:srgbClr val="000000"/>
                        </a:solidFill>
                        <a:effectLst/>
                        <a:latin typeface="맑은 고딕" panose="020B0503020000020004" pitchFamily="50" charset="-127"/>
                        <a:ea typeface="맑은 고딕" panose="020B0503020000020004" pitchFamily="50" charset="-127"/>
                      </a:endParaRPr>
                    </a:p>
                  </a:txBody>
                  <a:tcPr marL="9525" marR="9525" marT="9525" marB="0" anchor="ctr"/>
                </a:tc>
                <a:tc>
                  <a:txBody>
                    <a:bodyPr/>
                    <a:lstStyle/>
                    <a:p>
                      <a:pPr algn="ctr" fontAlgn="ctr"/>
                      <a:r>
                        <a:rPr lang="en-US" altLang="ko-KR" sz="1100" b="1" u="none" strike="noStrike" dirty="0">
                          <a:effectLst/>
                        </a:rPr>
                        <a:t>179</a:t>
                      </a:r>
                      <a:endParaRPr lang="en-US" altLang="ko-KR" sz="1100" b="1" i="0" u="none" strike="noStrike" dirty="0">
                        <a:solidFill>
                          <a:srgbClr val="000000"/>
                        </a:solidFill>
                        <a:effectLst/>
                        <a:latin typeface="맑은 고딕" panose="020B0503020000020004" pitchFamily="50" charset="-127"/>
                        <a:ea typeface="맑은 고딕" panose="020B0503020000020004" pitchFamily="50" charset="-127"/>
                      </a:endParaRPr>
                    </a:p>
                  </a:txBody>
                  <a:tcPr marL="9525" marR="9525" marT="9525" marB="0" anchor="ctr"/>
                </a:tc>
                <a:tc>
                  <a:txBody>
                    <a:bodyPr/>
                    <a:lstStyle/>
                    <a:p>
                      <a:pPr algn="ctr" fontAlgn="ctr"/>
                      <a:r>
                        <a:rPr lang="en-US" altLang="ko-KR" sz="1100" b="1" u="none" strike="noStrike" dirty="0">
                          <a:effectLst/>
                        </a:rPr>
                        <a:t>247</a:t>
                      </a:r>
                      <a:endParaRPr lang="en-US" altLang="ko-KR" sz="1100" b="1" i="0" u="none" strike="noStrike" dirty="0">
                        <a:solidFill>
                          <a:srgbClr val="000000"/>
                        </a:solidFill>
                        <a:effectLst/>
                        <a:latin typeface="맑은 고딕" panose="020B0503020000020004" pitchFamily="50" charset="-127"/>
                        <a:ea typeface="맑은 고딕" panose="020B0503020000020004" pitchFamily="50" charset="-127"/>
                      </a:endParaRPr>
                    </a:p>
                  </a:txBody>
                  <a:tcPr marL="9525" marR="9525" marT="9525" marB="0" anchor="ctr"/>
                </a:tc>
                <a:extLst>
                  <a:ext uri="{0D108BD9-81ED-4DB2-BD59-A6C34878D82A}">
                    <a16:rowId xmlns:a16="http://schemas.microsoft.com/office/drawing/2014/main" val="1938347175"/>
                  </a:ext>
                </a:extLst>
              </a:tr>
            </a:tbl>
          </a:graphicData>
        </a:graphic>
      </p:graphicFrame>
      <p:graphicFrame>
        <p:nvGraphicFramePr>
          <p:cNvPr id="17" name="차트 16">
            <a:extLst>
              <a:ext uri="{FF2B5EF4-FFF2-40B4-BE49-F238E27FC236}">
                <a16:creationId xmlns:a16="http://schemas.microsoft.com/office/drawing/2014/main" id="{BFBA9707-051D-6061-27A1-126D68D135F3}"/>
              </a:ext>
            </a:extLst>
          </p:cNvPr>
          <p:cNvGraphicFramePr>
            <a:graphicFrameLocks/>
          </p:cNvGraphicFramePr>
          <p:nvPr>
            <p:extLst>
              <p:ext uri="{D42A27DB-BD31-4B8C-83A1-F6EECF244321}">
                <p14:modId xmlns:p14="http://schemas.microsoft.com/office/powerpoint/2010/main" val="2992982445"/>
              </p:ext>
            </p:extLst>
          </p:nvPr>
        </p:nvGraphicFramePr>
        <p:xfrm>
          <a:off x="5886187" y="1785452"/>
          <a:ext cx="4099823" cy="3512290"/>
        </p:xfrm>
        <a:graphic>
          <a:graphicData uri="http://schemas.openxmlformats.org/drawingml/2006/chart">
            <c:chart xmlns:c="http://schemas.openxmlformats.org/drawingml/2006/chart" xmlns:r="http://schemas.openxmlformats.org/officeDocument/2006/relationships" r:id="rId3"/>
          </a:graphicData>
        </a:graphic>
      </p:graphicFrame>
      <p:sp>
        <p:nvSpPr>
          <p:cNvPr id="18" name="직사각형 17">
            <a:extLst>
              <a:ext uri="{FF2B5EF4-FFF2-40B4-BE49-F238E27FC236}">
                <a16:creationId xmlns:a16="http://schemas.microsoft.com/office/drawing/2014/main" id="{9387484A-7F28-E8C1-B3DF-8BFF53CD04F6}"/>
              </a:ext>
            </a:extLst>
          </p:cNvPr>
          <p:cNvSpPr/>
          <p:nvPr/>
        </p:nvSpPr>
        <p:spPr>
          <a:xfrm>
            <a:off x="5595957" y="1785452"/>
            <a:ext cx="4680284" cy="3471110"/>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graphicFrame>
        <p:nvGraphicFramePr>
          <p:cNvPr id="19" name="표 18">
            <a:extLst>
              <a:ext uri="{FF2B5EF4-FFF2-40B4-BE49-F238E27FC236}">
                <a16:creationId xmlns:a16="http://schemas.microsoft.com/office/drawing/2014/main" id="{00520A45-2F43-2DB9-516F-93A872159A3C}"/>
              </a:ext>
            </a:extLst>
          </p:cNvPr>
          <p:cNvGraphicFramePr>
            <a:graphicFrameLocks noGrp="1"/>
          </p:cNvGraphicFramePr>
          <p:nvPr>
            <p:extLst>
              <p:ext uri="{D42A27DB-BD31-4B8C-83A1-F6EECF244321}">
                <p14:modId xmlns:p14="http://schemas.microsoft.com/office/powerpoint/2010/main" val="2767243839"/>
              </p:ext>
            </p:extLst>
          </p:nvPr>
        </p:nvGraphicFramePr>
        <p:xfrm>
          <a:off x="5595957" y="5381589"/>
          <a:ext cx="2925180" cy="419100"/>
        </p:xfrm>
        <a:graphic>
          <a:graphicData uri="http://schemas.openxmlformats.org/drawingml/2006/table">
            <a:tbl>
              <a:tblPr>
                <a:tableStyleId>{073A0DAA-6AF3-43AB-8588-CEC1D06C72B9}</a:tableStyleId>
              </a:tblPr>
              <a:tblGrid>
                <a:gridCol w="585036">
                  <a:extLst>
                    <a:ext uri="{9D8B030D-6E8A-4147-A177-3AD203B41FA5}">
                      <a16:colId xmlns:a16="http://schemas.microsoft.com/office/drawing/2014/main" val="3536893179"/>
                    </a:ext>
                  </a:extLst>
                </a:gridCol>
                <a:gridCol w="585036">
                  <a:extLst>
                    <a:ext uri="{9D8B030D-6E8A-4147-A177-3AD203B41FA5}">
                      <a16:colId xmlns:a16="http://schemas.microsoft.com/office/drawing/2014/main" val="4144855516"/>
                    </a:ext>
                  </a:extLst>
                </a:gridCol>
                <a:gridCol w="585036">
                  <a:extLst>
                    <a:ext uri="{9D8B030D-6E8A-4147-A177-3AD203B41FA5}">
                      <a16:colId xmlns:a16="http://schemas.microsoft.com/office/drawing/2014/main" val="808207185"/>
                    </a:ext>
                  </a:extLst>
                </a:gridCol>
                <a:gridCol w="585036">
                  <a:extLst>
                    <a:ext uri="{9D8B030D-6E8A-4147-A177-3AD203B41FA5}">
                      <a16:colId xmlns:a16="http://schemas.microsoft.com/office/drawing/2014/main" val="351069923"/>
                    </a:ext>
                  </a:extLst>
                </a:gridCol>
                <a:gridCol w="585036">
                  <a:extLst>
                    <a:ext uri="{9D8B030D-6E8A-4147-A177-3AD203B41FA5}">
                      <a16:colId xmlns:a16="http://schemas.microsoft.com/office/drawing/2014/main" val="3778739513"/>
                    </a:ext>
                  </a:extLst>
                </a:gridCol>
              </a:tblGrid>
              <a:tr h="209550">
                <a:tc>
                  <a:txBody>
                    <a:bodyPr/>
                    <a:lstStyle/>
                    <a:p>
                      <a:pPr algn="ctr" fontAlgn="ctr"/>
                      <a:r>
                        <a:rPr lang="en-US" altLang="ko-KR" sz="1100" b="1" i="0" u="none" strike="noStrike" dirty="0">
                          <a:solidFill>
                            <a:srgbClr val="000000"/>
                          </a:solidFill>
                          <a:effectLst/>
                          <a:latin typeface="맑은 고딕" panose="020B0503020000020004" pitchFamily="50" charset="-127"/>
                          <a:ea typeface="맑은 고딕" panose="020B0503020000020004" pitchFamily="50" charset="-127"/>
                        </a:rPr>
                        <a:t>TCFD</a:t>
                      </a:r>
                      <a:endParaRPr lang="ko-KR" altLang="en-US" sz="1100" b="1" i="0" u="none" strike="noStrike" dirty="0">
                        <a:solidFill>
                          <a:srgbClr val="000000"/>
                        </a:solidFill>
                        <a:effectLst/>
                        <a:latin typeface="맑은 고딕" panose="020B0503020000020004" pitchFamily="50" charset="-127"/>
                        <a:ea typeface="맑은 고딕" panose="020B0503020000020004" pitchFamily="50" charset="-127"/>
                      </a:endParaRPr>
                    </a:p>
                  </a:txBody>
                  <a:tcPr marL="9525" marR="9525" marT="9525" marB="0" anchor="ctr"/>
                </a:tc>
                <a:tc>
                  <a:txBody>
                    <a:bodyPr/>
                    <a:lstStyle/>
                    <a:p>
                      <a:pPr algn="ctr" fontAlgn="ctr"/>
                      <a:r>
                        <a:rPr lang="en-US" altLang="ko-KR" sz="1100" b="1" u="none" strike="noStrike" dirty="0">
                          <a:effectLst/>
                        </a:rPr>
                        <a:t>2018</a:t>
                      </a:r>
                      <a:endParaRPr lang="en-US" altLang="ko-KR" sz="1100" b="1" i="0" u="none" strike="noStrike" dirty="0">
                        <a:solidFill>
                          <a:srgbClr val="000000"/>
                        </a:solidFill>
                        <a:effectLst/>
                        <a:latin typeface="맑은 고딕" panose="020B0503020000020004" pitchFamily="50" charset="-127"/>
                        <a:ea typeface="맑은 고딕" panose="020B0503020000020004" pitchFamily="50" charset="-127"/>
                      </a:endParaRPr>
                    </a:p>
                  </a:txBody>
                  <a:tcPr marL="9525" marR="9525" marT="9525" marB="0" anchor="ctr"/>
                </a:tc>
                <a:tc>
                  <a:txBody>
                    <a:bodyPr/>
                    <a:lstStyle/>
                    <a:p>
                      <a:pPr algn="ctr" fontAlgn="ctr"/>
                      <a:r>
                        <a:rPr lang="en-US" altLang="ko-KR" sz="1100" b="1" u="none" strike="noStrike">
                          <a:effectLst/>
                        </a:rPr>
                        <a:t>2019</a:t>
                      </a:r>
                      <a:endParaRPr lang="en-US" altLang="ko-KR" sz="1100" b="1" i="0" u="none" strike="noStrike">
                        <a:solidFill>
                          <a:srgbClr val="000000"/>
                        </a:solidFill>
                        <a:effectLst/>
                        <a:latin typeface="맑은 고딕" panose="020B0503020000020004" pitchFamily="50" charset="-127"/>
                        <a:ea typeface="맑은 고딕" panose="020B0503020000020004" pitchFamily="50" charset="-127"/>
                      </a:endParaRPr>
                    </a:p>
                  </a:txBody>
                  <a:tcPr marL="9525" marR="9525" marT="9525" marB="0" anchor="ctr"/>
                </a:tc>
                <a:tc>
                  <a:txBody>
                    <a:bodyPr/>
                    <a:lstStyle/>
                    <a:p>
                      <a:pPr algn="ctr" fontAlgn="ctr"/>
                      <a:r>
                        <a:rPr lang="en-US" altLang="ko-KR" sz="1100" b="1" u="none" strike="noStrike" dirty="0">
                          <a:effectLst/>
                        </a:rPr>
                        <a:t>2020</a:t>
                      </a:r>
                      <a:endParaRPr lang="en-US" altLang="ko-KR" sz="1100" b="1" i="0" u="none" strike="noStrike" dirty="0">
                        <a:solidFill>
                          <a:srgbClr val="000000"/>
                        </a:solidFill>
                        <a:effectLst/>
                        <a:latin typeface="맑은 고딕" panose="020B0503020000020004" pitchFamily="50" charset="-127"/>
                        <a:ea typeface="맑은 고딕" panose="020B0503020000020004" pitchFamily="50" charset="-127"/>
                      </a:endParaRPr>
                    </a:p>
                  </a:txBody>
                  <a:tcPr marL="9525" marR="9525" marT="9525" marB="0" anchor="ctr"/>
                </a:tc>
                <a:tc>
                  <a:txBody>
                    <a:bodyPr/>
                    <a:lstStyle/>
                    <a:p>
                      <a:pPr algn="ctr" fontAlgn="ctr"/>
                      <a:r>
                        <a:rPr lang="en-US" altLang="ko-KR" sz="1100" b="1" u="none" strike="noStrike" dirty="0">
                          <a:effectLst/>
                        </a:rPr>
                        <a:t>2021</a:t>
                      </a:r>
                      <a:endParaRPr lang="en-US" altLang="ko-KR" sz="1100" b="1" i="0" u="none" strike="noStrike" dirty="0">
                        <a:solidFill>
                          <a:srgbClr val="000000"/>
                        </a:solidFill>
                        <a:effectLst/>
                        <a:latin typeface="맑은 고딕" panose="020B0503020000020004" pitchFamily="50" charset="-127"/>
                        <a:ea typeface="맑은 고딕" panose="020B0503020000020004" pitchFamily="50" charset="-127"/>
                      </a:endParaRPr>
                    </a:p>
                  </a:txBody>
                  <a:tcPr marL="9525" marR="9525" marT="9525" marB="0" anchor="ctr"/>
                </a:tc>
                <a:extLst>
                  <a:ext uri="{0D108BD9-81ED-4DB2-BD59-A6C34878D82A}">
                    <a16:rowId xmlns:a16="http://schemas.microsoft.com/office/drawing/2014/main" val="3450082683"/>
                  </a:ext>
                </a:extLst>
              </a:tr>
              <a:tr h="209550">
                <a:tc>
                  <a:txBody>
                    <a:bodyPr/>
                    <a:lstStyle/>
                    <a:p>
                      <a:pPr algn="ctr" fontAlgn="ctr"/>
                      <a:r>
                        <a:rPr lang="ko-KR" altLang="en-US" sz="1100" b="1" u="none" strike="noStrike" dirty="0" err="1">
                          <a:effectLst/>
                        </a:rPr>
                        <a:t>기업수</a:t>
                      </a:r>
                      <a:endParaRPr lang="ko-KR" altLang="en-US" sz="1100" b="1" i="0" u="none" strike="noStrike" dirty="0">
                        <a:solidFill>
                          <a:srgbClr val="000000"/>
                        </a:solidFill>
                        <a:effectLst/>
                        <a:latin typeface="맑은 고딕" panose="020B0503020000020004" pitchFamily="50" charset="-127"/>
                        <a:ea typeface="맑은 고딕" panose="020B0503020000020004" pitchFamily="50" charset="-127"/>
                      </a:endParaRPr>
                    </a:p>
                  </a:txBody>
                  <a:tcPr marL="9525" marR="9525" marT="9525" marB="0" anchor="ctr"/>
                </a:tc>
                <a:tc>
                  <a:txBody>
                    <a:bodyPr/>
                    <a:lstStyle/>
                    <a:p>
                      <a:pPr algn="ctr" fontAlgn="ctr"/>
                      <a:r>
                        <a:rPr lang="en-US" altLang="ko-KR" sz="1100" b="1" u="none" strike="noStrike" dirty="0">
                          <a:effectLst/>
                        </a:rPr>
                        <a:t>3</a:t>
                      </a:r>
                      <a:endParaRPr lang="en-US" altLang="ko-KR" sz="1100" b="1" i="0" u="none" strike="noStrike" dirty="0">
                        <a:solidFill>
                          <a:srgbClr val="000000"/>
                        </a:solidFill>
                        <a:effectLst/>
                        <a:latin typeface="맑은 고딕" panose="020B0503020000020004" pitchFamily="50" charset="-127"/>
                        <a:ea typeface="맑은 고딕" panose="020B0503020000020004" pitchFamily="50" charset="-127"/>
                      </a:endParaRPr>
                    </a:p>
                  </a:txBody>
                  <a:tcPr marL="9525" marR="9525" marT="9525" marB="0" anchor="ctr"/>
                </a:tc>
                <a:tc>
                  <a:txBody>
                    <a:bodyPr/>
                    <a:lstStyle/>
                    <a:p>
                      <a:pPr algn="ctr" fontAlgn="ctr"/>
                      <a:r>
                        <a:rPr lang="en-US" altLang="ko-KR" sz="1100" b="1" i="0" u="none" strike="noStrike" dirty="0">
                          <a:solidFill>
                            <a:srgbClr val="000000"/>
                          </a:solidFill>
                          <a:effectLst/>
                          <a:latin typeface="맑은 고딕" panose="020B0503020000020004" pitchFamily="50" charset="-127"/>
                          <a:ea typeface="맑은 고딕" panose="020B0503020000020004" pitchFamily="50" charset="-127"/>
                        </a:rPr>
                        <a:t>15</a:t>
                      </a:r>
                    </a:p>
                  </a:txBody>
                  <a:tcPr marL="9525" marR="9525" marT="9525" marB="0" anchor="ctr"/>
                </a:tc>
                <a:tc>
                  <a:txBody>
                    <a:bodyPr/>
                    <a:lstStyle/>
                    <a:p>
                      <a:pPr algn="ctr" fontAlgn="ctr"/>
                      <a:r>
                        <a:rPr lang="en-US" altLang="ko-KR" sz="1100" b="1" i="0" u="none" strike="noStrike" dirty="0">
                          <a:solidFill>
                            <a:srgbClr val="000000"/>
                          </a:solidFill>
                          <a:effectLst/>
                          <a:latin typeface="맑은 고딕" panose="020B0503020000020004" pitchFamily="50" charset="-127"/>
                          <a:ea typeface="맑은 고딕" panose="020B0503020000020004" pitchFamily="50" charset="-127"/>
                        </a:rPr>
                        <a:t>20</a:t>
                      </a:r>
                    </a:p>
                  </a:txBody>
                  <a:tcPr marL="9525" marR="9525" marT="9525" marB="0" anchor="ctr"/>
                </a:tc>
                <a:tc>
                  <a:txBody>
                    <a:bodyPr/>
                    <a:lstStyle/>
                    <a:p>
                      <a:pPr algn="ctr" fontAlgn="ctr"/>
                      <a:r>
                        <a:rPr lang="en-US" altLang="ko-KR" sz="1100" b="1" i="0" u="none" strike="noStrike" dirty="0">
                          <a:solidFill>
                            <a:srgbClr val="000000"/>
                          </a:solidFill>
                          <a:effectLst/>
                          <a:latin typeface="맑은 고딕" panose="020B0503020000020004" pitchFamily="50" charset="-127"/>
                          <a:ea typeface="맑은 고딕" panose="020B0503020000020004" pitchFamily="50" charset="-127"/>
                        </a:rPr>
                        <a:t>99</a:t>
                      </a:r>
                    </a:p>
                  </a:txBody>
                  <a:tcPr marL="9525" marR="9525" marT="9525" marB="0" anchor="ctr"/>
                </a:tc>
                <a:extLst>
                  <a:ext uri="{0D108BD9-81ED-4DB2-BD59-A6C34878D82A}">
                    <a16:rowId xmlns:a16="http://schemas.microsoft.com/office/drawing/2014/main" val="1938347175"/>
                  </a:ext>
                </a:extLst>
              </a:tr>
            </a:tbl>
          </a:graphicData>
        </a:graphic>
      </p:graphicFrame>
    </p:spTree>
    <p:extLst>
      <p:ext uri="{BB962C8B-B14F-4D97-AF65-F5344CB8AC3E}">
        <p14:creationId xmlns:p14="http://schemas.microsoft.com/office/powerpoint/2010/main" val="34448090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직선 연결선 10">
            <a:extLst>
              <a:ext uri="{FF2B5EF4-FFF2-40B4-BE49-F238E27FC236}">
                <a16:creationId xmlns:a16="http://schemas.microsoft.com/office/drawing/2014/main" id="{6A29B68C-E87C-4B89-9A26-1B12C8A58E6C}"/>
              </a:ext>
            </a:extLst>
          </p:cNvPr>
          <p:cNvCxnSpPr>
            <a:cxnSpLocks/>
          </p:cNvCxnSpPr>
          <p:nvPr/>
        </p:nvCxnSpPr>
        <p:spPr>
          <a:xfrm flipH="1">
            <a:off x="6577781" y="562420"/>
            <a:ext cx="4286903"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13" name="직사각형 12">
            <a:extLst>
              <a:ext uri="{FF2B5EF4-FFF2-40B4-BE49-F238E27FC236}">
                <a16:creationId xmlns:a16="http://schemas.microsoft.com/office/drawing/2014/main" id="{35FAA9C1-93AF-175D-BB2B-C7C3A30C6B77}"/>
              </a:ext>
            </a:extLst>
          </p:cNvPr>
          <p:cNvSpPr/>
          <p:nvPr/>
        </p:nvSpPr>
        <p:spPr>
          <a:xfrm>
            <a:off x="929469" y="119541"/>
            <a:ext cx="7575433" cy="655372"/>
          </a:xfrm>
          <a:prstGeom prst="rect">
            <a:avLst/>
          </a:prstGeom>
        </p:spPr>
        <p:txBody>
          <a:bodyPr wrap="square">
            <a:spAutoFit/>
          </a:bodyPr>
          <a:lstStyle/>
          <a:p>
            <a:pPr>
              <a:lnSpc>
                <a:spcPct val="150000"/>
              </a:lnSpc>
            </a:pPr>
            <a:r>
              <a:rPr lang="ko-KR" altLang="en-US" sz="2800" b="1" dirty="0">
                <a:latin typeface="+mn-ea"/>
                <a:cs typeface="Times New Roman" pitchFamily="18" charset="0"/>
              </a:rPr>
              <a:t>국내 기후변화 정보 수준</a:t>
            </a:r>
          </a:p>
        </p:txBody>
      </p:sp>
      <p:grpSp>
        <p:nvGrpSpPr>
          <p:cNvPr id="17" name="그룹 16">
            <a:extLst>
              <a:ext uri="{FF2B5EF4-FFF2-40B4-BE49-F238E27FC236}">
                <a16:creationId xmlns:a16="http://schemas.microsoft.com/office/drawing/2014/main" id="{EE00203B-BC6F-16B8-7DB9-A4D121A44D6D}"/>
              </a:ext>
            </a:extLst>
          </p:cNvPr>
          <p:cNvGrpSpPr/>
          <p:nvPr/>
        </p:nvGrpSpPr>
        <p:grpSpPr>
          <a:xfrm>
            <a:off x="663674" y="1460853"/>
            <a:ext cx="8163743" cy="4758707"/>
            <a:chOff x="2741713" y="1732238"/>
            <a:chExt cx="8163743" cy="4758707"/>
          </a:xfrm>
        </p:grpSpPr>
        <p:graphicFrame>
          <p:nvGraphicFramePr>
            <p:cNvPr id="5" name="개체 4">
              <a:extLst>
                <a:ext uri="{FF2B5EF4-FFF2-40B4-BE49-F238E27FC236}">
                  <a16:creationId xmlns:a16="http://schemas.microsoft.com/office/drawing/2014/main" id="{625141BC-173D-2568-BA4B-702E9987F3FB}"/>
                </a:ext>
              </a:extLst>
            </p:cNvPr>
            <p:cNvGraphicFramePr>
              <a:graphicFrameLocks noChangeAspect="1"/>
            </p:cNvGraphicFramePr>
            <p:nvPr/>
          </p:nvGraphicFramePr>
          <p:xfrm>
            <a:off x="2741713" y="4508214"/>
            <a:ext cx="8163743" cy="1982731"/>
          </p:xfrm>
          <a:graphic>
            <a:graphicData uri="http://schemas.openxmlformats.org/presentationml/2006/ole">
              <mc:AlternateContent xmlns:mc="http://schemas.openxmlformats.org/markup-compatibility/2006">
                <mc:Choice xmlns:v="urn:schemas-microsoft-com:vml" Requires="v">
                  <p:oleObj spid="_x0000_s1026" name="Bitmap Image" r:id="rId3" imgW="6902280" imgH="1676520" progId="PBrush">
                    <p:embed/>
                  </p:oleObj>
                </mc:Choice>
                <mc:Fallback>
                  <p:oleObj name="Bitmap Image" r:id="rId3" imgW="6902280" imgH="1676520" progId="PBrush">
                    <p:embed/>
                    <p:pic>
                      <p:nvPicPr>
                        <p:cNvPr id="5" name="개체 4">
                          <a:extLst>
                            <a:ext uri="{FF2B5EF4-FFF2-40B4-BE49-F238E27FC236}">
                              <a16:creationId xmlns:a16="http://schemas.microsoft.com/office/drawing/2014/main" id="{625141BC-173D-2568-BA4B-702E9987F3FB}"/>
                            </a:ext>
                          </a:extLst>
                        </p:cNvPr>
                        <p:cNvPicPr/>
                        <p:nvPr/>
                      </p:nvPicPr>
                      <p:blipFill>
                        <a:blip r:embed="rId4"/>
                        <a:stretch>
                          <a:fillRect/>
                        </a:stretch>
                      </p:blipFill>
                      <p:spPr>
                        <a:xfrm>
                          <a:off x="2741713" y="4508214"/>
                          <a:ext cx="8163743" cy="1982731"/>
                        </a:xfrm>
                        <a:prstGeom prst="rect">
                          <a:avLst/>
                        </a:prstGeom>
                      </p:spPr>
                    </p:pic>
                  </p:oleObj>
                </mc:Fallback>
              </mc:AlternateContent>
            </a:graphicData>
          </a:graphic>
        </p:graphicFrame>
        <p:graphicFrame>
          <p:nvGraphicFramePr>
            <p:cNvPr id="6" name="개체 5">
              <a:extLst>
                <a:ext uri="{FF2B5EF4-FFF2-40B4-BE49-F238E27FC236}">
                  <a16:creationId xmlns:a16="http://schemas.microsoft.com/office/drawing/2014/main" id="{41715B11-5951-C51F-7DDF-22EB7913A2C3}"/>
                </a:ext>
              </a:extLst>
            </p:cNvPr>
            <p:cNvGraphicFramePr>
              <a:graphicFrameLocks noChangeAspect="1"/>
            </p:cNvGraphicFramePr>
            <p:nvPr/>
          </p:nvGraphicFramePr>
          <p:xfrm>
            <a:off x="3202006" y="1844137"/>
            <a:ext cx="2675255" cy="2584450"/>
          </p:xfrm>
          <a:graphic>
            <a:graphicData uri="http://schemas.openxmlformats.org/presentationml/2006/ole">
              <mc:AlternateContent xmlns:mc="http://schemas.openxmlformats.org/markup-compatibility/2006">
                <mc:Choice xmlns:v="urn:schemas-microsoft-com:vml" Requires="v">
                  <p:oleObj spid="_x0000_s1027" name="Bitmap Image" r:id="rId5" imgW="2432160" imgH="2349360" progId="PBrush">
                    <p:embed/>
                  </p:oleObj>
                </mc:Choice>
                <mc:Fallback>
                  <p:oleObj name="Bitmap Image" r:id="rId5" imgW="2432160" imgH="2349360" progId="PBrush">
                    <p:embed/>
                    <p:pic>
                      <p:nvPicPr>
                        <p:cNvPr id="6" name="개체 5">
                          <a:extLst>
                            <a:ext uri="{FF2B5EF4-FFF2-40B4-BE49-F238E27FC236}">
                              <a16:creationId xmlns:a16="http://schemas.microsoft.com/office/drawing/2014/main" id="{41715B11-5951-C51F-7DDF-22EB7913A2C3}"/>
                            </a:ext>
                          </a:extLst>
                        </p:cNvPr>
                        <p:cNvPicPr/>
                        <p:nvPr/>
                      </p:nvPicPr>
                      <p:blipFill>
                        <a:blip r:embed="rId6"/>
                        <a:stretch>
                          <a:fillRect/>
                        </a:stretch>
                      </p:blipFill>
                      <p:spPr>
                        <a:xfrm>
                          <a:off x="3202006" y="1844137"/>
                          <a:ext cx="2675255" cy="2584450"/>
                        </a:xfrm>
                        <a:prstGeom prst="rect">
                          <a:avLst/>
                        </a:prstGeom>
                      </p:spPr>
                    </p:pic>
                  </p:oleObj>
                </mc:Fallback>
              </mc:AlternateContent>
            </a:graphicData>
          </a:graphic>
        </p:graphicFrame>
        <p:graphicFrame>
          <p:nvGraphicFramePr>
            <p:cNvPr id="7" name="개체 6">
              <a:extLst>
                <a:ext uri="{FF2B5EF4-FFF2-40B4-BE49-F238E27FC236}">
                  <a16:creationId xmlns:a16="http://schemas.microsoft.com/office/drawing/2014/main" id="{DA9245A5-3A7A-23B4-8CFC-8C092F6835C5}"/>
                </a:ext>
              </a:extLst>
            </p:cNvPr>
            <p:cNvGraphicFramePr>
              <a:graphicFrameLocks noChangeAspect="1"/>
            </p:cNvGraphicFramePr>
            <p:nvPr/>
          </p:nvGraphicFramePr>
          <p:xfrm>
            <a:off x="6462220" y="2112010"/>
            <a:ext cx="2337955" cy="2326409"/>
          </p:xfrm>
          <a:graphic>
            <a:graphicData uri="http://schemas.openxmlformats.org/presentationml/2006/ole">
              <mc:AlternateContent xmlns:mc="http://schemas.openxmlformats.org/markup-compatibility/2006">
                <mc:Choice xmlns:v="urn:schemas-microsoft-com:vml" Requires="v">
                  <p:oleObj spid="_x0000_s1028" name="Bitmap Image" r:id="rId7" imgW="2571840" imgH="2558880" progId="PBrush">
                    <p:embed/>
                  </p:oleObj>
                </mc:Choice>
                <mc:Fallback>
                  <p:oleObj name="Bitmap Image" r:id="rId7" imgW="2571840" imgH="2558880" progId="PBrush">
                    <p:embed/>
                    <p:pic>
                      <p:nvPicPr>
                        <p:cNvPr id="7" name="개체 6">
                          <a:extLst>
                            <a:ext uri="{FF2B5EF4-FFF2-40B4-BE49-F238E27FC236}">
                              <a16:creationId xmlns:a16="http://schemas.microsoft.com/office/drawing/2014/main" id="{DA9245A5-3A7A-23B4-8CFC-8C092F6835C5}"/>
                            </a:ext>
                          </a:extLst>
                        </p:cNvPr>
                        <p:cNvPicPr/>
                        <p:nvPr/>
                      </p:nvPicPr>
                      <p:blipFill>
                        <a:blip r:embed="rId8"/>
                        <a:stretch>
                          <a:fillRect/>
                        </a:stretch>
                      </p:blipFill>
                      <p:spPr>
                        <a:xfrm>
                          <a:off x="6462220" y="2112010"/>
                          <a:ext cx="2337955" cy="2326409"/>
                        </a:xfrm>
                        <a:prstGeom prst="rect">
                          <a:avLst/>
                        </a:prstGeom>
                      </p:spPr>
                    </p:pic>
                  </p:oleObj>
                </mc:Fallback>
              </mc:AlternateContent>
            </a:graphicData>
          </a:graphic>
        </p:graphicFrame>
        <p:graphicFrame>
          <p:nvGraphicFramePr>
            <p:cNvPr id="9" name="개체 8">
              <a:extLst>
                <a:ext uri="{FF2B5EF4-FFF2-40B4-BE49-F238E27FC236}">
                  <a16:creationId xmlns:a16="http://schemas.microsoft.com/office/drawing/2014/main" id="{F8CB5CBB-9E13-FE7E-1B6C-7ACD8BDFBEA8}"/>
                </a:ext>
              </a:extLst>
            </p:cNvPr>
            <p:cNvGraphicFramePr>
              <a:graphicFrameLocks noChangeAspect="1"/>
            </p:cNvGraphicFramePr>
            <p:nvPr/>
          </p:nvGraphicFramePr>
          <p:xfrm>
            <a:off x="9924334" y="3999293"/>
            <a:ext cx="781050" cy="196850"/>
          </p:xfrm>
          <a:graphic>
            <a:graphicData uri="http://schemas.openxmlformats.org/presentationml/2006/ole">
              <mc:AlternateContent xmlns:mc="http://schemas.openxmlformats.org/markup-compatibility/2006">
                <mc:Choice xmlns:v="urn:schemas-microsoft-com:vml" Requires="v">
                  <p:oleObj spid="_x0000_s1029" name="Bitmap Image" r:id="rId9" imgW="781200" imgH="196920" progId="PBrush">
                    <p:embed/>
                  </p:oleObj>
                </mc:Choice>
                <mc:Fallback>
                  <p:oleObj name="Bitmap Image" r:id="rId9" imgW="781200" imgH="196920" progId="PBrush">
                    <p:embed/>
                    <p:pic>
                      <p:nvPicPr>
                        <p:cNvPr id="9" name="개체 8">
                          <a:extLst>
                            <a:ext uri="{FF2B5EF4-FFF2-40B4-BE49-F238E27FC236}">
                              <a16:creationId xmlns:a16="http://schemas.microsoft.com/office/drawing/2014/main" id="{F8CB5CBB-9E13-FE7E-1B6C-7ACD8BDFBEA8}"/>
                            </a:ext>
                          </a:extLst>
                        </p:cNvPr>
                        <p:cNvPicPr/>
                        <p:nvPr/>
                      </p:nvPicPr>
                      <p:blipFill>
                        <a:blip r:embed="rId10"/>
                        <a:stretch>
                          <a:fillRect/>
                        </a:stretch>
                      </p:blipFill>
                      <p:spPr>
                        <a:xfrm>
                          <a:off x="9924334" y="3999293"/>
                          <a:ext cx="781050" cy="196850"/>
                        </a:xfrm>
                        <a:prstGeom prst="rect">
                          <a:avLst/>
                        </a:prstGeom>
                      </p:spPr>
                    </p:pic>
                  </p:oleObj>
                </mc:Fallback>
              </mc:AlternateContent>
            </a:graphicData>
          </a:graphic>
        </p:graphicFrame>
        <p:graphicFrame>
          <p:nvGraphicFramePr>
            <p:cNvPr id="12" name="개체 11">
              <a:extLst>
                <a:ext uri="{FF2B5EF4-FFF2-40B4-BE49-F238E27FC236}">
                  <a16:creationId xmlns:a16="http://schemas.microsoft.com/office/drawing/2014/main" id="{3B7D3953-4C9B-A8E2-29BE-B643108008B8}"/>
                </a:ext>
              </a:extLst>
            </p:cNvPr>
            <p:cNvGraphicFramePr>
              <a:graphicFrameLocks noChangeAspect="1"/>
            </p:cNvGraphicFramePr>
            <p:nvPr/>
          </p:nvGraphicFramePr>
          <p:xfrm>
            <a:off x="9943998" y="4225129"/>
            <a:ext cx="838200" cy="177800"/>
          </p:xfrm>
          <a:graphic>
            <a:graphicData uri="http://schemas.openxmlformats.org/presentationml/2006/ole">
              <mc:AlternateContent xmlns:mc="http://schemas.openxmlformats.org/markup-compatibility/2006">
                <mc:Choice xmlns:v="urn:schemas-microsoft-com:vml" Requires="v">
                  <p:oleObj spid="_x0000_s1030" name="Bitmap Image" r:id="rId11" imgW="838080" imgH="177840" progId="PBrush">
                    <p:embed/>
                  </p:oleObj>
                </mc:Choice>
                <mc:Fallback>
                  <p:oleObj name="Bitmap Image" r:id="rId11" imgW="838080" imgH="177840" progId="PBrush">
                    <p:embed/>
                    <p:pic>
                      <p:nvPicPr>
                        <p:cNvPr id="12" name="개체 11">
                          <a:extLst>
                            <a:ext uri="{FF2B5EF4-FFF2-40B4-BE49-F238E27FC236}">
                              <a16:creationId xmlns:a16="http://schemas.microsoft.com/office/drawing/2014/main" id="{3B7D3953-4C9B-A8E2-29BE-B643108008B8}"/>
                            </a:ext>
                          </a:extLst>
                        </p:cNvPr>
                        <p:cNvPicPr/>
                        <p:nvPr/>
                      </p:nvPicPr>
                      <p:blipFill>
                        <a:blip r:embed="rId12"/>
                        <a:stretch>
                          <a:fillRect/>
                        </a:stretch>
                      </p:blipFill>
                      <p:spPr>
                        <a:xfrm>
                          <a:off x="9943998" y="4225129"/>
                          <a:ext cx="838200" cy="177800"/>
                        </a:xfrm>
                        <a:prstGeom prst="rect">
                          <a:avLst/>
                        </a:prstGeom>
                      </p:spPr>
                    </p:pic>
                  </p:oleObj>
                </mc:Fallback>
              </mc:AlternateContent>
            </a:graphicData>
          </a:graphic>
        </p:graphicFrame>
        <p:graphicFrame>
          <p:nvGraphicFramePr>
            <p:cNvPr id="16" name="개체 15">
              <a:extLst>
                <a:ext uri="{FF2B5EF4-FFF2-40B4-BE49-F238E27FC236}">
                  <a16:creationId xmlns:a16="http://schemas.microsoft.com/office/drawing/2014/main" id="{55CC9053-5E4D-DD45-63B4-6684004B8E55}"/>
                </a:ext>
              </a:extLst>
            </p:cNvPr>
            <p:cNvGraphicFramePr>
              <a:graphicFrameLocks noChangeAspect="1"/>
            </p:cNvGraphicFramePr>
            <p:nvPr/>
          </p:nvGraphicFramePr>
          <p:xfrm>
            <a:off x="6434703" y="1732238"/>
            <a:ext cx="4318000" cy="285750"/>
          </p:xfrm>
          <a:graphic>
            <a:graphicData uri="http://schemas.openxmlformats.org/presentationml/2006/ole">
              <mc:AlternateContent xmlns:mc="http://schemas.openxmlformats.org/markup-compatibility/2006">
                <mc:Choice xmlns:v="urn:schemas-microsoft-com:vml" Requires="v">
                  <p:oleObj spid="_x0000_s1031" name="Bitmap Image" r:id="rId13" imgW="4317840" imgH="285840" progId="PBrush">
                    <p:embed/>
                  </p:oleObj>
                </mc:Choice>
                <mc:Fallback>
                  <p:oleObj name="Bitmap Image" r:id="rId13" imgW="4317840" imgH="285840" progId="PBrush">
                    <p:embed/>
                    <p:pic>
                      <p:nvPicPr>
                        <p:cNvPr id="16" name="개체 15">
                          <a:extLst>
                            <a:ext uri="{FF2B5EF4-FFF2-40B4-BE49-F238E27FC236}">
                              <a16:creationId xmlns:a16="http://schemas.microsoft.com/office/drawing/2014/main" id="{55CC9053-5E4D-DD45-63B4-6684004B8E55}"/>
                            </a:ext>
                          </a:extLst>
                        </p:cNvPr>
                        <p:cNvPicPr/>
                        <p:nvPr/>
                      </p:nvPicPr>
                      <p:blipFill>
                        <a:blip r:embed="rId14"/>
                        <a:stretch>
                          <a:fillRect/>
                        </a:stretch>
                      </p:blipFill>
                      <p:spPr>
                        <a:xfrm>
                          <a:off x="6434703" y="1732238"/>
                          <a:ext cx="4318000" cy="285750"/>
                        </a:xfrm>
                        <a:prstGeom prst="rect">
                          <a:avLst/>
                        </a:prstGeom>
                      </p:spPr>
                    </p:pic>
                  </p:oleObj>
                </mc:Fallback>
              </mc:AlternateContent>
            </a:graphicData>
          </a:graphic>
        </p:graphicFrame>
      </p:grpSp>
      <p:sp>
        <p:nvSpPr>
          <p:cNvPr id="18" name="직사각형 17">
            <a:extLst>
              <a:ext uri="{FF2B5EF4-FFF2-40B4-BE49-F238E27FC236}">
                <a16:creationId xmlns:a16="http://schemas.microsoft.com/office/drawing/2014/main" id="{A953FC42-6941-6E96-789C-A95E4A8820F0}"/>
              </a:ext>
            </a:extLst>
          </p:cNvPr>
          <p:cNvSpPr/>
          <p:nvPr/>
        </p:nvSpPr>
        <p:spPr>
          <a:xfrm>
            <a:off x="531370" y="1433075"/>
            <a:ext cx="8604054" cy="4962748"/>
          </a:xfrm>
          <a:prstGeom prst="rect">
            <a:avLst/>
          </a:prstGeom>
          <a:noFill/>
          <a:ln>
            <a:solidFill>
              <a:srgbClr val="BFC0C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0" name="직사각형 19">
            <a:extLst>
              <a:ext uri="{FF2B5EF4-FFF2-40B4-BE49-F238E27FC236}">
                <a16:creationId xmlns:a16="http://schemas.microsoft.com/office/drawing/2014/main" id="{F3B4B23B-CC6D-73FE-D869-E9D7210B7529}"/>
              </a:ext>
            </a:extLst>
          </p:cNvPr>
          <p:cNvSpPr/>
          <p:nvPr/>
        </p:nvSpPr>
        <p:spPr>
          <a:xfrm>
            <a:off x="366157" y="61133"/>
            <a:ext cx="595035" cy="742511"/>
          </a:xfrm>
          <a:prstGeom prst="rect">
            <a:avLst/>
          </a:prstGeom>
        </p:spPr>
        <p:txBody>
          <a:bodyPr wrap="none">
            <a:spAutoFit/>
          </a:bodyPr>
          <a:lstStyle/>
          <a:p>
            <a:pPr>
              <a:lnSpc>
                <a:spcPct val="150000"/>
              </a:lnSpc>
            </a:pPr>
            <a:r>
              <a:rPr lang="en-US" altLang="ko-KR" sz="3200" b="1" dirty="0">
                <a:solidFill>
                  <a:schemeClr val="bg1">
                    <a:lumMod val="75000"/>
                  </a:schemeClr>
                </a:solidFill>
                <a:latin typeface="Times New Roman" pitchFamily="18" charset="0"/>
                <a:ea typeface="맑은 고딕" pitchFamily="50" charset="-127"/>
                <a:cs typeface="Times New Roman" pitchFamily="18" charset="0"/>
              </a:rPr>
              <a:t>0</a:t>
            </a:r>
            <a:r>
              <a:rPr lang="en-US" altLang="ko-KR" sz="3200" b="1" dirty="0">
                <a:solidFill>
                  <a:srgbClr val="C00000"/>
                </a:solidFill>
                <a:latin typeface="Times New Roman" pitchFamily="18" charset="0"/>
                <a:ea typeface="맑은 고딕" pitchFamily="50" charset="-127"/>
                <a:cs typeface="Times New Roman" pitchFamily="18" charset="0"/>
              </a:rPr>
              <a:t>3</a:t>
            </a:r>
          </a:p>
        </p:txBody>
      </p:sp>
      <p:sp>
        <p:nvSpPr>
          <p:cNvPr id="14" name="TextBox 13">
            <a:extLst>
              <a:ext uri="{FF2B5EF4-FFF2-40B4-BE49-F238E27FC236}">
                <a16:creationId xmlns:a16="http://schemas.microsoft.com/office/drawing/2014/main" id="{E3679BB4-1863-0872-25F6-FDC00F09C764}"/>
              </a:ext>
            </a:extLst>
          </p:cNvPr>
          <p:cNvSpPr txBox="1"/>
          <p:nvPr/>
        </p:nvSpPr>
        <p:spPr>
          <a:xfrm>
            <a:off x="465344" y="896175"/>
            <a:ext cx="11403522" cy="400110"/>
          </a:xfrm>
          <a:prstGeom prst="rect">
            <a:avLst/>
          </a:prstGeom>
          <a:noFill/>
        </p:spPr>
        <p:txBody>
          <a:bodyPr wrap="square" rtlCol="0">
            <a:spAutoFit/>
          </a:bodyPr>
          <a:lstStyle/>
          <a:p>
            <a:r>
              <a:rPr lang="en-US" altLang="ko-KR" sz="2000" b="1" dirty="0">
                <a:solidFill>
                  <a:srgbClr val="002060"/>
                </a:solidFill>
              </a:rPr>
              <a:t>EY</a:t>
            </a:r>
            <a:r>
              <a:rPr lang="ko-KR" altLang="en-US" sz="2000" b="1" dirty="0">
                <a:solidFill>
                  <a:srgbClr val="002060"/>
                </a:solidFill>
              </a:rPr>
              <a:t>의 글로벌 기후 공시 바로미터상</a:t>
            </a:r>
            <a:r>
              <a:rPr lang="en-US" altLang="ko-KR" sz="2000" b="1" dirty="0">
                <a:solidFill>
                  <a:srgbClr val="002060"/>
                </a:solidFill>
              </a:rPr>
              <a:t> </a:t>
            </a:r>
            <a:r>
              <a:rPr lang="ko-KR" altLang="en-US" sz="2000" b="1" dirty="0">
                <a:solidFill>
                  <a:srgbClr val="002060"/>
                </a:solidFill>
              </a:rPr>
              <a:t>국내 지속가능성 보고서의 질 및 커버리지</a:t>
            </a:r>
          </a:p>
        </p:txBody>
      </p:sp>
      <p:sp>
        <p:nvSpPr>
          <p:cNvPr id="2" name="모서리가 둥근 직사각형 1"/>
          <p:cNvSpPr/>
          <p:nvPr/>
        </p:nvSpPr>
        <p:spPr>
          <a:xfrm>
            <a:off x="4833397" y="4807246"/>
            <a:ext cx="1880680" cy="524972"/>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 name="슬라이드 번호 개체 틀 2"/>
          <p:cNvSpPr>
            <a:spLocks noGrp="1"/>
          </p:cNvSpPr>
          <p:nvPr>
            <p:ph type="sldNum" sz="quarter" idx="12"/>
          </p:nvPr>
        </p:nvSpPr>
        <p:spPr/>
        <p:txBody>
          <a:bodyPr/>
          <a:lstStyle/>
          <a:p>
            <a:fld id="{DDC88DC7-E127-40CF-A214-063A7381AEF2}" type="slidenum">
              <a:rPr lang="ko-KR" altLang="en-US" smtClean="0"/>
              <a:t>22</a:t>
            </a:fld>
            <a:endParaRPr lang="ko-KR" altLang="en-US"/>
          </a:p>
        </p:txBody>
      </p:sp>
    </p:spTree>
    <p:extLst>
      <p:ext uri="{BB962C8B-B14F-4D97-AF65-F5344CB8AC3E}">
        <p14:creationId xmlns:p14="http://schemas.microsoft.com/office/powerpoint/2010/main" val="17858255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E3679BB4-1863-0872-25F6-FDC00F09C764}"/>
              </a:ext>
            </a:extLst>
          </p:cNvPr>
          <p:cNvSpPr txBox="1"/>
          <p:nvPr/>
        </p:nvSpPr>
        <p:spPr>
          <a:xfrm>
            <a:off x="399011" y="803644"/>
            <a:ext cx="11403522" cy="954107"/>
          </a:xfrm>
          <a:prstGeom prst="rect">
            <a:avLst/>
          </a:prstGeom>
          <a:noFill/>
        </p:spPr>
        <p:txBody>
          <a:bodyPr wrap="square" rtlCol="0">
            <a:spAutoFit/>
          </a:bodyPr>
          <a:lstStyle/>
          <a:p>
            <a:r>
              <a:rPr lang="en-US" altLang="ko-KR" sz="2000" b="1" dirty="0">
                <a:solidFill>
                  <a:srgbClr val="002060"/>
                </a:solidFill>
              </a:rPr>
              <a:t>IFRS S2 </a:t>
            </a:r>
            <a:r>
              <a:rPr lang="ko-KR" altLang="en-US" sz="2000" b="1" dirty="0">
                <a:solidFill>
                  <a:srgbClr val="002060"/>
                </a:solidFill>
              </a:rPr>
              <a:t>기후영역 </a:t>
            </a:r>
            <a:r>
              <a:rPr lang="ko-KR" altLang="en-US" sz="2000" b="1" dirty="0" err="1">
                <a:solidFill>
                  <a:srgbClr val="002060"/>
                </a:solidFill>
              </a:rPr>
              <a:t>세부주제별</a:t>
            </a:r>
            <a:r>
              <a:rPr lang="ko-KR" altLang="en-US" sz="2000" b="1" dirty="0">
                <a:solidFill>
                  <a:srgbClr val="002060"/>
                </a:solidFill>
              </a:rPr>
              <a:t> 공시 품질 요약</a:t>
            </a:r>
            <a:endParaRPr lang="en-US" altLang="ko-KR" sz="2000" b="1" dirty="0">
              <a:solidFill>
                <a:srgbClr val="002060"/>
              </a:solidFill>
            </a:endParaRPr>
          </a:p>
          <a:p>
            <a:pPr marL="285750" indent="-285750">
              <a:buFont typeface="Arial" panose="020B0604020202020204" pitchFamily="34" charset="0"/>
              <a:buChar char="•"/>
            </a:pPr>
            <a:r>
              <a:rPr lang="ko-KR" altLang="en-US" b="1" dirty="0">
                <a:solidFill>
                  <a:srgbClr val="002060"/>
                </a:solidFill>
              </a:rPr>
              <a:t>전반적으로 모든 주제에 대한 측정항목의 평균 공시율이 </a:t>
            </a:r>
            <a:r>
              <a:rPr lang="en-US" altLang="ko-KR" b="1" dirty="0">
                <a:solidFill>
                  <a:srgbClr val="002060"/>
                </a:solidFill>
              </a:rPr>
              <a:t>40%</a:t>
            </a:r>
            <a:r>
              <a:rPr lang="ko-KR" altLang="en-US" b="1" dirty="0">
                <a:solidFill>
                  <a:srgbClr val="002060"/>
                </a:solidFill>
              </a:rPr>
              <a:t>에도 미치지 못하고 있음</a:t>
            </a:r>
            <a:endParaRPr lang="en-US" altLang="ko-KR" b="1" dirty="0">
              <a:solidFill>
                <a:srgbClr val="002060"/>
              </a:solidFill>
            </a:endParaRPr>
          </a:p>
          <a:p>
            <a:pPr marL="285750" indent="-285750">
              <a:buFont typeface="Arial" panose="020B0604020202020204" pitchFamily="34" charset="0"/>
              <a:buChar char="•"/>
            </a:pPr>
            <a:r>
              <a:rPr lang="ko-KR" altLang="en-US" b="1" dirty="0">
                <a:solidFill>
                  <a:srgbClr val="002060"/>
                </a:solidFill>
              </a:rPr>
              <a:t>상대적으로 지배구조에 대한 평균 공시율이 높음</a:t>
            </a:r>
          </a:p>
        </p:txBody>
      </p:sp>
      <p:cxnSp>
        <p:nvCxnSpPr>
          <p:cNvPr id="2" name="직선 연결선 1">
            <a:extLst>
              <a:ext uri="{FF2B5EF4-FFF2-40B4-BE49-F238E27FC236}">
                <a16:creationId xmlns:a16="http://schemas.microsoft.com/office/drawing/2014/main" id="{642794CD-CFE1-62A8-50D6-ABE1092CBAF7}"/>
              </a:ext>
            </a:extLst>
          </p:cNvPr>
          <p:cNvCxnSpPr>
            <a:cxnSpLocks/>
          </p:cNvCxnSpPr>
          <p:nvPr/>
        </p:nvCxnSpPr>
        <p:spPr>
          <a:xfrm flipH="1">
            <a:off x="6312310" y="562420"/>
            <a:ext cx="4552374"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3" name="직사각형 2">
            <a:extLst>
              <a:ext uri="{FF2B5EF4-FFF2-40B4-BE49-F238E27FC236}">
                <a16:creationId xmlns:a16="http://schemas.microsoft.com/office/drawing/2014/main" id="{B2004EAD-C846-7A2F-856C-189537A3BA7B}"/>
              </a:ext>
            </a:extLst>
          </p:cNvPr>
          <p:cNvSpPr/>
          <p:nvPr/>
        </p:nvSpPr>
        <p:spPr>
          <a:xfrm>
            <a:off x="929469" y="119541"/>
            <a:ext cx="7575433" cy="655372"/>
          </a:xfrm>
          <a:prstGeom prst="rect">
            <a:avLst/>
          </a:prstGeom>
        </p:spPr>
        <p:txBody>
          <a:bodyPr wrap="square">
            <a:spAutoFit/>
          </a:bodyPr>
          <a:lstStyle/>
          <a:p>
            <a:pPr>
              <a:lnSpc>
                <a:spcPct val="150000"/>
              </a:lnSpc>
            </a:pPr>
            <a:r>
              <a:rPr lang="ko-KR" altLang="en-US" sz="2800" b="1" dirty="0">
                <a:latin typeface="+mn-ea"/>
                <a:cs typeface="Times New Roman" pitchFamily="18" charset="0"/>
              </a:rPr>
              <a:t>국내 </a:t>
            </a:r>
            <a:r>
              <a:rPr lang="en-US" altLang="ko-KR" sz="2800" b="1" dirty="0">
                <a:latin typeface="+mn-ea"/>
                <a:cs typeface="Times New Roman" pitchFamily="18" charset="0"/>
              </a:rPr>
              <a:t>IFRS S1, S2 </a:t>
            </a:r>
            <a:r>
              <a:rPr lang="ko-KR" altLang="en-US" sz="2800" b="1" dirty="0">
                <a:latin typeface="+mn-ea"/>
                <a:cs typeface="Times New Roman" pitchFamily="18" charset="0"/>
              </a:rPr>
              <a:t>수용 수준 분석</a:t>
            </a:r>
          </a:p>
        </p:txBody>
      </p:sp>
      <p:pic>
        <p:nvPicPr>
          <p:cNvPr id="7" name="그림 6">
            <a:extLst>
              <a:ext uri="{FF2B5EF4-FFF2-40B4-BE49-F238E27FC236}">
                <a16:creationId xmlns:a16="http://schemas.microsoft.com/office/drawing/2014/main" id="{9945C1E8-088C-2D36-278B-E69ABC37C51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88012" y="1786482"/>
            <a:ext cx="5198864" cy="4582702"/>
          </a:xfrm>
          <a:prstGeom prst="rect">
            <a:avLst/>
          </a:prstGeom>
          <a:ln>
            <a:solidFill>
              <a:schemeClr val="tx1"/>
            </a:solidFill>
          </a:ln>
        </p:spPr>
      </p:pic>
      <p:graphicFrame>
        <p:nvGraphicFramePr>
          <p:cNvPr id="8" name="표 7">
            <a:extLst>
              <a:ext uri="{FF2B5EF4-FFF2-40B4-BE49-F238E27FC236}">
                <a16:creationId xmlns:a16="http://schemas.microsoft.com/office/drawing/2014/main" id="{947E4355-72C0-84FF-13FB-1BC5677093D8}"/>
              </a:ext>
            </a:extLst>
          </p:cNvPr>
          <p:cNvGraphicFramePr>
            <a:graphicFrameLocks noGrp="1"/>
          </p:cNvGraphicFramePr>
          <p:nvPr/>
        </p:nvGraphicFramePr>
        <p:xfrm>
          <a:off x="663675" y="1786483"/>
          <a:ext cx="5938165" cy="4672685"/>
        </p:xfrm>
        <a:graphic>
          <a:graphicData uri="http://schemas.openxmlformats.org/drawingml/2006/table">
            <a:tbl>
              <a:tblPr/>
              <a:tblGrid>
                <a:gridCol w="682707">
                  <a:extLst>
                    <a:ext uri="{9D8B030D-6E8A-4147-A177-3AD203B41FA5}">
                      <a16:colId xmlns:a16="http://schemas.microsoft.com/office/drawing/2014/main" val="2754237681"/>
                    </a:ext>
                  </a:extLst>
                </a:gridCol>
                <a:gridCol w="1611430">
                  <a:extLst>
                    <a:ext uri="{9D8B030D-6E8A-4147-A177-3AD203B41FA5}">
                      <a16:colId xmlns:a16="http://schemas.microsoft.com/office/drawing/2014/main" val="2030058880"/>
                    </a:ext>
                  </a:extLst>
                </a:gridCol>
                <a:gridCol w="1214676">
                  <a:extLst>
                    <a:ext uri="{9D8B030D-6E8A-4147-A177-3AD203B41FA5}">
                      <a16:colId xmlns:a16="http://schemas.microsoft.com/office/drawing/2014/main" val="3107774071"/>
                    </a:ext>
                  </a:extLst>
                </a:gridCol>
                <a:gridCol w="1214676">
                  <a:extLst>
                    <a:ext uri="{9D8B030D-6E8A-4147-A177-3AD203B41FA5}">
                      <a16:colId xmlns:a16="http://schemas.microsoft.com/office/drawing/2014/main" val="4004285212"/>
                    </a:ext>
                  </a:extLst>
                </a:gridCol>
                <a:gridCol w="1214676">
                  <a:extLst>
                    <a:ext uri="{9D8B030D-6E8A-4147-A177-3AD203B41FA5}">
                      <a16:colId xmlns:a16="http://schemas.microsoft.com/office/drawing/2014/main" val="4022526693"/>
                    </a:ext>
                  </a:extLst>
                </a:gridCol>
              </a:tblGrid>
              <a:tr h="791527">
                <a:tc gridSpan="2">
                  <a:txBody>
                    <a:bodyPr/>
                    <a:lstStyle/>
                    <a:p>
                      <a:pPr marL="0" marR="0" indent="0" algn="ctr" fontAlgn="base" latinLnBrk="0">
                        <a:lnSpc>
                          <a:spcPct val="130000"/>
                        </a:lnSpc>
                        <a:spcBef>
                          <a:spcPts val="0"/>
                        </a:spcBef>
                        <a:spcAft>
                          <a:spcPts val="0"/>
                        </a:spcAft>
                      </a:pPr>
                      <a:r>
                        <a:rPr lang="ko-KR" altLang="en-US" sz="1400" b="1" kern="0" spc="0" dirty="0">
                          <a:solidFill>
                            <a:schemeClr val="tx1"/>
                          </a:solidFill>
                          <a:effectLst/>
                          <a:latin typeface="+mn-ea"/>
                          <a:ea typeface="+mn-ea"/>
                        </a:rPr>
                        <a:t>세부주제</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BFC0C1"/>
                    </a:solidFill>
                  </a:tcPr>
                </a:tc>
                <a:tc hMerge="1">
                  <a:txBody>
                    <a:bodyPr/>
                    <a:lstStyle/>
                    <a:p>
                      <a:pPr latinLnBrk="1"/>
                      <a:endParaRPr lang="ko-KR" altLang="en-US"/>
                    </a:p>
                  </a:txBody>
                  <a:tcPr/>
                </a:tc>
                <a:tc>
                  <a:txBody>
                    <a:bodyPr/>
                    <a:lstStyle/>
                    <a:p>
                      <a:pPr marL="0" marR="0" indent="0" algn="ctr" fontAlgn="base" latinLnBrk="0">
                        <a:lnSpc>
                          <a:spcPct val="130000"/>
                        </a:lnSpc>
                        <a:spcBef>
                          <a:spcPts val="0"/>
                        </a:spcBef>
                        <a:spcAft>
                          <a:spcPts val="0"/>
                        </a:spcAft>
                      </a:pPr>
                      <a:r>
                        <a:rPr lang="ko-KR" altLang="en-US" sz="1400" b="1" kern="0" spc="0" dirty="0">
                          <a:solidFill>
                            <a:schemeClr val="tx1"/>
                          </a:solidFill>
                          <a:effectLst/>
                          <a:latin typeface="+mn-ea"/>
                          <a:ea typeface="+mn-ea"/>
                        </a:rPr>
                        <a:t>세부주제 </a:t>
                      </a:r>
                      <a:r>
                        <a:rPr lang="ko-KR" altLang="en-US" sz="1400" b="1" kern="0" spc="0" dirty="0" err="1">
                          <a:solidFill>
                            <a:schemeClr val="tx1"/>
                          </a:solidFill>
                          <a:effectLst/>
                          <a:latin typeface="+mn-ea"/>
                          <a:ea typeface="+mn-ea"/>
                        </a:rPr>
                        <a:t>공시율</a:t>
                      </a:r>
                      <a:endParaRPr lang="ko-KR" altLang="en-US" sz="1400" b="1" kern="0" spc="0" dirty="0">
                        <a:solidFill>
                          <a:schemeClr val="tx1"/>
                        </a:solidFill>
                        <a:effectLst/>
                        <a:latin typeface="+mn-ea"/>
                        <a:ea typeface="+mn-ea"/>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BFC0C1"/>
                    </a:solidFill>
                  </a:tcPr>
                </a:tc>
                <a:tc>
                  <a:txBody>
                    <a:bodyPr/>
                    <a:lstStyle/>
                    <a:p>
                      <a:pPr marL="0" marR="0" indent="0" algn="ctr" fontAlgn="base" latinLnBrk="0">
                        <a:lnSpc>
                          <a:spcPct val="130000"/>
                        </a:lnSpc>
                        <a:spcBef>
                          <a:spcPts val="0"/>
                        </a:spcBef>
                        <a:spcAft>
                          <a:spcPts val="0"/>
                        </a:spcAft>
                      </a:pPr>
                      <a:r>
                        <a:rPr lang="ko-KR" altLang="en-US" sz="1400" b="1" kern="0" spc="0" dirty="0">
                          <a:solidFill>
                            <a:schemeClr val="tx1"/>
                          </a:solidFill>
                          <a:effectLst/>
                          <a:latin typeface="+mn-ea"/>
                          <a:ea typeface="+mn-ea"/>
                        </a:rPr>
                        <a:t>공시 합계</a:t>
                      </a:r>
                    </a:p>
                    <a:p>
                      <a:pPr marL="0" marR="0" indent="0" algn="ctr" fontAlgn="base" latinLnBrk="0">
                        <a:lnSpc>
                          <a:spcPct val="130000"/>
                        </a:lnSpc>
                        <a:spcBef>
                          <a:spcPts val="0"/>
                        </a:spcBef>
                        <a:spcAft>
                          <a:spcPts val="0"/>
                        </a:spcAft>
                      </a:pPr>
                      <a:r>
                        <a:rPr lang="ko-KR" altLang="en-US" sz="1400" b="1" kern="0" spc="0" dirty="0">
                          <a:solidFill>
                            <a:schemeClr val="tx1"/>
                          </a:solidFill>
                          <a:effectLst/>
                          <a:latin typeface="+mn-ea"/>
                          <a:ea typeface="+mn-ea"/>
                        </a:rPr>
                        <a:t>측정문항 수</a:t>
                      </a:r>
                      <a:r>
                        <a:rPr lang="en-US" altLang="ko-KR" sz="1400" b="1" kern="0" spc="0" dirty="0">
                          <a:solidFill>
                            <a:schemeClr val="tx1"/>
                          </a:solidFill>
                          <a:effectLst/>
                          <a:latin typeface="+mn-ea"/>
                          <a:ea typeface="+mn-ea"/>
                        </a:rPr>
                        <a:t>)</a:t>
                      </a:r>
                      <a:endParaRPr lang="ko-KR" altLang="en-US" sz="1400" b="1" kern="0" spc="0" dirty="0">
                        <a:solidFill>
                          <a:schemeClr val="tx1"/>
                        </a:solidFill>
                        <a:effectLst/>
                        <a:latin typeface="+mn-ea"/>
                        <a:ea typeface="+mn-ea"/>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BFC0C1"/>
                    </a:solidFill>
                  </a:tcPr>
                </a:tc>
                <a:tc>
                  <a:txBody>
                    <a:bodyPr/>
                    <a:lstStyle/>
                    <a:p>
                      <a:pPr marL="0" marR="0" indent="0" algn="ctr" fontAlgn="base" latinLnBrk="0">
                        <a:lnSpc>
                          <a:spcPct val="130000"/>
                        </a:lnSpc>
                        <a:spcBef>
                          <a:spcPts val="0"/>
                        </a:spcBef>
                        <a:spcAft>
                          <a:spcPts val="0"/>
                        </a:spcAft>
                      </a:pPr>
                      <a:r>
                        <a:rPr lang="ko-KR" altLang="en-US" sz="1400" b="1" kern="0" spc="0" dirty="0">
                          <a:solidFill>
                            <a:schemeClr val="tx1"/>
                          </a:solidFill>
                          <a:effectLst/>
                          <a:latin typeface="+mn-ea"/>
                          <a:ea typeface="+mn-ea"/>
                        </a:rPr>
                        <a:t>평균 </a:t>
                      </a:r>
                      <a:r>
                        <a:rPr lang="ko-KR" altLang="en-US" sz="1400" b="1" kern="0" spc="0" dirty="0" err="1">
                          <a:solidFill>
                            <a:schemeClr val="tx1"/>
                          </a:solidFill>
                          <a:effectLst/>
                          <a:latin typeface="+mn-ea"/>
                          <a:ea typeface="+mn-ea"/>
                        </a:rPr>
                        <a:t>공시율</a:t>
                      </a:r>
                      <a:endParaRPr lang="ko-KR" altLang="en-US" sz="1400" b="1" kern="0" spc="0" dirty="0">
                        <a:solidFill>
                          <a:schemeClr val="tx1"/>
                        </a:solidFill>
                        <a:effectLst/>
                        <a:latin typeface="+mn-ea"/>
                        <a:ea typeface="+mn-ea"/>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BFC0C1"/>
                    </a:solidFill>
                  </a:tcPr>
                </a:tc>
                <a:extLst>
                  <a:ext uri="{0D108BD9-81ED-4DB2-BD59-A6C34878D82A}">
                    <a16:rowId xmlns:a16="http://schemas.microsoft.com/office/drawing/2014/main" val="286820103"/>
                  </a:ext>
                </a:extLst>
              </a:tr>
              <a:tr h="359907">
                <a:tc gridSpan="2">
                  <a:txBody>
                    <a:bodyPr/>
                    <a:lstStyle/>
                    <a:p>
                      <a:pPr marL="0" marR="0" indent="0" algn="ctr" fontAlgn="base" latinLnBrk="0">
                        <a:lnSpc>
                          <a:spcPct val="130000"/>
                        </a:lnSpc>
                        <a:spcBef>
                          <a:spcPts val="0"/>
                        </a:spcBef>
                        <a:spcAft>
                          <a:spcPts val="0"/>
                        </a:spcAft>
                      </a:pPr>
                      <a:r>
                        <a:rPr lang="ko-KR" altLang="en-US" sz="1400" kern="0" spc="0" dirty="0">
                          <a:solidFill>
                            <a:schemeClr val="tx1"/>
                          </a:solidFill>
                          <a:effectLst/>
                          <a:latin typeface="+mn-ea"/>
                          <a:ea typeface="+mn-ea"/>
                        </a:rPr>
                        <a:t>지배구조</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hMerge="1">
                  <a:txBody>
                    <a:bodyPr/>
                    <a:lstStyle/>
                    <a:p>
                      <a:pPr latinLnBrk="1"/>
                      <a:endParaRPr lang="ko-KR" altLang="en-US"/>
                    </a:p>
                  </a:txBody>
                  <a:tcPr/>
                </a:tc>
                <a:tc>
                  <a:txBody>
                    <a:bodyPr/>
                    <a:lstStyle/>
                    <a:p>
                      <a:pPr marL="0" marR="0" indent="0" algn="ctr" fontAlgn="base" latinLnBrk="0">
                        <a:lnSpc>
                          <a:spcPct val="130000"/>
                        </a:lnSpc>
                        <a:spcBef>
                          <a:spcPts val="0"/>
                        </a:spcBef>
                        <a:spcAft>
                          <a:spcPts val="0"/>
                        </a:spcAft>
                      </a:pPr>
                      <a:r>
                        <a:rPr lang="en-US" sz="1400" kern="0" spc="0" dirty="0">
                          <a:solidFill>
                            <a:schemeClr val="tx1"/>
                          </a:solidFill>
                          <a:effectLst/>
                          <a:latin typeface="+mn-ea"/>
                          <a:ea typeface="+mn-ea"/>
                        </a:rPr>
                        <a:t>0.74</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indent="0" algn="ctr" fontAlgn="base" latinLnBrk="0">
                        <a:lnSpc>
                          <a:spcPct val="130000"/>
                        </a:lnSpc>
                        <a:spcBef>
                          <a:spcPts val="0"/>
                        </a:spcBef>
                        <a:spcAft>
                          <a:spcPts val="0"/>
                        </a:spcAft>
                      </a:pPr>
                      <a:r>
                        <a:rPr lang="en-US" sz="1400" kern="0" spc="0">
                          <a:solidFill>
                            <a:schemeClr val="tx1"/>
                          </a:solidFill>
                          <a:effectLst/>
                          <a:latin typeface="+mn-ea"/>
                          <a:ea typeface="+mn-ea"/>
                        </a:rPr>
                        <a:t>2.62 (7)</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indent="0" algn="ctr" fontAlgn="base" latinLnBrk="0">
                        <a:lnSpc>
                          <a:spcPct val="130000"/>
                        </a:lnSpc>
                        <a:spcBef>
                          <a:spcPts val="0"/>
                        </a:spcBef>
                        <a:spcAft>
                          <a:spcPts val="0"/>
                        </a:spcAft>
                      </a:pPr>
                      <a:r>
                        <a:rPr lang="en-US" sz="1400" kern="0" spc="0">
                          <a:solidFill>
                            <a:schemeClr val="tx1"/>
                          </a:solidFill>
                          <a:effectLst/>
                          <a:latin typeface="+mn-ea"/>
                          <a:ea typeface="+mn-ea"/>
                        </a:rPr>
                        <a:t>0.37</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690569"/>
                  </a:ext>
                </a:extLst>
              </a:tr>
              <a:tr h="630580">
                <a:tc rowSpan="5">
                  <a:txBody>
                    <a:bodyPr/>
                    <a:lstStyle/>
                    <a:p>
                      <a:pPr marL="0" marR="0" indent="0" algn="ctr" fontAlgn="base" latinLnBrk="0">
                        <a:lnSpc>
                          <a:spcPct val="130000"/>
                        </a:lnSpc>
                        <a:spcBef>
                          <a:spcPts val="0"/>
                        </a:spcBef>
                        <a:spcAft>
                          <a:spcPts val="0"/>
                        </a:spcAft>
                      </a:pPr>
                      <a:r>
                        <a:rPr lang="ko-KR" altLang="en-US" sz="1400" kern="0" spc="0">
                          <a:solidFill>
                            <a:schemeClr val="tx1"/>
                          </a:solidFill>
                          <a:effectLst/>
                          <a:latin typeface="+mn-ea"/>
                          <a:ea typeface="+mn-ea"/>
                        </a:rPr>
                        <a:t>전략</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indent="0" algn="ctr" fontAlgn="base" latinLnBrk="0">
                        <a:lnSpc>
                          <a:spcPct val="130000"/>
                        </a:lnSpc>
                        <a:spcBef>
                          <a:spcPts val="0"/>
                        </a:spcBef>
                        <a:spcAft>
                          <a:spcPts val="0"/>
                        </a:spcAft>
                      </a:pPr>
                      <a:r>
                        <a:rPr lang="ko-KR" altLang="en-US" sz="1400" kern="0" spc="0" dirty="0">
                          <a:solidFill>
                            <a:schemeClr val="tx1"/>
                          </a:solidFill>
                          <a:effectLst/>
                          <a:latin typeface="+mn-ea"/>
                          <a:ea typeface="+mn-ea"/>
                        </a:rPr>
                        <a:t>기후 관련 위험 및 기회</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indent="0" algn="ctr" fontAlgn="base" latinLnBrk="0">
                        <a:lnSpc>
                          <a:spcPct val="130000"/>
                        </a:lnSpc>
                        <a:spcBef>
                          <a:spcPts val="0"/>
                        </a:spcBef>
                        <a:spcAft>
                          <a:spcPts val="0"/>
                        </a:spcAft>
                      </a:pPr>
                      <a:r>
                        <a:rPr lang="en-US" sz="1400" kern="0" spc="0" dirty="0">
                          <a:solidFill>
                            <a:schemeClr val="tx1"/>
                          </a:solidFill>
                          <a:effectLst/>
                          <a:latin typeface="+mn-ea"/>
                          <a:ea typeface="+mn-ea"/>
                        </a:rPr>
                        <a:t>0.68</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indent="0" algn="ctr" fontAlgn="base" latinLnBrk="0">
                        <a:lnSpc>
                          <a:spcPct val="130000"/>
                        </a:lnSpc>
                        <a:spcBef>
                          <a:spcPts val="0"/>
                        </a:spcBef>
                        <a:spcAft>
                          <a:spcPts val="0"/>
                        </a:spcAft>
                      </a:pPr>
                      <a:r>
                        <a:rPr lang="en-US" sz="1400" kern="0" spc="0">
                          <a:solidFill>
                            <a:schemeClr val="tx1"/>
                          </a:solidFill>
                          <a:effectLst/>
                          <a:latin typeface="+mn-ea"/>
                          <a:ea typeface="+mn-ea"/>
                        </a:rPr>
                        <a:t>0.91 (5)</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indent="0" algn="ctr" fontAlgn="base" latinLnBrk="0">
                        <a:lnSpc>
                          <a:spcPct val="130000"/>
                        </a:lnSpc>
                        <a:spcBef>
                          <a:spcPts val="0"/>
                        </a:spcBef>
                        <a:spcAft>
                          <a:spcPts val="0"/>
                        </a:spcAft>
                      </a:pPr>
                      <a:r>
                        <a:rPr lang="en-US" sz="1400" kern="0" spc="0">
                          <a:solidFill>
                            <a:schemeClr val="tx1"/>
                          </a:solidFill>
                          <a:effectLst/>
                          <a:latin typeface="+mn-ea"/>
                          <a:ea typeface="+mn-ea"/>
                        </a:rPr>
                        <a:t>0.18</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81184306"/>
                  </a:ext>
                </a:extLst>
              </a:tr>
              <a:tr h="549789">
                <a:tc vMerge="1">
                  <a:txBody>
                    <a:bodyPr/>
                    <a:lstStyle/>
                    <a:p>
                      <a:pPr latinLnBrk="1"/>
                      <a:endParaRPr lang="ko-KR" altLang="en-US"/>
                    </a:p>
                  </a:txBody>
                  <a:tcPr/>
                </a:tc>
                <a:tc>
                  <a:txBody>
                    <a:bodyPr/>
                    <a:lstStyle/>
                    <a:p>
                      <a:pPr marL="0" marR="0" indent="0" algn="ctr" fontAlgn="base" latinLnBrk="0">
                        <a:lnSpc>
                          <a:spcPct val="130000"/>
                        </a:lnSpc>
                        <a:spcBef>
                          <a:spcPts val="0"/>
                        </a:spcBef>
                        <a:spcAft>
                          <a:spcPts val="0"/>
                        </a:spcAft>
                      </a:pPr>
                      <a:r>
                        <a:rPr lang="ko-KR" altLang="en-US" sz="1400" kern="0" spc="0">
                          <a:solidFill>
                            <a:schemeClr val="tx1"/>
                          </a:solidFill>
                          <a:effectLst/>
                          <a:latin typeface="+mn-ea"/>
                          <a:ea typeface="+mn-ea"/>
                        </a:rPr>
                        <a:t>전략과 의사결정</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indent="0" algn="ctr" fontAlgn="base" latinLnBrk="0">
                        <a:lnSpc>
                          <a:spcPct val="130000"/>
                        </a:lnSpc>
                        <a:spcBef>
                          <a:spcPts val="0"/>
                        </a:spcBef>
                        <a:spcAft>
                          <a:spcPts val="0"/>
                        </a:spcAft>
                      </a:pPr>
                      <a:r>
                        <a:rPr lang="en-US" sz="1400" kern="0" spc="0" dirty="0">
                          <a:solidFill>
                            <a:schemeClr val="tx1"/>
                          </a:solidFill>
                          <a:effectLst/>
                          <a:latin typeface="+mn-ea"/>
                          <a:ea typeface="+mn-ea"/>
                        </a:rPr>
                        <a:t>0.90</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indent="0" algn="ctr" fontAlgn="base" latinLnBrk="0">
                        <a:lnSpc>
                          <a:spcPct val="130000"/>
                        </a:lnSpc>
                        <a:spcBef>
                          <a:spcPts val="0"/>
                        </a:spcBef>
                        <a:spcAft>
                          <a:spcPts val="0"/>
                        </a:spcAft>
                      </a:pPr>
                      <a:r>
                        <a:rPr lang="en-US" sz="1400" kern="0" spc="0" dirty="0">
                          <a:solidFill>
                            <a:schemeClr val="tx1"/>
                          </a:solidFill>
                          <a:effectLst/>
                          <a:latin typeface="+mn-ea"/>
                          <a:ea typeface="+mn-ea"/>
                        </a:rPr>
                        <a:t>2.74 (7)</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indent="0" algn="ctr" fontAlgn="base" latinLnBrk="0">
                        <a:lnSpc>
                          <a:spcPct val="130000"/>
                        </a:lnSpc>
                        <a:spcBef>
                          <a:spcPts val="0"/>
                        </a:spcBef>
                        <a:spcAft>
                          <a:spcPts val="0"/>
                        </a:spcAft>
                      </a:pPr>
                      <a:r>
                        <a:rPr lang="en-US" sz="1400" kern="0" spc="0">
                          <a:solidFill>
                            <a:schemeClr val="tx1"/>
                          </a:solidFill>
                          <a:effectLst/>
                          <a:latin typeface="+mn-ea"/>
                          <a:ea typeface="+mn-ea"/>
                        </a:rPr>
                        <a:t>0.39</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50011162"/>
                  </a:ext>
                </a:extLst>
              </a:tr>
              <a:tr h="901254">
                <a:tc vMerge="1">
                  <a:txBody>
                    <a:bodyPr/>
                    <a:lstStyle/>
                    <a:p>
                      <a:pPr latinLnBrk="1"/>
                      <a:endParaRPr lang="ko-KR" altLang="en-US"/>
                    </a:p>
                  </a:txBody>
                  <a:tcPr/>
                </a:tc>
                <a:tc>
                  <a:txBody>
                    <a:bodyPr/>
                    <a:lstStyle/>
                    <a:p>
                      <a:pPr marL="0" marR="0" indent="0" algn="ctr" fontAlgn="base" latinLnBrk="0">
                        <a:lnSpc>
                          <a:spcPct val="130000"/>
                        </a:lnSpc>
                        <a:spcBef>
                          <a:spcPts val="0"/>
                        </a:spcBef>
                        <a:spcAft>
                          <a:spcPts val="0"/>
                        </a:spcAft>
                      </a:pPr>
                      <a:r>
                        <a:rPr lang="ko-KR" altLang="en-US" sz="1400" kern="0" spc="0">
                          <a:solidFill>
                            <a:schemeClr val="tx1"/>
                          </a:solidFill>
                          <a:effectLst/>
                          <a:latin typeface="+mn-ea"/>
                          <a:ea typeface="+mn-ea"/>
                        </a:rPr>
                        <a:t>재무상태</a:t>
                      </a:r>
                      <a:r>
                        <a:rPr lang="en-US" altLang="ko-KR" sz="1400" kern="0" spc="0">
                          <a:solidFill>
                            <a:schemeClr val="tx1"/>
                          </a:solidFill>
                          <a:effectLst/>
                          <a:latin typeface="+mn-ea"/>
                          <a:ea typeface="+mn-ea"/>
                        </a:rPr>
                        <a:t>, </a:t>
                      </a:r>
                      <a:r>
                        <a:rPr lang="ko-KR" altLang="en-US" sz="1400" kern="0" spc="0">
                          <a:solidFill>
                            <a:schemeClr val="tx1"/>
                          </a:solidFill>
                          <a:effectLst/>
                          <a:latin typeface="+mn-ea"/>
                          <a:ea typeface="+mn-ea"/>
                        </a:rPr>
                        <a:t>재무성과 및 현금흐름</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indent="0" algn="ctr" fontAlgn="base" latinLnBrk="0">
                        <a:lnSpc>
                          <a:spcPct val="130000"/>
                        </a:lnSpc>
                        <a:spcBef>
                          <a:spcPts val="0"/>
                        </a:spcBef>
                        <a:spcAft>
                          <a:spcPts val="0"/>
                        </a:spcAft>
                      </a:pPr>
                      <a:r>
                        <a:rPr lang="en-US" sz="1400" kern="0" spc="0" dirty="0">
                          <a:solidFill>
                            <a:schemeClr val="tx1"/>
                          </a:solidFill>
                          <a:effectLst/>
                          <a:latin typeface="+mn-ea"/>
                          <a:ea typeface="+mn-ea"/>
                        </a:rPr>
                        <a:t>0.07</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indent="0" algn="ctr" fontAlgn="base" latinLnBrk="0">
                        <a:lnSpc>
                          <a:spcPct val="130000"/>
                        </a:lnSpc>
                        <a:spcBef>
                          <a:spcPts val="0"/>
                        </a:spcBef>
                        <a:spcAft>
                          <a:spcPts val="0"/>
                        </a:spcAft>
                      </a:pPr>
                      <a:r>
                        <a:rPr lang="en-US" sz="1400" kern="0" spc="0" dirty="0">
                          <a:solidFill>
                            <a:schemeClr val="tx1"/>
                          </a:solidFill>
                          <a:effectLst/>
                          <a:latin typeface="+mn-ea"/>
                          <a:ea typeface="+mn-ea"/>
                        </a:rPr>
                        <a:t>0.13 (6)</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indent="0" algn="ctr" fontAlgn="base" latinLnBrk="0">
                        <a:lnSpc>
                          <a:spcPct val="130000"/>
                        </a:lnSpc>
                        <a:spcBef>
                          <a:spcPts val="0"/>
                        </a:spcBef>
                        <a:spcAft>
                          <a:spcPts val="0"/>
                        </a:spcAft>
                      </a:pPr>
                      <a:r>
                        <a:rPr lang="en-US" sz="1400" kern="0" spc="0">
                          <a:solidFill>
                            <a:schemeClr val="tx1"/>
                          </a:solidFill>
                          <a:effectLst/>
                          <a:latin typeface="+mn-ea"/>
                          <a:ea typeface="+mn-ea"/>
                        </a:rPr>
                        <a:t>0.02</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7581451"/>
                  </a:ext>
                </a:extLst>
              </a:tr>
              <a:tr h="359907">
                <a:tc vMerge="1">
                  <a:txBody>
                    <a:bodyPr/>
                    <a:lstStyle/>
                    <a:p>
                      <a:pPr latinLnBrk="1"/>
                      <a:endParaRPr lang="ko-KR" altLang="en-US"/>
                    </a:p>
                  </a:txBody>
                  <a:tcPr/>
                </a:tc>
                <a:tc>
                  <a:txBody>
                    <a:bodyPr/>
                    <a:lstStyle/>
                    <a:p>
                      <a:pPr marL="0" marR="0" indent="0" algn="ctr" fontAlgn="base" latinLnBrk="0">
                        <a:lnSpc>
                          <a:spcPct val="130000"/>
                        </a:lnSpc>
                        <a:spcBef>
                          <a:spcPts val="0"/>
                        </a:spcBef>
                        <a:spcAft>
                          <a:spcPts val="0"/>
                        </a:spcAft>
                      </a:pPr>
                      <a:r>
                        <a:rPr lang="ko-KR" altLang="en-US" sz="1400" kern="0" spc="0">
                          <a:solidFill>
                            <a:schemeClr val="tx1"/>
                          </a:solidFill>
                          <a:effectLst/>
                          <a:latin typeface="+mn-ea"/>
                          <a:ea typeface="+mn-ea"/>
                        </a:rPr>
                        <a:t>기후 회복력</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indent="0" algn="ctr" fontAlgn="base" latinLnBrk="0">
                        <a:lnSpc>
                          <a:spcPct val="130000"/>
                        </a:lnSpc>
                        <a:spcBef>
                          <a:spcPts val="0"/>
                        </a:spcBef>
                        <a:spcAft>
                          <a:spcPts val="0"/>
                        </a:spcAft>
                      </a:pPr>
                      <a:r>
                        <a:rPr lang="en-US" sz="1400" kern="0" spc="0">
                          <a:solidFill>
                            <a:schemeClr val="tx1"/>
                          </a:solidFill>
                          <a:effectLst/>
                          <a:latin typeface="+mn-ea"/>
                          <a:ea typeface="+mn-ea"/>
                        </a:rPr>
                        <a:t>0.26</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indent="0" algn="ctr" fontAlgn="base" latinLnBrk="0">
                        <a:lnSpc>
                          <a:spcPct val="130000"/>
                        </a:lnSpc>
                        <a:spcBef>
                          <a:spcPts val="0"/>
                        </a:spcBef>
                        <a:spcAft>
                          <a:spcPts val="0"/>
                        </a:spcAft>
                      </a:pPr>
                      <a:r>
                        <a:rPr lang="en-US" sz="1400" kern="0" spc="0" dirty="0">
                          <a:solidFill>
                            <a:schemeClr val="tx1"/>
                          </a:solidFill>
                          <a:effectLst/>
                          <a:latin typeface="+mn-ea"/>
                          <a:ea typeface="+mn-ea"/>
                        </a:rPr>
                        <a:t>0.76 (11)</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indent="0" algn="ctr" fontAlgn="base" latinLnBrk="0">
                        <a:lnSpc>
                          <a:spcPct val="130000"/>
                        </a:lnSpc>
                        <a:spcBef>
                          <a:spcPts val="0"/>
                        </a:spcBef>
                        <a:spcAft>
                          <a:spcPts val="0"/>
                        </a:spcAft>
                      </a:pPr>
                      <a:r>
                        <a:rPr lang="en-US" sz="1400" kern="0" spc="0">
                          <a:solidFill>
                            <a:schemeClr val="tx1"/>
                          </a:solidFill>
                          <a:effectLst/>
                          <a:latin typeface="+mn-ea"/>
                          <a:ea typeface="+mn-ea"/>
                        </a:rPr>
                        <a:t>0.07</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59787358"/>
                  </a:ext>
                </a:extLst>
              </a:tr>
              <a:tr h="359907">
                <a:tc vMerge="1">
                  <a:txBody>
                    <a:bodyPr/>
                    <a:lstStyle/>
                    <a:p>
                      <a:pPr latinLnBrk="1"/>
                      <a:endParaRPr lang="ko-KR" altLang="en-US"/>
                    </a:p>
                  </a:txBody>
                  <a:tcPr/>
                </a:tc>
                <a:tc>
                  <a:txBody>
                    <a:bodyPr/>
                    <a:lstStyle/>
                    <a:p>
                      <a:pPr marL="0" marR="0" indent="0" algn="ctr" fontAlgn="base" latinLnBrk="0">
                        <a:lnSpc>
                          <a:spcPct val="130000"/>
                        </a:lnSpc>
                        <a:spcBef>
                          <a:spcPts val="0"/>
                        </a:spcBef>
                        <a:spcAft>
                          <a:spcPts val="0"/>
                        </a:spcAft>
                      </a:pPr>
                      <a:r>
                        <a:rPr lang="ko-KR" altLang="en-US" sz="1400" kern="0" spc="0">
                          <a:solidFill>
                            <a:schemeClr val="tx1"/>
                          </a:solidFill>
                          <a:effectLst/>
                          <a:latin typeface="+mn-ea"/>
                          <a:ea typeface="+mn-ea"/>
                        </a:rPr>
                        <a:t>전략 통합</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indent="0" algn="ctr" fontAlgn="base" latinLnBrk="0">
                        <a:lnSpc>
                          <a:spcPct val="130000"/>
                        </a:lnSpc>
                        <a:spcBef>
                          <a:spcPts val="0"/>
                        </a:spcBef>
                        <a:spcAft>
                          <a:spcPts val="0"/>
                        </a:spcAft>
                      </a:pPr>
                      <a:r>
                        <a:rPr lang="en-US" sz="1400" kern="0" spc="0">
                          <a:solidFill>
                            <a:schemeClr val="tx1"/>
                          </a:solidFill>
                          <a:effectLst/>
                          <a:latin typeface="+mn-ea"/>
                          <a:ea typeface="+mn-ea"/>
                        </a:rPr>
                        <a:t>0.94</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indent="0" algn="ctr" fontAlgn="base" latinLnBrk="0">
                        <a:lnSpc>
                          <a:spcPct val="130000"/>
                        </a:lnSpc>
                        <a:spcBef>
                          <a:spcPts val="0"/>
                        </a:spcBef>
                        <a:spcAft>
                          <a:spcPts val="0"/>
                        </a:spcAft>
                      </a:pPr>
                      <a:r>
                        <a:rPr lang="en-US" sz="1400" kern="0" spc="0" dirty="0">
                          <a:solidFill>
                            <a:schemeClr val="tx1"/>
                          </a:solidFill>
                          <a:effectLst/>
                          <a:latin typeface="+mn-ea"/>
                          <a:ea typeface="+mn-ea"/>
                        </a:rPr>
                        <a:t>4.99(29)</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indent="0" algn="ctr" fontAlgn="base" latinLnBrk="0">
                        <a:lnSpc>
                          <a:spcPct val="130000"/>
                        </a:lnSpc>
                        <a:spcBef>
                          <a:spcPts val="0"/>
                        </a:spcBef>
                        <a:spcAft>
                          <a:spcPts val="0"/>
                        </a:spcAft>
                      </a:pPr>
                      <a:r>
                        <a:rPr lang="en-US" sz="1400" kern="0" spc="0" dirty="0">
                          <a:solidFill>
                            <a:schemeClr val="tx1"/>
                          </a:solidFill>
                          <a:effectLst/>
                          <a:latin typeface="+mn-ea"/>
                          <a:ea typeface="+mn-ea"/>
                        </a:rPr>
                        <a:t>0.17</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52066876"/>
                  </a:ext>
                </a:extLst>
              </a:tr>
              <a:tr h="359907">
                <a:tc gridSpan="2">
                  <a:txBody>
                    <a:bodyPr/>
                    <a:lstStyle/>
                    <a:p>
                      <a:pPr marL="0" marR="0" indent="0" algn="ctr" fontAlgn="base" latinLnBrk="0">
                        <a:lnSpc>
                          <a:spcPct val="130000"/>
                        </a:lnSpc>
                        <a:spcBef>
                          <a:spcPts val="0"/>
                        </a:spcBef>
                        <a:spcAft>
                          <a:spcPts val="0"/>
                        </a:spcAft>
                      </a:pPr>
                      <a:r>
                        <a:rPr lang="ko-KR" altLang="en-US" sz="1400" kern="0" spc="0">
                          <a:solidFill>
                            <a:schemeClr val="tx1"/>
                          </a:solidFill>
                          <a:effectLst/>
                          <a:latin typeface="+mn-ea"/>
                          <a:ea typeface="+mn-ea"/>
                        </a:rPr>
                        <a:t>위험 관리</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hMerge="1">
                  <a:txBody>
                    <a:bodyPr/>
                    <a:lstStyle/>
                    <a:p>
                      <a:pPr latinLnBrk="1"/>
                      <a:endParaRPr lang="ko-KR" altLang="en-US"/>
                    </a:p>
                  </a:txBody>
                  <a:tcPr/>
                </a:tc>
                <a:tc>
                  <a:txBody>
                    <a:bodyPr/>
                    <a:lstStyle/>
                    <a:p>
                      <a:pPr marL="0" marR="0" indent="0" algn="ctr" fontAlgn="base" latinLnBrk="0">
                        <a:lnSpc>
                          <a:spcPct val="130000"/>
                        </a:lnSpc>
                        <a:spcBef>
                          <a:spcPts val="0"/>
                        </a:spcBef>
                        <a:spcAft>
                          <a:spcPts val="0"/>
                        </a:spcAft>
                      </a:pPr>
                      <a:r>
                        <a:rPr lang="en-US" sz="1400" kern="0" spc="0">
                          <a:solidFill>
                            <a:schemeClr val="tx1"/>
                          </a:solidFill>
                          <a:effectLst/>
                          <a:latin typeface="+mn-ea"/>
                          <a:ea typeface="+mn-ea"/>
                        </a:rPr>
                        <a:t>0.42</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indent="0" algn="ctr" fontAlgn="base" latinLnBrk="0">
                        <a:lnSpc>
                          <a:spcPct val="130000"/>
                        </a:lnSpc>
                        <a:spcBef>
                          <a:spcPts val="0"/>
                        </a:spcBef>
                        <a:spcAft>
                          <a:spcPts val="0"/>
                        </a:spcAft>
                      </a:pPr>
                      <a:r>
                        <a:rPr lang="en-US" sz="1400" kern="0" spc="0">
                          <a:solidFill>
                            <a:schemeClr val="tx1"/>
                          </a:solidFill>
                          <a:effectLst/>
                          <a:latin typeface="+mn-ea"/>
                          <a:ea typeface="+mn-ea"/>
                        </a:rPr>
                        <a:t>1.46 (9)</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indent="0" algn="ctr" fontAlgn="base" latinLnBrk="0">
                        <a:lnSpc>
                          <a:spcPct val="130000"/>
                        </a:lnSpc>
                        <a:spcBef>
                          <a:spcPts val="0"/>
                        </a:spcBef>
                        <a:spcAft>
                          <a:spcPts val="0"/>
                        </a:spcAft>
                      </a:pPr>
                      <a:r>
                        <a:rPr lang="en-US" sz="1400" kern="0" spc="0" dirty="0">
                          <a:solidFill>
                            <a:schemeClr val="tx1"/>
                          </a:solidFill>
                          <a:effectLst/>
                          <a:latin typeface="+mn-ea"/>
                          <a:ea typeface="+mn-ea"/>
                        </a:rPr>
                        <a:t>0.15</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76850175"/>
                  </a:ext>
                </a:extLst>
              </a:tr>
              <a:tr h="359907">
                <a:tc gridSpan="2">
                  <a:txBody>
                    <a:bodyPr/>
                    <a:lstStyle/>
                    <a:p>
                      <a:pPr marL="0" marR="0" indent="0" algn="ctr" fontAlgn="base" latinLnBrk="0">
                        <a:lnSpc>
                          <a:spcPct val="130000"/>
                        </a:lnSpc>
                        <a:spcBef>
                          <a:spcPts val="0"/>
                        </a:spcBef>
                        <a:spcAft>
                          <a:spcPts val="0"/>
                        </a:spcAft>
                      </a:pPr>
                      <a:r>
                        <a:rPr lang="ko-KR" altLang="en-US" sz="1400" kern="0" spc="0">
                          <a:solidFill>
                            <a:schemeClr val="tx1"/>
                          </a:solidFill>
                          <a:effectLst/>
                          <a:latin typeface="+mn-ea"/>
                          <a:ea typeface="+mn-ea"/>
                        </a:rPr>
                        <a:t>지표 및 목표</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hMerge="1">
                  <a:txBody>
                    <a:bodyPr/>
                    <a:lstStyle/>
                    <a:p>
                      <a:pPr latinLnBrk="1"/>
                      <a:endParaRPr lang="ko-KR" altLang="en-US"/>
                    </a:p>
                  </a:txBody>
                  <a:tcPr/>
                </a:tc>
                <a:tc>
                  <a:txBody>
                    <a:bodyPr/>
                    <a:lstStyle/>
                    <a:p>
                      <a:pPr marL="0" marR="0" indent="0" algn="ctr" fontAlgn="base" latinLnBrk="0">
                        <a:lnSpc>
                          <a:spcPct val="130000"/>
                        </a:lnSpc>
                        <a:spcBef>
                          <a:spcPts val="0"/>
                        </a:spcBef>
                        <a:spcAft>
                          <a:spcPts val="0"/>
                        </a:spcAft>
                      </a:pPr>
                      <a:r>
                        <a:rPr lang="en-US" sz="1400" kern="0" spc="0">
                          <a:solidFill>
                            <a:schemeClr val="tx1"/>
                          </a:solidFill>
                          <a:effectLst/>
                          <a:latin typeface="+mn-ea"/>
                          <a:ea typeface="+mn-ea"/>
                        </a:rPr>
                        <a:t>0.95</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indent="0" algn="ctr" fontAlgn="base" latinLnBrk="0">
                        <a:lnSpc>
                          <a:spcPct val="130000"/>
                        </a:lnSpc>
                        <a:spcBef>
                          <a:spcPts val="0"/>
                        </a:spcBef>
                        <a:spcAft>
                          <a:spcPts val="0"/>
                        </a:spcAft>
                      </a:pPr>
                      <a:r>
                        <a:rPr lang="en-US" sz="1400" kern="0" spc="0">
                          <a:solidFill>
                            <a:schemeClr val="tx1"/>
                          </a:solidFill>
                          <a:effectLst/>
                          <a:latin typeface="+mn-ea"/>
                          <a:ea typeface="+mn-ea"/>
                        </a:rPr>
                        <a:t>7.42 (28)</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indent="0" algn="ctr" fontAlgn="base" latinLnBrk="0">
                        <a:lnSpc>
                          <a:spcPct val="130000"/>
                        </a:lnSpc>
                        <a:spcBef>
                          <a:spcPts val="0"/>
                        </a:spcBef>
                        <a:spcAft>
                          <a:spcPts val="0"/>
                        </a:spcAft>
                      </a:pPr>
                      <a:r>
                        <a:rPr lang="en-US" sz="1400" kern="0" spc="0" dirty="0">
                          <a:solidFill>
                            <a:schemeClr val="tx1"/>
                          </a:solidFill>
                          <a:effectLst/>
                          <a:latin typeface="+mn-ea"/>
                          <a:ea typeface="+mn-ea"/>
                        </a:rPr>
                        <a:t>0.26</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26136058"/>
                  </a:ext>
                </a:extLst>
              </a:tr>
            </a:tbl>
          </a:graphicData>
        </a:graphic>
      </p:graphicFrame>
      <p:sp>
        <p:nvSpPr>
          <p:cNvPr id="14" name="직사각형 13">
            <a:extLst>
              <a:ext uri="{FF2B5EF4-FFF2-40B4-BE49-F238E27FC236}">
                <a16:creationId xmlns:a16="http://schemas.microsoft.com/office/drawing/2014/main" id="{789CD21D-C014-15D1-9531-95DE8200A6B8}"/>
              </a:ext>
            </a:extLst>
          </p:cNvPr>
          <p:cNvSpPr/>
          <p:nvPr/>
        </p:nvSpPr>
        <p:spPr>
          <a:xfrm>
            <a:off x="366157" y="61133"/>
            <a:ext cx="595035" cy="742511"/>
          </a:xfrm>
          <a:prstGeom prst="rect">
            <a:avLst/>
          </a:prstGeom>
        </p:spPr>
        <p:txBody>
          <a:bodyPr wrap="none">
            <a:spAutoFit/>
          </a:bodyPr>
          <a:lstStyle/>
          <a:p>
            <a:pPr>
              <a:lnSpc>
                <a:spcPct val="150000"/>
              </a:lnSpc>
            </a:pPr>
            <a:r>
              <a:rPr lang="en-US" altLang="ko-KR" sz="3200" b="1" dirty="0">
                <a:solidFill>
                  <a:schemeClr val="bg1">
                    <a:lumMod val="75000"/>
                  </a:schemeClr>
                </a:solidFill>
                <a:latin typeface="Times New Roman" pitchFamily="18" charset="0"/>
                <a:ea typeface="맑은 고딕" pitchFamily="50" charset="-127"/>
                <a:cs typeface="Times New Roman" pitchFamily="18" charset="0"/>
              </a:rPr>
              <a:t>0</a:t>
            </a:r>
            <a:r>
              <a:rPr lang="en-US" altLang="ko-KR" sz="3200" b="1" dirty="0">
                <a:solidFill>
                  <a:srgbClr val="C00000"/>
                </a:solidFill>
                <a:latin typeface="Times New Roman" pitchFamily="18" charset="0"/>
                <a:ea typeface="맑은 고딕" pitchFamily="50" charset="-127"/>
                <a:cs typeface="Times New Roman" pitchFamily="18" charset="0"/>
              </a:rPr>
              <a:t>3</a:t>
            </a:r>
          </a:p>
        </p:txBody>
      </p:sp>
      <p:sp>
        <p:nvSpPr>
          <p:cNvPr id="4" name="슬라이드 번호 개체 틀 3"/>
          <p:cNvSpPr>
            <a:spLocks noGrp="1"/>
          </p:cNvSpPr>
          <p:nvPr>
            <p:ph type="sldNum" sz="quarter" idx="12"/>
          </p:nvPr>
        </p:nvSpPr>
        <p:spPr/>
        <p:txBody>
          <a:bodyPr/>
          <a:lstStyle/>
          <a:p>
            <a:fld id="{DDC88DC7-E127-40CF-A214-063A7381AEF2}" type="slidenum">
              <a:rPr lang="ko-KR" altLang="en-US" smtClean="0"/>
              <a:t>23</a:t>
            </a:fld>
            <a:endParaRPr lang="ko-KR" altLang="en-US"/>
          </a:p>
        </p:txBody>
      </p:sp>
      <p:sp>
        <p:nvSpPr>
          <p:cNvPr id="5" name="TextBox 4">
            <a:extLst>
              <a:ext uri="{FF2B5EF4-FFF2-40B4-BE49-F238E27FC236}">
                <a16:creationId xmlns:a16="http://schemas.microsoft.com/office/drawing/2014/main" id="{E426EE59-FC59-6427-0C4C-29DD2EF5014B}"/>
              </a:ext>
            </a:extLst>
          </p:cNvPr>
          <p:cNvSpPr txBox="1"/>
          <p:nvPr/>
        </p:nvSpPr>
        <p:spPr>
          <a:xfrm>
            <a:off x="6788012" y="6397915"/>
            <a:ext cx="2743200" cy="369332"/>
          </a:xfrm>
          <a:prstGeom prst="rect">
            <a:avLst/>
          </a:prstGeom>
          <a:noFill/>
        </p:spPr>
        <p:txBody>
          <a:bodyPr wrap="square" rtlCol="0">
            <a:spAutoFit/>
          </a:bodyPr>
          <a:lstStyle/>
          <a:p>
            <a:r>
              <a:rPr lang="ko-KR" altLang="en-US" sz="1200" b="1" dirty="0"/>
              <a:t>출처</a:t>
            </a:r>
            <a:r>
              <a:rPr lang="en-US" altLang="ko-KR" sz="1200" b="1" dirty="0"/>
              <a:t>: </a:t>
            </a:r>
            <a:r>
              <a:rPr lang="ko-KR" altLang="en-US" sz="1200" b="1" dirty="0"/>
              <a:t>정준희와 </a:t>
            </a:r>
            <a:r>
              <a:rPr lang="ko-KR" altLang="en-US" sz="1200" b="1" dirty="0" err="1"/>
              <a:t>기도훈</a:t>
            </a:r>
            <a:r>
              <a:rPr lang="en-US" altLang="ko-KR" sz="1200" b="1" dirty="0"/>
              <a:t>(2022</a:t>
            </a:r>
            <a:r>
              <a:rPr lang="en-US" altLang="ko-KR" dirty="0"/>
              <a:t>)</a:t>
            </a:r>
            <a:endParaRPr lang="ko-KR" altLang="en-US" dirty="0"/>
          </a:p>
        </p:txBody>
      </p:sp>
    </p:spTree>
    <p:extLst>
      <p:ext uri="{BB962C8B-B14F-4D97-AF65-F5344CB8AC3E}">
        <p14:creationId xmlns:p14="http://schemas.microsoft.com/office/powerpoint/2010/main" val="36176733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E3679BB4-1863-0872-25F6-FDC00F09C764}"/>
              </a:ext>
            </a:extLst>
          </p:cNvPr>
          <p:cNvSpPr txBox="1"/>
          <p:nvPr/>
        </p:nvSpPr>
        <p:spPr>
          <a:xfrm>
            <a:off x="399011" y="803644"/>
            <a:ext cx="11403522" cy="954107"/>
          </a:xfrm>
          <a:prstGeom prst="rect">
            <a:avLst/>
          </a:prstGeom>
          <a:noFill/>
        </p:spPr>
        <p:txBody>
          <a:bodyPr wrap="square" rtlCol="0">
            <a:spAutoFit/>
          </a:bodyPr>
          <a:lstStyle/>
          <a:p>
            <a:r>
              <a:rPr lang="en-US" altLang="ko-KR" sz="2000" b="1" dirty="0">
                <a:solidFill>
                  <a:srgbClr val="002060"/>
                </a:solidFill>
              </a:rPr>
              <a:t>IFRS S1 </a:t>
            </a:r>
            <a:r>
              <a:rPr lang="ko-KR" altLang="en-US" sz="2000" b="1" dirty="0">
                <a:solidFill>
                  <a:srgbClr val="002060"/>
                </a:solidFill>
              </a:rPr>
              <a:t>사회 분야 산업</a:t>
            </a:r>
            <a:r>
              <a:rPr lang="en-US" altLang="ko-KR" sz="2000" b="1" dirty="0">
                <a:solidFill>
                  <a:srgbClr val="002060"/>
                </a:solidFill>
              </a:rPr>
              <a:t>-</a:t>
            </a:r>
            <a:r>
              <a:rPr lang="ko-KR" altLang="en-US" sz="2000" b="1" dirty="0">
                <a:solidFill>
                  <a:srgbClr val="002060"/>
                </a:solidFill>
              </a:rPr>
              <a:t>주제별 공시 여부</a:t>
            </a:r>
            <a:r>
              <a:rPr lang="en-US" altLang="ko-KR" sz="2000" b="1" dirty="0">
                <a:solidFill>
                  <a:srgbClr val="002060"/>
                </a:solidFill>
              </a:rPr>
              <a:t>(</a:t>
            </a:r>
            <a:r>
              <a:rPr lang="ko-KR" altLang="en-US" sz="2000" b="1" dirty="0" err="1">
                <a:solidFill>
                  <a:srgbClr val="002060"/>
                </a:solidFill>
              </a:rPr>
              <a:t>공시율</a:t>
            </a:r>
            <a:r>
              <a:rPr lang="en-US" altLang="ko-KR" sz="2000" b="1" dirty="0">
                <a:solidFill>
                  <a:srgbClr val="002060"/>
                </a:solidFill>
              </a:rPr>
              <a:t>)</a:t>
            </a:r>
          </a:p>
          <a:p>
            <a:pPr marL="285750" indent="-285750">
              <a:buFont typeface="Arial" panose="020B0604020202020204" pitchFamily="34" charset="0"/>
              <a:buChar char="•"/>
            </a:pPr>
            <a:r>
              <a:rPr lang="ko-KR" altLang="en-US" b="1" dirty="0">
                <a:solidFill>
                  <a:srgbClr val="002060"/>
                </a:solidFill>
              </a:rPr>
              <a:t>건설업</a:t>
            </a:r>
            <a:r>
              <a:rPr lang="en-US" altLang="ko-KR" b="1" dirty="0">
                <a:solidFill>
                  <a:srgbClr val="002060"/>
                </a:solidFill>
              </a:rPr>
              <a:t>, </a:t>
            </a:r>
            <a:r>
              <a:rPr lang="ko-KR" altLang="en-US" b="1" dirty="0">
                <a:solidFill>
                  <a:srgbClr val="002060"/>
                </a:solidFill>
              </a:rPr>
              <a:t>금융업</a:t>
            </a:r>
            <a:r>
              <a:rPr lang="en-US" altLang="ko-KR" b="1" dirty="0">
                <a:solidFill>
                  <a:srgbClr val="002060"/>
                </a:solidFill>
              </a:rPr>
              <a:t>, </a:t>
            </a:r>
            <a:r>
              <a:rPr lang="ko-KR" altLang="en-US" b="1" dirty="0">
                <a:solidFill>
                  <a:srgbClr val="002060"/>
                </a:solidFill>
              </a:rPr>
              <a:t>도소매업의 공시율이 상대적으로 높음</a:t>
            </a:r>
            <a:endParaRPr lang="en-US" altLang="ko-KR" b="1" dirty="0">
              <a:solidFill>
                <a:srgbClr val="002060"/>
              </a:solidFill>
            </a:endParaRPr>
          </a:p>
          <a:p>
            <a:pPr marL="285750" indent="-285750">
              <a:buFont typeface="Arial" panose="020B0604020202020204" pitchFamily="34" charset="0"/>
              <a:buChar char="•"/>
            </a:pPr>
            <a:r>
              <a:rPr lang="ko-KR" altLang="en-US" b="1" dirty="0">
                <a:solidFill>
                  <a:srgbClr val="002060"/>
                </a:solidFill>
              </a:rPr>
              <a:t>전체 주제를 </a:t>
            </a:r>
            <a:r>
              <a:rPr lang="en-US" altLang="ko-KR" b="1" dirty="0">
                <a:solidFill>
                  <a:srgbClr val="002060"/>
                </a:solidFill>
              </a:rPr>
              <a:t>100%</a:t>
            </a:r>
            <a:r>
              <a:rPr lang="ko-KR" altLang="en-US" b="1" dirty="0">
                <a:solidFill>
                  <a:srgbClr val="002060"/>
                </a:solidFill>
              </a:rPr>
              <a:t>로 환산 하였을 때 </a:t>
            </a:r>
            <a:r>
              <a:rPr lang="en-US" altLang="ko-KR" b="1" dirty="0">
                <a:solidFill>
                  <a:srgbClr val="002060"/>
                </a:solidFill>
              </a:rPr>
              <a:t>60%</a:t>
            </a:r>
            <a:r>
              <a:rPr lang="ko-KR" altLang="en-US" b="1" dirty="0">
                <a:solidFill>
                  <a:srgbClr val="002060"/>
                </a:solidFill>
              </a:rPr>
              <a:t>를 넘는 경우는 건설업 </a:t>
            </a:r>
            <a:r>
              <a:rPr lang="en-US" altLang="ko-KR" b="1" dirty="0">
                <a:solidFill>
                  <a:srgbClr val="002060"/>
                </a:solidFill>
              </a:rPr>
              <a:t>1</a:t>
            </a:r>
            <a:r>
              <a:rPr lang="ko-KR" altLang="en-US" b="1" dirty="0">
                <a:solidFill>
                  <a:srgbClr val="002060"/>
                </a:solidFill>
              </a:rPr>
              <a:t>곳에 불과 </a:t>
            </a:r>
            <a:endParaRPr lang="en-US" altLang="ko-KR" b="1" dirty="0">
              <a:solidFill>
                <a:srgbClr val="002060"/>
              </a:solidFill>
            </a:endParaRPr>
          </a:p>
        </p:txBody>
      </p:sp>
      <p:graphicFrame>
        <p:nvGraphicFramePr>
          <p:cNvPr id="2" name="차트 1">
            <a:extLst>
              <a:ext uri="{FF2B5EF4-FFF2-40B4-BE49-F238E27FC236}">
                <a16:creationId xmlns:a16="http://schemas.microsoft.com/office/drawing/2014/main" id="{1B45284C-A628-C13D-FF6E-D00863D5AAB2}"/>
              </a:ext>
            </a:extLst>
          </p:cNvPr>
          <p:cNvGraphicFramePr>
            <a:graphicFrameLocks/>
          </p:cNvGraphicFramePr>
          <p:nvPr/>
        </p:nvGraphicFramePr>
        <p:xfrm>
          <a:off x="436798" y="1757751"/>
          <a:ext cx="5659202" cy="4688447"/>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차트 7">
            <a:extLst>
              <a:ext uri="{FF2B5EF4-FFF2-40B4-BE49-F238E27FC236}">
                <a16:creationId xmlns:a16="http://schemas.microsoft.com/office/drawing/2014/main" id="{444100DC-55B2-4402-9CA1-4D0D685695E2}"/>
              </a:ext>
            </a:extLst>
          </p:cNvPr>
          <p:cNvGraphicFramePr>
            <a:graphicFrameLocks/>
          </p:cNvGraphicFramePr>
          <p:nvPr/>
        </p:nvGraphicFramePr>
        <p:xfrm>
          <a:off x="6096000" y="1757749"/>
          <a:ext cx="5659201" cy="4688447"/>
        </p:xfrm>
        <a:graphic>
          <a:graphicData uri="http://schemas.openxmlformats.org/drawingml/2006/chart">
            <c:chart xmlns:c="http://schemas.openxmlformats.org/drawingml/2006/chart" xmlns:r="http://schemas.openxmlformats.org/officeDocument/2006/relationships" r:id="rId3"/>
          </a:graphicData>
        </a:graphic>
      </p:graphicFrame>
      <p:cxnSp>
        <p:nvCxnSpPr>
          <p:cNvPr id="3" name="직선 연결선 2">
            <a:extLst>
              <a:ext uri="{FF2B5EF4-FFF2-40B4-BE49-F238E27FC236}">
                <a16:creationId xmlns:a16="http://schemas.microsoft.com/office/drawing/2014/main" id="{A23C53EA-375A-5512-F9C2-F4F53714A796}"/>
              </a:ext>
            </a:extLst>
          </p:cNvPr>
          <p:cNvCxnSpPr>
            <a:cxnSpLocks/>
          </p:cNvCxnSpPr>
          <p:nvPr/>
        </p:nvCxnSpPr>
        <p:spPr>
          <a:xfrm flipH="1">
            <a:off x="6312310" y="562420"/>
            <a:ext cx="4552374"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5" name="직사각형 4">
            <a:extLst>
              <a:ext uri="{FF2B5EF4-FFF2-40B4-BE49-F238E27FC236}">
                <a16:creationId xmlns:a16="http://schemas.microsoft.com/office/drawing/2014/main" id="{E040D9DE-1E63-3262-6149-5D444474DF5B}"/>
              </a:ext>
            </a:extLst>
          </p:cNvPr>
          <p:cNvSpPr/>
          <p:nvPr/>
        </p:nvSpPr>
        <p:spPr>
          <a:xfrm>
            <a:off x="929469" y="119541"/>
            <a:ext cx="7575433" cy="655372"/>
          </a:xfrm>
          <a:prstGeom prst="rect">
            <a:avLst/>
          </a:prstGeom>
        </p:spPr>
        <p:txBody>
          <a:bodyPr wrap="square">
            <a:spAutoFit/>
          </a:bodyPr>
          <a:lstStyle/>
          <a:p>
            <a:pPr>
              <a:lnSpc>
                <a:spcPct val="150000"/>
              </a:lnSpc>
            </a:pPr>
            <a:r>
              <a:rPr lang="ko-KR" altLang="en-US" sz="2800" b="1" dirty="0">
                <a:latin typeface="+mn-ea"/>
                <a:cs typeface="Times New Roman" pitchFamily="18" charset="0"/>
              </a:rPr>
              <a:t>국내 </a:t>
            </a:r>
            <a:r>
              <a:rPr lang="en-US" altLang="ko-KR" sz="2800" b="1" dirty="0">
                <a:latin typeface="+mn-ea"/>
                <a:cs typeface="Times New Roman" pitchFamily="18" charset="0"/>
              </a:rPr>
              <a:t>IFRS S1, S2 </a:t>
            </a:r>
            <a:r>
              <a:rPr lang="ko-KR" altLang="en-US" sz="2800" b="1" dirty="0">
                <a:latin typeface="+mn-ea"/>
                <a:cs typeface="Times New Roman" pitchFamily="18" charset="0"/>
              </a:rPr>
              <a:t>수용 수준 분석</a:t>
            </a:r>
          </a:p>
        </p:txBody>
      </p:sp>
      <p:sp>
        <p:nvSpPr>
          <p:cNvPr id="9" name="직사각형 8">
            <a:extLst>
              <a:ext uri="{FF2B5EF4-FFF2-40B4-BE49-F238E27FC236}">
                <a16:creationId xmlns:a16="http://schemas.microsoft.com/office/drawing/2014/main" id="{89CC02CC-D6D1-C081-1982-8B1439C3DD45}"/>
              </a:ext>
            </a:extLst>
          </p:cNvPr>
          <p:cNvSpPr/>
          <p:nvPr/>
        </p:nvSpPr>
        <p:spPr>
          <a:xfrm>
            <a:off x="366157" y="61133"/>
            <a:ext cx="595035" cy="742511"/>
          </a:xfrm>
          <a:prstGeom prst="rect">
            <a:avLst/>
          </a:prstGeom>
        </p:spPr>
        <p:txBody>
          <a:bodyPr wrap="none">
            <a:spAutoFit/>
          </a:bodyPr>
          <a:lstStyle/>
          <a:p>
            <a:pPr>
              <a:lnSpc>
                <a:spcPct val="150000"/>
              </a:lnSpc>
            </a:pPr>
            <a:r>
              <a:rPr lang="en-US" altLang="ko-KR" sz="3200" b="1" dirty="0">
                <a:solidFill>
                  <a:schemeClr val="bg1">
                    <a:lumMod val="75000"/>
                  </a:schemeClr>
                </a:solidFill>
                <a:latin typeface="Times New Roman" pitchFamily="18" charset="0"/>
                <a:ea typeface="맑은 고딕" pitchFamily="50" charset="-127"/>
                <a:cs typeface="Times New Roman" pitchFamily="18" charset="0"/>
              </a:rPr>
              <a:t>0</a:t>
            </a:r>
            <a:r>
              <a:rPr lang="en-US" altLang="ko-KR" sz="3200" b="1" dirty="0">
                <a:solidFill>
                  <a:srgbClr val="C00000"/>
                </a:solidFill>
                <a:latin typeface="Times New Roman" pitchFamily="18" charset="0"/>
                <a:ea typeface="맑은 고딕" pitchFamily="50" charset="-127"/>
                <a:cs typeface="Times New Roman" pitchFamily="18" charset="0"/>
              </a:rPr>
              <a:t>3</a:t>
            </a:r>
          </a:p>
        </p:txBody>
      </p:sp>
      <p:sp>
        <p:nvSpPr>
          <p:cNvPr id="4" name="슬라이드 번호 개체 틀 3"/>
          <p:cNvSpPr>
            <a:spLocks noGrp="1"/>
          </p:cNvSpPr>
          <p:nvPr>
            <p:ph type="sldNum" sz="quarter" idx="12"/>
          </p:nvPr>
        </p:nvSpPr>
        <p:spPr/>
        <p:txBody>
          <a:bodyPr/>
          <a:lstStyle/>
          <a:p>
            <a:fld id="{DDC88DC7-E127-40CF-A214-063A7381AEF2}" type="slidenum">
              <a:rPr lang="ko-KR" altLang="en-US" smtClean="0"/>
              <a:t>24</a:t>
            </a:fld>
            <a:endParaRPr lang="ko-KR" altLang="en-US"/>
          </a:p>
        </p:txBody>
      </p:sp>
      <p:sp>
        <p:nvSpPr>
          <p:cNvPr id="6" name="TextBox 5">
            <a:extLst>
              <a:ext uri="{FF2B5EF4-FFF2-40B4-BE49-F238E27FC236}">
                <a16:creationId xmlns:a16="http://schemas.microsoft.com/office/drawing/2014/main" id="{D494F1D6-56C2-988E-77C5-E6E072E5081A}"/>
              </a:ext>
            </a:extLst>
          </p:cNvPr>
          <p:cNvSpPr txBox="1"/>
          <p:nvPr/>
        </p:nvSpPr>
        <p:spPr>
          <a:xfrm>
            <a:off x="8811301" y="6378689"/>
            <a:ext cx="2743200" cy="369332"/>
          </a:xfrm>
          <a:prstGeom prst="rect">
            <a:avLst/>
          </a:prstGeom>
          <a:noFill/>
        </p:spPr>
        <p:txBody>
          <a:bodyPr wrap="square" rtlCol="0">
            <a:spAutoFit/>
          </a:bodyPr>
          <a:lstStyle/>
          <a:p>
            <a:r>
              <a:rPr lang="ko-KR" altLang="en-US" sz="1200" b="1" dirty="0"/>
              <a:t>출처</a:t>
            </a:r>
            <a:r>
              <a:rPr lang="en-US" altLang="ko-KR" sz="1200" b="1" dirty="0"/>
              <a:t>: </a:t>
            </a:r>
            <a:r>
              <a:rPr lang="ko-KR" altLang="en-US" sz="1200" b="1" dirty="0"/>
              <a:t>정준희와 </a:t>
            </a:r>
            <a:r>
              <a:rPr lang="ko-KR" altLang="en-US" sz="1200" b="1" dirty="0" err="1"/>
              <a:t>기도훈</a:t>
            </a:r>
            <a:r>
              <a:rPr lang="en-US" altLang="ko-KR" sz="1200" b="1" dirty="0"/>
              <a:t>(2022</a:t>
            </a:r>
            <a:r>
              <a:rPr lang="en-US" altLang="ko-KR" dirty="0"/>
              <a:t>)</a:t>
            </a:r>
            <a:endParaRPr lang="ko-KR" altLang="en-US" dirty="0"/>
          </a:p>
        </p:txBody>
      </p:sp>
    </p:spTree>
    <p:extLst>
      <p:ext uri="{BB962C8B-B14F-4D97-AF65-F5344CB8AC3E}">
        <p14:creationId xmlns:p14="http://schemas.microsoft.com/office/powerpoint/2010/main" val="24299180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E3679BB4-1863-0872-25F6-FDC00F09C764}"/>
              </a:ext>
            </a:extLst>
          </p:cNvPr>
          <p:cNvSpPr txBox="1"/>
          <p:nvPr/>
        </p:nvSpPr>
        <p:spPr>
          <a:xfrm>
            <a:off x="399011" y="803644"/>
            <a:ext cx="11403522" cy="1200329"/>
          </a:xfrm>
          <a:prstGeom prst="rect">
            <a:avLst/>
          </a:prstGeom>
          <a:noFill/>
        </p:spPr>
        <p:txBody>
          <a:bodyPr wrap="square" rtlCol="0">
            <a:spAutoFit/>
          </a:bodyPr>
          <a:lstStyle/>
          <a:p>
            <a:r>
              <a:rPr lang="en-US" altLang="ko-KR" b="1" dirty="0">
                <a:solidFill>
                  <a:srgbClr val="002060"/>
                </a:solidFill>
              </a:rPr>
              <a:t>IFRS S2 </a:t>
            </a:r>
            <a:r>
              <a:rPr lang="ko-KR" altLang="en-US" b="1" dirty="0">
                <a:solidFill>
                  <a:srgbClr val="002060"/>
                </a:solidFill>
              </a:rPr>
              <a:t>산업</a:t>
            </a:r>
            <a:r>
              <a:rPr lang="en-US" altLang="ko-KR" b="1" dirty="0">
                <a:solidFill>
                  <a:srgbClr val="002060"/>
                </a:solidFill>
              </a:rPr>
              <a:t>-</a:t>
            </a:r>
            <a:r>
              <a:rPr lang="ko-KR" altLang="en-US" b="1" dirty="0">
                <a:solidFill>
                  <a:srgbClr val="002060"/>
                </a:solidFill>
              </a:rPr>
              <a:t>주제별 공시 품질</a:t>
            </a:r>
            <a:r>
              <a:rPr lang="en-US" altLang="ko-KR" b="1" dirty="0">
                <a:solidFill>
                  <a:srgbClr val="002060"/>
                </a:solidFill>
              </a:rPr>
              <a:t>(</a:t>
            </a:r>
            <a:r>
              <a:rPr lang="ko-KR" altLang="en-US" b="1" dirty="0">
                <a:solidFill>
                  <a:srgbClr val="002060"/>
                </a:solidFill>
              </a:rPr>
              <a:t>평균 </a:t>
            </a:r>
            <a:r>
              <a:rPr lang="ko-KR" altLang="en-US" b="1" dirty="0" err="1">
                <a:solidFill>
                  <a:srgbClr val="002060"/>
                </a:solidFill>
              </a:rPr>
              <a:t>공시율</a:t>
            </a:r>
            <a:r>
              <a:rPr lang="en-US" altLang="ko-KR" b="1" dirty="0">
                <a:solidFill>
                  <a:srgbClr val="002060"/>
                </a:solidFill>
              </a:rPr>
              <a:t>)</a:t>
            </a:r>
          </a:p>
          <a:p>
            <a:pPr marL="285750" indent="-285750">
              <a:buFont typeface="Arial" panose="020B0604020202020204" pitchFamily="34" charset="0"/>
              <a:buChar char="•"/>
            </a:pPr>
            <a:r>
              <a:rPr lang="ko-KR" altLang="en-US" b="1" dirty="0">
                <a:solidFill>
                  <a:srgbClr val="002060"/>
                </a:solidFill>
              </a:rPr>
              <a:t>에너지 산업</a:t>
            </a:r>
            <a:r>
              <a:rPr lang="en-US" altLang="ko-KR" b="1" dirty="0">
                <a:solidFill>
                  <a:srgbClr val="002060"/>
                </a:solidFill>
              </a:rPr>
              <a:t>, </a:t>
            </a:r>
            <a:r>
              <a:rPr lang="ko-KR" altLang="en-US" b="1" dirty="0">
                <a:solidFill>
                  <a:srgbClr val="002060"/>
                </a:solidFill>
              </a:rPr>
              <a:t>건설업</a:t>
            </a:r>
            <a:r>
              <a:rPr lang="en-US" altLang="ko-KR" b="1" dirty="0">
                <a:solidFill>
                  <a:srgbClr val="002060"/>
                </a:solidFill>
              </a:rPr>
              <a:t>, </a:t>
            </a:r>
            <a:r>
              <a:rPr lang="ko-KR" altLang="en-US" b="1" dirty="0">
                <a:solidFill>
                  <a:srgbClr val="002060"/>
                </a:solidFill>
              </a:rPr>
              <a:t>금융업</a:t>
            </a:r>
            <a:r>
              <a:rPr lang="en-US" altLang="ko-KR" b="1" dirty="0">
                <a:solidFill>
                  <a:srgbClr val="002060"/>
                </a:solidFill>
              </a:rPr>
              <a:t>, </a:t>
            </a:r>
            <a:r>
              <a:rPr lang="ko-KR" altLang="en-US" b="1" dirty="0">
                <a:solidFill>
                  <a:srgbClr val="002060"/>
                </a:solidFill>
              </a:rPr>
              <a:t>도소매업의 충실 공시 비중이 상대적으로 높음</a:t>
            </a:r>
            <a:endParaRPr lang="en-US" altLang="ko-KR" b="1" dirty="0">
              <a:solidFill>
                <a:srgbClr val="002060"/>
              </a:solidFill>
            </a:endParaRPr>
          </a:p>
          <a:p>
            <a:pPr marL="285750" indent="-285750">
              <a:buFont typeface="Arial" panose="020B0604020202020204" pitchFamily="34" charset="0"/>
              <a:buChar char="•"/>
            </a:pPr>
            <a:r>
              <a:rPr lang="ko-KR" altLang="en-US" b="1" dirty="0">
                <a:solidFill>
                  <a:srgbClr val="002060"/>
                </a:solidFill>
              </a:rPr>
              <a:t>지배구조</a:t>
            </a:r>
            <a:r>
              <a:rPr lang="en-US" altLang="ko-KR" b="1" dirty="0">
                <a:solidFill>
                  <a:srgbClr val="002060"/>
                </a:solidFill>
              </a:rPr>
              <a:t>, </a:t>
            </a:r>
            <a:r>
              <a:rPr lang="ko-KR" altLang="en-US" b="1" dirty="0">
                <a:solidFill>
                  <a:srgbClr val="002060"/>
                </a:solidFill>
              </a:rPr>
              <a:t>위험관리의 충실 공시 비중이 상대적으로 높음</a:t>
            </a:r>
          </a:p>
          <a:p>
            <a:endParaRPr lang="ko-KR" altLang="en-US" b="1" dirty="0">
              <a:solidFill>
                <a:srgbClr val="002060"/>
              </a:solidFill>
            </a:endParaRPr>
          </a:p>
        </p:txBody>
      </p:sp>
      <p:graphicFrame>
        <p:nvGraphicFramePr>
          <p:cNvPr id="4" name="표 3">
            <a:extLst>
              <a:ext uri="{FF2B5EF4-FFF2-40B4-BE49-F238E27FC236}">
                <a16:creationId xmlns:a16="http://schemas.microsoft.com/office/drawing/2014/main" id="{0FE5779A-48A2-7F1C-D01D-779B64573C2B}"/>
              </a:ext>
            </a:extLst>
          </p:cNvPr>
          <p:cNvGraphicFramePr>
            <a:graphicFrameLocks noGrp="1"/>
          </p:cNvGraphicFramePr>
          <p:nvPr/>
        </p:nvGraphicFramePr>
        <p:xfrm>
          <a:off x="627437" y="1880681"/>
          <a:ext cx="11004123" cy="4278395"/>
        </p:xfrm>
        <a:graphic>
          <a:graphicData uri="http://schemas.openxmlformats.org/drawingml/2006/table">
            <a:tbl>
              <a:tblPr/>
              <a:tblGrid>
                <a:gridCol w="968943">
                  <a:extLst>
                    <a:ext uri="{9D8B030D-6E8A-4147-A177-3AD203B41FA5}">
                      <a16:colId xmlns:a16="http://schemas.microsoft.com/office/drawing/2014/main" val="99207587"/>
                    </a:ext>
                  </a:extLst>
                </a:gridCol>
                <a:gridCol w="955070">
                  <a:extLst>
                    <a:ext uri="{9D8B030D-6E8A-4147-A177-3AD203B41FA5}">
                      <a16:colId xmlns:a16="http://schemas.microsoft.com/office/drawing/2014/main" val="3782348889"/>
                    </a:ext>
                  </a:extLst>
                </a:gridCol>
                <a:gridCol w="1176781">
                  <a:extLst>
                    <a:ext uri="{9D8B030D-6E8A-4147-A177-3AD203B41FA5}">
                      <a16:colId xmlns:a16="http://schemas.microsoft.com/office/drawing/2014/main" val="2638052860"/>
                    </a:ext>
                  </a:extLst>
                </a:gridCol>
                <a:gridCol w="1530959">
                  <a:extLst>
                    <a:ext uri="{9D8B030D-6E8A-4147-A177-3AD203B41FA5}">
                      <a16:colId xmlns:a16="http://schemas.microsoft.com/office/drawing/2014/main" val="942426912"/>
                    </a:ext>
                  </a:extLst>
                </a:gridCol>
                <a:gridCol w="1285667">
                  <a:extLst>
                    <a:ext uri="{9D8B030D-6E8A-4147-A177-3AD203B41FA5}">
                      <a16:colId xmlns:a16="http://schemas.microsoft.com/office/drawing/2014/main" val="2126665776"/>
                    </a:ext>
                  </a:extLst>
                </a:gridCol>
                <a:gridCol w="1285667">
                  <a:extLst>
                    <a:ext uri="{9D8B030D-6E8A-4147-A177-3AD203B41FA5}">
                      <a16:colId xmlns:a16="http://schemas.microsoft.com/office/drawing/2014/main" val="3237555681"/>
                    </a:ext>
                  </a:extLst>
                </a:gridCol>
                <a:gridCol w="1285667">
                  <a:extLst>
                    <a:ext uri="{9D8B030D-6E8A-4147-A177-3AD203B41FA5}">
                      <a16:colId xmlns:a16="http://schemas.microsoft.com/office/drawing/2014/main" val="3794054820"/>
                    </a:ext>
                  </a:extLst>
                </a:gridCol>
                <a:gridCol w="1285667">
                  <a:extLst>
                    <a:ext uri="{9D8B030D-6E8A-4147-A177-3AD203B41FA5}">
                      <a16:colId xmlns:a16="http://schemas.microsoft.com/office/drawing/2014/main" val="958562082"/>
                    </a:ext>
                  </a:extLst>
                </a:gridCol>
                <a:gridCol w="1229702">
                  <a:extLst>
                    <a:ext uri="{9D8B030D-6E8A-4147-A177-3AD203B41FA5}">
                      <a16:colId xmlns:a16="http://schemas.microsoft.com/office/drawing/2014/main" val="3590398611"/>
                    </a:ext>
                  </a:extLst>
                </a:gridCol>
              </a:tblGrid>
              <a:tr h="352946">
                <a:tc rowSpan="2">
                  <a:txBody>
                    <a:bodyPr/>
                    <a:lstStyle/>
                    <a:p>
                      <a:pPr marL="0" marR="0" indent="0" algn="ctr" fontAlgn="base" latinLnBrk="0">
                        <a:lnSpc>
                          <a:spcPct val="130000"/>
                        </a:lnSpc>
                        <a:spcBef>
                          <a:spcPts val="0"/>
                        </a:spcBef>
                        <a:spcAft>
                          <a:spcPts val="0"/>
                        </a:spcAft>
                      </a:pPr>
                      <a:r>
                        <a:rPr lang="ko-KR" altLang="en-US" sz="1200" b="1" kern="0" spc="0" dirty="0">
                          <a:solidFill>
                            <a:srgbClr val="000000"/>
                          </a:solidFill>
                          <a:effectLst/>
                          <a:latin typeface="+mn-ea"/>
                          <a:ea typeface="+mn-ea"/>
                        </a:rPr>
                        <a:t>산업</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solidFill>
                      <a:srgbClr val="BFC0C1"/>
                    </a:solidFill>
                  </a:tcPr>
                </a:tc>
                <a:tc rowSpan="2">
                  <a:txBody>
                    <a:bodyPr/>
                    <a:lstStyle/>
                    <a:p>
                      <a:pPr marL="0" marR="0" indent="0" algn="ctr" fontAlgn="base" latinLnBrk="0">
                        <a:lnSpc>
                          <a:spcPct val="130000"/>
                        </a:lnSpc>
                        <a:spcBef>
                          <a:spcPts val="0"/>
                        </a:spcBef>
                        <a:spcAft>
                          <a:spcPts val="0"/>
                        </a:spcAft>
                      </a:pPr>
                      <a:r>
                        <a:rPr lang="ko-KR" altLang="en-US" sz="1200" b="1" kern="0" spc="0">
                          <a:solidFill>
                            <a:srgbClr val="000000"/>
                          </a:solidFill>
                          <a:effectLst/>
                          <a:latin typeface="+mn-ea"/>
                          <a:ea typeface="+mn-ea"/>
                        </a:rPr>
                        <a:t>표본</a:t>
                      </a:r>
                    </a:p>
                    <a:p>
                      <a:pPr marL="0" marR="0" indent="0" algn="ctr" fontAlgn="base" latinLnBrk="0">
                        <a:lnSpc>
                          <a:spcPct val="130000"/>
                        </a:lnSpc>
                        <a:spcBef>
                          <a:spcPts val="0"/>
                        </a:spcBef>
                        <a:spcAft>
                          <a:spcPts val="0"/>
                        </a:spcAft>
                      </a:pPr>
                      <a:r>
                        <a:rPr lang="ko-KR" altLang="en-US" sz="1200" b="1" kern="0" spc="0">
                          <a:solidFill>
                            <a:srgbClr val="000000"/>
                          </a:solidFill>
                          <a:effectLst/>
                          <a:latin typeface="+mn-ea"/>
                          <a:ea typeface="+mn-ea"/>
                        </a:rPr>
                        <a:t>수</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solidFill>
                      <a:srgbClr val="BFC0C1"/>
                    </a:solidFill>
                  </a:tcPr>
                </a:tc>
                <a:tc rowSpan="2">
                  <a:txBody>
                    <a:bodyPr/>
                    <a:lstStyle/>
                    <a:p>
                      <a:pPr marL="0" marR="0" indent="0" algn="ctr" fontAlgn="base" latinLnBrk="0">
                        <a:lnSpc>
                          <a:spcPct val="130000"/>
                        </a:lnSpc>
                        <a:spcBef>
                          <a:spcPts val="0"/>
                        </a:spcBef>
                        <a:spcAft>
                          <a:spcPts val="0"/>
                        </a:spcAft>
                      </a:pPr>
                      <a:r>
                        <a:rPr lang="ko-KR" altLang="en-US" sz="1200" b="1" kern="0" spc="0" dirty="0">
                          <a:solidFill>
                            <a:srgbClr val="000000"/>
                          </a:solidFill>
                          <a:effectLst/>
                          <a:latin typeface="+mn-ea"/>
                          <a:ea typeface="+mn-ea"/>
                        </a:rPr>
                        <a:t>지배</a:t>
                      </a:r>
                    </a:p>
                    <a:p>
                      <a:pPr marL="0" marR="0" indent="0" algn="ctr" fontAlgn="base" latinLnBrk="0">
                        <a:lnSpc>
                          <a:spcPct val="130000"/>
                        </a:lnSpc>
                        <a:spcBef>
                          <a:spcPts val="0"/>
                        </a:spcBef>
                        <a:spcAft>
                          <a:spcPts val="0"/>
                        </a:spcAft>
                      </a:pPr>
                      <a:r>
                        <a:rPr lang="ko-KR" altLang="en-US" sz="1200" b="1" kern="0" spc="0" dirty="0">
                          <a:solidFill>
                            <a:srgbClr val="000000"/>
                          </a:solidFill>
                          <a:effectLst/>
                          <a:latin typeface="+mn-ea"/>
                          <a:ea typeface="+mn-ea"/>
                        </a:rPr>
                        <a:t>구조</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solidFill>
                      <a:srgbClr val="BFC0C1"/>
                    </a:solidFill>
                  </a:tcPr>
                </a:tc>
                <a:tc gridSpan="4">
                  <a:txBody>
                    <a:bodyPr/>
                    <a:lstStyle/>
                    <a:p>
                      <a:pPr marL="0" marR="0" indent="0" algn="ctr" fontAlgn="base" latinLnBrk="0">
                        <a:lnSpc>
                          <a:spcPct val="130000"/>
                        </a:lnSpc>
                        <a:spcBef>
                          <a:spcPts val="0"/>
                        </a:spcBef>
                        <a:spcAft>
                          <a:spcPts val="0"/>
                        </a:spcAft>
                      </a:pPr>
                      <a:r>
                        <a:rPr lang="ko-KR" altLang="en-US" sz="1200" b="1" kern="0" spc="0">
                          <a:solidFill>
                            <a:srgbClr val="000000"/>
                          </a:solidFill>
                          <a:effectLst/>
                          <a:latin typeface="+mn-ea"/>
                          <a:ea typeface="+mn-ea"/>
                        </a:rPr>
                        <a:t>전략</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solidFill>
                      <a:srgbClr val="BFC0C1"/>
                    </a:solidFill>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c rowSpan="2">
                  <a:txBody>
                    <a:bodyPr/>
                    <a:lstStyle/>
                    <a:p>
                      <a:pPr marL="0" marR="0" indent="0" algn="ctr" fontAlgn="base" latinLnBrk="0">
                        <a:lnSpc>
                          <a:spcPct val="130000"/>
                        </a:lnSpc>
                        <a:spcBef>
                          <a:spcPts val="0"/>
                        </a:spcBef>
                        <a:spcAft>
                          <a:spcPts val="0"/>
                        </a:spcAft>
                      </a:pPr>
                      <a:r>
                        <a:rPr lang="ko-KR" altLang="en-US" sz="1200" b="1" kern="0" spc="0">
                          <a:solidFill>
                            <a:srgbClr val="000000"/>
                          </a:solidFill>
                          <a:effectLst/>
                          <a:latin typeface="+mn-ea"/>
                          <a:ea typeface="+mn-ea"/>
                        </a:rPr>
                        <a:t>위험관리</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solidFill>
                      <a:srgbClr val="BFC0C1"/>
                    </a:solidFill>
                  </a:tcPr>
                </a:tc>
                <a:tc rowSpan="2">
                  <a:txBody>
                    <a:bodyPr/>
                    <a:lstStyle/>
                    <a:p>
                      <a:pPr marL="0" marR="0" indent="0" algn="ctr" fontAlgn="base" latinLnBrk="0">
                        <a:lnSpc>
                          <a:spcPct val="130000"/>
                        </a:lnSpc>
                        <a:spcBef>
                          <a:spcPts val="0"/>
                        </a:spcBef>
                        <a:spcAft>
                          <a:spcPts val="0"/>
                        </a:spcAft>
                      </a:pPr>
                      <a:r>
                        <a:rPr lang="ko-KR" altLang="en-US" sz="1200" b="1" kern="0" spc="0">
                          <a:solidFill>
                            <a:srgbClr val="000000"/>
                          </a:solidFill>
                          <a:effectLst/>
                          <a:latin typeface="+mn-ea"/>
                          <a:ea typeface="+mn-ea"/>
                        </a:rPr>
                        <a:t>지표 및 목표</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solidFill>
                      <a:srgbClr val="BFC0C1"/>
                    </a:solidFill>
                  </a:tcPr>
                </a:tc>
                <a:extLst>
                  <a:ext uri="{0D108BD9-81ED-4DB2-BD59-A6C34878D82A}">
                    <a16:rowId xmlns:a16="http://schemas.microsoft.com/office/drawing/2014/main" val="4151508775"/>
                  </a:ext>
                </a:extLst>
              </a:tr>
              <a:tr h="259080">
                <a:tc vMerge="1">
                  <a:txBody>
                    <a:bodyPr/>
                    <a:lstStyle/>
                    <a:p>
                      <a:pPr latinLnBrk="1"/>
                      <a:endParaRPr lang="ko-KR" altLang="en-US"/>
                    </a:p>
                  </a:txBody>
                  <a:tcPr/>
                </a:tc>
                <a:tc vMerge="1">
                  <a:txBody>
                    <a:bodyPr/>
                    <a:lstStyle/>
                    <a:p>
                      <a:pPr latinLnBrk="1"/>
                      <a:endParaRPr lang="ko-KR" altLang="en-US"/>
                    </a:p>
                  </a:txBody>
                  <a:tcPr/>
                </a:tc>
                <a:tc vMerge="1">
                  <a:txBody>
                    <a:bodyPr/>
                    <a:lstStyle/>
                    <a:p>
                      <a:pPr latinLnBrk="1"/>
                      <a:endParaRPr lang="ko-KR" altLang="en-US"/>
                    </a:p>
                  </a:txBody>
                  <a:tcPr/>
                </a:tc>
                <a:tc>
                  <a:txBody>
                    <a:bodyPr/>
                    <a:lstStyle/>
                    <a:p>
                      <a:pPr marL="0" marR="0" indent="0" algn="ctr" fontAlgn="base" latinLnBrk="0">
                        <a:lnSpc>
                          <a:spcPct val="130000"/>
                        </a:lnSpc>
                        <a:spcBef>
                          <a:spcPts val="0"/>
                        </a:spcBef>
                        <a:spcAft>
                          <a:spcPts val="0"/>
                        </a:spcAft>
                      </a:pPr>
                      <a:r>
                        <a:rPr lang="ko-KR" altLang="en-US" sz="1200" b="1" kern="0" spc="0" dirty="0">
                          <a:solidFill>
                            <a:srgbClr val="000000"/>
                          </a:solidFill>
                          <a:effectLst/>
                          <a:latin typeface="+mn-ea"/>
                          <a:ea typeface="+mn-ea"/>
                        </a:rPr>
                        <a:t>기후 관련 위험 및</a:t>
                      </a:r>
                    </a:p>
                    <a:p>
                      <a:pPr marL="0" marR="0" indent="0" algn="ctr" fontAlgn="base" latinLnBrk="0">
                        <a:lnSpc>
                          <a:spcPct val="130000"/>
                        </a:lnSpc>
                        <a:spcBef>
                          <a:spcPts val="0"/>
                        </a:spcBef>
                        <a:spcAft>
                          <a:spcPts val="0"/>
                        </a:spcAft>
                      </a:pPr>
                      <a:r>
                        <a:rPr lang="ko-KR" altLang="en-US" sz="1200" b="1" kern="0" spc="0" dirty="0">
                          <a:solidFill>
                            <a:srgbClr val="000000"/>
                          </a:solidFill>
                          <a:effectLst/>
                          <a:latin typeface="+mn-ea"/>
                          <a:ea typeface="+mn-ea"/>
                        </a:rPr>
                        <a:t>기회</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solidFill>
                      <a:srgbClr val="BFC0C1"/>
                    </a:solidFill>
                  </a:tcPr>
                </a:tc>
                <a:tc>
                  <a:txBody>
                    <a:bodyPr/>
                    <a:lstStyle/>
                    <a:p>
                      <a:pPr marL="0" marR="0" indent="0" algn="ctr" fontAlgn="base" latinLnBrk="0">
                        <a:lnSpc>
                          <a:spcPct val="130000"/>
                        </a:lnSpc>
                        <a:spcBef>
                          <a:spcPts val="0"/>
                        </a:spcBef>
                        <a:spcAft>
                          <a:spcPts val="0"/>
                        </a:spcAft>
                      </a:pPr>
                      <a:r>
                        <a:rPr lang="ko-KR" altLang="en-US" sz="1200" b="1" kern="0" spc="0" dirty="0">
                          <a:solidFill>
                            <a:srgbClr val="000000"/>
                          </a:solidFill>
                          <a:effectLst/>
                          <a:latin typeface="+mn-ea"/>
                          <a:ea typeface="+mn-ea"/>
                        </a:rPr>
                        <a:t>전략과</a:t>
                      </a:r>
                    </a:p>
                    <a:p>
                      <a:pPr marL="0" marR="0" indent="0" algn="ctr" fontAlgn="base" latinLnBrk="0">
                        <a:lnSpc>
                          <a:spcPct val="130000"/>
                        </a:lnSpc>
                        <a:spcBef>
                          <a:spcPts val="0"/>
                        </a:spcBef>
                        <a:spcAft>
                          <a:spcPts val="0"/>
                        </a:spcAft>
                      </a:pPr>
                      <a:r>
                        <a:rPr lang="ko-KR" altLang="en-US" sz="1200" b="1" kern="0" spc="0" dirty="0">
                          <a:solidFill>
                            <a:srgbClr val="000000"/>
                          </a:solidFill>
                          <a:effectLst/>
                          <a:latin typeface="+mn-ea"/>
                          <a:ea typeface="+mn-ea"/>
                        </a:rPr>
                        <a:t>의사결정</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solidFill>
                      <a:srgbClr val="BFC0C1"/>
                    </a:solidFill>
                  </a:tcPr>
                </a:tc>
                <a:tc>
                  <a:txBody>
                    <a:bodyPr/>
                    <a:lstStyle/>
                    <a:p>
                      <a:pPr marL="0" marR="0" indent="0" algn="ctr" fontAlgn="base" latinLnBrk="0">
                        <a:lnSpc>
                          <a:spcPct val="130000"/>
                        </a:lnSpc>
                        <a:spcBef>
                          <a:spcPts val="0"/>
                        </a:spcBef>
                        <a:spcAft>
                          <a:spcPts val="0"/>
                        </a:spcAft>
                      </a:pPr>
                      <a:r>
                        <a:rPr lang="ko-KR" altLang="en-US" sz="1200" b="1" kern="0" spc="0">
                          <a:solidFill>
                            <a:srgbClr val="000000"/>
                          </a:solidFill>
                          <a:effectLst/>
                          <a:latin typeface="+mn-ea"/>
                          <a:ea typeface="+mn-ea"/>
                        </a:rPr>
                        <a:t>재무상태등</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solidFill>
                      <a:srgbClr val="BFC0C1"/>
                    </a:solidFill>
                  </a:tcPr>
                </a:tc>
                <a:tc>
                  <a:txBody>
                    <a:bodyPr/>
                    <a:lstStyle/>
                    <a:p>
                      <a:pPr marL="0" marR="0" indent="0" algn="ctr" fontAlgn="base" latinLnBrk="0">
                        <a:lnSpc>
                          <a:spcPct val="130000"/>
                        </a:lnSpc>
                        <a:spcBef>
                          <a:spcPts val="0"/>
                        </a:spcBef>
                        <a:spcAft>
                          <a:spcPts val="0"/>
                        </a:spcAft>
                      </a:pPr>
                      <a:r>
                        <a:rPr lang="ko-KR" altLang="en-US" sz="1200" b="1" kern="0" spc="0" dirty="0">
                          <a:solidFill>
                            <a:srgbClr val="000000"/>
                          </a:solidFill>
                          <a:effectLst/>
                          <a:latin typeface="+mn-ea"/>
                          <a:ea typeface="+mn-ea"/>
                        </a:rPr>
                        <a:t>기후</a:t>
                      </a:r>
                    </a:p>
                    <a:p>
                      <a:pPr marL="0" marR="0" indent="0" algn="ctr" fontAlgn="base" latinLnBrk="0">
                        <a:lnSpc>
                          <a:spcPct val="130000"/>
                        </a:lnSpc>
                        <a:spcBef>
                          <a:spcPts val="0"/>
                        </a:spcBef>
                        <a:spcAft>
                          <a:spcPts val="0"/>
                        </a:spcAft>
                      </a:pPr>
                      <a:r>
                        <a:rPr lang="ko-KR" altLang="en-US" sz="1200" b="1" kern="0" spc="0" dirty="0">
                          <a:solidFill>
                            <a:srgbClr val="000000"/>
                          </a:solidFill>
                          <a:effectLst/>
                          <a:latin typeface="+mn-ea"/>
                          <a:ea typeface="+mn-ea"/>
                        </a:rPr>
                        <a:t>회복력</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solidFill>
                      <a:srgbClr val="BFC0C1"/>
                    </a:solidFill>
                  </a:tcPr>
                </a:tc>
                <a:tc vMerge="1">
                  <a:txBody>
                    <a:bodyPr/>
                    <a:lstStyle/>
                    <a:p>
                      <a:pPr latinLnBrk="1"/>
                      <a:endParaRPr lang="ko-KR" altLang="en-US"/>
                    </a:p>
                  </a:txBody>
                  <a:tcPr/>
                </a:tc>
                <a:tc vMerge="1">
                  <a:txBody>
                    <a:bodyPr/>
                    <a:lstStyle/>
                    <a:p>
                      <a:pPr latinLnBrk="1"/>
                      <a:endParaRPr lang="ko-KR" altLang="en-US"/>
                    </a:p>
                  </a:txBody>
                  <a:tcPr/>
                </a:tc>
                <a:extLst>
                  <a:ext uri="{0D108BD9-81ED-4DB2-BD59-A6C34878D82A}">
                    <a16:rowId xmlns:a16="http://schemas.microsoft.com/office/drawing/2014/main" val="588661678"/>
                  </a:ext>
                </a:extLst>
              </a:tr>
              <a:tr h="270637">
                <a:tc>
                  <a:txBody>
                    <a:bodyPr/>
                    <a:lstStyle/>
                    <a:p>
                      <a:pPr marL="0" marR="0" indent="0" algn="ctr" fontAlgn="base" latinLnBrk="0">
                        <a:lnSpc>
                          <a:spcPct val="130000"/>
                        </a:lnSpc>
                        <a:spcBef>
                          <a:spcPts val="0"/>
                        </a:spcBef>
                        <a:spcAft>
                          <a:spcPts val="0"/>
                        </a:spcAft>
                      </a:pPr>
                      <a:r>
                        <a:rPr lang="en-US" sz="1200" kern="0" spc="0">
                          <a:solidFill>
                            <a:srgbClr val="000000"/>
                          </a:solidFill>
                          <a:effectLst/>
                          <a:latin typeface="+mn-ea"/>
                          <a:ea typeface="+mn-ea"/>
                        </a:rPr>
                        <a:t>A</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30000"/>
                        </a:lnSpc>
                        <a:spcBef>
                          <a:spcPts val="0"/>
                        </a:spcBef>
                        <a:spcAft>
                          <a:spcPts val="0"/>
                        </a:spcAft>
                      </a:pPr>
                      <a:r>
                        <a:rPr lang="en-US" sz="1200" kern="0" spc="0">
                          <a:solidFill>
                            <a:srgbClr val="000000"/>
                          </a:solidFill>
                          <a:effectLst/>
                          <a:latin typeface="+mn-ea"/>
                          <a:ea typeface="+mn-ea"/>
                        </a:rPr>
                        <a:t>6</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30000"/>
                        </a:lnSpc>
                        <a:spcBef>
                          <a:spcPts val="0"/>
                        </a:spcBef>
                        <a:spcAft>
                          <a:spcPts val="0"/>
                        </a:spcAft>
                      </a:pPr>
                      <a:r>
                        <a:rPr lang="en-US" sz="1200" kern="0" spc="0">
                          <a:solidFill>
                            <a:srgbClr val="000000"/>
                          </a:solidFill>
                          <a:effectLst/>
                          <a:latin typeface="+mn-ea"/>
                          <a:ea typeface="+mn-ea"/>
                        </a:rPr>
                        <a:t>0.476</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30000"/>
                        </a:lnSpc>
                        <a:spcBef>
                          <a:spcPts val="0"/>
                        </a:spcBef>
                        <a:spcAft>
                          <a:spcPts val="0"/>
                        </a:spcAft>
                      </a:pPr>
                      <a:r>
                        <a:rPr lang="en-US" sz="1200" kern="0" spc="0">
                          <a:solidFill>
                            <a:srgbClr val="000000"/>
                          </a:solidFill>
                          <a:effectLst/>
                          <a:latin typeface="+mn-ea"/>
                          <a:ea typeface="+mn-ea"/>
                        </a:rPr>
                        <a:t>0.200</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30000"/>
                        </a:lnSpc>
                        <a:spcBef>
                          <a:spcPts val="0"/>
                        </a:spcBef>
                        <a:spcAft>
                          <a:spcPts val="0"/>
                        </a:spcAft>
                      </a:pPr>
                      <a:r>
                        <a:rPr lang="en-US" sz="1200" kern="0" spc="0">
                          <a:solidFill>
                            <a:srgbClr val="000000"/>
                          </a:solidFill>
                          <a:effectLst/>
                          <a:latin typeface="+mn-ea"/>
                          <a:ea typeface="+mn-ea"/>
                        </a:rPr>
                        <a:t>0.571</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30000"/>
                        </a:lnSpc>
                        <a:spcBef>
                          <a:spcPts val="0"/>
                        </a:spcBef>
                        <a:spcAft>
                          <a:spcPts val="0"/>
                        </a:spcAft>
                      </a:pPr>
                      <a:r>
                        <a:rPr lang="en-US" sz="1200" kern="0" spc="0">
                          <a:solidFill>
                            <a:srgbClr val="000000"/>
                          </a:solidFill>
                          <a:effectLst/>
                          <a:latin typeface="+mn-ea"/>
                          <a:ea typeface="+mn-ea"/>
                        </a:rPr>
                        <a:t>0.056</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30000"/>
                        </a:lnSpc>
                        <a:spcBef>
                          <a:spcPts val="0"/>
                        </a:spcBef>
                        <a:spcAft>
                          <a:spcPts val="0"/>
                        </a:spcAft>
                      </a:pPr>
                      <a:r>
                        <a:rPr lang="en-US" sz="1200" kern="0" spc="0">
                          <a:solidFill>
                            <a:srgbClr val="000000"/>
                          </a:solidFill>
                          <a:effectLst/>
                          <a:latin typeface="+mn-ea"/>
                          <a:ea typeface="+mn-ea"/>
                        </a:rPr>
                        <a:t>0.091</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30000"/>
                        </a:lnSpc>
                        <a:spcBef>
                          <a:spcPts val="0"/>
                        </a:spcBef>
                        <a:spcAft>
                          <a:spcPts val="0"/>
                        </a:spcAft>
                      </a:pPr>
                      <a:r>
                        <a:rPr lang="en-US" sz="1200" kern="0" spc="0">
                          <a:solidFill>
                            <a:srgbClr val="000000"/>
                          </a:solidFill>
                          <a:effectLst/>
                          <a:latin typeface="+mn-ea"/>
                          <a:ea typeface="+mn-ea"/>
                        </a:rPr>
                        <a:t>0.117</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30000"/>
                        </a:lnSpc>
                        <a:spcBef>
                          <a:spcPts val="0"/>
                        </a:spcBef>
                        <a:spcAft>
                          <a:spcPts val="0"/>
                        </a:spcAft>
                      </a:pPr>
                      <a:r>
                        <a:rPr lang="en-US" sz="1200" kern="0" spc="0">
                          <a:solidFill>
                            <a:srgbClr val="000000"/>
                          </a:solidFill>
                          <a:effectLst/>
                          <a:latin typeface="+mn-ea"/>
                          <a:ea typeface="+mn-ea"/>
                        </a:rPr>
                        <a:t>0.238</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1105535"/>
                  </a:ext>
                </a:extLst>
              </a:tr>
              <a:tr h="270637">
                <a:tc>
                  <a:txBody>
                    <a:bodyPr/>
                    <a:lstStyle/>
                    <a:p>
                      <a:pPr marL="0" marR="0" indent="0" algn="ctr" fontAlgn="base" latinLnBrk="0">
                        <a:lnSpc>
                          <a:spcPct val="130000"/>
                        </a:lnSpc>
                        <a:spcBef>
                          <a:spcPts val="0"/>
                        </a:spcBef>
                        <a:spcAft>
                          <a:spcPts val="0"/>
                        </a:spcAft>
                      </a:pPr>
                      <a:r>
                        <a:rPr lang="en-US" sz="1200" kern="0" spc="0">
                          <a:solidFill>
                            <a:srgbClr val="000000"/>
                          </a:solidFill>
                          <a:effectLst/>
                          <a:latin typeface="+mn-ea"/>
                          <a:ea typeface="+mn-ea"/>
                        </a:rPr>
                        <a:t>B</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30000"/>
                        </a:lnSpc>
                        <a:spcBef>
                          <a:spcPts val="0"/>
                        </a:spcBef>
                        <a:spcAft>
                          <a:spcPts val="0"/>
                        </a:spcAft>
                      </a:pPr>
                      <a:r>
                        <a:rPr lang="en-US" sz="1200" kern="0" spc="0">
                          <a:solidFill>
                            <a:srgbClr val="000000"/>
                          </a:solidFill>
                          <a:effectLst/>
                          <a:latin typeface="+mn-ea"/>
                          <a:ea typeface="+mn-ea"/>
                        </a:rPr>
                        <a:t>20</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30000"/>
                        </a:lnSpc>
                        <a:spcBef>
                          <a:spcPts val="0"/>
                        </a:spcBef>
                        <a:spcAft>
                          <a:spcPts val="0"/>
                        </a:spcAft>
                      </a:pPr>
                      <a:r>
                        <a:rPr lang="en-US" sz="1200" kern="0" spc="0">
                          <a:solidFill>
                            <a:srgbClr val="000000"/>
                          </a:solidFill>
                          <a:effectLst/>
                          <a:latin typeface="+mn-ea"/>
                          <a:ea typeface="+mn-ea"/>
                        </a:rPr>
                        <a:t>0.421</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30000"/>
                        </a:lnSpc>
                        <a:spcBef>
                          <a:spcPts val="0"/>
                        </a:spcBef>
                        <a:spcAft>
                          <a:spcPts val="0"/>
                        </a:spcAft>
                      </a:pPr>
                      <a:r>
                        <a:rPr lang="en-US" sz="1200" kern="0" spc="0">
                          <a:solidFill>
                            <a:srgbClr val="000000"/>
                          </a:solidFill>
                          <a:effectLst/>
                          <a:latin typeface="+mn-ea"/>
                          <a:ea typeface="+mn-ea"/>
                        </a:rPr>
                        <a:t>0.240</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30000"/>
                        </a:lnSpc>
                        <a:spcBef>
                          <a:spcPts val="0"/>
                        </a:spcBef>
                        <a:spcAft>
                          <a:spcPts val="0"/>
                        </a:spcAft>
                      </a:pPr>
                      <a:r>
                        <a:rPr lang="en-US" sz="1200" kern="0" spc="0">
                          <a:solidFill>
                            <a:srgbClr val="000000"/>
                          </a:solidFill>
                          <a:effectLst/>
                          <a:latin typeface="+mn-ea"/>
                          <a:ea typeface="+mn-ea"/>
                        </a:rPr>
                        <a:t>0.407</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30000"/>
                        </a:lnSpc>
                        <a:spcBef>
                          <a:spcPts val="0"/>
                        </a:spcBef>
                        <a:spcAft>
                          <a:spcPts val="0"/>
                        </a:spcAft>
                      </a:pPr>
                      <a:r>
                        <a:rPr lang="en-US" sz="1200" kern="0" spc="0">
                          <a:solidFill>
                            <a:srgbClr val="000000"/>
                          </a:solidFill>
                          <a:effectLst/>
                          <a:latin typeface="+mn-ea"/>
                          <a:ea typeface="+mn-ea"/>
                        </a:rPr>
                        <a:t>0.017</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30000"/>
                        </a:lnSpc>
                        <a:spcBef>
                          <a:spcPts val="0"/>
                        </a:spcBef>
                        <a:spcAft>
                          <a:spcPts val="0"/>
                        </a:spcAft>
                      </a:pPr>
                      <a:r>
                        <a:rPr lang="en-US" sz="1200" kern="0" spc="0">
                          <a:solidFill>
                            <a:srgbClr val="000000"/>
                          </a:solidFill>
                          <a:effectLst/>
                          <a:latin typeface="+mn-ea"/>
                          <a:ea typeface="+mn-ea"/>
                        </a:rPr>
                        <a:t>0.118</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30000"/>
                        </a:lnSpc>
                        <a:spcBef>
                          <a:spcPts val="0"/>
                        </a:spcBef>
                        <a:spcAft>
                          <a:spcPts val="0"/>
                        </a:spcAft>
                      </a:pPr>
                      <a:r>
                        <a:rPr lang="en-US" sz="1200" kern="0" spc="0">
                          <a:solidFill>
                            <a:srgbClr val="000000"/>
                          </a:solidFill>
                          <a:effectLst/>
                          <a:latin typeface="+mn-ea"/>
                          <a:ea typeface="+mn-ea"/>
                        </a:rPr>
                        <a:t>0.180</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30000"/>
                        </a:lnSpc>
                        <a:spcBef>
                          <a:spcPts val="0"/>
                        </a:spcBef>
                        <a:spcAft>
                          <a:spcPts val="0"/>
                        </a:spcAft>
                      </a:pPr>
                      <a:r>
                        <a:rPr lang="en-US" sz="1200" kern="0" spc="0">
                          <a:solidFill>
                            <a:srgbClr val="000000"/>
                          </a:solidFill>
                          <a:effectLst/>
                          <a:latin typeface="+mn-ea"/>
                          <a:ea typeface="+mn-ea"/>
                        </a:rPr>
                        <a:t>0.314</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97652898"/>
                  </a:ext>
                </a:extLst>
              </a:tr>
              <a:tr h="270637">
                <a:tc>
                  <a:txBody>
                    <a:bodyPr/>
                    <a:lstStyle/>
                    <a:p>
                      <a:pPr marL="0" marR="0" indent="0" algn="ctr" fontAlgn="base" latinLnBrk="0">
                        <a:lnSpc>
                          <a:spcPct val="130000"/>
                        </a:lnSpc>
                        <a:spcBef>
                          <a:spcPts val="0"/>
                        </a:spcBef>
                        <a:spcAft>
                          <a:spcPts val="0"/>
                        </a:spcAft>
                      </a:pPr>
                      <a:r>
                        <a:rPr lang="en-US" sz="1200" kern="0" spc="0">
                          <a:solidFill>
                            <a:srgbClr val="000000"/>
                          </a:solidFill>
                          <a:effectLst/>
                          <a:latin typeface="+mn-ea"/>
                          <a:ea typeface="+mn-ea"/>
                        </a:rPr>
                        <a:t>C</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30000"/>
                        </a:lnSpc>
                        <a:spcBef>
                          <a:spcPts val="0"/>
                        </a:spcBef>
                        <a:spcAft>
                          <a:spcPts val="0"/>
                        </a:spcAft>
                      </a:pPr>
                      <a:r>
                        <a:rPr lang="en-US" sz="1200" kern="0" spc="0">
                          <a:solidFill>
                            <a:srgbClr val="000000"/>
                          </a:solidFill>
                          <a:effectLst/>
                          <a:latin typeface="+mn-ea"/>
                          <a:ea typeface="+mn-ea"/>
                        </a:rPr>
                        <a:t>9</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30000"/>
                        </a:lnSpc>
                        <a:spcBef>
                          <a:spcPts val="0"/>
                        </a:spcBef>
                        <a:spcAft>
                          <a:spcPts val="0"/>
                        </a:spcAft>
                      </a:pPr>
                      <a:r>
                        <a:rPr lang="en-US" sz="1200" kern="0" spc="0">
                          <a:solidFill>
                            <a:srgbClr val="000000"/>
                          </a:solidFill>
                          <a:effectLst/>
                          <a:latin typeface="+mn-ea"/>
                          <a:ea typeface="+mn-ea"/>
                        </a:rPr>
                        <a:t>0.206</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30000"/>
                        </a:lnSpc>
                        <a:spcBef>
                          <a:spcPts val="0"/>
                        </a:spcBef>
                        <a:spcAft>
                          <a:spcPts val="0"/>
                        </a:spcAft>
                      </a:pPr>
                      <a:r>
                        <a:rPr lang="en-US" sz="1200" kern="0" spc="0">
                          <a:solidFill>
                            <a:srgbClr val="000000"/>
                          </a:solidFill>
                          <a:effectLst/>
                          <a:latin typeface="+mn-ea"/>
                          <a:ea typeface="+mn-ea"/>
                        </a:rPr>
                        <a:t>0.111</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30000"/>
                        </a:lnSpc>
                        <a:spcBef>
                          <a:spcPts val="0"/>
                        </a:spcBef>
                        <a:spcAft>
                          <a:spcPts val="0"/>
                        </a:spcAft>
                      </a:pPr>
                      <a:r>
                        <a:rPr lang="en-US" sz="1200" kern="0" spc="0">
                          <a:solidFill>
                            <a:srgbClr val="000000"/>
                          </a:solidFill>
                          <a:effectLst/>
                          <a:latin typeface="+mn-ea"/>
                          <a:ea typeface="+mn-ea"/>
                        </a:rPr>
                        <a:t>0.476</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30000"/>
                        </a:lnSpc>
                        <a:spcBef>
                          <a:spcPts val="0"/>
                        </a:spcBef>
                        <a:spcAft>
                          <a:spcPts val="0"/>
                        </a:spcAft>
                      </a:pPr>
                      <a:r>
                        <a:rPr lang="en-US" sz="1200" kern="0" spc="0">
                          <a:solidFill>
                            <a:srgbClr val="000000"/>
                          </a:solidFill>
                          <a:effectLst/>
                          <a:latin typeface="+mn-ea"/>
                          <a:ea typeface="+mn-ea"/>
                        </a:rPr>
                        <a:t>0.000</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30000"/>
                        </a:lnSpc>
                        <a:spcBef>
                          <a:spcPts val="0"/>
                        </a:spcBef>
                        <a:spcAft>
                          <a:spcPts val="0"/>
                        </a:spcAft>
                      </a:pPr>
                      <a:r>
                        <a:rPr lang="en-US" sz="1200" kern="0" spc="0">
                          <a:solidFill>
                            <a:srgbClr val="000000"/>
                          </a:solidFill>
                          <a:effectLst/>
                          <a:latin typeface="+mn-ea"/>
                          <a:ea typeface="+mn-ea"/>
                        </a:rPr>
                        <a:t>0.010</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30000"/>
                        </a:lnSpc>
                        <a:spcBef>
                          <a:spcPts val="0"/>
                        </a:spcBef>
                        <a:spcAft>
                          <a:spcPts val="0"/>
                        </a:spcAft>
                      </a:pPr>
                      <a:r>
                        <a:rPr lang="en-US" sz="1200" kern="0" spc="0">
                          <a:solidFill>
                            <a:srgbClr val="000000"/>
                          </a:solidFill>
                          <a:effectLst/>
                          <a:latin typeface="+mn-ea"/>
                          <a:ea typeface="+mn-ea"/>
                        </a:rPr>
                        <a:t>0.067</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30000"/>
                        </a:lnSpc>
                        <a:spcBef>
                          <a:spcPts val="0"/>
                        </a:spcBef>
                        <a:spcAft>
                          <a:spcPts val="0"/>
                        </a:spcAft>
                      </a:pPr>
                      <a:r>
                        <a:rPr lang="en-US" sz="1200" kern="0" spc="0">
                          <a:solidFill>
                            <a:srgbClr val="000000"/>
                          </a:solidFill>
                          <a:effectLst/>
                          <a:latin typeface="+mn-ea"/>
                          <a:ea typeface="+mn-ea"/>
                        </a:rPr>
                        <a:t>0.187</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63142675"/>
                  </a:ext>
                </a:extLst>
              </a:tr>
              <a:tr h="270637">
                <a:tc>
                  <a:txBody>
                    <a:bodyPr/>
                    <a:lstStyle/>
                    <a:p>
                      <a:pPr marL="0" marR="0" indent="0" algn="ctr" fontAlgn="base" latinLnBrk="0">
                        <a:lnSpc>
                          <a:spcPct val="130000"/>
                        </a:lnSpc>
                        <a:spcBef>
                          <a:spcPts val="0"/>
                        </a:spcBef>
                        <a:spcAft>
                          <a:spcPts val="0"/>
                        </a:spcAft>
                      </a:pPr>
                      <a:r>
                        <a:rPr lang="en-US" sz="1200" kern="0" spc="0">
                          <a:solidFill>
                            <a:srgbClr val="000000"/>
                          </a:solidFill>
                          <a:effectLst/>
                          <a:latin typeface="+mn-ea"/>
                          <a:ea typeface="+mn-ea"/>
                        </a:rPr>
                        <a:t>D</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30000"/>
                        </a:lnSpc>
                        <a:spcBef>
                          <a:spcPts val="0"/>
                        </a:spcBef>
                        <a:spcAft>
                          <a:spcPts val="0"/>
                        </a:spcAft>
                      </a:pPr>
                      <a:r>
                        <a:rPr lang="en-US" sz="1200" kern="0" spc="0">
                          <a:solidFill>
                            <a:srgbClr val="000000"/>
                          </a:solidFill>
                          <a:effectLst/>
                          <a:latin typeface="+mn-ea"/>
                          <a:ea typeface="+mn-ea"/>
                        </a:rPr>
                        <a:t>2</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30000"/>
                        </a:lnSpc>
                        <a:spcBef>
                          <a:spcPts val="0"/>
                        </a:spcBef>
                        <a:spcAft>
                          <a:spcPts val="0"/>
                        </a:spcAft>
                      </a:pPr>
                      <a:r>
                        <a:rPr lang="en-US" sz="1200" kern="0" spc="0">
                          <a:solidFill>
                            <a:srgbClr val="000000"/>
                          </a:solidFill>
                          <a:effectLst/>
                          <a:latin typeface="+mn-ea"/>
                          <a:ea typeface="+mn-ea"/>
                        </a:rPr>
                        <a:t>0.357</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30000"/>
                        </a:lnSpc>
                        <a:spcBef>
                          <a:spcPts val="0"/>
                        </a:spcBef>
                        <a:spcAft>
                          <a:spcPts val="0"/>
                        </a:spcAft>
                      </a:pPr>
                      <a:r>
                        <a:rPr lang="en-US" sz="1200" kern="0" spc="0">
                          <a:solidFill>
                            <a:srgbClr val="000000"/>
                          </a:solidFill>
                          <a:effectLst/>
                          <a:latin typeface="+mn-ea"/>
                          <a:ea typeface="+mn-ea"/>
                        </a:rPr>
                        <a:t>0.000</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30000"/>
                        </a:lnSpc>
                        <a:spcBef>
                          <a:spcPts val="0"/>
                        </a:spcBef>
                        <a:spcAft>
                          <a:spcPts val="0"/>
                        </a:spcAft>
                      </a:pPr>
                      <a:r>
                        <a:rPr lang="en-US" sz="1200" kern="0" spc="0">
                          <a:solidFill>
                            <a:srgbClr val="000000"/>
                          </a:solidFill>
                          <a:effectLst/>
                          <a:latin typeface="+mn-ea"/>
                          <a:ea typeface="+mn-ea"/>
                        </a:rPr>
                        <a:t>0.214</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30000"/>
                        </a:lnSpc>
                        <a:spcBef>
                          <a:spcPts val="0"/>
                        </a:spcBef>
                        <a:spcAft>
                          <a:spcPts val="0"/>
                        </a:spcAft>
                      </a:pPr>
                      <a:r>
                        <a:rPr lang="en-US" sz="1200" kern="0" spc="0">
                          <a:solidFill>
                            <a:srgbClr val="000000"/>
                          </a:solidFill>
                          <a:effectLst/>
                          <a:latin typeface="+mn-ea"/>
                          <a:ea typeface="+mn-ea"/>
                        </a:rPr>
                        <a:t>0.000</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30000"/>
                        </a:lnSpc>
                        <a:spcBef>
                          <a:spcPts val="0"/>
                        </a:spcBef>
                        <a:spcAft>
                          <a:spcPts val="0"/>
                        </a:spcAft>
                      </a:pPr>
                      <a:r>
                        <a:rPr lang="en-US" sz="1200" kern="0" spc="0">
                          <a:solidFill>
                            <a:srgbClr val="000000"/>
                          </a:solidFill>
                          <a:effectLst/>
                          <a:latin typeface="+mn-ea"/>
                          <a:ea typeface="+mn-ea"/>
                        </a:rPr>
                        <a:t>0.000</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30000"/>
                        </a:lnSpc>
                        <a:spcBef>
                          <a:spcPts val="0"/>
                        </a:spcBef>
                        <a:spcAft>
                          <a:spcPts val="0"/>
                        </a:spcAft>
                      </a:pPr>
                      <a:r>
                        <a:rPr lang="en-US" sz="1200" kern="0" spc="0" dirty="0">
                          <a:solidFill>
                            <a:srgbClr val="000000"/>
                          </a:solidFill>
                          <a:effectLst/>
                          <a:latin typeface="+mn-ea"/>
                          <a:ea typeface="+mn-ea"/>
                        </a:rPr>
                        <a:t>0.000</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30000"/>
                        </a:lnSpc>
                        <a:spcBef>
                          <a:spcPts val="0"/>
                        </a:spcBef>
                        <a:spcAft>
                          <a:spcPts val="0"/>
                        </a:spcAft>
                      </a:pPr>
                      <a:r>
                        <a:rPr lang="en-US" sz="1200" kern="0" spc="0">
                          <a:solidFill>
                            <a:srgbClr val="000000"/>
                          </a:solidFill>
                          <a:effectLst/>
                          <a:latin typeface="+mn-ea"/>
                          <a:ea typeface="+mn-ea"/>
                        </a:rPr>
                        <a:t>0.089</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06810272"/>
                  </a:ext>
                </a:extLst>
              </a:tr>
              <a:tr h="270637">
                <a:tc>
                  <a:txBody>
                    <a:bodyPr/>
                    <a:lstStyle/>
                    <a:p>
                      <a:pPr marL="0" marR="0" indent="0" algn="ctr" fontAlgn="base" latinLnBrk="0">
                        <a:lnSpc>
                          <a:spcPct val="130000"/>
                        </a:lnSpc>
                        <a:spcBef>
                          <a:spcPts val="0"/>
                        </a:spcBef>
                        <a:spcAft>
                          <a:spcPts val="0"/>
                        </a:spcAft>
                      </a:pPr>
                      <a:r>
                        <a:rPr lang="en-US" sz="1200" kern="0" spc="0">
                          <a:solidFill>
                            <a:srgbClr val="000000"/>
                          </a:solidFill>
                          <a:effectLst/>
                          <a:latin typeface="+mn-ea"/>
                          <a:ea typeface="+mn-ea"/>
                        </a:rPr>
                        <a:t>E</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30000"/>
                        </a:lnSpc>
                        <a:spcBef>
                          <a:spcPts val="0"/>
                        </a:spcBef>
                        <a:spcAft>
                          <a:spcPts val="0"/>
                        </a:spcAft>
                      </a:pPr>
                      <a:r>
                        <a:rPr lang="en-US" sz="1200" kern="0" spc="0">
                          <a:solidFill>
                            <a:srgbClr val="000000"/>
                          </a:solidFill>
                          <a:effectLst/>
                          <a:latin typeface="+mn-ea"/>
                          <a:ea typeface="+mn-ea"/>
                        </a:rPr>
                        <a:t>6</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30000"/>
                        </a:lnSpc>
                        <a:spcBef>
                          <a:spcPts val="0"/>
                        </a:spcBef>
                        <a:spcAft>
                          <a:spcPts val="0"/>
                        </a:spcAft>
                      </a:pPr>
                      <a:r>
                        <a:rPr lang="en-US" sz="1200" kern="0" spc="0">
                          <a:solidFill>
                            <a:srgbClr val="000000"/>
                          </a:solidFill>
                          <a:effectLst/>
                          <a:latin typeface="+mn-ea"/>
                          <a:ea typeface="+mn-ea"/>
                        </a:rPr>
                        <a:t>0.262</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30000"/>
                        </a:lnSpc>
                        <a:spcBef>
                          <a:spcPts val="0"/>
                        </a:spcBef>
                        <a:spcAft>
                          <a:spcPts val="0"/>
                        </a:spcAft>
                      </a:pPr>
                      <a:r>
                        <a:rPr lang="en-US" sz="1200" kern="0" spc="0">
                          <a:solidFill>
                            <a:srgbClr val="000000"/>
                          </a:solidFill>
                          <a:effectLst/>
                          <a:latin typeface="+mn-ea"/>
                          <a:ea typeface="+mn-ea"/>
                        </a:rPr>
                        <a:t>0.233</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30000"/>
                        </a:lnSpc>
                        <a:spcBef>
                          <a:spcPts val="0"/>
                        </a:spcBef>
                        <a:spcAft>
                          <a:spcPts val="0"/>
                        </a:spcAft>
                      </a:pPr>
                      <a:r>
                        <a:rPr lang="en-US" sz="1200" kern="0" spc="0">
                          <a:solidFill>
                            <a:srgbClr val="000000"/>
                          </a:solidFill>
                          <a:effectLst/>
                          <a:latin typeface="+mn-ea"/>
                          <a:ea typeface="+mn-ea"/>
                        </a:rPr>
                        <a:t>0.333</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30000"/>
                        </a:lnSpc>
                        <a:spcBef>
                          <a:spcPts val="0"/>
                        </a:spcBef>
                        <a:spcAft>
                          <a:spcPts val="0"/>
                        </a:spcAft>
                      </a:pPr>
                      <a:r>
                        <a:rPr lang="en-US" sz="1200" kern="0" spc="0">
                          <a:solidFill>
                            <a:srgbClr val="000000"/>
                          </a:solidFill>
                          <a:effectLst/>
                          <a:latin typeface="+mn-ea"/>
                          <a:ea typeface="+mn-ea"/>
                        </a:rPr>
                        <a:t>0.000</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30000"/>
                        </a:lnSpc>
                        <a:spcBef>
                          <a:spcPts val="0"/>
                        </a:spcBef>
                        <a:spcAft>
                          <a:spcPts val="0"/>
                        </a:spcAft>
                      </a:pPr>
                      <a:r>
                        <a:rPr lang="en-US" sz="1200" kern="0" spc="0">
                          <a:solidFill>
                            <a:srgbClr val="000000"/>
                          </a:solidFill>
                          <a:effectLst/>
                          <a:latin typeface="+mn-ea"/>
                          <a:ea typeface="+mn-ea"/>
                        </a:rPr>
                        <a:t>0.000</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30000"/>
                        </a:lnSpc>
                        <a:spcBef>
                          <a:spcPts val="0"/>
                        </a:spcBef>
                        <a:spcAft>
                          <a:spcPts val="0"/>
                        </a:spcAft>
                      </a:pPr>
                      <a:r>
                        <a:rPr lang="en-US" sz="1200" kern="0" spc="0">
                          <a:solidFill>
                            <a:srgbClr val="000000"/>
                          </a:solidFill>
                          <a:effectLst/>
                          <a:latin typeface="+mn-ea"/>
                          <a:ea typeface="+mn-ea"/>
                        </a:rPr>
                        <a:t>0.150</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30000"/>
                        </a:lnSpc>
                        <a:spcBef>
                          <a:spcPts val="0"/>
                        </a:spcBef>
                        <a:spcAft>
                          <a:spcPts val="0"/>
                        </a:spcAft>
                      </a:pPr>
                      <a:r>
                        <a:rPr lang="en-US" sz="1200" kern="0" spc="0">
                          <a:solidFill>
                            <a:srgbClr val="000000"/>
                          </a:solidFill>
                          <a:effectLst/>
                          <a:latin typeface="+mn-ea"/>
                          <a:ea typeface="+mn-ea"/>
                        </a:rPr>
                        <a:t>0.238</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4715973"/>
                  </a:ext>
                </a:extLst>
              </a:tr>
              <a:tr h="270637">
                <a:tc>
                  <a:txBody>
                    <a:bodyPr/>
                    <a:lstStyle/>
                    <a:p>
                      <a:pPr marL="0" marR="0" indent="0" algn="ctr" fontAlgn="base" latinLnBrk="0">
                        <a:lnSpc>
                          <a:spcPct val="130000"/>
                        </a:lnSpc>
                        <a:spcBef>
                          <a:spcPts val="0"/>
                        </a:spcBef>
                        <a:spcAft>
                          <a:spcPts val="0"/>
                        </a:spcAft>
                      </a:pPr>
                      <a:r>
                        <a:rPr lang="en-US" sz="1200" kern="0" spc="0">
                          <a:solidFill>
                            <a:srgbClr val="000000"/>
                          </a:solidFill>
                          <a:effectLst/>
                          <a:latin typeface="+mn-ea"/>
                          <a:ea typeface="+mn-ea"/>
                        </a:rPr>
                        <a:t>F</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30000"/>
                        </a:lnSpc>
                        <a:spcBef>
                          <a:spcPts val="0"/>
                        </a:spcBef>
                        <a:spcAft>
                          <a:spcPts val="0"/>
                        </a:spcAft>
                      </a:pPr>
                      <a:r>
                        <a:rPr lang="en-US" sz="1200" kern="0" spc="0">
                          <a:solidFill>
                            <a:srgbClr val="000000"/>
                          </a:solidFill>
                          <a:effectLst/>
                          <a:latin typeface="+mn-ea"/>
                          <a:ea typeface="+mn-ea"/>
                        </a:rPr>
                        <a:t>2</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30000"/>
                        </a:lnSpc>
                        <a:spcBef>
                          <a:spcPts val="0"/>
                        </a:spcBef>
                        <a:spcAft>
                          <a:spcPts val="0"/>
                        </a:spcAft>
                      </a:pPr>
                      <a:r>
                        <a:rPr lang="en-US" sz="1200" kern="0" spc="0">
                          <a:solidFill>
                            <a:srgbClr val="000000"/>
                          </a:solidFill>
                          <a:effectLst/>
                          <a:latin typeface="+mn-ea"/>
                          <a:ea typeface="+mn-ea"/>
                        </a:rPr>
                        <a:t>0.571</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30000"/>
                        </a:lnSpc>
                        <a:spcBef>
                          <a:spcPts val="0"/>
                        </a:spcBef>
                        <a:spcAft>
                          <a:spcPts val="0"/>
                        </a:spcAft>
                      </a:pPr>
                      <a:r>
                        <a:rPr lang="en-US" sz="1200" kern="0" spc="0">
                          <a:solidFill>
                            <a:srgbClr val="000000"/>
                          </a:solidFill>
                          <a:effectLst/>
                          <a:latin typeface="+mn-ea"/>
                          <a:ea typeface="+mn-ea"/>
                        </a:rPr>
                        <a:t>0.600</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30000"/>
                        </a:lnSpc>
                        <a:spcBef>
                          <a:spcPts val="0"/>
                        </a:spcBef>
                        <a:spcAft>
                          <a:spcPts val="0"/>
                        </a:spcAft>
                      </a:pPr>
                      <a:r>
                        <a:rPr lang="en-US" sz="1200" kern="0" spc="0">
                          <a:solidFill>
                            <a:srgbClr val="000000"/>
                          </a:solidFill>
                          <a:effectLst/>
                          <a:latin typeface="+mn-ea"/>
                          <a:ea typeface="+mn-ea"/>
                        </a:rPr>
                        <a:t>0.929</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30000"/>
                        </a:lnSpc>
                        <a:spcBef>
                          <a:spcPts val="0"/>
                        </a:spcBef>
                        <a:spcAft>
                          <a:spcPts val="0"/>
                        </a:spcAft>
                      </a:pPr>
                      <a:r>
                        <a:rPr lang="en-US" sz="1200" kern="0" spc="0">
                          <a:solidFill>
                            <a:srgbClr val="000000"/>
                          </a:solidFill>
                          <a:effectLst/>
                          <a:latin typeface="+mn-ea"/>
                          <a:ea typeface="+mn-ea"/>
                        </a:rPr>
                        <a:t>0.333</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30000"/>
                        </a:lnSpc>
                        <a:spcBef>
                          <a:spcPts val="0"/>
                        </a:spcBef>
                        <a:spcAft>
                          <a:spcPts val="0"/>
                        </a:spcAft>
                      </a:pPr>
                      <a:r>
                        <a:rPr lang="en-US" sz="1200" kern="0" spc="0">
                          <a:solidFill>
                            <a:srgbClr val="000000"/>
                          </a:solidFill>
                          <a:effectLst/>
                          <a:latin typeface="+mn-ea"/>
                          <a:ea typeface="+mn-ea"/>
                        </a:rPr>
                        <a:t>0.500</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30000"/>
                        </a:lnSpc>
                        <a:spcBef>
                          <a:spcPts val="0"/>
                        </a:spcBef>
                        <a:spcAft>
                          <a:spcPts val="0"/>
                        </a:spcAft>
                      </a:pPr>
                      <a:r>
                        <a:rPr lang="en-US" sz="1200" kern="0" spc="0">
                          <a:solidFill>
                            <a:srgbClr val="000000"/>
                          </a:solidFill>
                          <a:effectLst/>
                          <a:latin typeface="+mn-ea"/>
                          <a:ea typeface="+mn-ea"/>
                        </a:rPr>
                        <a:t>0.650</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30000"/>
                        </a:lnSpc>
                        <a:spcBef>
                          <a:spcPts val="0"/>
                        </a:spcBef>
                        <a:spcAft>
                          <a:spcPts val="0"/>
                        </a:spcAft>
                      </a:pPr>
                      <a:r>
                        <a:rPr lang="en-US" sz="1200" kern="0" spc="0">
                          <a:solidFill>
                            <a:srgbClr val="000000"/>
                          </a:solidFill>
                          <a:effectLst/>
                          <a:latin typeface="+mn-ea"/>
                          <a:ea typeface="+mn-ea"/>
                        </a:rPr>
                        <a:t>0.464</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2460866"/>
                  </a:ext>
                </a:extLst>
              </a:tr>
              <a:tr h="270637">
                <a:tc>
                  <a:txBody>
                    <a:bodyPr/>
                    <a:lstStyle/>
                    <a:p>
                      <a:pPr marL="0" marR="0" indent="0" algn="ctr" fontAlgn="base" latinLnBrk="0">
                        <a:lnSpc>
                          <a:spcPct val="130000"/>
                        </a:lnSpc>
                        <a:spcBef>
                          <a:spcPts val="0"/>
                        </a:spcBef>
                        <a:spcAft>
                          <a:spcPts val="0"/>
                        </a:spcAft>
                      </a:pPr>
                      <a:r>
                        <a:rPr lang="en-US" sz="1200" kern="0" spc="0">
                          <a:solidFill>
                            <a:srgbClr val="000000"/>
                          </a:solidFill>
                          <a:effectLst/>
                          <a:latin typeface="+mn-ea"/>
                          <a:ea typeface="+mn-ea"/>
                        </a:rPr>
                        <a:t>G</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30000"/>
                        </a:lnSpc>
                        <a:spcBef>
                          <a:spcPts val="0"/>
                        </a:spcBef>
                        <a:spcAft>
                          <a:spcPts val="0"/>
                        </a:spcAft>
                      </a:pPr>
                      <a:r>
                        <a:rPr lang="en-US" sz="1200" kern="0" spc="0">
                          <a:solidFill>
                            <a:srgbClr val="000000"/>
                          </a:solidFill>
                          <a:effectLst/>
                          <a:latin typeface="+mn-ea"/>
                          <a:ea typeface="+mn-ea"/>
                        </a:rPr>
                        <a:t>13</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30000"/>
                        </a:lnSpc>
                        <a:spcBef>
                          <a:spcPts val="0"/>
                        </a:spcBef>
                        <a:spcAft>
                          <a:spcPts val="0"/>
                        </a:spcAft>
                      </a:pPr>
                      <a:r>
                        <a:rPr lang="en-US" sz="1200" kern="0" spc="0">
                          <a:solidFill>
                            <a:srgbClr val="000000"/>
                          </a:solidFill>
                          <a:effectLst/>
                          <a:latin typeface="+mn-ea"/>
                          <a:ea typeface="+mn-ea"/>
                        </a:rPr>
                        <a:t>0.319</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30000"/>
                        </a:lnSpc>
                        <a:spcBef>
                          <a:spcPts val="0"/>
                        </a:spcBef>
                        <a:spcAft>
                          <a:spcPts val="0"/>
                        </a:spcAft>
                      </a:pPr>
                      <a:r>
                        <a:rPr lang="en-US" sz="1200" kern="0" spc="0">
                          <a:solidFill>
                            <a:srgbClr val="000000"/>
                          </a:solidFill>
                          <a:effectLst/>
                          <a:latin typeface="+mn-ea"/>
                          <a:ea typeface="+mn-ea"/>
                        </a:rPr>
                        <a:t>0.154</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30000"/>
                        </a:lnSpc>
                        <a:spcBef>
                          <a:spcPts val="0"/>
                        </a:spcBef>
                        <a:spcAft>
                          <a:spcPts val="0"/>
                        </a:spcAft>
                      </a:pPr>
                      <a:r>
                        <a:rPr lang="en-US" sz="1200" kern="0" spc="0">
                          <a:solidFill>
                            <a:srgbClr val="000000"/>
                          </a:solidFill>
                          <a:effectLst/>
                          <a:latin typeface="+mn-ea"/>
                          <a:ea typeface="+mn-ea"/>
                        </a:rPr>
                        <a:t>0.330</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30000"/>
                        </a:lnSpc>
                        <a:spcBef>
                          <a:spcPts val="0"/>
                        </a:spcBef>
                        <a:spcAft>
                          <a:spcPts val="0"/>
                        </a:spcAft>
                      </a:pPr>
                      <a:r>
                        <a:rPr lang="en-US" sz="1200" kern="0" spc="0">
                          <a:solidFill>
                            <a:srgbClr val="000000"/>
                          </a:solidFill>
                          <a:effectLst/>
                          <a:latin typeface="+mn-ea"/>
                          <a:ea typeface="+mn-ea"/>
                        </a:rPr>
                        <a:t>0.000</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30000"/>
                        </a:lnSpc>
                        <a:spcBef>
                          <a:spcPts val="0"/>
                        </a:spcBef>
                        <a:spcAft>
                          <a:spcPts val="0"/>
                        </a:spcAft>
                      </a:pPr>
                      <a:r>
                        <a:rPr lang="en-US" sz="1200" kern="0" spc="0">
                          <a:solidFill>
                            <a:srgbClr val="000000"/>
                          </a:solidFill>
                          <a:effectLst/>
                          <a:latin typeface="+mn-ea"/>
                          <a:ea typeface="+mn-ea"/>
                        </a:rPr>
                        <a:t>0.077</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30000"/>
                        </a:lnSpc>
                        <a:spcBef>
                          <a:spcPts val="0"/>
                        </a:spcBef>
                        <a:spcAft>
                          <a:spcPts val="0"/>
                        </a:spcAft>
                      </a:pPr>
                      <a:r>
                        <a:rPr lang="en-US" sz="1200" kern="0" spc="0">
                          <a:solidFill>
                            <a:srgbClr val="000000"/>
                          </a:solidFill>
                          <a:effectLst/>
                          <a:latin typeface="+mn-ea"/>
                          <a:ea typeface="+mn-ea"/>
                        </a:rPr>
                        <a:t>0.138</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30000"/>
                        </a:lnSpc>
                        <a:spcBef>
                          <a:spcPts val="0"/>
                        </a:spcBef>
                        <a:spcAft>
                          <a:spcPts val="0"/>
                        </a:spcAft>
                      </a:pPr>
                      <a:r>
                        <a:rPr lang="en-US" sz="1200" kern="0" spc="0">
                          <a:solidFill>
                            <a:srgbClr val="000000"/>
                          </a:solidFill>
                          <a:effectLst/>
                          <a:latin typeface="+mn-ea"/>
                          <a:ea typeface="+mn-ea"/>
                        </a:rPr>
                        <a:t>0.272</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29260955"/>
                  </a:ext>
                </a:extLst>
              </a:tr>
              <a:tr h="270637">
                <a:tc>
                  <a:txBody>
                    <a:bodyPr/>
                    <a:lstStyle/>
                    <a:p>
                      <a:pPr marL="0" marR="0" indent="0" algn="ctr" fontAlgn="base" latinLnBrk="0">
                        <a:lnSpc>
                          <a:spcPct val="130000"/>
                        </a:lnSpc>
                        <a:spcBef>
                          <a:spcPts val="0"/>
                        </a:spcBef>
                        <a:spcAft>
                          <a:spcPts val="0"/>
                        </a:spcAft>
                      </a:pPr>
                      <a:r>
                        <a:rPr lang="en-US" sz="1200" kern="0" spc="0">
                          <a:solidFill>
                            <a:srgbClr val="000000"/>
                          </a:solidFill>
                          <a:effectLst/>
                          <a:latin typeface="+mn-ea"/>
                          <a:ea typeface="+mn-ea"/>
                        </a:rPr>
                        <a:t>H</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30000"/>
                        </a:lnSpc>
                        <a:spcBef>
                          <a:spcPts val="0"/>
                        </a:spcBef>
                        <a:spcAft>
                          <a:spcPts val="0"/>
                        </a:spcAft>
                      </a:pPr>
                      <a:r>
                        <a:rPr lang="en-US" sz="1200" kern="0" spc="0">
                          <a:solidFill>
                            <a:srgbClr val="000000"/>
                          </a:solidFill>
                          <a:effectLst/>
                          <a:latin typeface="+mn-ea"/>
                          <a:ea typeface="+mn-ea"/>
                        </a:rPr>
                        <a:t>67</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30000"/>
                        </a:lnSpc>
                        <a:spcBef>
                          <a:spcPts val="0"/>
                        </a:spcBef>
                        <a:spcAft>
                          <a:spcPts val="0"/>
                        </a:spcAft>
                      </a:pPr>
                      <a:r>
                        <a:rPr lang="en-US" sz="1200" kern="0" spc="0">
                          <a:solidFill>
                            <a:srgbClr val="000000"/>
                          </a:solidFill>
                          <a:effectLst/>
                          <a:latin typeface="+mn-ea"/>
                          <a:ea typeface="+mn-ea"/>
                        </a:rPr>
                        <a:t>0.360</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30000"/>
                        </a:lnSpc>
                        <a:spcBef>
                          <a:spcPts val="0"/>
                        </a:spcBef>
                        <a:spcAft>
                          <a:spcPts val="0"/>
                        </a:spcAft>
                      </a:pPr>
                      <a:r>
                        <a:rPr lang="en-US" sz="1200" kern="0" spc="0">
                          <a:solidFill>
                            <a:srgbClr val="000000"/>
                          </a:solidFill>
                          <a:effectLst/>
                          <a:latin typeface="+mn-ea"/>
                          <a:ea typeface="+mn-ea"/>
                        </a:rPr>
                        <a:t>0.164</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30000"/>
                        </a:lnSpc>
                        <a:spcBef>
                          <a:spcPts val="0"/>
                        </a:spcBef>
                        <a:spcAft>
                          <a:spcPts val="0"/>
                        </a:spcAft>
                      </a:pPr>
                      <a:r>
                        <a:rPr lang="en-US" sz="1200" kern="0" spc="0">
                          <a:solidFill>
                            <a:srgbClr val="000000"/>
                          </a:solidFill>
                          <a:effectLst/>
                          <a:latin typeface="+mn-ea"/>
                          <a:ea typeface="+mn-ea"/>
                        </a:rPr>
                        <a:t>0.365</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30000"/>
                        </a:lnSpc>
                        <a:spcBef>
                          <a:spcPts val="0"/>
                        </a:spcBef>
                        <a:spcAft>
                          <a:spcPts val="0"/>
                        </a:spcAft>
                      </a:pPr>
                      <a:r>
                        <a:rPr lang="en-US" sz="1200" kern="0" spc="0">
                          <a:solidFill>
                            <a:srgbClr val="000000"/>
                          </a:solidFill>
                          <a:effectLst/>
                          <a:latin typeface="+mn-ea"/>
                          <a:ea typeface="+mn-ea"/>
                        </a:rPr>
                        <a:t>0.015</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30000"/>
                        </a:lnSpc>
                        <a:spcBef>
                          <a:spcPts val="0"/>
                        </a:spcBef>
                        <a:spcAft>
                          <a:spcPts val="0"/>
                        </a:spcAft>
                      </a:pPr>
                      <a:r>
                        <a:rPr lang="en-US" sz="1200" kern="0" spc="0">
                          <a:solidFill>
                            <a:srgbClr val="000000"/>
                          </a:solidFill>
                          <a:effectLst/>
                          <a:latin typeface="+mn-ea"/>
                          <a:ea typeface="+mn-ea"/>
                        </a:rPr>
                        <a:t>0.045</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30000"/>
                        </a:lnSpc>
                        <a:spcBef>
                          <a:spcPts val="0"/>
                        </a:spcBef>
                        <a:spcAft>
                          <a:spcPts val="0"/>
                        </a:spcAft>
                      </a:pPr>
                      <a:r>
                        <a:rPr lang="en-US" sz="1200" kern="0" spc="0">
                          <a:solidFill>
                            <a:srgbClr val="000000"/>
                          </a:solidFill>
                          <a:effectLst/>
                          <a:latin typeface="+mn-ea"/>
                          <a:ea typeface="+mn-ea"/>
                        </a:rPr>
                        <a:t>0.137</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30000"/>
                        </a:lnSpc>
                        <a:spcBef>
                          <a:spcPts val="0"/>
                        </a:spcBef>
                        <a:spcAft>
                          <a:spcPts val="0"/>
                        </a:spcAft>
                      </a:pPr>
                      <a:r>
                        <a:rPr lang="en-US" sz="1200" kern="0" spc="0">
                          <a:solidFill>
                            <a:srgbClr val="000000"/>
                          </a:solidFill>
                          <a:effectLst/>
                          <a:latin typeface="+mn-ea"/>
                          <a:ea typeface="+mn-ea"/>
                        </a:rPr>
                        <a:t>0.263</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32300412"/>
                  </a:ext>
                </a:extLst>
              </a:tr>
              <a:tr h="270637">
                <a:tc>
                  <a:txBody>
                    <a:bodyPr/>
                    <a:lstStyle/>
                    <a:p>
                      <a:pPr marL="0" marR="0" indent="0" algn="ctr" fontAlgn="base" latinLnBrk="0">
                        <a:lnSpc>
                          <a:spcPct val="130000"/>
                        </a:lnSpc>
                        <a:spcBef>
                          <a:spcPts val="0"/>
                        </a:spcBef>
                        <a:spcAft>
                          <a:spcPts val="0"/>
                        </a:spcAft>
                      </a:pPr>
                      <a:r>
                        <a:rPr lang="en-US" sz="1200" kern="0" spc="0">
                          <a:solidFill>
                            <a:srgbClr val="000000"/>
                          </a:solidFill>
                          <a:effectLst/>
                          <a:latin typeface="+mn-ea"/>
                          <a:ea typeface="+mn-ea"/>
                        </a:rPr>
                        <a:t>I</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30000"/>
                        </a:lnSpc>
                        <a:spcBef>
                          <a:spcPts val="0"/>
                        </a:spcBef>
                        <a:spcAft>
                          <a:spcPts val="0"/>
                        </a:spcAft>
                      </a:pPr>
                      <a:r>
                        <a:rPr lang="en-US" sz="1200" kern="0" spc="0">
                          <a:solidFill>
                            <a:srgbClr val="000000"/>
                          </a:solidFill>
                          <a:effectLst/>
                          <a:latin typeface="+mn-ea"/>
                          <a:ea typeface="+mn-ea"/>
                        </a:rPr>
                        <a:t>10</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30000"/>
                        </a:lnSpc>
                        <a:spcBef>
                          <a:spcPts val="0"/>
                        </a:spcBef>
                        <a:spcAft>
                          <a:spcPts val="0"/>
                        </a:spcAft>
                      </a:pPr>
                      <a:r>
                        <a:rPr lang="en-US" sz="1200" kern="0" spc="0">
                          <a:solidFill>
                            <a:srgbClr val="000000"/>
                          </a:solidFill>
                          <a:effectLst/>
                          <a:latin typeface="+mn-ea"/>
                          <a:ea typeface="+mn-ea"/>
                        </a:rPr>
                        <a:t>0.514</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30000"/>
                        </a:lnSpc>
                        <a:spcBef>
                          <a:spcPts val="0"/>
                        </a:spcBef>
                        <a:spcAft>
                          <a:spcPts val="0"/>
                        </a:spcAft>
                      </a:pPr>
                      <a:r>
                        <a:rPr lang="en-US" sz="1200" kern="0" spc="0">
                          <a:solidFill>
                            <a:srgbClr val="000000"/>
                          </a:solidFill>
                          <a:effectLst/>
                          <a:latin typeface="+mn-ea"/>
                          <a:ea typeface="+mn-ea"/>
                        </a:rPr>
                        <a:t>0.160</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30000"/>
                        </a:lnSpc>
                        <a:spcBef>
                          <a:spcPts val="0"/>
                        </a:spcBef>
                        <a:spcAft>
                          <a:spcPts val="0"/>
                        </a:spcAft>
                      </a:pPr>
                      <a:r>
                        <a:rPr lang="en-US" sz="1200" kern="0" spc="0">
                          <a:solidFill>
                            <a:srgbClr val="000000"/>
                          </a:solidFill>
                          <a:effectLst/>
                          <a:latin typeface="+mn-ea"/>
                          <a:ea typeface="+mn-ea"/>
                        </a:rPr>
                        <a:t>0.357</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30000"/>
                        </a:lnSpc>
                        <a:spcBef>
                          <a:spcPts val="0"/>
                        </a:spcBef>
                        <a:spcAft>
                          <a:spcPts val="0"/>
                        </a:spcAft>
                      </a:pPr>
                      <a:r>
                        <a:rPr lang="en-US" sz="1200" kern="0" spc="0">
                          <a:solidFill>
                            <a:srgbClr val="000000"/>
                          </a:solidFill>
                          <a:effectLst/>
                          <a:latin typeface="+mn-ea"/>
                          <a:ea typeface="+mn-ea"/>
                        </a:rPr>
                        <a:t>0.067</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30000"/>
                        </a:lnSpc>
                        <a:spcBef>
                          <a:spcPts val="0"/>
                        </a:spcBef>
                        <a:spcAft>
                          <a:spcPts val="0"/>
                        </a:spcAft>
                      </a:pPr>
                      <a:r>
                        <a:rPr lang="en-US" sz="1200" kern="0" spc="0">
                          <a:solidFill>
                            <a:srgbClr val="000000"/>
                          </a:solidFill>
                          <a:effectLst/>
                          <a:latin typeface="+mn-ea"/>
                          <a:ea typeface="+mn-ea"/>
                        </a:rPr>
                        <a:t>0.091</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30000"/>
                        </a:lnSpc>
                        <a:spcBef>
                          <a:spcPts val="0"/>
                        </a:spcBef>
                        <a:spcAft>
                          <a:spcPts val="0"/>
                        </a:spcAft>
                      </a:pPr>
                      <a:r>
                        <a:rPr lang="en-US" sz="1200" kern="0" spc="0">
                          <a:solidFill>
                            <a:srgbClr val="000000"/>
                          </a:solidFill>
                          <a:effectLst/>
                          <a:latin typeface="+mn-ea"/>
                          <a:ea typeface="+mn-ea"/>
                        </a:rPr>
                        <a:t>0.140</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30000"/>
                        </a:lnSpc>
                        <a:spcBef>
                          <a:spcPts val="0"/>
                        </a:spcBef>
                        <a:spcAft>
                          <a:spcPts val="0"/>
                        </a:spcAft>
                      </a:pPr>
                      <a:r>
                        <a:rPr lang="en-US" sz="1200" kern="0" spc="0">
                          <a:solidFill>
                            <a:srgbClr val="000000"/>
                          </a:solidFill>
                          <a:effectLst/>
                          <a:latin typeface="+mn-ea"/>
                          <a:ea typeface="+mn-ea"/>
                        </a:rPr>
                        <a:t>0.239</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7763656"/>
                  </a:ext>
                </a:extLst>
              </a:tr>
              <a:tr h="270637">
                <a:tc>
                  <a:txBody>
                    <a:bodyPr/>
                    <a:lstStyle/>
                    <a:p>
                      <a:pPr marL="0" marR="0" indent="0" algn="ctr" fontAlgn="base" latinLnBrk="0">
                        <a:lnSpc>
                          <a:spcPct val="130000"/>
                        </a:lnSpc>
                        <a:spcBef>
                          <a:spcPts val="0"/>
                        </a:spcBef>
                        <a:spcAft>
                          <a:spcPts val="0"/>
                        </a:spcAft>
                      </a:pPr>
                      <a:r>
                        <a:rPr lang="en-US" sz="1200" kern="0" spc="0">
                          <a:solidFill>
                            <a:srgbClr val="000000"/>
                          </a:solidFill>
                          <a:effectLst/>
                          <a:latin typeface="+mn-ea"/>
                          <a:ea typeface="+mn-ea"/>
                        </a:rPr>
                        <a:t>J</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30000"/>
                        </a:lnSpc>
                        <a:spcBef>
                          <a:spcPts val="0"/>
                        </a:spcBef>
                        <a:spcAft>
                          <a:spcPts val="0"/>
                        </a:spcAft>
                      </a:pPr>
                      <a:r>
                        <a:rPr lang="en-US" sz="1200" kern="0" spc="0">
                          <a:solidFill>
                            <a:srgbClr val="000000"/>
                          </a:solidFill>
                          <a:effectLst/>
                          <a:latin typeface="+mn-ea"/>
                          <a:ea typeface="+mn-ea"/>
                        </a:rPr>
                        <a:t>1</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30000"/>
                        </a:lnSpc>
                        <a:spcBef>
                          <a:spcPts val="0"/>
                        </a:spcBef>
                        <a:spcAft>
                          <a:spcPts val="0"/>
                        </a:spcAft>
                      </a:pPr>
                      <a:r>
                        <a:rPr lang="en-US" sz="1200" kern="0" spc="0">
                          <a:solidFill>
                            <a:srgbClr val="000000"/>
                          </a:solidFill>
                          <a:effectLst/>
                          <a:latin typeface="+mn-ea"/>
                          <a:ea typeface="+mn-ea"/>
                        </a:rPr>
                        <a:t>0.857</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30000"/>
                        </a:lnSpc>
                        <a:spcBef>
                          <a:spcPts val="0"/>
                        </a:spcBef>
                        <a:spcAft>
                          <a:spcPts val="0"/>
                        </a:spcAft>
                      </a:pPr>
                      <a:r>
                        <a:rPr lang="en-US" sz="1200" kern="0" spc="0">
                          <a:solidFill>
                            <a:srgbClr val="000000"/>
                          </a:solidFill>
                          <a:effectLst/>
                          <a:latin typeface="+mn-ea"/>
                          <a:ea typeface="+mn-ea"/>
                        </a:rPr>
                        <a:t>0.600</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30000"/>
                        </a:lnSpc>
                        <a:spcBef>
                          <a:spcPts val="0"/>
                        </a:spcBef>
                        <a:spcAft>
                          <a:spcPts val="0"/>
                        </a:spcAft>
                      </a:pPr>
                      <a:r>
                        <a:rPr lang="en-US" sz="1200" kern="0" spc="0">
                          <a:solidFill>
                            <a:srgbClr val="000000"/>
                          </a:solidFill>
                          <a:effectLst/>
                          <a:latin typeface="+mn-ea"/>
                          <a:ea typeface="+mn-ea"/>
                        </a:rPr>
                        <a:t>0.857</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30000"/>
                        </a:lnSpc>
                        <a:spcBef>
                          <a:spcPts val="0"/>
                        </a:spcBef>
                        <a:spcAft>
                          <a:spcPts val="0"/>
                        </a:spcAft>
                      </a:pPr>
                      <a:r>
                        <a:rPr lang="en-US" sz="1200" kern="0" spc="0">
                          <a:solidFill>
                            <a:srgbClr val="000000"/>
                          </a:solidFill>
                          <a:effectLst/>
                          <a:latin typeface="+mn-ea"/>
                          <a:ea typeface="+mn-ea"/>
                        </a:rPr>
                        <a:t>0.000</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30000"/>
                        </a:lnSpc>
                        <a:spcBef>
                          <a:spcPts val="0"/>
                        </a:spcBef>
                        <a:spcAft>
                          <a:spcPts val="0"/>
                        </a:spcAft>
                      </a:pPr>
                      <a:r>
                        <a:rPr lang="en-US" sz="1200" kern="0" spc="0">
                          <a:solidFill>
                            <a:srgbClr val="000000"/>
                          </a:solidFill>
                          <a:effectLst/>
                          <a:latin typeface="+mn-ea"/>
                          <a:ea typeface="+mn-ea"/>
                        </a:rPr>
                        <a:t>0.545</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30000"/>
                        </a:lnSpc>
                        <a:spcBef>
                          <a:spcPts val="0"/>
                        </a:spcBef>
                        <a:spcAft>
                          <a:spcPts val="0"/>
                        </a:spcAft>
                      </a:pPr>
                      <a:r>
                        <a:rPr lang="en-US" sz="1200" kern="0" spc="0">
                          <a:solidFill>
                            <a:srgbClr val="000000"/>
                          </a:solidFill>
                          <a:effectLst/>
                          <a:latin typeface="+mn-ea"/>
                          <a:ea typeface="+mn-ea"/>
                        </a:rPr>
                        <a:t>0.400</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30000"/>
                        </a:lnSpc>
                        <a:spcBef>
                          <a:spcPts val="0"/>
                        </a:spcBef>
                        <a:spcAft>
                          <a:spcPts val="0"/>
                        </a:spcAft>
                      </a:pPr>
                      <a:r>
                        <a:rPr lang="en-US" sz="1200" kern="0" spc="0" dirty="0">
                          <a:solidFill>
                            <a:srgbClr val="000000"/>
                          </a:solidFill>
                          <a:effectLst/>
                          <a:latin typeface="+mn-ea"/>
                          <a:ea typeface="+mn-ea"/>
                        </a:rPr>
                        <a:t>0.536</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48021692"/>
                  </a:ext>
                </a:extLst>
              </a:tr>
              <a:tr h="270637">
                <a:tc gridSpan="2">
                  <a:txBody>
                    <a:bodyPr/>
                    <a:lstStyle/>
                    <a:p>
                      <a:pPr marL="0" marR="0" indent="0" algn="ctr" fontAlgn="base" latinLnBrk="0">
                        <a:lnSpc>
                          <a:spcPct val="130000"/>
                        </a:lnSpc>
                        <a:spcBef>
                          <a:spcPts val="0"/>
                        </a:spcBef>
                        <a:spcAft>
                          <a:spcPts val="0"/>
                        </a:spcAft>
                      </a:pPr>
                      <a:r>
                        <a:rPr lang="ko-KR" altLang="en-US" sz="1400" b="1" u="sng" kern="0" spc="0" dirty="0">
                          <a:solidFill>
                            <a:srgbClr val="000000"/>
                          </a:solidFill>
                          <a:effectLst/>
                          <a:latin typeface="+mn-ea"/>
                          <a:ea typeface="+mn-ea"/>
                        </a:rPr>
                        <a:t>표본 전체</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hMerge="1">
                  <a:txBody>
                    <a:bodyPr/>
                    <a:lstStyle/>
                    <a:p>
                      <a:pPr latinLnBrk="1"/>
                      <a:endParaRPr lang="ko-KR" altLang="en-US"/>
                    </a:p>
                  </a:txBody>
                  <a:tcPr/>
                </a:tc>
                <a:tc>
                  <a:txBody>
                    <a:bodyPr/>
                    <a:lstStyle/>
                    <a:p>
                      <a:pPr marL="0" marR="0" indent="0" algn="ctr" fontAlgn="base" latinLnBrk="0">
                        <a:lnSpc>
                          <a:spcPct val="130000"/>
                        </a:lnSpc>
                        <a:spcBef>
                          <a:spcPts val="0"/>
                        </a:spcBef>
                        <a:spcAft>
                          <a:spcPts val="0"/>
                        </a:spcAft>
                      </a:pPr>
                      <a:r>
                        <a:rPr lang="en-US" sz="1400" b="1" u="sng" kern="0" spc="0" dirty="0">
                          <a:solidFill>
                            <a:srgbClr val="000000"/>
                          </a:solidFill>
                          <a:effectLst/>
                          <a:latin typeface="+mn-ea"/>
                          <a:ea typeface="+mn-ea"/>
                        </a:rPr>
                        <a:t>0.794</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30000"/>
                        </a:lnSpc>
                        <a:spcBef>
                          <a:spcPts val="0"/>
                        </a:spcBef>
                        <a:spcAft>
                          <a:spcPts val="0"/>
                        </a:spcAft>
                      </a:pPr>
                      <a:r>
                        <a:rPr lang="en-US" sz="1400" b="1" u="sng" kern="0" spc="0" dirty="0">
                          <a:solidFill>
                            <a:srgbClr val="000000"/>
                          </a:solidFill>
                          <a:effectLst/>
                          <a:latin typeface="+mn-ea"/>
                          <a:ea typeface="+mn-ea"/>
                        </a:rPr>
                        <a:t>0.066</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30000"/>
                        </a:lnSpc>
                        <a:spcBef>
                          <a:spcPts val="0"/>
                        </a:spcBef>
                        <a:spcAft>
                          <a:spcPts val="0"/>
                        </a:spcAft>
                      </a:pPr>
                      <a:r>
                        <a:rPr lang="en-US" sz="1400" b="1" u="sng" kern="0" spc="0" dirty="0">
                          <a:solidFill>
                            <a:srgbClr val="000000"/>
                          </a:solidFill>
                          <a:effectLst/>
                          <a:latin typeface="+mn-ea"/>
                          <a:ea typeface="+mn-ea"/>
                        </a:rPr>
                        <a:t>0.309</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30000"/>
                        </a:lnSpc>
                        <a:spcBef>
                          <a:spcPts val="0"/>
                        </a:spcBef>
                        <a:spcAft>
                          <a:spcPts val="0"/>
                        </a:spcAft>
                      </a:pPr>
                      <a:r>
                        <a:rPr lang="en-US" sz="1400" b="1" u="sng" kern="0" spc="0" dirty="0">
                          <a:solidFill>
                            <a:srgbClr val="000000"/>
                          </a:solidFill>
                          <a:effectLst/>
                          <a:latin typeface="+mn-ea"/>
                          <a:ea typeface="+mn-ea"/>
                        </a:rPr>
                        <a:t>0.081</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30000"/>
                        </a:lnSpc>
                        <a:spcBef>
                          <a:spcPts val="0"/>
                        </a:spcBef>
                        <a:spcAft>
                          <a:spcPts val="0"/>
                        </a:spcAft>
                      </a:pPr>
                      <a:r>
                        <a:rPr lang="en-US" sz="1400" b="1" u="sng" kern="0" spc="0" dirty="0">
                          <a:solidFill>
                            <a:srgbClr val="000000"/>
                          </a:solidFill>
                          <a:effectLst/>
                          <a:latin typeface="+mn-ea"/>
                          <a:ea typeface="+mn-ea"/>
                        </a:rPr>
                        <a:t>0.103</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30000"/>
                        </a:lnSpc>
                        <a:spcBef>
                          <a:spcPts val="0"/>
                        </a:spcBef>
                        <a:spcAft>
                          <a:spcPts val="0"/>
                        </a:spcAft>
                      </a:pPr>
                      <a:r>
                        <a:rPr lang="en-US" sz="1400" b="1" u="sng" kern="0" spc="0" dirty="0">
                          <a:solidFill>
                            <a:srgbClr val="000000"/>
                          </a:solidFill>
                          <a:effectLst/>
                          <a:latin typeface="+mn-ea"/>
                          <a:ea typeface="+mn-ea"/>
                        </a:rPr>
                        <a:t>0.890</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0" marR="0" indent="0" algn="ctr" fontAlgn="base" latinLnBrk="0">
                        <a:lnSpc>
                          <a:spcPct val="130000"/>
                        </a:lnSpc>
                        <a:spcBef>
                          <a:spcPts val="0"/>
                        </a:spcBef>
                        <a:spcAft>
                          <a:spcPts val="0"/>
                        </a:spcAft>
                      </a:pPr>
                      <a:r>
                        <a:rPr lang="en-US" sz="1400" b="1" u="sng" kern="0" spc="0" dirty="0">
                          <a:solidFill>
                            <a:srgbClr val="000000"/>
                          </a:solidFill>
                          <a:effectLst/>
                          <a:latin typeface="+mn-ea"/>
                          <a:ea typeface="+mn-ea"/>
                        </a:rPr>
                        <a:t>0.125</a:t>
                      </a:r>
                    </a:p>
                  </a:txBody>
                  <a:tcPr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16702840"/>
                  </a:ext>
                </a:extLst>
              </a:tr>
            </a:tbl>
          </a:graphicData>
        </a:graphic>
      </p:graphicFrame>
      <p:cxnSp>
        <p:nvCxnSpPr>
          <p:cNvPr id="2" name="직선 연결선 1">
            <a:extLst>
              <a:ext uri="{FF2B5EF4-FFF2-40B4-BE49-F238E27FC236}">
                <a16:creationId xmlns:a16="http://schemas.microsoft.com/office/drawing/2014/main" id="{9FE5A2BD-7BFD-D481-B4D1-AA709F383D8D}"/>
              </a:ext>
            </a:extLst>
          </p:cNvPr>
          <p:cNvCxnSpPr>
            <a:cxnSpLocks/>
          </p:cNvCxnSpPr>
          <p:nvPr/>
        </p:nvCxnSpPr>
        <p:spPr>
          <a:xfrm flipH="1">
            <a:off x="6312310" y="562420"/>
            <a:ext cx="4552374"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3" name="직사각형 2">
            <a:extLst>
              <a:ext uri="{FF2B5EF4-FFF2-40B4-BE49-F238E27FC236}">
                <a16:creationId xmlns:a16="http://schemas.microsoft.com/office/drawing/2014/main" id="{9F4B1D59-7DDA-8C0B-07D2-BDD84E11C24C}"/>
              </a:ext>
            </a:extLst>
          </p:cNvPr>
          <p:cNvSpPr/>
          <p:nvPr/>
        </p:nvSpPr>
        <p:spPr>
          <a:xfrm>
            <a:off x="929469" y="119541"/>
            <a:ext cx="7575433" cy="655372"/>
          </a:xfrm>
          <a:prstGeom prst="rect">
            <a:avLst/>
          </a:prstGeom>
        </p:spPr>
        <p:txBody>
          <a:bodyPr wrap="square">
            <a:spAutoFit/>
          </a:bodyPr>
          <a:lstStyle/>
          <a:p>
            <a:pPr>
              <a:lnSpc>
                <a:spcPct val="150000"/>
              </a:lnSpc>
            </a:pPr>
            <a:r>
              <a:rPr lang="ko-KR" altLang="en-US" sz="2800" b="1" dirty="0">
                <a:latin typeface="+mn-ea"/>
                <a:cs typeface="Times New Roman" pitchFamily="18" charset="0"/>
              </a:rPr>
              <a:t>국내 </a:t>
            </a:r>
            <a:r>
              <a:rPr lang="en-US" altLang="ko-KR" sz="2800" b="1" dirty="0">
                <a:latin typeface="+mn-ea"/>
                <a:cs typeface="Times New Roman" pitchFamily="18" charset="0"/>
              </a:rPr>
              <a:t>IFRS S1, S2 </a:t>
            </a:r>
            <a:r>
              <a:rPr lang="ko-KR" altLang="en-US" sz="2800" b="1" dirty="0">
                <a:latin typeface="+mn-ea"/>
                <a:cs typeface="Times New Roman" pitchFamily="18" charset="0"/>
              </a:rPr>
              <a:t>수용 수준 분석</a:t>
            </a:r>
          </a:p>
        </p:txBody>
      </p:sp>
      <p:sp>
        <p:nvSpPr>
          <p:cNvPr id="9" name="직사각형 8">
            <a:extLst>
              <a:ext uri="{FF2B5EF4-FFF2-40B4-BE49-F238E27FC236}">
                <a16:creationId xmlns:a16="http://schemas.microsoft.com/office/drawing/2014/main" id="{7F7E27F5-4EA2-99FA-7FFD-1591AF0262F9}"/>
              </a:ext>
            </a:extLst>
          </p:cNvPr>
          <p:cNvSpPr/>
          <p:nvPr/>
        </p:nvSpPr>
        <p:spPr>
          <a:xfrm>
            <a:off x="366157" y="61133"/>
            <a:ext cx="595035" cy="742511"/>
          </a:xfrm>
          <a:prstGeom prst="rect">
            <a:avLst/>
          </a:prstGeom>
        </p:spPr>
        <p:txBody>
          <a:bodyPr wrap="none">
            <a:spAutoFit/>
          </a:bodyPr>
          <a:lstStyle/>
          <a:p>
            <a:pPr>
              <a:lnSpc>
                <a:spcPct val="150000"/>
              </a:lnSpc>
            </a:pPr>
            <a:r>
              <a:rPr lang="en-US" altLang="ko-KR" sz="3200" b="1" dirty="0">
                <a:solidFill>
                  <a:schemeClr val="bg1">
                    <a:lumMod val="75000"/>
                  </a:schemeClr>
                </a:solidFill>
                <a:latin typeface="Times New Roman" pitchFamily="18" charset="0"/>
                <a:ea typeface="맑은 고딕" pitchFamily="50" charset="-127"/>
                <a:cs typeface="Times New Roman" pitchFamily="18" charset="0"/>
              </a:rPr>
              <a:t>0</a:t>
            </a:r>
            <a:r>
              <a:rPr lang="en-US" altLang="ko-KR" sz="3200" b="1" dirty="0">
                <a:solidFill>
                  <a:srgbClr val="C00000"/>
                </a:solidFill>
                <a:latin typeface="Times New Roman" pitchFamily="18" charset="0"/>
                <a:ea typeface="맑은 고딕" pitchFamily="50" charset="-127"/>
                <a:cs typeface="Times New Roman" pitchFamily="18" charset="0"/>
              </a:rPr>
              <a:t>3</a:t>
            </a:r>
          </a:p>
        </p:txBody>
      </p:sp>
      <p:sp>
        <p:nvSpPr>
          <p:cNvPr id="5" name="슬라이드 번호 개체 틀 4"/>
          <p:cNvSpPr>
            <a:spLocks noGrp="1"/>
          </p:cNvSpPr>
          <p:nvPr>
            <p:ph type="sldNum" sz="quarter" idx="12"/>
          </p:nvPr>
        </p:nvSpPr>
        <p:spPr/>
        <p:txBody>
          <a:bodyPr/>
          <a:lstStyle/>
          <a:p>
            <a:fld id="{DDC88DC7-E127-40CF-A214-063A7381AEF2}" type="slidenum">
              <a:rPr lang="ko-KR" altLang="en-US" smtClean="0"/>
              <a:t>25</a:t>
            </a:fld>
            <a:endParaRPr lang="ko-KR" altLang="en-US"/>
          </a:p>
        </p:txBody>
      </p:sp>
    </p:spTree>
    <p:extLst>
      <p:ext uri="{BB962C8B-B14F-4D97-AF65-F5344CB8AC3E}">
        <p14:creationId xmlns:p14="http://schemas.microsoft.com/office/powerpoint/2010/main" val="35112215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슬라이드 번호 개체 틀 3"/>
          <p:cNvSpPr>
            <a:spLocks noGrp="1"/>
          </p:cNvSpPr>
          <p:nvPr>
            <p:ph type="sldNum" sz="quarter" idx="12"/>
          </p:nvPr>
        </p:nvSpPr>
        <p:spPr/>
        <p:txBody>
          <a:bodyPr/>
          <a:lstStyle/>
          <a:p>
            <a:fld id="{DDC88DC7-E127-40CF-A214-063A7381AEF2}" type="slidenum">
              <a:rPr lang="ko-KR" altLang="en-US" smtClean="0"/>
              <a:t>26</a:t>
            </a:fld>
            <a:endParaRPr lang="ko-KR" altLang="en-US"/>
          </a:p>
        </p:txBody>
      </p:sp>
      <p:cxnSp>
        <p:nvCxnSpPr>
          <p:cNvPr id="6" name="직선 연결선 5">
            <a:extLst>
              <a:ext uri="{FF2B5EF4-FFF2-40B4-BE49-F238E27FC236}">
                <a16:creationId xmlns:a16="http://schemas.microsoft.com/office/drawing/2014/main" id="{427871B2-AF98-05D6-F055-91F82D093B60}"/>
              </a:ext>
            </a:extLst>
          </p:cNvPr>
          <p:cNvCxnSpPr>
            <a:cxnSpLocks/>
          </p:cNvCxnSpPr>
          <p:nvPr/>
        </p:nvCxnSpPr>
        <p:spPr>
          <a:xfrm flipH="1">
            <a:off x="8275320" y="539560"/>
            <a:ext cx="2574124"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7" name="직사각형 6">
            <a:extLst>
              <a:ext uri="{FF2B5EF4-FFF2-40B4-BE49-F238E27FC236}">
                <a16:creationId xmlns:a16="http://schemas.microsoft.com/office/drawing/2014/main" id="{065E0F89-7507-45F0-9E21-B5BADA637666}"/>
              </a:ext>
            </a:extLst>
          </p:cNvPr>
          <p:cNvSpPr/>
          <p:nvPr/>
        </p:nvSpPr>
        <p:spPr>
          <a:xfrm>
            <a:off x="929470" y="119541"/>
            <a:ext cx="8321210" cy="655372"/>
          </a:xfrm>
          <a:prstGeom prst="rect">
            <a:avLst/>
          </a:prstGeom>
        </p:spPr>
        <p:txBody>
          <a:bodyPr wrap="square">
            <a:spAutoFit/>
          </a:bodyPr>
          <a:lstStyle/>
          <a:p>
            <a:pPr>
              <a:lnSpc>
                <a:spcPct val="150000"/>
              </a:lnSpc>
            </a:pPr>
            <a:r>
              <a:rPr lang="ko-KR" altLang="en-US" sz="2800" b="1" dirty="0">
                <a:latin typeface="+mn-ea"/>
                <a:cs typeface="Times New Roman" pitchFamily="18" charset="0"/>
              </a:rPr>
              <a:t>국내 평가 등급은 높은데 글로벌에서는 하위</a:t>
            </a:r>
            <a:r>
              <a:rPr lang="en-US" altLang="ko-KR" sz="2800" b="1" dirty="0">
                <a:latin typeface="+mn-ea"/>
                <a:cs typeface="Times New Roman" pitchFamily="18" charset="0"/>
              </a:rPr>
              <a:t>?</a:t>
            </a:r>
          </a:p>
        </p:txBody>
      </p:sp>
      <p:sp>
        <p:nvSpPr>
          <p:cNvPr id="8" name="직사각형 7">
            <a:extLst>
              <a:ext uri="{FF2B5EF4-FFF2-40B4-BE49-F238E27FC236}">
                <a16:creationId xmlns:a16="http://schemas.microsoft.com/office/drawing/2014/main" id="{34AF0159-5EA4-B733-2A46-DD078E6D83BF}"/>
              </a:ext>
            </a:extLst>
          </p:cNvPr>
          <p:cNvSpPr/>
          <p:nvPr/>
        </p:nvSpPr>
        <p:spPr>
          <a:xfrm>
            <a:off x="366157" y="61133"/>
            <a:ext cx="595035" cy="742511"/>
          </a:xfrm>
          <a:prstGeom prst="rect">
            <a:avLst/>
          </a:prstGeom>
        </p:spPr>
        <p:txBody>
          <a:bodyPr wrap="none">
            <a:spAutoFit/>
          </a:bodyPr>
          <a:lstStyle/>
          <a:p>
            <a:pPr>
              <a:lnSpc>
                <a:spcPct val="150000"/>
              </a:lnSpc>
            </a:pPr>
            <a:r>
              <a:rPr lang="en-US" altLang="ko-KR" sz="3200" b="1" dirty="0">
                <a:solidFill>
                  <a:schemeClr val="bg1">
                    <a:lumMod val="75000"/>
                  </a:schemeClr>
                </a:solidFill>
                <a:latin typeface="Times New Roman" pitchFamily="18" charset="0"/>
                <a:ea typeface="맑은 고딕" pitchFamily="50" charset="-127"/>
                <a:cs typeface="Times New Roman" pitchFamily="18" charset="0"/>
              </a:rPr>
              <a:t>0</a:t>
            </a:r>
            <a:r>
              <a:rPr lang="en-US" altLang="ko-KR" sz="3200" b="1" dirty="0">
                <a:solidFill>
                  <a:srgbClr val="C00000"/>
                </a:solidFill>
                <a:latin typeface="Times New Roman" pitchFamily="18" charset="0"/>
                <a:ea typeface="맑은 고딕" pitchFamily="50" charset="-127"/>
                <a:cs typeface="Times New Roman" pitchFamily="18" charset="0"/>
              </a:rPr>
              <a:t>4</a:t>
            </a:r>
          </a:p>
        </p:txBody>
      </p:sp>
      <p:pic>
        <p:nvPicPr>
          <p:cNvPr id="3" name="그림 2">
            <a:extLst>
              <a:ext uri="{FF2B5EF4-FFF2-40B4-BE49-F238E27FC236}">
                <a16:creationId xmlns:a16="http://schemas.microsoft.com/office/drawing/2014/main" id="{4396FA04-DD0D-331F-2959-A6A09BFBDFA0}"/>
              </a:ext>
            </a:extLst>
          </p:cNvPr>
          <p:cNvPicPr>
            <a:picLocks noChangeAspect="1"/>
          </p:cNvPicPr>
          <p:nvPr/>
        </p:nvPicPr>
        <p:blipFill rotWithShape="1">
          <a:blip r:embed="rId2"/>
          <a:srcRect l="57437" t="4770" r="1000" b="24063"/>
          <a:stretch/>
        </p:blipFill>
        <p:spPr>
          <a:xfrm>
            <a:off x="96113" y="1467713"/>
            <a:ext cx="6747910" cy="3713887"/>
          </a:xfrm>
          <a:prstGeom prst="rect">
            <a:avLst/>
          </a:prstGeom>
        </p:spPr>
      </p:pic>
      <p:pic>
        <p:nvPicPr>
          <p:cNvPr id="11" name="그림 10">
            <a:extLst>
              <a:ext uri="{FF2B5EF4-FFF2-40B4-BE49-F238E27FC236}">
                <a16:creationId xmlns:a16="http://schemas.microsoft.com/office/drawing/2014/main" id="{33EEA47E-6DB8-E5BE-548A-AEF24DF39BD4}"/>
              </a:ext>
            </a:extLst>
          </p:cNvPr>
          <p:cNvPicPr>
            <a:picLocks noChangeAspect="1"/>
          </p:cNvPicPr>
          <p:nvPr/>
        </p:nvPicPr>
        <p:blipFill rotWithShape="1">
          <a:blip r:embed="rId3"/>
          <a:srcRect l="59000" t="4307" r="8250" b="22508"/>
          <a:stretch/>
        </p:blipFill>
        <p:spPr>
          <a:xfrm>
            <a:off x="6564629" y="1467713"/>
            <a:ext cx="5372101" cy="3858755"/>
          </a:xfrm>
          <a:prstGeom prst="rect">
            <a:avLst/>
          </a:prstGeom>
        </p:spPr>
      </p:pic>
    </p:spTree>
    <p:extLst>
      <p:ext uri="{BB962C8B-B14F-4D97-AF65-F5344CB8AC3E}">
        <p14:creationId xmlns:p14="http://schemas.microsoft.com/office/powerpoint/2010/main" val="38728599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슬라이드 번호 개체 틀 3"/>
          <p:cNvSpPr>
            <a:spLocks noGrp="1"/>
          </p:cNvSpPr>
          <p:nvPr>
            <p:ph type="sldNum" sz="quarter" idx="12"/>
          </p:nvPr>
        </p:nvSpPr>
        <p:spPr/>
        <p:txBody>
          <a:bodyPr/>
          <a:lstStyle/>
          <a:p>
            <a:fld id="{DDC88DC7-E127-40CF-A214-063A7381AEF2}" type="slidenum">
              <a:rPr lang="ko-KR" altLang="en-US" smtClean="0"/>
              <a:t>27</a:t>
            </a:fld>
            <a:endParaRPr lang="ko-KR" altLang="en-US"/>
          </a:p>
        </p:txBody>
      </p:sp>
      <p:cxnSp>
        <p:nvCxnSpPr>
          <p:cNvPr id="6" name="직선 연결선 5">
            <a:extLst>
              <a:ext uri="{FF2B5EF4-FFF2-40B4-BE49-F238E27FC236}">
                <a16:creationId xmlns:a16="http://schemas.microsoft.com/office/drawing/2014/main" id="{427871B2-AF98-05D6-F055-91F82D093B60}"/>
              </a:ext>
            </a:extLst>
          </p:cNvPr>
          <p:cNvCxnSpPr>
            <a:cxnSpLocks/>
          </p:cNvCxnSpPr>
          <p:nvPr/>
        </p:nvCxnSpPr>
        <p:spPr>
          <a:xfrm flipH="1">
            <a:off x="6256020" y="539560"/>
            <a:ext cx="4593424"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7" name="직사각형 6">
            <a:extLst>
              <a:ext uri="{FF2B5EF4-FFF2-40B4-BE49-F238E27FC236}">
                <a16:creationId xmlns:a16="http://schemas.microsoft.com/office/drawing/2014/main" id="{065E0F89-7507-45F0-9E21-B5BADA637666}"/>
              </a:ext>
            </a:extLst>
          </p:cNvPr>
          <p:cNvSpPr/>
          <p:nvPr/>
        </p:nvSpPr>
        <p:spPr>
          <a:xfrm>
            <a:off x="929470" y="119541"/>
            <a:ext cx="8321210" cy="655372"/>
          </a:xfrm>
          <a:prstGeom prst="rect">
            <a:avLst/>
          </a:prstGeom>
        </p:spPr>
        <p:txBody>
          <a:bodyPr wrap="square">
            <a:spAutoFit/>
          </a:bodyPr>
          <a:lstStyle/>
          <a:p>
            <a:pPr>
              <a:lnSpc>
                <a:spcPct val="150000"/>
              </a:lnSpc>
            </a:pPr>
            <a:r>
              <a:rPr lang="ko-KR" altLang="en-US" sz="2800" b="1" dirty="0">
                <a:latin typeface="+mn-ea"/>
                <a:cs typeface="Times New Roman" pitchFamily="18" charset="0"/>
              </a:rPr>
              <a:t>지속가능성 공시는 규제</a:t>
            </a:r>
            <a:r>
              <a:rPr lang="en-US" altLang="ko-KR" sz="2800" b="1" dirty="0">
                <a:latin typeface="+mn-ea"/>
                <a:cs typeface="Times New Roman" pitchFamily="18" charset="0"/>
              </a:rPr>
              <a:t>? </a:t>
            </a:r>
            <a:r>
              <a:rPr lang="ko-KR" altLang="en-US" sz="2800" b="1" dirty="0">
                <a:latin typeface="+mn-ea"/>
                <a:cs typeface="Times New Roman" pitchFamily="18" charset="0"/>
              </a:rPr>
              <a:t>홍보</a:t>
            </a:r>
            <a:r>
              <a:rPr lang="en-US" altLang="ko-KR" sz="2800" b="1" dirty="0">
                <a:latin typeface="+mn-ea"/>
                <a:cs typeface="Times New Roman" pitchFamily="18" charset="0"/>
              </a:rPr>
              <a:t>?</a:t>
            </a:r>
          </a:p>
        </p:txBody>
      </p:sp>
      <p:sp>
        <p:nvSpPr>
          <p:cNvPr id="8" name="직사각형 7">
            <a:extLst>
              <a:ext uri="{FF2B5EF4-FFF2-40B4-BE49-F238E27FC236}">
                <a16:creationId xmlns:a16="http://schemas.microsoft.com/office/drawing/2014/main" id="{34AF0159-5EA4-B733-2A46-DD078E6D83BF}"/>
              </a:ext>
            </a:extLst>
          </p:cNvPr>
          <p:cNvSpPr/>
          <p:nvPr/>
        </p:nvSpPr>
        <p:spPr>
          <a:xfrm>
            <a:off x="366157" y="61133"/>
            <a:ext cx="595035" cy="742511"/>
          </a:xfrm>
          <a:prstGeom prst="rect">
            <a:avLst/>
          </a:prstGeom>
        </p:spPr>
        <p:txBody>
          <a:bodyPr wrap="none">
            <a:spAutoFit/>
          </a:bodyPr>
          <a:lstStyle/>
          <a:p>
            <a:pPr>
              <a:lnSpc>
                <a:spcPct val="150000"/>
              </a:lnSpc>
            </a:pPr>
            <a:r>
              <a:rPr lang="en-US" altLang="ko-KR" sz="3200" b="1" dirty="0">
                <a:solidFill>
                  <a:schemeClr val="bg1">
                    <a:lumMod val="75000"/>
                  </a:schemeClr>
                </a:solidFill>
                <a:latin typeface="Times New Roman" pitchFamily="18" charset="0"/>
                <a:ea typeface="맑은 고딕" pitchFamily="50" charset="-127"/>
                <a:cs typeface="Times New Roman" pitchFamily="18" charset="0"/>
              </a:rPr>
              <a:t>0</a:t>
            </a:r>
            <a:r>
              <a:rPr lang="en-US" altLang="ko-KR" sz="3200" b="1" dirty="0">
                <a:solidFill>
                  <a:srgbClr val="C00000"/>
                </a:solidFill>
                <a:latin typeface="Times New Roman" pitchFamily="18" charset="0"/>
                <a:ea typeface="맑은 고딕" pitchFamily="50" charset="-127"/>
                <a:cs typeface="Times New Roman" pitchFamily="18" charset="0"/>
              </a:rPr>
              <a:t>4</a:t>
            </a:r>
          </a:p>
        </p:txBody>
      </p:sp>
      <p:sp>
        <p:nvSpPr>
          <p:cNvPr id="9" name="TextBox 8">
            <a:extLst>
              <a:ext uri="{FF2B5EF4-FFF2-40B4-BE49-F238E27FC236}">
                <a16:creationId xmlns:a16="http://schemas.microsoft.com/office/drawing/2014/main" id="{F9D64AD9-6B4F-CCF4-A91A-F0A0AA6D0C61}"/>
              </a:ext>
            </a:extLst>
          </p:cNvPr>
          <p:cNvSpPr txBox="1"/>
          <p:nvPr/>
        </p:nvSpPr>
        <p:spPr>
          <a:xfrm>
            <a:off x="259080" y="1107221"/>
            <a:ext cx="10949940" cy="3264483"/>
          </a:xfrm>
          <a:prstGeom prst="rect">
            <a:avLst/>
          </a:prstGeom>
          <a:noFill/>
        </p:spPr>
        <p:txBody>
          <a:bodyPr wrap="square">
            <a:spAutoFit/>
          </a:bodyPr>
          <a:lstStyle/>
          <a:p>
            <a:pPr marL="342900" indent="-342900">
              <a:lnSpc>
                <a:spcPct val="150000"/>
              </a:lnSpc>
              <a:buFont typeface="Arial" panose="020B0604020202020204" pitchFamily="34" charset="0"/>
              <a:buChar char="•"/>
            </a:pPr>
            <a:r>
              <a:rPr lang="ko-KR" altLang="en-US" sz="2000" kern="0" spc="-120" dirty="0">
                <a:solidFill>
                  <a:srgbClr val="000000"/>
                </a:solidFill>
                <a:latin typeface="+mn-ea"/>
              </a:rPr>
              <a:t>해외에서는 비재무정보 보고서가 주로 투자자나 </a:t>
            </a:r>
            <a:r>
              <a:rPr lang="ko-KR" altLang="en-US" sz="2000" kern="0" spc="-120" dirty="0" err="1">
                <a:solidFill>
                  <a:srgbClr val="000000"/>
                </a:solidFill>
                <a:latin typeface="+mn-ea"/>
              </a:rPr>
              <a:t>NGO와</a:t>
            </a:r>
            <a:r>
              <a:rPr lang="ko-KR" altLang="en-US" sz="2000" kern="0" spc="-120" dirty="0">
                <a:solidFill>
                  <a:srgbClr val="000000"/>
                </a:solidFill>
                <a:latin typeface="+mn-ea"/>
              </a:rPr>
              <a:t> 같은 이해관계자가 요구하는 정보수요를 충족시킬 목적으로 발간</a:t>
            </a:r>
            <a:endParaRPr lang="en-US" altLang="ko-KR" sz="2000" kern="0" spc="-120" dirty="0">
              <a:solidFill>
                <a:srgbClr val="000000"/>
              </a:solidFill>
              <a:latin typeface="+mn-ea"/>
            </a:endParaRPr>
          </a:p>
          <a:p>
            <a:pPr marL="342900" indent="-342900">
              <a:lnSpc>
                <a:spcPct val="150000"/>
              </a:lnSpc>
              <a:buFont typeface="Arial" panose="020B0604020202020204" pitchFamily="34" charset="0"/>
              <a:buChar char="•"/>
            </a:pPr>
            <a:r>
              <a:rPr lang="ko-KR" altLang="en-US" sz="2000" kern="0" spc="-120" dirty="0">
                <a:solidFill>
                  <a:srgbClr val="000000"/>
                </a:solidFill>
                <a:latin typeface="+mn-ea"/>
              </a:rPr>
              <a:t>국내에서는 기업들이 ESG 혹은 </a:t>
            </a:r>
            <a:r>
              <a:rPr lang="ko-KR" altLang="en-US" sz="2000" kern="0" spc="-120" dirty="0" err="1">
                <a:solidFill>
                  <a:srgbClr val="000000"/>
                </a:solidFill>
                <a:latin typeface="+mn-ea"/>
              </a:rPr>
              <a:t>CSR을</a:t>
            </a:r>
            <a:r>
              <a:rPr lang="ko-KR" altLang="en-US" sz="2000" kern="0" spc="-120" dirty="0">
                <a:solidFill>
                  <a:srgbClr val="000000"/>
                </a:solidFill>
                <a:latin typeface="+mn-ea"/>
              </a:rPr>
              <a:t> 평가하는 다양한 평가기관으로부터 좋은 평가를 받기 위한 수단 혹은 홍보용으로 이용</a:t>
            </a:r>
            <a:endParaRPr lang="en-US" altLang="ko-KR" sz="2000" kern="0" spc="-120" dirty="0">
              <a:solidFill>
                <a:srgbClr val="000000"/>
              </a:solidFill>
              <a:latin typeface="+mn-ea"/>
            </a:endParaRPr>
          </a:p>
          <a:p>
            <a:pPr marL="342900" indent="-342900">
              <a:lnSpc>
                <a:spcPct val="150000"/>
              </a:lnSpc>
              <a:buFont typeface="Arial" panose="020B0604020202020204" pitchFamily="34" charset="0"/>
              <a:buChar char="•"/>
            </a:pPr>
            <a:r>
              <a:rPr lang="ko-KR" altLang="en-US" sz="2000" kern="0" spc="-120" dirty="0">
                <a:solidFill>
                  <a:srgbClr val="000000"/>
                </a:solidFill>
                <a:latin typeface="+mn-ea"/>
              </a:rPr>
              <a:t>국내의 기업들은 비재무정보 보고서를 투자자에 유용한 정보제공 목적이 아니라 홍보용 혹은 성과용으로 발간하기 때문에 보고서 작성 시 상투적인 내용 혹은 유리한 정보만 선택적으로 공시하는 등의 질적 수준이 낮은 정보만을 투자자에게 제공하는 경향도 존재</a:t>
            </a:r>
          </a:p>
        </p:txBody>
      </p:sp>
      <p:sp>
        <p:nvSpPr>
          <p:cNvPr id="12" name="TextBox 11">
            <a:extLst>
              <a:ext uri="{FF2B5EF4-FFF2-40B4-BE49-F238E27FC236}">
                <a16:creationId xmlns:a16="http://schemas.microsoft.com/office/drawing/2014/main" id="{399B7BAF-875B-16DB-FF4C-9A5AC9F6A31A}"/>
              </a:ext>
            </a:extLst>
          </p:cNvPr>
          <p:cNvSpPr txBox="1"/>
          <p:nvPr/>
        </p:nvSpPr>
        <p:spPr>
          <a:xfrm>
            <a:off x="533400" y="4704012"/>
            <a:ext cx="10949940" cy="1754326"/>
          </a:xfrm>
          <a:prstGeom prst="rect">
            <a:avLst/>
          </a:prstGeom>
          <a:noFill/>
        </p:spPr>
        <p:txBody>
          <a:bodyPr wrap="square">
            <a:spAutoFit/>
          </a:bodyPr>
          <a:lstStyle/>
          <a:p>
            <a:r>
              <a:rPr lang="ko-KR" altLang="en-US" dirty="0"/>
              <a:t>예</a:t>
            </a:r>
            <a:r>
              <a:rPr lang="en-US" altLang="ko-KR" dirty="0"/>
              <a:t>) </a:t>
            </a:r>
            <a:r>
              <a:rPr lang="ko-KR" altLang="en-US" dirty="0"/>
              <a:t>Dhaliwal외2인(2011)의 </a:t>
            </a:r>
            <a:r>
              <a:rPr lang="ko-KR" altLang="en-US" dirty="0" err="1"/>
              <a:t>연구에따르면</a:t>
            </a:r>
            <a:r>
              <a:rPr lang="ko-KR" altLang="en-US" dirty="0"/>
              <a:t> 미국에서 지속가능성 보고서 </a:t>
            </a:r>
            <a:r>
              <a:rPr lang="ko-KR" altLang="en-US" dirty="0" err="1"/>
              <a:t>최초발간시</a:t>
            </a:r>
            <a:r>
              <a:rPr lang="ko-KR" altLang="en-US" dirty="0"/>
              <a:t> 자본이 낮아짐</a:t>
            </a:r>
            <a:endParaRPr lang="en-US" altLang="ko-KR" dirty="0"/>
          </a:p>
          <a:p>
            <a:r>
              <a:rPr lang="ko-KR" altLang="en-US" dirty="0"/>
              <a:t>국내기업을 대상으로 </a:t>
            </a:r>
            <a:r>
              <a:rPr lang="en-US" altLang="ko-KR" dirty="0"/>
              <a:t>D</a:t>
            </a:r>
            <a:r>
              <a:rPr lang="ko-KR" altLang="en-US" dirty="0"/>
              <a:t>haliwal외2인(2011)의 연구와 동일한 분석을 수행한 결과 비재무정보보고서와 </a:t>
            </a:r>
            <a:r>
              <a:rPr lang="ko-KR" altLang="en-US" dirty="0" err="1"/>
              <a:t>자기자본비용간관련성이</a:t>
            </a:r>
            <a:r>
              <a:rPr lang="ko-KR" altLang="en-US" dirty="0"/>
              <a:t> 없는 것으로 나타남</a:t>
            </a:r>
            <a:r>
              <a:rPr lang="en-US" altLang="ko-KR" dirty="0"/>
              <a:t>. </a:t>
            </a:r>
            <a:r>
              <a:rPr lang="ko-KR" altLang="en-US" dirty="0"/>
              <a:t>이는 국내 비재무정보보고서의 유용성이 매우 낮음을 시사</a:t>
            </a:r>
            <a:endParaRPr lang="en-US" altLang="ko-KR" dirty="0"/>
          </a:p>
          <a:p>
            <a:endParaRPr lang="en-US" altLang="ko-KR" dirty="0"/>
          </a:p>
          <a:p>
            <a:r>
              <a:rPr lang="en-US" altLang="ko-KR" i="1" dirty="0"/>
              <a:t>Dhaliwal et al. </a:t>
            </a:r>
            <a:r>
              <a:rPr lang="ko-KR" altLang="en-US" i="1" dirty="0"/>
              <a:t>(2011),“</a:t>
            </a:r>
            <a:r>
              <a:rPr lang="ko-KR" altLang="en-US" i="1" dirty="0" err="1"/>
              <a:t>Voluntary</a:t>
            </a:r>
            <a:r>
              <a:rPr lang="ko-KR" altLang="en-US" i="1" dirty="0"/>
              <a:t> </a:t>
            </a:r>
            <a:r>
              <a:rPr lang="ko-KR" altLang="en-US" i="1" dirty="0" err="1"/>
              <a:t>Non</a:t>
            </a:r>
            <a:r>
              <a:rPr lang="ko-KR" altLang="en-US" i="1" dirty="0"/>
              <a:t> </a:t>
            </a:r>
            <a:r>
              <a:rPr lang="ko-KR" altLang="en-US" i="1" dirty="0" err="1"/>
              <a:t>financial</a:t>
            </a:r>
            <a:r>
              <a:rPr lang="ko-KR" altLang="en-US" i="1" dirty="0"/>
              <a:t> </a:t>
            </a:r>
            <a:r>
              <a:rPr lang="ko-KR" altLang="en-US" i="1" dirty="0" err="1"/>
              <a:t>Disclosure</a:t>
            </a:r>
            <a:r>
              <a:rPr lang="ko-KR" altLang="en-US" i="1" dirty="0"/>
              <a:t> and </a:t>
            </a:r>
            <a:r>
              <a:rPr lang="ko-KR" altLang="en-US" i="1" dirty="0" err="1"/>
              <a:t>the</a:t>
            </a:r>
            <a:r>
              <a:rPr lang="ko-KR" altLang="en-US" i="1" dirty="0"/>
              <a:t> </a:t>
            </a:r>
            <a:r>
              <a:rPr lang="ko-KR" altLang="en-US" i="1" dirty="0" err="1"/>
              <a:t>Cost</a:t>
            </a:r>
            <a:r>
              <a:rPr lang="ko-KR" altLang="en-US" i="1" dirty="0"/>
              <a:t> of Equity Capital: The </a:t>
            </a:r>
            <a:r>
              <a:rPr lang="en-US" altLang="ko-KR" i="1" dirty="0"/>
              <a:t>I</a:t>
            </a:r>
            <a:r>
              <a:rPr lang="ko-KR" altLang="en-US" i="1" dirty="0" err="1"/>
              <a:t>nitiation</a:t>
            </a:r>
            <a:r>
              <a:rPr lang="ko-KR" altLang="en-US" i="1" dirty="0"/>
              <a:t> of </a:t>
            </a:r>
            <a:r>
              <a:rPr lang="ko-KR" altLang="en-US" i="1" dirty="0" err="1"/>
              <a:t>Corporate</a:t>
            </a:r>
            <a:r>
              <a:rPr lang="ko-KR" altLang="en-US" i="1" dirty="0"/>
              <a:t> </a:t>
            </a:r>
            <a:r>
              <a:rPr lang="ko-KR" altLang="en-US" i="1" dirty="0" err="1"/>
              <a:t>Social</a:t>
            </a:r>
            <a:r>
              <a:rPr lang="ko-KR" altLang="en-US" i="1" dirty="0"/>
              <a:t> </a:t>
            </a:r>
            <a:r>
              <a:rPr lang="ko-KR" altLang="en-US" i="1" dirty="0" err="1"/>
              <a:t>Responsibility</a:t>
            </a:r>
            <a:r>
              <a:rPr lang="ko-KR" altLang="en-US" i="1" dirty="0"/>
              <a:t> </a:t>
            </a:r>
            <a:r>
              <a:rPr lang="ko-KR" altLang="en-US" i="1" dirty="0" err="1"/>
              <a:t>Reporting</a:t>
            </a:r>
            <a:r>
              <a:rPr lang="ko-KR" altLang="en-US" i="1" dirty="0"/>
              <a:t>,” The </a:t>
            </a:r>
            <a:r>
              <a:rPr lang="ko-KR" altLang="en-US" i="1" dirty="0" err="1"/>
              <a:t>Accounting</a:t>
            </a:r>
            <a:r>
              <a:rPr lang="ko-KR" altLang="en-US" i="1" dirty="0"/>
              <a:t> </a:t>
            </a:r>
            <a:r>
              <a:rPr lang="ko-KR" altLang="en-US" i="1" dirty="0" err="1"/>
              <a:t>Review</a:t>
            </a:r>
            <a:r>
              <a:rPr lang="ko-KR" altLang="en-US" i="1" dirty="0"/>
              <a:t>, Vol.86,No. 1,pp.59-100)</a:t>
            </a:r>
          </a:p>
        </p:txBody>
      </p:sp>
    </p:spTree>
    <p:extLst>
      <p:ext uri="{BB962C8B-B14F-4D97-AF65-F5344CB8AC3E}">
        <p14:creationId xmlns:p14="http://schemas.microsoft.com/office/powerpoint/2010/main" val="35640176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직사각형 1">
            <a:extLst>
              <a:ext uri="{FF2B5EF4-FFF2-40B4-BE49-F238E27FC236}">
                <a16:creationId xmlns:a16="http://schemas.microsoft.com/office/drawing/2014/main" id="{1964666F-2636-0E93-2853-AA229114193A}"/>
              </a:ext>
            </a:extLst>
          </p:cNvPr>
          <p:cNvSpPr/>
          <p:nvPr/>
        </p:nvSpPr>
        <p:spPr>
          <a:xfrm>
            <a:off x="427405" y="2077837"/>
            <a:ext cx="11337189" cy="3785652"/>
          </a:xfrm>
          <a:prstGeom prst="rect">
            <a:avLst/>
          </a:prstGeom>
        </p:spPr>
        <p:txBody>
          <a:bodyPr wrap="square">
            <a:spAutoFit/>
          </a:bodyPr>
          <a:lstStyle/>
          <a:p>
            <a:pPr marL="342900" marR="0" indent="-342900" algn="just" fontAlgn="base" latinLnBrk="0">
              <a:lnSpc>
                <a:spcPct val="150000"/>
              </a:lnSpc>
              <a:spcBef>
                <a:spcPts val="0"/>
              </a:spcBef>
              <a:spcAft>
                <a:spcPts val="0"/>
              </a:spcAft>
              <a:buFont typeface="+mj-lt"/>
              <a:buAutoNum type="arabicParenR"/>
            </a:pPr>
            <a:r>
              <a:rPr lang="en-US" altLang="ko-KR" sz="2000" kern="0" spc="-120" dirty="0">
                <a:solidFill>
                  <a:srgbClr val="000000"/>
                </a:solidFill>
                <a:latin typeface="+mn-ea"/>
              </a:rPr>
              <a:t>IFRS </a:t>
            </a:r>
            <a:r>
              <a:rPr lang="ko-KR" altLang="en-US" sz="2000" kern="0" spc="-120" dirty="0">
                <a:solidFill>
                  <a:srgbClr val="000000"/>
                </a:solidFill>
                <a:latin typeface="+mn-ea"/>
              </a:rPr>
              <a:t>지속가능성 보고기준에 대한 수용 수준이 전반적으로 높지 못함</a:t>
            </a:r>
            <a:r>
              <a:rPr lang="en-US" altLang="ko-KR" sz="2000" kern="0" spc="-120" dirty="0">
                <a:solidFill>
                  <a:srgbClr val="000000"/>
                </a:solidFill>
                <a:latin typeface="+mn-ea"/>
              </a:rPr>
              <a:t>.  </a:t>
            </a:r>
            <a:r>
              <a:rPr lang="ko-KR" altLang="en-US" sz="2000" kern="0" spc="-120" dirty="0">
                <a:solidFill>
                  <a:srgbClr val="000000"/>
                </a:solidFill>
                <a:latin typeface="+mn-ea"/>
              </a:rPr>
              <a:t>상당히 느슨한 기준을 적용하였음에도 불구하고 평균적 공시율이 일부 하위 주제</a:t>
            </a:r>
            <a:r>
              <a:rPr lang="en-US" altLang="ko-KR" sz="2000" kern="0" spc="-120" dirty="0">
                <a:solidFill>
                  <a:srgbClr val="000000"/>
                </a:solidFill>
                <a:latin typeface="+mn-ea"/>
              </a:rPr>
              <a:t>(</a:t>
            </a:r>
            <a:r>
              <a:rPr lang="ko-KR" altLang="en-US" sz="2000" kern="0" spc="-120" dirty="0">
                <a:solidFill>
                  <a:srgbClr val="000000"/>
                </a:solidFill>
                <a:latin typeface="+mn-ea"/>
              </a:rPr>
              <a:t>기후 영역의 지배구조</a:t>
            </a:r>
            <a:r>
              <a:rPr lang="en-US" altLang="ko-KR" sz="2000" kern="0" spc="-120" dirty="0">
                <a:solidFill>
                  <a:srgbClr val="000000"/>
                </a:solidFill>
                <a:latin typeface="+mn-ea"/>
              </a:rPr>
              <a:t>, </a:t>
            </a:r>
            <a:r>
              <a:rPr lang="ko-KR" altLang="en-US" sz="2000" kern="0" spc="-120" dirty="0">
                <a:solidFill>
                  <a:srgbClr val="000000"/>
                </a:solidFill>
                <a:latin typeface="+mn-ea"/>
              </a:rPr>
              <a:t>전략과 의사결정</a:t>
            </a:r>
            <a:r>
              <a:rPr lang="en-US" altLang="ko-KR" sz="2000" kern="0" spc="-120" dirty="0">
                <a:solidFill>
                  <a:srgbClr val="000000"/>
                </a:solidFill>
                <a:latin typeface="+mn-ea"/>
              </a:rPr>
              <a:t>)</a:t>
            </a:r>
            <a:r>
              <a:rPr lang="ko-KR" altLang="en-US" sz="2000" kern="0" spc="-120" dirty="0">
                <a:solidFill>
                  <a:srgbClr val="000000"/>
                </a:solidFill>
                <a:latin typeface="+mn-ea"/>
              </a:rPr>
              <a:t>를 제외하고 </a:t>
            </a:r>
            <a:r>
              <a:rPr lang="en-US" altLang="ko-KR" sz="2000" kern="0" spc="-120" dirty="0">
                <a:solidFill>
                  <a:srgbClr val="000000"/>
                </a:solidFill>
                <a:latin typeface="+mn-ea"/>
              </a:rPr>
              <a:t>30%</a:t>
            </a:r>
            <a:r>
              <a:rPr lang="ko-KR" altLang="en-US" sz="2000" kern="0" spc="-120" dirty="0">
                <a:solidFill>
                  <a:srgbClr val="000000"/>
                </a:solidFill>
                <a:latin typeface="+mn-ea"/>
              </a:rPr>
              <a:t>에도 미치지 못함</a:t>
            </a:r>
            <a:endParaRPr lang="en-US" altLang="ko-KR" sz="2000" kern="0" spc="-120" dirty="0">
              <a:solidFill>
                <a:srgbClr val="000000"/>
              </a:solidFill>
              <a:latin typeface="+mn-ea"/>
            </a:endParaRPr>
          </a:p>
          <a:p>
            <a:pPr marL="342900" marR="0" indent="-342900" algn="just" fontAlgn="base" latinLnBrk="0">
              <a:lnSpc>
                <a:spcPct val="150000"/>
              </a:lnSpc>
              <a:spcBef>
                <a:spcPts val="0"/>
              </a:spcBef>
              <a:spcAft>
                <a:spcPts val="0"/>
              </a:spcAft>
              <a:buFont typeface="+mj-lt"/>
              <a:buAutoNum type="arabicParenR"/>
            </a:pPr>
            <a:endParaRPr lang="en-US" altLang="ko-KR" sz="2000" kern="0" spc="-120" dirty="0">
              <a:solidFill>
                <a:srgbClr val="000000"/>
              </a:solidFill>
              <a:latin typeface="+mn-ea"/>
            </a:endParaRPr>
          </a:p>
          <a:p>
            <a:pPr marL="342900" marR="0" indent="-342900" algn="just" fontAlgn="base" latinLnBrk="0">
              <a:lnSpc>
                <a:spcPct val="150000"/>
              </a:lnSpc>
              <a:spcBef>
                <a:spcPts val="0"/>
              </a:spcBef>
              <a:spcAft>
                <a:spcPts val="0"/>
              </a:spcAft>
              <a:buFont typeface="+mj-lt"/>
              <a:buAutoNum type="arabicParenR"/>
            </a:pPr>
            <a:r>
              <a:rPr lang="ko-KR" altLang="en-US" sz="2000" kern="0" spc="-120" dirty="0">
                <a:solidFill>
                  <a:srgbClr val="000000"/>
                </a:solidFill>
                <a:latin typeface="+mn-ea"/>
              </a:rPr>
              <a:t>주로 미래 전망 및 영향에 대한 추정</a:t>
            </a:r>
            <a:r>
              <a:rPr lang="en-US" altLang="ko-KR" sz="2000" kern="0" spc="-120" dirty="0">
                <a:solidFill>
                  <a:srgbClr val="000000"/>
                </a:solidFill>
                <a:latin typeface="+mn-ea"/>
              </a:rPr>
              <a:t>, </a:t>
            </a:r>
            <a:r>
              <a:rPr lang="ko-KR" altLang="en-US" sz="2000" kern="0" spc="-120" dirty="0">
                <a:solidFill>
                  <a:srgbClr val="000000"/>
                </a:solidFill>
                <a:latin typeface="+mn-ea"/>
              </a:rPr>
              <a:t>추정에 대한 근거</a:t>
            </a:r>
            <a:r>
              <a:rPr lang="en-US" altLang="ko-KR" sz="2000" kern="0" spc="-120" dirty="0">
                <a:solidFill>
                  <a:srgbClr val="000000"/>
                </a:solidFill>
                <a:latin typeface="+mn-ea"/>
              </a:rPr>
              <a:t>, </a:t>
            </a:r>
            <a:r>
              <a:rPr lang="ko-KR" altLang="en-US" sz="2000" kern="0" spc="-120" dirty="0">
                <a:solidFill>
                  <a:srgbClr val="000000"/>
                </a:solidFill>
                <a:latin typeface="+mn-ea"/>
              </a:rPr>
              <a:t>구체적인 계획 등이 원인</a:t>
            </a:r>
            <a:r>
              <a:rPr lang="en-US" altLang="ko-KR" sz="2000" kern="0" spc="-120" dirty="0">
                <a:solidFill>
                  <a:srgbClr val="000000"/>
                </a:solidFill>
                <a:latin typeface="+mn-ea"/>
              </a:rPr>
              <a:t>. </a:t>
            </a:r>
            <a:r>
              <a:rPr lang="ko-KR" altLang="en-US" sz="2000" kern="0" spc="-120" dirty="0">
                <a:solidFill>
                  <a:srgbClr val="000000"/>
                </a:solidFill>
                <a:latin typeface="+mn-ea"/>
              </a:rPr>
              <a:t>해당 문항들은 </a:t>
            </a:r>
            <a:r>
              <a:rPr lang="en-US" altLang="ko-KR" sz="2000" kern="0" spc="-120" dirty="0">
                <a:solidFill>
                  <a:srgbClr val="000000"/>
                </a:solidFill>
                <a:latin typeface="+mn-ea"/>
              </a:rPr>
              <a:t>IFRS</a:t>
            </a:r>
            <a:r>
              <a:rPr lang="ko-KR" altLang="en-US" sz="2000" kern="0" spc="-120" dirty="0">
                <a:solidFill>
                  <a:srgbClr val="000000"/>
                </a:solidFill>
                <a:latin typeface="+mn-ea"/>
              </a:rPr>
              <a:t>의 지속가능성 보고기준의 핵심적인 사항으로서</a:t>
            </a:r>
            <a:r>
              <a:rPr lang="en-US" altLang="ko-KR" sz="2000" kern="0" spc="-120" dirty="0">
                <a:solidFill>
                  <a:srgbClr val="000000"/>
                </a:solidFill>
                <a:latin typeface="+mn-ea"/>
              </a:rPr>
              <a:t>, </a:t>
            </a:r>
            <a:r>
              <a:rPr lang="ko-KR" altLang="en-US" sz="2000" kern="0" spc="-120" dirty="0">
                <a:solidFill>
                  <a:srgbClr val="000000"/>
                </a:solidFill>
                <a:latin typeface="+mn-ea"/>
              </a:rPr>
              <a:t>주요 정보이용자인 투자자들에게 실질적으로 중요한 지속가능성 정보가 공시되는 것이 아니라 기업의 관점에서 공시가 용이한 부분에 초점이 맞추어져 있다는 것을 보여줌</a:t>
            </a:r>
            <a:endParaRPr lang="en-US" altLang="ko-KR" sz="2000" kern="0" spc="-120" dirty="0">
              <a:solidFill>
                <a:srgbClr val="000000"/>
              </a:solidFill>
              <a:latin typeface="+mn-ea"/>
            </a:endParaRPr>
          </a:p>
        </p:txBody>
      </p:sp>
      <p:cxnSp>
        <p:nvCxnSpPr>
          <p:cNvPr id="4" name="직선 연결선 3">
            <a:extLst>
              <a:ext uri="{FF2B5EF4-FFF2-40B4-BE49-F238E27FC236}">
                <a16:creationId xmlns:a16="http://schemas.microsoft.com/office/drawing/2014/main" id="{AF7A5994-7EEC-6967-3D70-D22244D6A833}"/>
              </a:ext>
            </a:extLst>
          </p:cNvPr>
          <p:cNvCxnSpPr>
            <a:cxnSpLocks/>
          </p:cNvCxnSpPr>
          <p:nvPr/>
        </p:nvCxnSpPr>
        <p:spPr>
          <a:xfrm flipH="1">
            <a:off x="6418233" y="501460"/>
            <a:ext cx="4552374"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5" name="직사각형 4">
            <a:extLst>
              <a:ext uri="{FF2B5EF4-FFF2-40B4-BE49-F238E27FC236}">
                <a16:creationId xmlns:a16="http://schemas.microsoft.com/office/drawing/2014/main" id="{2705C875-C576-86F6-4E8E-96B1A34DAA59}"/>
              </a:ext>
            </a:extLst>
          </p:cNvPr>
          <p:cNvSpPr/>
          <p:nvPr/>
        </p:nvSpPr>
        <p:spPr>
          <a:xfrm>
            <a:off x="929469" y="119541"/>
            <a:ext cx="7575433" cy="655372"/>
          </a:xfrm>
          <a:prstGeom prst="rect">
            <a:avLst/>
          </a:prstGeom>
        </p:spPr>
        <p:txBody>
          <a:bodyPr wrap="square">
            <a:spAutoFit/>
          </a:bodyPr>
          <a:lstStyle/>
          <a:p>
            <a:pPr>
              <a:lnSpc>
                <a:spcPct val="150000"/>
              </a:lnSpc>
            </a:pPr>
            <a:r>
              <a:rPr lang="en-US" altLang="ko-KR" sz="2800" b="1" dirty="0">
                <a:latin typeface="+mn-ea"/>
                <a:cs typeface="Times New Roman" pitchFamily="18" charset="0"/>
              </a:rPr>
              <a:t>IFRS S1,</a:t>
            </a:r>
            <a:r>
              <a:rPr lang="ko-KR" altLang="en-US" sz="2800" b="1" dirty="0">
                <a:latin typeface="+mn-ea"/>
                <a:cs typeface="Times New Roman" pitchFamily="18" charset="0"/>
              </a:rPr>
              <a:t> </a:t>
            </a:r>
            <a:r>
              <a:rPr lang="en-US" altLang="ko-KR" sz="2800" b="1" dirty="0">
                <a:latin typeface="+mn-ea"/>
                <a:cs typeface="Times New Roman" pitchFamily="18" charset="0"/>
              </a:rPr>
              <a:t>S2</a:t>
            </a:r>
            <a:r>
              <a:rPr lang="ko-KR" altLang="en-US" sz="2800" b="1" dirty="0">
                <a:latin typeface="+mn-ea"/>
                <a:cs typeface="Times New Roman" pitchFamily="18" charset="0"/>
              </a:rPr>
              <a:t> 도입 준비</a:t>
            </a:r>
          </a:p>
        </p:txBody>
      </p:sp>
      <p:sp>
        <p:nvSpPr>
          <p:cNvPr id="9" name="직사각형 8">
            <a:extLst>
              <a:ext uri="{FF2B5EF4-FFF2-40B4-BE49-F238E27FC236}">
                <a16:creationId xmlns:a16="http://schemas.microsoft.com/office/drawing/2014/main" id="{6905F7A8-9EBC-F7B9-FFBC-4863A7E01375}"/>
              </a:ext>
            </a:extLst>
          </p:cNvPr>
          <p:cNvSpPr/>
          <p:nvPr/>
        </p:nvSpPr>
        <p:spPr>
          <a:xfrm>
            <a:off x="366157" y="61133"/>
            <a:ext cx="595035" cy="742511"/>
          </a:xfrm>
          <a:prstGeom prst="rect">
            <a:avLst/>
          </a:prstGeom>
        </p:spPr>
        <p:txBody>
          <a:bodyPr wrap="none">
            <a:spAutoFit/>
          </a:bodyPr>
          <a:lstStyle/>
          <a:p>
            <a:pPr>
              <a:lnSpc>
                <a:spcPct val="150000"/>
              </a:lnSpc>
            </a:pPr>
            <a:r>
              <a:rPr lang="en-US" altLang="ko-KR" sz="3200" b="1" dirty="0">
                <a:solidFill>
                  <a:schemeClr val="bg1">
                    <a:lumMod val="75000"/>
                  </a:schemeClr>
                </a:solidFill>
                <a:latin typeface="Times New Roman" pitchFamily="18" charset="0"/>
                <a:ea typeface="맑은 고딕" pitchFamily="50" charset="-127"/>
                <a:cs typeface="Times New Roman" pitchFamily="18" charset="0"/>
              </a:rPr>
              <a:t>0</a:t>
            </a:r>
            <a:r>
              <a:rPr lang="en-US" altLang="ko-KR" sz="3200" b="1" dirty="0">
                <a:solidFill>
                  <a:srgbClr val="C00000"/>
                </a:solidFill>
                <a:latin typeface="Times New Roman" pitchFamily="18" charset="0"/>
                <a:ea typeface="맑은 고딕" pitchFamily="50" charset="-127"/>
                <a:cs typeface="Times New Roman" pitchFamily="18" charset="0"/>
              </a:rPr>
              <a:t>4</a:t>
            </a:r>
          </a:p>
        </p:txBody>
      </p:sp>
      <p:sp>
        <p:nvSpPr>
          <p:cNvPr id="3" name="슬라이드 번호 개체 틀 2"/>
          <p:cNvSpPr>
            <a:spLocks noGrp="1"/>
          </p:cNvSpPr>
          <p:nvPr>
            <p:ph type="sldNum" sz="quarter" idx="12"/>
          </p:nvPr>
        </p:nvSpPr>
        <p:spPr/>
        <p:txBody>
          <a:bodyPr/>
          <a:lstStyle/>
          <a:p>
            <a:fld id="{DDC88DC7-E127-40CF-A214-063A7381AEF2}" type="slidenum">
              <a:rPr lang="ko-KR" altLang="en-US" smtClean="0"/>
              <a:t>28</a:t>
            </a:fld>
            <a:endParaRPr lang="ko-KR" altLang="en-US"/>
          </a:p>
        </p:txBody>
      </p:sp>
      <p:sp>
        <p:nvSpPr>
          <p:cNvPr id="6" name="TextBox 5">
            <a:extLst>
              <a:ext uri="{FF2B5EF4-FFF2-40B4-BE49-F238E27FC236}">
                <a16:creationId xmlns:a16="http://schemas.microsoft.com/office/drawing/2014/main" id="{EDD87E89-A5F8-C19F-8758-10E720CC8F3F}"/>
              </a:ext>
            </a:extLst>
          </p:cNvPr>
          <p:cNvSpPr txBox="1"/>
          <p:nvPr/>
        </p:nvSpPr>
        <p:spPr>
          <a:xfrm>
            <a:off x="427405" y="994511"/>
            <a:ext cx="11403522" cy="954107"/>
          </a:xfrm>
          <a:prstGeom prst="rect">
            <a:avLst/>
          </a:prstGeom>
          <a:noFill/>
        </p:spPr>
        <p:txBody>
          <a:bodyPr wrap="square" rtlCol="0">
            <a:spAutoFit/>
          </a:bodyPr>
          <a:lstStyle/>
          <a:p>
            <a:r>
              <a:rPr lang="en-US" altLang="ko-KR" sz="2000" b="1" dirty="0">
                <a:solidFill>
                  <a:srgbClr val="002060"/>
                </a:solidFill>
              </a:rPr>
              <a:t>IFRS S1, S2 </a:t>
            </a:r>
            <a:r>
              <a:rPr lang="ko-KR" altLang="en-US" sz="2000" b="1" dirty="0">
                <a:solidFill>
                  <a:srgbClr val="002060"/>
                </a:solidFill>
              </a:rPr>
              <a:t>중심의 의무공시와 </a:t>
            </a:r>
            <a:r>
              <a:rPr lang="en-US" altLang="ko-KR" sz="2000" b="1" dirty="0">
                <a:solidFill>
                  <a:srgbClr val="002060"/>
                </a:solidFill>
              </a:rPr>
              <a:t>GRI </a:t>
            </a:r>
            <a:r>
              <a:rPr lang="ko-KR" altLang="en-US" sz="2000" b="1" dirty="0">
                <a:solidFill>
                  <a:srgbClr val="002060"/>
                </a:solidFill>
              </a:rPr>
              <a:t>중심의 자발공시로 나눠질 가능성 높음</a:t>
            </a:r>
            <a:endParaRPr lang="en-US" altLang="ko-KR" sz="2000" b="1" dirty="0">
              <a:solidFill>
                <a:srgbClr val="002060"/>
              </a:solidFill>
            </a:endParaRPr>
          </a:p>
          <a:p>
            <a:pPr marL="285750" indent="-285750">
              <a:buFont typeface="Arial" panose="020B0604020202020204" pitchFamily="34" charset="0"/>
              <a:buChar char="•"/>
            </a:pPr>
            <a:r>
              <a:rPr lang="ko-KR" altLang="en-US" b="1" dirty="0">
                <a:solidFill>
                  <a:srgbClr val="002060"/>
                </a:solidFill>
              </a:rPr>
              <a:t>의무공시인 </a:t>
            </a:r>
            <a:r>
              <a:rPr lang="en-US" altLang="ko-KR" b="1" dirty="0">
                <a:solidFill>
                  <a:srgbClr val="002060"/>
                </a:solidFill>
              </a:rPr>
              <a:t>IFRS S1,</a:t>
            </a:r>
            <a:r>
              <a:rPr lang="ko-KR" altLang="en-US" b="1" dirty="0">
                <a:solidFill>
                  <a:srgbClr val="002060"/>
                </a:solidFill>
              </a:rPr>
              <a:t> </a:t>
            </a:r>
            <a:r>
              <a:rPr lang="en-US" altLang="ko-KR" b="1" dirty="0">
                <a:solidFill>
                  <a:srgbClr val="002060"/>
                </a:solidFill>
              </a:rPr>
              <a:t>S2</a:t>
            </a:r>
            <a:r>
              <a:rPr lang="ko-KR" altLang="en-US" b="1" dirty="0">
                <a:solidFill>
                  <a:srgbClr val="002060"/>
                </a:solidFill>
              </a:rPr>
              <a:t> 공시가 도입될 경우 상당한 준비가 필요함</a:t>
            </a:r>
            <a:endParaRPr lang="en-US" altLang="ko-KR" b="1" dirty="0">
              <a:solidFill>
                <a:srgbClr val="002060"/>
              </a:solidFill>
            </a:endParaRPr>
          </a:p>
          <a:p>
            <a:pPr marL="285750" indent="-285750">
              <a:buFont typeface="Arial" panose="020B0604020202020204" pitchFamily="34" charset="0"/>
              <a:buChar char="•"/>
            </a:pPr>
            <a:r>
              <a:rPr lang="ko-KR" altLang="en-US" b="1" dirty="0">
                <a:solidFill>
                  <a:srgbClr val="002060"/>
                </a:solidFill>
              </a:rPr>
              <a:t>단순 과거정보가 아닌 투자자가 </a:t>
            </a:r>
            <a:r>
              <a:rPr lang="ko-KR" altLang="en-US" b="1" dirty="0" err="1">
                <a:solidFill>
                  <a:srgbClr val="002060"/>
                </a:solidFill>
              </a:rPr>
              <a:t>필요로하는</a:t>
            </a:r>
            <a:r>
              <a:rPr lang="ko-KR" altLang="en-US" b="1" dirty="0">
                <a:solidFill>
                  <a:srgbClr val="002060"/>
                </a:solidFill>
              </a:rPr>
              <a:t> 정보를 제시할 필요성</a:t>
            </a:r>
            <a:endParaRPr lang="en-US" altLang="ko-KR" b="1" dirty="0">
              <a:solidFill>
                <a:srgbClr val="002060"/>
              </a:solidFill>
            </a:endParaRPr>
          </a:p>
        </p:txBody>
      </p:sp>
    </p:spTree>
    <p:extLst>
      <p:ext uri="{BB962C8B-B14F-4D97-AF65-F5344CB8AC3E}">
        <p14:creationId xmlns:p14="http://schemas.microsoft.com/office/powerpoint/2010/main" val="13473465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직선 연결선 3">
            <a:extLst>
              <a:ext uri="{FF2B5EF4-FFF2-40B4-BE49-F238E27FC236}">
                <a16:creationId xmlns:a16="http://schemas.microsoft.com/office/drawing/2014/main" id="{AF7A5994-7EEC-6967-3D70-D22244D6A833}"/>
              </a:ext>
            </a:extLst>
          </p:cNvPr>
          <p:cNvCxnSpPr>
            <a:cxnSpLocks/>
          </p:cNvCxnSpPr>
          <p:nvPr/>
        </p:nvCxnSpPr>
        <p:spPr>
          <a:xfrm flipH="1">
            <a:off x="6418233" y="501460"/>
            <a:ext cx="4552374"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5" name="직사각형 4">
            <a:extLst>
              <a:ext uri="{FF2B5EF4-FFF2-40B4-BE49-F238E27FC236}">
                <a16:creationId xmlns:a16="http://schemas.microsoft.com/office/drawing/2014/main" id="{2705C875-C576-86F6-4E8E-96B1A34DAA59}"/>
              </a:ext>
            </a:extLst>
          </p:cNvPr>
          <p:cNvSpPr/>
          <p:nvPr/>
        </p:nvSpPr>
        <p:spPr>
          <a:xfrm>
            <a:off x="929469" y="119541"/>
            <a:ext cx="7575433" cy="655372"/>
          </a:xfrm>
          <a:prstGeom prst="rect">
            <a:avLst/>
          </a:prstGeom>
        </p:spPr>
        <p:txBody>
          <a:bodyPr wrap="square">
            <a:spAutoFit/>
          </a:bodyPr>
          <a:lstStyle/>
          <a:p>
            <a:pPr>
              <a:lnSpc>
                <a:spcPct val="150000"/>
              </a:lnSpc>
            </a:pPr>
            <a:r>
              <a:rPr lang="en-US" altLang="ko-KR" sz="2800" b="1" dirty="0">
                <a:latin typeface="+mn-ea"/>
                <a:cs typeface="Times New Roman" pitchFamily="18" charset="0"/>
              </a:rPr>
              <a:t>IFRS S1,</a:t>
            </a:r>
            <a:r>
              <a:rPr lang="ko-KR" altLang="en-US" sz="2800" b="1" dirty="0">
                <a:latin typeface="+mn-ea"/>
                <a:cs typeface="Times New Roman" pitchFamily="18" charset="0"/>
              </a:rPr>
              <a:t> </a:t>
            </a:r>
            <a:r>
              <a:rPr lang="en-US" altLang="ko-KR" sz="2800" b="1" dirty="0">
                <a:latin typeface="+mn-ea"/>
                <a:cs typeface="Times New Roman" pitchFamily="18" charset="0"/>
              </a:rPr>
              <a:t>S2</a:t>
            </a:r>
            <a:r>
              <a:rPr lang="ko-KR" altLang="en-US" sz="2800" b="1" dirty="0">
                <a:latin typeface="+mn-ea"/>
                <a:cs typeface="Times New Roman" pitchFamily="18" charset="0"/>
              </a:rPr>
              <a:t> </a:t>
            </a:r>
            <a:r>
              <a:rPr lang="ko-KR" altLang="en-US" sz="2800" b="1" dirty="0" err="1">
                <a:latin typeface="+mn-ea"/>
                <a:cs typeface="Times New Roman" pitchFamily="18" charset="0"/>
              </a:rPr>
              <a:t>도입시</a:t>
            </a:r>
            <a:r>
              <a:rPr lang="ko-KR" altLang="en-US" sz="2800" b="1" dirty="0">
                <a:latin typeface="+mn-ea"/>
                <a:cs typeface="Times New Roman" pitchFamily="18" charset="0"/>
              </a:rPr>
              <a:t> 문제점</a:t>
            </a:r>
          </a:p>
        </p:txBody>
      </p:sp>
      <p:sp>
        <p:nvSpPr>
          <p:cNvPr id="9" name="직사각형 8">
            <a:extLst>
              <a:ext uri="{FF2B5EF4-FFF2-40B4-BE49-F238E27FC236}">
                <a16:creationId xmlns:a16="http://schemas.microsoft.com/office/drawing/2014/main" id="{6905F7A8-9EBC-F7B9-FFBC-4863A7E01375}"/>
              </a:ext>
            </a:extLst>
          </p:cNvPr>
          <p:cNvSpPr/>
          <p:nvPr/>
        </p:nvSpPr>
        <p:spPr>
          <a:xfrm>
            <a:off x="366157" y="61133"/>
            <a:ext cx="595035" cy="742511"/>
          </a:xfrm>
          <a:prstGeom prst="rect">
            <a:avLst/>
          </a:prstGeom>
        </p:spPr>
        <p:txBody>
          <a:bodyPr wrap="none">
            <a:spAutoFit/>
          </a:bodyPr>
          <a:lstStyle/>
          <a:p>
            <a:pPr>
              <a:lnSpc>
                <a:spcPct val="150000"/>
              </a:lnSpc>
            </a:pPr>
            <a:r>
              <a:rPr lang="en-US" altLang="ko-KR" sz="3200" b="1" dirty="0">
                <a:solidFill>
                  <a:schemeClr val="bg1">
                    <a:lumMod val="75000"/>
                  </a:schemeClr>
                </a:solidFill>
                <a:latin typeface="Times New Roman" pitchFamily="18" charset="0"/>
                <a:ea typeface="맑은 고딕" pitchFamily="50" charset="-127"/>
                <a:cs typeface="Times New Roman" pitchFamily="18" charset="0"/>
              </a:rPr>
              <a:t>0</a:t>
            </a:r>
            <a:r>
              <a:rPr lang="en-US" altLang="ko-KR" sz="3200" b="1" dirty="0">
                <a:solidFill>
                  <a:srgbClr val="C00000"/>
                </a:solidFill>
                <a:latin typeface="Times New Roman" pitchFamily="18" charset="0"/>
                <a:ea typeface="맑은 고딕" pitchFamily="50" charset="-127"/>
                <a:cs typeface="Times New Roman" pitchFamily="18" charset="0"/>
              </a:rPr>
              <a:t>4</a:t>
            </a:r>
          </a:p>
        </p:txBody>
      </p:sp>
      <p:sp>
        <p:nvSpPr>
          <p:cNvPr id="3" name="슬라이드 번호 개체 틀 2"/>
          <p:cNvSpPr>
            <a:spLocks noGrp="1"/>
          </p:cNvSpPr>
          <p:nvPr>
            <p:ph type="sldNum" sz="quarter" idx="12"/>
          </p:nvPr>
        </p:nvSpPr>
        <p:spPr/>
        <p:txBody>
          <a:bodyPr/>
          <a:lstStyle/>
          <a:p>
            <a:fld id="{DDC88DC7-E127-40CF-A214-063A7381AEF2}" type="slidenum">
              <a:rPr lang="ko-KR" altLang="en-US" smtClean="0"/>
              <a:t>29</a:t>
            </a:fld>
            <a:endParaRPr lang="ko-KR" altLang="en-US" dirty="0"/>
          </a:p>
        </p:txBody>
      </p:sp>
      <p:sp>
        <p:nvSpPr>
          <p:cNvPr id="6" name="TextBox 5">
            <a:extLst>
              <a:ext uri="{FF2B5EF4-FFF2-40B4-BE49-F238E27FC236}">
                <a16:creationId xmlns:a16="http://schemas.microsoft.com/office/drawing/2014/main" id="{EDD87E89-A5F8-C19F-8758-10E720CC8F3F}"/>
              </a:ext>
            </a:extLst>
          </p:cNvPr>
          <p:cNvSpPr txBox="1"/>
          <p:nvPr/>
        </p:nvSpPr>
        <p:spPr>
          <a:xfrm>
            <a:off x="427405" y="994511"/>
            <a:ext cx="11403522" cy="954107"/>
          </a:xfrm>
          <a:prstGeom prst="rect">
            <a:avLst/>
          </a:prstGeom>
          <a:noFill/>
        </p:spPr>
        <p:txBody>
          <a:bodyPr wrap="square" rtlCol="0">
            <a:spAutoFit/>
          </a:bodyPr>
          <a:lstStyle/>
          <a:p>
            <a:r>
              <a:rPr lang="en-US" altLang="ko-KR" sz="2000" b="1" dirty="0">
                <a:solidFill>
                  <a:srgbClr val="002060"/>
                </a:solidFill>
              </a:rPr>
              <a:t>IFRS S1, S2 </a:t>
            </a:r>
            <a:r>
              <a:rPr lang="ko-KR" altLang="en-US" sz="2000" b="1" dirty="0" err="1">
                <a:solidFill>
                  <a:srgbClr val="002060"/>
                </a:solidFill>
              </a:rPr>
              <a:t>도입시</a:t>
            </a:r>
            <a:r>
              <a:rPr lang="ko-KR" altLang="en-US" sz="2000" b="1" dirty="0">
                <a:solidFill>
                  <a:srgbClr val="002060"/>
                </a:solidFill>
              </a:rPr>
              <a:t> </a:t>
            </a:r>
            <a:r>
              <a:rPr lang="en-US" altLang="ko-KR" sz="2000" b="1" dirty="0">
                <a:solidFill>
                  <a:srgbClr val="002060"/>
                </a:solidFill>
              </a:rPr>
              <a:t>Scope 3 </a:t>
            </a:r>
            <a:r>
              <a:rPr lang="ko-KR" altLang="en-US" sz="2000" b="1" dirty="0">
                <a:solidFill>
                  <a:srgbClr val="002060"/>
                </a:solidFill>
              </a:rPr>
              <a:t>추정</a:t>
            </a:r>
            <a:r>
              <a:rPr lang="en-US" altLang="ko-KR" sz="2000" b="1" dirty="0">
                <a:solidFill>
                  <a:srgbClr val="002060"/>
                </a:solidFill>
              </a:rPr>
              <a:t>, </a:t>
            </a:r>
            <a:r>
              <a:rPr lang="ko-KR" altLang="en-US" sz="2000" b="1" dirty="0">
                <a:solidFill>
                  <a:srgbClr val="002060"/>
                </a:solidFill>
              </a:rPr>
              <a:t>시나리오 측정</a:t>
            </a:r>
            <a:r>
              <a:rPr lang="en-US" altLang="ko-KR" sz="2000" b="1" dirty="0">
                <a:solidFill>
                  <a:srgbClr val="002060"/>
                </a:solidFill>
              </a:rPr>
              <a:t>, </a:t>
            </a:r>
            <a:r>
              <a:rPr lang="ko-KR" altLang="en-US" sz="2000" b="1" dirty="0" err="1">
                <a:solidFill>
                  <a:srgbClr val="002060"/>
                </a:solidFill>
              </a:rPr>
              <a:t>기후회복력</a:t>
            </a:r>
            <a:r>
              <a:rPr lang="ko-KR" altLang="en-US" sz="2000" b="1" dirty="0">
                <a:solidFill>
                  <a:srgbClr val="002060"/>
                </a:solidFill>
              </a:rPr>
              <a:t> 측정 부분이 강조될 필요성</a:t>
            </a:r>
            <a:endParaRPr lang="en-US" altLang="ko-KR" sz="2000" b="1" dirty="0">
              <a:solidFill>
                <a:srgbClr val="002060"/>
              </a:solidFill>
            </a:endParaRPr>
          </a:p>
          <a:p>
            <a:pPr marL="285750" indent="-285750">
              <a:buFont typeface="Arial" panose="020B0604020202020204" pitchFamily="34" charset="0"/>
              <a:buChar char="•"/>
            </a:pPr>
            <a:r>
              <a:rPr lang="ko-KR" altLang="en-US" b="1" dirty="0">
                <a:solidFill>
                  <a:srgbClr val="002060"/>
                </a:solidFill>
              </a:rPr>
              <a:t>투자자는 지금처럼 홍보용이나 과거정보의 공시를 필요로 하지 않음</a:t>
            </a:r>
            <a:endParaRPr lang="en-US" altLang="ko-KR" b="1" dirty="0">
              <a:solidFill>
                <a:srgbClr val="002060"/>
              </a:solidFill>
            </a:endParaRPr>
          </a:p>
          <a:p>
            <a:pPr marL="285750" indent="-285750">
              <a:buFont typeface="Arial" panose="020B0604020202020204" pitchFamily="34" charset="0"/>
              <a:buChar char="•"/>
            </a:pPr>
            <a:r>
              <a:rPr lang="ko-KR" altLang="en-US" b="1" dirty="0">
                <a:solidFill>
                  <a:srgbClr val="002060"/>
                </a:solidFill>
              </a:rPr>
              <a:t>단순 과거정보가 아닌 투자자가 </a:t>
            </a:r>
            <a:r>
              <a:rPr lang="ko-KR" altLang="en-US" b="1" dirty="0" err="1">
                <a:solidFill>
                  <a:srgbClr val="002060"/>
                </a:solidFill>
              </a:rPr>
              <a:t>필요로하는</a:t>
            </a:r>
            <a:r>
              <a:rPr lang="ko-KR" altLang="en-US" b="1" dirty="0">
                <a:solidFill>
                  <a:srgbClr val="002060"/>
                </a:solidFill>
              </a:rPr>
              <a:t> 정보를 제시할 필요성</a:t>
            </a:r>
            <a:endParaRPr lang="en-US" altLang="ko-KR" b="1" dirty="0">
              <a:solidFill>
                <a:srgbClr val="002060"/>
              </a:solidFill>
            </a:endParaRPr>
          </a:p>
        </p:txBody>
      </p:sp>
      <p:pic>
        <p:nvPicPr>
          <p:cNvPr id="10" name="그림 9">
            <a:extLst>
              <a:ext uri="{FF2B5EF4-FFF2-40B4-BE49-F238E27FC236}">
                <a16:creationId xmlns:a16="http://schemas.microsoft.com/office/drawing/2014/main" id="{56B68E43-0C1D-91ED-7A50-FE0E1749835E}"/>
              </a:ext>
            </a:extLst>
          </p:cNvPr>
          <p:cNvPicPr>
            <a:picLocks noChangeAspect="1"/>
          </p:cNvPicPr>
          <p:nvPr/>
        </p:nvPicPr>
        <p:blipFill>
          <a:blip r:embed="rId2"/>
          <a:stretch>
            <a:fillRect/>
          </a:stretch>
        </p:blipFill>
        <p:spPr>
          <a:xfrm>
            <a:off x="572482" y="2055901"/>
            <a:ext cx="9036338" cy="4486720"/>
          </a:xfrm>
          <a:prstGeom prst="rect">
            <a:avLst/>
          </a:prstGeom>
        </p:spPr>
      </p:pic>
      <p:sp>
        <p:nvSpPr>
          <p:cNvPr id="12" name="타원 11">
            <a:extLst>
              <a:ext uri="{FF2B5EF4-FFF2-40B4-BE49-F238E27FC236}">
                <a16:creationId xmlns:a16="http://schemas.microsoft.com/office/drawing/2014/main" id="{B808D8D9-E288-80B5-E0EF-03C7C038670C}"/>
              </a:ext>
            </a:extLst>
          </p:cNvPr>
          <p:cNvSpPr/>
          <p:nvPr/>
        </p:nvSpPr>
        <p:spPr>
          <a:xfrm>
            <a:off x="3627120" y="4251700"/>
            <a:ext cx="350520" cy="348939"/>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dirty="0"/>
              <a:t>2</a:t>
            </a:r>
            <a:endParaRPr lang="ko-KR" altLang="en-US" dirty="0"/>
          </a:p>
        </p:txBody>
      </p:sp>
      <p:sp>
        <p:nvSpPr>
          <p:cNvPr id="13" name="타원 12">
            <a:extLst>
              <a:ext uri="{FF2B5EF4-FFF2-40B4-BE49-F238E27FC236}">
                <a16:creationId xmlns:a16="http://schemas.microsoft.com/office/drawing/2014/main" id="{0A37A8D7-19C3-5DCC-79E8-46D6C69DF77E}"/>
              </a:ext>
            </a:extLst>
          </p:cNvPr>
          <p:cNvSpPr/>
          <p:nvPr/>
        </p:nvSpPr>
        <p:spPr>
          <a:xfrm>
            <a:off x="6530340" y="2127766"/>
            <a:ext cx="350520" cy="348939"/>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dirty="0"/>
              <a:t>3</a:t>
            </a:r>
            <a:endParaRPr lang="ko-KR" altLang="en-US" dirty="0"/>
          </a:p>
        </p:txBody>
      </p:sp>
      <p:sp>
        <p:nvSpPr>
          <p:cNvPr id="14" name="타원 13">
            <a:extLst>
              <a:ext uri="{FF2B5EF4-FFF2-40B4-BE49-F238E27FC236}">
                <a16:creationId xmlns:a16="http://schemas.microsoft.com/office/drawing/2014/main" id="{59995B25-9729-4A2E-5C6B-9789FB0ACCC4}"/>
              </a:ext>
            </a:extLst>
          </p:cNvPr>
          <p:cNvSpPr/>
          <p:nvPr/>
        </p:nvSpPr>
        <p:spPr>
          <a:xfrm>
            <a:off x="3627120" y="2092729"/>
            <a:ext cx="350520" cy="348939"/>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dirty="0"/>
              <a:t>4</a:t>
            </a:r>
            <a:endParaRPr lang="ko-KR" altLang="en-US" dirty="0"/>
          </a:p>
        </p:txBody>
      </p:sp>
      <p:sp>
        <p:nvSpPr>
          <p:cNvPr id="15" name="화살표: 오른쪽 14">
            <a:extLst>
              <a:ext uri="{FF2B5EF4-FFF2-40B4-BE49-F238E27FC236}">
                <a16:creationId xmlns:a16="http://schemas.microsoft.com/office/drawing/2014/main" id="{FC05BF03-ADFF-0A5D-84E2-303136BF6920}"/>
              </a:ext>
            </a:extLst>
          </p:cNvPr>
          <p:cNvSpPr/>
          <p:nvPr/>
        </p:nvSpPr>
        <p:spPr>
          <a:xfrm rot="10800000">
            <a:off x="6326793" y="5664268"/>
            <a:ext cx="554067" cy="199547"/>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6" name="화살표: 오른쪽 15">
            <a:extLst>
              <a:ext uri="{FF2B5EF4-FFF2-40B4-BE49-F238E27FC236}">
                <a16:creationId xmlns:a16="http://schemas.microsoft.com/office/drawing/2014/main" id="{96D5BA0C-1F3B-1E7C-4D92-7BE9B6300660}"/>
              </a:ext>
            </a:extLst>
          </p:cNvPr>
          <p:cNvSpPr/>
          <p:nvPr/>
        </p:nvSpPr>
        <p:spPr>
          <a:xfrm rot="19300802">
            <a:off x="6255487" y="4110820"/>
            <a:ext cx="554067" cy="199547"/>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7" name="화살표: 오른쪽 16">
            <a:extLst>
              <a:ext uri="{FF2B5EF4-FFF2-40B4-BE49-F238E27FC236}">
                <a16:creationId xmlns:a16="http://schemas.microsoft.com/office/drawing/2014/main" id="{F4B25C7C-84AB-A44A-33C0-4CAC386CD9DA}"/>
              </a:ext>
            </a:extLst>
          </p:cNvPr>
          <p:cNvSpPr/>
          <p:nvPr/>
        </p:nvSpPr>
        <p:spPr>
          <a:xfrm rot="10800000">
            <a:off x="6253306" y="3471922"/>
            <a:ext cx="554067" cy="199547"/>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9" name="직사각형 18">
            <a:extLst>
              <a:ext uri="{FF2B5EF4-FFF2-40B4-BE49-F238E27FC236}">
                <a16:creationId xmlns:a16="http://schemas.microsoft.com/office/drawing/2014/main" id="{D4CFA31D-C515-3039-67B7-079D5F1425F0}"/>
              </a:ext>
            </a:extLst>
          </p:cNvPr>
          <p:cNvSpPr/>
          <p:nvPr/>
        </p:nvSpPr>
        <p:spPr>
          <a:xfrm>
            <a:off x="6705600" y="4408483"/>
            <a:ext cx="2674075" cy="1937909"/>
          </a:xfrm>
          <a:prstGeom prst="rect">
            <a:avLst/>
          </a:prstGeom>
          <a:no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1" name="이등변 삼각형 20">
            <a:extLst>
              <a:ext uri="{FF2B5EF4-FFF2-40B4-BE49-F238E27FC236}">
                <a16:creationId xmlns:a16="http://schemas.microsoft.com/office/drawing/2014/main" id="{B4046DB3-037C-3A69-16D9-89D6A00DB897}"/>
              </a:ext>
            </a:extLst>
          </p:cNvPr>
          <p:cNvSpPr/>
          <p:nvPr/>
        </p:nvSpPr>
        <p:spPr>
          <a:xfrm rot="5400000">
            <a:off x="8867881" y="5163012"/>
            <a:ext cx="1728138" cy="283488"/>
          </a:xfrm>
          <a:prstGeom prst="triangl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22" name="TextBox 21">
            <a:extLst>
              <a:ext uri="{FF2B5EF4-FFF2-40B4-BE49-F238E27FC236}">
                <a16:creationId xmlns:a16="http://schemas.microsoft.com/office/drawing/2014/main" id="{DF11B769-207A-0B07-AD18-D89709D35AFB}"/>
              </a:ext>
            </a:extLst>
          </p:cNvPr>
          <p:cNvSpPr txBox="1"/>
          <p:nvPr/>
        </p:nvSpPr>
        <p:spPr>
          <a:xfrm>
            <a:off x="9955257" y="4352943"/>
            <a:ext cx="1805940" cy="1815882"/>
          </a:xfrm>
          <a:prstGeom prst="rect">
            <a:avLst/>
          </a:prstGeom>
          <a:noFill/>
        </p:spPr>
        <p:txBody>
          <a:bodyPr wrap="square" rtlCol="0">
            <a:spAutoFit/>
          </a:bodyPr>
          <a:lstStyle/>
          <a:p>
            <a:r>
              <a:rPr lang="ko-KR" altLang="en-US" sz="1600" b="1" dirty="0"/>
              <a:t>지표 및 목표를 제시한 기업은 전체 </a:t>
            </a:r>
            <a:r>
              <a:rPr lang="en-US" altLang="ko-KR" sz="1600" b="1" dirty="0"/>
              <a:t>10% </a:t>
            </a:r>
            <a:r>
              <a:rPr lang="ko-KR" altLang="en-US" sz="1600" b="1" dirty="0"/>
              <a:t>미만</a:t>
            </a:r>
            <a:endParaRPr lang="en-US" altLang="ko-KR" sz="1600" b="1" dirty="0"/>
          </a:p>
          <a:p>
            <a:endParaRPr lang="en-US" altLang="ko-KR" sz="1600" b="1" dirty="0"/>
          </a:p>
          <a:p>
            <a:r>
              <a:rPr lang="en-US" altLang="ko-KR" sz="1600" b="1" dirty="0"/>
              <a:t>Scope 3</a:t>
            </a:r>
            <a:r>
              <a:rPr lang="ko-KR" altLang="en-US" sz="1600" b="1" dirty="0"/>
              <a:t>를 제시한 기업 역시 </a:t>
            </a:r>
            <a:r>
              <a:rPr lang="en-US" altLang="ko-KR" sz="1600" b="1" dirty="0"/>
              <a:t>20% </a:t>
            </a:r>
            <a:r>
              <a:rPr lang="ko-KR" altLang="en-US" sz="1600" b="1" dirty="0"/>
              <a:t>미만</a:t>
            </a:r>
          </a:p>
        </p:txBody>
      </p:sp>
      <p:sp>
        <p:nvSpPr>
          <p:cNvPr id="23" name="타원 22">
            <a:extLst>
              <a:ext uri="{FF2B5EF4-FFF2-40B4-BE49-F238E27FC236}">
                <a16:creationId xmlns:a16="http://schemas.microsoft.com/office/drawing/2014/main" id="{F15C74E9-73B3-0D54-A0A3-5AC50F12160F}"/>
              </a:ext>
            </a:extLst>
          </p:cNvPr>
          <p:cNvSpPr/>
          <p:nvPr/>
        </p:nvSpPr>
        <p:spPr>
          <a:xfrm>
            <a:off x="6530340" y="4237079"/>
            <a:ext cx="350520" cy="348939"/>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dirty="0"/>
              <a:t>1</a:t>
            </a:r>
            <a:endParaRPr lang="ko-KR" altLang="en-US" dirty="0"/>
          </a:p>
        </p:txBody>
      </p:sp>
    </p:spTree>
    <p:extLst>
      <p:ext uri="{BB962C8B-B14F-4D97-AF65-F5344CB8AC3E}">
        <p14:creationId xmlns:p14="http://schemas.microsoft.com/office/powerpoint/2010/main" val="29409857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직선 연결선 3">
            <a:extLst>
              <a:ext uri="{FF2B5EF4-FFF2-40B4-BE49-F238E27FC236}">
                <a16:creationId xmlns:a16="http://schemas.microsoft.com/office/drawing/2014/main" id="{AF7A5994-7EEC-6967-3D70-D22244D6A833}"/>
              </a:ext>
            </a:extLst>
          </p:cNvPr>
          <p:cNvCxnSpPr>
            <a:cxnSpLocks/>
          </p:cNvCxnSpPr>
          <p:nvPr/>
        </p:nvCxnSpPr>
        <p:spPr>
          <a:xfrm flipH="1">
            <a:off x="6949440" y="501460"/>
            <a:ext cx="4021167"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5" name="직사각형 4">
            <a:extLst>
              <a:ext uri="{FF2B5EF4-FFF2-40B4-BE49-F238E27FC236}">
                <a16:creationId xmlns:a16="http://schemas.microsoft.com/office/drawing/2014/main" id="{2705C875-C576-86F6-4E8E-96B1A34DAA59}"/>
              </a:ext>
            </a:extLst>
          </p:cNvPr>
          <p:cNvSpPr/>
          <p:nvPr/>
        </p:nvSpPr>
        <p:spPr>
          <a:xfrm>
            <a:off x="929469" y="119541"/>
            <a:ext cx="7575433" cy="655372"/>
          </a:xfrm>
          <a:prstGeom prst="rect">
            <a:avLst/>
          </a:prstGeom>
        </p:spPr>
        <p:txBody>
          <a:bodyPr wrap="square">
            <a:spAutoFit/>
          </a:bodyPr>
          <a:lstStyle/>
          <a:p>
            <a:pPr>
              <a:lnSpc>
                <a:spcPct val="150000"/>
              </a:lnSpc>
            </a:pPr>
            <a:r>
              <a:rPr lang="ko-KR" altLang="en-US" sz="2800" b="1" dirty="0">
                <a:latin typeface="+mn-ea"/>
                <a:cs typeface="Times New Roman" pitchFamily="18" charset="0"/>
              </a:rPr>
              <a:t>금융위원회와 </a:t>
            </a:r>
            <a:r>
              <a:rPr lang="ko-KR" altLang="en-US" sz="2800" b="1" dirty="0" err="1">
                <a:latin typeface="+mn-ea"/>
                <a:cs typeface="Times New Roman" pitchFamily="18" charset="0"/>
              </a:rPr>
              <a:t>한구국회계기준원</a:t>
            </a:r>
            <a:r>
              <a:rPr lang="ko-KR" altLang="en-US" sz="2800" b="1" dirty="0">
                <a:latin typeface="+mn-ea"/>
                <a:cs typeface="Times New Roman" pitchFamily="18" charset="0"/>
              </a:rPr>
              <a:t> 의견</a:t>
            </a:r>
          </a:p>
        </p:txBody>
      </p:sp>
      <p:sp>
        <p:nvSpPr>
          <p:cNvPr id="9" name="직사각형 8">
            <a:extLst>
              <a:ext uri="{FF2B5EF4-FFF2-40B4-BE49-F238E27FC236}">
                <a16:creationId xmlns:a16="http://schemas.microsoft.com/office/drawing/2014/main" id="{6905F7A8-9EBC-F7B9-FFBC-4863A7E01375}"/>
              </a:ext>
            </a:extLst>
          </p:cNvPr>
          <p:cNvSpPr/>
          <p:nvPr/>
        </p:nvSpPr>
        <p:spPr>
          <a:xfrm>
            <a:off x="366157" y="61133"/>
            <a:ext cx="595035" cy="742511"/>
          </a:xfrm>
          <a:prstGeom prst="rect">
            <a:avLst/>
          </a:prstGeom>
        </p:spPr>
        <p:txBody>
          <a:bodyPr wrap="none">
            <a:spAutoFit/>
          </a:bodyPr>
          <a:lstStyle/>
          <a:p>
            <a:pPr>
              <a:lnSpc>
                <a:spcPct val="150000"/>
              </a:lnSpc>
            </a:pPr>
            <a:r>
              <a:rPr lang="en-US" altLang="ko-KR" sz="3200" b="1" dirty="0">
                <a:solidFill>
                  <a:schemeClr val="bg1">
                    <a:lumMod val="75000"/>
                  </a:schemeClr>
                </a:solidFill>
                <a:latin typeface="Times New Roman" pitchFamily="18" charset="0"/>
                <a:ea typeface="맑은 고딕" pitchFamily="50" charset="-127"/>
                <a:cs typeface="Times New Roman" pitchFamily="18" charset="0"/>
              </a:rPr>
              <a:t>0</a:t>
            </a:r>
            <a:r>
              <a:rPr lang="en-US" altLang="ko-KR" sz="3200" b="1" dirty="0">
                <a:solidFill>
                  <a:srgbClr val="C00000"/>
                </a:solidFill>
                <a:latin typeface="Times New Roman" pitchFamily="18" charset="0"/>
                <a:ea typeface="맑은 고딕" pitchFamily="50" charset="-127"/>
                <a:cs typeface="Times New Roman" pitchFamily="18" charset="0"/>
              </a:rPr>
              <a:t>4</a:t>
            </a:r>
          </a:p>
        </p:txBody>
      </p:sp>
      <p:sp>
        <p:nvSpPr>
          <p:cNvPr id="3" name="슬라이드 번호 개체 틀 2"/>
          <p:cNvSpPr>
            <a:spLocks noGrp="1"/>
          </p:cNvSpPr>
          <p:nvPr>
            <p:ph type="sldNum" sz="quarter" idx="12"/>
          </p:nvPr>
        </p:nvSpPr>
        <p:spPr/>
        <p:txBody>
          <a:bodyPr/>
          <a:lstStyle/>
          <a:p>
            <a:fld id="{DDC88DC7-E127-40CF-A214-063A7381AEF2}" type="slidenum">
              <a:rPr lang="ko-KR" altLang="en-US" smtClean="0"/>
              <a:t>30</a:t>
            </a:fld>
            <a:endParaRPr lang="ko-KR" altLang="en-US"/>
          </a:p>
        </p:txBody>
      </p:sp>
      <p:pic>
        <p:nvPicPr>
          <p:cNvPr id="8" name="그림 7">
            <a:extLst>
              <a:ext uri="{FF2B5EF4-FFF2-40B4-BE49-F238E27FC236}">
                <a16:creationId xmlns:a16="http://schemas.microsoft.com/office/drawing/2014/main" id="{FA0BD0C6-2F0A-90E0-BFA5-35491CB1632B}"/>
              </a:ext>
            </a:extLst>
          </p:cNvPr>
          <p:cNvPicPr>
            <a:picLocks noChangeAspect="1"/>
          </p:cNvPicPr>
          <p:nvPr/>
        </p:nvPicPr>
        <p:blipFill>
          <a:blip r:embed="rId2"/>
          <a:stretch>
            <a:fillRect/>
          </a:stretch>
        </p:blipFill>
        <p:spPr>
          <a:xfrm>
            <a:off x="55550" y="1030760"/>
            <a:ext cx="5994730" cy="5376868"/>
          </a:xfrm>
          <a:prstGeom prst="rect">
            <a:avLst/>
          </a:prstGeom>
        </p:spPr>
      </p:pic>
      <p:pic>
        <p:nvPicPr>
          <p:cNvPr id="11" name="그림 10">
            <a:extLst>
              <a:ext uri="{FF2B5EF4-FFF2-40B4-BE49-F238E27FC236}">
                <a16:creationId xmlns:a16="http://schemas.microsoft.com/office/drawing/2014/main" id="{04D4C821-5B7B-822E-E638-B6B2F076C549}"/>
              </a:ext>
            </a:extLst>
          </p:cNvPr>
          <p:cNvPicPr>
            <a:picLocks noChangeAspect="1"/>
          </p:cNvPicPr>
          <p:nvPr/>
        </p:nvPicPr>
        <p:blipFill>
          <a:blip r:embed="rId3"/>
          <a:stretch>
            <a:fillRect/>
          </a:stretch>
        </p:blipFill>
        <p:spPr>
          <a:xfrm>
            <a:off x="6141722" y="1030760"/>
            <a:ext cx="5756847" cy="2649854"/>
          </a:xfrm>
          <a:prstGeom prst="rect">
            <a:avLst/>
          </a:prstGeom>
        </p:spPr>
      </p:pic>
    </p:spTree>
    <p:extLst>
      <p:ext uri="{BB962C8B-B14F-4D97-AF65-F5344CB8AC3E}">
        <p14:creationId xmlns:p14="http://schemas.microsoft.com/office/powerpoint/2010/main" val="37806748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직사각형 3">
            <a:extLst>
              <a:ext uri="{FF2B5EF4-FFF2-40B4-BE49-F238E27FC236}">
                <a16:creationId xmlns:a16="http://schemas.microsoft.com/office/drawing/2014/main" id="{6C6AA88C-D550-C70C-9EED-158ACFC0BA99}"/>
              </a:ext>
            </a:extLst>
          </p:cNvPr>
          <p:cNvSpPr/>
          <p:nvPr/>
        </p:nvSpPr>
        <p:spPr>
          <a:xfrm>
            <a:off x="524931" y="2678223"/>
            <a:ext cx="11201725" cy="3813352"/>
          </a:xfrm>
          <a:prstGeom prst="rect">
            <a:avLst/>
          </a:prstGeom>
        </p:spPr>
        <p:txBody>
          <a:bodyPr wrap="square">
            <a:spAutoFit/>
          </a:bodyPr>
          <a:lstStyle/>
          <a:p>
            <a:pPr marL="285750" marR="0" indent="-285750" algn="just" fontAlgn="base" latinLnBrk="0">
              <a:lnSpc>
                <a:spcPct val="130000"/>
              </a:lnSpc>
              <a:spcBef>
                <a:spcPts val="0"/>
              </a:spcBef>
              <a:spcAft>
                <a:spcPts val="0"/>
              </a:spcAft>
              <a:buFont typeface="Wingdings" panose="05000000000000000000" pitchFamily="2" charset="2"/>
              <a:buChar char="§"/>
            </a:pPr>
            <a:r>
              <a:rPr lang="ko-KR" altLang="en-US" sz="2000" kern="0" spc="-120" dirty="0">
                <a:solidFill>
                  <a:srgbClr val="000000"/>
                </a:solidFill>
                <a:latin typeface="+mn-ea"/>
              </a:rPr>
              <a:t>보고기업을 보고하거나</a:t>
            </a:r>
            <a:r>
              <a:rPr lang="en-US" altLang="ko-KR" sz="2000" kern="0" spc="-120" dirty="0">
                <a:solidFill>
                  <a:srgbClr val="000000"/>
                </a:solidFill>
                <a:latin typeface="+mn-ea"/>
              </a:rPr>
              <a:t>, </a:t>
            </a:r>
            <a:r>
              <a:rPr lang="ko-KR" altLang="en-US" sz="2000" kern="0" spc="-120" dirty="0">
                <a:solidFill>
                  <a:srgbClr val="000000"/>
                </a:solidFill>
                <a:latin typeface="+mn-ea"/>
              </a:rPr>
              <a:t>연결로 사용할 경우 이를 만족한다고는 표시</a:t>
            </a:r>
            <a:endParaRPr lang="en-US" altLang="ko-KR" sz="2000" kern="0" spc="-120" dirty="0">
              <a:solidFill>
                <a:srgbClr val="000000"/>
              </a:solidFill>
              <a:latin typeface="+mn-ea"/>
            </a:endParaRPr>
          </a:p>
          <a:p>
            <a:pPr marL="465750" marR="0" indent="-285750" algn="just" fontAlgn="base" latinLnBrk="0">
              <a:lnSpc>
                <a:spcPct val="130000"/>
              </a:lnSpc>
              <a:spcBef>
                <a:spcPts val="0"/>
              </a:spcBef>
              <a:spcAft>
                <a:spcPts val="0"/>
              </a:spcAft>
              <a:buFont typeface="Arial" panose="020B0604020202020204" pitchFamily="34" charset="0"/>
              <a:buChar char="•"/>
            </a:pPr>
            <a:r>
              <a:rPr lang="en-US" altLang="ko-KR" kern="0" spc="-120" dirty="0">
                <a:solidFill>
                  <a:srgbClr val="000000"/>
                </a:solidFill>
                <a:latin typeface="바탕" panose="02030600000101010101" pitchFamily="18" charset="-127"/>
                <a:ea typeface="바탕" panose="02030600000101010101" pitchFamily="18" charset="-127"/>
              </a:rPr>
              <a:t>IFRS</a:t>
            </a:r>
            <a:r>
              <a:rPr lang="ko-KR" altLang="en-US" kern="0" spc="-120" dirty="0">
                <a:solidFill>
                  <a:srgbClr val="000000"/>
                </a:solidFill>
                <a:latin typeface="바탕" panose="02030600000101010101" pitchFamily="18" charset="-127"/>
                <a:ea typeface="바탕" panose="02030600000101010101" pitchFamily="18" charset="-127"/>
              </a:rPr>
              <a:t>는 재무보고와 연동을 위해 지속가능성 보고와 재무보고의 보고 실체를 동일시 하기를 원함</a:t>
            </a:r>
            <a:endParaRPr lang="en-US" altLang="ko-KR" kern="0" spc="-120" dirty="0">
              <a:solidFill>
                <a:srgbClr val="000000"/>
              </a:solidFill>
              <a:latin typeface="바탕" panose="02030600000101010101" pitchFamily="18" charset="-127"/>
              <a:ea typeface="바탕" panose="02030600000101010101" pitchFamily="18" charset="-127"/>
            </a:endParaRPr>
          </a:p>
          <a:p>
            <a:pPr marL="465750" marR="0" indent="-285750" algn="just" fontAlgn="base" latinLnBrk="0">
              <a:lnSpc>
                <a:spcPct val="130000"/>
              </a:lnSpc>
              <a:spcBef>
                <a:spcPts val="0"/>
              </a:spcBef>
              <a:spcAft>
                <a:spcPts val="0"/>
              </a:spcAft>
              <a:buFont typeface="Arial" panose="020B0604020202020204" pitchFamily="34" charset="0"/>
              <a:buChar char="•"/>
            </a:pPr>
            <a:r>
              <a:rPr lang="en-US" altLang="ko-KR" kern="0" spc="-120" dirty="0">
                <a:solidFill>
                  <a:srgbClr val="000000"/>
                </a:solidFill>
                <a:latin typeface="바탕" panose="02030600000101010101" pitchFamily="18" charset="-127"/>
                <a:ea typeface="바탕" panose="02030600000101010101" pitchFamily="18" charset="-127"/>
              </a:rPr>
              <a:t>IFRS </a:t>
            </a:r>
            <a:r>
              <a:rPr lang="ko-KR" altLang="en-US" kern="0" spc="-120" dirty="0">
                <a:solidFill>
                  <a:srgbClr val="000000"/>
                </a:solidFill>
                <a:latin typeface="바탕" panose="02030600000101010101" pitchFamily="18" charset="-127"/>
                <a:ea typeface="바탕" panose="02030600000101010101" pitchFamily="18" charset="-127"/>
              </a:rPr>
              <a:t>도입 이전</a:t>
            </a:r>
            <a:r>
              <a:rPr lang="en-US" altLang="ko-KR" kern="0" spc="-120" dirty="0">
                <a:solidFill>
                  <a:srgbClr val="000000"/>
                </a:solidFill>
                <a:latin typeface="바탕" panose="02030600000101010101" pitchFamily="18" charset="-127"/>
                <a:ea typeface="바탕" panose="02030600000101010101" pitchFamily="18" charset="-127"/>
              </a:rPr>
              <a:t>(K-GAAP)</a:t>
            </a:r>
            <a:r>
              <a:rPr lang="ko-KR" altLang="en-US" kern="0" spc="-120" dirty="0">
                <a:solidFill>
                  <a:srgbClr val="000000"/>
                </a:solidFill>
                <a:latin typeface="바탕" panose="02030600000101010101" pitchFamily="18" charset="-127"/>
                <a:ea typeface="바탕" panose="02030600000101010101" pitchFamily="18" charset="-127"/>
              </a:rPr>
              <a:t>에는 국내에서는 개별기업이 주 재무제표였음</a:t>
            </a:r>
            <a:endParaRPr lang="en-US" altLang="ko-KR" kern="0" spc="-120" dirty="0">
              <a:solidFill>
                <a:srgbClr val="000000"/>
              </a:solidFill>
              <a:latin typeface="바탕" panose="02030600000101010101" pitchFamily="18" charset="-127"/>
              <a:ea typeface="바탕" panose="02030600000101010101" pitchFamily="18" charset="-127"/>
            </a:endParaRPr>
          </a:p>
          <a:p>
            <a:pPr marL="465750" marR="0" indent="-285750" algn="just" fontAlgn="base" latinLnBrk="0">
              <a:lnSpc>
                <a:spcPct val="130000"/>
              </a:lnSpc>
              <a:spcBef>
                <a:spcPts val="0"/>
              </a:spcBef>
              <a:spcAft>
                <a:spcPts val="0"/>
              </a:spcAft>
              <a:buFont typeface="Arial" panose="020B0604020202020204" pitchFamily="34" charset="0"/>
              <a:buChar char="•"/>
            </a:pPr>
            <a:r>
              <a:rPr lang="en-US" altLang="ko-KR" kern="0" spc="-120" dirty="0">
                <a:solidFill>
                  <a:srgbClr val="000000"/>
                </a:solidFill>
                <a:latin typeface="바탕" panose="02030600000101010101" pitchFamily="18" charset="-127"/>
                <a:ea typeface="바탕" panose="02030600000101010101" pitchFamily="18" charset="-127"/>
              </a:rPr>
              <a:t>IFRS </a:t>
            </a:r>
            <a:r>
              <a:rPr lang="ko-KR" altLang="en-US" kern="0" spc="-120" dirty="0">
                <a:solidFill>
                  <a:srgbClr val="000000"/>
                </a:solidFill>
                <a:latin typeface="바탕" panose="02030600000101010101" pitchFamily="18" charset="-127"/>
                <a:ea typeface="바탕" panose="02030600000101010101" pitchFamily="18" charset="-127"/>
              </a:rPr>
              <a:t>적용부터는 연결재무제표가 주 재무제표가 됨</a:t>
            </a:r>
            <a:endParaRPr lang="en-US" altLang="ko-KR" kern="0" spc="-120" dirty="0">
              <a:solidFill>
                <a:srgbClr val="000000"/>
              </a:solidFill>
              <a:latin typeface="바탕" panose="02030600000101010101" pitchFamily="18" charset="-127"/>
              <a:ea typeface="바탕" panose="02030600000101010101" pitchFamily="18" charset="-127"/>
            </a:endParaRPr>
          </a:p>
          <a:p>
            <a:pPr marL="465750" marR="0" indent="-285750" algn="just" fontAlgn="base" latinLnBrk="0">
              <a:lnSpc>
                <a:spcPct val="130000"/>
              </a:lnSpc>
              <a:spcBef>
                <a:spcPts val="0"/>
              </a:spcBef>
              <a:spcAft>
                <a:spcPts val="0"/>
              </a:spcAft>
              <a:buFont typeface="Arial" panose="020B0604020202020204" pitchFamily="34" charset="0"/>
              <a:buChar char="•"/>
            </a:pPr>
            <a:r>
              <a:rPr lang="ko-KR" altLang="en-US" kern="0" spc="-120" dirty="0">
                <a:solidFill>
                  <a:srgbClr val="000000"/>
                </a:solidFill>
                <a:latin typeface="바탕" panose="02030600000101010101" pitchFamily="18" charset="-127"/>
                <a:ea typeface="바탕" panose="02030600000101010101" pitchFamily="18" charset="-127"/>
              </a:rPr>
              <a:t>국내의 경우</a:t>
            </a:r>
            <a:r>
              <a:rPr lang="en-US" altLang="ko-KR" kern="0" spc="-120" dirty="0">
                <a:solidFill>
                  <a:srgbClr val="000000"/>
                </a:solidFill>
                <a:latin typeface="바탕" panose="02030600000101010101" pitchFamily="18" charset="-127"/>
                <a:ea typeface="바탕" panose="02030600000101010101" pitchFamily="18" charset="-127"/>
              </a:rPr>
              <a:t>,</a:t>
            </a:r>
            <a:r>
              <a:rPr lang="ko-KR" altLang="en-US" kern="0" spc="-120" dirty="0">
                <a:solidFill>
                  <a:srgbClr val="000000"/>
                </a:solidFill>
                <a:latin typeface="바탕" panose="02030600000101010101" pitchFamily="18" charset="-127"/>
                <a:ea typeface="바탕" panose="02030600000101010101" pitchFamily="18" charset="-127"/>
              </a:rPr>
              <a:t> 전통적으로 개별재무제표를 많이 활용</a:t>
            </a:r>
            <a:endParaRPr lang="en-US" altLang="ko-KR" kern="0" spc="-120" dirty="0">
              <a:solidFill>
                <a:srgbClr val="000000"/>
              </a:solidFill>
              <a:latin typeface="바탕" panose="02030600000101010101" pitchFamily="18" charset="-127"/>
              <a:ea typeface="바탕" panose="02030600000101010101" pitchFamily="18" charset="-127"/>
            </a:endParaRPr>
          </a:p>
          <a:p>
            <a:pPr marL="465750" marR="0" indent="-285750" algn="just" fontAlgn="base" latinLnBrk="0">
              <a:lnSpc>
                <a:spcPct val="130000"/>
              </a:lnSpc>
              <a:spcBef>
                <a:spcPts val="0"/>
              </a:spcBef>
              <a:spcAft>
                <a:spcPts val="0"/>
              </a:spcAft>
              <a:buFont typeface="Arial" panose="020B0604020202020204" pitchFamily="34" charset="0"/>
              <a:buChar char="•"/>
            </a:pPr>
            <a:r>
              <a:rPr lang="ko-KR" altLang="en-US" kern="0" spc="-120" dirty="0">
                <a:solidFill>
                  <a:srgbClr val="000000"/>
                </a:solidFill>
                <a:latin typeface="바탕" panose="02030600000101010101" pitchFamily="18" charset="-127"/>
                <a:ea typeface="바탕" panose="02030600000101010101" pitchFamily="18" charset="-127"/>
              </a:rPr>
              <a:t>국내에서는 순환출자구조를 해소하기 위해 연결기준 내 </a:t>
            </a:r>
            <a:r>
              <a:rPr lang="ko-KR" altLang="en-US" kern="0" spc="-120" dirty="0" err="1">
                <a:solidFill>
                  <a:srgbClr val="000000"/>
                </a:solidFill>
                <a:latin typeface="바탕" panose="02030600000101010101" pitchFamily="18" charset="-127"/>
                <a:ea typeface="바탕" panose="02030600000101010101" pitchFamily="18" charset="-127"/>
              </a:rPr>
              <a:t>여러기업을</a:t>
            </a:r>
            <a:r>
              <a:rPr lang="ko-KR" altLang="en-US" kern="0" spc="-120" dirty="0">
                <a:solidFill>
                  <a:srgbClr val="000000"/>
                </a:solidFill>
                <a:latin typeface="바탕" panose="02030600000101010101" pitchFamily="18" charset="-127"/>
                <a:ea typeface="바탕" panose="02030600000101010101" pitchFamily="18" charset="-127"/>
              </a:rPr>
              <a:t> 상장기업으로 허용해주고 있어 개별기업의 재무제표를 사용하는 것을 선호</a:t>
            </a:r>
            <a:endParaRPr lang="en-US" altLang="ko-KR" kern="0" spc="-120" dirty="0">
              <a:solidFill>
                <a:srgbClr val="000000"/>
              </a:solidFill>
              <a:latin typeface="바탕" panose="02030600000101010101" pitchFamily="18" charset="-127"/>
              <a:ea typeface="바탕" panose="02030600000101010101" pitchFamily="18" charset="-127"/>
            </a:endParaRPr>
          </a:p>
          <a:p>
            <a:pPr marL="465750" marR="0" indent="-285750" algn="just" fontAlgn="base" latinLnBrk="0">
              <a:lnSpc>
                <a:spcPct val="130000"/>
              </a:lnSpc>
              <a:spcBef>
                <a:spcPts val="0"/>
              </a:spcBef>
              <a:spcAft>
                <a:spcPts val="0"/>
              </a:spcAft>
              <a:buFont typeface="Arial" panose="020B0604020202020204" pitchFamily="34" charset="0"/>
              <a:buChar char="•"/>
            </a:pPr>
            <a:r>
              <a:rPr lang="ko-KR" altLang="en-US" kern="0" spc="-120" dirty="0">
                <a:solidFill>
                  <a:srgbClr val="000000"/>
                </a:solidFill>
                <a:latin typeface="바탕" panose="02030600000101010101" pitchFamily="18" charset="-127"/>
                <a:ea typeface="바탕" panose="02030600000101010101" pitchFamily="18" charset="-127"/>
              </a:rPr>
              <a:t>온실가스 배출량에 대한 관리는 개별기업 기준으로 </a:t>
            </a:r>
            <a:r>
              <a:rPr lang="en-US" altLang="ko-KR" kern="0" spc="-120" dirty="0">
                <a:solidFill>
                  <a:srgbClr val="000000"/>
                </a:solidFill>
                <a:latin typeface="바탕" panose="02030600000101010101" pitchFamily="18" charset="-127"/>
                <a:ea typeface="바탕" panose="02030600000101010101" pitchFamily="18" charset="-127"/>
              </a:rPr>
              <a:t>50,000t</a:t>
            </a:r>
            <a:r>
              <a:rPr lang="ko-KR" altLang="en-US" kern="0" spc="-120" dirty="0">
                <a:solidFill>
                  <a:srgbClr val="000000"/>
                </a:solidFill>
                <a:latin typeface="바탕" panose="02030600000101010101" pitchFamily="18" charset="-127"/>
                <a:ea typeface="바탕" panose="02030600000101010101" pitchFamily="18" charset="-127"/>
              </a:rPr>
              <a:t>이상 혹은 사업장 기준으로 </a:t>
            </a:r>
            <a:r>
              <a:rPr lang="en-US" altLang="ko-KR" kern="0" spc="-120" dirty="0">
                <a:solidFill>
                  <a:srgbClr val="000000"/>
                </a:solidFill>
                <a:latin typeface="바탕" panose="02030600000101010101" pitchFamily="18" charset="-127"/>
                <a:ea typeface="바탕" panose="02030600000101010101" pitchFamily="18" charset="-127"/>
              </a:rPr>
              <a:t>15,000</a:t>
            </a:r>
            <a:r>
              <a:rPr lang="ko-KR" altLang="en-US" kern="0" spc="-120" dirty="0">
                <a:solidFill>
                  <a:srgbClr val="000000"/>
                </a:solidFill>
                <a:latin typeface="바탕" panose="02030600000101010101" pitchFamily="18" charset="-127"/>
                <a:ea typeface="바탕" panose="02030600000101010101" pitchFamily="18" charset="-127"/>
              </a:rPr>
              <a:t>이상인 경우에 공시하도록 되어 있음</a:t>
            </a:r>
            <a:endParaRPr lang="en-US" altLang="ko-KR" kern="0" spc="-120" dirty="0">
              <a:solidFill>
                <a:srgbClr val="000000"/>
              </a:solidFill>
              <a:latin typeface="바탕" panose="02030600000101010101" pitchFamily="18" charset="-127"/>
              <a:ea typeface="바탕" panose="02030600000101010101" pitchFamily="18" charset="-127"/>
            </a:endParaRPr>
          </a:p>
          <a:p>
            <a:pPr marL="465750" marR="0" indent="-285750" algn="just" fontAlgn="base" latinLnBrk="0">
              <a:lnSpc>
                <a:spcPct val="130000"/>
              </a:lnSpc>
              <a:spcBef>
                <a:spcPts val="0"/>
              </a:spcBef>
              <a:spcAft>
                <a:spcPts val="0"/>
              </a:spcAft>
              <a:buFont typeface="Arial" panose="020B0604020202020204" pitchFamily="34" charset="0"/>
              <a:buChar char="•"/>
            </a:pPr>
            <a:r>
              <a:rPr lang="ko-KR" altLang="en-US" kern="0" spc="-120" dirty="0">
                <a:solidFill>
                  <a:srgbClr val="000000"/>
                </a:solidFill>
                <a:latin typeface="바탕" panose="02030600000101010101" pitchFamily="18" charset="-127"/>
                <a:ea typeface="바탕" panose="02030600000101010101" pitchFamily="18" charset="-127"/>
              </a:rPr>
              <a:t>지금까지 지속가능 보고서는 대부분 개별기준으로 기후변화 정보를 공시하거나 사업장기준으로 이를 공시함</a:t>
            </a:r>
            <a:endParaRPr lang="en-US" altLang="ko-KR" kern="0" spc="-120" dirty="0">
              <a:solidFill>
                <a:srgbClr val="000000"/>
              </a:solidFill>
              <a:latin typeface="바탕" panose="02030600000101010101" pitchFamily="18" charset="-127"/>
              <a:ea typeface="바탕" panose="02030600000101010101" pitchFamily="18" charset="-127"/>
            </a:endParaRPr>
          </a:p>
        </p:txBody>
      </p:sp>
      <p:sp>
        <p:nvSpPr>
          <p:cNvPr id="2" name="사각형: 둥근 모서리 1">
            <a:extLst>
              <a:ext uri="{FF2B5EF4-FFF2-40B4-BE49-F238E27FC236}">
                <a16:creationId xmlns:a16="http://schemas.microsoft.com/office/drawing/2014/main" id="{257A102F-0F2C-3794-45BF-29E0FFEF2AE5}"/>
              </a:ext>
            </a:extLst>
          </p:cNvPr>
          <p:cNvSpPr/>
          <p:nvPr/>
        </p:nvSpPr>
        <p:spPr>
          <a:xfrm>
            <a:off x="524931" y="1663244"/>
            <a:ext cx="11142138" cy="944481"/>
          </a:xfrm>
          <a:prstGeom prst="roundRect">
            <a:avLst/>
          </a:prstGeom>
          <a:solidFill>
            <a:schemeClr val="bg1">
              <a:lumMod val="65000"/>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algn="just" fontAlgn="base" latinLnBrk="0">
              <a:lnSpc>
                <a:spcPct val="110000"/>
              </a:lnSpc>
              <a:spcBef>
                <a:spcPts val="0"/>
              </a:spcBef>
              <a:spcAft>
                <a:spcPts val="0"/>
              </a:spcAft>
            </a:pPr>
            <a:r>
              <a:rPr lang="ko-KR" altLang="en-US" sz="2000" b="1" i="1" kern="0" spc="-120" dirty="0">
                <a:solidFill>
                  <a:schemeClr val="tx1"/>
                </a:solidFill>
                <a:latin typeface="+mn-ea"/>
              </a:rPr>
              <a:t>문단 </a:t>
            </a:r>
            <a:r>
              <a:rPr lang="en-US" altLang="ko-KR" sz="2000" b="1" i="1" kern="0" spc="-120" dirty="0">
                <a:solidFill>
                  <a:schemeClr val="tx1"/>
                </a:solidFill>
                <a:latin typeface="+mn-ea"/>
              </a:rPr>
              <a:t>37. </a:t>
            </a:r>
            <a:r>
              <a:rPr lang="ko-KR" altLang="en-US" sz="2000" b="1" i="1" kern="0" spc="-120" dirty="0">
                <a:solidFill>
                  <a:schemeClr val="tx1"/>
                </a:solidFill>
                <a:latin typeface="+mn-ea"/>
              </a:rPr>
              <a:t>지속가능성 관련 재무공시의 보고기업은 관련된 일반목적재무제표의 보고기업과 동일하다</a:t>
            </a:r>
            <a:r>
              <a:rPr lang="en-US" altLang="ko-KR" sz="2000" b="1" i="1" kern="0" spc="-120" dirty="0">
                <a:solidFill>
                  <a:schemeClr val="tx1"/>
                </a:solidFill>
                <a:latin typeface="+mn-ea"/>
              </a:rPr>
              <a:t>. </a:t>
            </a:r>
            <a:r>
              <a:rPr lang="ko-KR" altLang="en-US" sz="2000" b="1" i="1" kern="0" spc="-120" dirty="0">
                <a:solidFill>
                  <a:schemeClr val="tx1"/>
                </a:solidFill>
                <a:latin typeface="+mn-ea"/>
              </a:rPr>
              <a:t>예를 들어</a:t>
            </a:r>
            <a:r>
              <a:rPr lang="en-US" altLang="ko-KR" sz="2000" b="1" i="1" kern="0" spc="-120" dirty="0">
                <a:solidFill>
                  <a:schemeClr val="tx1"/>
                </a:solidFill>
                <a:latin typeface="+mn-ea"/>
              </a:rPr>
              <a:t>, </a:t>
            </a:r>
            <a:r>
              <a:rPr lang="ko-KR" altLang="en-US" sz="2000" b="1" i="1" kern="0" spc="-120" dirty="0">
                <a:solidFill>
                  <a:schemeClr val="tx1"/>
                </a:solidFill>
                <a:latin typeface="+mn-ea"/>
              </a:rPr>
              <a:t>보고기업이 연결실체라면 연결재무제표는 지배기업과 종속기업에 대한 것이다</a:t>
            </a:r>
            <a:r>
              <a:rPr lang="en-US" altLang="ko-KR" sz="2000" b="1" i="1" kern="0" spc="-120" dirty="0">
                <a:solidFill>
                  <a:schemeClr val="tx1"/>
                </a:solidFill>
                <a:latin typeface="+mn-ea"/>
              </a:rPr>
              <a:t>.</a:t>
            </a:r>
          </a:p>
        </p:txBody>
      </p:sp>
      <p:sp>
        <p:nvSpPr>
          <p:cNvPr id="10" name="TextBox 9">
            <a:extLst>
              <a:ext uri="{FF2B5EF4-FFF2-40B4-BE49-F238E27FC236}">
                <a16:creationId xmlns:a16="http://schemas.microsoft.com/office/drawing/2014/main" id="{E3679BB4-1863-0872-25F6-FDC00F09C764}"/>
              </a:ext>
            </a:extLst>
          </p:cNvPr>
          <p:cNvSpPr txBox="1"/>
          <p:nvPr/>
        </p:nvSpPr>
        <p:spPr>
          <a:xfrm>
            <a:off x="399011" y="1252910"/>
            <a:ext cx="11403522" cy="400110"/>
          </a:xfrm>
          <a:prstGeom prst="rect">
            <a:avLst/>
          </a:prstGeom>
          <a:noFill/>
        </p:spPr>
        <p:txBody>
          <a:bodyPr wrap="square" rtlCol="0">
            <a:spAutoFit/>
          </a:bodyPr>
          <a:lstStyle/>
          <a:p>
            <a:r>
              <a:rPr lang="en-US" altLang="ko-KR" sz="2000" b="1" dirty="0">
                <a:solidFill>
                  <a:srgbClr val="002060"/>
                </a:solidFill>
              </a:rPr>
              <a:t>(1) IFRS S1, S2 - </a:t>
            </a:r>
            <a:r>
              <a:rPr lang="ko-KR" altLang="en-US" sz="2000" b="1" dirty="0">
                <a:solidFill>
                  <a:srgbClr val="002060"/>
                </a:solidFill>
              </a:rPr>
              <a:t>보고기업</a:t>
            </a:r>
          </a:p>
        </p:txBody>
      </p:sp>
      <p:cxnSp>
        <p:nvCxnSpPr>
          <p:cNvPr id="5" name="직선 연결선 4">
            <a:extLst>
              <a:ext uri="{FF2B5EF4-FFF2-40B4-BE49-F238E27FC236}">
                <a16:creationId xmlns:a16="http://schemas.microsoft.com/office/drawing/2014/main" id="{B63C6EBE-61F4-FC44-6394-3C025F0CB47A}"/>
              </a:ext>
            </a:extLst>
          </p:cNvPr>
          <p:cNvCxnSpPr>
            <a:cxnSpLocks/>
          </p:cNvCxnSpPr>
          <p:nvPr/>
        </p:nvCxnSpPr>
        <p:spPr>
          <a:xfrm flipH="1" flipV="1">
            <a:off x="6223819" y="553479"/>
            <a:ext cx="4640865" cy="8941"/>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6" name="직사각형 5">
            <a:extLst>
              <a:ext uri="{FF2B5EF4-FFF2-40B4-BE49-F238E27FC236}">
                <a16:creationId xmlns:a16="http://schemas.microsoft.com/office/drawing/2014/main" id="{83935169-4E2E-7282-C545-49392F657AC4}"/>
              </a:ext>
            </a:extLst>
          </p:cNvPr>
          <p:cNvSpPr/>
          <p:nvPr/>
        </p:nvSpPr>
        <p:spPr>
          <a:xfrm>
            <a:off x="929470" y="119541"/>
            <a:ext cx="5707304" cy="655372"/>
          </a:xfrm>
          <a:prstGeom prst="rect">
            <a:avLst/>
          </a:prstGeom>
        </p:spPr>
        <p:txBody>
          <a:bodyPr wrap="square">
            <a:spAutoFit/>
          </a:bodyPr>
          <a:lstStyle/>
          <a:p>
            <a:pPr>
              <a:lnSpc>
                <a:spcPct val="150000"/>
              </a:lnSpc>
            </a:pPr>
            <a:r>
              <a:rPr lang="en-US" altLang="ko-KR" sz="2800" b="1" dirty="0">
                <a:latin typeface="+mn-ea"/>
                <a:cs typeface="Times New Roman" pitchFamily="18" charset="0"/>
              </a:rPr>
              <a:t>IFRS </a:t>
            </a:r>
            <a:r>
              <a:rPr lang="ko-KR" altLang="en-US" sz="2800" b="1" dirty="0" err="1">
                <a:latin typeface="+mn-ea"/>
                <a:cs typeface="Times New Roman" pitchFamily="18" charset="0"/>
              </a:rPr>
              <a:t>도입시</a:t>
            </a:r>
            <a:r>
              <a:rPr lang="ko-KR" altLang="en-US" sz="2800" b="1" dirty="0">
                <a:latin typeface="+mn-ea"/>
                <a:cs typeface="Times New Roman" pitchFamily="18" charset="0"/>
              </a:rPr>
              <a:t> </a:t>
            </a:r>
            <a:r>
              <a:rPr lang="en-US" altLang="ko-KR" sz="2800" b="1" dirty="0">
                <a:latin typeface="+mn-ea"/>
                <a:cs typeface="Times New Roman" pitchFamily="18" charset="0"/>
              </a:rPr>
              <a:t>(</a:t>
            </a:r>
            <a:r>
              <a:rPr lang="ko-KR" altLang="en-US" sz="2800" b="1" dirty="0">
                <a:latin typeface="+mn-ea"/>
                <a:cs typeface="Times New Roman" pitchFamily="18" charset="0"/>
              </a:rPr>
              <a:t>주요 이슈</a:t>
            </a:r>
            <a:r>
              <a:rPr lang="en-US" altLang="ko-KR" sz="2800" b="1" dirty="0">
                <a:latin typeface="+mn-ea"/>
                <a:cs typeface="Times New Roman" pitchFamily="18" charset="0"/>
              </a:rPr>
              <a:t>)</a:t>
            </a:r>
          </a:p>
        </p:txBody>
      </p:sp>
      <p:sp>
        <p:nvSpPr>
          <p:cNvPr id="3" name="직사각형 2">
            <a:extLst>
              <a:ext uri="{FF2B5EF4-FFF2-40B4-BE49-F238E27FC236}">
                <a16:creationId xmlns:a16="http://schemas.microsoft.com/office/drawing/2014/main" id="{CAF848F3-3B6C-A3D2-F39D-BBA41F429ECF}"/>
              </a:ext>
            </a:extLst>
          </p:cNvPr>
          <p:cNvSpPr/>
          <p:nvPr/>
        </p:nvSpPr>
        <p:spPr>
          <a:xfrm>
            <a:off x="366157" y="61133"/>
            <a:ext cx="595035" cy="742511"/>
          </a:xfrm>
          <a:prstGeom prst="rect">
            <a:avLst/>
          </a:prstGeom>
        </p:spPr>
        <p:txBody>
          <a:bodyPr wrap="none">
            <a:spAutoFit/>
          </a:bodyPr>
          <a:lstStyle/>
          <a:p>
            <a:pPr>
              <a:lnSpc>
                <a:spcPct val="150000"/>
              </a:lnSpc>
            </a:pPr>
            <a:r>
              <a:rPr lang="en-US" altLang="ko-KR" sz="3200" b="1" dirty="0">
                <a:solidFill>
                  <a:schemeClr val="bg1">
                    <a:lumMod val="75000"/>
                  </a:schemeClr>
                </a:solidFill>
                <a:latin typeface="Times New Roman" pitchFamily="18" charset="0"/>
                <a:ea typeface="맑은 고딕" pitchFamily="50" charset="-127"/>
                <a:cs typeface="Times New Roman" pitchFamily="18" charset="0"/>
              </a:rPr>
              <a:t>0</a:t>
            </a:r>
            <a:r>
              <a:rPr lang="en-US" altLang="ko-KR" sz="3200" b="1" dirty="0">
                <a:solidFill>
                  <a:srgbClr val="C00000"/>
                </a:solidFill>
                <a:latin typeface="Times New Roman" pitchFamily="18" charset="0"/>
                <a:ea typeface="맑은 고딕" pitchFamily="50" charset="-127"/>
                <a:cs typeface="Times New Roman" pitchFamily="18" charset="0"/>
              </a:rPr>
              <a:t>4</a:t>
            </a:r>
          </a:p>
        </p:txBody>
      </p:sp>
      <p:sp>
        <p:nvSpPr>
          <p:cNvPr id="7" name="슬라이드 번호 개체 틀 6"/>
          <p:cNvSpPr>
            <a:spLocks noGrp="1"/>
          </p:cNvSpPr>
          <p:nvPr>
            <p:ph type="sldNum" sz="quarter" idx="12"/>
          </p:nvPr>
        </p:nvSpPr>
        <p:spPr/>
        <p:txBody>
          <a:bodyPr/>
          <a:lstStyle/>
          <a:p>
            <a:fld id="{DDC88DC7-E127-40CF-A214-063A7381AEF2}" type="slidenum">
              <a:rPr lang="ko-KR" altLang="en-US" smtClean="0"/>
              <a:t>31</a:t>
            </a:fld>
            <a:endParaRPr lang="ko-KR" altLang="en-US"/>
          </a:p>
        </p:txBody>
      </p:sp>
    </p:spTree>
    <p:extLst>
      <p:ext uri="{BB962C8B-B14F-4D97-AF65-F5344CB8AC3E}">
        <p14:creationId xmlns:p14="http://schemas.microsoft.com/office/powerpoint/2010/main" val="20073949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E3679BB4-1863-0872-25F6-FDC00F09C764}"/>
              </a:ext>
            </a:extLst>
          </p:cNvPr>
          <p:cNvSpPr txBox="1"/>
          <p:nvPr/>
        </p:nvSpPr>
        <p:spPr>
          <a:xfrm>
            <a:off x="394239" y="1187884"/>
            <a:ext cx="11403522" cy="400110"/>
          </a:xfrm>
          <a:prstGeom prst="rect">
            <a:avLst/>
          </a:prstGeom>
          <a:noFill/>
        </p:spPr>
        <p:txBody>
          <a:bodyPr wrap="square" rtlCol="0">
            <a:spAutoFit/>
          </a:bodyPr>
          <a:lstStyle/>
          <a:p>
            <a:r>
              <a:rPr lang="en-US" altLang="ko-KR" sz="2000" b="1" dirty="0">
                <a:solidFill>
                  <a:srgbClr val="002060"/>
                </a:solidFill>
              </a:rPr>
              <a:t>(2) IFRS S1, S2 – </a:t>
            </a:r>
            <a:r>
              <a:rPr lang="ko-KR" altLang="en-US" sz="2000" b="1" dirty="0">
                <a:solidFill>
                  <a:srgbClr val="002060"/>
                </a:solidFill>
              </a:rPr>
              <a:t>보고빈도</a:t>
            </a:r>
          </a:p>
        </p:txBody>
      </p:sp>
      <p:sp>
        <p:nvSpPr>
          <p:cNvPr id="4" name="직사각형 3">
            <a:extLst>
              <a:ext uri="{FF2B5EF4-FFF2-40B4-BE49-F238E27FC236}">
                <a16:creationId xmlns:a16="http://schemas.microsoft.com/office/drawing/2014/main" id="{6C6AA88C-D550-C70C-9EED-158ACFC0BA99}"/>
              </a:ext>
            </a:extLst>
          </p:cNvPr>
          <p:cNvSpPr/>
          <p:nvPr/>
        </p:nvSpPr>
        <p:spPr>
          <a:xfrm>
            <a:off x="465344" y="2883030"/>
            <a:ext cx="11201725" cy="1938992"/>
          </a:xfrm>
          <a:prstGeom prst="rect">
            <a:avLst/>
          </a:prstGeom>
        </p:spPr>
        <p:txBody>
          <a:bodyPr wrap="square">
            <a:spAutoFit/>
          </a:bodyPr>
          <a:lstStyle/>
          <a:p>
            <a:pPr marL="342900" marR="0" indent="-342900" algn="just" fontAlgn="base" latinLnBrk="0">
              <a:lnSpc>
                <a:spcPct val="150000"/>
              </a:lnSpc>
              <a:spcBef>
                <a:spcPts val="0"/>
              </a:spcBef>
              <a:spcAft>
                <a:spcPts val="0"/>
              </a:spcAft>
              <a:buFont typeface="Wingdings" panose="05000000000000000000" pitchFamily="2" charset="2"/>
              <a:buChar char="§"/>
            </a:pPr>
            <a:r>
              <a:rPr lang="ko-KR" altLang="en-US" sz="2000" kern="0" spc="-120" dirty="0">
                <a:solidFill>
                  <a:srgbClr val="000000"/>
                </a:solidFill>
                <a:latin typeface="+mn-ea"/>
              </a:rPr>
              <a:t>국내 모든 기업의 지속가능보고서는 </a:t>
            </a:r>
            <a:r>
              <a:rPr lang="en-US" altLang="ko-KR" sz="2000" kern="0" spc="-120" dirty="0">
                <a:solidFill>
                  <a:srgbClr val="000000"/>
                </a:solidFill>
                <a:latin typeface="+mn-ea"/>
              </a:rPr>
              <a:t>4</a:t>
            </a:r>
            <a:r>
              <a:rPr lang="ko-KR" altLang="en-US" sz="2000" kern="0" spc="-120" dirty="0">
                <a:solidFill>
                  <a:srgbClr val="000000"/>
                </a:solidFill>
                <a:latin typeface="+mn-ea"/>
              </a:rPr>
              <a:t>월 이후에 보고하고 있음</a:t>
            </a:r>
            <a:endParaRPr lang="en-US" altLang="ko-KR" sz="2000" kern="0" spc="-120" dirty="0">
              <a:solidFill>
                <a:srgbClr val="000000"/>
              </a:solidFill>
              <a:latin typeface="+mn-ea"/>
            </a:endParaRPr>
          </a:p>
          <a:p>
            <a:pPr marL="342900" marR="0" indent="-342900" algn="just" fontAlgn="base" latinLnBrk="0">
              <a:lnSpc>
                <a:spcPct val="150000"/>
              </a:lnSpc>
              <a:spcBef>
                <a:spcPts val="0"/>
              </a:spcBef>
              <a:spcAft>
                <a:spcPts val="0"/>
              </a:spcAft>
              <a:buFont typeface="Wingdings" panose="05000000000000000000" pitchFamily="2" charset="2"/>
              <a:buChar char="§"/>
            </a:pPr>
            <a:r>
              <a:rPr lang="ko-KR" altLang="en-US" sz="2000" kern="0" spc="-120" dirty="0">
                <a:solidFill>
                  <a:srgbClr val="000000"/>
                </a:solidFill>
                <a:latin typeface="+mn-ea"/>
              </a:rPr>
              <a:t>재무제표 작성 이후에 회계 종사자들이 시간적 여유를 가질 수 있기 때문</a:t>
            </a:r>
            <a:endParaRPr lang="en-US" altLang="ko-KR" sz="2000" kern="0" spc="-120" dirty="0">
              <a:solidFill>
                <a:srgbClr val="000000"/>
              </a:solidFill>
              <a:latin typeface="+mn-ea"/>
            </a:endParaRPr>
          </a:p>
          <a:p>
            <a:pPr marL="342900" marR="0" indent="-342900" algn="just" fontAlgn="base" latinLnBrk="0">
              <a:lnSpc>
                <a:spcPct val="150000"/>
              </a:lnSpc>
              <a:spcBef>
                <a:spcPts val="0"/>
              </a:spcBef>
              <a:spcAft>
                <a:spcPts val="0"/>
              </a:spcAft>
              <a:buFont typeface="Wingdings" panose="05000000000000000000" pitchFamily="2" charset="2"/>
              <a:buChar char="§"/>
            </a:pPr>
            <a:r>
              <a:rPr lang="ko-KR" altLang="en-US" sz="2000" kern="0" spc="-120" dirty="0">
                <a:solidFill>
                  <a:srgbClr val="000000"/>
                </a:solidFill>
                <a:latin typeface="+mn-ea"/>
              </a:rPr>
              <a:t>국내에서는 </a:t>
            </a:r>
            <a:r>
              <a:rPr lang="en-US" altLang="ko-KR" sz="2000" kern="0" spc="-120" dirty="0">
                <a:solidFill>
                  <a:srgbClr val="000000"/>
                </a:solidFill>
                <a:latin typeface="+mn-ea"/>
              </a:rPr>
              <a:t>(</a:t>
            </a:r>
            <a:r>
              <a:rPr lang="ko-KR" altLang="en-US" sz="2000" kern="0" spc="-120" dirty="0">
                <a:solidFill>
                  <a:srgbClr val="000000"/>
                </a:solidFill>
                <a:latin typeface="+mn-ea"/>
              </a:rPr>
              <a:t>환경부</a:t>
            </a:r>
            <a:r>
              <a:rPr lang="en-US" altLang="ko-KR" sz="2000" kern="0" spc="-120" dirty="0">
                <a:solidFill>
                  <a:srgbClr val="000000"/>
                </a:solidFill>
                <a:latin typeface="+mn-ea"/>
              </a:rPr>
              <a:t>) </a:t>
            </a:r>
            <a:r>
              <a:rPr lang="ko-KR" altLang="en-US" sz="2000" kern="0" spc="-120" dirty="0">
                <a:solidFill>
                  <a:srgbClr val="000000"/>
                </a:solidFill>
                <a:latin typeface="+mn-ea"/>
              </a:rPr>
              <a:t>온실가스 배출량 </a:t>
            </a:r>
            <a:r>
              <a:rPr lang="en-US" altLang="ko-KR" sz="2000" kern="0" spc="-120" dirty="0">
                <a:solidFill>
                  <a:srgbClr val="000000"/>
                </a:solidFill>
                <a:latin typeface="+mn-ea"/>
              </a:rPr>
              <a:t>(Scope 1, 2)</a:t>
            </a:r>
            <a:r>
              <a:rPr lang="ko-KR" altLang="en-US" sz="2000" kern="0" spc="-120" dirty="0">
                <a:solidFill>
                  <a:srgbClr val="000000"/>
                </a:solidFill>
                <a:latin typeface="+mn-ea"/>
              </a:rPr>
              <a:t> 인증</a:t>
            </a:r>
            <a:r>
              <a:rPr lang="en-US" altLang="ko-KR" sz="2000" kern="0" spc="-120" dirty="0">
                <a:solidFill>
                  <a:srgbClr val="000000"/>
                </a:solidFill>
                <a:latin typeface="+mn-ea"/>
              </a:rPr>
              <a:t>, </a:t>
            </a:r>
            <a:r>
              <a:rPr lang="ko-KR" altLang="en-US" sz="2000" kern="0" spc="-120" dirty="0">
                <a:solidFill>
                  <a:srgbClr val="000000"/>
                </a:solidFill>
                <a:latin typeface="+mn-ea"/>
              </a:rPr>
              <a:t>확정이 </a:t>
            </a:r>
            <a:r>
              <a:rPr lang="en-US" altLang="ko-KR" sz="2000" kern="0" spc="-120" dirty="0">
                <a:solidFill>
                  <a:srgbClr val="000000"/>
                </a:solidFill>
                <a:latin typeface="+mn-ea"/>
              </a:rPr>
              <a:t>5</a:t>
            </a:r>
            <a:r>
              <a:rPr lang="ko-KR" altLang="en-US" sz="2000" kern="0" spc="-120" dirty="0">
                <a:solidFill>
                  <a:srgbClr val="000000"/>
                </a:solidFill>
                <a:latin typeface="+mn-ea"/>
              </a:rPr>
              <a:t>월에 이루어짐</a:t>
            </a:r>
            <a:endParaRPr lang="en-US" altLang="ko-KR" sz="2000" kern="0" spc="-120" dirty="0">
              <a:solidFill>
                <a:srgbClr val="000000"/>
              </a:solidFill>
              <a:latin typeface="+mn-ea"/>
            </a:endParaRPr>
          </a:p>
          <a:p>
            <a:pPr marL="342900" marR="0" indent="-342900" algn="just" fontAlgn="base" latinLnBrk="0">
              <a:lnSpc>
                <a:spcPct val="150000"/>
              </a:lnSpc>
              <a:spcBef>
                <a:spcPts val="0"/>
              </a:spcBef>
              <a:spcAft>
                <a:spcPts val="0"/>
              </a:spcAft>
              <a:buFont typeface="Wingdings" panose="05000000000000000000" pitchFamily="2" charset="2"/>
              <a:buChar char="§"/>
            </a:pPr>
            <a:r>
              <a:rPr lang="ko-KR" altLang="en-US" sz="2000" kern="0" spc="-120" dirty="0">
                <a:solidFill>
                  <a:srgbClr val="000000"/>
                </a:solidFill>
                <a:latin typeface="+mn-ea"/>
              </a:rPr>
              <a:t>한국회계기준원과 금융위원회에서도 </a:t>
            </a:r>
            <a:r>
              <a:rPr lang="en-US" altLang="ko-KR" sz="2000" kern="0" spc="-120" dirty="0">
                <a:solidFill>
                  <a:srgbClr val="000000"/>
                </a:solidFill>
                <a:latin typeface="+mn-ea"/>
              </a:rPr>
              <a:t>2022</a:t>
            </a:r>
            <a:r>
              <a:rPr lang="ko-KR" altLang="en-US" sz="2000" kern="0" spc="-120" dirty="0">
                <a:solidFill>
                  <a:srgbClr val="000000"/>
                </a:solidFill>
                <a:latin typeface="+mn-ea"/>
              </a:rPr>
              <a:t>년 </a:t>
            </a:r>
            <a:r>
              <a:rPr lang="en-US" altLang="ko-KR" sz="2000" kern="0" spc="-120" dirty="0">
                <a:solidFill>
                  <a:srgbClr val="000000"/>
                </a:solidFill>
                <a:latin typeface="+mn-ea"/>
              </a:rPr>
              <a:t>7</a:t>
            </a:r>
            <a:r>
              <a:rPr lang="ko-KR" altLang="en-US" sz="2000" kern="0" spc="-120" dirty="0">
                <a:solidFill>
                  <a:srgbClr val="000000"/>
                </a:solidFill>
                <a:latin typeface="+mn-ea"/>
              </a:rPr>
              <a:t>월에 </a:t>
            </a:r>
            <a:r>
              <a:rPr lang="en-US" altLang="ko-KR" sz="2000" kern="0" spc="-120" dirty="0">
                <a:solidFill>
                  <a:srgbClr val="000000"/>
                </a:solidFill>
                <a:latin typeface="+mn-ea"/>
              </a:rPr>
              <a:t>ISSB</a:t>
            </a:r>
            <a:r>
              <a:rPr lang="ko-KR" altLang="en-US" sz="2000" kern="0" spc="-120" dirty="0">
                <a:solidFill>
                  <a:srgbClr val="000000"/>
                </a:solidFill>
                <a:latin typeface="+mn-ea"/>
              </a:rPr>
              <a:t>에 보고시차를 완화를 요구함</a:t>
            </a:r>
            <a:endParaRPr lang="en-US" altLang="ko-KR" sz="2000" kern="0" spc="-120" dirty="0">
              <a:solidFill>
                <a:srgbClr val="000000"/>
              </a:solidFill>
              <a:latin typeface="+mn-ea"/>
            </a:endParaRPr>
          </a:p>
        </p:txBody>
      </p:sp>
      <p:sp>
        <p:nvSpPr>
          <p:cNvPr id="11" name="사각형: 둥근 모서리 10">
            <a:extLst>
              <a:ext uri="{FF2B5EF4-FFF2-40B4-BE49-F238E27FC236}">
                <a16:creationId xmlns:a16="http://schemas.microsoft.com/office/drawing/2014/main" id="{E7E4C298-BCF3-CEF6-6FD1-401783D24038}"/>
              </a:ext>
            </a:extLst>
          </p:cNvPr>
          <p:cNvSpPr/>
          <p:nvPr/>
        </p:nvSpPr>
        <p:spPr>
          <a:xfrm>
            <a:off x="524931" y="1663244"/>
            <a:ext cx="11142138" cy="944481"/>
          </a:xfrm>
          <a:prstGeom prst="roundRect">
            <a:avLst/>
          </a:prstGeom>
          <a:solidFill>
            <a:schemeClr val="bg1">
              <a:lumMod val="65000"/>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algn="just" fontAlgn="base" latinLnBrk="0">
              <a:lnSpc>
                <a:spcPct val="110000"/>
              </a:lnSpc>
              <a:spcBef>
                <a:spcPts val="0"/>
              </a:spcBef>
              <a:spcAft>
                <a:spcPts val="0"/>
              </a:spcAft>
            </a:pPr>
            <a:r>
              <a:rPr lang="ko-KR" altLang="en-US" sz="2000" b="1" i="1" kern="0" spc="-120" dirty="0">
                <a:solidFill>
                  <a:schemeClr val="tx1"/>
                </a:solidFill>
                <a:latin typeface="+mn-ea"/>
              </a:rPr>
              <a:t>문단 </a:t>
            </a:r>
            <a:r>
              <a:rPr lang="en-US" altLang="ko-KR" sz="2000" b="1" i="1" kern="0" spc="-120" dirty="0">
                <a:solidFill>
                  <a:schemeClr val="tx1"/>
                </a:solidFill>
                <a:latin typeface="+mn-ea"/>
              </a:rPr>
              <a:t>66. </a:t>
            </a:r>
            <a:r>
              <a:rPr lang="ko-KR" altLang="en-US" sz="2000" b="1" i="1" kern="0" spc="-120" dirty="0">
                <a:solidFill>
                  <a:schemeClr val="tx1"/>
                </a:solidFill>
                <a:latin typeface="+mn-ea"/>
              </a:rPr>
              <a:t>지속가능성 관련 재무공시는 관련 재무제표와 동시에 보고하고</a:t>
            </a:r>
            <a:r>
              <a:rPr lang="en-US" altLang="ko-KR" sz="2000" b="1" i="1" kern="0" spc="-120" dirty="0">
                <a:solidFill>
                  <a:schemeClr val="tx1"/>
                </a:solidFill>
                <a:latin typeface="+mn-ea"/>
              </a:rPr>
              <a:t>, </a:t>
            </a:r>
            <a:r>
              <a:rPr lang="ko-KR" altLang="en-US" sz="2000" b="1" i="1" kern="0" spc="-120" dirty="0">
                <a:solidFill>
                  <a:schemeClr val="tx1"/>
                </a:solidFill>
                <a:latin typeface="+mn-ea"/>
              </a:rPr>
              <a:t>재무제표의 보고기간과 동일한 기간으로 한다</a:t>
            </a:r>
            <a:r>
              <a:rPr lang="en-US" altLang="ko-KR" sz="2000" b="1" i="1" kern="0" spc="-120" dirty="0">
                <a:solidFill>
                  <a:schemeClr val="tx1"/>
                </a:solidFill>
                <a:latin typeface="+mn-ea"/>
              </a:rPr>
              <a:t>.</a:t>
            </a:r>
          </a:p>
        </p:txBody>
      </p:sp>
      <p:sp>
        <p:nvSpPr>
          <p:cNvPr id="6" name="슬라이드 번호 개체 틀 5"/>
          <p:cNvSpPr>
            <a:spLocks noGrp="1"/>
          </p:cNvSpPr>
          <p:nvPr>
            <p:ph type="sldNum" sz="quarter" idx="12"/>
          </p:nvPr>
        </p:nvSpPr>
        <p:spPr/>
        <p:txBody>
          <a:bodyPr/>
          <a:lstStyle/>
          <a:p>
            <a:fld id="{DDC88DC7-E127-40CF-A214-063A7381AEF2}" type="slidenum">
              <a:rPr lang="ko-KR" altLang="en-US" smtClean="0"/>
              <a:t>32</a:t>
            </a:fld>
            <a:endParaRPr lang="ko-KR" altLang="en-US"/>
          </a:p>
        </p:txBody>
      </p:sp>
      <p:cxnSp>
        <p:nvCxnSpPr>
          <p:cNvPr id="7" name="직선 연결선 6">
            <a:extLst>
              <a:ext uri="{FF2B5EF4-FFF2-40B4-BE49-F238E27FC236}">
                <a16:creationId xmlns:a16="http://schemas.microsoft.com/office/drawing/2014/main" id="{41045E99-D0F4-8023-246D-106C8DE511A2}"/>
              </a:ext>
            </a:extLst>
          </p:cNvPr>
          <p:cNvCxnSpPr>
            <a:cxnSpLocks/>
          </p:cNvCxnSpPr>
          <p:nvPr/>
        </p:nvCxnSpPr>
        <p:spPr>
          <a:xfrm flipH="1" flipV="1">
            <a:off x="6223819" y="553479"/>
            <a:ext cx="4640865" cy="8941"/>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8" name="직사각형 7">
            <a:extLst>
              <a:ext uri="{FF2B5EF4-FFF2-40B4-BE49-F238E27FC236}">
                <a16:creationId xmlns:a16="http://schemas.microsoft.com/office/drawing/2014/main" id="{B5A564B6-450D-5D39-C343-675CD1BD0E04}"/>
              </a:ext>
            </a:extLst>
          </p:cNvPr>
          <p:cNvSpPr/>
          <p:nvPr/>
        </p:nvSpPr>
        <p:spPr>
          <a:xfrm>
            <a:off x="929470" y="119541"/>
            <a:ext cx="5707304" cy="655372"/>
          </a:xfrm>
          <a:prstGeom prst="rect">
            <a:avLst/>
          </a:prstGeom>
        </p:spPr>
        <p:txBody>
          <a:bodyPr wrap="square">
            <a:spAutoFit/>
          </a:bodyPr>
          <a:lstStyle/>
          <a:p>
            <a:pPr>
              <a:lnSpc>
                <a:spcPct val="150000"/>
              </a:lnSpc>
            </a:pPr>
            <a:r>
              <a:rPr lang="en-US" altLang="ko-KR" sz="2800" b="1" dirty="0">
                <a:latin typeface="+mn-ea"/>
                <a:cs typeface="Times New Roman" pitchFamily="18" charset="0"/>
              </a:rPr>
              <a:t>IFRS </a:t>
            </a:r>
            <a:r>
              <a:rPr lang="ko-KR" altLang="en-US" sz="2800" b="1" dirty="0" err="1">
                <a:latin typeface="+mn-ea"/>
                <a:cs typeface="Times New Roman" pitchFamily="18" charset="0"/>
              </a:rPr>
              <a:t>도입시</a:t>
            </a:r>
            <a:r>
              <a:rPr lang="ko-KR" altLang="en-US" sz="2800" b="1" dirty="0">
                <a:latin typeface="+mn-ea"/>
                <a:cs typeface="Times New Roman" pitchFamily="18" charset="0"/>
              </a:rPr>
              <a:t> </a:t>
            </a:r>
            <a:r>
              <a:rPr lang="en-US" altLang="ko-KR" sz="2800" b="1" dirty="0">
                <a:latin typeface="+mn-ea"/>
                <a:cs typeface="Times New Roman" pitchFamily="18" charset="0"/>
              </a:rPr>
              <a:t>(</a:t>
            </a:r>
            <a:r>
              <a:rPr lang="ko-KR" altLang="en-US" sz="2800" b="1" dirty="0">
                <a:latin typeface="+mn-ea"/>
                <a:cs typeface="Times New Roman" pitchFamily="18" charset="0"/>
              </a:rPr>
              <a:t>주요 이슈</a:t>
            </a:r>
            <a:r>
              <a:rPr lang="en-US" altLang="ko-KR" sz="2800" b="1" dirty="0">
                <a:latin typeface="+mn-ea"/>
                <a:cs typeface="Times New Roman" pitchFamily="18" charset="0"/>
              </a:rPr>
              <a:t>)</a:t>
            </a:r>
          </a:p>
        </p:txBody>
      </p:sp>
      <p:sp>
        <p:nvSpPr>
          <p:cNvPr id="9" name="직사각형 8">
            <a:extLst>
              <a:ext uri="{FF2B5EF4-FFF2-40B4-BE49-F238E27FC236}">
                <a16:creationId xmlns:a16="http://schemas.microsoft.com/office/drawing/2014/main" id="{2DBD78A4-D619-FCF3-2A24-B4CC3A26DC1D}"/>
              </a:ext>
            </a:extLst>
          </p:cNvPr>
          <p:cNvSpPr/>
          <p:nvPr/>
        </p:nvSpPr>
        <p:spPr>
          <a:xfrm>
            <a:off x="366157" y="61133"/>
            <a:ext cx="595035" cy="742511"/>
          </a:xfrm>
          <a:prstGeom prst="rect">
            <a:avLst/>
          </a:prstGeom>
        </p:spPr>
        <p:txBody>
          <a:bodyPr wrap="none">
            <a:spAutoFit/>
          </a:bodyPr>
          <a:lstStyle/>
          <a:p>
            <a:pPr>
              <a:lnSpc>
                <a:spcPct val="150000"/>
              </a:lnSpc>
            </a:pPr>
            <a:r>
              <a:rPr lang="en-US" altLang="ko-KR" sz="3200" b="1" dirty="0">
                <a:solidFill>
                  <a:schemeClr val="bg1">
                    <a:lumMod val="75000"/>
                  </a:schemeClr>
                </a:solidFill>
                <a:latin typeface="Times New Roman" pitchFamily="18" charset="0"/>
                <a:ea typeface="맑은 고딕" pitchFamily="50" charset="-127"/>
                <a:cs typeface="Times New Roman" pitchFamily="18" charset="0"/>
              </a:rPr>
              <a:t>0</a:t>
            </a:r>
            <a:r>
              <a:rPr lang="en-US" altLang="ko-KR" sz="3200" b="1" dirty="0">
                <a:solidFill>
                  <a:srgbClr val="C00000"/>
                </a:solidFill>
                <a:latin typeface="Times New Roman" pitchFamily="18" charset="0"/>
                <a:ea typeface="맑은 고딕" pitchFamily="50" charset="-127"/>
                <a:cs typeface="Times New Roman" pitchFamily="18" charset="0"/>
              </a:rPr>
              <a:t>4</a:t>
            </a:r>
          </a:p>
        </p:txBody>
      </p:sp>
    </p:spTree>
    <p:extLst>
      <p:ext uri="{BB962C8B-B14F-4D97-AF65-F5344CB8AC3E}">
        <p14:creationId xmlns:p14="http://schemas.microsoft.com/office/powerpoint/2010/main" val="86524461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E3679BB4-1863-0872-25F6-FDC00F09C764}"/>
              </a:ext>
            </a:extLst>
          </p:cNvPr>
          <p:cNvSpPr txBox="1"/>
          <p:nvPr/>
        </p:nvSpPr>
        <p:spPr>
          <a:xfrm>
            <a:off x="394239" y="1208851"/>
            <a:ext cx="11403522" cy="400110"/>
          </a:xfrm>
          <a:prstGeom prst="rect">
            <a:avLst/>
          </a:prstGeom>
          <a:noFill/>
        </p:spPr>
        <p:txBody>
          <a:bodyPr wrap="square" rtlCol="0">
            <a:spAutoFit/>
          </a:bodyPr>
          <a:lstStyle/>
          <a:p>
            <a:r>
              <a:rPr lang="en-US" altLang="ko-KR" sz="2000" b="1" dirty="0">
                <a:solidFill>
                  <a:srgbClr val="002060"/>
                </a:solidFill>
              </a:rPr>
              <a:t>(3) IFRS S1, S2 - </a:t>
            </a:r>
            <a:r>
              <a:rPr lang="ko-KR" altLang="en-US" sz="2000" b="1" dirty="0">
                <a:solidFill>
                  <a:srgbClr val="002060"/>
                </a:solidFill>
              </a:rPr>
              <a:t>정보위치</a:t>
            </a:r>
          </a:p>
        </p:txBody>
      </p:sp>
      <p:cxnSp>
        <p:nvCxnSpPr>
          <p:cNvPr id="3" name="직선 연결선 2">
            <a:extLst>
              <a:ext uri="{FF2B5EF4-FFF2-40B4-BE49-F238E27FC236}">
                <a16:creationId xmlns:a16="http://schemas.microsoft.com/office/drawing/2014/main" id="{DFC7AABE-044C-B208-A73B-A42BCDCBB5FA}"/>
              </a:ext>
            </a:extLst>
          </p:cNvPr>
          <p:cNvCxnSpPr>
            <a:cxnSpLocks/>
          </p:cNvCxnSpPr>
          <p:nvPr/>
        </p:nvCxnSpPr>
        <p:spPr>
          <a:xfrm flipH="1" flipV="1">
            <a:off x="6223819" y="553479"/>
            <a:ext cx="4640865" cy="8941"/>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11" name="사각형: 둥근 모서리 10">
            <a:extLst>
              <a:ext uri="{FF2B5EF4-FFF2-40B4-BE49-F238E27FC236}">
                <a16:creationId xmlns:a16="http://schemas.microsoft.com/office/drawing/2014/main" id="{E7E4C298-BCF3-CEF6-6FD1-401783D24038}"/>
              </a:ext>
            </a:extLst>
          </p:cNvPr>
          <p:cNvSpPr/>
          <p:nvPr/>
        </p:nvSpPr>
        <p:spPr>
          <a:xfrm>
            <a:off x="524931" y="1663244"/>
            <a:ext cx="11142138" cy="2538673"/>
          </a:xfrm>
          <a:prstGeom prst="roundRect">
            <a:avLst>
              <a:gd name="adj" fmla="val 9308"/>
            </a:avLst>
          </a:prstGeom>
          <a:solidFill>
            <a:schemeClr val="bg1">
              <a:lumMod val="65000"/>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algn="just" fontAlgn="base" latinLnBrk="0">
              <a:lnSpc>
                <a:spcPct val="110000"/>
              </a:lnSpc>
              <a:spcBef>
                <a:spcPts val="0"/>
              </a:spcBef>
              <a:spcAft>
                <a:spcPts val="0"/>
              </a:spcAft>
            </a:pPr>
            <a:r>
              <a:rPr lang="ko-KR" altLang="en-US" sz="2000" b="1" i="1" kern="0" spc="-120" dirty="0">
                <a:solidFill>
                  <a:schemeClr val="tx1"/>
                </a:solidFill>
                <a:latin typeface="+mn-ea"/>
              </a:rPr>
              <a:t>문단 </a:t>
            </a:r>
            <a:r>
              <a:rPr lang="en-US" altLang="ko-KR" sz="2000" b="1" i="1" kern="0" spc="-120" dirty="0">
                <a:solidFill>
                  <a:schemeClr val="tx1"/>
                </a:solidFill>
                <a:latin typeface="+mn-ea"/>
              </a:rPr>
              <a:t>73. </a:t>
            </a:r>
            <a:r>
              <a:rPr lang="ko-KR" altLang="en-US" sz="2000" b="1" i="1" kern="0" spc="-120" dirty="0">
                <a:solidFill>
                  <a:schemeClr val="tx1"/>
                </a:solidFill>
                <a:latin typeface="+mn-ea"/>
              </a:rPr>
              <a:t>기업에 적용되는 규정이나 그 밖의 요구사항에 따라 </a:t>
            </a:r>
            <a:r>
              <a:rPr lang="ko-KR" altLang="en-US" sz="2000" b="1" i="1" kern="0" spc="-120" dirty="0" err="1">
                <a:solidFill>
                  <a:schemeClr val="tx1"/>
                </a:solidFill>
                <a:latin typeface="+mn-ea"/>
              </a:rPr>
              <a:t>일반목적재무보고에는지속가능성</a:t>
            </a:r>
            <a:r>
              <a:rPr lang="ko-KR" altLang="en-US" sz="2000" b="1" i="1" kern="0" spc="-120" dirty="0">
                <a:solidFill>
                  <a:schemeClr val="tx1"/>
                </a:solidFill>
                <a:latin typeface="+mn-ea"/>
              </a:rPr>
              <a:t> 관련 재무정보를 공시할 수 있는 다양한 위치가 있다</a:t>
            </a:r>
            <a:r>
              <a:rPr lang="en-US" altLang="ko-KR" sz="2000" b="1" i="1" kern="0" spc="-120" dirty="0">
                <a:solidFill>
                  <a:schemeClr val="tx1"/>
                </a:solidFill>
                <a:latin typeface="+mn-ea"/>
              </a:rPr>
              <a:t>. </a:t>
            </a:r>
            <a:r>
              <a:rPr lang="ko-KR" altLang="en-US" sz="2000" b="1" i="1" kern="0" spc="-120" dirty="0">
                <a:solidFill>
                  <a:schemeClr val="tx1"/>
                </a:solidFill>
                <a:latin typeface="+mn-ea"/>
              </a:rPr>
              <a:t>경영진설명서가 기업의 일반목적재무보고의 일부를 구성하는 경우에 지속가능성관련 재무공시는 기업의 경영진설명서에 포함될 수 있다</a:t>
            </a:r>
            <a:r>
              <a:rPr lang="en-US" altLang="ko-KR" sz="2000" b="1" i="1" kern="0" spc="-120" dirty="0">
                <a:solidFill>
                  <a:schemeClr val="tx1"/>
                </a:solidFill>
                <a:latin typeface="+mn-ea"/>
              </a:rPr>
              <a:t>. </a:t>
            </a:r>
            <a:r>
              <a:rPr lang="ko-KR" altLang="en-US" sz="2000" b="1" i="1" kern="0" spc="-120" dirty="0">
                <a:solidFill>
                  <a:schemeClr val="tx1"/>
                </a:solidFill>
                <a:latin typeface="+mn-ea"/>
              </a:rPr>
              <a:t>경영진설명서는 기업의 재무제표를 보완한다</a:t>
            </a:r>
            <a:r>
              <a:rPr lang="en-US" altLang="ko-KR" sz="2000" b="1" i="1" kern="0" spc="-120" dirty="0">
                <a:solidFill>
                  <a:schemeClr val="tx1"/>
                </a:solidFill>
                <a:latin typeface="+mn-ea"/>
              </a:rPr>
              <a:t>. </a:t>
            </a:r>
            <a:r>
              <a:rPr lang="ko-KR" altLang="en-US" sz="2000" b="1" i="1" kern="0" spc="-120" dirty="0">
                <a:solidFill>
                  <a:schemeClr val="tx1"/>
                </a:solidFill>
                <a:latin typeface="+mn-ea"/>
              </a:rPr>
              <a:t>이 기준서는 기업의 재무성과와 재무상태에 영향을 미치는 요소와 기업의 가치창출능력과 현금흐름 창출능력에 영향을 미칠 수 있는 요소에 대한 통찰력을 제공한다</a:t>
            </a:r>
            <a:r>
              <a:rPr lang="en-US" altLang="ko-KR" sz="2000" b="1" i="1" kern="0" spc="-120" dirty="0">
                <a:solidFill>
                  <a:schemeClr val="tx1"/>
                </a:solidFill>
                <a:latin typeface="+mn-ea"/>
              </a:rPr>
              <a:t>. </a:t>
            </a:r>
            <a:r>
              <a:rPr lang="ko-KR" altLang="en-US" sz="2000" b="1" i="1" kern="0" spc="-120" dirty="0">
                <a:solidFill>
                  <a:schemeClr val="tx1"/>
                </a:solidFill>
                <a:latin typeface="+mn-ea"/>
              </a:rPr>
              <a:t>경영진설명서는 경영진의 진단 및 분석</a:t>
            </a:r>
            <a:r>
              <a:rPr lang="en-US" altLang="ko-KR" sz="2000" b="1" i="1" kern="0" spc="-120" dirty="0">
                <a:solidFill>
                  <a:schemeClr val="tx1"/>
                </a:solidFill>
                <a:latin typeface="+mn-ea"/>
              </a:rPr>
              <a:t>, </a:t>
            </a:r>
            <a:r>
              <a:rPr lang="ko-KR" altLang="en-US" sz="2000" b="1" i="1" kern="0" spc="-120" dirty="0">
                <a:solidFill>
                  <a:schemeClr val="tx1"/>
                </a:solidFill>
                <a:latin typeface="+mn-ea"/>
              </a:rPr>
              <a:t>운영 및 재무 검토</a:t>
            </a:r>
            <a:r>
              <a:rPr lang="en-US" altLang="ko-KR" sz="2000" b="1" i="1" kern="0" spc="-120" dirty="0">
                <a:solidFill>
                  <a:schemeClr val="tx1"/>
                </a:solidFill>
                <a:latin typeface="+mn-ea"/>
              </a:rPr>
              <a:t>, </a:t>
            </a:r>
            <a:r>
              <a:rPr lang="ko-KR" altLang="en-US" sz="2000" b="1" i="1" kern="0" spc="-120" dirty="0">
                <a:solidFill>
                  <a:schemeClr val="tx1"/>
                </a:solidFill>
                <a:latin typeface="+mn-ea"/>
              </a:rPr>
              <a:t>통합 보고서 및 전략 보고서 등 다양한 이름으로 알려지거나 통합될 수 있다</a:t>
            </a:r>
            <a:r>
              <a:rPr lang="en-US" altLang="ko-KR" sz="2000" b="1" i="1" kern="0" spc="-120" dirty="0">
                <a:solidFill>
                  <a:schemeClr val="tx1"/>
                </a:solidFill>
                <a:latin typeface="+mn-ea"/>
              </a:rPr>
              <a:t>.</a:t>
            </a:r>
          </a:p>
        </p:txBody>
      </p:sp>
      <p:sp>
        <p:nvSpPr>
          <p:cNvPr id="12" name="직사각형 11">
            <a:extLst>
              <a:ext uri="{FF2B5EF4-FFF2-40B4-BE49-F238E27FC236}">
                <a16:creationId xmlns:a16="http://schemas.microsoft.com/office/drawing/2014/main" id="{53C9501E-EBB9-DC64-4ABC-FC241DB0E1F1}"/>
              </a:ext>
            </a:extLst>
          </p:cNvPr>
          <p:cNvSpPr/>
          <p:nvPr/>
        </p:nvSpPr>
        <p:spPr>
          <a:xfrm>
            <a:off x="524931" y="4413562"/>
            <a:ext cx="11201725" cy="1477328"/>
          </a:xfrm>
          <a:prstGeom prst="rect">
            <a:avLst/>
          </a:prstGeom>
        </p:spPr>
        <p:txBody>
          <a:bodyPr wrap="square">
            <a:spAutoFit/>
          </a:bodyPr>
          <a:lstStyle/>
          <a:p>
            <a:pPr marL="342900" marR="0" indent="-342900" algn="just" fontAlgn="base" latinLnBrk="0">
              <a:lnSpc>
                <a:spcPct val="150000"/>
              </a:lnSpc>
              <a:spcBef>
                <a:spcPts val="0"/>
              </a:spcBef>
              <a:spcAft>
                <a:spcPts val="0"/>
              </a:spcAft>
              <a:buFont typeface="Wingdings" panose="05000000000000000000" pitchFamily="2" charset="2"/>
              <a:buChar char="§"/>
            </a:pPr>
            <a:r>
              <a:rPr lang="ko-KR" altLang="en-US" sz="2000" kern="0" spc="-120" dirty="0">
                <a:solidFill>
                  <a:srgbClr val="000000"/>
                </a:solidFill>
                <a:latin typeface="+mn-ea"/>
              </a:rPr>
              <a:t>국내 대부분의 기업이 지속가능보고서를 통해 지속가능정보를 보고하고 있음</a:t>
            </a:r>
            <a:endParaRPr lang="en-US" altLang="ko-KR" sz="2000" kern="0" spc="-120" dirty="0">
              <a:solidFill>
                <a:srgbClr val="000000"/>
              </a:solidFill>
              <a:latin typeface="+mn-ea"/>
            </a:endParaRPr>
          </a:p>
          <a:p>
            <a:pPr marL="342900" marR="0" indent="-342900" algn="just" fontAlgn="base" latinLnBrk="0">
              <a:lnSpc>
                <a:spcPct val="150000"/>
              </a:lnSpc>
              <a:spcBef>
                <a:spcPts val="0"/>
              </a:spcBef>
              <a:spcAft>
                <a:spcPts val="0"/>
              </a:spcAft>
              <a:buFont typeface="Wingdings" panose="05000000000000000000" pitchFamily="2" charset="2"/>
              <a:buChar char="§"/>
            </a:pPr>
            <a:r>
              <a:rPr lang="ko-KR" altLang="en-US" sz="2000" kern="0" spc="-120" dirty="0">
                <a:solidFill>
                  <a:srgbClr val="000000"/>
                </a:solidFill>
                <a:latin typeface="+mn-ea"/>
              </a:rPr>
              <a:t>사업보고서 및 경영진단의견서</a:t>
            </a:r>
            <a:r>
              <a:rPr lang="en-US" altLang="ko-KR" sz="2000" kern="0" spc="-120" dirty="0">
                <a:solidFill>
                  <a:srgbClr val="000000"/>
                </a:solidFill>
                <a:latin typeface="+mn-ea"/>
              </a:rPr>
              <a:t>(MD&amp;A) </a:t>
            </a:r>
            <a:r>
              <a:rPr lang="ko-KR" altLang="en-US" sz="2000" kern="0" spc="-120" dirty="0">
                <a:solidFill>
                  <a:srgbClr val="000000"/>
                </a:solidFill>
                <a:latin typeface="+mn-ea"/>
              </a:rPr>
              <a:t>등과 같은 기타 보고서는 조사에서 제외</a:t>
            </a:r>
            <a:endParaRPr lang="en-US" altLang="ko-KR" sz="2000" kern="0" spc="-120" dirty="0">
              <a:solidFill>
                <a:srgbClr val="000000"/>
              </a:solidFill>
              <a:latin typeface="+mn-ea"/>
            </a:endParaRPr>
          </a:p>
          <a:p>
            <a:pPr marL="342900" marR="0" indent="-342900" algn="just" fontAlgn="base" latinLnBrk="0">
              <a:lnSpc>
                <a:spcPct val="150000"/>
              </a:lnSpc>
              <a:spcBef>
                <a:spcPts val="0"/>
              </a:spcBef>
              <a:spcAft>
                <a:spcPts val="0"/>
              </a:spcAft>
              <a:buFont typeface="Wingdings" panose="05000000000000000000" pitchFamily="2" charset="2"/>
              <a:buChar char="§"/>
            </a:pPr>
            <a:r>
              <a:rPr lang="ko-KR" altLang="en-US" sz="2000" kern="0" spc="-120" dirty="0">
                <a:solidFill>
                  <a:srgbClr val="000000"/>
                </a:solidFill>
                <a:latin typeface="+mn-ea"/>
              </a:rPr>
              <a:t>국내 </a:t>
            </a:r>
            <a:r>
              <a:rPr lang="en-US" altLang="ko-KR" sz="2000" kern="0" spc="-120" dirty="0">
                <a:solidFill>
                  <a:srgbClr val="000000"/>
                </a:solidFill>
                <a:latin typeface="+mn-ea"/>
              </a:rPr>
              <a:t>TCFD </a:t>
            </a:r>
            <a:r>
              <a:rPr lang="ko-KR" altLang="en-US" sz="2000" kern="0" spc="-120" dirty="0">
                <a:solidFill>
                  <a:srgbClr val="000000"/>
                </a:solidFill>
                <a:latin typeface="+mn-ea"/>
              </a:rPr>
              <a:t>보고서를 별도로 발간한 기업에 한해서</a:t>
            </a:r>
            <a:r>
              <a:rPr lang="en-US" altLang="ko-KR" sz="2000" kern="0" spc="-120" dirty="0">
                <a:solidFill>
                  <a:srgbClr val="000000"/>
                </a:solidFill>
                <a:latin typeface="+mn-ea"/>
              </a:rPr>
              <a:t>, TCFD</a:t>
            </a:r>
            <a:r>
              <a:rPr lang="ko-KR" altLang="en-US" sz="2000" kern="0" spc="-120" dirty="0">
                <a:solidFill>
                  <a:srgbClr val="000000"/>
                </a:solidFill>
                <a:latin typeface="+mn-ea"/>
              </a:rPr>
              <a:t>의 내용을 참고</a:t>
            </a:r>
            <a:endParaRPr lang="en-US" altLang="ko-KR" sz="2000" kern="0" spc="-120" dirty="0">
              <a:solidFill>
                <a:srgbClr val="000000"/>
              </a:solidFill>
              <a:latin typeface="+mn-ea"/>
            </a:endParaRPr>
          </a:p>
        </p:txBody>
      </p:sp>
      <p:sp>
        <p:nvSpPr>
          <p:cNvPr id="2" name="직사각형 1">
            <a:extLst>
              <a:ext uri="{FF2B5EF4-FFF2-40B4-BE49-F238E27FC236}">
                <a16:creationId xmlns:a16="http://schemas.microsoft.com/office/drawing/2014/main" id="{873F2A21-5A30-3E8D-7C03-58CD65FF9E59}"/>
              </a:ext>
            </a:extLst>
          </p:cNvPr>
          <p:cNvSpPr/>
          <p:nvPr/>
        </p:nvSpPr>
        <p:spPr>
          <a:xfrm>
            <a:off x="366157" y="61133"/>
            <a:ext cx="595035" cy="742511"/>
          </a:xfrm>
          <a:prstGeom prst="rect">
            <a:avLst/>
          </a:prstGeom>
        </p:spPr>
        <p:txBody>
          <a:bodyPr wrap="none">
            <a:spAutoFit/>
          </a:bodyPr>
          <a:lstStyle/>
          <a:p>
            <a:pPr>
              <a:lnSpc>
                <a:spcPct val="150000"/>
              </a:lnSpc>
            </a:pPr>
            <a:r>
              <a:rPr lang="en-US" altLang="ko-KR" sz="3200" b="1" dirty="0">
                <a:solidFill>
                  <a:schemeClr val="bg1">
                    <a:lumMod val="75000"/>
                  </a:schemeClr>
                </a:solidFill>
                <a:latin typeface="Times New Roman" pitchFamily="18" charset="0"/>
                <a:ea typeface="맑은 고딕" pitchFamily="50" charset="-127"/>
                <a:cs typeface="Times New Roman" pitchFamily="18" charset="0"/>
              </a:rPr>
              <a:t>0</a:t>
            </a:r>
            <a:r>
              <a:rPr lang="en-US" altLang="ko-KR" sz="3200" b="1" dirty="0">
                <a:solidFill>
                  <a:srgbClr val="C00000"/>
                </a:solidFill>
                <a:latin typeface="Times New Roman" pitchFamily="18" charset="0"/>
                <a:ea typeface="맑은 고딕" pitchFamily="50" charset="-127"/>
                <a:cs typeface="Times New Roman" pitchFamily="18" charset="0"/>
              </a:rPr>
              <a:t>4</a:t>
            </a:r>
          </a:p>
        </p:txBody>
      </p:sp>
      <p:sp>
        <p:nvSpPr>
          <p:cNvPr id="4" name="슬라이드 번호 개체 틀 3"/>
          <p:cNvSpPr>
            <a:spLocks noGrp="1"/>
          </p:cNvSpPr>
          <p:nvPr>
            <p:ph type="sldNum" sz="quarter" idx="12"/>
          </p:nvPr>
        </p:nvSpPr>
        <p:spPr/>
        <p:txBody>
          <a:bodyPr/>
          <a:lstStyle/>
          <a:p>
            <a:fld id="{DDC88DC7-E127-40CF-A214-063A7381AEF2}" type="slidenum">
              <a:rPr lang="ko-KR" altLang="en-US" smtClean="0"/>
              <a:t>33</a:t>
            </a:fld>
            <a:endParaRPr lang="ko-KR" altLang="en-US"/>
          </a:p>
        </p:txBody>
      </p:sp>
      <p:sp>
        <p:nvSpPr>
          <p:cNvPr id="6" name="직사각형 5">
            <a:extLst>
              <a:ext uri="{FF2B5EF4-FFF2-40B4-BE49-F238E27FC236}">
                <a16:creationId xmlns:a16="http://schemas.microsoft.com/office/drawing/2014/main" id="{9AD6D21A-5DF2-98AC-616F-E15B1318A8DC}"/>
              </a:ext>
            </a:extLst>
          </p:cNvPr>
          <p:cNvSpPr/>
          <p:nvPr/>
        </p:nvSpPr>
        <p:spPr>
          <a:xfrm>
            <a:off x="929470" y="119541"/>
            <a:ext cx="5707304" cy="655372"/>
          </a:xfrm>
          <a:prstGeom prst="rect">
            <a:avLst/>
          </a:prstGeom>
        </p:spPr>
        <p:txBody>
          <a:bodyPr wrap="square">
            <a:spAutoFit/>
          </a:bodyPr>
          <a:lstStyle/>
          <a:p>
            <a:pPr>
              <a:lnSpc>
                <a:spcPct val="150000"/>
              </a:lnSpc>
            </a:pPr>
            <a:r>
              <a:rPr lang="en-US" altLang="ko-KR" sz="2800" b="1" dirty="0">
                <a:latin typeface="+mn-ea"/>
                <a:cs typeface="Times New Roman" pitchFamily="18" charset="0"/>
              </a:rPr>
              <a:t>IFRS </a:t>
            </a:r>
            <a:r>
              <a:rPr lang="ko-KR" altLang="en-US" sz="2800" b="1" dirty="0" err="1">
                <a:latin typeface="+mn-ea"/>
                <a:cs typeface="Times New Roman" pitchFamily="18" charset="0"/>
              </a:rPr>
              <a:t>도입시</a:t>
            </a:r>
            <a:r>
              <a:rPr lang="ko-KR" altLang="en-US" sz="2800" b="1" dirty="0">
                <a:latin typeface="+mn-ea"/>
                <a:cs typeface="Times New Roman" pitchFamily="18" charset="0"/>
              </a:rPr>
              <a:t> </a:t>
            </a:r>
            <a:r>
              <a:rPr lang="en-US" altLang="ko-KR" sz="2800" b="1" dirty="0">
                <a:latin typeface="+mn-ea"/>
                <a:cs typeface="Times New Roman" pitchFamily="18" charset="0"/>
              </a:rPr>
              <a:t>(</a:t>
            </a:r>
            <a:r>
              <a:rPr lang="ko-KR" altLang="en-US" sz="2800" b="1" dirty="0">
                <a:latin typeface="+mn-ea"/>
                <a:cs typeface="Times New Roman" pitchFamily="18" charset="0"/>
              </a:rPr>
              <a:t>주요 이슈</a:t>
            </a:r>
            <a:r>
              <a:rPr lang="en-US" altLang="ko-KR" sz="2800" b="1" dirty="0">
                <a:latin typeface="+mn-ea"/>
                <a:cs typeface="Times New Roman" pitchFamily="18" charset="0"/>
              </a:rPr>
              <a:t>)</a:t>
            </a:r>
          </a:p>
        </p:txBody>
      </p:sp>
    </p:spTree>
    <p:extLst>
      <p:ext uri="{BB962C8B-B14F-4D97-AF65-F5344CB8AC3E}">
        <p14:creationId xmlns:p14="http://schemas.microsoft.com/office/powerpoint/2010/main" val="11205425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E3679BB4-1863-0872-25F6-FDC00F09C764}"/>
              </a:ext>
            </a:extLst>
          </p:cNvPr>
          <p:cNvSpPr txBox="1"/>
          <p:nvPr/>
        </p:nvSpPr>
        <p:spPr>
          <a:xfrm>
            <a:off x="394238" y="995450"/>
            <a:ext cx="11584401" cy="1015663"/>
          </a:xfrm>
          <a:prstGeom prst="rect">
            <a:avLst/>
          </a:prstGeom>
          <a:noFill/>
        </p:spPr>
        <p:txBody>
          <a:bodyPr wrap="square" rtlCol="0">
            <a:spAutoFit/>
          </a:bodyPr>
          <a:lstStyle/>
          <a:p>
            <a:r>
              <a:rPr lang="en-US" altLang="ko-KR" sz="2000" b="1" dirty="0">
                <a:solidFill>
                  <a:srgbClr val="002060"/>
                </a:solidFill>
              </a:rPr>
              <a:t>IFRS</a:t>
            </a:r>
            <a:r>
              <a:rPr lang="ko-KR" altLang="en-US" sz="2000" b="1" dirty="0">
                <a:solidFill>
                  <a:srgbClr val="002060"/>
                </a:solidFill>
              </a:rPr>
              <a:t> </a:t>
            </a:r>
            <a:r>
              <a:rPr lang="en-US" altLang="ko-KR" sz="2000" b="1" dirty="0">
                <a:solidFill>
                  <a:srgbClr val="002060"/>
                </a:solidFill>
              </a:rPr>
              <a:t>S2</a:t>
            </a:r>
            <a:r>
              <a:rPr lang="ko-KR" altLang="en-US" sz="2000" b="1" dirty="0">
                <a:solidFill>
                  <a:srgbClr val="002060"/>
                </a:solidFill>
              </a:rPr>
              <a:t>는 기후관련 정보 단일중요성에 초점</a:t>
            </a:r>
            <a:endParaRPr lang="en-US" altLang="ko-KR" sz="2000" b="1" dirty="0">
              <a:solidFill>
                <a:srgbClr val="002060"/>
              </a:solidFill>
            </a:endParaRPr>
          </a:p>
          <a:p>
            <a:r>
              <a:rPr lang="ko-KR" altLang="en-US" sz="2000" b="1" dirty="0">
                <a:solidFill>
                  <a:srgbClr val="002060"/>
                </a:solidFill>
              </a:rPr>
              <a:t>지속가능보고서에 단일 중요성만 다루어야 하는가</a:t>
            </a:r>
            <a:r>
              <a:rPr lang="en-US" altLang="ko-KR" sz="2000" b="1" dirty="0">
                <a:solidFill>
                  <a:srgbClr val="002060"/>
                </a:solidFill>
              </a:rPr>
              <a:t>?</a:t>
            </a:r>
          </a:p>
          <a:p>
            <a:r>
              <a:rPr lang="en-US" altLang="ko-KR" sz="2000" b="1" dirty="0">
                <a:solidFill>
                  <a:srgbClr val="002060"/>
                </a:solidFill>
              </a:rPr>
              <a:t>ESG should be boiled down to one simple measure: emissions (Jul 21st 2022, The Economist)</a:t>
            </a:r>
            <a:endParaRPr lang="ko-KR" altLang="en-US" sz="2000" b="1" dirty="0">
              <a:solidFill>
                <a:srgbClr val="002060"/>
              </a:solidFill>
            </a:endParaRPr>
          </a:p>
        </p:txBody>
      </p:sp>
      <p:sp>
        <p:nvSpPr>
          <p:cNvPr id="4" name="슬라이드 번호 개체 틀 3"/>
          <p:cNvSpPr>
            <a:spLocks noGrp="1"/>
          </p:cNvSpPr>
          <p:nvPr>
            <p:ph type="sldNum" sz="quarter" idx="12"/>
          </p:nvPr>
        </p:nvSpPr>
        <p:spPr/>
        <p:txBody>
          <a:bodyPr/>
          <a:lstStyle/>
          <a:p>
            <a:fld id="{DDC88DC7-E127-40CF-A214-063A7381AEF2}" type="slidenum">
              <a:rPr lang="ko-KR" altLang="en-US" smtClean="0"/>
              <a:t>34</a:t>
            </a:fld>
            <a:endParaRPr lang="ko-KR" altLang="en-US"/>
          </a:p>
        </p:txBody>
      </p:sp>
      <p:cxnSp>
        <p:nvCxnSpPr>
          <p:cNvPr id="6" name="직선 연결선 5">
            <a:extLst>
              <a:ext uri="{FF2B5EF4-FFF2-40B4-BE49-F238E27FC236}">
                <a16:creationId xmlns:a16="http://schemas.microsoft.com/office/drawing/2014/main" id="{427871B2-AF98-05D6-F055-91F82D093B60}"/>
              </a:ext>
            </a:extLst>
          </p:cNvPr>
          <p:cNvCxnSpPr>
            <a:cxnSpLocks/>
          </p:cNvCxnSpPr>
          <p:nvPr/>
        </p:nvCxnSpPr>
        <p:spPr>
          <a:xfrm flipH="1" flipV="1">
            <a:off x="6223819" y="553479"/>
            <a:ext cx="4640865" cy="8941"/>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7" name="직사각형 6">
            <a:extLst>
              <a:ext uri="{FF2B5EF4-FFF2-40B4-BE49-F238E27FC236}">
                <a16:creationId xmlns:a16="http://schemas.microsoft.com/office/drawing/2014/main" id="{065E0F89-7507-45F0-9E21-B5BADA637666}"/>
              </a:ext>
            </a:extLst>
          </p:cNvPr>
          <p:cNvSpPr/>
          <p:nvPr/>
        </p:nvSpPr>
        <p:spPr>
          <a:xfrm>
            <a:off x="929470" y="119541"/>
            <a:ext cx="5707304" cy="655372"/>
          </a:xfrm>
          <a:prstGeom prst="rect">
            <a:avLst/>
          </a:prstGeom>
        </p:spPr>
        <p:txBody>
          <a:bodyPr wrap="square">
            <a:spAutoFit/>
          </a:bodyPr>
          <a:lstStyle/>
          <a:p>
            <a:pPr>
              <a:lnSpc>
                <a:spcPct val="150000"/>
              </a:lnSpc>
            </a:pPr>
            <a:r>
              <a:rPr lang="ko-KR" altLang="en-US" sz="2800" b="1" dirty="0">
                <a:latin typeface="+mn-ea"/>
                <a:cs typeface="Times New Roman" pitchFamily="18" charset="0"/>
              </a:rPr>
              <a:t>이중중요성은 어떻게 될 것인가</a:t>
            </a:r>
            <a:r>
              <a:rPr lang="en-US" altLang="ko-KR" sz="2800" b="1" dirty="0">
                <a:latin typeface="+mn-ea"/>
                <a:cs typeface="Times New Roman" pitchFamily="18" charset="0"/>
              </a:rPr>
              <a:t>?</a:t>
            </a:r>
          </a:p>
        </p:txBody>
      </p:sp>
      <p:sp>
        <p:nvSpPr>
          <p:cNvPr id="8" name="직사각형 7">
            <a:extLst>
              <a:ext uri="{FF2B5EF4-FFF2-40B4-BE49-F238E27FC236}">
                <a16:creationId xmlns:a16="http://schemas.microsoft.com/office/drawing/2014/main" id="{34AF0159-5EA4-B733-2A46-DD078E6D83BF}"/>
              </a:ext>
            </a:extLst>
          </p:cNvPr>
          <p:cNvSpPr/>
          <p:nvPr/>
        </p:nvSpPr>
        <p:spPr>
          <a:xfrm>
            <a:off x="366157" y="61133"/>
            <a:ext cx="595035" cy="742511"/>
          </a:xfrm>
          <a:prstGeom prst="rect">
            <a:avLst/>
          </a:prstGeom>
        </p:spPr>
        <p:txBody>
          <a:bodyPr wrap="none">
            <a:spAutoFit/>
          </a:bodyPr>
          <a:lstStyle/>
          <a:p>
            <a:pPr>
              <a:lnSpc>
                <a:spcPct val="150000"/>
              </a:lnSpc>
            </a:pPr>
            <a:r>
              <a:rPr lang="en-US" altLang="ko-KR" sz="3200" b="1" dirty="0">
                <a:solidFill>
                  <a:schemeClr val="bg1">
                    <a:lumMod val="75000"/>
                  </a:schemeClr>
                </a:solidFill>
                <a:latin typeface="Times New Roman" pitchFamily="18" charset="0"/>
                <a:ea typeface="맑은 고딕" pitchFamily="50" charset="-127"/>
                <a:cs typeface="Times New Roman" pitchFamily="18" charset="0"/>
              </a:rPr>
              <a:t>0</a:t>
            </a:r>
            <a:r>
              <a:rPr lang="en-US" altLang="ko-KR" sz="3200" b="1" dirty="0">
                <a:solidFill>
                  <a:srgbClr val="C00000"/>
                </a:solidFill>
                <a:latin typeface="Times New Roman" pitchFamily="18" charset="0"/>
                <a:ea typeface="맑은 고딕" pitchFamily="50" charset="-127"/>
                <a:cs typeface="Times New Roman" pitchFamily="18" charset="0"/>
              </a:rPr>
              <a:t>4</a:t>
            </a:r>
          </a:p>
        </p:txBody>
      </p:sp>
      <p:pic>
        <p:nvPicPr>
          <p:cNvPr id="2" name="Picture 2">
            <a:extLst>
              <a:ext uri="{FF2B5EF4-FFF2-40B4-BE49-F238E27FC236}">
                <a16:creationId xmlns:a16="http://schemas.microsoft.com/office/drawing/2014/main" id="{A5153B2B-B1B2-71C0-C58D-4BD449BD2FD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3926" y="2322090"/>
            <a:ext cx="7496572" cy="42168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486905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E3679BB4-1863-0872-25F6-FDC00F09C764}"/>
              </a:ext>
            </a:extLst>
          </p:cNvPr>
          <p:cNvSpPr txBox="1"/>
          <p:nvPr/>
        </p:nvSpPr>
        <p:spPr>
          <a:xfrm>
            <a:off x="394239" y="900802"/>
            <a:ext cx="11403522" cy="1015663"/>
          </a:xfrm>
          <a:prstGeom prst="rect">
            <a:avLst/>
          </a:prstGeom>
          <a:noFill/>
        </p:spPr>
        <p:txBody>
          <a:bodyPr wrap="square" rtlCol="0">
            <a:spAutoFit/>
          </a:bodyPr>
          <a:lstStyle/>
          <a:p>
            <a:r>
              <a:rPr lang="ko-KR" altLang="en-US" sz="2000" b="1" dirty="0">
                <a:solidFill>
                  <a:srgbClr val="002060"/>
                </a:solidFill>
              </a:rPr>
              <a:t>이중중요성은 부정적인 외부효과를 억제하는 효과</a:t>
            </a:r>
            <a:endParaRPr lang="en-US" altLang="ko-KR" sz="2000" b="1" dirty="0">
              <a:solidFill>
                <a:srgbClr val="002060"/>
              </a:solidFill>
            </a:endParaRPr>
          </a:p>
          <a:p>
            <a:r>
              <a:rPr lang="en-US" altLang="ko-KR" sz="2000" b="1" dirty="0">
                <a:solidFill>
                  <a:srgbClr val="002060"/>
                </a:solidFill>
              </a:rPr>
              <a:t>EU</a:t>
            </a:r>
            <a:r>
              <a:rPr lang="ko-KR" altLang="en-US" sz="2000" b="1" dirty="0">
                <a:solidFill>
                  <a:srgbClr val="002060"/>
                </a:solidFill>
              </a:rPr>
              <a:t>는 </a:t>
            </a:r>
            <a:r>
              <a:rPr lang="en-US" altLang="ko-KR" sz="2000" b="1" dirty="0">
                <a:solidFill>
                  <a:srgbClr val="002060"/>
                </a:solidFill>
              </a:rPr>
              <a:t>CSRD</a:t>
            </a:r>
            <a:r>
              <a:rPr lang="ko-KR" altLang="en-US" sz="2000" b="1" dirty="0">
                <a:solidFill>
                  <a:srgbClr val="002060"/>
                </a:solidFill>
              </a:rPr>
              <a:t>가 존재</a:t>
            </a:r>
            <a:r>
              <a:rPr lang="en-US" altLang="ko-KR" sz="2000" b="1" dirty="0">
                <a:solidFill>
                  <a:srgbClr val="002060"/>
                </a:solidFill>
              </a:rPr>
              <a:t>. </a:t>
            </a:r>
            <a:r>
              <a:rPr lang="ko-KR" altLang="en-US" sz="2000" b="1" dirty="0">
                <a:solidFill>
                  <a:srgbClr val="002060"/>
                </a:solidFill>
              </a:rPr>
              <a:t>기업의 외부효과를 적절하게 컨트롤</a:t>
            </a:r>
            <a:endParaRPr lang="en-US" altLang="ko-KR" sz="2000" b="1" dirty="0">
              <a:solidFill>
                <a:srgbClr val="002060"/>
              </a:solidFill>
            </a:endParaRPr>
          </a:p>
          <a:p>
            <a:r>
              <a:rPr lang="ko-KR" altLang="en-US" sz="2000" b="1" dirty="0">
                <a:solidFill>
                  <a:srgbClr val="002060"/>
                </a:solidFill>
              </a:rPr>
              <a:t>홍보수단이 아닌 투자자 중심과 이해관계자 중심 보완적 공시체계 구축</a:t>
            </a:r>
          </a:p>
        </p:txBody>
      </p:sp>
      <p:sp>
        <p:nvSpPr>
          <p:cNvPr id="4" name="슬라이드 번호 개체 틀 3"/>
          <p:cNvSpPr>
            <a:spLocks noGrp="1"/>
          </p:cNvSpPr>
          <p:nvPr>
            <p:ph type="sldNum" sz="quarter" idx="12"/>
          </p:nvPr>
        </p:nvSpPr>
        <p:spPr/>
        <p:txBody>
          <a:bodyPr/>
          <a:lstStyle/>
          <a:p>
            <a:fld id="{DDC88DC7-E127-40CF-A214-063A7381AEF2}" type="slidenum">
              <a:rPr lang="ko-KR" altLang="en-US" smtClean="0"/>
              <a:t>35</a:t>
            </a:fld>
            <a:endParaRPr lang="ko-KR" altLang="en-US"/>
          </a:p>
        </p:txBody>
      </p:sp>
      <p:cxnSp>
        <p:nvCxnSpPr>
          <p:cNvPr id="6" name="직선 연결선 5">
            <a:extLst>
              <a:ext uri="{FF2B5EF4-FFF2-40B4-BE49-F238E27FC236}">
                <a16:creationId xmlns:a16="http://schemas.microsoft.com/office/drawing/2014/main" id="{427871B2-AF98-05D6-F055-91F82D093B60}"/>
              </a:ext>
            </a:extLst>
          </p:cNvPr>
          <p:cNvCxnSpPr>
            <a:cxnSpLocks/>
          </p:cNvCxnSpPr>
          <p:nvPr/>
        </p:nvCxnSpPr>
        <p:spPr>
          <a:xfrm flipH="1" flipV="1">
            <a:off x="6223819" y="553479"/>
            <a:ext cx="4640865" cy="8941"/>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7" name="직사각형 6">
            <a:extLst>
              <a:ext uri="{FF2B5EF4-FFF2-40B4-BE49-F238E27FC236}">
                <a16:creationId xmlns:a16="http://schemas.microsoft.com/office/drawing/2014/main" id="{065E0F89-7507-45F0-9E21-B5BADA637666}"/>
              </a:ext>
            </a:extLst>
          </p:cNvPr>
          <p:cNvSpPr/>
          <p:nvPr/>
        </p:nvSpPr>
        <p:spPr>
          <a:xfrm>
            <a:off x="929470" y="119541"/>
            <a:ext cx="5707304" cy="655372"/>
          </a:xfrm>
          <a:prstGeom prst="rect">
            <a:avLst/>
          </a:prstGeom>
        </p:spPr>
        <p:txBody>
          <a:bodyPr wrap="square">
            <a:spAutoFit/>
          </a:bodyPr>
          <a:lstStyle/>
          <a:p>
            <a:pPr>
              <a:lnSpc>
                <a:spcPct val="150000"/>
              </a:lnSpc>
            </a:pPr>
            <a:r>
              <a:rPr lang="ko-KR" altLang="en-US" sz="2800" b="1" dirty="0">
                <a:latin typeface="+mn-ea"/>
                <a:cs typeface="Times New Roman" pitchFamily="18" charset="0"/>
              </a:rPr>
              <a:t>지속가능성 공시 환경 구축</a:t>
            </a:r>
            <a:endParaRPr lang="en-US" altLang="ko-KR" sz="2800" b="1" dirty="0">
              <a:latin typeface="+mn-ea"/>
              <a:cs typeface="Times New Roman" pitchFamily="18" charset="0"/>
            </a:endParaRPr>
          </a:p>
        </p:txBody>
      </p:sp>
      <p:sp>
        <p:nvSpPr>
          <p:cNvPr id="8" name="직사각형 7">
            <a:extLst>
              <a:ext uri="{FF2B5EF4-FFF2-40B4-BE49-F238E27FC236}">
                <a16:creationId xmlns:a16="http://schemas.microsoft.com/office/drawing/2014/main" id="{34AF0159-5EA4-B733-2A46-DD078E6D83BF}"/>
              </a:ext>
            </a:extLst>
          </p:cNvPr>
          <p:cNvSpPr/>
          <p:nvPr/>
        </p:nvSpPr>
        <p:spPr>
          <a:xfrm>
            <a:off x="366157" y="61133"/>
            <a:ext cx="595035" cy="742511"/>
          </a:xfrm>
          <a:prstGeom prst="rect">
            <a:avLst/>
          </a:prstGeom>
        </p:spPr>
        <p:txBody>
          <a:bodyPr wrap="none">
            <a:spAutoFit/>
          </a:bodyPr>
          <a:lstStyle/>
          <a:p>
            <a:pPr>
              <a:lnSpc>
                <a:spcPct val="150000"/>
              </a:lnSpc>
            </a:pPr>
            <a:r>
              <a:rPr lang="en-US" altLang="ko-KR" sz="3200" b="1" dirty="0">
                <a:solidFill>
                  <a:schemeClr val="bg1">
                    <a:lumMod val="75000"/>
                  </a:schemeClr>
                </a:solidFill>
                <a:latin typeface="Times New Roman" pitchFamily="18" charset="0"/>
                <a:ea typeface="맑은 고딕" pitchFamily="50" charset="-127"/>
                <a:cs typeface="Times New Roman" pitchFamily="18" charset="0"/>
              </a:rPr>
              <a:t>0</a:t>
            </a:r>
            <a:r>
              <a:rPr lang="en-US" altLang="ko-KR" sz="3200" b="1" dirty="0">
                <a:solidFill>
                  <a:srgbClr val="C00000"/>
                </a:solidFill>
                <a:latin typeface="Times New Roman" pitchFamily="18" charset="0"/>
                <a:ea typeface="맑은 고딕" pitchFamily="50" charset="-127"/>
                <a:cs typeface="Times New Roman" pitchFamily="18" charset="0"/>
              </a:rPr>
              <a:t>5</a:t>
            </a:r>
          </a:p>
        </p:txBody>
      </p:sp>
      <p:pic>
        <p:nvPicPr>
          <p:cNvPr id="9" name="Picture 5">
            <a:extLst>
              <a:ext uri="{FF2B5EF4-FFF2-40B4-BE49-F238E27FC236}">
                <a16:creationId xmlns:a16="http://schemas.microsoft.com/office/drawing/2014/main" id="{6386779E-7766-73D8-931A-00CA3C69811F}"/>
              </a:ext>
            </a:extLst>
          </p:cNvPr>
          <p:cNvPicPr>
            <a:picLocks noChangeAspect="1"/>
          </p:cNvPicPr>
          <p:nvPr/>
        </p:nvPicPr>
        <p:blipFill>
          <a:blip r:embed="rId2"/>
          <a:stretch>
            <a:fillRect/>
          </a:stretch>
        </p:blipFill>
        <p:spPr>
          <a:xfrm>
            <a:off x="559031" y="2120002"/>
            <a:ext cx="9019309" cy="3996113"/>
          </a:xfrm>
          <a:prstGeom prst="rect">
            <a:avLst/>
          </a:prstGeom>
          <a:noFill/>
          <a:ln>
            <a:noFill/>
          </a:ln>
          <a:effectLst/>
        </p:spPr>
      </p:pic>
      <p:sp>
        <p:nvSpPr>
          <p:cNvPr id="13" name="직사각형 12">
            <a:extLst>
              <a:ext uri="{FF2B5EF4-FFF2-40B4-BE49-F238E27FC236}">
                <a16:creationId xmlns:a16="http://schemas.microsoft.com/office/drawing/2014/main" id="{2FFA3BCD-2CE8-220D-7DA6-9CDF095C4B09}"/>
              </a:ext>
            </a:extLst>
          </p:cNvPr>
          <p:cNvSpPr/>
          <p:nvPr/>
        </p:nvSpPr>
        <p:spPr>
          <a:xfrm>
            <a:off x="559031" y="6129204"/>
            <a:ext cx="3408054" cy="454292"/>
          </a:xfrm>
          <a:prstGeom prst="rect">
            <a:avLst/>
          </a:prstGeom>
        </p:spPr>
        <p:txBody>
          <a:bodyPr wrap="square">
            <a:spAutoFit/>
          </a:bodyPr>
          <a:lstStyle/>
          <a:p>
            <a:pPr>
              <a:lnSpc>
                <a:spcPct val="150000"/>
              </a:lnSpc>
            </a:pPr>
            <a:r>
              <a:rPr lang="ko-KR" altLang="en-US" b="1" dirty="0">
                <a:latin typeface="+mn-ea"/>
                <a:cs typeface="Times New Roman" pitchFamily="18" charset="0"/>
              </a:rPr>
              <a:t>유럽의 </a:t>
            </a:r>
            <a:r>
              <a:rPr lang="en-US" altLang="ko-KR" b="1" dirty="0">
                <a:latin typeface="+mn-ea"/>
                <a:cs typeface="Times New Roman" pitchFamily="18" charset="0"/>
              </a:rPr>
              <a:t>ESG </a:t>
            </a:r>
            <a:r>
              <a:rPr lang="ko-KR" altLang="en-US" b="1" dirty="0">
                <a:latin typeface="+mn-ea"/>
                <a:cs typeface="Times New Roman" pitchFamily="18" charset="0"/>
              </a:rPr>
              <a:t>환경</a:t>
            </a:r>
          </a:p>
        </p:txBody>
      </p:sp>
    </p:spTree>
    <p:extLst>
      <p:ext uri="{BB962C8B-B14F-4D97-AF65-F5344CB8AC3E}">
        <p14:creationId xmlns:p14="http://schemas.microsoft.com/office/powerpoint/2010/main" val="123386421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슬라이드 번호 개체 틀 3"/>
          <p:cNvSpPr>
            <a:spLocks noGrp="1"/>
          </p:cNvSpPr>
          <p:nvPr>
            <p:ph type="sldNum" sz="quarter" idx="12"/>
          </p:nvPr>
        </p:nvSpPr>
        <p:spPr/>
        <p:txBody>
          <a:bodyPr/>
          <a:lstStyle/>
          <a:p>
            <a:fld id="{DDC88DC7-E127-40CF-A214-063A7381AEF2}" type="slidenum">
              <a:rPr lang="ko-KR" altLang="en-US" smtClean="0"/>
              <a:t>36</a:t>
            </a:fld>
            <a:endParaRPr lang="ko-KR" altLang="en-US"/>
          </a:p>
        </p:txBody>
      </p:sp>
      <p:cxnSp>
        <p:nvCxnSpPr>
          <p:cNvPr id="6" name="직선 연결선 5">
            <a:extLst>
              <a:ext uri="{FF2B5EF4-FFF2-40B4-BE49-F238E27FC236}">
                <a16:creationId xmlns:a16="http://schemas.microsoft.com/office/drawing/2014/main" id="{427871B2-AF98-05D6-F055-91F82D093B60}"/>
              </a:ext>
            </a:extLst>
          </p:cNvPr>
          <p:cNvCxnSpPr>
            <a:cxnSpLocks/>
          </p:cNvCxnSpPr>
          <p:nvPr/>
        </p:nvCxnSpPr>
        <p:spPr>
          <a:xfrm flipH="1" flipV="1">
            <a:off x="6223819" y="553479"/>
            <a:ext cx="4640865" cy="8941"/>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7" name="직사각형 6">
            <a:extLst>
              <a:ext uri="{FF2B5EF4-FFF2-40B4-BE49-F238E27FC236}">
                <a16:creationId xmlns:a16="http://schemas.microsoft.com/office/drawing/2014/main" id="{065E0F89-7507-45F0-9E21-B5BADA637666}"/>
              </a:ext>
            </a:extLst>
          </p:cNvPr>
          <p:cNvSpPr/>
          <p:nvPr/>
        </p:nvSpPr>
        <p:spPr>
          <a:xfrm>
            <a:off x="929470" y="119541"/>
            <a:ext cx="5707304" cy="655372"/>
          </a:xfrm>
          <a:prstGeom prst="rect">
            <a:avLst/>
          </a:prstGeom>
        </p:spPr>
        <p:txBody>
          <a:bodyPr wrap="square">
            <a:spAutoFit/>
          </a:bodyPr>
          <a:lstStyle/>
          <a:p>
            <a:pPr>
              <a:lnSpc>
                <a:spcPct val="150000"/>
              </a:lnSpc>
            </a:pPr>
            <a:r>
              <a:rPr lang="ko-KR" altLang="en-US" sz="2800" b="1" dirty="0">
                <a:latin typeface="+mn-ea"/>
                <a:cs typeface="Times New Roman" pitchFamily="18" charset="0"/>
              </a:rPr>
              <a:t>규제당국의 역할 배분 필요</a:t>
            </a:r>
            <a:endParaRPr lang="en-US" altLang="ko-KR" sz="2800" b="1" dirty="0">
              <a:latin typeface="+mn-ea"/>
              <a:cs typeface="Times New Roman" pitchFamily="18" charset="0"/>
            </a:endParaRPr>
          </a:p>
        </p:txBody>
      </p:sp>
      <p:sp>
        <p:nvSpPr>
          <p:cNvPr id="8" name="직사각형 7">
            <a:extLst>
              <a:ext uri="{FF2B5EF4-FFF2-40B4-BE49-F238E27FC236}">
                <a16:creationId xmlns:a16="http://schemas.microsoft.com/office/drawing/2014/main" id="{34AF0159-5EA4-B733-2A46-DD078E6D83BF}"/>
              </a:ext>
            </a:extLst>
          </p:cNvPr>
          <p:cNvSpPr/>
          <p:nvPr/>
        </p:nvSpPr>
        <p:spPr>
          <a:xfrm>
            <a:off x="366157" y="61133"/>
            <a:ext cx="595035" cy="742511"/>
          </a:xfrm>
          <a:prstGeom prst="rect">
            <a:avLst/>
          </a:prstGeom>
        </p:spPr>
        <p:txBody>
          <a:bodyPr wrap="none">
            <a:spAutoFit/>
          </a:bodyPr>
          <a:lstStyle/>
          <a:p>
            <a:pPr>
              <a:lnSpc>
                <a:spcPct val="150000"/>
              </a:lnSpc>
            </a:pPr>
            <a:r>
              <a:rPr lang="en-US" altLang="ko-KR" sz="3200" b="1" dirty="0">
                <a:solidFill>
                  <a:schemeClr val="bg1">
                    <a:lumMod val="75000"/>
                  </a:schemeClr>
                </a:solidFill>
                <a:latin typeface="Times New Roman" pitchFamily="18" charset="0"/>
                <a:ea typeface="맑은 고딕" pitchFamily="50" charset="-127"/>
                <a:cs typeface="Times New Roman" pitchFamily="18" charset="0"/>
              </a:rPr>
              <a:t>0</a:t>
            </a:r>
            <a:r>
              <a:rPr lang="en-US" altLang="ko-KR" sz="3200" b="1" dirty="0">
                <a:solidFill>
                  <a:srgbClr val="C00000"/>
                </a:solidFill>
                <a:latin typeface="Times New Roman" pitchFamily="18" charset="0"/>
                <a:ea typeface="맑은 고딕" pitchFamily="50" charset="-127"/>
                <a:cs typeface="Times New Roman" pitchFamily="18" charset="0"/>
              </a:rPr>
              <a:t>5</a:t>
            </a:r>
          </a:p>
        </p:txBody>
      </p:sp>
      <p:graphicFrame>
        <p:nvGraphicFramePr>
          <p:cNvPr id="2" name="개체 1">
            <a:extLst>
              <a:ext uri="{FF2B5EF4-FFF2-40B4-BE49-F238E27FC236}">
                <a16:creationId xmlns:a16="http://schemas.microsoft.com/office/drawing/2014/main" id="{1ED5887C-7B52-26C9-14AD-0DC3D204C045}"/>
              </a:ext>
            </a:extLst>
          </p:cNvPr>
          <p:cNvGraphicFramePr>
            <a:graphicFrameLocks noChangeAspect="1"/>
          </p:cNvGraphicFramePr>
          <p:nvPr>
            <p:extLst>
              <p:ext uri="{D42A27DB-BD31-4B8C-83A1-F6EECF244321}">
                <p14:modId xmlns:p14="http://schemas.microsoft.com/office/powerpoint/2010/main" val="1535660926"/>
              </p:ext>
            </p:extLst>
          </p:nvPr>
        </p:nvGraphicFramePr>
        <p:xfrm>
          <a:off x="581242" y="1616429"/>
          <a:ext cx="7020910" cy="4739921"/>
        </p:xfrm>
        <a:graphic>
          <a:graphicData uri="http://schemas.openxmlformats.org/presentationml/2006/ole">
            <mc:AlternateContent xmlns:mc="http://schemas.openxmlformats.org/markup-compatibility/2006">
              <mc:Choice xmlns:v="urn:schemas-microsoft-com:vml" Requires="v">
                <p:oleObj spid="_x0000_s2050" name="Bitmap Image" r:id="rId3" imgW="5772240" imgH="4006800" progId="PBrush">
                  <p:embed/>
                </p:oleObj>
              </mc:Choice>
              <mc:Fallback>
                <p:oleObj name="Bitmap Image" r:id="rId3" imgW="5772240" imgH="4006800" progId="PBrush">
                  <p:embed/>
                  <p:pic>
                    <p:nvPicPr>
                      <p:cNvPr id="8" name="개체 7">
                        <a:extLst>
                          <a:ext uri="{FF2B5EF4-FFF2-40B4-BE49-F238E27FC236}">
                            <a16:creationId xmlns:a16="http://schemas.microsoft.com/office/drawing/2014/main" id="{705860F6-0E61-649B-B6BD-2BEDC2E486B2}"/>
                          </a:ext>
                        </a:extLst>
                      </p:cNvPr>
                      <p:cNvPicPr/>
                      <p:nvPr/>
                    </p:nvPicPr>
                    <p:blipFill>
                      <a:blip r:embed="rId4"/>
                      <a:stretch>
                        <a:fillRect/>
                      </a:stretch>
                    </p:blipFill>
                    <p:spPr>
                      <a:xfrm>
                        <a:off x="581242" y="1616429"/>
                        <a:ext cx="7020910" cy="4739921"/>
                      </a:xfrm>
                      <a:prstGeom prst="rect">
                        <a:avLst/>
                      </a:prstGeom>
                    </p:spPr>
                  </p:pic>
                </p:oleObj>
              </mc:Fallback>
            </mc:AlternateContent>
          </a:graphicData>
        </a:graphic>
      </p:graphicFrame>
      <p:graphicFrame>
        <p:nvGraphicFramePr>
          <p:cNvPr id="3" name="개체 2">
            <a:extLst>
              <a:ext uri="{FF2B5EF4-FFF2-40B4-BE49-F238E27FC236}">
                <a16:creationId xmlns:a16="http://schemas.microsoft.com/office/drawing/2014/main" id="{C37DF97A-1A7F-808C-71EC-5EBB3DD9077B}"/>
              </a:ext>
            </a:extLst>
          </p:cNvPr>
          <p:cNvGraphicFramePr>
            <a:graphicFrameLocks noChangeAspect="1"/>
          </p:cNvGraphicFramePr>
          <p:nvPr>
            <p:extLst>
              <p:ext uri="{D42A27DB-BD31-4B8C-83A1-F6EECF244321}">
                <p14:modId xmlns:p14="http://schemas.microsoft.com/office/powerpoint/2010/main" val="781548424"/>
              </p:ext>
            </p:extLst>
          </p:nvPr>
        </p:nvGraphicFramePr>
        <p:xfrm>
          <a:off x="7772399" y="1616429"/>
          <a:ext cx="3962400" cy="4739921"/>
        </p:xfrm>
        <a:graphic>
          <a:graphicData uri="http://schemas.openxmlformats.org/presentationml/2006/ole">
            <mc:AlternateContent xmlns:mc="http://schemas.openxmlformats.org/markup-compatibility/2006">
              <mc:Choice xmlns:v="urn:schemas-microsoft-com:vml" Requires="v">
                <p:oleObj spid="_x0000_s2051" name="Bitmap Image" r:id="rId5" imgW="3962520" imgH="5079960" progId="PBrush">
                  <p:embed/>
                </p:oleObj>
              </mc:Choice>
              <mc:Fallback>
                <p:oleObj name="Bitmap Image" r:id="rId5" imgW="3962520" imgH="5079960" progId="PBrush">
                  <p:embed/>
                  <p:pic>
                    <p:nvPicPr>
                      <p:cNvPr id="9" name="개체 8">
                        <a:extLst>
                          <a:ext uri="{FF2B5EF4-FFF2-40B4-BE49-F238E27FC236}">
                            <a16:creationId xmlns:a16="http://schemas.microsoft.com/office/drawing/2014/main" id="{349F11DF-447F-0742-9569-617590D6CF58}"/>
                          </a:ext>
                        </a:extLst>
                      </p:cNvPr>
                      <p:cNvPicPr/>
                      <p:nvPr/>
                    </p:nvPicPr>
                    <p:blipFill>
                      <a:blip r:embed="rId6"/>
                      <a:stretch>
                        <a:fillRect/>
                      </a:stretch>
                    </p:blipFill>
                    <p:spPr>
                      <a:xfrm>
                        <a:off x="7772399" y="1616429"/>
                        <a:ext cx="3962400" cy="4739921"/>
                      </a:xfrm>
                      <a:prstGeom prst="rect">
                        <a:avLst/>
                      </a:prstGeom>
                    </p:spPr>
                  </p:pic>
                </p:oleObj>
              </mc:Fallback>
            </mc:AlternateContent>
          </a:graphicData>
        </a:graphic>
      </p:graphicFrame>
      <p:sp>
        <p:nvSpPr>
          <p:cNvPr id="5" name="TextBox 4">
            <a:extLst>
              <a:ext uri="{FF2B5EF4-FFF2-40B4-BE49-F238E27FC236}">
                <a16:creationId xmlns:a16="http://schemas.microsoft.com/office/drawing/2014/main" id="{1F57E4CE-62D6-B2C7-6FC3-2FE251A3EC11}"/>
              </a:ext>
            </a:extLst>
          </p:cNvPr>
          <p:cNvSpPr txBox="1"/>
          <p:nvPr/>
        </p:nvSpPr>
        <p:spPr>
          <a:xfrm>
            <a:off x="471638" y="833321"/>
            <a:ext cx="11403522" cy="677108"/>
          </a:xfrm>
          <a:prstGeom prst="rect">
            <a:avLst/>
          </a:prstGeom>
          <a:noFill/>
        </p:spPr>
        <p:txBody>
          <a:bodyPr wrap="square" rtlCol="0">
            <a:spAutoFit/>
          </a:bodyPr>
          <a:lstStyle/>
          <a:p>
            <a:r>
              <a:rPr lang="ko-KR" altLang="en-US" sz="2000" b="1" dirty="0">
                <a:solidFill>
                  <a:srgbClr val="002060"/>
                </a:solidFill>
              </a:rPr>
              <a:t>대부분의 자본시장 선진국이 </a:t>
            </a:r>
            <a:r>
              <a:rPr lang="en-US" altLang="ko-KR" sz="2000" b="1" dirty="0">
                <a:solidFill>
                  <a:srgbClr val="002060"/>
                </a:solidFill>
              </a:rPr>
              <a:t>TCFD</a:t>
            </a:r>
            <a:r>
              <a:rPr lang="ko-KR" altLang="en-US" sz="2000" b="1" dirty="0">
                <a:solidFill>
                  <a:srgbClr val="002060"/>
                </a:solidFill>
              </a:rPr>
              <a:t>를 도입하거나 지지하여</a:t>
            </a:r>
            <a:r>
              <a:rPr lang="en-US" altLang="ko-KR" sz="2000" b="1" dirty="0">
                <a:solidFill>
                  <a:srgbClr val="002060"/>
                </a:solidFill>
              </a:rPr>
              <a:t>, IFRS S2</a:t>
            </a:r>
            <a:r>
              <a:rPr lang="ko-KR" altLang="en-US" sz="2000" b="1" dirty="0">
                <a:solidFill>
                  <a:srgbClr val="002060"/>
                </a:solidFill>
              </a:rPr>
              <a:t>의 일부를 조기 도입 </a:t>
            </a:r>
            <a:endParaRPr lang="en-US" altLang="ko-KR" sz="2000" b="1" dirty="0">
              <a:solidFill>
                <a:srgbClr val="002060"/>
              </a:solidFill>
            </a:endParaRPr>
          </a:p>
          <a:p>
            <a:pPr marL="342900" indent="-342900">
              <a:buFont typeface="Arial" panose="020B0604020202020204" pitchFamily="34" charset="0"/>
              <a:buChar char="•"/>
            </a:pPr>
            <a:r>
              <a:rPr lang="ko-KR" altLang="en-US" b="1" dirty="0">
                <a:solidFill>
                  <a:srgbClr val="002060"/>
                </a:solidFill>
              </a:rPr>
              <a:t>국내의 경우 자본시장</a:t>
            </a:r>
            <a:r>
              <a:rPr lang="en-US" altLang="ko-KR" b="1" dirty="0">
                <a:solidFill>
                  <a:srgbClr val="002060"/>
                </a:solidFill>
              </a:rPr>
              <a:t>(</a:t>
            </a:r>
            <a:r>
              <a:rPr lang="ko-KR" altLang="en-US" b="1" dirty="0">
                <a:solidFill>
                  <a:srgbClr val="002060"/>
                </a:solidFill>
              </a:rPr>
              <a:t>금융</a:t>
            </a:r>
            <a:r>
              <a:rPr lang="en-US" altLang="ko-KR" b="1" dirty="0">
                <a:solidFill>
                  <a:srgbClr val="002060"/>
                </a:solidFill>
              </a:rPr>
              <a:t> </a:t>
            </a:r>
            <a:r>
              <a:rPr lang="ko-KR" altLang="en-US" b="1" dirty="0">
                <a:solidFill>
                  <a:srgbClr val="002060"/>
                </a:solidFill>
              </a:rPr>
              <a:t>포함</a:t>
            </a:r>
            <a:r>
              <a:rPr lang="en-US" altLang="ko-KR" b="1" dirty="0">
                <a:solidFill>
                  <a:srgbClr val="002060"/>
                </a:solidFill>
              </a:rPr>
              <a:t>)</a:t>
            </a:r>
            <a:r>
              <a:rPr lang="ko-KR" altLang="en-US" b="1" dirty="0">
                <a:solidFill>
                  <a:srgbClr val="002060"/>
                </a:solidFill>
              </a:rPr>
              <a:t>이 아닌 정부부처가 주도적으로 </a:t>
            </a:r>
            <a:r>
              <a:rPr lang="en-US" altLang="ko-KR" b="1" dirty="0">
                <a:solidFill>
                  <a:srgbClr val="002060"/>
                </a:solidFill>
              </a:rPr>
              <a:t>TCFD</a:t>
            </a:r>
            <a:r>
              <a:rPr lang="ko-KR" altLang="en-US" b="1" dirty="0">
                <a:solidFill>
                  <a:srgbClr val="002060"/>
                </a:solidFill>
              </a:rPr>
              <a:t> 도입을 추진하여</a:t>
            </a:r>
            <a:r>
              <a:rPr lang="en-US" altLang="ko-KR" b="1" dirty="0">
                <a:solidFill>
                  <a:srgbClr val="002060"/>
                </a:solidFill>
              </a:rPr>
              <a:t>, </a:t>
            </a:r>
            <a:r>
              <a:rPr lang="ko-KR" altLang="en-US" b="1" dirty="0">
                <a:solidFill>
                  <a:srgbClr val="002060"/>
                </a:solidFill>
              </a:rPr>
              <a:t>규제 중심</a:t>
            </a:r>
          </a:p>
        </p:txBody>
      </p:sp>
    </p:spTree>
    <p:extLst>
      <p:ext uri="{BB962C8B-B14F-4D97-AF65-F5344CB8AC3E}">
        <p14:creationId xmlns:p14="http://schemas.microsoft.com/office/powerpoint/2010/main" val="61567484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슬라이드 번호 개체 틀 3"/>
          <p:cNvSpPr>
            <a:spLocks noGrp="1"/>
          </p:cNvSpPr>
          <p:nvPr>
            <p:ph type="sldNum" sz="quarter" idx="12"/>
          </p:nvPr>
        </p:nvSpPr>
        <p:spPr/>
        <p:txBody>
          <a:bodyPr/>
          <a:lstStyle/>
          <a:p>
            <a:fld id="{DDC88DC7-E127-40CF-A214-063A7381AEF2}" type="slidenum">
              <a:rPr lang="ko-KR" altLang="en-US" smtClean="0"/>
              <a:t>37</a:t>
            </a:fld>
            <a:endParaRPr lang="ko-KR" altLang="en-US"/>
          </a:p>
        </p:txBody>
      </p:sp>
      <p:cxnSp>
        <p:nvCxnSpPr>
          <p:cNvPr id="6" name="직선 연결선 5">
            <a:extLst>
              <a:ext uri="{FF2B5EF4-FFF2-40B4-BE49-F238E27FC236}">
                <a16:creationId xmlns:a16="http://schemas.microsoft.com/office/drawing/2014/main" id="{427871B2-AF98-05D6-F055-91F82D093B60}"/>
              </a:ext>
            </a:extLst>
          </p:cNvPr>
          <p:cNvCxnSpPr>
            <a:cxnSpLocks/>
          </p:cNvCxnSpPr>
          <p:nvPr/>
        </p:nvCxnSpPr>
        <p:spPr>
          <a:xfrm flipH="1" flipV="1">
            <a:off x="6223819" y="553479"/>
            <a:ext cx="4640865" cy="8941"/>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7" name="직사각형 6">
            <a:extLst>
              <a:ext uri="{FF2B5EF4-FFF2-40B4-BE49-F238E27FC236}">
                <a16:creationId xmlns:a16="http://schemas.microsoft.com/office/drawing/2014/main" id="{065E0F89-7507-45F0-9E21-B5BADA637666}"/>
              </a:ext>
            </a:extLst>
          </p:cNvPr>
          <p:cNvSpPr/>
          <p:nvPr/>
        </p:nvSpPr>
        <p:spPr>
          <a:xfrm>
            <a:off x="929470" y="119541"/>
            <a:ext cx="5707304" cy="655372"/>
          </a:xfrm>
          <a:prstGeom prst="rect">
            <a:avLst/>
          </a:prstGeom>
        </p:spPr>
        <p:txBody>
          <a:bodyPr wrap="square">
            <a:spAutoFit/>
          </a:bodyPr>
          <a:lstStyle/>
          <a:p>
            <a:pPr>
              <a:lnSpc>
                <a:spcPct val="150000"/>
              </a:lnSpc>
            </a:pPr>
            <a:r>
              <a:rPr lang="ko-KR" altLang="en-US" sz="2800" b="1" dirty="0">
                <a:latin typeface="+mn-ea"/>
                <a:cs typeface="Times New Roman" pitchFamily="18" charset="0"/>
              </a:rPr>
              <a:t>기업의 대응 방안</a:t>
            </a:r>
            <a:endParaRPr lang="en-US" altLang="ko-KR" sz="2800" b="1" dirty="0">
              <a:latin typeface="+mn-ea"/>
              <a:cs typeface="Times New Roman" pitchFamily="18" charset="0"/>
            </a:endParaRPr>
          </a:p>
        </p:txBody>
      </p:sp>
      <p:sp>
        <p:nvSpPr>
          <p:cNvPr id="8" name="직사각형 7">
            <a:extLst>
              <a:ext uri="{FF2B5EF4-FFF2-40B4-BE49-F238E27FC236}">
                <a16:creationId xmlns:a16="http://schemas.microsoft.com/office/drawing/2014/main" id="{34AF0159-5EA4-B733-2A46-DD078E6D83BF}"/>
              </a:ext>
            </a:extLst>
          </p:cNvPr>
          <p:cNvSpPr/>
          <p:nvPr/>
        </p:nvSpPr>
        <p:spPr>
          <a:xfrm>
            <a:off x="366157" y="61133"/>
            <a:ext cx="595035" cy="742511"/>
          </a:xfrm>
          <a:prstGeom prst="rect">
            <a:avLst/>
          </a:prstGeom>
        </p:spPr>
        <p:txBody>
          <a:bodyPr wrap="none">
            <a:spAutoFit/>
          </a:bodyPr>
          <a:lstStyle/>
          <a:p>
            <a:pPr>
              <a:lnSpc>
                <a:spcPct val="150000"/>
              </a:lnSpc>
            </a:pPr>
            <a:r>
              <a:rPr lang="en-US" altLang="ko-KR" sz="3200" b="1" dirty="0">
                <a:solidFill>
                  <a:schemeClr val="bg1">
                    <a:lumMod val="75000"/>
                  </a:schemeClr>
                </a:solidFill>
                <a:latin typeface="Times New Roman" pitchFamily="18" charset="0"/>
                <a:ea typeface="맑은 고딕" pitchFamily="50" charset="-127"/>
                <a:cs typeface="Times New Roman" pitchFamily="18" charset="0"/>
              </a:rPr>
              <a:t>0</a:t>
            </a:r>
            <a:r>
              <a:rPr lang="en-US" altLang="ko-KR" sz="3200" b="1" dirty="0">
                <a:solidFill>
                  <a:srgbClr val="C00000"/>
                </a:solidFill>
                <a:latin typeface="Times New Roman" pitchFamily="18" charset="0"/>
                <a:ea typeface="맑은 고딕" pitchFamily="50" charset="-127"/>
                <a:cs typeface="Times New Roman" pitchFamily="18" charset="0"/>
              </a:rPr>
              <a:t>5</a:t>
            </a:r>
          </a:p>
        </p:txBody>
      </p:sp>
      <p:sp>
        <p:nvSpPr>
          <p:cNvPr id="5" name="TextBox 4">
            <a:extLst>
              <a:ext uri="{FF2B5EF4-FFF2-40B4-BE49-F238E27FC236}">
                <a16:creationId xmlns:a16="http://schemas.microsoft.com/office/drawing/2014/main" id="{1F57E4CE-62D6-B2C7-6FC3-2FE251A3EC11}"/>
              </a:ext>
            </a:extLst>
          </p:cNvPr>
          <p:cNvSpPr txBox="1"/>
          <p:nvPr/>
        </p:nvSpPr>
        <p:spPr>
          <a:xfrm>
            <a:off x="471638" y="833321"/>
            <a:ext cx="11403522" cy="677108"/>
          </a:xfrm>
          <a:prstGeom prst="rect">
            <a:avLst/>
          </a:prstGeom>
          <a:noFill/>
        </p:spPr>
        <p:txBody>
          <a:bodyPr wrap="square" rtlCol="0">
            <a:spAutoFit/>
          </a:bodyPr>
          <a:lstStyle/>
          <a:p>
            <a:r>
              <a:rPr lang="ko-KR" altLang="en-US" sz="2000" b="1" dirty="0">
                <a:solidFill>
                  <a:srgbClr val="002060"/>
                </a:solidFill>
              </a:rPr>
              <a:t>지속가능보고서의 </a:t>
            </a:r>
            <a:r>
              <a:rPr lang="en-US" altLang="ko-KR" sz="2000" b="1" dirty="0">
                <a:solidFill>
                  <a:srgbClr val="002060"/>
                </a:solidFill>
              </a:rPr>
              <a:t>1</a:t>
            </a:r>
            <a:r>
              <a:rPr lang="ko-KR" altLang="en-US" sz="2000" b="1" dirty="0">
                <a:solidFill>
                  <a:srgbClr val="002060"/>
                </a:solidFill>
              </a:rPr>
              <a:t>차 이용자는 투자자 </a:t>
            </a:r>
            <a:endParaRPr lang="en-US" altLang="ko-KR" sz="2000" b="1" dirty="0">
              <a:solidFill>
                <a:srgbClr val="002060"/>
              </a:solidFill>
            </a:endParaRPr>
          </a:p>
          <a:p>
            <a:pPr marL="342900" indent="-342900">
              <a:buFont typeface="Arial" panose="020B0604020202020204" pitchFamily="34" charset="0"/>
              <a:buChar char="•"/>
            </a:pPr>
            <a:r>
              <a:rPr lang="ko-KR" altLang="en-US" b="1" dirty="0">
                <a:solidFill>
                  <a:srgbClr val="002060"/>
                </a:solidFill>
              </a:rPr>
              <a:t>투자자 중심의 공시는 정보유용성 관점에서 접근할 필요성</a:t>
            </a:r>
          </a:p>
        </p:txBody>
      </p:sp>
      <p:sp>
        <p:nvSpPr>
          <p:cNvPr id="9" name="직사각형 8">
            <a:extLst>
              <a:ext uri="{FF2B5EF4-FFF2-40B4-BE49-F238E27FC236}">
                <a16:creationId xmlns:a16="http://schemas.microsoft.com/office/drawing/2014/main" id="{6A3007E8-0C74-8BAF-B41C-FFFDC1E2D92C}"/>
              </a:ext>
            </a:extLst>
          </p:cNvPr>
          <p:cNvSpPr/>
          <p:nvPr/>
        </p:nvSpPr>
        <p:spPr>
          <a:xfrm>
            <a:off x="471638" y="1692735"/>
            <a:ext cx="11337189" cy="3613297"/>
          </a:xfrm>
          <a:prstGeom prst="rect">
            <a:avLst/>
          </a:prstGeom>
        </p:spPr>
        <p:txBody>
          <a:bodyPr wrap="square">
            <a:spAutoFit/>
          </a:bodyPr>
          <a:lstStyle/>
          <a:p>
            <a:pPr marL="457200" marR="0" indent="-457200" algn="just" fontAlgn="base" latinLnBrk="0">
              <a:lnSpc>
                <a:spcPct val="130000"/>
              </a:lnSpc>
              <a:spcBef>
                <a:spcPts val="0"/>
              </a:spcBef>
              <a:spcAft>
                <a:spcPts val="0"/>
              </a:spcAft>
              <a:buFont typeface="Wingdings" panose="05000000000000000000" pitchFamily="2" charset="2"/>
              <a:buChar char="§"/>
            </a:pPr>
            <a:r>
              <a:rPr lang="ko-KR" altLang="en-US" kern="0" spc="-120" dirty="0">
                <a:solidFill>
                  <a:srgbClr val="000000"/>
                </a:solidFill>
                <a:latin typeface="+mn-ea"/>
              </a:rPr>
              <a:t>관점의 전환</a:t>
            </a:r>
            <a:r>
              <a:rPr lang="en-US" altLang="ko-KR" kern="0" spc="-120" dirty="0">
                <a:solidFill>
                  <a:srgbClr val="000000"/>
                </a:solidFill>
                <a:latin typeface="+mn-ea"/>
              </a:rPr>
              <a:t>: </a:t>
            </a:r>
            <a:r>
              <a:rPr lang="ko-KR" altLang="en-US" kern="0" spc="-120" dirty="0">
                <a:solidFill>
                  <a:srgbClr val="000000"/>
                </a:solidFill>
                <a:latin typeface="+mn-ea"/>
              </a:rPr>
              <a:t>지속가능성 공시 기준</a:t>
            </a:r>
            <a:r>
              <a:rPr lang="en-US" altLang="ko-KR" kern="0" spc="-120" dirty="0">
                <a:solidFill>
                  <a:srgbClr val="000000"/>
                </a:solidFill>
                <a:latin typeface="+mn-ea"/>
              </a:rPr>
              <a:t>(</a:t>
            </a:r>
            <a:r>
              <a:rPr lang="ko-KR" altLang="en-US" kern="0" spc="-120" dirty="0">
                <a:solidFill>
                  <a:srgbClr val="000000"/>
                </a:solidFill>
                <a:latin typeface="+mn-ea"/>
              </a:rPr>
              <a:t>예</a:t>
            </a:r>
            <a:r>
              <a:rPr lang="en-US" altLang="ko-KR" kern="0" spc="-120" dirty="0">
                <a:solidFill>
                  <a:srgbClr val="000000"/>
                </a:solidFill>
                <a:latin typeface="+mn-ea"/>
              </a:rPr>
              <a:t>:</a:t>
            </a:r>
            <a:r>
              <a:rPr lang="ko-KR" altLang="en-US" kern="0" spc="-120" dirty="0">
                <a:solidFill>
                  <a:srgbClr val="000000"/>
                </a:solidFill>
                <a:latin typeface="+mn-ea"/>
              </a:rPr>
              <a:t> </a:t>
            </a:r>
            <a:r>
              <a:rPr lang="en-US" altLang="ko-KR" kern="0" spc="-120" dirty="0">
                <a:solidFill>
                  <a:srgbClr val="000000"/>
                </a:solidFill>
                <a:latin typeface="+mn-ea"/>
              </a:rPr>
              <a:t>IFRS S1, S2)</a:t>
            </a:r>
            <a:r>
              <a:rPr lang="ko-KR" altLang="en-US" kern="0" spc="-120" dirty="0">
                <a:solidFill>
                  <a:srgbClr val="000000"/>
                </a:solidFill>
                <a:latin typeface="+mn-ea"/>
              </a:rPr>
              <a:t>을 규제가 아닌 투자자에게 정보를 제공하겠다는 정보 유용성 관점에서 접근</a:t>
            </a:r>
            <a:r>
              <a:rPr lang="en-US" altLang="ko-KR" kern="0" spc="-120" dirty="0">
                <a:solidFill>
                  <a:srgbClr val="000000"/>
                </a:solidFill>
                <a:latin typeface="+mn-ea"/>
              </a:rPr>
              <a:t>. </a:t>
            </a:r>
            <a:r>
              <a:rPr lang="ko-KR" altLang="en-US" kern="0" spc="-120" dirty="0">
                <a:solidFill>
                  <a:srgbClr val="000000"/>
                </a:solidFill>
                <a:latin typeface="+mn-ea"/>
              </a:rPr>
              <a:t>만약</a:t>
            </a:r>
            <a:r>
              <a:rPr lang="en-US" altLang="ko-KR" kern="0" spc="-120" dirty="0">
                <a:solidFill>
                  <a:srgbClr val="000000"/>
                </a:solidFill>
                <a:latin typeface="+mn-ea"/>
              </a:rPr>
              <a:t>, </a:t>
            </a:r>
            <a:r>
              <a:rPr lang="ko-KR" altLang="en-US" kern="0" spc="-120" dirty="0">
                <a:solidFill>
                  <a:srgbClr val="000000"/>
                </a:solidFill>
                <a:latin typeface="+mn-ea"/>
              </a:rPr>
              <a:t>기업들이 계속해서 </a:t>
            </a:r>
            <a:r>
              <a:rPr lang="ko-KR" altLang="en-US" kern="0" spc="-120" dirty="0" err="1">
                <a:solidFill>
                  <a:srgbClr val="000000"/>
                </a:solidFill>
                <a:latin typeface="+mn-ea"/>
              </a:rPr>
              <a:t>지송가능성</a:t>
            </a:r>
            <a:r>
              <a:rPr lang="ko-KR" altLang="en-US" kern="0" spc="-120" dirty="0">
                <a:solidFill>
                  <a:srgbClr val="000000"/>
                </a:solidFill>
                <a:latin typeface="+mn-ea"/>
              </a:rPr>
              <a:t> 공시를 규제로 이해한다면</a:t>
            </a:r>
            <a:r>
              <a:rPr lang="en-US" altLang="ko-KR" kern="0" spc="-120" dirty="0">
                <a:solidFill>
                  <a:srgbClr val="000000"/>
                </a:solidFill>
                <a:latin typeface="+mn-ea"/>
              </a:rPr>
              <a:t>, </a:t>
            </a:r>
            <a:r>
              <a:rPr lang="ko-KR" altLang="en-US" kern="0" spc="-120" dirty="0">
                <a:solidFill>
                  <a:srgbClr val="000000"/>
                </a:solidFill>
                <a:latin typeface="+mn-ea"/>
              </a:rPr>
              <a:t>유용성이 낮은 정보 생산비용만 부담하게 되는 악순환이 반복</a:t>
            </a:r>
            <a:endParaRPr lang="en-US" altLang="ko-KR" kern="0" spc="-120" dirty="0">
              <a:solidFill>
                <a:srgbClr val="000000"/>
              </a:solidFill>
              <a:latin typeface="+mn-ea"/>
            </a:endParaRPr>
          </a:p>
          <a:p>
            <a:pPr marL="800100" lvl="1" indent="-342900" algn="just" fontAlgn="base" latinLnBrk="0">
              <a:lnSpc>
                <a:spcPct val="130000"/>
              </a:lnSpc>
              <a:buFont typeface="Arial" panose="020B0604020202020204" pitchFamily="34" charset="0"/>
              <a:buChar char="•"/>
            </a:pPr>
            <a:r>
              <a:rPr lang="ko-KR" altLang="en-US" sz="1600" kern="0" spc="-120" dirty="0">
                <a:solidFill>
                  <a:srgbClr val="000000"/>
                </a:solidFill>
                <a:latin typeface="바탕" panose="02030600000101010101" pitchFamily="18" charset="-127"/>
                <a:ea typeface="바탕" panose="02030600000101010101" pitchFamily="18" charset="-127"/>
              </a:rPr>
              <a:t>예</a:t>
            </a:r>
            <a:r>
              <a:rPr lang="en-US" altLang="ko-KR" sz="1600" kern="0" spc="-120" dirty="0">
                <a:solidFill>
                  <a:srgbClr val="000000"/>
                </a:solidFill>
                <a:latin typeface="바탕" panose="02030600000101010101" pitchFamily="18" charset="-127"/>
                <a:ea typeface="바탕" panose="02030600000101010101" pitchFamily="18" charset="-127"/>
              </a:rPr>
              <a:t>) </a:t>
            </a:r>
            <a:r>
              <a:rPr lang="ko-KR" altLang="en-US" sz="1600" kern="0" spc="-120" dirty="0">
                <a:solidFill>
                  <a:srgbClr val="000000"/>
                </a:solidFill>
                <a:latin typeface="바탕" panose="02030600000101010101" pitchFamily="18" charset="-127"/>
                <a:ea typeface="바탕" panose="02030600000101010101" pitchFamily="18" charset="-127"/>
              </a:rPr>
              <a:t>현재 국내기업은 미래 추정 정보와 같은 정보 유용성이 높은 문항에 대한 공시율은 현저히 낮고</a:t>
            </a:r>
            <a:r>
              <a:rPr lang="en-US" altLang="ko-KR" sz="1600" kern="0" spc="-120" dirty="0">
                <a:solidFill>
                  <a:srgbClr val="000000"/>
                </a:solidFill>
                <a:latin typeface="바탕" panose="02030600000101010101" pitchFamily="18" charset="-127"/>
                <a:ea typeface="바탕" panose="02030600000101010101" pitchFamily="18" charset="-127"/>
              </a:rPr>
              <a:t>, </a:t>
            </a:r>
            <a:r>
              <a:rPr lang="ko-KR" altLang="en-US" sz="1600" kern="0" spc="-120" dirty="0">
                <a:solidFill>
                  <a:srgbClr val="000000"/>
                </a:solidFill>
                <a:latin typeface="바탕" panose="02030600000101010101" pitchFamily="18" charset="-127"/>
                <a:ea typeface="바탕" panose="02030600000101010101" pitchFamily="18" charset="-127"/>
              </a:rPr>
              <a:t>규제를 피하기 위한 지배구조에 대한 공시율은 매우 높은 상황</a:t>
            </a:r>
          </a:p>
          <a:p>
            <a:pPr marL="457200" marR="0" indent="-457200" algn="just" fontAlgn="base" latinLnBrk="0">
              <a:lnSpc>
                <a:spcPct val="130000"/>
              </a:lnSpc>
              <a:spcBef>
                <a:spcPts val="0"/>
              </a:spcBef>
              <a:spcAft>
                <a:spcPts val="0"/>
              </a:spcAft>
              <a:buFont typeface="Wingdings" panose="05000000000000000000" pitchFamily="2" charset="2"/>
              <a:buChar char="§"/>
            </a:pPr>
            <a:endParaRPr lang="en-US" altLang="ko-KR" kern="0" spc="-120" dirty="0">
              <a:solidFill>
                <a:srgbClr val="000000"/>
              </a:solidFill>
              <a:latin typeface="+mn-ea"/>
            </a:endParaRPr>
          </a:p>
          <a:p>
            <a:pPr marL="457200" marR="0" indent="-457200" algn="just" fontAlgn="base" latinLnBrk="0">
              <a:lnSpc>
                <a:spcPct val="130000"/>
              </a:lnSpc>
              <a:spcBef>
                <a:spcPts val="0"/>
              </a:spcBef>
              <a:spcAft>
                <a:spcPts val="0"/>
              </a:spcAft>
              <a:buFont typeface="Wingdings" panose="05000000000000000000" pitchFamily="2" charset="2"/>
              <a:buChar char="§"/>
            </a:pPr>
            <a:r>
              <a:rPr lang="ko-KR" altLang="en-US" kern="0" spc="-120" dirty="0">
                <a:solidFill>
                  <a:srgbClr val="000000"/>
                </a:solidFill>
                <a:latin typeface="+mn-ea"/>
              </a:rPr>
              <a:t>지속가능성 공시를 통해 자본비용을 낮추고 기업가치를 확대하는 전략을 추구할 필요</a:t>
            </a:r>
            <a:endParaRPr lang="en-US" altLang="ko-KR" kern="0" spc="-120" dirty="0">
              <a:solidFill>
                <a:srgbClr val="000000"/>
              </a:solidFill>
              <a:latin typeface="+mn-ea"/>
            </a:endParaRPr>
          </a:p>
          <a:p>
            <a:pPr marL="457200" marR="0" indent="-457200" algn="just" fontAlgn="base" latinLnBrk="0">
              <a:lnSpc>
                <a:spcPct val="130000"/>
              </a:lnSpc>
              <a:spcBef>
                <a:spcPts val="0"/>
              </a:spcBef>
              <a:spcAft>
                <a:spcPts val="0"/>
              </a:spcAft>
              <a:buFont typeface="Wingdings" panose="05000000000000000000" pitchFamily="2" charset="2"/>
              <a:buChar char="§"/>
            </a:pPr>
            <a:endParaRPr lang="ko-KR" altLang="en-US" kern="0" spc="-120" dirty="0">
              <a:solidFill>
                <a:srgbClr val="000000"/>
              </a:solidFill>
              <a:latin typeface="+mn-ea"/>
            </a:endParaRPr>
          </a:p>
          <a:p>
            <a:pPr marL="457200" marR="0" indent="-457200" algn="just" fontAlgn="base" latinLnBrk="0">
              <a:lnSpc>
                <a:spcPct val="130000"/>
              </a:lnSpc>
              <a:spcBef>
                <a:spcPts val="0"/>
              </a:spcBef>
              <a:spcAft>
                <a:spcPts val="0"/>
              </a:spcAft>
              <a:buFont typeface="Wingdings" panose="05000000000000000000" pitchFamily="2" charset="2"/>
              <a:buChar char="§"/>
            </a:pPr>
            <a:r>
              <a:rPr lang="ko-KR" altLang="en-US" kern="0" spc="-120" dirty="0">
                <a:solidFill>
                  <a:srgbClr val="000000"/>
                </a:solidFill>
                <a:latin typeface="+mn-ea"/>
              </a:rPr>
              <a:t>회계가 기업경영에 필수 요소로서 기능해온 것처럼 </a:t>
            </a:r>
            <a:r>
              <a:rPr lang="en-US" altLang="ko-KR" kern="0" spc="-120" dirty="0">
                <a:solidFill>
                  <a:srgbClr val="000000"/>
                </a:solidFill>
                <a:latin typeface="+mn-ea"/>
              </a:rPr>
              <a:t>IFRS S1, S2</a:t>
            </a:r>
            <a:r>
              <a:rPr lang="ko-KR" altLang="en-US" kern="0" spc="-120" dirty="0">
                <a:solidFill>
                  <a:srgbClr val="000000"/>
                </a:solidFill>
                <a:latin typeface="+mn-ea"/>
              </a:rPr>
              <a:t>와 같은 지속가능성 공시 역시 향후 기업경영에 필수적인 요소임을 명확히 인지</a:t>
            </a:r>
          </a:p>
        </p:txBody>
      </p:sp>
    </p:spTree>
    <p:extLst>
      <p:ext uri="{BB962C8B-B14F-4D97-AF65-F5344CB8AC3E}">
        <p14:creationId xmlns:p14="http://schemas.microsoft.com/office/powerpoint/2010/main" val="99584187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슬라이드 번호 개체 틀 3"/>
          <p:cNvSpPr>
            <a:spLocks noGrp="1"/>
          </p:cNvSpPr>
          <p:nvPr>
            <p:ph type="sldNum" sz="quarter" idx="12"/>
          </p:nvPr>
        </p:nvSpPr>
        <p:spPr/>
        <p:txBody>
          <a:bodyPr/>
          <a:lstStyle/>
          <a:p>
            <a:fld id="{DDC88DC7-E127-40CF-A214-063A7381AEF2}" type="slidenum">
              <a:rPr lang="ko-KR" altLang="en-US" smtClean="0"/>
              <a:t>38</a:t>
            </a:fld>
            <a:endParaRPr lang="ko-KR" altLang="en-US"/>
          </a:p>
        </p:txBody>
      </p:sp>
      <p:cxnSp>
        <p:nvCxnSpPr>
          <p:cNvPr id="6" name="직선 연결선 5">
            <a:extLst>
              <a:ext uri="{FF2B5EF4-FFF2-40B4-BE49-F238E27FC236}">
                <a16:creationId xmlns:a16="http://schemas.microsoft.com/office/drawing/2014/main" id="{427871B2-AF98-05D6-F055-91F82D093B60}"/>
              </a:ext>
            </a:extLst>
          </p:cNvPr>
          <p:cNvCxnSpPr>
            <a:cxnSpLocks/>
          </p:cNvCxnSpPr>
          <p:nvPr/>
        </p:nvCxnSpPr>
        <p:spPr>
          <a:xfrm flipH="1" flipV="1">
            <a:off x="6223819" y="553479"/>
            <a:ext cx="4640865" cy="8941"/>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7" name="직사각형 6">
            <a:extLst>
              <a:ext uri="{FF2B5EF4-FFF2-40B4-BE49-F238E27FC236}">
                <a16:creationId xmlns:a16="http://schemas.microsoft.com/office/drawing/2014/main" id="{065E0F89-7507-45F0-9E21-B5BADA637666}"/>
              </a:ext>
            </a:extLst>
          </p:cNvPr>
          <p:cNvSpPr/>
          <p:nvPr/>
        </p:nvSpPr>
        <p:spPr>
          <a:xfrm>
            <a:off x="929470" y="119541"/>
            <a:ext cx="5707304" cy="655372"/>
          </a:xfrm>
          <a:prstGeom prst="rect">
            <a:avLst/>
          </a:prstGeom>
        </p:spPr>
        <p:txBody>
          <a:bodyPr wrap="square">
            <a:spAutoFit/>
          </a:bodyPr>
          <a:lstStyle/>
          <a:p>
            <a:pPr>
              <a:lnSpc>
                <a:spcPct val="150000"/>
              </a:lnSpc>
            </a:pPr>
            <a:r>
              <a:rPr lang="ko-KR" altLang="en-US" sz="2800" b="1" dirty="0">
                <a:latin typeface="+mn-ea"/>
                <a:cs typeface="Times New Roman" pitchFamily="18" charset="0"/>
              </a:rPr>
              <a:t>기업의 대응 방안</a:t>
            </a:r>
            <a:endParaRPr lang="en-US" altLang="ko-KR" sz="2800" b="1" dirty="0">
              <a:latin typeface="+mn-ea"/>
              <a:cs typeface="Times New Roman" pitchFamily="18" charset="0"/>
            </a:endParaRPr>
          </a:p>
        </p:txBody>
      </p:sp>
      <p:sp>
        <p:nvSpPr>
          <p:cNvPr id="8" name="직사각형 7">
            <a:extLst>
              <a:ext uri="{FF2B5EF4-FFF2-40B4-BE49-F238E27FC236}">
                <a16:creationId xmlns:a16="http://schemas.microsoft.com/office/drawing/2014/main" id="{34AF0159-5EA4-B733-2A46-DD078E6D83BF}"/>
              </a:ext>
            </a:extLst>
          </p:cNvPr>
          <p:cNvSpPr/>
          <p:nvPr/>
        </p:nvSpPr>
        <p:spPr>
          <a:xfrm>
            <a:off x="366157" y="61133"/>
            <a:ext cx="595035" cy="742511"/>
          </a:xfrm>
          <a:prstGeom prst="rect">
            <a:avLst/>
          </a:prstGeom>
        </p:spPr>
        <p:txBody>
          <a:bodyPr wrap="none">
            <a:spAutoFit/>
          </a:bodyPr>
          <a:lstStyle/>
          <a:p>
            <a:pPr>
              <a:lnSpc>
                <a:spcPct val="150000"/>
              </a:lnSpc>
            </a:pPr>
            <a:r>
              <a:rPr lang="en-US" altLang="ko-KR" sz="3200" b="1" dirty="0">
                <a:solidFill>
                  <a:schemeClr val="bg1">
                    <a:lumMod val="75000"/>
                  </a:schemeClr>
                </a:solidFill>
                <a:latin typeface="Times New Roman" pitchFamily="18" charset="0"/>
                <a:ea typeface="맑은 고딕" pitchFamily="50" charset="-127"/>
                <a:cs typeface="Times New Roman" pitchFamily="18" charset="0"/>
              </a:rPr>
              <a:t>0</a:t>
            </a:r>
            <a:r>
              <a:rPr lang="en-US" altLang="ko-KR" sz="3200" b="1" dirty="0">
                <a:solidFill>
                  <a:srgbClr val="C00000"/>
                </a:solidFill>
                <a:latin typeface="Times New Roman" pitchFamily="18" charset="0"/>
                <a:ea typeface="맑은 고딕" pitchFamily="50" charset="-127"/>
                <a:cs typeface="Times New Roman" pitchFamily="18" charset="0"/>
              </a:rPr>
              <a:t>5</a:t>
            </a:r>
          </a:p>
        </p:txBody>
      </p:sp>
      <p:sp>
        <p:nvSpPr>
          <p:cNvPr id="5" name="TextBox 4">
            <a:extLst>
              <a:ext uri="{FF2B5EF4-FFF2-40B4-BE49-F238E27FC236}">
                <a16:creationId xmlns:a16="http://schemas.microsoft.com/office/drawing/2014/main" id="{1F57E4CE-62D6-B2C7-6FC3-2FE251A3EC11}"/>
              </a:ext>
            </a:extLst>
          </p:cNvPr>
          <p:cNvSpPr txBox="1"/>
          <p:nvPr/>
        </p:nvSpPr>
        <p:spPr>
          <a:xfrm>
            <a:off x="465344" y="1003289"/>
            <a:ext cx="11403522" cy="400110"/>
          </a:xfrm>
          <a:prstGeom prst="rect">
            <a:avLst/>
          </a:prstGeom>
          <a:noFill/>
        </p:spPr>
        <p:txBody>
          <a:bodyPr wrap="square" rtlCol="0">
            <a:spAutoFit/>
          </a:bodyPr>
          <a:lstStyle/>
          <a:p>
            <a:r>
              <a:rPr lang="ko-KR" altLang="en-US" sz="2000" b="1" dirty="0">
                <a:solidFill>
                  <a:srgbClr val="002060"/>
                </a:solidFill>
              </a:rPr>
              <a:t>공시를 위해서는 지속가능성 경영의 내재화가 선행</a:t>
            </a:r>
            <a:endParaRPr lang="ko-KR" altLang="en-US" b="1" dirty="0">
              <a:solidFill>
                <a:srgbClr val="002060"/>
              </a:solidFill>
            </a:endParaRPr>
          </a:p>
        </p:txBody>
      </p:sp>
      <p:sp>
        <p:nvSpPr>
          <p:cNvPr id="2" name="직사각형 1">
            <a:extLst>
              <a:ext uri="{FF2B5EF4-FFF2-40B4-BE49-F238E27FC236}">
                <a16:creationId xmlns:a16="http://schemas.microsoft.com/office/drawing/2014/main" id="{1AACCF24-1F68-F657-D4A5-C7B1803C2A40}"/>
              </a:ext>
            </a:extLst>
          </p:cNvPr>
          <p:cNvSpPr/>
          <p:nvPr/>
        </p:nvSpPr>
        <p:spPr>
          <a:xfrm>
            <a:off x="465344" y="1631775"/>
            <a:ext cx="11337189" cy="3732112"/>
          </a:xfrm>
          <a:prstGeom prst="rect">
            <a:avLst/>
          </a:prstGeom>
        </p:spPr>
        <p:txBody>
          <a:bodyPr wrap="square">
            <a:spAutoFit/>
          </a:bodyPr>
          <a:lstStyle/>
          <a:p>
            <a:pPr marL="457200" indent="-457200" algn="just" fontAlgn="base" latinLnBrk="0">
              <a:lnSpc>
                <a:spcPct val="150000"/>
              </a:lnSpc>
              <a:buFont typeface="Wingdings" panose="05000000000000000000" pitchFamily="2" charset="2"/>
              <a:buChar char="§"/>
            </a:pPr>
            <a:r>
              <a:rPr lang="ko-KR" altLang="en-US" kern="0" spc="-120" dirty="0">
                <a:solidFill>
                  <a:srgbClr val="000000"/>
                </a:solidFill>
                <a:latin typeface="+mn-ea"/>
              </a:rPr>
              <a:t>지속가능 보고서를 컨설팅 기업에 의존하지 말고</a:t>
            </a:r>
            <a:r>
              <a:rPr lang="en-US" altLang="ko-KR" kern="0" spc="-120" dirty="0">
                <a:solidFill>
                  <a:srgbClr val="000000"/>
                </a:solidFill>
                <a:latin typeface="+mn-ea"/>
              </a:rPr>
              <a:t>, </a:t>
            </a:r>
            <a:r>
              <a:rPr lang="ko-KR" altLang="en-US" kern="0" spc="-120" dirty="0">
                <a:solidFill>
                  <a:srgbClr val="000000"/>
                </a:solidFill>
                <a:latin typeface="+mn-ea"/>
              </a:rPr>
              <a:t>자체적으로 제작할 수 있는 능력 배양</a:t>
            </a:r>
          </a:p>
          <a:p>
            <a:pPr marL="457200" marR="0" indent="-457200" algn="just" fontAlgn="base" latinLnBrk="0">
              <a:lnSpc>
                <a:spcPct val="150000"/>
              </a:lnSpc>
              <a:spcBef>
                <a:spcPts val="0"/>
              </a:spcBef>
              <a:spcAft>
                <a:spcPts val="0"/>
              </a:spcAft>
              <a:buFont typeface="Wingdings" panose="05000000000000000000" pitchFamily="2" charset="2"/>
              <a:buChar char="§"/>
            </a:pPr>
            <a:endParaRPr lang="en-US" altLang="ko-KR" kern="0" spc="-120" dirty="0">
              <a:solidFill>
                <a:srgbClr val="000000"/>
              </a:solidFill>
              <a:latin typeface="+mn-ea"/>
            </a:endParaRPr>
          </a:p>
          <a:p>
            <a:pPr marL="457200" marR="0" indent="-457200" algn="just" fontAlgn="base" latinLnBrk="0">
              <a:lnSpc>
                <a:spcPct val="150000"/>
              </a:lnSpc>
              <a:spcBef>
                <a:spcPts val="0"/>
              </a:spcBef>
              <a:spcAft>
                <a:spcPts val="0"/>
              </a:spcAft>
              <a:buFont typeface="Wingdings" panose="05000000000000000000" pitchFamily="2" charset="2"/>
              <a:buChar char="§"/>
            </a:pPr>
            <a:r>
              <a:rPr lang="ko-KR" altLang="en-US" kern="0" spc="-120" dirty="0">
                <a:solidFill>
                  <a:srgbClr val="000000"/>
                </a:solidFill>
                <a:latin typeface="+mn-ea"/>
              </a:rPr>
              <a:t>투자자 중심의 공시를 강화하기 위해서는 회계 및 재무 </a:t>
            </a:r>
            <a:r>
              <a:rPr lang="en-US" altLang="ko-KR" kern="0" spc="-120" dirty="0">
                <a:solidFill>
                  <a:srgbClr val="000000"/>
                </a:solidFill>
                <a:latin typeface="+mn-ea"/>
              </a:rPr>
              <a:t>(</a:t>
            </a:r>
            <a:r>
              <a:rPr lang="ko-KR" altLang="en-US" kern="0" spc="-120" dirty="0">
                <a:solidFill>
                  <a:srgbClr val="000000"/>
                </a:solidFill>
                <a:latin typeface="+mn-ea"/>
              </a:rPr>
              <a:t>혹은 측정 전문가</a:t>
            </a:r>
            <a:r>
              <a:rPr lang="en-US" altLang="ko-KR" kern="0" spc="-120" dirty="0">
                <a:solidFill>
                  <a:srgbClr val="000000"/>
                </a:solidFill>
                <a:latin typeface="+mn-ea"/>
              </a:rPr>
              <a:t>) </a:t>
            </a:r>
            <a:r>
              <a:rPr lang="ko-KR" altLang="en-US" kern="0" spc="-120" dirty="0">
                <a:solidFill>
                  <a:srgbClr val="000000"/>
                </a:solidFill>
                <a:latin typeface="+mn-ea"/>
              </a:rPr>
              <a:t>관련 전문인력을 중심으로</a:t>
            </a:r>
            <a:r>
              <a:rPr lang="en-US" altLang="ko-KR" kern="0" spc="-120" dirty="0">
                <a:solidFill>
                  <a:srgbClr val="000000"/>
                </a:solidFill>
                <a:latin typeface="+mn-ea"/>
              </a:rPr>
              <a:t>, </a:t>
            </a:r>
            <a:r>
              <a:rPr lang="ko-KR" altLang="en-US" kern="0" spc="-120" dirty="0">
                <a:solidFill>
                  <a:srgbClr val="000000"/>
                </a:solidFill>
                <a:latin typeface="+mn-ea"/>
              </a:rPr>
              <a:t>직원들을 교육 및 채용할 필요성</a:t>
            </a:r>
            <a:endParaRPr lang="en-US" altLang="ko-KR" kern="0" spc="-120" dirty="0">
              <a:solidFill>
                <a:srgbClr val="000000"/>
              </a:solidFill>
              <a:latin typeface="+mn-ea"/>
            </a:endParaRPr>
          </a:p>
          <a:p>
            <a:pPr marL="742950" lvl="1" indent="-285750" algn="just" fontAlgn="base" latinLnBrk="0">
              <a:lnSpc>
                <a:spcPct val="150000"/>
              </a:lnSpc>
              <a:buFont typeface="Arial" panose="020B0604020202020204" pitchFamily="34" charset="0"/>
              <a:buChar char="•"/>
            </a:pPr>
            <a:r>
              <a:rPr lang="ko-KR" altLang="en-US" kern="0" spc="-120" dirty="0">
                <a:solidFill>
                  <a:srgbClr val="000000"/>
                </a:solidFill>
                <a:latin typeface="바탕" panose="02030600000101010101" pitchFamily="18" charset="-127"/>
                <a:ea typeface="바탕" panose="02030600000101010101" pitchFamily="18" charset="-127"/>
              </a:rPr>
              <a:t>예</a:t>
            </a:r>
            <a:r>
              <a:rPr lang="en-US" altLang="ko-KR" kern="0" spc="-120" dirty="0">
                <a:solidFill>
                  <a:srgbClr val="000000"/>
                </a:solidFill>
                <a:latin typeface="바탕" panose="02030600000101010101" pitchFamily="18" charset="-127"/>
                <a:ea typeface="바탕" panose="02030600000101010101" pitchFamily="18" charset="-127"/>
              </a:rPr>
              <a:t>) TCFD</a:t>
            </a:r>
            <a:r>
              <a:rPr lang="ko-KR" altLang="en-US" kern="0" spc="-120" dirty="0">
                <a:solidFill>
                  <a:srgbClr val="000000"/>
                </a:solidFill>
                <a:latin typeface="바탕" panose="02030600000101010101" pitchFamily="18" charset="-127"/>
                <a:ea typeface="바탕" panose="02030600000101010101" pitchFamily="18" charset="-127"/>
              </a:rPr>
              <a:t>시나리오 분석</a:t>
            </a:r>
            <a:r>
              <a:rPr lang="en-US" altLang="ko-KR" kern="0" spc="-120" dirty="0">
                <a:solidFill>
                  <a:srgbClr val="000000"/>
                </a:solidFill>
                <a:latin typeface="바탕" panose="02030600000101010101" pitchFamily="18" charset="-127"/>
                <a:ea typeface="바탕" panose="02030600000101010101" pitchFamily="18" charset="-127"/>
              </a:rPr>
              <a:t>, SBTi, </a:t>
            </a:r>
            <a:r>
              <a:rPr lang="ko-KR" altLang="en-US" kern="0" spc="-120" dirty="0">
                <a:solidFill>
                  <a:srgbClr val="000000"/>
                </a:solidFill>
                <a:latin typeface="바탕" panose="02030600000101010101" pitchFamily="18" charset="-127"/>
                <a:ea typeface="바탕" panose="02030600000101010101" pitchFamily="18" charset="-127"/>
              </a:rPr>
              <a:t>목표설정</a:t>
            </a:r>
            <a:r>
              <a:rPr lang="en-US" altLang="ko-KR" kern="0" spc="-120" dirty="0">
                <a:solidFill>
                  <a:srgbClr val="000000"/>
                </a:solidFill>
                <a:latin typeface="바탕" panose="02030600000101010101" pitchFamily="18" charset="-127"/>
                <a:ea typeface="바탕" panose="02030600000101010101" pitchFamily="18" charset="-127"/>
              </a:rPr>
              <a:t>, Scope 3 </a:t>
            </a:r>
            <a:r>
              <a:rPr lang="ko-KR" altLang="en-US" kern="0" spc="-120" dirty="0">
                <a:solidFill>
                  <a:srgbClr val="000000"/>
                </a:solidFill>
                <a:latin typeface="바탕" panose="02030600000101010101" pitchFamily="18" charset="-127"/>
                <a:ea typeface="바탕" panose="02030600000101010101" pitchFamily="18" charset="-127"/>
              </a:rPr>
              <a:t>측정 등 예측의 영역 강화를 통한 자본조달비용  </a:t>
            </a:r>
          </a:p>
          <a:p>
            <a:pPr marL="457200" marR="0" indent="-457200" algn="just" fontAlgn="base" latinLnBrk="0">
              <a:lnSpc>
                <a:spcPct val="150000"/>
              </a:lnSpc>
              <a:spcBef>
                <a:spcPts val="0"/>
              </a:spcBef>
              <a:spcAft>
                <a:spcPts val="0"/>
              </a:spcAft>
              <a:buFont typeface="Wingdings" panose="05000000000000000000" pitchFamily="2" charset="2"/>
              <a:buChar char="§"/>
            </a:pPr>
            <a:endParaRPr lang="ko-KR" altLang="en-US" kern="0" spc="-120" dirty="0">
              <a:solidFill>
                <a:srgbClr val="000000"/>
              </a:solidFill>
              <a:latin typeface="+mn-ea"/>
            </a:endParaRPr>
          </a:p>
          <a:p>
            <a:pPr marL="457200" marR="0" indent="-457200" algn="just" fontAlgn="base" latinLnBrk="0">
              <a:lnSpc>
                <a:spcPct val="150000"/>
              </a:lnSpc>
              <a:spcBef>
                <a:spcPts val="0"/>
              </a:spcBef>
              <a:spcAft>
                <a:spcPts val="0"/>
              </a:spcAft>
              <a:buFont typeface="Wingdings" panose="05000000000000000000" pitchFamily="2" charset="2"/>
              <a:buChar char="§"/>
            </a:pPr>
            <a:r>
              <a:rPr lang="ko-KR" altLang="en-US" kern="0" spc="-120" dirty="0">
                <a:solidFill>
                  <a:srgbClr val="000000"/>
                </a:solidFill>
                <a:latin typeface="+mn-ea"/>
              </a:rPr>
              <a:t>국내 의무도일 될 것으로 예상되는 </a:t>
            </a:r>
            <a:r>
              <a:rPr lang="en-US" altLang="ko-KR" kern="0" spc="-120" dirty="0">
                <a:solidFill>
                  <a:srgbClr val="000000"/>
                </a:solidFill>
                <a:latin typeface="+mn-ea"/>
              </a:rPr>
              <a:t>IFRS S1, S2</a:t>
            </a:r>
            <a:r>
              <a:rPr lang="ko-KR" altLang="en-US" kern="0" spc="-120" dirty="0">
                <a:solidFill>
                  <a:srgbClr val="000000"/>
                </a:solidFill>
                <a:latin typeface="+mn-ea"/>
              </a:rPr>
              <a:t>를 이해하고 이를 경영활동에 적극적으로 반영</a:t>
            </a:r>
            <a:endParaRPr lang="en-US" altLang="ko-KR" kern="0" spc="-120" dirty="0">
              <a:solidFill>
                <a:srgbClr val="000000"/>
              </a:solidFill>
              <a:latin typeface="+mn-ea"/>
            </a:endParaRPr>
          </a:p>
          <a:p>
            <a:pPr marL="742950" lvl="1" indent="-285750" algn="just" fontAlgn="base" latinLnBrk="0">
              <a:lnSpc>
                <a:spcPct val="150000"/>
              </a:lnSpc>
              <a:buFont typeface="Arial" panose="020B0604020202020204" pitchFamily="34" charset="0"/>
              <a:buChar char="•"/>
            </a:pPr>
            <a:r>
              <a:rPr lang="ko-KR" altLang="en-US" sz="1600" kern="0" spc="-120" dirty="0">
                <a:solidFill>
                  <a:srgbClr val="000000"/>
                </a:solidFill>
                <a:latin typeface="바탕" panose="02030600000101010101" pitchFamily="18" charset="-127"/>
                <a:ea typeface="바탕" panose="02030600000101010101" pitchFamily="18" charset="-127"/>
              </a:rPr>
              <a:t>예</a:t>
            </a:r>
            <a:r>
              <a:rPr lang="en-US" altLang="ko-KR" sz="1600" kern="0" spc="-120" dirty="0">
                <a:solidFill>
                  <a:srgbClr val="000000"/>
                </a:solidFill>
                <a:latin typeface="바탕" panose="02030600000101010101" pitchFamily="18" charset="-127"/>
                <a:ea typeface="바탕" panose="02030600000101010101" pitchFamily="18" charset="-127"/>
              </a:rPr>
              <a:t>) IFRS S1, S2</a:t>
            </a:r>
            <a:r>
              <a:rPr lang="ko-KR" altLang="en-US" sz="1600" kern="0" spc="-120" dirty="0">
                <a:solidFill>
                  <a:srgbClr val="000000"/>
                </a:solidFill>
                <a:latin typeface="바탕" panose="02030600000101010101" pitchFamily="18" charset="-127"/>
                <a:ea typeface="바탕" panose="02030600000101010101" pitchFamily="18" charset="-127"/>
              </a:rPr>
              <a:t>의 공시문항에서 요구하는 바와 같이 해외의 많은 국가에서는 지속가능성 성과와 임원의 인센티브를 연동</a:t>
            </a:r>
            <a:endParaRPr lang="en-US" altLang="ko-KR" sz="1600" kern="0" spc="-120" dirty="0">
              <a:solidFill>
                <a:srgbClr val="000000"/>
              </a:solidFill>
              <a:latin typeface="바탕" panose="02030600000101010101" pitchFamily="18" charset="-127"/>
              <a:ea typeface="바탕" panose="02030600000101010101" pitchFamily="18" charset="-127"/>
            </a:endParaRPr>
          </a:p>
          <a:p>
            <a:pPr marL="457200" marR="0" indent="-457200" algn="just" fontAlgn="base" latinLnBrk="0">
              <a:lnSpc>
                <a:spcPct val="150000"/>
              </a:lnSpc>
              <a:spcBef>
                <a:spcPts val="0"/>
              </a:spcBef>
              <a:spcAft>
                <a:spcPts val="0"/>
              </a:spcAft>
              <a:buFont typeface="Wingdings" panose="05000000000000000000" pitchFamily="2" charset="2"/>
              <a:buChar char="§"/>
            </a:pPr>
            <a:endParaRPr lang="ko-KR" altLang="en-US" kern="0" spc="-120" dirty="0">
              <a:solidFill>
                <a:srgbClr val="000000"/>
              </a:solidFill>
              <a:latin typeface="+mn-ea"/>
            </a:endParaRPr>
          </a:p>
        </p:txBody>
      </p:sp>
    </p:spTree>
    <p:extLst>
      <p:ext uri="{BB962C8B-B14F-4D97-AF65-F5344CB8AC3E}">
        <p14:creationId xmlns:p14="http://schemas.microsoft.com/office/powerpoint/2010/main" val="223472173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슬라이드 번호 개체 틀 3"/>
          <p:cNvSpPr>
            <a:spLocks noGrp="1"/>
          </p:cNvSpPr>
          <p:nvPr>
            <p:ph type="sldNum" sz="quarter" idx="12"/>
          </p:nvPr>
        </p:nvSpPr>
        <p:spPr/>
        <p:txBody>
          <a:bodyPr/>
          <a:lstStyle/>
          <a:p>
            <a:fld id="{DDC88DC7-E127-40CF-A214-063A7381AEF2}" type="slidenum">
              <a:rPr lang="ko-KR" altLang="en-US" smtClean="0"/>
              <a:t>39</a:t>
            </a:fld>
            <a:endParaRPr lang="ko-KR" altLang="en-US"/>
          </a:p>
        </p:txBody>
      </p:sp>
      <p:cxnSp>
        <p:nvCxnSpPr>
          <p:cNvPr id="6" name="직선 연결선 5">
            <a:extLst>
              <a:ext uri="{FF2B5EF4-FFF2-40B4-BE49-F238E27FC236}">
                <a16:creationId xmlns:a16="http://schemas.microsoft.com/office/drawing/2014/main" id="{427871B2-AF98-05D6-F055-91F82D093B60}"/>
              </a:ext>
            </a:extLst>
          </p:cNvPr>
          <p:cNvCxnSpPr>
            <a:cxnSpLocks/>
          </p:cNvCxnSpPr>
          <p:nvPr/>
        </p:nvCxnSpPr>
        <p:spPr>
          <a:xfrm flipH="1" flipV="1">
            <a:off x="6223819" y="553479"/>
            <a:ext cx="4640865" cy="8941"/>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7" name="직사각형 6">
            <a:extLst>
              <a:ext uri="{FF2B5EF4-FFF2-40B4-BE49-F238E27FC236}">
                <a16:creationId xmlns:a16="http://schemas.microsoft.com/office/drawing/2014/main" id="{065E0F89-7507-45F0-9E21-B5BADA637666}"/>
              </a:ext>
            </a:extLst>
          </p:cNvPr>
          <p:cNvSpPr/>
          <p:nvPr/>
        </p:nvSpPr>
        <p:spPr>
          <a:xfrm>
            <a:off x="929470" y="119541"/>
            <a:ext cx="5707304" cy="655372"/>
          </a:xfrm>
          <a:prstGeom prst="rect">
            <a:avLst/>
          </a:prstGeom>
        </p:spPr>
        <p:txBody>
          <a:bodyPr wrap="square">
            <a:spAutoFit/>
          </a:bodyPr>
          <a:lstStyle/>
          <a:p>
            <a:pPr>
              <a:lnSpc>
                <a:spcPct val="150000"/>
              </a:lnSpc>
            </a:pPr>
            <a:r>
              <a:rPr lang="ko-KR" altLang="en-US" sz="2800" b="1" dirty="0">
                <a:latin typeface="+mn-ea"/>
                <a:cs typeface="Times New Roman" pitchFamily="18" charset="0"/>
              </a:rPr>
              <a:t>기업의 대응 방안</a:t>
            </a:r>
            <a:endParaRPr lang="en-US" altLang="ko-KR" sz="2800" b="1" dirty="0">
              <a:latin typeface="+mn-ea"/>
              <a:cs typeface="Times New Roman" pitchFamily="18" charset="0"/>
            </a:endParaRPr>
          </a:p>
        </p:txBody>
      </p:sp>
      <p:sp>
        <p:nvSpPr>
          <p:cNvPr id="8" name="직사각형 7">
            <a:extLst>
              <a:ext uri="{FF2B5EF4-FFF2-40B4-BE49-F238E27FC236}">
                <a16:creationId xmlns:a16="http://schemas.microsoft.com/office/drawing/2014/main" id="{34AF0159-5EA4-B733-2A46-DD078E6D83BF}"/>
              </a:ext>
            </a:extLst>
          </p:cNvPr>
          <p:cNvSpPr/>
          <p:nvPr/>
        </p:nvSpPr>
        <p:spPr>
          <a:xfrm>
            <a:off x="366157" y="61133"/>
            <a:ext cx="595035" cy="742511"/>
          </a:xfrm>
          <a:prstGeom prst="rect">
            <a:avLst/>
          </a:prstGeom>
        </p:spPr>
        <p:txBody>
          <a:bodyPr wrap="none">
            <a:spAutoFit/>
          </a:bodyPr>
          <a:lstStyle/>
          <a:p>
            <a:pPr>
              <a:lnSpc>
                <a:spcPct val="150000"/>
              </a:lnSpc>
            </a:pPr>
            <a:r>
              <a:rPr lang="en-US" altLang="ko-KR" sz="3200" b="1" dirty="0">
                <a:solidFill>
                  <a:schemeClr val="bg1">
                    <a:lumMod val="75000"/>
                  </a:schemeClr>
                </a:solidFill>
                <a:latin typeface="Times New Roman" pitchFamily="18" charset="0"/>
                <a:ea typeface="맑은 고딕" pitchFamily="50" charset="-127"/>
                <a:cs typeface="Times New Roman" pitchFamily="18" charset="0"/>
              </a:rPr>
              <a:t>0</a:t>
            </a:r>
            <a:r>
              <a:rPr lang="en-US" altLang="ko-KR" sz="3200" b="1" dirty="0">
                <a:solidFill>
                  <a:srgbClr val="C00000"/>
                </a:solidFill>
                <a:latin typeface="Times New Roman" pitchFamily="18" charset="0"/>
                <a:ea typeface="맑은 고딕" pitchFamily="50" charset="-127"/>
                <a:cs typeface="Times New Roman" pitchFamily="18" charset="0"/>
              </a:rPr>
              <a:t>5</a:t>
            </a:r>
          </a:p>
        </p:txBody>
      </p:sp>
      <p:sp>
        <p:nvSpPr>
          <p:cNvPr id="5" name="TextBox 4">
            <a:extLst>
              <a:ext uri="{FF2B5EF4-FFF2-40B4-BE49-F238E27FC236}">
                <a16:creationId xmlns:a16="http://schemas.microsoft.com/office/drawing/2014/main" id="{1F57E4CE-62D6-B2C7-6FC3-2FE251A3EC11}"/>
              </a:ext>
            </a:extLst>
          </p:cNvPr>
          <p:cNvSpPr txBox="1"/>
          <p:nvPr/>
        </p:nvSpPr>
        <p:spPr>
          <a:xfrm>
            <a:off x="471638" y="833321"/>
            <a:ext cx="11403522" cy="400110"/>
          </a:xfrm>
          <a:prstGeom prst="rect">
            <a:avLst/>
          </a:prstGeom>
          <a:noFill/>
        </p:spPr>
        <p:txBody>
          <a:bodyPr wrap="square" rtlCol="0">
            <a:spAutoFit/>
          </a:bodyPr>
          <a:lstStyle/>
          <a:p>
            <a:r>
              <a:rPr lang="ko-KR" altLang="en-US" sz="2000" b="1" dirty="0">
                <a:solidFill>
                  <a:srgbClr val="002060"/>
                </a:solidFill>
              </a:rPr>
              <a:t>규제산업의 경우 단일중요성과 이중중요성 관점의 보고서를 모두 발간 </a:t>
            </a:r>
            <a:endParaRPr lang="ko-KR" altLang="en-US" b="1" dirty="0">
              <a:solidFill>
                <a:srgbClr val="002060"/>
              </a:solidFill>
            </a:endParaRPr>
          </a:p>
        </p:txBody>
      </p:sp>
      <p:pic>
        <p:nvPicPr>
          <p:cNvPr id="16386" name="Picture 2" descr="2021 지속가능경영보고서">
            <a:extLst>
              <a:ext uri="{FF2B5EF4-FFF2-40B4-BE49-F238E27FC236}">
                <a16:creationId xmlns:a16="http://schemas.microsoft.com/office/drawing/2014/main" id="{0BAE4A00-460A-491B-AE0E-FA25BF92A20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0" y="2304157"/>
            <a:ext cx="4492570" cy="3178493"/>
          </a:xfrm>
          <a:prstGeom prst="rect">
            <a:avLst/>
          </a:prstGeom>
          <a:noFill/>
          <a:extLst>
            <a:ext uri="{909E8E84-426E-40DD-AFC4-6F175D3DCCD1}">
              <a14:hiddenFill xmlns:a14="http://schemas.microsoft.com/office/drawing/2010/main">
                <a:solidFill>
                  <a:srgbClr val="FFFFFF"/>
                </a:solidFill>
              </a14:hiddenFill>
            </a:ext>
          </a:extLst>
        </p:spPr>
      </p:pic>
      <p:pic>
        <p:nvPicPr>
          <p:cNvPr id="9" name="그림 8">
            <a:extLst>
              <a:ext uri="{FF2B5EF4-FFF2-40B4-BE49-F238E27FC236}">
                <a16:creationId xmlns:a16="http://schemas.microsoft.com/office/drawing/2014/main" id="{98837F9C-C0D4-AA41-26DC-BC52A6BC4EA5}"/>
              </a:ext>
            </a:extLst>
          </p:cNvPr>
          <p:cNvPicPr>
            <a:picLocks noChangeAspect="1"/>
          </p:cNvPicPr>
          <p:nvPr/>
        </p:nvPicPr>
        <p:blipFill>
          <a:blip r:embed="rId3"/>
          <a:stretch>
            <a:fillRect/>
          </a:stretch>
        </p:blipFill>
        <p:spPr>
          <a:xfrm>
            <a:off x="539458" y="2304157"/>
            <a:ext cx="4508570" cy="3178493"/>
          </a:xfrm>
          <a:prstGeom prst="rect">
            <a:avLst/>
          </a:prstGeom>
        </p:spPr>
      </p:pic>
      <p:sp>
        <p:nvSpPr>
          <p:cNvPr id="11" name="TextBox 10">
            <a:extLst>
              <a:ext uri="{FF2B5EF4-FFF2-40B4-BE49-F238E27FC236}">
                <a16:creationId xmlns:a16="http://schemas.microsoft.com/office/drawing/2014/main" id="{B9BD0416-CEE9-395C-0C84-421F7477E66A}"/>
              </a:ext>
            </a:extLst>
          </p:cNvPr>
          <p:cNvSpPr txBox="1"/>
          <p:nvPr/>
        </p:nvSpPr>
        <p:spPr>
          <a:xfrm>
            <a:off x="624840" y="1874520"/>
            <a:ext cx="3070860" cy="369332"/>
          </a:xfrm>
          <a:prstGeom prst="rect">
            <a:avLst/>
          </a:prstGeom>
          <a:noFill/>
        </p:spPr>
        <p:txBody>
          <a:bodyPr wrap="square" rtlCol="0">
            <a:spAutoFit/>
          </a:bodyPr>
          <a:lstStyle/>
          <a:p>
            <a:r>
              <a:rPr lang="en-US" altLang="ko-KR" b="1" dirty="0"/>
              <a:t>KB </a:t>
            </a:r>
            <a:r>
              <a:rPr lang="ko-KR" altLang="en-US" b="1" dirty="0"/>
              <a:t>금융그룹</a:t>
            </a:r>
            <a:r>
              <a:rPr lang="en-US" altLang="ko-KR" b="1" dirty="0"/>
              <a:t> TCFD </a:t>
            </a:r>
            <a:r>
              <a:rPr lang="ko-KR" altLang="en-US" b="1" dirty="0"/>
              <a:t>보고서</a:t>
            </a:r>
          </a:p>
        </p:txBody>
      </p:sp>
      <p:sp>
        <p:nvSpPr>
          <p:cNvPr id="12" name="TextBox 11">
            <a:extLst>
              <a:ext uri="{FF2B5EF4-FFF2-40B4-BE49-F238E27FC236}">
                <a16:creationId xmlns:a16="http://schemas.microsoft.com/office/drawing/2014/main" id="{C820C67D-01F3-BFB8-9529-FFF4EDD6FEE1}"/>
              </a:ext>
            </a:extLst>
          </p:cNvPr>
          <p:cNvSpPr txBox="1"/>
          <p:nvPr/>
        </p:nvSpPr>
        <p:spPr>
          <a:xfrm>
            <a:off x="5268984" y="1882140"/>
            <a:ext cx="3920736" cy="369332"/>
          </a:xfrm>
          <a:prstGeom prst="rect">
            <a:avLst/>
          </a:prstGeom>
          <a:noFill/>
        </p:spPr>
        <p:txBody>
          <a:bodyPr wrap="square" rtlCol="0">
            <a:spAutoFit/>
          </a:bodyPr>
          <a:lstStyle/>
          <a:p>
            <a:r>
              <a:rPr lang="en-US" altLang="ko-KR" b="1" dirty="0"/>
              <a:t>KB </a:t>
            </a:r>
            <a:r>
              <a:rPr lang="ko-KR" altLang="en-US" b="1" dirty="0"/>
              <a:t>금융그룹</a:t>
            </a:r>
            <a:r>
              <a:rPr lang="en-US" altLang="ko-KR" b="1" dirty="0"/>
              <a:t> </a:t>
            </a:r>
            <a:r>
              <a:rPr lang="ko-KR" altLang="en-US" b="1" dirty="0"/>
              <a:t>지속가능경영보고서</a:t>
            </a:r>
          </a:p>
        </p:txBody>
      </p:sp>
    </p:spTree>
    <p:extLst>
      <p:ext uri="{BB962C8B-B14F-4D97-AF65-F5344CB8AC3E}">
        <p14:creationId xmlns:p14="http://schemas.microsoft.com/office/powerpoint/2010/main" val="341278454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슬라이드 번호 개체 틀 3"/>
          <p:cNvSpPr>
            <a:spLocks noGrp="1"/>
          </p:cNvSpPr>
          <p:nvPr>
            <p:ph type="sldNum" sz="quarter" idx="12"/>
          </p:nvPr>
        </p:nvSpPr>
        <p:spPr/>
        <p:txBody>
          <a:bodyPr/>
          <a:lstStyle/>
          <a:p>
            <a:fld id="{DDC88DC7-E127-40CF-A214-063A7381AEF2}" type="slidenum">
              <a:rPr lang="ko-KR" altLang="en-US" smtClean="0"/>
              <a:t>40</a:t>
            </a:fld>
            <a:endParaRPr lang="ko-KR" altLang="en-US"/>
          </a:p>
        </p:txBody>
      </p:sp>
      <p:cxnSp>
        <p:nvCxnSpPr>
          <p:cNvPr id="6" name="직선 연결선 5">
            <a:extLst>
              <a:ext uri="{FF2B5EF4-FFF2-40B4-BE49-F238E27FC236}">
                <a16:creationId xmlns:a16="http://schemas.microsoft.com/office/drawing/2014/main" id="{427871B2-AF98-05D6-F055-91F82D093B60}"/>
              </a:ext>
            </a:extLst>
          </p:cNvPr>
          <p:cNvCxnSpPr>
            <a:cxnSpLocks/>
          </p:cNvCxnSpPr>
          <p:nvPr/>
        </p:nvCxnSpPr>
        <p:spPr>
          <a:xfrm flipH="1">
            <a:off x="1956619" y="447227"/>
            <a:ext cx="9503861"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2" name="직사각형 1">
            <a:extLst>
              <a:ext uri="{FF2B5EF4-FFF2-40B4-BE49-F238E27FC236}">
                <a16:creationId xmlns:a16="http://schemas.microsoft.com/office/drawing/2014/main" id="{F35B2426-10A5-DB67-34C1-D47762DD7FAE}"/>
              </a:ext>
            </a:extLst>
          </p:cNvPr>
          <p:cNvSpPr/>
          <p:nvPr/>
        </p:nvSpPr>
        <p:spPr>
          <a:xfrm>
            <a:off x="556945" y="1449836"/>
            <a:ext cx="10232975" cy="3639779"/>
          </a:xfrm>
          <a:prstGeom prst="rect">
            <a:avLst/>
          </a:prstGeom>
        </p:spPr>
        <p:txBody>
          <a:bodyPr wrap="square">
            <a:spAutoFit/>
          </a:bodyPr>
          <a:lstStyle/>
          <a:p>
            <a:pPr marL="457200" marR="0" indent="-457200" algn="just" fontAlgn="base" latinLnBrk="0">
              <a:lnSpc>
                <a:spcPct val="150000"/>
              </a:lnSpc>
              <a:spcBef>
                <a:spcPts val="0"/>
              </a:spcBef>
              <a:spcAft>
                <a:spcPts val="0"/>
              </a:spcAft>
              <a:buFont typeface="Wingdings" panose="05000000000000000000" pitchFamily="2" charset="2"/>
              <a:buChar char="§"/>
            </a:pPr>
            <a:r>
              <a:rPr lang="ko-KR" altLang="en-US" sz="2000" kern="0" spc="-120" dirty="0">
                <a:solidFill>
                  <a:srgbClr val="000000"/>
                </a:solidFill>
                <a:latin typeface="+mn-ea"/>
              </a:rPr>
              <a:t>지속가능성 보고서의 의무화화 기준</a:t>
            </a:r>
            <a:endParaRPr lang="en-US" altLang="ko-KR" sz="2000" kern="0" spc="-120" dirty="0">
              <a:solidFill>
                <a:srgbClr val="000000"/>
              </a:solidFill>
              <a:latin typeface="+mn-ea"/>
            </a:endParaRPr>
          </a:p>
          <a:p>
            <a:pPr marL="457200" indent="-457200" algn="just" fontAlgn="base" latinLnBrk="0">
              <a:lnSpc>
                <a:spcPct val="150000"/>
              </a:lnSpc>
              <a:buFont typeface="Wingdings" panose="05000000000000000000" pitchFamily="2" charset="2"/>
              <a:buChar char="§"/>
            </a:pPr>
            <a:r>
              <a:rPr lang="en-US" altLang="ko-KR" sz="2000" kern="0" spc="-120" dirty="0">
                <a:solidFill>
                  <a:srgbClr val="000000"/>
                </a:solidFill>
                <a:latin typeface="+mn-ea"/>
              </a:rPr>
              <a:t>IFRS S1, S2 </a:t>
            </a:r>
            <a:r>
              <a:rPr lang="ko-KR" altLang="en-US" sz="2000" kern="0" spc="-120" dirty="0">
                <a:solidFill>
                  <a:srgbClr val="000000"/>
                </a:solidFill>
                <a:latin typeface="+mn-ea"/>
              </a:rPr>
              <a:t>도입 방법 및 방안</a:t>
            </a:r>
            <a:endParaRPr lang="en-US" altLang="ko-KR" sz="2000" kern="0" spc="-120" dirty="0">
              <a:solidFill>
                <a:srgbClr val="000000"/>
              </a:solidFill>
              <a:latin typeface="+mn-ea"/>
            </a:endParaRPr>
          </a:p>
          <a:p>
            <a:pPr marL="457200" marR="0" indent="-457200" algn="just" fontAlgn="base" latinLnBrk="0">
              <a:lnSpc>
                <a:spcPct val="150000"/>
              </a:lnSpc>
              <a:spcBef>
                <a:spcPts val="0"/>
              </a:spcBef>
              <a:spcAft>
                <a:spcPts val="0"/>
              </a:spcAft>
              <a:buFont typeface="Wingdings" panose="05000000000000000000" pitchFamily="2" charset="2"/>
              <a:buChar char="§"/>
            </a:pPr>
            <a:r>
              <a:rPr lang="ko-KR" altLang="en-US" sz="2000" kern="0" spc="-120" dirty="0">
                <a:solidFill>
                  <a:srgbClr val="000000"/>
                </a:solidFill>
                <a:latin typeface="+mn-ea"/>
              </a:rPr>
              <a:t>지속가능성 보고서의 인증의 범위</a:t>
            </a:r>
            <a:r>
              <a:rPr lang="en-US" altLang="ko-KR" sz="2000" kern="0" spc="-120" dirty="0">
                <a:solidFill>
                  <a:srgbClr val="000000"/>
                </a:solidFill>
                <a:latin typeface="+mn-ea"/>
              </a:rPr>
              <a:t>, </a:t>
            </a:r>
            <a:r>
              <a:rPr lang="ko-KR" altLang="en-US" sz="2000" kern="0" spc="-120" dirty="0">
                <a:solidFill>
                  <a:srgbClr val="000000"/>
                </a:solidFill>
                <a:latin typeface="+mn-ea"/>
              </a:rPr>
              <a:t>자격 등</a:t>
            </a:r>
            <a:endParaRPr lang="en-US" altLang="ko-KR" sz="2000" kern="0" spc="-120" dirty="0">
              <a:solidFill>
                <a:srgbClr val="000000"/>
              </a:solidFill>
              <a:latin typeface="+mn-ea"/>
            </a:endParaRPr>
          </a:p>
          <a:p>
            <a:pPr marL="457200" marR="0" indent="-457200" algn="just" fontAlgn="base" latinLnBrk="0">
              <a:lnSpc>
                <a:spcPct val="150000"/>
              </a:lnSpc>
              <a:spcBef>
                <a:spcPts val="0"/>
              </a:spcBef>
              <a:spcAft>
                <a:spcPts val="0"/>
              </a:spcAft>
              <a:buFont typeface="Wingdings" panose="05000000000000000000" pitchFamily="2" charset="2"/>
              <a:buChar char="§"/>
            </a:pPr>
            <a:r>
              <a:rPr lang="en-US" altLang="ko-KR" sz="2000" kern="0" spc="-120" dirty="0">
                <a:solidFill>
                  <a:srgbClr val="000000"/>
                </a:solidFill>
                <a:latin typeface="+mn-ea"/>
              </a:rPr>
              <a:t>Scope 3 </a:t>
            </a:r>
            <a:r>
              <a:rPr lang="ko-KR" altLang="en-US" sz="2000" kern="0" spc="-120" dirty="0">
                <a:solidFill>
                  <a:srgbClr val="000000"/>
                </a:solidFill>
                <a:latin typeface="+mn-ea"/>
              </a:rPr>
              <a:t>산출 및 인증</a:t>
            </a:r>
            <a:endParaRPr lang="en-US" altLang="ko-KR" sz="2000" kern="0" spc="-120" dirty="0">
              <a:solidFill>
                <a:srgbClr val="000000"/>
              </a:solidFill>
              <a:latin typeface="+mn-ea"/>
            </a:endParaRPr>
          </a:p>
          <a:p>
            <a:pPr marL="457200" marR="0" indent="-457200" algn="just" fontAlgn="base" latinLnBrk="0">
              <a:lnSpc>
                <a:spcPct val="150000"/>
              </a:lnSpc>
              <a:spcBef>
                <a:spcPts val="0"/>
              </a:spcBef>
              <a:spcAft>
                <a:spcPts val="0"/>
              </a:spcAft>
              <a:buFont typeface="Wingdings" panose="05000000000000000000" pitchFamily="2" charset="2"/>
              <a:buChar char="§"/>
            </a:pPr>
            <a:r>
              <a:rPr lang="en-US" altLang="ko-KR" sz="2000" kern="0" spc="-120" dirty="0">
                <a:solidFill>
                  <a:srgbClr val="000000"/>
                </a:solidFill>
                <a:latin typeface="+mn-ea"/>
              </a:rPr>
              <a:t>GHG protocol </a:t>
            </a:r>
            <a:r>
              <a:rPr lang="ko-KR" altLang="en-US" sz="2000" kern="0" spc="-120" dirty="0">
                <a:solidFill>
                  <a:srgbClr val="000000"/>
                </a:solidFill>
                <a:latin typeface="+mn-ea"/>
              </a:rPr>
              <a:t>의존 문제</a:t>
            </a:r>
            <a:endParaRPr lang="en-US" altLang="ko-KR" sz="2000" kern="0" spc="-120" dirty="0">
              <a:solidFill>
                <a:srgbClr val="000000"/>
              </a:solidFill>
              <a:latin typeface="+mn-ea"/>
            </a:endParaRPr>
          </a:p>
          <a:p>
            <a:pPr marL="457200" marR="0" indent="-457200" algn="just" fontAlgn="base" latinLnBrk="0">
              <a:lnSpc>
                <a:spcPct val="150000"/>
              </a:lnSpc>
              <a:spcBef>
                <a:spcPts val="0"/>
              </a:spcBef>
              <a:spcAft>
                <a:spcPts val="0"/>
              </a:spcAft>
              <a:buFont typeface="Wingdings" panose="05000000000000000000" pitchFamily="2" charset="2"/>
              <a:buChar char="§"/>
            </a:pPr>
            <a:r>
              <a:rPr lang="ko-KR" altLang="en-US" sz="2000" kern="0" spc="-120" dirty="0">
                <a:solidFill>
                  <a:srgbClr val="000000"/>
                </a:solidFill>
                <a:latin typeface="+mn-ea"/>
              </a:rPr>
              <a:t>중소기업의 지속가능성 보고서 공시 기준</a:t>
            </a:r>
            <a:endParaRPr lang="en-US" altLang="ko-KR" sz="2000" kern="0" spc="-120" dirty="0">
              <a:solidFill>
                <a:srgbClr val="000000"/>
              </a:solidFill>
              <a:latin typeface="+mn-ea"/>
            </a:endParaRPr>
          </a:p>
          <a:p>
            <a:pPr marL="457200" marR="0" indent="-457200" algn="just" fontAlgn="base" latinLnBrk="0">
              <a:lnSpc>
                <a:spcPct val="150000"/>
              </a:lnSpc>
              <a:spcBef>
                <a:spcPts val="0"/>
              </a:spcBef>
              <a:spcAft>
                <a:spcPts val="0"/>
              </a:spcAft>
              <a:buFont typeface="Wingdings" panose="05000000000000000000" pitchFamily="2" charset="2"/>
              <a:buChar char="§"/>
            </a:pPr>
            <a:r>
              <a:rPr lang="ko-KR" altLang="en-US" kern="0" spc="-120" dirty="0">
                <a:solidFill>
                  <a:srgbClr val="000000"/>
                </a:solidFill>
                <a:latin typeface="+mn-ea"/>
              </a:rPr>
              <a:t>자본시장의 정보 해석 능력</a:t>
            </a:r>
            <a:endParaRPr lang="en-US" altLang="ko-KR" kern="0" spc="-120" dirty="0">
              <a:solidFill>
                <a:srgbClr val="000000"/>
              </a:solidFill>
              <a:latin typeface="+mn-ea"/>
            </a:endParaRPr>
          </a:p>
          <a:p>
            <a:pPr marL="457200" marR="0" indent="-457200" algn="just" fontAlgn="base" latinLnBrk="0">
              <a:lnSpc>
                <a:spcPct val="150000"/>
              </a:lnSpc>
              <a:spcBef>
                <a:spcPts val="0"/>
              </a:spcBef>
              <a:spcAft>
                <a:spcPts val="0"/>
              </a:spcAft>
              <a:buFont typeface="Wingdings" panose="05000000000000000000" pitchFamily="2" charset="2"/>
              <a:buChar char="§"/>
            </a:pPr>
            <a:r>
              <a:rPr lang="ko-KR" altLang="en-US" kern="0" spc="-120" dirty="0">
                <a:solidFill>
                  <a:srgbClr val="000000"/>
                </a:solidFill>
                <a:latin typeface="+mn-ea"/>
              </a:rPr>
              <a:t>산업별 중요성 </a:t>
            </a:r>
            <a:r>
              <a:rPr lang="en-US" altLang="ko-KR" kern="0" spc="-120" dirty="0">
                <a:solidFill>
                  <a:srgbClr val="000000"/>
                </a:solidFill>
                <a:latin typeface="+mn-ea"/>
              </a:rPr>
              <a:t>(SASB) </a:t>
            </a:r>
            <a:r>
              <a:rPr lang="ko-KR" altLang="en-US" kern="0" spc="-120" dirty="0">
                <a:solidFill>
                  <a:srgbClr val="000000"/>
                </a:solidFill>
                <a:latin typeface="+mn-ea"/>
              </a:rPr>
              <a:t>및 기업의 특성을 반영한 중요성</a:t>
            </a:r>
            <a:endParaRPr lang="en-US" altLang="ko-KR" kern="0" spc="-120" dirty="0">
              <a:solidFill>
                <a:srgbClr val="000000"/>
              </a:solidFill>
              <a:latin typeface="+mn-ea"/>
            </a:endParaRPr>
          </a:p>
        </p:txBody>
      </p:sp>
      <p:sp>
        <p:nvSpPr>
          <p:cNvPr id="3" name="직사각형 2">
            <a:extLst>
              <a:ext uri="{FF2B5EF4-FFF2-40B4-BE49-F238E27FC236}">
                <a16:creationId xmlns:a16="http://schemas.microsoft.com/office/drawing/2014/main" id="{492C52B7-901B-956B-4492-4548E5E6A96A}"/>
              </a:ext>
            </a:extLst>
          </p:cNvPr>
          <p:cNvSpPr/>
          <p:nvPr/>
        </p:nvSpPr>
        <p:spPr>
          <a:xfrm>
            <a:off x="929469" y="119541"/>
            <a:ext cx="7575433" cy="655372"/>
          </a:xfrm>
          <a:prstGeom prst="rect">
            <a:avLst/>
          </a:prstGeom>
        </p:spPr>
        <p:txBody>
          <a:bodyPr wrap="square">
            <a:spAutoFit/>
          </a:bodyPr>
          <a:lstStyle/>
          <a:p>
            <a:pPr>
              <a:lnSpc>
                <a:spcPct val="150000"/>
              </a:lnSpc>
            </a:pPr>
            <a:r>
              <a:rPr lang="ko-KR" altLang="en-US" sz="2800" b="1" dirty="0">
                <a:latin typeface="+mn-ea"/>
                <a:cs typeface="Times New Roman" pitchFamily="18" charset="0"/>
              </a:rPr>
              <a:t>결론</a:t>
            </a:r>
          </a:p>
        </p:txBody>
      </p:sp>
      <p:sp>
        <p:nvSpPr>
          <p:cNvPr id="10" name="직사각형 9">
            <a:extLst>
              <a:ext uri="{FF2B5EF4-FFF2-40B4-BE49-F238E27FC236}">
                <a16:creationId xmlns:a16="http://schemas.microsoft.com/office/drawing/2014/main" id="{EEF27FF3-A1CA-9126-B334-B9898DD9FF6F}"/>
              </a:ext>
            </a:extLst>
          </p:cNvPr>
          <p:cNvSpPr/>
          <p:nvPr/>
        </p:nvSpPr>
        <p:spPr>
          <a:xfrm>
            <a:off x="366157" y="61133"/>
            <a:ext cx="595035" cy="742511"/>
          </a:xfrm>
          <a:prstGeom prst="rect">
            <a:avLst/>
          </a:prstGeom>
        </p:spPr>
        <p:txBody>
          <a:bodyPr wrap="none">
            <a:spAutoFit/>
          </a:bodyPr>
          <a:lstStyle/>
          <a:p>
            <a:pPr>
              <a:lnSpc>
                <a:spcPct val="150000"/>
              </a:lnSpc>
            </a:pPr>
            <a:r>
              <a:rPr lang="en-US" altLang="ko-KR" sz="3200" b="1" dirty="0">
                <a:solidFill>
                  <a:schemeClr val="bg1">
                    <a:lumMod val="75000"/>
                  </a:schemeClr>
                </a:solidFill>
                <a:latin typeface="Times New Roman" pitchFamily="18" charset="0"/>
                <a:ea typeface="맑은 고딕" pitchFamily="50" charset="-127"/>
                <a:cs typeface="Times New Roman" pitchFamily="18" charset="0"/>
              </a:rPr>
              <a:t>0</a:t>
            </a:r>
            <a:r>
              <a:rPr lang="en-US" altLang="ko-KR" sz="3200" b="1" dirty="0">
                <a:solidFill>
                  <a:srgbClr val="C00000"/>
                </a:solidFill>
                <a:latin typeface="Times New Roman" pitchFamily="18" charset="0"/>
                <a:ea typeface="맑은 고딕" pitchFamily="50" charset="-127"/>
                <a:cs typeface="Times New Roman" pitchFamily="18" charset="0"/>
              </a:rPr>
              <a:t>6</a:t>
            </a:r>
          </a:p>
        </p:txBody>
      </p:sp>
      <p:sp>
        <p:nvSpPr>
          <p:cNvPr id="14" name="TextBox 13">
            <a:extLst>
              <a:ext uri="{FF2B5EF4-FFF2-40B4-BE49-F238E27FC236}">
                <a16:creationId xmlns:a16="http://schemas.microsoft.com/office/drawing/2014/main" id="{64A1C5B2-DE3D-A69D-4B05-2AA87E4CEB35}"/>
              </a:ext>
            </a:extLst>
          </p:cNvPr>
          <p:cNvSpPr txBox="1"/>
          <p:nvPr/>
        </p:nvSpPr>
        <p:spPr>
          <a:xfrm>
            <a:off x="465344" y="1003289"/>
            <a:ext cx="11403522" cy="400110"/>
          </a:xfrm>
          <a:prstGeom prst="rect">
            <a:avLst/>
          </a:prstGeom>
          <a:noFill/>
        </p:spPr>
        <p:txBody>
          <a:bodyPr wrap="square" rtlCol="0">
            <a:spAutoFit/>
          </a:bodyPr>
          <a:lstStyle/>
          <a:p>
            <a:r>
              <a:rPr lang="ko-KR" altLang="en-US" sz="2000" b="1" dirty="0">
                <a:solidFill>
                  <a:srgbClr val="002060"/>
                </a:solidFill>
              </a:rPr>
              <a:t>앞으로의 과제</a:t>
            </a:r>
            <a:endParaRPr lang="ko-KR" altLang="en-US" b="1" dirty="0">
              <a:solidFill>
                <a:srgbClr val="002060"/>
              </a:solidFill>
            </a:endParaRPr>
          </a:p>
        </p:txBody>
      </p:sp>
    </p:spTree>
    <p:extLst>
      <p:ext uri="{BB962C8B-B14F-4D97-AF65-F5344CB8AC3E}">
        <p14:creationId xmlns:p14="http://schemas.microsoft.com/office/powerpoint/2010/main" val="151185609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직선 연결선 1">
            <a:extLst>
              <a:ext uri="{FF2B5EF4-FFF2-40B4-BE49-F238E27FC236}">
                <a16:creationId xmlns:a16="http://schemas.microsoft.com/office/drawing/2014/main" id="{DF01DDD3-AD84-5AF4-D16B-A3B4CEBEE197}"/>
              </a:ext>
            </a:extLst>
          </p:cNvPr>
          <p:cNvCxnSpPr>
            <a:cxnSpLocks/>
          </p:cNvCxnSpPr>
          <p:nvPr/>
        </p:nvCxnSpPr>
        <p:spPr>
          <a:xfrm flipH="1">
            <a:off x="1830265" y="3558539"/>
            <a:ext cx="8593432"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4306111" y="2645923"/>
            <a:ext cx="5123234" cy="830997"/>
          </a:xfrm>
          <a:prstGeom prst="rect">
            <a:avLst/>
          </a:prstGeom>
          <a:noFill/>
        </p:spPr>
        <p:txBody>
          <a:bodyPr wrap="square" rtlCol="0">
            <a:spAutoFit/>
          </a:bodyPr>
          <a:lstStyle/>
          <a:p>
            <a:r>
              <a:rPr lang="ko-KR" altLang="en-US" sz="4800" b="1" dirty="0"/>
              <a:t>감사합니다</a:t>
            </a:r>
          </a:p>
        </p:txBody>
      </p:sp>
      <p:sp>
        <p:nvSpPr>
          <p:cNvPr id="7" name="슬라이드 번호 개체 틀 6"/>
          <p:cNvSpPr>
            <a:spLocks noGrp="1"/>
          </p:cNvSpPr>
          <p:nvPr>
            <p:ph type="sldNum" sz="quarter" idx="12"/>
          </p:nvPr>
        </p:nvSpPr>
        <p:spPr/>
        <p:txBody>
          <a:bodyPr/>
          <a:lstStyle/>
          <a:p>
            <a:fld id="{DDC88DC7-E127-40CF-A214-063A7381AEF2}" type="slidenum">
              <a:rPr lang="ko-KR" altLang="en-US" smtClean="0"/>
              <a:t>41</a:t>
            </a:fld>
            <a:endParaRPr lang="ko-KR" altLang="en-US"/>
          </a:p>
        </p:txBody>
      </p:sp>
    </p:spTree>
    <p:extLst>
      <p:ext uri="{BB962C8B-B14F-4D97-AF65-F5344CB8AC3E}">
        <p14:creationId xmlns:p14="http://schemas.microsoft.com/office/powerpoint/2010/main" val="1406671865"/>
      </p:ext>
    </p:extLst>
  </p:cSld>
  <p:clrMapOvr>
    <a:masterClrMapping/>
  </p:clrMapOvr>
</p:sld>
</file>

<file path=ppt/theme/theme1.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맑은 고딕"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맑은 고딕"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맑은 고딕"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1330</TotalTime>
  <Words>3523</Words>
  <Application>Microsoft Office PowerPoint</Application>
  <PresentationFormat>와이드스크린</PresentationFormat>
  <Paragraphs>653</Paragraphs>
  <Slides>41</Slides>
  <Notes>1</Notes>
  <HiddenSlides>0</HiddenSlides>
  <MMClips>0</MMClips>
  <ScaleCrop>false</ScaleCrop>
  <HeadingPairs>
    <vt:vector size="8" baseType="variant">
      <vt:variant>
        <vt:lpstr>사용한 글꼴</vt:lpstr>
      </vt:variant>
      <vt:variant>
        <vt:i4>10</vt:i4>
      </vt:variant>
      <vt:variant>
        <vt:lpstr>테마</vt:lpstr>
      </vt:variant>
      <vt:variant>
        <vt:i4>1</vt:i4>
      </vt:variant>
      <vt:variant>
        <vt:lpstr>포함된 OLE 서버</vt:lpstr>
      </vt:variant>
      <vt:variant>
        <vt:i4>1</vt:i4>
      </vt:variant>
      <vt:variant>
        <vt:lpstr>슬라이드 제목</vt:lpstr>
      </vt:variant>
      <vt:variant>
        <vt:i4>41</vt:i4>
      </vt:variant>
    </vt:vector>
  </HeadingPairs>
  <TitlesOfParts>
    <vt:vector size="53" baseType="lpstr">
      <vt:lpstr>HY그래픽M</vt:lpstr>
      <vt:lpstr>굴림</vt:lpstr>
      <vt:lpstr>나눔스퀘어OTF Bold</vt:lpstr>
      <vt:lpstr>나눔스퀘어OTF ExtraBold</vt:lpstr>
      <vt:lpstr>맑은 고딕</vt:lpstr>
      <vt:lpstr>바탕</vt:lpstr>
      <vt:lpstr>함초롬바탕</vt:lpstr>
      <vt:lpstr>Arial</vt:lpstr>
      <vt:lpstr>Times New Roman</vt:lpstr>
      <vt:lpstr>Wingdings</vt:lpstr>
      <vt:lpstr>Office 테마</vt:lpstr>
      <vt:lpstr>Bitmap Image</vt:lpstr>
      <vt:lpstr>지속가능보고서 현황 및 향후 방향</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프레젠테이션</dc:title>
  <dc:creator>dohoon</dc:creator>
  <cp:lastModifiedBy>OWNER</cp:lastModifiedBy>
  <cp:revision>66</cp:revision>
  <dcterms:created xsi:type="dcterms:W3CDTF">2022-11-03T13:22:39Z</dcterms:created>
  <dcterms:modified xsi:type="dcterms:W3CDTF">2024-08-29T13:11:10Z</dcterms:modified>
</cp:coreProperties>
</file>