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3" r:id="rId14"/>
    <p:sldId id="269" r:id="rId15"/>
    <p:sldId id="270" r:id="rId16"/>
    <p:sldId id="271" r:id="rId17"/>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3" d="100"/>
          <a:sy n="113" d="100"/>
        </p:scale>
        <p:origin x="45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p:cNvSpPr>
            <a:spLocks noGrp="1"/>
          </p:cNvSpPr>
          <p:nvPr>
            <p:ph type="dt" sz="half" idx="10"/>
          </p:nvPr>
        </p:nvSpPr>
        <p:spPr/>
        <p:txBody>
          <a:bodyPr/>
          <a:lstStyle/>
          <a:p>
            <a:fld id="{F7EE6A92-7883-469C-B32F-362337787217}" type="datetimeFigureOut">
              <a:rPr lang="ko-KR" altLang="en-US" smtClean="0"/>
              <a:t>2024-08-29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5586C7CC-8920-4B94-9C2E-A38EA271CEFD}" type="slidenum">
              <a:rPr lang="ko-KR" altLang="en-US" smtClean="0"/>
              <a:t>‹#›</a:t>
            </a:fld>
            <a:endParaRPr lang="ko-KR" altLang="en-US"/>
          </a:p>
        </p:txBody>
      </p:sp>
    </p:spTree>
    <p:extLst>
      <p:ext uri="{BB962C8B-B14F-4D97-AF65-F5344CB8AC3E}">
        <p14:creationId xmlns:p14="http://schemas.microsoft.com/office/powerpoint/2010/main" val="2600069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F7EE6A92-7883-469C-B32F-362337787217}" type="datetimeFigureOut">
              <a:rPr lang="ko-KR" altLang="en-US" smtClean="0"/>
              <a:t>2024-08-29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5586C7CC-8920-4B94-9C2E-A38EA271CEFD}" type="slidenum">
              <a:rPr lang="ko-KR" altLang="en-US" smtClean="0"/>
              <a:t>‹#›</a:t>
            </a:fld>
            <a:endParaRPr lang="ko-KR" altLang="en-US"/>
          </a:p>
        </p:txBody>
      </p:sp>
    </p:spTree>
    <p:extLst>
      <p:ext uri="{BB962C8B-B14F-4D97-AF65-F5344CB8AC3E}">
        <p14:creationId xmlns:p14="http://schemas.microsoft.com/office/powerpoint/2010/main" val="846661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 편집</a:t>
            </a:r>
          </a:p>
        </p:txBody>
      </p:sp>
      <p:sp>
        <p:nvSpPr>
          <p:cNvPr id="4" name="날짜 개체 틀 3"/>
          <p:cNvSpPr>
            <a:spLocks noGrp="1"/>
          </p:cNvSpPr>
          <p:nvPr>
            <p:ph type="dt" sz="half" idx="10"/>
          </p:nvPr>
        </p:nvSpPr>
        <p:spPr/>
        <p:txBody>
          <a:bodyPr/>
          <a:lstStyle/>
          <a:p>
            <a:fld id="{F7EE6A92-7883-469C-B32F-362337787217}" type="datetimeFigureOut">
              <a:rPr lang="ko-KR" altLang="en-US" smtClean="0"/>
              <a:t>2024-08-29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5586C7CC-8920-4B94-9C2E-A38EA271CEFD}" type="slidenum">
              <a:rPr lang="ko-KR" altLang="en-US" smtClean="0"/>
              <a:t>‹#›</a:t>
            </a:fld>
            <a:endParaRPr lang="ko-KR" altLang="en-US"/>
          </a:p>
        </p:txBody>
      </p:sp>
    </p:spTree>
    <p:extLst>
      <p:ext uri="{BB962C8B-B14F-4D97-AF65-F5344CB8AC3E}">
        <p14:creationId xmlns:p14="http://schemas.microsoft.com/office/powerpoint/2010/main" val="1660123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838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6172200" y="1825625"/>
            <a:ext cx="5181600" cy="435133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p:txBody>
          <a:bodyPr/>
          <a:lstStyle/>
          <a:p>
            <a:fld id="{F7EE6A92-7883-469C-B32F-362337787217}" type="datetimeFigureOut">
              <a:rPr lang="ko-KR" altLang="en-US" smtClean="0"/>
              <a:t>2024-08-29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5586C7CC-8920-4B94-9C2E-A38EA271CEFD}" type="slidenum">
              <a:rPr lang="ko-KR" altLang="en-US" smtClean="0"/>
              <a:t>‹#›</a:t>
            </a:fld>
            <a:endParaRPr lang="ko-KR" altLang="en-US"/>
          </a:p>
        </p:txBody>
      </p:sp>
    </p:spTree>
    <p:extLst>
      <p:ext uri="{BB962C8B-B14F-4D97-AF65-F5344CB8AC3E}">
        <p14:creationId xmlns:p14="http://schemas.microsoft.com/office/powerpoint/2010/main" val="547458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4" name="내용 개체 틀 3"/>
          <p:cNvSpPr>
            <a:spLocks noGrp="1"/>
          </p:cNvSpPr>
          <p:nvPr>
            <p:ph sz="half" idx="2"/>
          </p:nvPr>
        </p:nvSpPr>
        <p:spPr>
          <a:xfrm>
            <a:off x="839788" y="2505075"/>
            <a:ext cx="5157787"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 편집</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p:txBody>
          <a:bodyPr/>
          <a:lstStyle/>
          <a:p>
            <a:fld id="{F7EE6A92-7883-469C-B32F-362337787217}" type="datetimeFigureOut">
              <a:rPr lang="ko-KR" altLang="en-US" smtClean="0"/>
              <a:t>2024-08-29</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5586C7CC-8920-4B94-9C2E-A38EA271CEFD}" type="slidenum">
              <a:rPr lang="ko-KR" altLang="en-US" smtClean="0"/>
              <a:t>‹#›</a:t>
            </a:fld>
            <a:endParaRPr lang="ko-KR" altLang="en-US"/>
          </a:p>
        </p:txBody>
      </p:sp>
    </p:spTree>
    <p:extLst>
      <p:ext uri="{BB962C8B-B14F-4D97-AF65-F5344CB8AC3E}">
        <p14:creationId xmlns:p14="http://schemas.microsoft.com/office/powerpoint/2010/main" val="3421133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날짜 개체 틀 2"/>
          <p:cNvSpPr>
            <a:spLocks noGrp="1"/>
          </p:cNvSpPr>
          <p:nvPr>
            <p:ph type="dt" sz="half" idx="10"/>
          </p:nvPr>
        </p:nvSpPr>
        <p:spPr/>
        <p:txBody>
          <a:bodyPr/>
          <a:lstStyle/>
          <a:p>
            <a:fld id="{F7EE6A92-7883-469C-B32F-362337787217}" type="datetimeFigureOut">
              <a:rPr lang="ko-KR" altLang="en-US" smtClean="0"/>
              <a:t>2024-08-29</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5586C7CC-8920-4B94-9C2E-A38EA271CEFD}" type="slidenum">
              <a:rPr lang="ko-KR" altLang="en-US" smtClean="0"/>
              <a:t>‹#›</a:t>
            </a:fld>
            <a:endParaRPr lang="ko-KR" altLang="en-US"/>
          </a:p>
        </p:txBody>
      </p:sp>
    </p:spTree>
    <p:extLst>
      <p:ext uri="{BB962C8B-B14F-4D97-AF65-F5344CB8AC3E}">
        <p14:creationId xmlns:p14="http://schemas.microsoft.com/office/powerpoint/2010/main" val="3680029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F7EE6A92-7883-469C-B32F-362337787217}" type="datetimeFigureOut">
              <a:rPr lang="ko-KR" altLang="en-US" smtClean="0"/>
              <a:t>2024-08-29</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5586C7CC-8920-4B94-9C2E-A38EA271CEFD}" type="slidenum">
              <a:rPr lang="ko-KR" altLang="en-US" smtClean="0"/>
              <a:t>‹#›</a:t>
            </a:fld>
            <a:endParaRPr lang="ko-KR" altLang="en-US"/>
          </a:p>
        </p:txBody>
      </p:sp>
    </p:spTree>
    <p:extLst>
      <p:ext uri="{BB962C8B-B14F-4D97-AF65-F5344CB8AC3E}">
        <p14:creationId xmlns:p14="http://schemas.microsoft.com/office/powerpoint/2010/main" val="4115616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F7EE6A92-7883-469C-B32F-362337787217}" type="datetimeFigureOut">
              <a:rPr lang="ko-KR" altLang="en-US" smtClean="0"/>
              <a:t>2024-08-29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5586C7CC-8920-4B94-9C2E-A38EA271CEFD}" type="slidenum">
              <a:rPr lang="ko-KR" altLang="en-US" smtClean="0"/>
              <a:t>‹#›</a:t>
            </a:fld>
            <a:endParaRPr lang="ko-KR" altLang="en-US"/>
          </a:p>
        </p:txBody>
      </p:sp>
    </p:spTree>
    <p:extLst>
      <p:ext uri="{BB962C8B-B14F-4D97-AF65-F5344CB8AC3E}">
        <p14:creationId xmlns:p14="http://schemas.microsoft.com/office/powerpoint/2010/main" val="1281839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 편집</a:t>
            </a:r>
          </a:p>
        </p:txBody>
      </p:sp>
      <p:sp>
        <p:nvSpPr>
          <p:cNvPr id="5" name="날짜 개체 틀 4"/>
          <p:cNvSpPr>
            <a:spLocks noGrp="1"/>
          </p:cNvSpPr>
          <p:nvPr>
            <p:ph type="dt" sz="half" idx="10"/>
          </p:nvPr>
        </p:nvSpPr>
        <p:spPr/>
        <p:txBody>
          <a:bodyPr/>
          <a:lstStyle/>
          <a:p>
            <a:fld id="{F7EE6A92-7883-469C-B32F-362337787217}" type="datetimeFigureOut">
              <a:rPr lang="ko-KR" altLang="en-US" smtClean="0"/>
              <a:t>2024-08-29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5586C7CC-8920-4B94-9C2E-A38EA271CEFD}" type="slidenum">
              <a:rPr lang="ko-KR" altLang="en-US" smtClean="0"/>
              <a:t>‹#›</a:t>
            </a:fld>
            <a:endParaRPr lang="ko-KR" altLang="en-US"/>
          </a:p>
        </p:txBody>
      </p:sp>
    </p:spTree>
    <p:extLst>
      <p:ext uri="{BB962C8B-B14F-4D97-AF65-F5344CB8AC3E}">
        <p14:creationId xmlns:p14="http://schemas.microsoft.com/office/powerpoint/2010/main" val="11586298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F7EE6A92-7883-469C-B32F-362337787217}" type="datetimeFigureOut">
              <a:rPr lang="ko-KR" altLang="en-US" smtClean="0"/>
              <a:t>2024-08-29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5586C7CC-8920-4B94-9C2E-A38EA271CEFD}" type="slidenum">
              <a:rPr lang="ko-KR" altLang="en-US" smtClean="0"/>
              <a:t>‹#›</a:t>
            </a:fld>
            <a:endParaRPr lang="ko-KR" altLang="en-US"/>
          </a:p>
        </p:txBody>
      </p:sp>
    </p:spTree>
    <p:extLst>
      <p:ext uri="{BB962C8B-B14F-4D97-AF65-F5344CB8AC3E}">
        <p14:creationId xmlns:p14="http://schemas.microsoft.com/office/powerpoint/2010/main" val="1546396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10"/>
          </p:nvPr>
        </p:nvSpPr>
        <p:spPr/>
        <p:txBody>
          <a:bodyPr/>
          <a:lstStyle/>
          <a:p>
            <a:fld id="{F7EE6A92-7883-469C-B32F-362337787217}" type="datetimeFigureOut">
              <a:rPr lang="ko-KR" altLang="en-US" smtClean="0"/>
              <a:t>2024-08-29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5586C7CC-8920-4B94-9C2E-A38EA271CEFD}" type="slidenum">
              <a:rPr lang="ko-KR" altLang="en-US" smtClean="0"/>
              <a:t>‹#›</a:t>
            </a:fld>
            <a:endParaRPr lang="ko-KR" altLang="en-US"/>
          </a:p>
        </p:txBody>
      </p:sp>
    </p:spTree>
    <p:extLst>
      <p:ext uri="{BB962C8B-B14F-4D97-AF65-F5344CB8AC3E}">
        <p14:creationId xmlns:p14="http://schemas.microsoft.com/office/powerpoint/2010/main" val="2509364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EE6A92-7883-469C-B32F-362337787217}" type="datetimeFigureOut">
              <a:rPr lang="ko-KR" altLang="en-US" smtClean="0"/>
              <a:t>2024-08-29</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86C7CC-8920-4B94-9C2E-A38EA271CEFD}" type="slidenum">
              <a:rPr lang="ko-KR" altLang="en-US" smtClean="0"/>
              <a:t>‹#›</a:t>
            </a:fld>
            <a:endParaRPr lang="ko-KR" altLang="en-US"/>
          </a:p>
        </p:txBody>
      </p:sp>
    </p:spTree>
    <p:extLst>
      <p:ext uri="{BB962C8B-B14F-4D97-AF65-F5344CB8AC3E}">
        <p14:creationId xmlns:p14="http://schemas.microsoft.com/office/powerpoint/2010/main" val="9587493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1288328"/>
          </a:xfrm>
        </p:spPr>
        <p:txBody>
          <a:bodyPr>
            <a:normAutofit fontScale="90000"/>
          </a:bodyPr>
          <a:lstStyle/>
          <a:p>
            <a:r>
              <a:rPr lang="en-US" altLang="ko-KR" sz="4400" dirty="0"/>
              <a:t>Corporate Sustainability: First Evidence on Materiality</a:t>
            </a:r>
            <a:endParaRPr lang="ko-KR" altLang="en-US" sz="4400" dirty="0"/>
          </a:p>
        </p:txBody>
      </p:sp>
      <p:sp>
        <p:nvSpPr>
          <p:cNvPr id="3" name="부제목 2"/>
          <p:cNvSpPr>
            <a:spLocks noGrp="1"/>
          </p:cNvSpPr>
          <p:nvPr>
            <p:ph type="subTitle" idx="1"/>
          </p:nvPr>
        </p:nvSpPr>
        <p:spPr/>
        <p:txBody>
          <a:bodyPr>
            <a:normAutofit fontScale="77500" lnSpcReduction="20000"/>
          </a:bodyPr>
          <a:lstStyle/>
          <a:p>
            <a:r>
              <a:rPr lang="en-US" altLang="ko-KR" sz="2600" b="1" i="1" dirty="0" err="1"/>
              <a:t>Mozaffar</a:t>
            </a:r>
            <a:r>
              <a:rPr lang="en-US" altLang="ko-KR" sz="2600" b="1" i="1" dirty="0"/>
              <a:t> Khan</a:t>
            </a:r>
          </a:p>
          <a:p>
            <a:r>
              <a:rPr lang="en-US" altLang="ko-KR" i="1" dirty="0"/>
              <a:t>(Harvard University and University of Minnesota)</a:t>
            </a:r>
          </a:p>
          <a:p>
            <a:r>
              <a:rPr lang="en-US" altLang="ko-KR" b="1" i="1" dirty="0"/>
              <a:t>George </a:t>
            </a:r>
            <a:r>
              <a:rPr lang="en-US" altLang="ko-KR" b="1" i="1" dirty="0" err="1"/>
              <a:t>Serafeim</a:t>
            </a:r>
            <a:endParaRPr lang="en-US" altLang="ko-KR" b="1" i="1" dirty="0"/>
          </a:p>
          <a:p>
            <a:r>
              <a:rPr lang="en-US" altLang="ko-KR" b="1" i="1" dirty="0"/>
              <a:t>Aaron Yoon</a:t>
            </a:r>
          </a:p>
          <a:p>
            <a:r>
              <a:rPr lang="en-US" altLang="ko-KR" i="1" dirty="0"/>
              <a:t>(Harvard University)</a:t>
            </a:r>
            <a:endParaRPr lang="ko-KR" altLang="en-US" i="1" dirty="0"/>
          </a:p>
        </p:txBody>
      </p:sp>
    </p:spTree>
    <p:extLst>
      <p:ext uri="{BB962C8B-B14F-4D97-AF65-F5344CB8AC3E}">
        <p14:creationId xmlns:p14="http://schemas.microsoft.com/office/powerpoint/2010/main" val="2983535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a:latin typeface="Times New Roman" panose="02020603050405020304" pitchFamily="18" charset="0"/>
                <a:cs typeface="Times New Roman" panose="02020603050405020304" pitchFamily="18" charset="0"/>
              </a:rPr>
              <a:t>INTRODUCTION</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TextBox 5"/>
          <p:cNvSpPr txBox="1"/>
          <p:nvPr/>
        </p:nvSpPr>
        <p:spPr>
          <a:xfrm>
            <a:off x="393469" y="1143295"/>
            <a:ext cx="11568546" cy="4524315"/>
          </a:xfrm>
          <a:prstGeom prst="rect">
            <a:avLst/>
          </a:prstGeom>
          <a:noFill/>
        </p:spPr>
        <p:txBody>
          <a:bodyPr wrap="square" rtlCol="0">
            <a:spAutoFit/>
          </a:bodyPr>
          <a:lstStyle/>
          <a:p>
            <a:r>
              <a:rPr lang="en-US" altLang="ko-KR" b="1" u="sng" dirty="0">
                <a:latin typeface="Times New Roman" panose="02020603050405020304" pitchFamily="18" charset="0"/>
                <a:cs typeface="Times New Roman" panose="02020603050405020304" pitchFamily="18" charset="0"/>
              </a:rPr>
              <a:t>Purpose</a:t>
            </a:r>
          </a:p>
          <a:p>
            <a:endParaRPr lang="en-US" altLang="ko-KR" dirty="0">
              <a:latin typeface="Times New Roman" panose="02020603050405020304" pitchFamily="18" charset="0"/>
              <a:cs typeface="Times New Roman" panose="02020603050405020304" pitchFamily="18" charset="0"/>
            </a:endParaRPr>
          </a:p>
          <a:p>
            <a:r>
              <a:rPr lang="en-US" altLang="ko-KR" dirty="0">
                <a:latin typeface="Times New Roman" panose="02020603050405020304" pitchFamily="18" charset="0"/>
                <a:cs typeface="Times New Roman" panose="02020603050405020304" pitchFamily="18" charset="0"/>
              </a:rPr>
              <a:t>Using newly available materiality classifications of sustainability topics, we develop a novel dataset by</a:t>
            </a:r>
          </a:p>
          <a:p>
            <a:r>
              <a:rPr lang="en-US" altLang="ko-KR" dirty="0">
                <a:latin typeface="Times New Roman" panose="02020603050405020304" pitchFamily="18" charset="0"/>
                <a:cs typeface="Times New Roman" panose="02020603050405020304" pitchFamily="18" charset="0"/>
              </a:rPr>
              <a:t>hand-mapping sustainability investments classified as material for each industry into firm-specific sustainability</a:t>
            </a:r>
          </a:p>
          <a:p>
            <a:r>
              <a:rPr lang="en-US" altLang="ko-KR" dirty="0">
                <a:latin typeface="Times New Roman" panose="02020603050405020304" pitchFamily="18" charset="0"/>
                <a:cs typeface="Times New Roman" panose="02020603050405020304" pitchFamily="18" charset="0"/>
              </a:rPr>
              <a:t>ratings.</a:t>
            </a:r>
          </a:p>
          <a:p>
            <a:endParaRPr lang="en-US" altLang="ko-KR" dirty="0">
              <a:latin typeface="Times New Roman" panose="02020603050405020304" pitchFamily="18" charset="0"/>
              <a:cs typeface="Times New Roman" panose="02020603050405020304" pitchFamily="18" charset="0"/>
            </a:endParaRPr>
          </a:p>
          <a:p>
            <a:r>
              <a:rPr lang="en-US" altLang="ko-KR" b="1" u="sng" dirty="0">
                <a:latin typeface="Times New Roman" panose="02020603050405020304" pitchFamily="18" charset="0"/>
                <a:cs typeface="Times New Roman" panose="02020603050405020304" pitchFamily="18" charset="0"/>
              </a:rPr>
              <a:t>Background</a:t>
            </a:r>
          </a:p>
          <a:p>
            <a:endParaRPr lang="en-US" altLang="ko-KR" dirty="0">
              <a:latin typeface="Times New Roman" panose="02020603050405020304" pitchFamily="18" charset="0"/>
              <a:cs typeface="Times New Roman" panose="02020603050405020304" pitchFamily="18" charset="0"/>
            </a:endParaRPr>
          </a:p>
          <a:p>
            <a:r>
              <a:rPr lang="en-US" altLang="ko-KR" dirty="0">
                <a:latin typeface="Times New Roman" panose="02020603050405020304" pitchFamily="18" charset="0"/>
                <a:cs typeface="Times New Roman" panose="02020603050405020304" pitchFamily="18" charset="0"/>
              </a:rPr>
              <a:t>Firms release a wealth of information in the form of ESG data, but the sheer number of sustainability issues that attract investment raises the question of which of these ESG data are more or less material.</a:t>
            </a:r>
          </a:p>
          <a:p>
            <a:endParaRPr lang="en-US" altLang="ko-KR" dirty="0">
              <a:latin typeface="Times New Roman" panose="02020603050405020304" pitchFamily="18" charset="0"/>
              <a:cs typeface="Times New Roman" panose="02020603050405020304" pitchFamily="18" charset="0"/>
            </a:endParaRPr>
          </a:p>
          <a:p>
            <a:r>
              <a:rPr lang="en-US" altLang="ko-KR" dirty="0">
                <a:latin typeface="Times New Roman" panose="02020603050405020304" pitchFamily="18" charset="0"/>
                <a:cs typeface="Times New Roman" panose="02020603050405020304" pitchFamily="18" charset="0"/>
              </a:rPr>
              <a:t>The materiality of the </a:t>
            </a:r>
            <a:r>
              <a:rPr lang="en-US" altLang="ko-KR" b="1" dirty="0">
                <a:solidFill>
                  <a:srgbClr val="FF0000"/>
                </a:solidFill>
                <a:latin typeface="Times New Roman" panose="02020603050405020304" pitchFamily="18" charset="0"/>
                <a:cs typeface="Times New Roman" panose="02020603050405020304" pitchFamily="18" charset="0"/>
              </a:rPr>
              <a:t>different</a:t>
            </a:r>
            <a:r>
              <a:rPr lang="en-US" altLang="ko-KR" dirty="0">
                <a:latin typeface="Times New Roman" panose="02020603050405020304" pitchFamily="18" charset="0"/>
                <a:cs typeface="Times New Roman" panose="02020603050405020304" pitchFamily="18" charset="0"/>
              </a:rPr>
              <a:t> sustainability </a:t>
            </a:r>
            <a:r>
              <a:rPr lang="en-US" altLang="ko-KR" b="1" dirty="0">
                <a:solidFill>
                  <a:srgbClr val="FF0000"/>
                </a:solidFill>
                <a:latin typeface="Times New Roman" panose="02020603050405020304" pitchFamily="18" charset="0"/>
                <a:cs typeface="Times New Roman" panose="02020603050405020304" pitchFamily="18" charset="0"/>
              </a:rPr>
              <a:t>issues</a:t>
            </a:r>
            <a:r>
              <a:rPr lang="en-US" altLang="ko-KR" dirty="0">
                <a:latin typeface="Times New Roman" panose="02020603050405020304" pitchFamily="18" charset="0"/>
                <a:cs typeface="Times New Roman" panose="02020603050405020304" pitchFamily="18" charset="0"/>
              </a:rPr>
              <a:t> likely varies systematically across </a:t>
            </a:r>
            <a:r>
              <a:rPr lang="en-US" altLang="ko-KR" b="1" dirty="0">
                <a:solidFill>
                  <a:srgbClr val="FF0000"/>
                </a:solidFill>
                <a:latin typeface="Times New Roman" panose="02020603050405020304" pitchFamily="18" charset="0"/>
                <a:cs typeface="Times New Roman" panose="02020603050405020304" pitchFamily="18" charset="0"/>
              </a:rPr>
              <a:t>firms and industries</a:t>
            </a:r>
          </a:p>
          <a:p>
            <a:endParaRPr lang="en-US" altLang="ko-KR" b="1" dirty="0">
              <a:solidFill>
                <a:srgbClr val="FF0000"/>
              </a:solidFill>
              <a:latin typeface="Times New Roman" panose="02020603050405020304" pitchFamily="18" charset="0"/>
              <a:cs typeface="Times New Roman" panose="02020603050405020304" pitchFamily="18" charset="0"/>
            </a:endParaRPr>
          </a:p>
          <a:p>
            <a:r>
              <a:rPr lang="en-US" altLang="ko-KR" dirty="0">
                <a:latin typeface="Times New Roman" panose="02020603050405020304" pitchFamily="18" charset="0"/>
                <a:cs typeface="Times New Roman" panose="02020603050405020304" pitchFamily="18" charset="0"/>
              </a:rPr>
              <a:t>As such, a new organization, the </a:t>
            </a:r>
            <a:r>
              <a:rPr lang="en-US" altLang="ko-KR" b="1" dirty="0">
                <a:solidFill>
                  <a:srgbClr val="FF0000"/>
                </a:solidFill>
                <a:latin typeface="Times New Roman" panose="02020603050405020304" pitchFamily="18" charset="0"/>
                <a:cs typeface="Times New Roman" panose="02020603050405020304" pitchFamily="18" charset="0"/>
              </a:rPr>
              <a:t>Sustainability Accounting Standards Board </a:t>
            </a:r>
            <a:r>
              <a:rPr lang="en-US" altLang="ko-KR" dirty="0">
                <a:solidFill>
                  <a:srgbClr val="FF0000"/>
                </a:solidFill>
                <a:latin typeface="Times New Roman" panose="02020603050405020304" pitchFamily="18" charset="0"/>
                <a:cs typeface="Times New Roman" panose="02020603050405020304" pitchFamily="18" charset="0"/>
              </a:rPr>
              <a:t>(</a:t>
            </a:r>
            <a:r>
              <a:rPr lang="en-US" altLang="ko-KR" b="1" dirty="0">
                <a:solidFill>
                  <a:srgbClr val="FF0000"/>
                </a:solidFill>
                <a:latin typeface="Times New Roman" panose="02020603050405020304" pitchFamily="18" charset="0"/>
                <a:cs typeface="Times New Roman" panose="02020603050405020304" pitchFamily="18" charset="0"/>
              </a:rPr>
              <a:t>SASB</a:t>
            </a:r>
            <a:r>
              <a:rPr lang="en-US" altLang="ko-KR" dirty="0">
                <a:solidFill>
                  <a:srgbClr val="FF0000"/>
                </a:solidFill>
                <a:latin typeface="Times New Roman" panose="02020603050405020304" pitchFamily="18" charset="0"/>
                <a:cs typeface="Times New Roman" panose="02020603050405020304" pitchFamily="18" charset="0"/>
              </a:rPr>
              <a:t>)</a:t>
            </a:r>
            <a:r>
              <a:rPr lang="en-US" altLang="ko-KR" dirty="0">
                <a:latin typeface="Times New Roman" panose="02020603050405020304" pitchFamily="18" charset="0"/>
                <a:cs typeface="Times New Roman" panose="02020603050405020304" pitchFamily="18" charset="0"/>
              </a:rPr>
              <a:t>, adopts a shareholder viewpoint in defining </a:t>
            </a:r>
            <a:r>
              <a:rPr lang="en-US" altLang="ko-KR" b="1" dirty="0">
                <a:solidFill>
                  <a:srgbClr val="FF0000"/>
                </a:solidFill>
                <a:latin typeface="Times New Roman" panose="02020603050405020304" pitchFamily="18" charset="0"/>
                <a:cs typeface="Times New Roman" panose="02020603050405020304" pitchFamily="18" charset="0"/>
              </a:rPr>
              <a:t>materiality</a:t>
            </a:r>
            <a:r>
              <a:rPr lang="en-US" altLang="ko-KR" dirty="0">
                <a:latin typeface="Times New Roman" panose="02020603050405020304" pitchFamily="18" charset="0"/>
                <a:cs typeface="Times New Roman" panose="02020603050405020304" pitchFamily="18" charset="0"/>
              </a:rPr>
              <a:t> and develops standards for reporting of </a:t>
            </a:r>
            <a:r>
              <a:rPr lang="en-US" altLang="ko-KR" b="1" dirty="0">
                <a:solidFill>
                  <a:srgbClr val="FF0000"/>
                </a:solidFill>
                <a:latin typeface="Times New Roman" panose="02020603050405020304" pitchFamily="18" charset="0"/>
                <a:cs typeface="Times New Roman" panose="02020603050405020304" pitchFamily="18" charset="0"/>
              </a:rPr>
              <a:t>ESG issues concentrated </a:t>
            </a:r>
            <a:r>
              <a:rPr lang="en-US" altLang="ko-KR" dirty="0">
                <a:latin typeface="Times New Roman" panose="02020603050405020304" pitchFamily="18" charset="0"/>
                <a:cs typeface="Times New Roman" panose="02020603050405020304" pitchFamily="18" charset="0"/>
              </a:rPr>
              <a:t>on discriminating between material and immaterial issues.</a:t>
            </a:r>
            <a:endParaRPr lang="ko-KR"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68591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a:latin typeface="Times New Roman" panose="02020603050405020304" pitchFamily="18" charset="0"/>
                <a:cs typeface="Times New Roman" panose="02020603050405020304" pitchFamily="18" charset="0"/>
              </a:rPr>
              <a:t>Motivation and HY</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TextBox 5"/>
          <p:cNvSpPr txBox="1"/>
          <p:nvPr/>
        </p:nvSpPr>
        <p:spPr>
          <a:xfrm>
            <a:off x="393469" y="1143295"/>
            <a:ext cx="11568546" cy="5355312"/>
          </a:xfrm>
          <a:prstGeom prst="rect">
            <a:avLst/>
          </a:prstGeom>
          <a:noFill/>
        </p:spPr>
        <p:txBody>
          <a:bodyPr wrap="square" rtlCol="0">
            <a:spAutoFit/>
          </a:bodyPr>
          <a:lstStyle/>
          <a:p>
            <a:r>
              <a:rPr lang="en-US" altLang="ko-KR" b="1" u="sng" dirty="0">
                <a:latin typeface="Times New Roman" panose="02020603050405020304" pitchFamily="18" charset="0"/>
                <a:cs typeface="Times New Roman" panose="02020603050405020304" pitchFamily="18" charset="0"/>
              </a:rPr>
              <a:t>Motivation</a:t>
            </a:r>
          </a:p>
          <a:p>
            <a:endParaRPr lang="en-US" altLang="ko-KR" dirty="0">
              <a:latin typeface="Times New Roman" panose="02020603050405020304" pitchFamily="18" charset="0"/>
              <a:cs typeface="Times New Roman" panose="02020603050405020304" pitchFamily="18" charset="0"/>
            </a:endParaRPr>
          </a:p>
          <a:p>
            <a:r>
              <a:rPr lang="en-US" altLang="ko-KR" dirty="0">
                <a:latin typeface="Times New Roman" panose="02020603050405020304" pitchFamily="18" charset="0"/>
                <a:cs typeface="Times New Roman" panose="02020603050405020304" pitchFamily="18" charset="0"/>
              </a:rPr>
              <a:t>Using newly available materiality classifications of sustainability topics, we develop a novel dataset by hand-mapping sustainability investments classified as material for each industry into firm-specific sustainability ratings.</a:t>
            </a:r>
          </a:p>
          <a:p>
            <a:endParaRPr lang="en-US" altLang="ko-KR" dirty="0">
              <a:latin typeface="Times New Roman" panose="02020603050405020304" pitchFamily="18" charset="0"/>
              <a:cs typeface="Times New Roman" panose="02020603050405020304" pitchFamily="18" charset="0"/>
            </a:endParaRPr>
          </a:p>
          <a:p>
            <a:endParaRPr lang="en-US" altLang="ko-KR" dirty="0">
              <a:latin typeface="Times New Roman" panose="02020603050405020304" pitchFamily="18" charset="0"/>
              <a:cs typeface="Times New Roman" panose="02020603050405020304" pitchFamily="18" charset="0"/>
            </a:endParaRPr>
          </a:p>
          <a:p>
            <a:r>
              <a:rPr lang="en-US" altLang="ko-KR" dirty="0">
                <a:latin typeface="Times New Roman" panose="02020603050405020304" pitchFamily="18" charset="0"/>
                <a:cs typeface="Times New Roman" panose="02020603050405020304" pitchFamily="18" charset="0"/>
              </a:rPr>
              <a:t>The prior academic literature on the performance implications of sustainability investments has adopted a number of different viewpoints. </a:t>
            </a:r>
          </a:p>
          <a:p>
            <a:endParaRPr lang="en-US" altLang="ko-KR" dirty="0">
              <a:latin typeface="Times New Roman" panose="02020603050405020304" pitchFamily="18" charset="0"/>
              <a:cs typeface="Times New Roman" panose="02020603050405020304" pitchFamily="18" charset="0"/>
            </a:endParaRPr>
          </a:p>
          <a:p>
            <a:pPr marL="342900" indent="-342900">
              <a:buAutoNum type="arabicParenBoth"/>
            </a:pPr>
            <a:r>
              <a:rPr lang="en-US" altLang="ko-KR" dirty="0">
                <a:latin typeface="Times New Roman" panose="02020603050405020304" pitchFamily="18" charset="0"/>
                <a:cs typeface="Times New Roman" panose="02020603050405020304" pitchFamily="18" charset="0"/>
              </a:rPr>
              <a:t>One viewpoint is that such investments are </a:t>
            </a:r>
            <a:r>
              <a:rPr lang="en-US" altLang="ko-KR" b="1" u="sng" dirty="0">
                <a:solidFill>
                  <a:srgbClr val="FF0000"/>
                </a:solidFill>
                <a:latin typeface="Times New Roman" panose="02020603050405020304" pitchFamily="18" charset="0"/>
                <a:cs typeface="Times New Roman" panose="02020603050405020304" pitchFamily="18" charset="0"/>
              </a:rPr>
              <a:t>efficient</a:t>
            </a:r>
            <a:r>
              <a:rPr lang="en-US" altLang="ko-KR" dirty="0">
                <a:latin typeface="Times New Roman" panose="02020603050405020304" pitchFamily="18" charset="0"/>
                <a:cs typeface="Times New Roman" panose="02020603050405020304" pitchFamily="18" charset="0"/>
              </a:rPr>
              <a:t> from shareholders’ perspective (Cochran and Wood 1984; </a:t>
            </a:r>
            <a:r>
              <a:rPr lang="en-US" altLang="ko-KR" dirty="0" err="1">
                <a:latin typeface="Times New Roman" panose="02020603050405020304" pitchFamily="18" charset="0"/>
                <a:cs typeface="Times New Roman" panose="02020603050405020304" pitchFamily="18" charset="0"/>
              </a:rPr>
              <a:t>Waddock</a:t>
            </a:r>
            <a:r>
              <a:rPr lang="en-US" altLang="ko-KR" dirty="0">
                <a:latin typeface="Times New Roman" panose="02020603050405020304" pitchFamily="18" charset="0"/>
                <a:cs typeface="Times New Roman" panose="02020603050405020304" pitchFamily="18" charset="0"/>
              </a:rPr>
              <a:t> and Graves 1997).</a:t>
            </a:r>
          </a:p>
          <a:p>
            <a:r>
              <a:rPr lang="en-US" altLang="ko-KR" dirty="0">
                <a:latin typeface="Times New Roman" panose="02020603050405020304" pitchFamily="18" charset="0"/>
                <a:cs typeface="Times New Roman" panose="02020603050405020304" pitchFamily="18" charset="0"/>
              </a:rPr>
              <a:t>(2) A second viewpoint is that sustainability investments disproportionately raise a firm’s costs, creating a competitive</a:t>
            </a:r>
          </a:p>
          <a:p>
            <a:r>
              <a:rPr lang="en-US" altLang="ko-KR" b="1" u="sng" dirty="0">
                <a:solidFill>
                  <a:srgbClr val="FF0000"/>
                </a:solidFill>
                <a:latin typeface="Times New Roman" panose="02020603050405020304" pitchFamily="18" charset="0"/>
                <a:cs typeface="Times New Roman" panose="02020603050405020304" pitchFamily="18" charset="0"/>
              </a:rPr>
              <a:t>disadvantage</a:t>
            </a:r>
            <a:r>
              <a:rPr lang="en-US" altLang="ko-KR" dirty="0">
                <a:latin typeface="Times New Roman" panose="02020603050405020304" pitchFamily="18" charset="0"/>
                <a:cs typeface="Times New Roman" panose="02020603050405020304" pitchFamily="18" charset="0"/>
              </a:rPr>
              <a:t> in a </a:t>
            </a:r>
            <a:r>
              <a:rPr lang="en-US" altLang="ko-KR" b="1" u="sng" dirty="0">
                <a:solidFill>
                  <a:srgbClr val="FF0000"/>
                </a:solidFill>
                <a:latin typeface="Times New Roman" panose="02020603050405020304" pitchFamily="18" charset="0"/>
                <a:cs typeface="Times New Roman" panose="02020603050405020304" pitchFamily="18" charset="0"/>
              </a:rPr>
              <a:t>competitive</a:t>
            </a:r>
            <a:r>
              <a:rPr lang="en-US" altLang="ko-KR" dirty="0">
                <a:latin typeface="Times New Roman" panose="02020603050405020304" pitchFamily="18" charset="0"/>
                <a:cs typeface="Times New Roman" panose="02020603050405020304" pitchFamily="18" charset="0"/>
              </a:rPr>
              <a:t> </a:t>
            </a:r>
            <a:r>
              <a:rPr lang="en-US" altLang="ko-KR" b="1" u="sng" dirty="0">
                <a:solidFill>
                  <a:srgbClr val="FF0000"/>
                </a:solidFill>
                <a:latin typeface="Times New Roman" panose="02020603050405020304" pitchFamily="18" charset="0"/>
                <a:cs typeface="Times New Roman" panose="02020603050405020304" pitchFamily="18" charset="0"/>
              </a:rPr>
              <a:t>market</a:t>
            </a:r>
          </a:p>
          <a:p>
            <a:endParaRPr lang="en-US" altLang="ko-KR" dirty="0">
              <a:latin typeface="Times New Roman" panose="02020603050405020304" pitchFamily="18" charset="0"/>
              <a:cs typeface="Times New Roman" panose="02020603050405020304" pitchFamily="18" charset="0"/>
            </a:endParaRPr>
          </a:p>
          <a:p>
            <a:r>
              <a:rPr lang="en-US" altLang="ko-KR" dirty="0">
                <a:latin typeface="Times New Roman" panose="02020603050405020304" pitchFamily="18" charset="0"/>
                <a:cs typeface="Times New Roman" panose="02020603050405020304" pitchFamily="18" charset="0"/>
              </a:rPr>
              <a:t>There is mixed evidence in the prior literature on the relation between sustainability and performance</a:t>
            </a:r>
          </a:p>
          <a:p>
            <a:endParaRPr lang="en-US" altLang="ko-KR" dirty="0">
              <a:latin typeface="Times New Roman" panose="02020603050405020304" pitchFamily="18" charset="0"/>
              <a:cs typeface="Times New Roman" panose="02020603050405020304" pitchFamily="18" charset="0"/>
            </a:endParaRPr>
          </a:p>
          <a:p>
            <a:r>
              <a:rPr lang="en-US" altLang="ko-KR" b="1" u="sng" dirty="0">
                <a:latin typeface="Times New Roman" panose="02020603050405020304" pitchFamily="18" charset="0"/>
                <a:cs typeface="Times New Roman" panose="02020603050405020304" pitchFamily="18" charset="0"/>
              </a:rPr>
              <a:t>Why? Couse? (One of them )</a:t>
            </a:r>
          </a:p>
          <a:p>
            <a:endParaRPr lang="en-US" altLang="ko-KR" dirty="0">
              <a:latin typeface="Times New Roman" panose="02020603050405020304" pitchFamily="18" charset="0"/>
              <a:cs typeface="Times New Roman" panose="02020603050405020304" pitchFamily="18" charset="0"/>
            </a:endParaRPr>
          </a:p>
          <a:p>
            <a:r>
              <a:rPr lang="en-US" altLang="ko-KR" b="1" dirty="0">
                <a:solidFill>
                  <a:srgbClr val="FF0000"/>
                </a:solidFill>
                <a:latin typeface="Times New Roman" panose="02020603050405020304" pitchFamily="18" charset="0"/>
                <a:cs typeface="Times New Roman" panose="02020603050405020304" pitchFamily="18" charset="0"/>
              </a:rPr>
              <a:t>Materiality!!</a:t>
            </a:r>
            <a:endParaRPr lang="en-US" altLang="ko-K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14831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a:latin typeface="Times New Roman" panose="02020603050405020304" pitchFamily="18" charset="0"/>
                <a:cs typeface="Times New Roman" panose="02020603050405020304" pitchFamily="18" charset="0"/>
              </a:rPr>
              <a:t>DATA</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 name="TextBox 5"/>
          <p:cNvSpPr txBox="1"/>
          <p:nvPr/>
        </p:nvSpPr>
        <p:spPr>
          <a:xfrm>
            <a:off x="393469" y="1143295"/>
            <a:ext cx="11568546" cy="5355312"/>
          </a:xfrm>
          <a:prstGeom prst="rect">
            <a:avLst/>
          </a:prstGeom>
          <a:noFill/>
        </p:spPr>
        <p:txBody>
          <a:bodyPr wrap="square" rtlCol="0">
            <a:spAutoFit/>
          </a:bodyPr>
          <a:lstStyle/>
          <a:p>
            <a:r>
              <a:rPr lang="en-US" altLang="ko-KR" b="1" u="sng" dirty="0">
                <a:latin typeface="Times New Roman" panose="02020603050405020304" pitchFamily="18" charset="0"/>
                <a:cs typeface="Times New Roman" panose="02020603050405020304" pitchFamily="18" charset="0"/>
              </a:rPr>
              <a:t>Data</a:t>
            </a:r>
          </a:p>
          <a:p>
            <a:endParaRPr lang="en-US" altLang="ko-KR" dirty="0">
              <a:latin typeface="Times New Roman" panose="02020603050405020304" pitchFamily="18" charset="0"/>
              <a:cs typeface="Times New Roman" panose="02020603050405020304" pitchFamily="18" charset="0"/>
            </a:endParaRPr>
          </a:p>
          <a:p>
            <a:r>
              <a:rPr lang="en-US" altLang="ko-KR" dirty="0">
                <a:latin typeface="Times New Roman" panose="02020603050405020304" pitchFamily="18" charset="0"/>
                <a:cs typeface="Times New Roman" panose="02020603050405020304" pitchFamily="18" charset="0"/>
              </a:rPr>
              <a:t>Using newly available materiality classifications of sustainability topics, we develop a novel dataset by hand-mapping sustainability investments classified as material for each industry into firm-specific sustainability ratings.</a:t>
            </a:r>
          </a:p>
          <a:p>
            <a:endParaRPr lang="en-US" altLang="ko-KR" dirty="0">
              <a:latin typeface="Times New Roman" panose="02020603050405020304" pitchFamily="18" charset="0"/>
              <a:cs typeface="Times New Roman" panose="02020603050405020304" pitchFamily="18" charset="0"/>
            </a:endParaRPr>
          </a:p>
          <a:p>
            <a:r>
              <a:rPr lang="en-US" altLang="ko-KR" dirty="0">
                <a:latin typeface="Times New Roman" panose="02020603050405020304" pitchFamily="18" charset="0"/>
                <a:cs typeface="Times New Roman" panose="02020603050405020304" pitchFamily="18" charset="0"/>
              </a:rPr>
              <a:t>Materiality Data Our data collection is driven by the availability of materiality guidance from the SASB, which is an independent 501(c)3 non-profit whose mission is to develop and disseminate sustainability accounting standards that help publicly listed corporations disclose material factors in compliance with SEC requirements.</a:t>
            </a:r>
          </a:p>
          <a:p>
            <a:endParaRPr lang="en-US" altLang="ko-KR" dirty="0">
              <a:latin typeface="Times New Roman" panose="02020603050405020304" pitchFamily="18" charset="0"/>
              <a:cs typeface="Times New Roman" panose="02020603050405020304" pitchFamily="18" charset="0"/>
            </a:endParaRPr>
          </a:p>
          <a:p>
            <a:r>
              <a:rPr lang="en-US" altLang="ko-KR" dirty="0">
                <a:latin typeface="Times New Roman" panose="02020603050405020304" pitchFamily="18" charset="0"/>
                <a:cs typeface="Times New Roman" panose="02020603050405020304" pitchFamily="18" charset="0"/>
              </a:rPr>
              <a:t>SASB standards are designed for the disclosure of material sustainability issues in </a:t>
            </a:r>
            <a:r>
              <a:rPr lang="en-US" altLang="ko-KR" b="1" u="sng" dirty="0">
                <a:solidFill>
                  <a:srgbClr val="FF0000"/>
                </a:solidFill>
                <a:latin typeface="Times New Roman" panose="02020603050405020304" pitchFamily="18" charset="0"/>
                <a:cs typeface="Times New Roman" panose="02020603050405020304" pitchFamily="18" charset="0"/>
              </a:rPr>
              <a:t>mandatory</a:t>
            </a:r>
            <a:r>
              <a:rPr lang="en-US" altLang="ko-KR" dirty="0">
                <a:latin typeface="Times New Roman" panose="02020603050405020304" pitchFamily="18" charset="0"/>
                <a:cs typeface="Times New Roman" panose="02020603050405020304" pitchFamily="18" charset="0"/>
              </a:rPr>
              <a:t> SEC filings, such as the Form </a:t>
            </a:r>
            <a:r>
              <a:rPr lang="en-US" altLang="ko-KR" b="1" dirty="0">
                <a:solidFill>
                  <a:srgbClr val="FF0000"/>
                </a:solidFill>
                <a:latin typeface="Times New Roman" panose="02020603050405020304" pitchFamily="18" charset="0"/>
                <a:cs typeface="Times New Roman" panose="02020603050405020304" pitchFamily="18" charset="0"/>
              </a:rPr>
              <a:t>10-K</a:t>
            </a:r>
            <a:r>
              <a:rPr lang="en-US" altLang="ko-KR" dirty="0">
                <a:latin typeface="Times New Roman" panose="02020603050405020304" pitchFamily="18" charset="0"/>
                <a:cs typeface="Times New Roman" panose="02020603050405020304" pitchFamily="18" charset="0"/>
              </a:rPr>
              <a:t> and </a:t>
            </a:r>
            <a:r>
              <a:rPr lang="en-US" altLang="ko-KR" b="1" dirty="0">
                <a:solidFill>
                  <a:srgbClr val="FF0000"/>
                </a:solidFill>
                <a:latin typeface="Times New Roman" panose="02020603050405020304" pitchFamily="18" charset="0"/>
                <a:cs typeface="Times New Roman" panose="02020603050405020304" pitchFamily="18" charset="0"/>
              </a:rPr>
              <a:t>20-F</a:t>
            </a:r>
            <a:r>
              <a:rPr lang="en-US" altLang="ko-KR" dirty="0">
                <a:latin typeface="Times New Roman" panose="02020603050405020304" pitchFamily="18" charset="0"/>
                <a:cs typeface="Times New Roman" panose="02020603050405020304" pitchFamily="18" charset="0"/>
              </a:rPr>
              <a:t>. </a:t>
            </a:r>
          </a:p>
          <a:p>
            <a:endParaRPr lang="en-US" altLang="ko-KR" dirty="0">
              <a:latin typeface="Times New Roman" panose="02020603050405020304" pitchFamily="18" charset="0"/>
              <a:cs typeface="Times New Roman" panose="02020603050405020304" pitchFamily="18" charset="0"/>
            </a:endParaRPr>
          </a:p>
          <a:p>
            <a:r>
              <a:rPr lang="en-US" altLang="ko-KR" dirty="0">
                <a:latin typeface="Times New Roman" panose="02020603050405020304" pitchFamily="18" charset="0"/>
                <a:cs typeface="Times New Roman" panose="02020603050405020304" pitchFamily="18" charset="0"/>
              </a:rPr>
              <a:t>* The investor focus of the SASB is </a:t>
            </a:r>
            <a:r>
              <a:rPr lang="en-US" altLang="ko-KR" b="1" dirty="0">
                <a:solidFill>
                  <a:srgbClr val="FF0000"/>
                </a:solidFill>
                <a:latin typeface="Times New Roman" panose="02020603050405020304" pitchFamily="18" charset="0"/>
                <a:cs typeface="Times New Roman" panose="02020603050405020304" pitchFamily="18" charset="0"/>
              </a:rPr>
              <a:t>narrower</a:t>
            </a:r>
            <a:r>
              <a:rPr lang="en-US" altLang="ko-KR" dirty="0">
                <a:latin typeface="Times New Roman" panose="02020603050405020304" pitchFamily="18" charset="0"/>
                <a:cs typeface="Times New Roman" panose="02020603050405020304" pitchFamily="18" charset="0"/>
              </a:rPr>
              <a:t> compared to other organizations such as the Global Reporting Initiative (GRI), which has a </a:t>
            </a:r>
            <a:r>
              <a:rPr lang="en-US" altLang="ko-KR" b="1" dirty="0">
                <a:solidFill>
                  <a:srgbClr val="FF0000"/>
                </a:solidFill>
                <a:latin typeface="Times New Roman" panose="02020603050405020304" pitchFamily="18" charset="0"/>
                <a:cs typeface="Times New Roman" panose="02020603050405020304" pitchFamily="18" charset="0"/>
              </a:rPr>
              <a:t>multi-stakeholder focus</a:t>
            </a:r>
            <a:r>
              <a:rPr lang="en-US" altLang="ko-KR" dirty="0">
                <a:latin typeface="Times New Roman" panose="02020603050405020304" pitchFamily="18" charset="0"/>
                <a:cs typeface="Times New Roman" panose="02020603050405020304" pitchFamily="18" charset="0"/>
              </a:rPr>
              <a:t>.</a:t>
            </a:r>
          </a:p>
          <a:p>
            <a:endParaRPr lang="en-US" altLang="ko-KR" dirty="0">
              <a:latin typeface="Times New Roman" panose="02020603050405020304" pitchFamily="18" charset="0"/>
              <a:cs typeface="Times New Roman" panose="02020603050405020304" pitchFamily="18" charset="0"/>
            </a:endParaRPr>
          </a:p>
          <a:p>
            <a:r>
              <a:rPr lang="en-US" altLang="ko-KR" dirty="0">
                <a:latin typeface="Times New Roman" panose="02020603050405020304" pitchFamily="18" charset="0"/>
                <a:cs typeface="Times New Roman" panose="02020603050405020304" pitchFamily="18" charset="0"/>
              </a:rPr>
              <a:t>For each strength or concern rating applied to a company, KLD includes a ‘‘1’’ indicating the presence of that screen/criterion and a ‘‘0’’ indicating its absence. In total, seven issue areas are included: (1) Community, (2) Corporate Governance, (3) Diversity, (4) Employee Relations, (5) Product, (6) Environment, and (7) Human Rights.</a:t>
            </a:r>
          </a:p>
          <a:p>
            <a:pPr marL="285750" indent="-285750">
              <a:buFont typeface="Arial" panose="020B0604020202020204" pitchFamily="34" charset="0"/>
              <a:buChar char="•"/>
            </a:pPr>
            <a:endParaRPr lang="en-US" altLang="ko-K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0586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a:latin typeface="Times New Roman" panose="02020603050405020304" pitchFamily="18" charset="0"/>
                <a:cs typeface="Times New Roman" panose="02020603050405020304" pitchFamily="18" charset="0"/>
              </a:rPr>
              <a:t>SAMPLE</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그림 2"/>
          <p:cNvPicPr>
            <a:picLocks noChangeAspect="1"/>
          </p:cNvPicPr>
          <p:nvPr/>
        </p:nvPicPr>
        <p:blipFill>
          <a:blip r:embed="rId2"/>
          <a:stretch>
            <a:fillRect/>
          </a:stretch>
        </p:blipFill>
        <p:spPr>
          <a:xfrm>
            <a:off x="393469" y="1300265"/>
            <a:ext cx="10133214" cy="5291956"/>
          </a:xfrm>
          <a:prstGeom prst="rect">
            <a:avLst/>
          </a:prstGeom>
        </p:spPr>
      </p:pic>
    </p:spTree>
    <p:extLst>
      <p:ext uri="{BB962C8B-B14F-4D97-AF65-F5344CB8AC3E}">
        <p14:creationId xmlns:p14="http://schemas.microsoft.com/office/powerpoint/2010/main" val="3289574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a:latin typeface="Times New Roman" panose="02020603050405020304" pitchFamily="18" charset="0"/>
                <a:cs typeface="Times New Roman" panose="02020603050405020304" pitchFamily="18" charset="0"/>
              </a:rPr>
              <a:t>MODEL</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 name="그림 3"/>
          <p:cNvPicPr>
            <a:picLocks noChangeAspect="1"/>
          </p:cNvPicPr>
          <p:nvPr/>
        </p:nvPicPr>
        <p:blipFill rotWithShape="1">
          <a:blip r:embed="rId2"/>
          <a:srcRect t="8467" r="2621" b="23547"/>
          <a:stretch/>
        </p:blipFill>
        <p:spPr>
          <a:xfrm>
            <a:off x="575803" y="1167792"/>
            <a:ext cx="9441034" cy="939339"/>
          </a:xfrm>
          <a:prstGeom prst="rect">
            <a:avLst/>
          </a:prstGeom>
        </p:spPr>
      </p:pic>
      <p:pic>
        <p:nvPicPr>
          <p:cNvPr id="6" name="그림 5"/>
          <p:cNvPicPr>
            <a:picLocks noChangeAspect="1"/>
          </p:cNvPicPr>
          <p:nvPr/>
        </p:nvPicPr>
        <p:blipFill rotWithShape="1">
          <a:blip r:embed="rId3"/>
          <a:srcRect t="14595" b="16354"/>
          <a:stretch/>
        </p:blipFill>
        <p:spPr>
          <a:xfrm>
            <a:off x="575803" y="2751513"/>
            <a:ext cx="9619140" cy="1263536"/>
          </a:xfrm>
          <a:prstGeom prst="rect">
            <a:avLst/>
          </a:prstGeom>
        </p:spPr>
      </p:pic>
      <p:sp>
        <p:nvSpPr>
          <p:cNvPr id="7" name="직사각형 6"/>
          <p:cNvSpPr/>
          <p:nvPr/>
        </p:nvSpPr>
        <p:spPr>
          <a:xfrm>
            <a:off x="575803" y="4336265"/>
            <a:ext cx="10671317" cy="646331"/>
          </a:xfrm>
          <a:prstGeom prst="rect">
            <a:avLst/>
          </a:prstGeom>
        </p:spPr>
        <p:txBody>
          <a:bodyPr wrap="square">
            <a:spAutoFit/>
          </a:bodyPr>
          <a:lstStyle/>
          <a:p>
            <a:r>
              <a:rPr lang="en-US" altLang="ko-KR" dirty="0">
                <a:latin typeface="Times New Roman" panose="02020603050405020304" pitchFamily="18" charset="0"/>
                <a:cs typeface="Times New Roman" panose="02020603050405020304" pitchFamily="18" charset="0"/>
              </a:rPr>
              <a:t>The signals used to construct portfolios are the </a:t>
            </a:r>
            <a:r>
              <a:rPr lang="en-US" altLang="ko-KR" b="1" u="sng" dirty="0">
                <a:solidFill>
                  <a:srgbClr val="FF0000"/>
                </a:solidFill>
                <a:latin typeface="Times New Roman" panose="02020603050405020304" pitchFamily="18" charset="0"/>
                <a:cs typeface="Times New Roman" panose="02020603050405020304" pitchFamily="18" charset="0"/>
              </a:rPr>
              <a:t>residuals</a:t>
            </a:r>
            <a:r>
              <a:rPr lang="en-US" altLang="ko-KR" dirty="0">
                <a:latin typeface="Times New Roman" panose="02020603050405020304" pitchFamily="18" charset="0"/>
                <a:cs typeface="Times New Roman" panose="02020603050405020304" pitchFamily="18" charset="0"/>
              </a:rPr>
              <a:t> from Equations (3) and (4), which are unexplained changes in the materiality and immateriality indices</a:t>
            </a:r>
            <a:endParaRPr lang="ko-KR"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9928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a:latin typeface="Times New Roman" panose="02020603050405020304" pitchFamily="18" charset="0"/>
                <a:cs typeface="Times New Roman" panose="02020603050405020304" pitchFamily="18" charset="0"/>
              </a:rPr>
              <a:t>RESULTS</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그림 2"/>
          <p:cNvPicPr>
            <a:picLocks noChangeAspect="1"/>
          </p:cNvPicPr>
          <p:nvPr/>
        </p:nvPicPr>
        <p:blipFill rotWithShape="1">
          <a:blip r:embed="rId2"/>
          <a:srcRect b="8055"/>
          <a:stretch/>
        </p:blipFill>
        <p:spPr>
          <a:xfrm>
            <a:off x="198479" y="1244600"/>
            <a:ext cx="11647158" cy="3884354"/>
          </a:xfrm>
          <a:prstGeom prst="rect">
            <a:avLst/>
          </a:prstGeom>
        </p:spPr>
      </p:pic>
      <p:sp>
        <p:nvSpPr>
          <p:cNvPr id="8" name="직사각형 7"/>
          <p:cNvSpPr/>
          <p:nvPr/>
        </p:nvSpPr>
        <p:spPr>
          <a:xfrm>
            <a:off x="2787535" y="3416530"/>
            <a:ext cx="781396" cy="415635"/>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직사각형 8"/>
          <p:cNvSpPr/>
          <p:nvPr/>
        </p:nvSpPr>
        <p:spPr>
          <a:xfrm>
            <a:off x="5522422" y="4686533"/>
            <a:ext cx="781396" cy="415635"/>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1" name="직사각형 10"/>
          <p:cNvSpPr/>
          <p:nvPr/>
        </p:nvSpPr>
        <p:spPr>
          <a:xfrm>
            <a:off x="2787535" y="4267668"/>
            <a:ext cx="781396" cy="415635"/>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4107037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a:latin typeface="Times New Roman" panose="02020603050405020304" pitchFamily="18" charset="0"/>
                <a:cs typeface="Times New Roman" panose="02020603050405020304" pitchFamily="18" charset="0"/>
              </a:rPr>
              <a:t>RESULTS</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그림 2"/>
          <p:cNvPicPr>
            <a:picLocks noChangeAspect="1"/>
          </p:cNvPicPr>
          <p:nvPr/>
        </p:nvPicPr>
        <p:blipFill rotWithShape="1">
          <a:blip r:embed="rId2"/>
          <a:srcRect b="6105"/>
          <a:stretch/>
        </p:blipFill>
        <p:spPr>
          <a:xfrm>
            <a:off x="307571" y="1205346"/>
            <a:ext cx="11617574" cy="4272742"/>
          </a:xfrm>
          <a:prstGeom prst="rect">
            <a:avLst/>
          </a:prstGeom>
        </p:spPr>
      </p:pic>
      <p:sp>
        <p:nvSpPr>
          <p:cNvPr id="7" name="직사각형 6"/>
          <p:cNvSpPr/>
          <p:nvPr/>
        </p:nvSpPr>
        <p:spPr>
          <a:xfrm>
            <a:off x="307571" y="5054138"/>
            <a:ext cx="10881360" cy="423950"/>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565057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a:latin typeface="Times New Roman" panose="02020603050405020304" pitchFamily="18" charset="0"/>
                <a:cs typeface="Times New Roman" panose="02020603050405020304" pitchFamily="18" charset="0"/>
              </a:rPr>
              <a:t>RESULTS</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6" name="그림 5"/>
          <p:cNvPicPr>
            <a:picLocks noChangeAspect="1"/>
          </p:cNvPicPr>
          <p:nvPr/>
        </p:nvPicPr>
        <p:blipFill rotWithShape="1">
          <a:blip r:embed="rId2"/>
          <a:srcRect t="7692"/>
          <a:stretch/>
        </p:blipFill>
        <p:spPr>
          <a:xfrm>
            <a:off x="393469" y="1312333"/>
            <a:ext cx="11692281" cy="3454532"/>
          </a:xfrm>
          <a:prstGeom prst="rect">
            <a:avLst/>
          </a:prstGeom>
        </p:spPr>
      </p:pic>
      <p:sp>
        <p:nvSpPr>
          <p:cNvPr id="8" name="직사각형 7"/>
          <p:cNvSpPr/>
          <p:nvPr/>
        </p:nvSpPr>
        <p:spPr>
          <a:xfrm>
            <a:off x="379614" y="4342915"/>
            <a:ext cx="10881360" cy="423950"/>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387859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a:latin typeface="Times New Roman" panose="02020603050405020304" pitchFamily="18" charset="0"/>
                <a:cs typeface="Times New Roman" panose="02020603050405020304" pitchFamily="18" charset="0"/>
              </a:rPr>
              <a:t>RESULTS</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그림 2"/>
          <p:cNvPicPr>
            <a:picLocks noChangeAspect="1"/>
          </p:cNvPicPr>
          <p:nvPr/>
        </p:nvPicPr>
        <p:blipFill rotWithShape="1">
          <a:blip r:embed="rId2"/>
          <a:srcRect b="7203"/>
          <a:stretch/>
        </p:blipFill>
        <p:spPr>
          <a:xfrm>
            <a:off x="307570" y="1069727"/>
            <a:ext cx="11516599" cy="3427458"/>
          </a:xfrm>
          <a:prstGeom prst="rect">
            <a:avLst/>
          </a:prstGeom>
        </p:spPr>
      </p:pic>
      <p:sp>
        <p:nvSpPr>
          <p:cNvPr id="7" name="직사각형 6"/>
          <p:cNvSpPr/>
          <p:nvPr/>
        </p:nvSpPr>
        <p:spPr>
          <a:xfrm>
            <a:off x="307569" y="4073235"/>
            <a:ext cx="11405063" cy="423950"/>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8743350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a:latin typeface="Times New Roman" panose="02020603050405020304" pitchFamily="18" charset="0"/>
                <a:cs typeface="Times New Roman" panose="02020603050405020304" pitchFamily="18" charset="0"/>
              </a:rPr>
              <a:t>RESULTS</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 name="그림 3"/>
          <p:cNvPicPr>
            <a:picLocks noChangeAspect="1"/>
          </p:cNvPicPr>
          <p:nvPr/>
        </p:nvPicPr>
        <p:blipFill>
          <a:blip r:embed="rId2"/>
          <a:stretch>
            <a:fillRect/>
          </a:stretch>
        </p:blipFill>
        <p:spPr>
          <a:xfrm>
            <a:off x="556747" y="1169169"/>
            <a:ext cx="10108481" cy="5506084"/>
          </a:xfrm>
          <a:prstGeom prst="rect">
            <a:avLst/>
          </a:prstGeom>
        </p:spPr>
      </p:pic>
    </p:spTree>
    <p:extLst>
      <p:ext uri="{BB962C8B-B14F-4D97-AF65-F5344CB8AC3E}">
        <p14:creationId xmlns:p14="http://schemas.microsoft.com/office/powerpoint/2010/main" val="1691041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a:latin typeface="Times New Roman" panose="02020603050405020304" pitchFamily="18" charset="0"/>
                <a:cs typeface="Times New Roman" panose="02020603050405020304" pitchFamily="18" charset="0"/>
              </a:rPr>
              <a:t>RESULTS</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그림 2"/>
          <p:cNvPicPr>
            <a:picLocks noChangeAspect="1"/>
          </p:cNvPicPr>
          <p:nvPr/>
        </p:nvPicPr>
        <p:blipFill rotWithShape="1">
          <a:blip r:embed="rId2"/>
          <a:srcRect b="5969"/>
          <a:stretch/>
        </p:blipFill>
        <p:spPr>
          <a:xfrm>
            <a:off x="393469" y="1057410"/>
            <a:ext cx="10038696" cy="5385724"/>
          </a:xfrm>
          <a:prstGeom prst="rect">
            <a:avLst/>
          </a:prstGeom>
        </p:spPr>
      </p:pic>
    </p:spTree>
    <p:extLst>
      <p:ext uri="{BB962C8B-B14F-4D97-AF65-F5344CB8AC3E}">
        <p14:creationId xmlns:p14="http://schemas.microsoft.com/office/powerpoint/2010/main" val="2166937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a:latin typeface="Times New Roman" panose="02020603050405020304" pitchFamily="18" charset="0"/>
                <a:cs typeface="Times New Roman" panose="02020603050405020304" pitchFamily="18" charset="0"/>
              </a:rPr>
              <a:t>RESULTS</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 name="그림 3"/>
          <p:cNvPicPr>
            <a:picLocks noChangeAspect="1"/>
          </p:cNvPicPr>
          <p:nvPr/>
        </p:nvPicPr>
        <p:blipFill>
          <a:blip r:embed="rId2"/>
          <a:stretch>
            <a:fillRect/>
          </a:stretch>
        </p:blipFill>
        <p:spPr>
          <a:xfrm>
            <a:off x="677435" y="1182717"/>
            <a:ext cx="8084179" cy="5141712"/>
          </a:xfrm>
          <a:prstGeom prst="rect">
            <a:avLst/>
          </a:prstGeom>
        </p:spPr>
      </p:pic>
      <p:sp>
        <p:nvSpPr>
          <p:cNvPr id="10" name="직사각형 9"/>
          <p:cNvSpPr/>
          <p:nvPr/>
        </p:nvSpPr>
        <p:spPr>
          <a:xfrm>
            <a:off x="677435" y="2585258"/>
            <a:ext cx="7869381" cy="324197"/>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064959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a:latin typeface="Times New Roman" panose="02020603050405020304" pitchFamily="18" charset="0"/>
                <a:cs typeface="Times New Roman" panose="02020603050405020304" pitchFamily="18" charset="0"/>
              </a:rPr>
              <a:t>RESULTS</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3" name="그림 2"/>
          <p:cNvPicPr>
            <a:picLocks noChangeAspect="1"/>
          </p:cNvPicPr>
          <p:nvPr/>
        </p:nvPicPr>
        <p:blipFill>
          <a:blip r:embed="rId2"/>
          <a:stretch>
            <a:fillRect/>
          </a:stretch>
        </p:blipFill>
        <p:spPr>
          <a:xfrm>
            <a:off x="393469" y="1077882"/>
            <a:ext cx="11130742" cy="5559166"/>
          </a:xfrm>
          <a:prstGeom prst="rect">
            <a:avLst/>
          </a:prstGeom>
        </p:spPr>
      </p:pic>
    </p:spTree>
    <p:extLst>
      <p:ext uri="{BB962C8B-B14F-4D97-AF65-F5344CB8AC3E}">
        <p14:creationId xmlns:p14="http://schemas.microsoft.com/office/powerpoint/2010/main" val="977966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a:latin typeface="Times New Roman" panose="02020603050405020304" pitchFamily="18" charset="0"/>
                <a:cs typeface="Times New Roman" panose="02020603050405020304" pitchFamily="18" charset="0"/>
              </a:rPr>
              <a:t>RESULTS</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4" name="그림 3"/>
          <p:cNvPicPr>
            <a:picLocks noChangeAspect="1"/>
          </p:cNvPicPr>
          <p:nvPr/>
        </p:nvPicPr>
        <p:blipFill>
          <a:blip r:embed="rId2"/>
          <a:stretch>
            <a:fillRect/>
          </a:stretch>
        </p:blipFill>
        <p:spPr>
          <a:xfrm>
            <a:off x="233475" y="1049865"/>
            <a:ext cx="10473318" cy="5704811"/>
          </a:xfrm>
          <a:prstGeom prst="rect">
            <a:avLst/>
          </a:prstGeom>
        </p:spPr>
      </p:pic>
    </p:spTree>
    <p:extLst>
      <p:ext uri="{BB962C8B-B14F-4D97-AF65-F5344CB8AC3E}">
        <p14:creationId xmlns:p14="http://schemas.microsoft.com/office/powerpoint/2010/main" val="1221909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a:xfrm>
            <a:off x="393469" y="174712"/>
            <a:ext cx="10853651" cy="673186"/>
          </a:xfrm>
        </p:spPr>
        <p:txBody>
          <a:bodyPr>
            <a:noAutofit/>
          </a:bodyPr>
          <a:lstStyle/>
          <a:p>
            <a:pPr algn="l"/>
            <a:r>
              <a:rPr lang="en-US" altLang="ko-KR" sz="4400" dirty="0">
                <a:latin typeface="Times New Roman" panose="02020603050405020304" pitchFamily="18" charset="0"/>
                <a:cs typeface="Times New Roman" panose="02020603050405020304" pitchFamily="18" charset="0"/>
              </a:rPr>
              <a:t>CONCLUSION</a:t>
            </a:r>
            <a:endParaRPr lang="ko-KR" altLang="en-US" sz="3200" dirty="0">
              <a:latin typeface="Times New Roman" panose="02020603050405020304" pitchFamily="18" charset="0"/>
              <a:cs typeface="Times New Roman" panose="02020603050405020304" pitchFamily="18" charset="0"/>
            </a:endParaRPr>
          </a:p>
        </p:txBody>
      </p:sp>
      <p:sp>
        <p:nvSpPr>
          <p:cNvPr id="5" name="직사각형 4"/>
          <p:cNvSpPr/>
          <p:nvPr/>
        </p:nvSpPr>
        <p:spPr>
          <a:xfrm>
            <a:off x="307571" y="847898"/>
            <a:ext cx="11538066" cy="116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직사각형 2"/>
          <p:cNvSpPr/>
          <p:nvPr/>
        </p:nvSpPr>
        <p:spPr>
          <a:xfrm>
            <a:off x="307570" y="1163887"/>
            <a:ext cx="11438313" cy="2862322"/>
          </a:xfrm>
          <a:prstGeom prst="rect">
            <a:avLst/>
          </a:prstGeom>
        </p:spPr>
        <p:txBody>
          <a:bodyPr wrap="square">
            <a:spAutoFit/>
          </a:bodyPr>
          <a:lstStyle/>
          <a:p>
            <a:r>
              <a:rPr lang="en-US" altLang="ko-KR" dirty="0">
                <a:latin typeface="Times New Roman" panose="02020603050405020304" pitchFamily="18" charset="0"/>
                <a:cs typeface="Times New Roman" panose="02020603050405020304" pitchFamily="18" charset="0"/>
              </a:rPr>
              <a:t>We find that firms with strong ratings on material sustainability issues have better future performance than firms with inferior ratings on the same issues. In contrast, firms with strong ratings on immaterial issues do not outperform firms with poor ratings on these issues. </a:t>
            </a:r>
          </a:p>
          <a:p>
            <a:endParaRPr lang="en-US" altLang="ko-KR" dirty="0">
              <a:latin typeface="Times New Roman" panose="02020603050405020304" pitchFamily="18" charset="0"/>
              <a:cs typeface="Times New Roman" panose="02020603050405020304" pitchFamily="18" charset="0"/>
            </a:endParaRPr>
          </a:p>
          <a:p>
            <a:r>
              <a:rPr lang="en-US" altLang="ko-KR" dirty="0">
                <a:latin typeface="Times New Roman" panose="02020603050405020304" pitchFamily="18" charset="0"/>
                <a:cs typeface="Times New Roman" panose="02020603050405020304" pitchFamily="18" charset="0"/>
              </a:rPr>
              <a:t>Finally, firms with strong ratings on material issues and concurrently poor ratings on immaterial issues have the best future performance. Collectively, these results are consistent with materiality guidance being helpful in improving the </a:t>
            </a:r>
            <a:r>
              <a:rPr lang="en-US" altLang="ko-KR" dirty="0" err="1">
                <a:latin typeface="Times New Roman" panose="02020603050405020304" pitchFamily="18" charset="0"/>
                <a:cs typeface="Times New Roman" panose="02020603050405020304" pitchFamily="18" charset="0"/>
              </a:rPr>
              <a:t>informativeness</a:t>
            </a:r>
            <a:r>
              <a:rPr lang="en-US" altLang="ko-KR" dirty="0">
                <a:latin typeface="Times New Roman" panose="02020603050405020304" pitchFamily="18" charset="0"/>
                <a:cs typeface="Times New Roman" panose="02020603050405020304" pitchFamily="18" charset="0"/>
              </a:rPr>
              <a:t> of ESG data for investors.</a:t>
            </a:r>
          </a:p>
          <a:p>
            <a:endParaRPr lang="en-US" altLang="ko-KR" dirty="0">
              <a:latin typeface="Times New Roman" panose="02020603050405020304" pitchFamily="18" charset="0"/>
              <a:cs typeface="Times New Roman" panose="02020603050405020304" pitchFamily="18" charset="0"/>
            </a:endParaRPr>
          </a:p>
          <a:p>
            <a:r>
              <a:rPr lang="en-US" altLang="ko-KR" dirty="0">
                <a:latin typeface="Times New Roman" panose="02020603050405020304" pitchFamily="18" charset="0"/>
                <a:cs typeface="Times New Roman" panose="02020603050405020304" pitchFamily="18" charset="0"/>
              </a:rPr>
              <a:t>Given the robust relation between investments on material sustainability issues and future financial performance, it would be important to examine the structural relations that lead to this association.</a:t>
            </a:r>
            <a:endParaRPr lang="ko-KR" alt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5995480"/>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648</Words>
  <Application>Microsoft Office PowerPoint</Application>
  <PresentationFormat>와이드스크린</PresentationFormat>
  <Paragraphs>67</Paragraphs>
  <Slides>16</Slides>
  <Notes>0</Notes>
  <HiddenSlides>0</HiddenSlides>
  <MMClips>0</MMClips>
  <ScaleCrop>false</ScaleCrop>
  <HeadingPairs>
    <vt:vector size="6" baseType="variant">
      <vt:variant>
        <vt:lpstr>사용한 글꼴</vt:lpstr>
      </vt:variant>
      <vt:variant>
        <vt:i4>3</vt:i4>
      </vt:variant>
      <vt:variant>
        <vt:lpstr>테마</vt:lpstr>
      </vt:variant>
      <vt:variant>
        <vt:i4>1</vt:i4>
      </vt:variant>
      <vt:variant>
        <vt:lpstr>슬라이드 제목</vt:lpstr>
      </vt:variant>
      <vt:variant>
        <vt:i4>16</vt:i4>
      </vt:variant>
    </vt:vector>
  </HeadingPairs>
  <TitlesOfParts>
    <vt:vector size="20" baseType="lpstr">
      <vt:lpstr>맑은 고딕</vt:lpstr>
      <vt:lpstr>Arial</vt:lpstr>
      <vt:lpstr>Times New Roman</vt:lpstr>
      <vt:lpstr>Office 테마</vt:lpstr>
      <vt:lpstr>Corporate Sustainability: First Evidence on Materiality</vt:lpstr>
      <vt:lpstr>INTRODUCTION</vt:lpstr>
      <vt:lpstr>Motivation and HY</vt:lpstr>
      <vt:lpstr>DATA</vt:lpstr>
      <vt:lpstr>SAMPLE</vt:lpstr>
      <vt:lpstr>MODEL</vt:lpstr>
      <vt:lpstr>RESULTS</vt:lpstr>
      <vt:lpstr>RESULTS</vt:lpstr>
      <vt:lpstr>RESULTS</vt:lpstr>
      <vt:lpstr>RESULTS</vt:lpstr>
      <vt:lpstr>RESULTS</vt:lpstr>
      <vt:lpstr>RESULTS</vt:lpstr>
      <vt:lpstr>RESULTS</vt:lpstr>
      <vt:lpstr>RESULTS</vt:lpstr>
      <vt:lpstr>RESULTS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Sustainability: First Evidence on Materiality</dc:title>
  <dc:creator>OWNER</dc:creator>
  <cp:lastModifiedBy>OWNER</cp:lastModifiedBy>
  <cp:revision>7</cp:revision>
  <dcterms:created xsi:type="dcterms:W3CDTF">2020-10-23T06:17:29Z</dcterms:created>
  <dcterms:modified xsi:type="dcterms:W3CDTF">2024-08-29T13:01:53Z</dcterms:modified>
</cp:coreProperties>
</file>