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88" r:id="rId4"/>
    <p:sldId id="289" r:id="rId5"/>
    <p:sldId id="290" r:id="rId6"/>
    <p:sldId id="297" r:id="rId7"/>
    <p:sldId id="298" r:id="rId8"/>
    <p:sldId id="299" r:id="rId9"/>
    <p:sldId id="300" r:id="rId10"/>
    <p:sldId id="301" r:id="rId11"/>
    <p:sldId id="302" r:id="rId12"/>
    <p:sldId id="304" r:id="rId13"/>
    <p:sldId id="305" r:id="rId14"/>
    <p:sldId id="306" r:id="rId15"/>
    <p:sldId id="307" r:id="rId16"/>
    <p:sldId id="303" r:id="rId17"/>
    <p:sldId id="293" r:id="rId18"/>
    <p:sldId id="308" r:id="rId19"/>
    <p:sldId id="309" r:id="rId20"/>
    <p:sldId id="310" r:id="rId21"/>
    <p:sldId id="311" r:id="rId22"/>
    <p:sldId id="312" r:id="rId23"/>
    <p:sldId id="313" r:id="rId24"/>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0805F-0902-4E33-BBF5-3BA52C06F4E1}" type="datetimeFigureOut">
              <a:rPr lang="ko-KR" altLang="en-US" smtClean="0"/>
              <a:t>2021-01-19</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D03256-7D5A-43A3-AA76-5A542D04D018}" type="slidenum">
              <a:rPr lang="ko-KR" altLang="en-US" smtClean="0"/>
              <a:t>‹#›</a:t>
            </a:fld>
            <a:endParaRPr lang="ko-KR" altLang="en-US"/>
          </a:p>
        </p:txBody>
      </p:sp>
    </p:spTree>
    <p:extLst>
      <p:ext uri="{BB962C8B-B14F-4D97-AF65-F5344CB8AC3E}">
        <p14:creationId xmlns:p14="http://schemas.microsoft.com/office/powerpoint/2010/main" val="396254078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ko-KR" altLang="en-US"/>
          </a:p>
        </p:txBody>
      </p:sp>
      <p:sp>
        <p:nvSpPr>
          <p:cNvPr id="4" name="날짜 개체 틀 3"/>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294050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222008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13833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60087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655814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3327042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426451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282021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3146313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520120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881CFA99-5D5D-40FE-BA9F-66C164C8589D}" type="datetimeFigureOut">
              <a:rPr lang="ko-KR" altLang="en-US" smtClean="0"/>
              <a:t>2021-01-19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313424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CFA99-5D5D-40FE-BA9F-66C164C8589D}" type="datetimeFigureOut">
              <a:rPr lang="ko-KR" altLang="en-US" smtClean="0"/>
              <a:t>2021-01-19</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447540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149927" y="1396537"/>
            <a:ext cx="10230195" cy="1157461"/>
          </a:xfrm>
        </p:spPr>
        <p:txBody>
          <a:bodyPr>
            <a:noAutofit/>
          </a:bodyPr>
          <a:lstStyle/>
          <a:p>
            <a:r>
              <a:rPr lang="ko-KR" altLang="en-US" dirty="0"/>
              <a:t/>
            </a:r>
            <a:br>
              <a:rPr lang="ko-KR" altLang="en-US" dirty="0"/>
            </a:br>
            <a:r>
              <a:rPr lang="en-US" altLang="ko-KR" sz="4400" dirty="0"/>
              <a:t> Corporate Environmental Impact: Measurement, Data and </a:t>
            </a:r>
            <a:r>
              <a:rPr lang="en-US" altLang="ko-KR" sz="4400" dirty="0" smtClean="0"/>
              <a:t>Information</a:t>
            </a:r>
            <a:endParaRPr lang="en-US" altLang="ko-KR" dirty="0"/>
          </a:p>
        </p:txBody>
      </p:sp>
      <p:sp>
        <p:nvSpPr>
          <p:cNvPr id="3" name="부제목 2"/>
          <p:cNvSpPr>
            <a:spLocks noGrp="1"/>
          </p:cNvSpPr>
          <p:nvPr>
            <p:ph type="subTitle" idx="1"/>
          </p:nvPr>
        </p:nvSpPr>
        <p:spPr>
          <a:xfrm>
            <a:off x="1474124" y="3144837"/>
            <a:ext cx="9144000" cy="2582631"/>
          </a:xfrm>
        </p:spPr>
        <p:txBody>
          <a:bodyPr>
            <a:normAutofit fontScale="92500" lnSpcReduction="20000"/>
          </a:bodyPr>
          <a:lstStyle/>
          <a:p>
            <a:r>
              <a:rPr lang="en-US" altLang="ko-KR" i="1" dirty="0"/>
              <a:t>Impact-Weighted Accounts Project Research Report </a:t>
            </a:r>
            <a:endParaRPr lang="en-US" altLang="ko-KR" dirty="0" smtClean="0"/>
          </a:p>
          <a:p>
            <a:endParaRPr lang="en-US" altLang="ko-KR" sz="2800" dirty="0" smtClean="0"/>
          </a:p>
          <a:p>
            <a:r>
              <a:rPr lang="en-US" altLang="ko-KR" sz="2800" dirty="0" smtClean="0"/>
              <a:t>David </a:t>
            </a:r>
            <a:r>
              <a:rPr lang="en-US" altLang="ko-KR" sz="2800" dirty="0"/>
              <a:t>Freiberg </a:t>
            </a:r>
            <a:br>
              <a:rPr lang="en-US" altLang="ko-KR" sz="2800" dirty="0"/>
            </a:br>
            <a:r>
              <a:rPr lang="en-US" altLang="ko-KR" sz="2800" dirty="0"/>
              <a:t>DG Park </a:t>
            </a:r>
            <a:br>
              <a:rPr lang="en-US" altLang="ko-KR" sz="2800" dirty="0"/>
            </a:br>
            <a:r>
              <a:rPr lang="en-US" altLang="ko-KR" sz="2800" dirty="0"/>
              <a:t>George </a:t>
            </a:r>
            <a:r>
              <a:rPr lang="en-US" altLang="ko-KR" sz="2800" dirty="0" err="1"/>
              <a:t>Serafeim</a:t>
            </a:r>
            <a:r>
              <a:rPr lang="en-US" altLang="ko-KR" sz="2800" dirty="0"/>
              <a:t> </a:t>
            </a:r>
            <a:br>
              <a:rPr lang="en-US" altLang="ko-KR" sz="2800" dirty="0"/>
            </a:br>
            <a:r>
              <a:rPr lang="en-US" altLang="ko-KR" sz="2800" dirty="0"/>
              <a:t>T. Robert </a:t>
            </a:r>
            <a:r>
              <a:rPr lang="en-US" altLang="ko-KR" sz="2800" dirty="0" err="1"/>
              <a:t>Zochowski</a:t>
            </a:r>
            <a:r>
              <a:rPr lang="en-US" altLang="ko-KR" sz="2800" dirty="0"/>
              <a:t> 	</a:t>
            </a:r>
            <a:endParaRPr lang="en-US" altLang="ko-KR" sz="2800" dirty="0" smtClean="0"/>
          </a:p>
          <a:p>
            <a:r>
              <a:rPr lang="en-US" altLang="ko-KR" sz="2800" dirty="0" smtClean="0"/>
              <a:t>(</a:t>
            </a:r>
            <a:r>
              <a:rPr lang="en-US" altLang="ko-KR" sz="2800" i="1" dirty="0" smtClean="0"/>
              <a:t>Harvard Business School)</a:t>
            </a:r>
          </a:p>
          <a:p>
            <a:endParaRPr lang="en-US" altLang="ko-KR" i="1" dirty="0" smtClean="0"/>
          </a:p>
          <a:p>
            <a:endParaRPr lang="ko-KR" altLang="en-US" dirty="0"/>
          </a:p>
        </p:txBody>
      </p:sp>
      <p:sp>
        <p:nvSpPr>
          <p:cNvPr id="4" name="직사각형 3"/>
          <p:cNvSpPr/>
          <p:nvPr/>
        </p:nvSpPr>
        <p:spPr>
          <a:xfrm>
            <a:off x="1263535" y="2664230"/>
            <a:ext cx="10232967"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15488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smtClean="0">
                <a:latin typeface="Times New Roman" panose="02020603050405020304" pitchFamily="18" charset="0"/>
                <a:cs typeface="Times New Roman" panose="02020603050405020304" pitchFamily="18" charset="0"/>
              </a:rPr>
              <a:t>Background and Purpose</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574656" y="1430867"/>
            <a:ext cx="11162915" cy="3046988"/>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As an organization’s environmental impact has become a central societal consideration, thereby affecting industry and organizational competitiveness, interest in measuring and analyzing environmental impact has increased. </a:t>
            </a:r>
            <a:endParaRPr lang="en-US" altLang="ko-KR" sz="2400" dirty="0" smtClean="0">
              <a:latin typeface="Times New Roman" panose="02020603050405020304" pitchFamily="18" charset="0"/>
              <a:cs typeface="Times New Roman" panose="02020603050405020304" pitchFamily="18" charset="0"/>
            </a:endParaRPr>
          </a:p>
          <a:p>
            <a:endParaRPr lang="en-US" altLang="ko-KR" sz="2400" dirty="0">
              <a:latin typeface="Times New Roman" panose="02020603050405020304" pitchFamily="18" charset="0"/>
              <a:cs typeface="Times New Roman" panose="02020603050405020304" pitchFamily="18" charset="0"/>
            </a:endParaRPr>
          </a:p>
          <a:p>
            <a:r>
              <a:rPr lang="en-US" altLang="ko-KR" sz="2400" dirty="0" smtClean="0">
                <a:latin typeface="Times New Roman" panose="02020603050405020304" pitchFamily="18" charset="0"/>
                <a:cs typeface="Times New Roman" panose="02020603050405020304" pitchFamily="18" charset="0"/>
              </a:rPr>
              <a:t>We </a:t>
            </a:r>
            <a:r>
              <a:rPr lang="en-US" altLang="ko-KR" sz="2400" dirty="0">
                <a:latin typeface="Times New Roman" panose="02020603050405020304" pitchFamily="18" charset="0"/>
                <a:cs typeface="Times New Roman" panose="02020603050405020304" pitchFamily="18" charset="0"/>
              </a:rPr>
              <a:t>develop a methodology to derive monetized environmental impact estimates in a comparable way across companies by applying characterization pathways and monetization factors to organization level environmental outputs, including carbon emissions, water use, and other emission types. </a:t>
            </a:r>
            <a:endParaRPr lang="en-US" altLang="ko-K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019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smtClean="0">
                <a:latin typeface="Times New Roman" panose="02020603050405020304" pitchFamily="18" charset="0"/>
                <a:cs typeface="Times New Roman" panose="02020603050405020304" pitchFamily="18" charset="0"/>
              </a:rPr>
              <a:t>Background and Purpose</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574656" y="1430867"/>
            <a:ext cx="11162915" cy="3785652"/>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Against this backdrop, an increasing number of companies and investors are measuring and managing their environmental impact, and numerous organizations have emerged to provide guidance to various producers and consumers of information, including the Sustainability Accounting Standards Board (SASB), the Global Reporting Initiative (GRI), The Task Force for Climate-related Financial Disclosures (TCFD), and the Corporate Reporting Dialogue. </a:t>
            </a:r>
            <a:endParaRPr lang="en-US" altLang="ko-KR" sz="2400" dirty="0" smtClean="0">
              <a:latin typeface="Times New Roman" panose="02020603050405020304" pitchFamily="18" charset="0"/>
              <a:cs typeface="Times New Roman" panose="02020603050405020304" pitchFamily="18" charset="0"/>
            </a:endParaRPr>
          </a:p>
          <a:p>
            <a:endParaRPr lang="en-US" altLang="ko-KR" sz="2400" dirty="0">
              <a:latin typeface="Times New Roman" panose="02020603050405020304" pitchFamily="18" charset="0"/>
              <a:cs typeface="Times New Roman" panose="02020603050405020304" pitchFamily="18" charset="0"/>
            </a:endParaRPr>
          </a:p>
          <a:p>
            <a:r>
              <a:rPr lang="en-US" altLang="ko-KR" sz="2400" dirty="0" smtClean="0">
                <a:latin typeface="Times New Roman" panose="02020603050405020304" pitchFamily="18" charset="0"/>
                <a:cs typeface="Times New Roman" panose="02020603050405020304" pitchFamily="18" charset="0"/>
              </a:rPr>
              <a:t>From </a:t>
            </a:r>
            <a:r>
              <a:rPr lang="en-US" altLang="ko-KR" sz="2400" dirty="0">
                <a:latin typeface="Times New Roman" panose="02020603050405020304" pitchFamily="18" charset="0"/>
                <a:cs typeface="Times New Roman" panose="02020603050405020304" pitchFamily="18" charset="0"/>
              </a:rPr>
              <a:t>an investor perspective, the challenge lies in </a:t>
            </a:r>
            <a:r>
              <a:rPr lang="en-US" altLang="ko-KR" sz="2400" b="1" dirty="0">
                <a:solidFill>
                  <a:srgbClr val="FF0000"/>
                </a:solidFill>
                <a:latin typeface="Times New Roman" panose="02020603050405020304" pitchFamily="18" charset="0"/>
                <a:cs typeface="Times New Roman" panose="02020603050405020304" pitchFamily="18" charset="0"/>
              </a:rPr>
              <a:t>measuring environmental impacts </a:t>
            </a:r>
            <a:r>
              <a:rPr lang="en-US" altLang="ko-KR" sz="2400" dirty="0">
                <a:latin typeface="Times New Roman" panose="02020603050405020304" pitchFamily="18" charset="0"/>
                <a:cs typeface="Times New Roman" panose="02020603050405020304" pitchFamily="18" charset="0"/>
              </a:rPr>
              <a:t>across many companies in a transparent, comparable, and reliable way so that the results can be benchmarked and assessed across the market and within industrial classifications.</a:t>
            </a:r>
            <a:endParaRPr lang="en-US" altLang="ko-KR"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8476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smtClean="0">
                <a:latin typeface="Times New Roman" panose="02020603050405020304" pitchFamily="18" charset="0"/>
                <a:cs typeface="Times New Roman" panose="02020603050405020304" pitchFamily="18" charset="0"/>
              </a:rPr>
              <a:t>Background and Purpose</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574656" y="1430867"/>
            <a:ext cx="11162915" cy="3785652"/>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In this paper, </a:t>
            </a:r>
            <a:r>
              <a:rPr lang="en-US" altLang="ko-KR" sz="2400" b="1" dirty="0">
                <a:solidFill>
                  <a:srgbClr val="FF0000"/>
                </a:solidFill>
                <a:latin typeface="Times New Roman" panose="02020603050405020304" pitchFamily="18" charset="0"/>
                <a:cs typeface="Times New Roman" panose="02020603050405020304" pitchFamily="18" charset="0"/>
              </a:rPr>
              <a:t>we develop a methodology </a:t>
            </a:r>
            <a:r>
              <a:rPr lang="en-US" altLang="ko-KR" sz="2400" dirty="0">
                <a:latin typeface="Times New Roman" panose="02020603050405020304" pitchFamily="18" charset="0"/>
                <a:cs typeface="Times New Roman" panose="02020603050405020304" pitchFamily="18" charset="0"/>
              </a:rPr>
              <a:t>using several established academic resources that allow us to </a:t>
            </a:r>
            <a:r>
              <a:rPr lang="en-US" altLang="ko-KR" sz="2400" b="1" dirty="0">
                <a:solidFill>
                  <a:srgbClr val="FF0000"/>
                </a:solidFill>
                <a:latin typeface="Times New Roman" panose="02020603050405020304" pitchFamily="18" charset="0"/>
                <a:cs typeface="Times New Roman" panose="02020603050405020304" pitchFamily="18" charset="0"/>
              </a:rPr>
              <a:t>measure</a:t>
            </a:r>
            <a:r>
              <a:rPr lang="en-US" altLang="ko-KR" sz="2400" dirty="0">
                <a:latin typeface="Times New Roman" panose="02020603050405020304" pitchFamily="18" charset="0"/>
                <a:cs typeface="Times New Roman" panose="02020603050405020304" pitchFamily="18" charset="0"/>
              </a:rPr>
              <a:t> an </a:t>
            </a:r>
            <a:r>
              <a:rPr lang="en-US" altLang="ko-KR" sz="2400" dirty="0" smtClean="0">
                <a:latin typeface="Times New Roman" panose="02020603050405020304" pitchFamily="18" charset="0"/>
                <a:cs typeface="Times New Roman" panose="02020603050405020304" pitchFamily="18" charset="0"/>
              </a:rPr>
              <a:t>organization’s </a:t>
            </a:r>
            <a:r>
              <a:rPr lang="en-US" altLang="ko-KR" sz="2400" dirty="0" smtClean="0">
                <a:solidFill>
                  <a:srgbClr val="FF0000"/>
                </a:solidFill>
                <a:latin typeface="Times New Roman" panose="02020603050405020304" pitchFamily="18" charset="0"/>
                <a:cs typeface="Times New Roman" panose="02020603050405020304" pitchFamily="18" charset="0"/>
              </a:rPr>
              <a:t>environmental impact </a:t>
            </a:r>
            <a:r>
              <a:rPr lang="en-US" altLang="ko-KR" sz="2400" dirty="0" smtClean="0">
                <a:latin typeface="Times New Roman" panose="02020603050405020304" pitchFamily="18" charset="0"/>
                <a:cs typeface="Times New Roman" panose="02020603050405020304" pitchFamily="18" charset="0"/>
              </a:rPr>
              <a:t>from operations. </a:t>
            </a:r>
            <a:r>
              <a:rPr lang="en-US" altLang="ko-KR" sz="2400" dirty="0">
                <a:latin typeface="Times New Roman" panose="02020603050405020304" pitchFamily="18" charset="0"/>
                <a:cs typeface="Times New Roman" panose="02020603050405020304" pitchFamily="18" charset="0"/>
              </a:rPr>
              <a:t>To achieve this, we use characterization </a:t>
            </a:r>
            <a:r>
              <a:rPr lang="en-US" altLang="ko-KR" sz="2400" dirty="0" smtClean="0">
                <a:latin typeface="Times New Roman" panose="02020603050405020304" pitchFamily="18" charset="0"/>
                <a:cs typeface="Times New Roman" panose="02020603050405020304" pitchFamily="18" charset="0"/>
              </a:rPr>
              <a:t>pathways </a:t>
            </a:r>
            <a:r>
              <a:rPr lang="en-US" altLang="ko-KR" sz="2400" dirty="0">
                <a:latin typeface="Times New Roman" panose="02020603050405020304" pitchFamily="18" charset="0"/>
                <a:cs typeface="Times New Roman" panose="02020603050405020304" pitchFamily="18" charset="0"/>
              </a:rPr>
              <a:t>and </a:t>
            </a:r>
            <a:r>
              <a:rPr lang="en-US" altLang="ko-KR" sz="2400" dirty="0" smtClean="0">
                <a:latin typeface="Times New Roman" panose="02020603050405020304" pitchFamily="18" charset="0"/>
                <a:cs typeface="Times New Roman" panose="02020603050405020304" pitchFamily="18" charset="0"/>
              </a:rPr>
              <a:t>monetization </a:t>
            </a:r>
            <a:r>
              <a:rPr lang="en-US" altLang="ko-KR" sz="2400" dirty="0">
                <a:latin typeface="Times New Roman" panose="02020603050405020304" pitchFamily="18" charset="0"/>
                <a:cs typeface="Times New Roman" panose="02020603050405020304" pitchFamily="18" charset="0"/>
              </a:rPr>
              <a:t>factors </a:t>
            </a:r>
            <a:r>
              <a:rPr lang="en-US" altLang="ko-KR" sz="2400" dirty="0">
                <a:latin typeface="Times New Roman" panose="02020603050405020304" pitchFamily="18" charset="0"/>
                <a:cs typeface="Times New Roman" panose="02020603050405020304" pitchFamily="18" charset="0"/>
              </a:rPr>
              <a:t>from the Environmental Priority Strategies (EPS) Database, Available </a:t>
            </a:r>
            <a:r>
              <a:rPr lang="en-US" altLang="ko-KR" sz="2400" dirty="0" err="1">
                <a:latin typeface="Times New Roman" panose="02020603050405020304" pitchFamily="18" charset="0"/>
                <a:cs typeface="Times New Roman" panose="02020603050405020304" pitchFamily="18" charset="0"/>
              </a:rPr>
              <a:t>WAter</a:t>
            </a:r>
            <a:r>
              <a:rPr lang="en-US" altLang="ko-KR" sz="2400" dirty="0">
                <a:latin typeface="Times New Roman" panose="02020603050405020304" pitchFamily="18" charset="0"/>
                <a:cs typeface="Times New Roman" panose="02020603050405020304" pitchFamily="18" charset="0"/>
              </a:rPr>
              <a:t> </a:t>
            </a:r>
            <a:r>
              <a:rPr lang="en-US" altLang="ko-KR" sz="2400" dirty="0" err="1">
                <a:latin typeface="Times New Roman" panose="02020603050405020304" pitchFamily="18" charset="0"/>
                <a:cs typeface="Times New Roman" panose="02020603050405020304" pitchFamily="18" charset="0"/>
              </a:rPr>
              <a:t>REmaining</a:t>
            </a:r>
            <a:r>
              <a:rPr lang="en-US" altLang="ko-KR" sz="2400" dirty="0">
                <a:latin typeface="Times New Roman" panose="02020603050405020304" pitchFamily="18" charset="0"/>
                <a:cs typeface="Times New Roman" panose="02020603050405020304" pitchFamily="18" charset="0"/>
              </a:rPr>
              <a:t> (AWARE) Model, and </a:t>
            </a:r>
            <a:r>
              <a:rPr lang="en-US" altLang="ko-KR" sz="2400" dirty="0" err="1">
                <a:latin typeface="Times New Roman" panose="02020603050405020304" pitchFamily="18" charset="0"/>
                <a:cs typeface="Times New Roman" panose="02020603050405020304" pitchFamily="18" charset="0"/>
              </a:rPr>
              <a:t>Waterfund</a:t>
            </a:r>
            <a:r>
              <a:rPr lang="en-US" altLang="ko-KR" sz="2400" dirty="0">
                <a:latin typeface="Times New Roman" panose="02020603050405020304" pitchFamily="18" charset="0"/>
                <a:cs typeface="Times New Roman" panose="02020603050405020304" pitchFamily="18" charset="0"/>
              </a:rPr>
              <a:t>, along with organization level data of environmental outputs,6 such as carbon emissions, nitrous oxide, sulfur oxide, VOC, PM 2.5, and water withdrawal and discharge, sourced from Bloomberg and Thomson Reuters. Importantly, </a:t>
            </a:r>
            <a:r>
              <a:rPr lang="en-US" altLang="ko-KR" sz="2400" dirty="0">
                <a:latin typeface="Times New Roman" panose="02020603050405020304" pitchFamily="18" charset="0"/>
                <a:cs typeface="Times New Roman" panose="02020603050405020304" pitchFamily="18" charset="0"/>
              </a:rPr>
              <a:t>given </a:t>
            </a:r>
            <a:r>
              <a:rPr lang="en-US" altLang="ko-KR" sz="2400" dirty="0">
                <a:latin typeface="Times New Roman" panose="02020603050405020304" pitchFamily="18" charset="0"/>
                <a:cs typeface="Times New Roman" panose="02020603050405020304" pitchFamily="18" charset="0"/>
              </a:rPr>
              <a:t>disagreement in the scientific literature, we assess the sensitivity of our measurements to alternative discount rates. We also go to great lengths to reconcile and clean environmental output raw data as we find significant data inconsistencies and errors. </a:t>
            </a:r>
            <a:r>
              <a:rPr lang="en-US" altLang="ko-KR"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01826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smtClean="0">
                <a:latin typeface="Times New Roman" panose="02020603050405020304" pitchFamily="18" charset="0"/>
                <a:cs typeface="Times New Roman" panose="02020603050405020304" pitchFamily="18" charset="0"/>
              </a:rPr>
              <a:t>Key insights</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574656" y="1430867"/>
            <a:ext cx="11162915" cy="1200329"/>
          </a:xfrm>
          <a:prstGeom prst="rect">
            <a:avLst/>
          </a:prstGeom>
          <a:noFill/>
        </p:spPr>
        <p:txBody>
          <a:bodyPr wrap="square" rtlCol="0">
            <a:spAutoFit/>
          </a:bodyPr>
          <a:lstStyle/>
          <a:p>
            <a:pPr algn="ctr"/>
            <a:r>
              <a:rPr lang="en-US" altLang="ko-KR" sz="2400" b="1" dirty="0">
                <a:latin typeface="Times New Roman" panose="02020603050405020304" pitchFamily="18" charset="0"/>
                <a:cs typeface="Times New Roman" panose="02020603050405020304" pitchFamily="18" charset="0"/>
              </a:rPr>
              <a:t>environmental </a:t>
            </a:r>
            <a:r>
              <a:rPr lang="en-US" altLang="ko-KR" sz="2400" b="1" dirty="0" smtClean="0">
                <a:latin typeface="Times New Roman" panose="02020603050405020304" pitchFamily="18" charset="0"/>
                <a:cs typeface="Times New Roman" panose="02020603050405020304" pitchFamily="18" charset="0"/>
              </a:rPr>
              <a:t>outputs</a:t>
            </a:r>
          </a:p>
          <a:p>
            <a:r>
              <a:rPr lang="en-US" altLang="ko-KR" sz="2400" dirty="0">
                <a:latin typeface="Times New Roman" panose="02020603050405020304" pitchFamily="18" charset="0"/>
                <a:cs typeface="Times New Roman" panose="02020603050405020304" pitchFamily="18" charset="0"/>
              </a:rPr>
              <a:t>(such as carbon emissions, nitrous oxide, sulfur oxide, VOC, PM 2.5, and water withdrawal and </a:t>
            </a:r>
            <a:r>
              <a:rPr lang="en-US" altLang="ko-KR" sz="2400" dirty="0" smtClean="0">
                <a:latin typeface="Times New Roman" panose="02020603050405020304" pitchFamily="18" charset="0"/>
                <a:cs typeface="Times New Roman" panose="02020603050405020304" pitchFamily="18" charset="0"/>
              </a:rPr>
              <a:t>discharge)</a:t>
            </a:r>
            <a:endParaRPr lang="en-US" altLang="ko-KR" sz="2400" dirty="0">
              <a:latin typeface="Times New Roman" panose="02020603050405020304" pitchFamily="18" charset="0"/>
              <a:cs typeface="Times New Roman" panose="02020603050405020304" pitchFamily="18" charset="0"/>
            </a:endParaRPr>
          </a:p>
        </p:txBody>
      </p:sp>
      <p:sp>
        <p:nvSpPr>
          <p:cNvPr id="2" name="아래쪽 화살표 1"/>
          <p:cNvSpPr/>
          <p:nvPr/>
        </p:nvSpPr>
        <p:spPr>
          <a:xfrm>
            <a:off x="5428211" y="2779132"/>
            <a:ext cx="623454" cy="9858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p:cNvSpPr txBox="1"/>
          <p:nvPr/>
        </p:nvSpPr>
        <p:spPr>
          <a:xfrm>
            <a:off x="4139739" y="3912898"/>
            <a:ext cx="4330930" cy="461665"/>
          </a:xfrm>
          <a:prstGeom prst="rect">
            <a:avLst/>
          </a:prstGeom>
          <a:noFill/>
        </p:spPr>
        <p:txBody>
          <a:bodyPr wrap="square" rtlCol="0">
            <a:spAutoFit/>
          </a:bodyPr>
          <a:lstStyle/>
          <a:p>
            <a:r>
              <a:rPr lang="en-US" altLang="ko-KR" sz="2400" b="1" dirty="0" smtClean="0">
                <a:latin typeface="Times New Roman" panose="02020603050405020304" pitchFamily="18" charset="0"/>
                <a:cs typeface="Times New Roman" panose="02020603050405020304" pitchFamily="18" charset="0"/>
              </a:rPr>
              <a:t>Measuring! How </a:t>
            </a:r>
            <a:r>
              <a:rPr lang="en-US" altLang="ko-KR" sz="2400" b="1" dirty="0">
                <a:latin typeface="Times New Roman" panose="02020603050405020304" pitchFamily="18" charset="0"/>
                <a:cs typeface="Times New Roman" panose="02020603050405020304" pitchFamily="18" charset="0"/>
              </a:rPr>
              <a:t>much?</a:t>
            </a:r>
            <a:endParaRPr lang="ko-KR" altLang="en-US" sz="2400" b="1" dirty="0">
              <a:latin typeface="Times New Roman" panose="02020603050405020304" pitchFamily="18" charset="0"/>
              <a:cs typeface="Times New Roman" panose="02020603050405020304" pitchFamily="18" charset="0"/>
            </a:endParaRPr>
          </a:p>
        </p:txBody>
      </p:sp>
      <p:sp>
        <p:nvSpPr>
          <p:cNvPr id="4" name="직사각형 3"/>
          <p:cNvSpPr/>
          <p:nvPr/>
        </p:nvSpPr>
        <p:spPr>
          <a:xfrm>
            <a:off x="6305204" y="2812030"/>
            <a:ext cx="3333404" cy="8202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solidFill>
                  <a:schemeClr val="tx1"/>
                </a:solidFill>
              </a:rPr>
              <a:t>Black Box</a:t>
            </a:r>
          </a:p>
          <a:p>
            <a:pPr algn="ctr"/>
            <a:r>
              <a:rPr lang="en-US" altLang="ko-KR" sz="2400" b="1" dirty="0" smtClean="0">
                <a:solidFill>
                  <a:srgbClr val="FF0000"/>
                </a:solidFill>
              </a:rPr>
              <a:t>How</a:t>
            </a:r>
            <a:r>
              <a:rPr lang="en-US" altLang="ko-KR" dirty="0" smtClean="0"/>
              <a:t>?</a:t>
            </a:r>
            <a:endParaRPr lang="ko-KR" altLang="en-US" dirty="0"/>
          </a:p>
        </p:txBody>
      </p:sp>
    </p:spTree>
    <p:extLst>
      <p:ext uri="{BB962C8B-B14F-4D97-AF65-F5344CB8AC3E}">
        <p14:creationId xmlns:p14="http://schemas.microsoft.com/office/powerpoint/2010/main" val="2601610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365760" y="983442"/>
            <a:ext cx="11280371" cy="1569660"/>
          </a:xfrm>
          <a:prstGeom prst="rect">
            <a:avLst/>
          </a:prstGeom>
          <a:noFill/>
        </p:spPr>
        <p:txBody>
          <a:bodyPr wrap="square" rtlCol="0">
            <a:spAutoFit/>
          </a:bodyPr>
          <a:lstStyle/>
          <a:p>
            <a:r>
              <a:rPr lang="en-US" altLang="ko-KR" sz="2400" dirty="0" smtClean="0">
                <a:latin typeface="Times New Roman" panose="02020603050405020304" pitchFamily="18" charset="0"/>
                <a:cs typeface="Times New Roman" panose="02020603050405020304" pitchFamily="18" charset="0"/>
              </a:rPr>
              <a:t>Bloomberg </a:t>
            </a:r>
            <a:r>
              <a:rPr lang="en-US" altLang="ko-KR" sz="2400" dirty="0">
                <a:latin typeface="Times New Roman" panose="02020603050405020304" pitchFamily="18" charset="0"/>
                <a:cs typeface="Times New Roman" panose="02020603050405020304" pitchFamily="18" charset="0"/>
              </a:rPr>
              <a:t>and Thomson </a:t>
            </a:r>
            <a:r>
              <a:rPr lang="en-US" altLang="ko-KR" sz="2400" dirty="0" smtClean="0">
                <a:latin typeface="Times New Roman" panose="02020603050405020304" pitchFamily="18" charset="0"/>
                <a:cs typeface="Times New Roman" panose="02020603050405020304" pitchFamily="18" charset="0"/>
              </a:rPr>
              <a:t>Reuters</a:t>
            </a:r>
          </a:p>
          <a:p>
            <a:endParaRPr lang="en-US" altLang="ko-KR" sz="2400" dirty="0">
              <a:latin typeface="Times New Roman" panose="02020603050405020304" pitchFamily="18" charset="0"/>
              <a:cs typeface="Times New Roman" panose="02020603050405020304" pitchFamily="18" charset="0"/>
            </a:endParaRPr>
          </a:p>
          <a:p>
            <a:r>
              <a:rPr lang="en-US" altLang="ko-KR" sz="2400" dirty="0" smtClean="0">
                <a:latin typeface="Times New Roman" panose="02020603050405020304" pitchFamily="18" charset="0"/>
                <a:cs typeface="Times New Roman" panose="02020603050405020304" pitchFamily="18" charset="0"/>
              </a:rPr>
              <a:t>-&gt; 100million USD </a:t>
            </a:r>
            <a:r>
              <a:rPr lang="ko-KR" altLang="en-US" sz="2400" dirty="0" smtClean="0">
                <a:latin typeface="Times New Roman" panose="02020603050405020304" pitchFamily="18" charset="0"/>
                <a:cs typeface="Times New Roman" panose="02020603050405020304" pitchFamily="18" charset="0"/>
              </a:rPr>
              <a:t>이상 기업만 측정</a:t>
            </a:r>
            <a:endParaRPr lang="en-US" altLang="ko-KR" sz="2400" dirty="0" smtClean="0">
              <a:latin typeface="Times New Roman" panose="02020603050405020304" pitchFamily="18" charset="0"/>
              <a:cs typeface="Times New Roman" panose="02020603050405020304" pitchFamily="18" charset="0"/>
            </a:endParaRPr>
          </a:p>
          <a:p>
            <a:r>
              <a:rPr lang="en-US" altLang="ko-KR" sz="2400" dirty="0" smtClean="0">
                <a:latin typeface="Times New Roman" panose="02020603050405020304" pitchFamily="18" charset="0"/>
                <a:cs typeface="Times New Roman" panose="02020603050405020304" pitchFamily="18" charset="0"/>
              </a:rPr>
              <a:t>-&gt; </a:t>
            </a:r>
            <a:r>
              <a:rPr lang="en-US" altLang="ko-KR" sz="2400" dirty="0">
                <a:latin typeface="Times New Roman" panose="02020603050405020304" pitchFamily="18" charset="0"/>
                <a:cs typeface="Times New Roman" panose="02020603050405020304" pitchFamily="18" charset="0"/>
              </a:rPr>
              <a:t>ESG </a:t>
            </a:r>
            <a:r>
              <a:rPr lang="ko-KR" altLang="en-US" sz="2400" dirty="0">
                <a:latin typeface="Times New Roman" panose="02020603050405020304" pitchFamily="18" charset="0"/>
                <a:cs typeface="Times New Roman" panose="02020603050405020304" pitchFamily="18" charset="0"/>
              </a:rPr>
              <a:t>중 </a:t>
            </a:r>
            <a:r>
              <a:rPr lang="en-US" altLang="ko-KR" sz="2400" dirty="0" smtClean="0">
                <a:latin typeface="Times New Roman" panose="02020603050405020304" pitchFamily="18" charset="0"/>
                <a:cs typeface="Times New Roman" panose="02020603050405020304" pitchFamily="18" charset="0"/>
              </a:rPr>
              <a:t>GHG</a:t>
            </a:r>
            <a:r>
              <a:rPr lang="en-US" altLang="ko-KR" sz="2400" dirty="0">
                <a:latin typeface="Times New Roman" panose="02020603050405020304" pitchFamily="18" charset="0"/>
                <a:cs typeface="Times New Roman" panose="02020603050405020304" pitchFamily="18" charset="0"/>
              </a:rPr>
              <a:t>, water discharged, water </a:t>
            </a:r>
            <a:r>
              <a:rPr lang="en-US" altLang="ko-KR" sz="2400" dirty="0" smtClean="0">
                <a:latin typeface="Times New Roman" panose="02020603050405020304" pitchFamily="18" charset="0"/>
                <a:cs typeface="Times New Roman" panose="02020603050405020304" pitchFamily="18" charset="0"/>
              </a:rPr>
              <a:t>withdrawal </a:t>
            </a:r>
            <a:r>
              <a:rPr lang="ko-KR" altLang="en-US" sz="2400" dirty="0">
                <a:latin typeface="Times New Roman" panose="02020603050405020304" pitchFamily="18" charset="0"/>
                <a:cs typeface="Times New Roman" panose="02020603050405020304" pitchFamily="18" charset="0"/>
              </a:rPr>
              <a:t>등의 자료가 있는 기업</a:t>
            </a:r>
            <a:endParaRPr lang="ko-KR" altLang="en-US" sz="2400" dirty="0">
              <a:latin typeface="Times New Roman" panose="02020603050405020304" pitchFamily="18" charset="0"/>
              <a:cs typeface="Times New Roman" panose="02020603050405020304" pitchFamily="18" charset="0"/>
            </a:endParaRPr>
          </a:p>
        </p:txBody>
      </p:sp>
      <p:sp>
        <p:nvSpPr>
          <p:cNvPr id="12" name="오른쪽 화살표 11"/>
          <p:cNvSpPr/>
          <p:nvPr/>
        </p:nvSpPr>
        <p:spPr>
          <a:xfrm>
            <a:off x="473825" y="3034145"/>
            <a:ext cx="523702" cy="698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288473" y="3034145"/>
            <a:ext cx="9476509" cy="1200329"/>
          </a:xfrm>
          <a:prstGeom prst="rect">
            <a:avLst/>
          </a:prstGeom>
          <a:noFill/>
        </p:spPr>
        <p:txBody>
          <a:bodyPr wrap="square" rtlCol="0">
            <a:spAutoFit/>
          </a:bodyPr>
          <a:lstStyle/>
          <a:p>
            <a:r>
              <a:rPr lang="ko-KR" altLang="en-US" dirty="0" smtClean="0"/>
              <a:t>온실가스 </a:t>
            </a:r>
            <a:r>
              <a:rPr lang="en-US" altLang="ko-KR" dirty="0">
                <a:latin typeface="Times New Roman" panose="02020603050405020304" pitchFamily="18" charset="0"/>
                <a:cs typeface="Times New Roman" panose="02020603050405020304" pitchFamily="18" charset="0"/>
              </a:rPr>
              <a:t>Bloomberg and Thomson </a:t>
            </a:r>
            <a:r>
              <a:rPr lang="en-US" altLang="ko-KR" dirty="0" smtClean="0">
                <a:latin typeface="Times New Roman" panose="02020603050405020304" pitchFamily="18" charset="0"/>
                <a:cs typeface="Times New Roman" panose="02020603050405020304" pitchFamily="18" charset="0"/>
              </a:rPr>
              <a:t>Reuters </a:t>
            </a:r>
            <a:r>
              <a:rPr lang="ko-KR" altLang="en-US" dirty="0" smtClean="0">
                <a:latin typeface="Times New Roman" panose="02020603050405020304" pitchFamily="18" charset="0"/>
                <a:cs typeface="Times New Roman" panose="02020603050405020304" pitchFamily="18" charset="0"/>
              </a:rPr>
              <a:t>두개 사의 데이터 상관관계가 약 </a:t>
            </a:r>
            <a:r>
              <a:rPr lang="en-US" altLang="ko-KR" dirty="0" smtClean="0">
                <a:latin typeface="Times New Roman" panose="02020603050405020304" pitchFamily="18" charset="0"/>
                <a:cs typeface="Times New Roman" panose="02020603050405020304" pitchFamily="18" charset="0"/>
              </a:rPr>
              <a:t>90% </a:t>
            </a:r>
            <a:r>
              <a:rPr lang="ko-KR" altLang="en-US" dirty="0" smtClean="0">
                <a:latin typeface="Times New Roman" panose="02020603050405020304" pitchFamily="18" charset="0"/>
                <a:cs typeface="Times New Roman" panose="02020603050405020304" pitchFamily="18" charset="0"/>
              </a:rPr>
              <a:t>이상</a:t>
            </a:r>
            <a:endParaRPr lang="en-US" altLang="ko-KR" dirty="0" smtClean="0">
              <a:latin typeface="Times New Roman" panose="02020603050405020304" pitchFamily="18" charset="0"/>
              <a:cs typeface="Times New Roman" panose="02020603050405020304" pitchFamily="18" charset="0"/>
            </a:endParaRPr>
          </a:p>
          <a:p>
            <a:r>
              <a:rPr lang="ko-KR" altLang="en-US" dirty="0" smtClean="0">
                <a:latin typeface="Times New Roman" panose="02020603050405020304" pitchFamily="18" charset="0"/>
                <a:cs typeface="Times New Roman" panose="02020603050405020304" pitchFamily="18" charset="0"/>
              </a:rPr>
              <a:t>그러나 </a:t>
            </a:r>
            <a:r>
              <a:rPr lang="en-US" altLang="ko-KR" dirty="0">
                <a:latin typeface="Times New Roman" panose="02020603050405020304" pitchFamily="18" charset="0"/>
                <a:cs typeface="Times New Roman" panose="02020603050405020304" pitchFamily="18" charset="0"/>
              </a:rPr>
              <a:t>water </a:t>
            </a:r>
            <a:r>
              <a:rPr lang="en-US" altLang="ko-KR" dirty="0" smtClean="0">
                <a:latin typeface="Times New Roman" panose="02020603050405020304" pitchFamily="18" charset="0"/>
                <a:cs typeface="Times New Roman" panose="02020603050405020304" pitchFamily="18" charset="0"/>
              </a:rPr>
              <a:t>discharge</a:t>
            </a:r>
            <a:r>
              <a:rPr lang="ko-KR" altLang="en-US" dirty="0" smtClean="0">
                <a:latin typeface="Times New Roman" panose="02020603050405020304" pitchFamily="18" charset="0"/>
                <a:cs typeface="Times New Roman" panose="02020603050405020304" pitchFamily="18" charset="0"/>
              </a:rPr>
              <a:t>는 </a:t>
            </a:r>
            <a:r>
              <a:rPr lang="en-US" altLang="ko-KR" dirty="0" smtClean="0">
                <a:latin typeface="Times New Roman" panose="02020603050405020304" pitchFamily="18" charset="0"/>
                <a:cs typeface="Times New Roman" panose="02020603050405020304" pitchFamily="18" charset="0"/>
              </a:rPr>
              <a:t>60% </a:t>
            </a:r>
            <a:r>
              <a:rPr lang="ko-KR" altLang="en-US" dirty="0" smtClean="0">
                <a:latin typeface="Times New Roman" panose="02020603050405020304" pitchFamily="18" charset="0"/>
                <a:cs typeface="Times New Roman" panose="02020603050405020304" pitchFamily="18" charset="0"/>
              </a:rPr>
              <a:t>정도이고</a:t>
            </a:r>
            <a:r>
              <a:rPr lang="en-US" altLang="ko-KR" dirty="0" smtClean="0">
                <a:latin typeface="Times New Roman" panose="02020603050405020304" pitchFamily="18" charset="0"/>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water withdrawal </a:t>
            </a:r>
            <a:r>
              <a:rPr lang="ko-KR" altLang="en-US" dirty="0" smtClean="0">
                <a:latin typeface="Times New Roman" panose="02020603050405020304" pitchFamily="18" charset="0"/>
                <a:cs typeface="Times New Roman" panose="02020603050405020304" pitchFamily="18" charset="0"/>
              </a:rPr>
              <a:t>는 </a:t>
            </a:r>
            <a:r>
              <a:rPr lang="en-US" altLang="ko-KR" dirty="0" smtClean="0">
                <a:latin typeface="Times New Roman" panose="02020603050405020304" pitchFamily="18" charset="0"/>
                <a:cs typeface="Times New Roman" panose="02020603050405020304" pitchFamily="18" charset="0"/>
              </a:rPr>
              <a:t>13% </a:t>
            </a:r>
            <a:r>
              <a:rPr lang="ko-KR" altLang="en-US" dirty="0" smtClean="0">
                <a:latin typeface="Times New Roman" panose="02020603050405020304" pitchFamily="18" charset="0"/>
                <a:cs typeface="Times New Roman" panose="02020603050405020304" pitchFamily="18" charset="0"/>
              </a:rPr>
              <a:t>정도</a:t>
            </a:r>
            <a:r>
              <a:rPr lang="en-US" altLang="ko-KR" dirty="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매우 낮은 편</a:t>
            </a:r>
            <a:endParaRPr lang="en-US" altLang="ko-KR" dirty="0" smtClean="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cs typeface="Times New Roman" panose="02020603050405020304" pitchFamily="18" charset="0"/>
            </a:endParaRPr>
          </a:p>
          <a:p>
            <a:r>
              <a:rPr lang="ko-KR" altLang="en-US" dirty="0" smtClean="0">
                <a:latin typeface="Times New Roman" panose="02020603050405020304" pitchFamily="18" charset="0"/>
                <a:cs typeface="Times New Roman" panose="02020603050405020304" pitchFamily="18" charset="0"/>
              </a:rPr>
              <a:t>즉</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두 데이터의 오류가 큼</a:t>
            </a:r>
            <a:endParaRPr lang="ko-KR" altLang="en-US" dirty="0"/>
          </a:p>
        </p:txBody>
      </p:sp>
    </p:spTree>
    <p:extLst>
      <p:ext uri="{BB962C8B-B14F-4D97-AF65-F5344CB8AC3E}">
        <p14:creationId xmlns:p14="http://schemas.microsoft.com/office/powerpoint/2010/main" val="2720020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 name="그림 1"/>
          <p:cNvPicPr>
            <a:picLocks noChangeAspect="1"/>
          </p:cNvPicPr>
          <p:nvPr/>
        </p:nvPicPr>
        <p:blipFill>
          <a:blip r:embed="rId2"/>
          <a:stretch>
            <a:fillRect/>
          </a:stretch>
        </p:blipFill>
        <p:spPr>
          <a:xfrm>
            <a:off x="617537" y="990599"/>
            <a:ext cx="9449330" cy="5473571"/>
          </a:xfrm>
          <a:prstGeom prst="rect">
            <a:avLst/>
          </a:prstGeom>
        </p:spPr>
      </p:pic>
    </p:spTree>
    <p:extLst>
      <p:ext uri="{BB962C8B-B14F-4D97-AF65-F5344CB8AC3E}">
        <p14:creationId xmlns:p14="http://schemas.microsoft.com/office/powerpoint/2010/main" val="1786987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2"/>
          <a:stretch>
            <a:fillRect/>
          </a:stretch>
        </p:blipFill>
        <p:spPr>
          <a:xfrm>
            <a:off x="365759" y="1058332"/>
            <a:ext cx="11048545" cy="4968395"/>
          </a:xfrm>
          <a:prstGeom prst="rect">
            <a:avLst/>
          </a:prstGeom>
        </p:spPr>
      </p:pic>
    </p:spTree>
    <p:extLst>
      <p:ext uri="{BB962C8B-B14F-4D97-AF65-F5344CB8AC3E}">
        <p14:creationId xmlns:p14="http://schemas.microsoft.com/office/powerpoint/2010/main" val="3338495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331115" y="2985227"/>
            <a:ext cx="10302255" cy="2451296"/>
          </a:xfrm>
          <a:prstGeom prst="rect">
            <a:avLst/>
          </a:prstGeom>
        </p:spPr>
      </p:pic>
      <p:pic>
        <p:nvPicPr>
          <p:cNvPr id="8" name="그림 7"/>
          <p:cNvPicPr>
            <a:picLocks noChangeAspect="1"/>
          </p:cNvPicPr>
          <p:nvPr/>
        </p:nvPicPr>
        <p:blipFill>
          <a:blip r:embed="rId3"/>
          <a:stretch>
            <a:fillRect/>
          </a:stretch>
        </p:blipFill>
        <p:spPr>
          <a:xfrm>
            <a:off x="458592" y="1029776"/>
            <a:ext cx="10174778" cy="2420965"/>
          </a:xfrm>
          <a:prstGeom prst="rect">
            <a:avLst/>
          </a:prstGeom>
        </p:spPr>
      </p:pic>
    </p:spTree>
    <p:extLst>
      <p:ext uri="{BB962C8B-B14F-4D97-AF65-F5344CB8AC3E}">
        <p14:creationId xmlns:p14="http://schemas.microsoft.com/office/powerpoint/2010/main" val="2226108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365760" y="983442"/>
            <a:ext cx="11280371" cy="1569660"/>
          </a:xfrm>
          <a:prstGeom prst="rect">
            <a:avLst/>
          </a:prstGeom>
          <a:noFill/>
        </p:spPr>
        <p:txBody>
          <a:bodyPr wrap="square" rtlCol="0">
            <a:spAutoFit/>
          </a:bodyPr>
          <a:lstStyle/>
          <a:p>
            <a:r>
              <a:rPr lang="en-US" altLang="ko-KR" sz="2400" dirty="0" smtClean="0">
                <a:latin typeface="Times New Roman" panose="02020603050405020304" pitchFamily="18" charset="0"/>
                <a:cs typeface="Times New Roman" panose="02020603050405020304" pitchFamily="18" charset="0"/>
              </a:rPr>
              <a:t>Bloomberg </a:t>
            </a:r>
            <a:r>
              <a:rPr lang="en-US" altLang="ko-KR" sz="2400" dirty="0">
                <a:latin typeface="Times New Roman" panose="02020603050405020304" pitchFamily="18" charset="0"/>
                <a:cs typeface="Times New Roman" panose="02020603050405020304" pitchFamily="18" charset="0"/>
              </a:rPr>
              <a:t>and Thomson </a:t>
            </a:r>
            <a:r>
              <a:rPr lang="en-US" altLang="ko-KR" sz="2400" dirty="0" smtClean="0">
                <a:latin typeface="Times New Roman" panose="02020603050405020304" pitchFamily="18" charset="0"/>
                <a:cs typeface="Times New Roman" panose="02020603050405020304" pitchFamily="18" charset="0"/>
              </a:rPr>
              <a:t>Reuters</a:t>
            </a:r>
          </a:p>
          <a:p>
            <a:endParaRPr lang="en-US" altLang="ko-KR" sz="2400" dirty="0">
              <a:latin typeface="Times New Roman" panose="02020603050405020304" pitchFamily="18" charset="0"/>
              <a:cs typeface="Times New Roman" panose="02020603050405020304" pitchFamily="18" charset="0"/>
            </a:endParaRPr>
          </a:p>
          <a:p>
            <a:r>
              <a:rPr lang="en-US" altLang="ko-KR" sz="2400" dirty="0" smtClean="0">
                <a:latin typeface="Times New Roman" panose="02020603050405020304" pitchFamily="18" charset="0"/>
                <a:cs typeface="Times New Roman" panose="02020603050405020304" pitchFamily="18" charset="0"/>
              </a:rPr>
              <a:t>-&gt; 100million USD </a:t>
            </a:r>
            <a:r>
              <a:rPr lang="ko-KR" altLang="en-US" sz="2400" dirty="0" smtClean="0">
                <a:latin typeface="Times New Roman" panose="02020603050405020304" pitchFamily="18" charset="0"/>
                <a:cs typeface="Times New Roman" panose="02020603050405020304" pitchFamily="18" charset="0"/>
              </a:rPr>
              <a:t>이상 기업만 측정</a:t>
            </a:r>
            <a:endParaRPr lang="en-US" altLang="ko-KR" sz="2400" dirty="0" smtClean="0">
              <a:latin typeface="Times New Roman" panose="02020603050405020304" pitchFamily="18" charset="0"/>
              <a:cs typeface="Times New Roman" panose="02020603050405020304" pitchFamily="18" charset="0"/>
            </a:endParaRPr>
          </a:p>
          <a:p>
            <a:r>
              <a:rPr lang="en-US" altLang="ko-KR" sz="2400" dirty="0" smtClean="0">
                <a:latin typeface="Times New Roman" panose="02020603050405020304" pitchFamily="18" charset="0"/>
                <a:cs typeface="Times New Roman" panose="02020603050405020304" pitchFamily="18" charset="0"/>
              </a:rPr>
              <a:t>-&gt; </a:t>
            </a:r>
            <a:r>
              <a:rPr lang="en-US" altLang="ko-KR" sz="2400" dirty="0">
                <a:latin typeface="Times New Roman" panose="02020603050405020304" pitchFamily="18" charset="0"/>
                <a:cs typeface="Times New Roman" panose="02020603050405020304" pitchFamily="18" charset="0"/>
              </a:rPr>
              <a:t>ESG </a:t>
            </a:r>
            <a:r>
              <a:rPr lang="ko-KR" altLang="en-US" sz="2400" dirty="0">
                <a:latin typeface="Times New Roman" panose="02020603050405020304" pitchFamily="18" charset="0"/>
                <a:cs typeface="Times New Roman" panose="02020603050405020304" pitchFamily="18" charset="0"/>
              </a:rPr>
              <a:t>중 </a:t>
            </a:r>
            <a:r>
              <a:rPr lang="en-US" altLang="ko-KR" sz="2400" dirty="0" smtClean="0">
                <a:latin typeface="Times New Roman" panose="02020603050405020304" pitchFamily="18" charset="0"/>
                <a:cs typeface="Times New Roman" panose="02020603050405020304" pitchFamily="18" charset="0"/>
              </a:rPr>
              <a:t>GHG</a:t>
            </a:r>
            <a:r>
              <a:rPr lang="en-US" altLang="ko-KR" sz="2400" dirty="0">
                <a:latin typeface="Times New Roman" panose="02020603050405020304" pitchFamily="18" charset="0"/>
                <a:cs typeface="Times New Roman" panose="02020603050405020304" pitchFamily="18" charset="0"/>
              </a:rPr>
              <a:t>, water discharged, water </a:t>
            </a:r>
            <a:r>
              <a:rPr lang="en-US" altLang="ko-KR" sz="2400" dirty="0" smtClean="0">
                <a:latin typeface="Times New Roman" panose="02020603050405020304" pitchFamily="18" charset="0"/>
                <a:cs typeface="Times New Roman" panose="02020603050405020304" pitchFamily="18" charset="0"/>
              </a:rPr>
              <a:t>withdrawal </a:t>
            </a:r>
            <a:r>
              <a:rPr lang="ko-KR" altLang="en-US" sz="2400" dirty="0">
                <a:latin typeface="Times New Roman" panose="02020603050405020304" pitchFamily="18" charset="0"/>
                <a:cs typeface="Times New Roman" panose="02020603050405020304" pitchFamily="18" charset="0"/>
              </a:rPr>
              <a:t>등의 자료가 있는 기업</a:t>
            </a:r>
            <a:endParaRPr lang="ko-KR" altLang="en-US" sz="2400" dirty="0">
              <a:latin typeface="Times New Roman" panose="02020603050405020304" pitchFamily="18" charset="0"/>
              <a:cs typeface="Times New Roman" panose="02020603050405020304" pitchFamily="18" charset="0"/>
            </a:endParaRPr>
          </a:p>
        </p:txBody>
      </p:sp>
      <p:sp>
        <p:nvSpPr>
          <p:cNvPr id="12" name="오른쪽 화살표 11"/>
          <p:cNvSpPr/>
          <p:nvPr/>
        </p:nvSpPr>
        <p:spPr>
          <a:xfrm>
            <a:off x="473825" y="3034145"/>
            <a:ext cx="523702" cy="698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288473" y="3034145"/>
            <a:ext cx="9476509" cy="3139321"/>
          </a:xfrm>
          <a:prstGeom prst="rect">
            <a:avLst/>
          </a:prstGeom>
          <a:noFill/>
        </p:spPr>
        <p:txBody>
          <a:bodyPr wrap="square" rtlCol="0">
            <a:spAutoFit/>
          </a:bodyPr>
          <a:lstStyle/>
          <a:p>
            <a:r>
              <a:rPr lang="ko-KR" altLang="en-US" dirty="0" smtClean="0"/>
              <a:t>온실가스 </a:t>
            </a:r>
            <a:r>
              <a:rPr lang="en-US" altLang="ko-KR" dirty="0" smtClean="0">
                <a:latin typeface="Times New Roman" panose="02020603050405020304" pitchFamily="18" charset="0"/>
                <a:cs typeface="Times New Roman" panose="02020603050405020304" pitchFamily="18" charset="0"/>
              </a:rPr>
              <a:t>Bloomberg and Thomson Reuters </a:t>
            </a:r>
            <a:r>
              <a:rPr lang="ko-KR" altLang="en-US" dirty="0" smtClean="0">
                <a:latin typeface="Times New Roman" panose="02020603050405020304" pitchFamily="18" charset="0"/>
                <a:cs typeface="Times New Roman" panose="02020603050405020304" pitchFamily="18" charset="0"/>
              </a:rPr>
              <a:t>두개 사의 데이터 상관관계가 약 </a:t>
            </a:r>
            <a:r>
              <a:rPr lang="en-US" altLang="ko-KR" dirty="0" smtClean="0">
                <a:latin typeface="Times New Roman" panose="02020603050405020304" pitchFamily="18" charset="0"/>
                <a:cs typeface="Times New Roman" panose="02020603050405020304" pitchFamily="18" charset="0"/>
              </a:rPr>
              <a:t>90% </a:t>
            </a:r>
            <a:r>
              <a:rPr lang="ko-KR" altLang="en-US" dirty="0" smtClean="0">
                <a:latin typeface="Times New Roman" panose="02020603050405020304" pitchFamily="18" charset="0"/>
                <a:cs typeface="Times New Roman" panose="02020603050405020304" pitchFamily="18" charset="0"/>
              </a:rPr>
              <a:t>이상</a:t>
            </a:r>
            <a:endParaRPr lang="en-US" altLang="ko-KR" dirty="0" smtClean="0">
              <a:latin typeface="Times New Roman" panose="02020603050405020304" pitchFamily="18" charset="0"/>
              <a:cs typeface="Times New Roman" panose="02020603050405020304" pitchFamily="18" charset="0"/>
            </a:endParaRPr>
          </a:p>
          <a:p>
            <a:r>
              <a:rPr lang="ko-KR" altLang="en-US" dirty="0" smtClean="0">
                <a:latin typeface="Times New Roman" panose="02020603050405020304" pitchFamily="18" charset="0"/>
                <a:cs typeface="Times New Roman" panose="02020603050405020304" pitchFamily="18" charset="0"/>
              </a:rPr>
              <a:t>그러나 </a:t>
            </a:r>
            <a:r>
              <a:rPr lang="en-US" altLang="ko-KR" dirty="0" smtClean="0">
                <a:latin typeface="Times New Roman" panose="02020603050405020304" pitchFamily="18" charset="0"/>
                <a:cs typeface="Times New Roman" panose="02020603050405020304" pitchFamily="18" charset="0"/>
              </a:rPr>
              <a:t>water discharge</a:t>
            </a:r>
            <a:r>
              <a:rPr lang="ko-KR" altLang="en-US" dirty="0" smtClean="0">
                <a:latin typeface="Times New Roman" panose="02020603050405020304" pitchFamily="18" charset="0"/>
                <a:cs typeface="Times New Roman" panose="02020603050405020304" pitchFamily="18" charset="0"/>
              </a:rPr>
              <a:t>는 </a:t>
            </a:r>
            <a:r>
              <a:rPr lang="en-US" altLang="ko-KR" dirty="0" smtClean="0">
                <a:latin typeface="Times New Roman" panose="02020603050405020304" pitchFamily="18" charset="0"/>
                <a:cs typeface="Times New Roman" panose="02020603050405020304" pitchFamily="18" charset="0"/>
              </a:rPr>
              <a:t>60% </a:t>
            </a:r>
            <a:r>
              <a:rPr lang="ko-KR" altLang="en-US" dirty="0" smtClean="0">
                <a:latin typeface="Times New Roman" panose="02020603050405020304" pitchFamily="18" charset="0"/>
                <a:cs typeface="Times New Roman" panose="02020603050405020304" pitchFamily="18" charset="0"/>
              </a:rPr>
              <a:t>정도이고</a:t>
            </a:r>
            <a:r>
              <a:rPr lang="en-US" altLang="ko-KR" dirty="0" smtClean="0">
                <a:latin typeface="Times New Roman" panose="02020603050405020304" pitchFamily="18" charset="0"/>
                <a:cs typeface="Times New Roman" panose="02020603050405020304" pitchFamily="18" charset="0"/>
              </a:rPr>
              <a:t>, water withdrawal </a:t>
            </a:r>
            <a:r>
              <a:rPr lang="ko-KR" altLang="en-US" dirty="0" smtClean="0">
                <a:latin typeface="Times New Roman" panose="02020603050405020304" pitchFamily="18" charset="0"/>
                <a:cs typeface="Times New Roman" panose="02020603050405020304" pitchFamily="18" charset="0"/>
              </a:rPr>
              <a:t>는 </a:t>
            </a:r>
            <a:r>
              <a:rPr lang="en-US" altLang="ko-KR" dirty="0" smtClean="0">
                <a:latin typeface="Times New Roman" panose="02020603050405020304" pitchFamily="18" charset="0"/>
                <a:cs typeface="Times New Roman" panose="02020603050405020304" pitchFamily="18" charset="0"/>
              </a:rPr>
              <a:t>13% </a:t>
            </a:r>
            <a:r>
              <a:rPr lang="ko-KR" altLang="en-US" dirty="0" smtClean="0">
                <a:latin typeface="Times New Roman" panose="02020603050405020304" pitchFamily="18" charset="0"/>
                <a:cs typeface="Times New Roman" panose="02020603050405020304" pitchFamily="18" charset="0"/>
              </a:rPr>
              <a:t>정도</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매우 낮은 편</a:t>
            </a:r>
            <a:endParaRPr lang="en-US" altLang="ko-KR" dirty="0" smtClean="0">
              <a:latin typeface="Times New Roman" panose="02020603050405020304" pitchFamily="18" charset="0"/>
              <a:cs typeface="Times New Roman" panose="02020603050405020304" pitchFamily="18" charset="0"/>
            </a:endParaRPr>
          </a:p>
          <a:p>
            <a:endParaRPr lang="en-US" altLang="ko-KR" dirty="0" smtClean="0">
              <a:latin typeface="Times New Roman" panose="02020603050405020304" pitchFamily="18" charset="0"/>
              <a:cs typeface="Times New Roman" panose="02020603050405020304" pitchFamily="18" charset="0"/>
            </a:endParaRPr>
          </a:p>
          <a:p>
            <a:r>
              <a:rPr lang="ko-KR" altLang="en-US" dirty="0" smtClean="0">
                <a:latin typeface="Times New Roman" panose="02020603050405020304" pitchFamily="18" charset="0"/>
                <a:cs typeface="Times New Roman" panose="02020603050405020304" pitchFamily="18" charset="0"/>
              </a:rPr>
              <a:t>즉</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두 데이터의 오류가 큼</a:t>
            </a:r>
            <a:endParaRPr lang="en-US" altLang="ko-KR" dirty="0" smtClean="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cs typeface="Times New Roman" panose="02020603050405020304" pitchFamily="18" charset="0"/>
            </a:endParaRPr>
          </a:p>
          <a:p>
            <a:r>
              <a:rPr lang="ko-KR" altLang="en-US" dirty="0" smtClean="0">
                <a:latin typeface="Times New Roman" panose="02020603050405020304" pitchFamily="18" charset="0"/>
                <a:cs typeface="Times New Roman" panose="02020603050405020304" pitchFamily="18" charset="0"/>
              </a:rPr>
              <a:t>따라서</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차이가 </a:t>
            </a:r>
            <a:r>
              <a:rPr lang="en-US" altLang="ko-KR" dirty="0" smtClean="0">
                <a:latin typeface="Times New Roman" panose="02020603050405020304" pitchFamily="18" charset="0"/>
                <a:cs typeface="Times New Roman" panose="02020603050405020304" pitchFamily="18" charset="0"/>
              </a:rPr>
              <a:t>10% </a:t>
            </a:r>
            <a:r>
              <a:rPr lang="ko-KR" altLang="en-US" dirty="0" err="1" smtClean="0">
                <a:latin typeface="Times New Roman" panose="02020603050405020304" pitchFamily="18" charset="0"/>
                <a:cs typeface="Times New Roman" panose="02020603050405020304" pitchFamily="18" charset="0"/>
              </a:rPr>
              <a:t>이상되는</a:t>
            </a:r>
            <a:r>
              <a:rPr lang="ko-KR" altLang="en-US" dirty="0" smtClean="0">
                <a:latin typeface="Times New Roman" panose="02020603050405020304" pitchFamily="18" charset="0"/>
                <a:cs typeface="Times New Roman" panose="02020603050405020304" pitchFamily="18" charset="0"/>
              </a:rPr>
              <a:t> 기업은 제거</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단 하위 </a:t>
            </a:r>
            <a:r>
              <a:rPr lang="en-US" altLang="ko-KR" dirty="0" smtClean="0">
                <a:latin typeface="Times New Roman" panose="02020603050405020304" pitchFamily="18" charset="0"/>
                <a:cs typeface="Times New Roman" panose="02020603050405020304" pitchFamily="18" charset="0"/>
              </a:rPr>
              <a:t>20% </a:t>
            </a:r>
            <a:r>
              <a:rPr lang="ko-KR" altLang="en-US" dirty="0" err="1" smtClean="0">
                <a:latin typeface="Times New Roman" panose="02020603050405020304" pitchFamily="18" charset="0"/>
                <a:cs typeface="Times New Roman" panose="02020603050405020304" pitchFamily="18" charset="0"/>
              </a:rPr>
              <a:t>일경우</a:t>
            </a:r>
            <a:r>
              <a:rPr lang="ko-KR" altLang="en-US" dirty="0" smtClean="0">
                <a:latin typeface="Times New Roman" panose="02020603050405020304" pitchFamily="18" charset="0"/>
                <a:cs typeface="Times New Roman" panose="02020603050405020304" pitchFamily="18" charset="0"/>
              </a:rPr>
              <a:t> 극소량을 배출하기 때문에  두 데이터의 차이가 </a:t>
            </a:r>
            <a:r>
              <a:rPr lang="en-US" altLang="ko-KR" dirty="0" smtClean="0">
                <a:latin typeface="Times New Roman" panose="02020603050405020304" pitchFamily="18" charset="0"/>
                <a:cs typeface="Times New Roman" panose="02020603050405020304" pitchFamily="18" charset="0"/>
              </a:rPr>
              <a:t>10%</a:t>
            </a:r>
            <a:r>
              <a:rPr lang="ko-KR" altLang="en-US" dirty="0" smtClean="0">
                <a:latin typeface="Times New Roman" panose="02020603050405020304" pitchFamily="18" charset="0"/>
                <a:cs typeface="Times New Roman" panose="02020603050405020304" pitchFamily="18" charset="0"/>
              </a:rPr>
              <a:t>보다 크더라도 유지함</a:t>
            </a:r>
            <a:endParaRPr lang="en-US" altLang="ko-KR" dirty="0" smtClean="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cs typeface="Times New Roman" panose="02020603050405020304" pitchFamily="18" charset="0"/>
            </a:endParaRPr>
          </a:p>
          <a:p>
            <a:r>
              <a:rPr lang="ko-KR" altLang="en-US" dirty="0" smtClean="0">
                <a:latin typeface="Times New Roman" panose="02020603050405020304" pitchFamily="18" charset="0"/>
                <a:cs typeface="Times New Roman" panose="02020603050405020304" pitchFamily="18" charset="0"/>
              </a:rPr>
              <a:t>추가적으로 </a:t>
            </a:r>
            <a:r>
              <a:rPr lang="ko-KR" altLang="en-US" dirty="0" err="1" smtClean="0">
                <a:latin typeface="Times New Roman" panose="02020603050405020304" pitchFamily="18" charset="0"/>
                <a:cs typeface="Times New Roman" panose="02020603050405020304" pitchFamily="18" charset="0"/>
              </a:rPr>
              <a:t>시계열적</a:t>
            </a:r>
            <a:r>
              <a:rPr lang="ko-KR" altLang="en-US" dirty="0" smtClean="0">
                <a:latin typeface="Times New Roman" panose="02020603050405020304" pitchFamily="18" charset="0"/>
                <a:cs typeface="Times New Roman" panose="02020603050405020304" pitchFamily="18" charset="0"/>
              </a:rPr>
              <a:t> </a:t>
            </a:r>
            <a:r>
              <a:rPr lang="ko-KR" altLang="en-US" dirty="0" err="1" smtClean="0">
                <a:latin typeface="Times New Roman" panose="02020603050405020304" pitchFamily="18" charset="0"/>
                <a:cs typeface="Times New Roman" panose="02020603050405020304" pitchFamily="18" charset="0"/>
              </a:rPr>
              <a:t>자료확보를</a:t>
            </a:r>
            <a:r>
              <a:rPr lang="ko-KR" altLang="en-US" dirty="0" smtClean="0">
                <a:latin typeface="Times New Roman" panose="02020603050405020304" pitchFamily="18" charset="0"/>
                <a:cs typeface="Times New Roman" panose="02020603050405020304" pitchFamily="18" charset="0"/>
              </a:rPr>
              <a:t> 위해 합병 등의 큰 변화가 없는 기업 중 </a:t>
            </a:r>
            <a:r>
              <a:rPr lang="en-US" altLang="ko-KR" dirty="0" smtClean="0">
                <a:latin typeface="Times New Roman" panose="02020603050405020304" pitchFamily="18" charset="0"/>
                <a:cs typeface="Times New Roman" panose="02020603050405020304" pitchFamily="18" charset="0"/>
              </a:rPr>
              <a:t>50% </a:t>
            </a:r>
            <a:r>
              <a:rPr lang="ko-KR" altLang="en-US" dirty="0" smtClean="0">
                <a:latin typeface="Times New Roman" panose="02020603050405020304" pitchFamily="18" charset="0"/>
                <a:cs typeface="Times New Roman" panose="02020603050405020304" pitchFamily="18" charset="0"/>
              </a:rPr>
              <a:t>이상 변화가 생긴 기업은 제외함</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이는 데이터의 오류 혹은 기술변화 및 일부운영상의 큰 변화가 있다고 가정함</a:t>
            </a:r>
            <a:r>
              <a:rPr lang="en-US" altLang="ko-KR" dirty="0" smtClean="0">
                <a:latin typeface="Times New Roman" panose="02020603050405020304" pitchFamily="18" charset="0"/>
                <a:cs typeface="Times New Roman" panose="02020603050405020304" pitchFamily="18" charset="0"/>
              </a:rPr>
              <a:t>.</a:t>
            </a:r>
            <a:endParaRPr lang="ko-KR" altLang="en-US" dirty="0"/>
          </a:p>
        </p:txBody>
      </p:sp>
    </p:spTree>
    <p:extLst>
      <p:ext uri="{BB962C8B-B14F-4D97-AF65-F5344CB8AC3E}">
        <p14:creationId xmlns:p14="http://schemas.microsoft.com/office/powerpoint/2010/main" val="477748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365760" y="983442"/>
            <a:ext cx="11280371" cy="461665"/>
          </a:xfrm>
          <a:prstGeom prst="rect">
            <a:avLst/>
          </a:prstGeom>
          <a:noFill/>
        </p:spPr>
        <p:txBody>
          <a:bodyPr wrap="square" rtlCol="0">
            <a:spAutoFit/>
          </a:bodyPr>
          <a:lstStyle/>
          <a:p>
            <a:r>
              <a:rPr lang="en-US" altLang="ko-KR" sz="2400" b="1" u="sng" dirty="0" err="1" smtClean="0">
                <a:latin typeface="Times New Roman" panose="02020603050405020304" pitchFamily="18" charset="0"/>
                <a:cs typeface="Times New Roman" panose="02020603050405020304" pitchFamily="18" charset="0"/>
              </a:rPr>
              <a:t>Warter</a:t>
            </a:r>
            <a:endParaRPr lang="ko-KR" altLang="en-US" sz="2400" b="1" u="sng" dirty="0">
              <a:latin typeface="Times New Roman" panose="02020603050405020304" pitchFamily="18" charset="0"/>
              <a:cs typeface="Times New Roman" panose="02020603050405020304" pitchFamily="18" charset="0"/>
            </a:endParaRPr>
          </a:p>
        </p:txBody>
      </p:sp>
      <p:sp>
        <p:nvSpPr>
          <p:cNvPr id="2" name="직사각형 1"/>
          <p:cNvSpPr/>
          <p:nvPr/>
        </p:nvSpPr>
        <p:spPr>
          <a:xfrm>
            <a:off x="365760" y="1609438"/>
            <a:ext cx="11197244" cy="1200329"/>
          </a:xfrm>
          <a:prstGeom prst="rect">
            <a:avLst/>
          </a:prstGeom>
        </p:spPr>
        <p:txBody>
          <a:bodyPr wrap="square">
            <a:spAutoFit/>
          </a:bodyPr>
          <a:lstStyle/>
          <a:p>
            <a:r>
              <a:rPr lang="en-US" altLang="ko-KR" sz="2400" dirty="0">
                <a:latin typeface="Times New Roman" panose="02020603050405020304" pitchFamily="18" charset="0"/>
                <a:cs typeface="Times New Roman" panose="02020603050405020304" pitchFamily="18" charset="0"/>
              </a:rPr>
              <a:t>The environmental impact of water is calculated using </a:t>
            </a:r>
            <a:r>
              <a:rPr lang="en-US" altLang="ko-KR" sz="2400" dirty="0" err="1">
                <a:latin typeface="Times New Roman" panose="02020603050405020304" pitchFamily="18" charset="0"/>
                <a:cs typeface="Times New Roman" panose="02020603050405020304" pitchFamily="18" charset="0"/>
              </a:rPr>
              <a:t>Waterfund’s</a:t>
            </a:r>
            <a:r>
              <a:rPr lang="en-US" altLang="ko-KR" sz="2400" dirty="0">
                <a:latin typeface="Times New Roman" panose="02020603050405020304" pitchFamily="18" charset="0"/>
                <a:cs typeface="Times New Roman" panose="02020603050405020304" pitchFamily="18" charset="0"/>
              </a:rPr>
              <a:t> global average water price and AWARE factors, as opposed to EPS factors used for monetization of emissions variables. Equation 1 defines the environmental impact of water</a:t>
            </a:r>
            <a:r>
              <a:rPr lang="en-US" altLang="ko-KR" sz="2400" dirty="0" smtClean="0">
                <a:latin typeface="Times New Roman" panose="02020603050405020304" pitchFamily="18" charset="0"/>
                <a:cs typeface="Times New Roman" panose="02020603050405020304" pitchFamily="18" charset="0"/>
              </a:rPr>
              <a:t>.</a:t>
            </a:r>
            <a:endParaRPr lang="en-US" altLang="ko-KR" sz="2400" dirty="0">
              <a:latin typeface="Times New Roman" panose="02020603050405020304" pitchFamily="18" charset="0"/>
              <a:cs typeface="Times New Roman" panose="02020603050405020304" pitchFamily="18" charset="0"/>
            </a:endParaRPr>
          </a:p>
        </p:txBody>
      </p:sp>
      <p:pic>
        <p:nvPicPr>
          <p:cNvPr id="3" name="그림 2"/>
          <p:cNvPicPr>
            <a:picLocks noChangeAspect="1"/>
          </p:cNvPicPr>
          <p:nvPr/>
        </p:nvPicPr>
        <p:blipFill>
          <a:blip r:embed="rId2"/>
          <a:stretch>
            <a:fillRect/>
          </a:stretch>
        </p:blipFill>
        <p:spPr>
          <a:xfrm>
            <a:off x="365760" y="2974098"/>
            <a:ext cx="10077450" cy="2124075"/>
          </a:xfrm>
          <a:prstGeom prst="rect">
            <a:avLst/>
          </a:prstGeom>
        </p:spPr>
      </p:pic>
      <p:sp>
        <p:nvSpPr>
          <p:cNvPr id="5" name="직사각형 4"/>
          <p:cNvSpPr/>
          <p:nvPr/>
        </p:nvSpPr>
        <p:spPr>
          <a:xfrm>
            <a:off x="490699" y="5262504"/>
            <a:ext cx="10773046" cy="1200329"/>
          </a:xfrm>
          <a:prstGeom prst="rect">
            <a:avLst/>
          </a:prstGeom>
        </p:spPr>
        <p:txBody>
          <a:bodyPr wrap="square">
            <a:spAutoFit/>
          </a:bodyPr>
          <a:lstStyle/>
          <a:p>
            <a:r>
              <a:rPr lang="en-US" altLang="ko-KR" dirty="0" err="1">
                <a:latin typeface="Times New Roman" panose="02020603050405020304" pitchFamily="18" charset="0"/>
                <a:cs typeface="Times New Roman" panose="02020603050405020304" pitchFamily="18" charset="0"/>
              </a:rPr>
              <a:t>Waterfund’s</a:t>
            </a:r>
            <a:r>
              <a:rPr lang="en-US" altLang="ko-KR" dirty="0">
                <a:latin typeface="Times New Roman" panose="02020603050405020304" pitchFamily="18" charset="0"/>
                <a:cs typeface="Times New Roman" panose="02020603050405020304" pitchFamily="18" charset="0"/>
              </a:rPr>
              <a:t> </a:t>
            </a:r>
            <a:r>
              <a:rPr lang="en-US" altLang="ko-KR" dirty="0" smtClean="0">
                <a:latin typeface="Times New Roman" panose="02020603050405020304" pitchFamily="18" charset="0"/>
                <a:cs typeface="Times New Roman" panose="02020603050405020304" pitchFamily="18" charset="0"/>
              </a:rPr>
              <a:t>global</a:t>
            </a:r>
            <a:r>
              <a:rPr lang="ko-KR" altLang="en-US" dirty="0" smtClean="0">
                <a:latin typeface="Times New Roman" panose="02020603050405020304" pitchFamily="18" charset="0"/>
                <a:cs typeface="Times New Roman" panose="02020603050405020304" pitchFamily="18" charset="0"/>
              </a:rPr>
              <a:t>에서</a:t>
            </a:r>
            <a:r>
              <a:rPr lang="en-US" altLang="ko-KR" dirty="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제공하는 </a:t>
            </a:r>
            <a:r>
              <a:rPr lang="ko-KR" altLang="en-US" dirty="0" err="1" smtClean="0">
                <a:latin typeface="Times New Roman" panose="02020603050405020304" pitchFamily="18" charset="0"/>
                <a:cs typeface="Times New Roman" panose="02020603050405020304" pitchFamily="18" charset="0"/>
              </a:rPr>
              <a:t>물가격을</a:t>
            </a:r>
            <a:r>
              <a:rPr lang="ko-KR" altLang="en-US" dirty="0" smtClean="0">
                <a:latin typeface="Times New Roman" panose="02020603050405020304" pitchFamily="18" charset="0"/>
                <a:cs typeface="Times New Roman" panose="02020603050405020304" pitchFamily="18" charset="0"/>
              </a:rPr>
              <a:t> 가장 신뢰하기 때문에 이 가격을 사용함</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먼저 </a:t>
            </a:r>
            <a:r>
              <a:rPr lang="en-US" altLang="ko-KR" dirty="0" smtClean="0">
                <a:latin typeface="Times New Roman" panose="02020603050405020304" pitchFamily="18" charset="0"/>
                <a:cs typeface="Times New Roman" panose="02020603050405020304" pitchFamily="18" charset="0"/>
              </a:rPr>
              <a:t>EIW</a:t>
            </a:r>
            <a:r>
              <a:rPr lang="ko-KR" altLang="en-US" dirty="0" smtClean="0">
                <a:latin typeface="Times New Roman" panose="02020603050405020304" pitchFamily="18" charset="0"/>
                <a:cs typeface="Times New Roman" panose="02020603050405020304" pitchFamily="18" charset="0"/>
              </a:rPr>
              <a:t>는 물공급비용과 </a:t>
            </a:r>
            <a:r>
              <a:rPr lang="ko-KR" altLang="en-US" dirty="0" err="1" smtClean="0">
                <a:latin typeface="Times New Roman" panose="02020603050405020304" pitchFamily="18" charset="0"/>
                <a:cs typeface="Times New Roman" panose="02020603050405020304" pitchFamily="18" charset="0"/>
              </a:rPr>
              <a:t>물생산</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비용에서 폐수처리비용의 합산으로 구함</a:t>
            </a:r>
            <a:r>
              <a:rPr lang="en-US" altLang="ko-KR" dirty="0" smtClean="0">
                <a:latin typeface="Times New Roman" panose="02020603050405020304" pitchFamily="18" charset="0"/>
                <a:cs typeface="Times New Roman" panose="02020603050405020304" pitchFamily="18" charset="0"/>
              </a:rPr>
              <a:t>. </a:t>
            </a:r>
            <a:r>
              <a:rPr lang="ko-KR" altLang="en-US" dirty="0" smtClean="0">
                <a:latin typeface="Times New Roman" panose="02020603050405020304" pitchFamily="18" charset="0"/>
                <a:cs typeface="Times New Roman" panose="02020603050405020304" pitchFamily="18" charset="0"/>
              </a:rPr>
              <a:t>여기서 </a:t>
            </a:r>
            <a:r>
              <a:rPr lang="en-US" altLang="ko-KR" dirty="0" smtClean="0">
                <a:latin typeface="Times New Roman" panose="02020603050405020304" pitchFamily="18" charset="0"/>
                <a:cs typeface="Times New Roman" panose="02020603050405020304" pitchFamily="18" charset="0"/>
              </a:rPr>
              <a:t>2</a:t>
            </a:r>
            <a:r>
              <a:rPr lang="ko-KR" altLang="en-US" dirty="0" smtClean="0">
                <a:latin typeface="Times New Roman" panose="02020603050405020304" pitchFamily="18" charset="0"/>
                <a:cs typeface="Times New Roman" panose="02020603050405020304" pitchFamily="18" charset="0"/>
              </a:rPr>
              <a:t>번에서 소비된 물에서 생산된 물을 제외한 </a:t>
            </a:r>
            <a:r>
              <a:rPr lang="en-US" altLang="ko-KR" dirty="0" smtClean="0">
                <a:latin typeface="Times New Roman" panose="02020603050405020304" pitchFamily="18" charset="0"/>
                <a:cs typeface="Times New Roman" panose="02020603050405020304" pitchFamily="18" charset="0"/>
              </a:rPr>
              <a:t>net </a:t>
            </a:r>
            <a:r>
              <a:rPr lang="ko-KR" altLang="en-US" dirty="0" smtClean="0">
                <a:latin typeface="Times New Roman" panose="02020603050405020304" pitchFamily="18" charset="0"/>
                <a:cs typeface="Times New Roman" panose="02020603050405020304" pitchFamily="18" charset="0"/>
              </a:rPr>
              <a:t>물의 소비량을 구한 다음 </a:t>
            </a:r>
            <a:r>
              <a:rPr lang="en-US" altLang="ko-KR" dirty="0" smtClean="0">
                <a:latin typeface="Times New Roman" panose="02020603050405020304" pitchFamily="18" charset="0"/>
                <a:cs typeface="Times New Roman" panose="02020603050405020304" pitchFamily="18" charset="0"/>
              </a:rPr>
              <a:t>AWARE(</a:t>
            </a:r>
            <a:r>
              <a:rPr lang="ko-KR" altLang="en-US" dirty="0" smtClean="0">
                <a:latin typeface="Times New Roman" panose="02020603050405020304" pitchFamily="18" charset="0"/>
                <a:cs typeface="Times New Roman" panose="02020603050405020304" pitchFamily="18" charset="0"/>
              </a:rPr>
              <a:t>전세계 물에 비한 지역별 </a:t>
            </a:r>
            <a:r>
              <a:rPr lang="ko-KR" altLang="en-US" dirty="0" err="1" smtClean="0">
                <a:latin typeface="Times New Roman" panose="02020603050405020304" pitchFamily="18" charset="0"/>
                <a:cs typeface="Times New Roman" panose="02020603050405020304" pitchFamily="18" charset="0"/>
              </a:rPr>
              <a:t>물부족분을</a:t>
            </a:r>
            <a:r>
              <a:rPr lang="ko-KR" altLang="en-US" dirty="0" smtClean="0">
                <a:latin typeface="Times New Roman" panose="02020603050405020304" pitchFamily="18" charset="0"/>
                <a:cs typeface="Times New Roman" panose="02020603050405020304" pitchFamily="18" charset="0"/>
              </a:rPr>
              <a:t> 곱함</a:t>
            </a:r>
            <a:r>
              <a:rPr lang="en-US" altLang="ko-KR" dirty="0" smtClean="0">
                <a:latin typeface="Times New Roman" panose="02020603050405020304" pitchFamily="18" charset="0"/>
                <a:cs typeface="Times New Roman" panose="02020603050405020304" pitchFamily="18" charset="0"/>
              </a:rPr>
              <a:t>)</a:t>
            </a:r>
            <a:r>
              <a:rPr lang="ko-KR" altLang="en-US" dirty="0" smtClean="0">
                <a:latin typeface="Times New Roman" panose="02020603050405020304" pitchFamily="18" charset="0"/>
                <a:cs typeface="Times New Roman" panose="02020603050405020304" pitchFamily="18" charset="0"/>
              </a:rPr>
              <a:t> 여기에 개별</a:t>
            </a:r>
            <a:r>
              <a:rPr lang="en-US" altLang="ko-KR" dirty="0" smtClean="0">
                <a:latin typeface="Times New Roman" panose="02020603050405020304" pitchFamily="18" charset="0"/>
                <a:cs typeface="Times New Roman" panose="02020603050405020304" pitchFamily="18" charset="0"/>
              </a:rPr>
              <a:t>(</a:t>
            </a:r>
            <a:r>
              <a:rPr lang="ko-KR" altLang="en-US" dirty="0" smtClean="0">
                <a:latin typeface="Times New Roman" panose="02020603050405020304" pitchFamily="18" charset="0"/>
                <a:cs typeface="Times New Roman" panose="02020603050405020304" pitchFamily="18" charset="0"/>
              </a:rPr>
              <a:t>지역별</a:t>
            </a:r>
            <a:r>
              <a:rPr lang="en-US" altLang="ko-KR" dirty="0" smtClean="0">
                <a:latin typeface="Times New Roman" panose="02020603050405020304" pitchFamily="18" charset="0"/>
                <a:cs typeface="Times New Roman" panose="02020603050405020304" pitchFamily="18" charset="0"/>
              </a:rPr>
              <a:t>)</a:t>
            </a:r>
            <a:r>
              <a:rPr lang="ko-KR" altLang="en-US" dirty="0" smtClean="0">
                <a:latin typeface="Times New Roman" panose="02020603050405020304" pitchFamily="18" charset="0"/>
                <a:cs typeface="Times New Roman" panose="02020603050405020304" pitchFamily="18" charset="0"/>
              </a:rPr>
              <a:t>생산공급비용을 가중하여 곱함</a:t>
            </a:r>
            <a:r>
              <a:rPr lang="en-US" altLang="ko-KR" dirty="0" smtClean="0">
                <a:latin typeface="Times New Roman" panose="02020603050405020304" pitchFamily="18" charset="0"/>
                <a:cs typeface="Times New Roman" panose="02020603050405020304" pitchFamily="18" charset="0"/>
              </a:rPr>
              <a:t>.</a:t>
            </a:r>
            <a:endParaRPr lang="ko-KR" altLang="en-US" dirty="0"/>
          </a:p>
        </p:txBody>
      </p:sp>
    </p:spTree>
    <p:extLst>
      <p:ext uri="{BB962C8B-B14F-4D97-AF65-F5344CB8AC3E}">
        <p14:creationId xmlns:p14="http://schemas.microsoft.com/office/powerpoint/2010/main" val="3042814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ko-KR" altLang="en-US" sz="2400" dirty="0" err="1">
                <a:latin typeface="Times New Roman" panose="02020603050405020304" pitchFamily="18" charset="0"/>
                <a:cs typeface="Times New Roman" panose="02020603050405020304" pitchFamily="18" charset="0"/>
              </a:rPr>
              <a:t>Methodology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직사각형 3"/>
          <p:cNvSpPr/>
          <p:nvPr/>
        </p:nvSpPr>
        <p:spPr>
          <a:xfrm>
            <a:off x="365760" y="1024795"/>
            <a:ext cx="2793076" cy="4382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b="1" dirty="0">
                <a:solidFill>
                  <a:schemeClr val="tx1"/>
                </a:solidFill>
                <a:latin typeface="Times New Roman" panose="02020603050405020304" pitchFamily="18" charset="0"/>
                <a:cs typeface="Times New Roman" panose="02020603050405020304" pitchFamily="18" charset="0"/>
              </a:rPr>
              <a:t>The AWARE model</a:t>
            </a:r>
            <a:endParaRPr lang="ko-KR" altLang="en-US" sz="2400" b="1" dirty="0">
              <a:solidFill>
                <a:schemeClr val="tx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65760" y="1812175"/>
            <a:ext cx="11280371" cy="3785652"/>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 Availability </a:t>
            </a:r>
            <a:r>
              <a:rPr lang="en-US" altLang="ko-KR" sz="2400" dirty="0" err="1">
                <a:latin typeface="Times New Roman" panose="02020603050405020304" pitchFamily="18" charset="0"/>
                <a:cs typeface="Times New Roman" panose="02020603050405020304" pitchFamily="18" charset="0"/>
              </a:rPr>
              <a:t>WAter</a:t>
            </a:r>
            <a:r>
              <a:rPr lang="en-US" altLang="ko-KR" sz="2400" dirty="0">
                <a:latin typeface="Times New Roman" panose="02020603050405020304" pitchFamily="18" charset="0"/>
                <a:cs typeface="Times New Roman" panose="02020603050405020304" pitchFamily="18" charset="0"/>
              </a:rPr>
              <a:t> </a:t>
            </a:r>
            <a:r>
              <a:rPr lang="en-US" altLang="ko-KR" sz="2400" dirty="0" err="1">
                <a:latin typeface="Times New Roman" panose="02020603050405020304" pitchFamily="18" charset="0"/>
                <a:cs typeface="Times New Roman" panose="02020603050405020304" pitchFamily="18" charset="0"/>
              </a:rPr>
              <a:t>REmaining</a:t>
            </a:r>
            <a:r>
              <a:rPr lang="en-US" altLang="ko-KR" sz="2400" dirty="0">
                <a:latin typeface="Times New Roman" panose="02020603050405020304" pitchFamily="18" charset="0"/>
                <a:cs typeface="Times New Roman" panose="02020603050405020304" pitchFamily="18" charset="0"/>
              </a:rPr>
              <a:t> (AWARE) model provides supplemental water monetization factors, allowing us to account for the effect of local water scarcity. </a:t>
            </a:r>
            <a:endParaRPr lang="en-US" altLang="ko-KR" sz="2400" dirty="0" smtClean="0">
              <a:latin typeface="Times New Roman" panose="02020603050405020304" pitchFamily="18" charset="0"/>
              <a:cs typeface="Times New Roman" panose="02020603050405020304" pitchFamily="18" charset="0"/>
            </a:endParaRPr>
          </a:p>
          <a:p>
            <a:endParaRPr lang="en-US" altLang="ko-KR"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ko-KR" altLang="en-US" sz="2400" dirty="0" smtClean="0">
                <a:latin typeface="Times New Roman" panose="02020603050405020304" pitchFamily="18" charset="0"/>
                <a:cs typeface="Times New Roman" panose="02020603050405020304" pitchFamily="18" charset="0"/>
              </a:rPr>
              <a:t>지리적</a:t>
            </a:r>
            <a:r>
              <a:rPr lang="en-US" altLang="ko-KR" sz="2400" dirty="0" smtClean="0">
                <a:latin typeface="Times New Roman" panose="02020603050405020304" pitchFamily="18" charset="0"/>
                <a:cs typeface="Times New Roman" panose="02020603050405020304" pitchFamily="18" charset="0"/>
              </a:rPr>
              <a:t>, </a:t>
            </a:r>
            <a:r>
              <a:rPr lang="ko-KR" altLang="en-US" sz="2400" dirty="0" smtClean="0">
                <a:latin typeface="Times New Roman" panose="02020603050405020304" pitchFamily="18" charset="0"/>
                <a:cs typeface="Times New Roman" panose="02020603050405020304" pitchFamily="18" charset="0"/>
              </a:rPr>
              <a:t>국가적 요소와 물류흐름간의 요소를 고려하여</a:t>
            </a:r>
            <a:r>
              <a:rPr lang="en-US" altLang="ko-KR" sz="2400" dirty="0" smtClean="0">
                <a:latin typeface="Times New Roman" panose="02020603050405020304" pitchFamily="18" charset="0"/>
                <a:cs typeface="Times New Roman" panose="02020603050405020304" pitchFamily="18" charset="0"/>
              </a:rPr>
              <a:t>, </a:t>
            </a:r>
            <a:r>
              <a:rPr lang="ko-KR" altLang="en-US" sz="2400" dirty="0" smtClean="0">
                <a:latin typeface="Times New Roman" panose="02020603050405020304" pitchFamily="18" charset="0"/>
                <a:cs typeface="Times New Roman" panose="02020603050405020304" pitchFamily="18" charset="0"/>
              </a:rPr>
              <a:t>국가</a:t>
            </a:r>
            <a:r>
              <a:rPr lang="en-US" altLang="ko-KR" sz="2400" dirty="0" smtClean="0">
                <a:latin typeface="Times New Roman" panose="02020603050405020304" pitchFamily="18" charset="0"/>
                <a:cs typeface="Times New Roman" panose="02020603050405020304" pitchFamily="18" charset="0"/>
              </a:rPr>
              <a:t>-</a:t>
            </a:r>
            <a:r>
              <a:rPr lang="ko-KR" altLang="en-US" sz="2400" dirty="0" smtClean="0">
                <a:latin typeface="Times New Roman" panose="02020603050405020304" pitchFamily="18" charset="0"/>
                <a:cs typeface="Times New Roman" panose="02020603050405020304" pitchFamily="18" charset="0"/>
              </a:rPr>
              <a:t>지역별 물에 대한 수익성을 조사하는 방법</a:t>
            </a:r>
            <a:r>
              <a:rPr lang="en-US" altLang="ko-KR" sz="2400" dirty="0" smtClean="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Ø"/>
            </a:pPr>
            <a:endParaRPr lang="en-US" altLang="ko-KR"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altLang="ko-KR" sz="2400" dirty="0">
                <a:latin typeface="Times New Roman" panose="02020603050405020304" pitchFamily="18" charset="0"/>
                <a:cs typeface="Times New Roman" panose="02020603050405020304" pitchFamily="18" charset="0"/>
              </a:rPr>
              <a:t>AWARE</a:t>
            </a:r>
            <a:r>
              <a:rPr lang="ko-KR" altLang="en-US" sz="2400" dirty="0">
                <a:latin typeface="Times New Roman" panose="02020603050405020304" pitchFamily="18" charset="0"/>
                <a:cs typeface="Times New Roman" panose="02020603050405020304" pitchFamily="18" charset="0"/>
              </a:rPr>
              <a:t> 국가별 자료를 통합하여 각 국가에 남아있는 사용 가능한 담수의 절대량평방미터별로 제공하는 방법</a:t>
            </a:r>
            <a:r>
              <a:rPr lang="en-US" altLang="ko-KR" sz="2400" dirty="0">
                <a:latin typeface="Times New Roman" panose="02020603050405020304" pitchFamily="18" charset="0"/>
                <a:cs typeface="Times New Roman" panose="02020603050405020304" pitchFamily="18" charset="0"/>
              </a:rPr>
              <a:t>. </a:t>
            </a:r>
            <a:r>
              <a:rPr lang="ko-KR" altLang="en-US" sz="2400" dirty="0">
                <a:latin typeface="Times New Roman" panose="02020603050405020304" pitchFamily="18" charset="0"/>
                <a:cs typeface="Times New Roman" panose="02020603050405020304" pitchFamily="18" charset="0"/>
              </a:rPr>
              <a:t>즉</a:t>
            </a:r>
            <a:r>
              <a:rPr lang="en-US" altLang="ko-KR" sz="2400" dirty="0">
                <a:latin typeface="Times New Roman" panose="02020603050405020304" pitchFamily="18" charset="0"/>
                <a:cs typeface="Times New Roman" panose="02020603050405020304" pitchFamily="18" charset="0"/>
              </a:rPr>
              <a:t>, AWARE</a:t>
            </a:r>
            <a:r>
              <a:rPr lang="ko-KR" altLang="en-US" sz="2400" dirty="0">
                <a:latin typeface="Times New Roman" panose="02020603050405020304" pitchFamily="18" charset="0"/>
                <a:cs typeface="Times New Roman" panose="02020603050405020304" pitchFamily="18" charset="0"/>
              </a:rPr>
              <a:t>는 생태계에 필요한 물을 </a:t>
            </a:r>
            <a:r>
              <a:rPr lang="ko-KR" altLang="en-US" sz="2400" dirty="0" err="1">
                <a:latin typeface="Times New Roman" panose="02020603050405020304" pitchFamily="18" charset="0"/>
                <a:cs typeface="Times New Roman" panose="02020603050405020304" pitchFamily="18" charset="0"/>
              </a:rPr>
              <a:t>사용후</a:t>
            </a:r>
            <a:r>
              <a:rPr lang="ko-KR" altLang="en-US" sz="2400" dirty="0">
                <a:latin typeface="Times New Roman" panose="02020603050405020304" pitchFamily="18" charset="0"/>
                <a:cs typeface="Times New Roman" panose="02020603050405020304" pitchFamily="18" charset="0"/>
              </a:rPr>
              <a:t> 남는 여분의 물을 세계 평균에 비해 주어진 지역의 </a:t>
            </a:r>
            <a:r>
              <a:rPr lang="ko-KR" altLang="en-US" sz="2400" dirty="0" smtClean="0">
                <a:latin typeface="Times New Roman" panose="02020603050405020304" pitchFamily="18" charset="0"/>
                <a:cs typeface="Times New Roman" panose="02020603050405020304" pitchFamily="18" charset="0"/>
              </a:rPr>
              <a:t>평방미터당 </a:t>
            </a:r>
            <a:r>
              <a:rPr lang="ko-KR" altLang="en-US" sz="2400" dirty="0">
                <a:latin typeface="Times New Roman" panose="02020603050405020304" pitchFamily="18" charset="0"/>
                <a:cs typeface="Times New Roman" panose="02020603050405020304" pitchFamily="18" charset="0"/>
              </a:rPr>
              <a:t>가용 물을 의미한다</a:t>
            </a:r>
            <a:r>
              <a:rPr lang="en-US" altLang="ko-KR" sz="2400" dirty="0">
                <a:latin typeface="Times New Roman" panose="02020603050405020304" pitchFamily="18" charset="0"/>
                <a:cs typeface="Times New Roman" panose="02020603050405020304" pitchFamily="18" charset="0"/>
              </a:rPr>
              <a:t>. </a:t>
            </a:r>
            <a:endParaRPr lang="ko-KR" altLang="en-US" sz="2400" dirty="0">
              <a:latin typeface="Times New Roman" panose="02020603050405020304" pitchFamily="18" charset="0"/>
              <a:cs typeface="Times New Roman" panose="02020603050405020304" pitchFamily="18" charset="0"/>
            </a:endParaRPr>
          </a:p>
          <a:p>
            <a:endParaRPr lang="ko-KR"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7443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ko-KR" altLang="en-US" sz="2400" dirty="0" err="1">
                <a:latin typeface="Times New Roman" panose="02020603050405020304" pitchFamily="18" charset="0"/>
                <a:cs typeface="Times New Roman" panose="02020603050405020304" pitchFamily="18" charset="0"/>
              </a:rPr>
              <a:t>Methodology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365759" y="1007010"/>
            <a:ext cx="11280371" cy="1200329"/>
          </a:xfrm>
          <a:prstGeom prst="rect">
            <a:avLst/>
          </a:prstGeom>
        </p:spPr>
        <p:txBody>
          <a:bodyPr wrap="square">
            <a:spAutoFit/>
          </a:bodyPr>
          <a:lstStyle/>
          <a:p>
            <a:r>
              <a:rPr lang="en-US" altLang="ko-KR" sz="2400" dirty="0" err="1">
                <a:latin typeface="Times New Roman" panose="02020603050405020304" pitchFamily="18" charset="0"/>
                <a:cs typeface="Times New Roman" panose="02020603050405020304" pitchFamily="18" charset="0"/>
              </a:rPr>
              <a:t>TheWULCA</a:t>
            </a:r>
            <a:r>
              <a:rPr lang="en-US" altLang="ko-KR" sz="2400" dirty="0">
                <a:latin typeface="Times New Roman" panose="02020603050405020304" pitchFamily="18" charset="0"/>
                <a:cs typeface="Times New Roman" panose="02020603050405020304" pitchFamily="18" charset="0"/>
              </a:rPr>
              <a:t> consensus characterization model for water </a:t>
            </a:r>
            <a:r>
              <a:rPr lang="en-US" altLang="ko-KR" sz="2400" dirty="0">
                <a:latin typeface="Times New Roman" panose="02020603050405020304" pitchFamily="18" charset="0"/>
                <a:cs typeface="Times New Roman" panose="02020603050405020304" pitchFamily="18" charset="0"/>
              </a:rPr>
              <a:t>scarcity footprints</a:t>
            </a:r>
            <a:r>
              <a:rPr lang="en-US" altLang="ko-KR" sz="2400" dirty="0">
                <a:latin typeface="Times New Roman" panose="02020603050405020304" pitchFamily="18" charset="0"/>
                <a:cs typeface="Times New Roman" panose="02020603050405020304" pitchFamily="18" charset="0"/>
              </a:rPr>
              <a:t>: assessing impacts of water consumption </a:t>
            </a:r>
            <a:r>
              <a:rPr lang="en-US" altLang="ko-KR" sz="2400" dirty="0">
                <a:latin typeface="Times New Roman" panose="02020603050405020304" pitchFamily="18" charset="0"/>
                <a:cs typeface="Times New Roman" panose="02020603050405020304" pitchFamily="18" charset="0"/>
              </a:rPr>
              <a:t>based on </a:t>
            </a:r>
            <a:r>
              <a:rPr lang="en-US" altLang="ko-KR" sz="2400" dirty="0">
                <a:latin typeface="Times New Roman" panose="02020603050405020304" pitchFamily="18" charset="0"/>
                <a:cs typeface="Times New Roman" panose="02020603050405020304" pitchFamily="18" charset="0"/>
              </a:rPr>
              <a:t>available water remaining (AWARE</a:t>
            </a:r>
            <a:r>
              <a:rPr lang="en-US" altLang="ko-KR" sz="2400" dirty="0" smtClean="0">
                <a:latin typeface="Times New Roman" panose="02020603050405020304" pitchFamily="18" charset="0"/>
                <a:cs typeface="Times New Roman" panose="02020603050405020304" pitchFamily="18" charset="0"/>
              </a:rPr>
              <a:t>), 2018, International Journal Life Cycle Assess, </a:t>
            </a:r>
            <a:r>
              <a:rPr lang="en-US" altLang="ko-KR" sz="2400" dirty="0" err="1" smtClean="0">
                <a:latin typeface="Times New Roman" panose="02020603050405020304" pitchFamily="18" charset="0"/>
                <a:cs typeface="Times New Roman" panose="02020603050405020304" pitchFamily="18" charset="0"/>
              </a:rPr>
              <a:t>Boulay</a:t>
            </a:r>
            <a:r>
              <a:rPr lang="en-US" altLang="ko-KR" sz="2400" dirty="0" smtClean="0">
                <a:latin typeface="Times New Roman" panose="02020603050405020304" pitchFamily="18" charset="0"/>
                <a:cs typeface="Times New Roman" panose="02020603050405020304" pitchFamily="18" charset="0"/>
              </a:rPr>
              <a:t> et al.</a:t>
            </a:r>
            <a:endParaRPr lang="ko-KR" altLang="en-US" sz="2400" dirty="0">
              <a:latin typeface="Times New Roman" panose="02020603050405020304" pitchFamily="18" charset="0"/>
              <a:cs typeface="Times New Roman" panose="02020603050405020304" pitchFamily="18" charset="0"/>
            </a:endParaRPr>
          </a:p>
        </p:txBody>
      </p:sp>
      <p:pic>
        <p:nvPicPr>
          <p:cNvPr id="3" name="그림 2"/>
          <p:cNvPicPr>
            <a:picLocks noChangeAspect="1"/>
          </p:cNvPicPr>
          <p:nvPr/>
        </p:nvPicPr>
        <p:blipFill rotWithShape="1">
          <a:blip r:embed="rId2"/>
          <a:srcRect l="3290"/>
          <a:stretch/>
        </p:blipFill>
        <p:spPr>
          <a:xfrm>
            <a:off x="365759" y="2207339"/>
            <a:ext cx="4642657" cy="3924300"/>
          </a:xfrm>
          <a:prstGeom prst="rect">
            <a:avLst/>
          </a:prstGeom>
        </p:spPr>
      </p:pic>
      <p:pic>
        <p:nvPicPr>
          <p:cNvPr id="5" name="그림 4"/>
          <p:cNvPicPr>
            <a:picLocks noChangeAspect="1"/>
          </p:cNvPicPr>
          <p:nvPr/>
        </p:nvPicPr>
        <p:blipFill>
          <a:blip r:embed="rId3"/>
          <a:stretch>
            <a:fillRect/>
          </a:stretch>
        </p:blipFill>
        <p:spPr>
          <a:xfrm>
            <a:off x="5482243" y="2403001"/>
            <a:ext cx="4362450" cy="876300"/>
          </a:xfrm>
          <a:prstGeom prst="rect">
            <a:avLst/>
          </a:prstGeom>
        </p:spPr>
      </p:pic>
    </p:spTree>
    <p:extLst>
      <p:ext uri="{BB962C8B-B14F-4D97-AF65-F5344CB8AC3E}">
        <p14:creationId xmlns:p14="http://schemas.microsoft.com/office/powerpoint/2010/main" val="2300878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ko-KR" altLang="en-US" sz="2400" dirty="0" err="1">
                <a:latin typeface="Times New Roman" panose="02020603050405020304" pitchFamily="18" charset="0"/>
                <a:cs typeface="Times New Roman" panose="02020603050405020304" pitchFamily="18" charset="0"/>
              </a:rPr>
              <a:t>Methodology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500322" y="991379"/>
            <a:ext cx="8444173" cy="5626523"/>
          </a:xfrm>
          <a:prstGeom prst="rect">
            <a:avLst/>
          </a:prstGeom>
        </p:spPr>
      </p:pic>
    </p:spTree>
    <p:extLst>
      <p:ext uri="{BB962C8B-B14F-4D97-AF65-F5344CB8AC3E}">
        <p14:creationId xmlns:p14="http://schemas.microsoft.com/office/powerpoint/2010/main" val="4171056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ko-KR" altLang="en-US" sz="2400" dirty="0" err="1">
                <a:latin typeface="Times New Roman" panose="02020603050405020304" pitchFamily="18" charset="0"/>
                <a:cs typeface="Times New Roman" panose="02020603050405020304" pitchFamily="18" charset="0"/>
              </a:rPr>
              <a:t>Methodology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직사각형 3"/>
          <p:cNvSpPr/>
          <p:nvPr/>
        </p:nvSpPr>
        <p:spPr>
          <a:xfrm>
            <a:off x="365760" y="1024795"/>
            <a:ext cx="4272742" cy="4382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err="1">
                <a:solidFill>
                  <a:schemeClr val="tx1"/>
                </a:solidFill>
                <a:latin typeface="Times New Roman" panose="02020603050405020304" pitchFamily="18" charset="0"/>
                <a:cs typeface="Times New Roman" panose="02020603050405020304" pitchFamily="18" charset="0"/>
              </a:rPr>
              <a:t>Waterfund’s</a:t>
            </a:r>
            <a:r>
              <a:rPr lang="en-US" altLang="ko-KR" sz="2400" dirty="0">
                <a:solidFill>
                  <a:schemeClr val="tx1"/>
                </a:solidFill>
                <a:latin typeface="Times New Roman" panose="02020603050405020304" pitchFamily="18" charset="0"/>
                <a:cs typeface="Times New Roman" panose="02020603050405020304" pitchFamily="18" charset="0"/>
              </a:rPr>
              <a:t> Global Water Price </a:t>
            </a:r>
            <a:endParaRPr lang="ko-KR" altLang="en-US" sz="2400" dirty="0">
              <a:solidFill>
                <a:schemeClr val="tx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65760" y="1579052"/>
            <a:ext cx="11280371" cy="1569660"/>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A global water price is sourced from </a:t>
            </a:r>
            <a:r>
              <a:rPr lang="en-US" altLang="ko-KR" sz="2400" dirty="0" err="1">
                <a:latin typeface="Times New Roman" panose="02020603050405020304" pitchFamily="18" charset="0"/>
                <a:cs typeface="Times New Roman" panose="02020603050405020304" pitchFamily="18" charset="0"/>
              </a:rPr>
              <a:t>Waterfund</a:t>
            </a:r>
            <a:r>
              <a:rPr lang="en-US" altLang="ko-KR" sz="2400" dirty="0">
                <a:latin typeface="Times New Roman" panose="02020603050405020304" pitchFamily="18" charset="0"/>
                <a:cs typeface="Times New Roman" panose="02020603050405020304" pitchFamily="18" charset="0"/>
              </a:rPr>
              <a:t>, which has developed a comprehensive measure of water cost for 19 locations globally. The </a:t>
            </a:r>
            <a:r>
              <a:rPr lang="en-US" altLang="ko-KR" sz="2400" dirty="0" err="1">
                <a:latin typeface="Times New Roman" panose="02020603050405020304" pitchFamily="18" charset="0"/>
                <a:cs typeface="Times New Roman" panose="02020603050405020304" pitchFamily="18" charset="0"/>
              </a:rPr>
              <a:t>Waterfund</a:t>
            </a:r>
            <a:r>
              <a:rPr lang="en-US" altLang="ko-KR" sz="2400" dirty="0">
                <a:latin typeface="Times New Roman" panose="02020603050405020304" pitchFamily="18" charset="0"/>
                <a:cs typeface="Times New Roman" panose="02020603050405020304" pitchFamily="18" charset="0"/>
              </a:rPr>
              <a:t> dataset provides two broad sub-categories, water production and delivery and wastewater treatment, each of which has components of operating expenses, depreciation, and non-operating expenses</a:t>
            </a:r>
            <a:r>
              <a:rPr lang="en-US" altLang="ko-KR" sz="2400" dirty="0" smtClean="0">
                <a:latin typeface="Times New Roman" panose="02020603050405020304" pitchFamily="18" charset="0"/>
                <a:cs typeface="Times New Roman" panose="02020603050405020304" pitchFamily="18" charset="0"/>
              </a:rPr>
              <a:t>.</a:t>
            </a:r>
            <a:endParaRPr lang="ko-KR" altLang="en-US" sz="2400" dirty="0">
              <a:latin typeface="Times New Roman" panose="02020603050405020304" pitchFamily="18" charset="0"/>
              <a:cs typeface="Times New Roman" panose="02020603050405020304" pitchFamily="18" charset="0"/>
            </a:endParaRPr>
          </a:p>
        </p:txBody>
      </p:sp>
      <p:sp>
        <p:nvSpPr>
          <p:cNvPr id="8" name="직사각형 7"/>
          <p:cNvSpPr/>
          <p:nvPr/>
        </p:nvSpPr>
        <p:spPr>
          <a:xfrm>
            <a:off x="365760" y="3820642"/>
            <a:ext cx="2053244" cy="4382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latin typeface="Times New Roman" panose="02020603050405020304" pitchFamily="18" charset="0"/>
                <a:cs typeface="Times New Roman" panose="02020603050405020304" pitchFamily="18" charset="0"/>
              </a:rPr>
              <a:t>Financial data </a:t>
            </a:r>
            <a:endParaRPr lang="ko-KR" altLang="en-US" sz="2400" dirty="0">
              <a:solidFill>
                <a:schemeClr val="tx1"/>
              </a:solidFill>
              <a:latin typeface="Times New Roman" panose="02020603050405020304" pitchFamily="18" charset="0"/>
              <a:cs typeface="Times New Roman" panose="02020603050405020304" pitchFamily="18" charset="0"/>
            </a:endParaRPr>
          </a:p>
        </p:txBody>
      </p:sp>
      <p:sp>
        <p:nvSpPr>
          <p:cNvPr id="3" name="직사각형 2"/>
          <p:cNvSpPr/>
          <p:nvPr/>
        </p:nvSpPr>
        <p:spPr>
          <a:xfrm>
            <a:off x="365760" y="4374899"/>
            <a:ext cx="10983883" cy="1938992"/>
          </a:xfrm>
          <a:prstGeom prst="rect">
            <a:avLst/>
          </a:prstGeom>
        </p:spPr>
        <p:txBody>
          <a:bodyPr wrap="square">
            <a:spAutoFit/>
          </a:bodyPr>
          <a:lstStyle/>
          <a:p>
            <a:r>
              <a:rPr lang="en-US" altLang="ko-KR" sz="2400" dirty="0">
                <a:latin typeface="Times New Roman" panose="02020603050405020304" pitchFamily="18" charset="0"/>
                <a:cs typeface="Times New Roman" panose="02020603050405020304" pitchFamily="18" charset="0"/>
              </a:rPr>
              <a:t>Financial data was collected from </a:t>
            </a:r>
            <a:r>
              <a:rPr lang="en-US" altLang="ko-KR" sz="2400" dirty="0" err="1">
                <a:latin typeface="Times New Roman" panose="02020603050405020304" pitchFamily="18" charset="0"/>
                <a:cs typeface="Times New Roman" panose="02020603050405020304" pitchFamily="18" charset="0"/>
              </a:rPr>
              <a:t>Worldscope</a:t>
            </a:r>
            <a:r>
              <a:rPr lang="en-US" altLang="ko-KR" sz="2400" dirty="0">
                <a:latin typeface="Times New Roman" panose="02020603050405020304" pitchFamily="18" charset="0"/>
                <a:cs typeface="Times New Roman" panose="02020603050405020304" pitchFamily="18" charset="0"/>
              </a:rPr>
              <a:t> and converted to USD using year end exchange rates. In addition to using raw sales data as provided by </a:t>
            </a:r>
            <a:r>
              <a:rPr lang="en-US" altLang="ko-KR" sz="2400" dirty="0" err="1">
                <a:latin typeface="Times New Roman" panose="02020603050405020304" pitchFamily="18" charset="0"/>
                <a:cs typeface="Times New Roman" panose="02020603050405020304" pitchFamily="18" charset="0"/>
              </a:rPr>
              <a:t>Worldscope</a:t>
            </a:r>
            <a:r>
              <a:rPr lang="en-US" altLang="ko-KR" sz="2400" dirty="0">
                <a:latin typeface="Times New Roman" panose="02020603050405020304" pitchFamily="18" charset="0"/>
                <a:cs typeface="Times New Roman" panose="02020603050405020304" pitchFamily="18" charset="0"/>
              </a:rPr>
              <a:t>, we calculate return on assets (ROA), return on equity (ROE), Tobin’s Q, price to book value of equity, and leverage. All stock market data, such as total investment return, volatility, and market beta are also sources from </a:t>
            </a:r>
            <a:r>
              <a:rPr lang="en-US" altLang="ko-KR" sz="2400" dirty="0" err="1">
                <a:latin typeface="Times New Roman" panose="02020603050405020304" pitchFamily="18" charset="0"/>
                <a:cs typeface="Times New Roman" panose="02020603050405020304" pitchFamily="18" charset="0"/>
              </a:rPr>
              <a:t>Worldscope</a:t>
            </a:r>
            <a:r>
              <a:rPr lang="en-US" altLang="ko-KR" sz="2400" dirty="0" smtClean="0">
                <a:latin typeface="Times New Roman" panose="02020603050405020304" pitchFamily="18" charset="0"/>
                <a:cs typeface="Times New Roman" panose="02020603050405020304" pitchFamily="18" charset="0"/>
              </a:rPr>
              <a:t>.</a:t>
            </a:r>
            <a:endParaRPr lang="en-US" altLang="ko-K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0137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365760" y="983442"/>
            <a:ext cx="11280371" cy="461665"/>
          </a:xfrm>
          <a:prstGeom prst="rect">
            <a:avLst/>
          </a:prstGeom>
          <a:noFill/>
        </p:spPr>
        <p:txBody>
          <a:bodyPr wrap="square" rtlCol="0">
            <a:spAutoFit/>
          </a:bodyPr>
          <a:lstStyle/>
          <a:p>
            <a:r>
              <a:rPr lang="en-US" altLang="ko-KR" sz="2400" b="1" u="sng" dirty="0" smtClean="0">
                <a:latin typeface="Times New Roman" panose="02020603050405020304" pitchFamily="18" charset="0"/>
                <a:cs typeface="Times New Roman" panose="02020603050405020304" pitchFamily="18" charset="0"/>
              </a:rPr>
              <a:t>Water and GHG</a:t>
            </a:r>
            <a:endParaRPr lang="ko-KR" altLang="en-US" sz="2400" b="1" u="sng" dirty="0">
              <a:latin typeface="Times New Roman" panose="02020603050405020304" pitchFamily="18" charset="0"/>
              <a:cs typeface="Times New Roman" panose="02020603050405020304" pitchFamily="18" charset="0"/>
            </a:endParaRPr>
          </a:p>
        </p:txBody>
      </p:sp>
      <p:sp>
        <p:nvSpPr>
          <p:cNvPr id="5" name="직사각형 4"/>
          <p:cNvSpPr/>
          <p:nvPr/>
        </p:nvSpPr>
        <p:spPr>
          <a:xfrm>
            <a:off x="499012" y="3275762"/>
            <a:ext cx="10773046" cy="2677656"/>
          </a:xfrm>
          <a:prstGeom prst="rect">
            <a:avLst/>
          </a:prstGeom>
        </p:spPr>
        <p:txBody>
          <a:bodyPr wrap="square">
            <a:spAutoFit/>
          </a:bodyPr>
          <a:lstStyle/>
          <a:p>
            <a:endParaRPr lang="en-US" altLang="ko-KR" sz="2400" dirty="0" smtClean="0">
              <a:latin typeface="Times New Roman" panose="02020603050405020304" pitchFamily="18" charset="0"/>
              <a:cs typeface="Times New Roman" panose="02020603050405020304" pitchFamily="18" charset="0"/>
            </a:endParaRPr>
          </a:p>
          <a:p>
            <a:r>
              <a:rPr lang="en-US" altLang="ko-KR" sz="2400" dirty="0">
                <a:latin typeface="Times New Roman" panose="02020603050405020304" pitchFamily="18" charset="0"/>
                <a:cs typeface="Times New Roman" panose="02020603050405020304" pitchFamily="18" charset="0"/>
              </a:rPr>
              <a:t>Environmental Priority Strategies (EPS) </a:t>
            </a:r>
            <a:r>
              <a:rPr lang="en-US" altLang="ko-KR" sz="2400" dirty="0">
                <a:latin typeface="Times New Roman" panose="02020603050405020304" pitchFamily="18" charset="0"/>
                <a:cs typeface="Times New Roman" panose="02020603050405020304" pitchFamily="18" charset="0"/>
              </a:rPr>
              <a:t>: </a:t>
            </a:r>
            <a:r>
              <a:rPr lang="en-US" altLang="ko-KR" sz="2400" dirty="0" smtClean="0">
                <a:latin typeface="Times New Roman" panose="02020603050405020304" pitchFamily="18" charset="0"/>
                <a:cs typeface="Times New Roman" panose="02020603050405020304" pitchFamily="18" charset="0"/>
              </a:rPr>
              <a:t>Provide </a:t>
            </a:r>
            <a:r>
              <a:rPr lang="en-US" altLang="ko-KR" sz="2400" dirty="0">
                <a:latin typeface="Times New Roman" panose="02020603050405020304" pitchFamily="18" charset="0"/>
                <a:cs typeface="Times New Roman" panose="02020603050405020304" pitchFamily="18" charset="0"/>
              </a:rPr>
              <a:t>conversions from impacts denominated in the standard terms of impact, such as quality adjusted life years, into monetary values (usually $/kg emission or input</a:t>
            </a:r>
            <a:r>
              <a:rPr lang="en-US" altLang="ko-KR" sz="2400" dirty="0">
                <a:latin typeface="Times New Roman" panose="02020603050405020304" pitchFamily="18" charset="0"/>
                <a:cs typeface="Times New Roman" panose="02020603050405020304" pitchFamily="18" charset="0"/>
              </a:rPr>
              <a:t>).</a:t>
            </a:r>
          </a:p>
          <a:p>
            <a:endParaRPr lang="en-US" altLang="ko-KR" dirty="0" smtClean="0"/>
          </a:p>
          <a:p>
            <a:r>
              <a:rPr lang="en-US" altLang="ko-KR" dirty="0">
                <a:latin typeface="Times New Roman" panose="02020603050405020304" pitchFamily="18" charset="0"/>
                <a:cs typeface="Times New Roman" panose="02020603050405020304" pitchFamily="18" charset="0"/>
              </a:rPr>
              <a:t>Environmental Priority Strategies (EPS) </a:t>
            </a:r>
            <a:r>
              <a:rPr lang="en-US" altLang="ko-KR" dirty="0" smtClean="0">
                <a:latin typeface="Times New Roman" panose="02020603050405020304" pitchFamily="18" charset="0"/>
                <a:cs typeface="Times New Roman" panose="02020603050405020304" pitchFamily="18" charset="0"/>
              </a:rPr>
              <a:t> measuring</a:t>
            </a:r>
            <a:r>
              <a:rPr lang="en-US" altLang="ko-KR" dirty="0">
                <a:latin typeface="Times New Roman" panose="02020603050405020304" pitchFamily="18" charset="0"/>
                <a:cs typeface="Times New Roman" panose="02020603050405020304" pitchFamily="18" charset="0"/>
              </a:rPr>
              <a:t>: Characterization </a:t>
            </a:r>
            <a:r>
              <a:rPr lang="en-US" altLang="ko-KR" dirty="0">
                <a:latin typeface="Times New Roman" panose="02020603050405020304" pitchFamily="18" charset="0"/>
                <a:cs typeface="Times New Roman" panose="02020603050405020304" pitchFamily="18" charset="0"/>
              </a:rPr>
              <a:t>Pathways are scientifically-based methodologies to transform outputs into impacts.</a:t>
            </a:r>
            <a:endParaRPr lang="en-US" altLang="ko-KR" dirty="0">
              <a:latin typeface="Times New Roman" panose="02020603050405020304" pitchFamily="18" charset="0"/>
              <a:cs typeface="Times New Roman" panose="02020603050405020304" pitchFamily="18" charset="0"/>
            </a:endParaRPr>
          </a:p>
          <a:p>
            <a:endParaRPr lang="en-US" altLang="ko-KR" dirty="0"/>
          </a:p>
        </p:txBody>
      </p:sp>
      <p:pic>
        <p:nvPicPr>
          <p:cNvPr id="4" name="그림 3"/>
          <p:cNvPicPr>
            <a:picLocks noChangeAspect="1"/>
          </p:cNvPicPr>
          <p:nvPr/>
        </p:nvPicPr>
        <p:blipFill>
          <a:blip r:embed="rId2"/>
          <a:stretch>
            <a:fillRect/>
          </a:stretch>
        </p:blipFill>
        <p:spPr>
          <a:xfrm>
            <a:off x="365760" y="1445107"/>
            <a:ext cx="8486775" cy="1057275"/>
          </a:xfrm>
          <a:prstGeom prst="rect">
            <a:avLst/>
          </a:prstGeom>
        </p:spPr>
      </p:pic>
      <p:pic>
        <p:nvPicPr>
          <p:cNvPr id="8" name="그림 7"/>
          <p:cNvPicPr>
            <a:picLocks noChangeAspect="1"/>
          </p:cNvPicPr>
          <p:nvPr/>
        </p:nvPicPr>
        <p:blipFill rotWithShape="1">
          <a:blip r:embed="rId3"/>
          <a:srcRect t="37399"/>
          <a:stretch/>
        </p:blipFill>
        <p:spPr>
          <a:xfrm>
            <a:off x="431136" y="2396877"/>
            <a:ext cx="8486775" cy="661865"/>
          </a:xfrm>
          <a:prstGeom prst="rect">
            <a:avLst/>
          </a:prstGeom>
        </p:spPr>
      </p:pic>
    </p:spTree>
    <p:extLst>
      <p:ext uri="{BB962C8B-B14F-4D97-AF65-F5344CB8AC3E}">
        <p14:creationId xmlns:p14="http://schemas.microsoft.com/office/powerpoint/2010/main" val="388545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ko-KR" altLang="en-US" sz="2400" dirty="0" err="1">
                <a:latin typeface="Times New Roman" panose="02020603050405020304" pitchFamily="18" charset="0"/>
                <a:cs typeface="Times New Roman" panose="02020603050405020304" pitchFamily="18" charset="0"/>
              </a:rPr>
              <a:t>Methodology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오른쪽 화살표 4"/>
          <p:cNvSpPr/>
          <p:nvPr/>
        </p:nvSpPr>
        <p:spPr>
          <a:xfrm>
            <a:off x="490451" y="2053244"/>
            <a:ext cx="357447" cy="5735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1039091" y="2050756"/>
            <a:ext cx="10191404" cy="3046988"/>
          </a:xfrm>
          <a:prstGeom prst="rect">
            <a:avLst/>
          </a:prstGeom>
          <a:noFill/>
        </p:spPr>
        <p:txBody>
          <a:bodyPr wrap="square" rtlCol="0">
            <a:spAutoFit/>
          </a:bodyPr>
          <a:lstStyle/>
          <a:p>
            <a:pPr marL="457200" indent="-457200">
              <a:buAutoNum type="arabicParenBoth"/>
            </a:pPr>
            <a:r>
              <a:rPr lang="en-US" altLang="ko-KR" sz="2400" dirty="0" smtClean="0">
                <a:latin typeface="Times New Roman" panose="02020603050405020304" pitchFamily="18" charset="0"/>
                <a:cs typeface="Times New Roman" panose="02020603050405020304" pitchFamily="18" charset="0"/>
              </a:rPr>
              <a:t>First</a:t>
            </a:r>
            <a:r>
              <a:rPr lang="en-US" altLang="ko-KR" sz="2400" dirty="0">
                <a:latin typeface="Times New Roman" panose="02020603050405020304" pitchFamily="18" charset="0"/>
                <a:cs typeface="Times New Roman" panose="02020603050405020304" pitchFamily="18" charset="0"/>
              </a:rPr>
              <a:t>, we document that the average environmental intensity scaled by sales for our sample, assuming a zero discount rate, is 11.6%, but the median is only </a:t>
            </a:r>
            <a:r>
              <a:rPr lang="en-US" altLang="ko-KR" sz="2400" dirty="0" smtClean="0">
                <a:latin typeface="Times New Roman" panose="02020603050405020304" pitchFamily="18" charset="0"/>
                <a:cs typeface="Times New Roman" panose="02020603050405020304" pitchFamily="18" charset="0"/>
              </a:rPr>
              <a:t>1.9.</a:t>
            </a:r>
          </a:p>
          <a:p>
            <a:pPr marL="457200" indent="-457200">
              <a:buAutoNum type="arabicParenBoth"/>
            </a:pPr>
            <a:r>
              <a:rPr lang="en-US" altLang="ko-KR" sz="2400" dirty="0" smtClean="0">
                <a:latin typeface="Times New Roman" panose="02020603050405020304" pitchFamily="18" charset="0"/>
                <a:cs typeface="Times New Roman" panose="02020603050405020304" pitchFamily="18" charset="0"/>
              </a:rPr>
              <a:t>Next</a:t>
            </a:r>
            <a:r>
              <a:rPr lang="en-US" altLang="ko-KR" sz="2400" dirty="0">
                <a:latin typeface="Times New Roman" panose="02020603050405020304" pitchFamily="18" charset="0"/>
                <a:cs typeface="Times New Roman" panose="02020603050405020304" pitchFamily="18" charset="0"/>
              </a:rPr>
              <a:t>, we seek to explain what drives variation in environmental intensity across </a:t>
            </a:r>
            <a:r>
              <a:rPr lang="en-US" altLang="ko-KR" sz="2400" dirty="0" smtClean="0">
                <a:latin typeface="Times New Roman" panose="02020603050405020304" pitchFamily="18" charset="0"/>
                <a:cs typeface="Times New Roman" panose="02020603050405020304" pitchFamily="18" charset="0"/>
              </a:rPr>
              <a:t>organizations.</a:t>
            </a:r>
          </a:p>
          <a:p>
            <a:pPr marL="457200" indent="-457200">
              <a:buAutoNum type="arabicParenBoth"/>
            </a:pPr>
            <a:r>
              <a:rPr lang="en-US" altLang="ko-KR" sz="2400" dirty="0" smtClean="0">
                <a:latin typeface="Times New Roman" panose="02020603050405020304" pitchFamily="18" charset="0"/>
                <a:cs typeface="Times New Roman" panose="02020603050405020304" pitchFamily="18" charset="0"/>
              </a:rPr>
              <a:t>We </a:t>
            </a:r>
            <a:r>
              <a:rPr lang="en-US" altLang="ko-KR" sz="2400" dirty="0">
                <a:latin typeface="Times New Roman" panose="02020603050405020304" pitchFamily="18" charset="0"/>
                <a:cs typeface="Times New Roman" panose="02020603050405020304" pitchFamily="18" charset="0"/>
              </a:rPr>
              <a:t>then examine the relation between environmental intensity and established environmental ratings from data </a:t>
            </a:r>
            <a:r>
              <a:rPr lang="en-US" altLang="ko-KR" sz="2400" dirty="0" smtClean="0">
                <a:latin typeface="Times New Roman" panose="02020603050405020304" pitchFamily="18" charset="0"/>
                <a:cs typeface="Times New Roman" panose="02020603050405020304" pitchFamily="18" charset="0"/>
              </a:rPr>
              <a:t>providers.</a:t>
            </a:r>
          </a:p>
          <a:p>
            <a:pPr marL="457200" indent="-457200">
              <a:buAutoNum type="arabicParenBoth"/>
            </a:pPr>
            <a:r>
              <a:rPr lang="en-US" altLang="ko-KR" sz="2400" dirty="0">
                <a:latin typeface="Times New Roman" panose="02020603050405020304" pitchFamily="18" charset="0"/>
                <a:cs typeface="Times New Roman" panose="02020603050405020304" pitchFamily="18" charset="0"/>
              </a:rPr>
              <a:t>we ask the question of whether market prices reflect environmental intensity. </a:t>
            </a:r>
            <a:endParaRPr lang="ko-KR"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6177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ko-KR" altLang="en-US" dirty="0" err="1">
                <a:latin typeface="Times New Roman" panose="02020603050405020304" pitchFamily="18" charset="0"/>
                <a:cs typeface="Times New Roman" panose="02020603050405020304" pitchFamily="18" charset="0"/>
              </a:rPr>
              <a:t>Methodology</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565514" y="1413711"/>
            <a:ext cx="10773046" cy="3785652"/>
          </a:xfrm>
          <a:prstGeom prst="rect">
            <a:avLst/>
          </a:prstGeom>
        </p:spPr>
        <p:txBody>
          <a:bodyPr wrap="square">
            <a:spAutoFit/>
          </a:bodyPr>
          <a:lstStyle/>
          <a:p>
            <a:r>
              <a:rPr lang="en-US" altLang="ko-KR" sz="2400" dirty="0" smtClean="0">
                <a:latin typeface="Times New Roman" panose="02020603050405020304" pitchFamily="18" charset="0"/>
                <a:cs typeface="Times New Roman" panose="02020603050405020304" pitchFamily="18" charset="0"/>
              </a:rPr>
              <a:t>We </a:t>
            </a:r>
            <a:r>
              <a:rPr lang="en-US" altLang="ko-KR" sz="2400" dirty="0">
                <a:latin typeface="Times New Roman" panose="02020603050405020304" pitchFamily="18" charset="0"/>
                <a:cs typeface="Times New Roman" panose="02020603050405020304" pitchFamily="18" charset="0"/>
              </a:rPr>
              <a:t>ask the question of whether </a:t>
            </a:r>
            <a:r>
              <a:rPr lang="en-US" altLang="ko-KR" sz="2400" b="1" dirty="0">
                <a:solidFill>
                  <a:srgbClr val="FF0000"/>
                </a:solidFill>
                <a:latin typeface="Times New Roman" panose="02020603050405020304" pitchFamily="18" charset="0"/>
                <a:cs typeface="Times New Roman" panose="02020603050405020304" pitchFamily="18" charset="0"/>
              </a:rPr>
              <a:t>market prices </a:t>
            </a:r>
            <a:r>
              <a:rPr lang="en-US" altLang="ko-KR" sz="2400" dirty="0">
                <a:latin typeface="Times New Roman" panose="02020603050405020304" pitchFamily="18" charset="0"/>
                <a:cs typeface="Times New Roman" panose="02020603050405020304" pitchFamily="18" charset="0"/>
              </a:rPr>
              <a:t>reflect environmental intensity. </a:t>
            </a:r>
            <a:r>
              <a:rPr lang="en-US" altLang="ko-KR" sz="2400" dirty="0">
                <a:latin typeface="Times New Roman" panose="02020603050405020304" pitchFamily="18" charset="0"/>
                <a:cs typeface="Times New Roman" panose="02020603050405020304" pitchFamily="18" charset="0"/>
              </a:rPr>
              <a:t>We estimate the relation between equity valuation multiples, stock returns, volatility, and environmental impact and generate several insights: First, there is a moderate yet significant relationship between environmental intensity and valuation multiples. Second, the relation persists after accounting for environmental ratings, which we find not to be related to valuation multiples. Third, we identify the industries, such as electronic equipment, textiles and apparel, construction materials, and chemicals, in which the relation between valuation multiples and environmental impact is the strongest. We infer that environmental impact is a financially material signal across most industries. </a:t>
            </a:r>
          </a:p>
        </p:txBody>
      </p:sp>
    </p:spTree>
    <p:extLst>
      <p:ext uri="{BB962C8B-B14F-4D97-AF65-F5344CB8AC3E}">
        <p14:creationId xmlns:p14="http://schemas.microsoft.com/office/powerpoint/2010/main" val="3243900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en-US" altLang="ko-KR" dirty="0" smtClean="0">
                <a:latin typeface="Times New Roman" panose="02020603050405020304" pitchFamily="18" charset="0"/>
                <a:cs typeface="Times New Roman" panose="02020603050405020304" pitchFamily="18" charset="0"/>
              </a:rPr>
              <a:t>Results</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565514" y="1413711"/>
            <a:ext cx="10773046" cy="2308324"/>
          </a:xfrm>
          <a:prstGeom prst="rect">
            <a:avLst/>
          </a:prstGeom>
        </p:spPr>
        <p:txBody>
          <a:bodyPr wrap="square">
            <a:spAutoFit/>
          </a:bodyPr>
          <a:lstStyle/>
          <a:p>
            <a:r>
              <a:rPr lang="en-US" altLang="ko-KR" sz="2400" dirty="0">
                <a:latin typeface="Times New Roman" panose="02020603050405020304" pitchFamily="18" charset="0"/>
                <a:cs typeface="Times New Roman" panose="02020603050405020304" pitchFamily="18" charset="0"/>
              </a:rPr>
              <a:t>Overall, our first main conclusion is that measurement of environmental impact from operations is feasible for many companies in the economy with publicly disclosed data. Our paper provides a methodology into how one could go about constructing those impact measurements. Our second main conclusion is that these measurements contain information that is different than that of environmental ratings widely used by investors and other stakeholders, and that this information is value relevant.</a:t>
            </a:r>
            <a:endParaRPr lang="en-US" altLang="ko-K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5503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en-US" altLang="ko-KR" dirty="0" smtClean="0">
                <a:latin typeface="Times New Roman" panose="02020603050405020304" pitchFamily="18" charset="0"/>
                <a:cs typeface="Times New Roman" panose="02020603050405020304" pitchFamily="18" charset="0"/>
              </a:rPr>
              <a:t>Results</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t="8502"/>
          <a:stretch/>
        </p:blipFill>
        <p:spPr>
          <a:xfrm>
            <a:off x="365760" y="1055716"/>
            <a:ext cx="11371811" cy="4160151"/>
          </a:xfrm>
          <a:prstGeom prst="rect">
            <a:avLst/>
          </a:prstGeom>
        </p:spPr>
      </p:pic>
      <p:sp>
        <p:nvSpPr>
          <p:cNvPr id="4" name="직사각형 3"/>
          <p:cNvSpPr/>
          <p:nvPr/>
        </p:nvSpPr>
        <p:spPr>
          <a:xfrm>
            <a:off x="365760" y="3009207"/>
            <a:ext cx="11055927" cy="7065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109333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en-US" altLang="ko-KR" dirty="0" smtClean="0">
                <a:latin typeface="Times New Roman" panose="02020603050405020304" pitchFamily="18" charset="0"/>
                <a:cs typeface="Times New Roman" panose="02020603050405020304" pitchFamily="18" charset="0"/>
              </a:rPr>
              <a:t>Results</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 name="그림 1"/>
          <p:cNvPicPr>
            <a:picLocks noChangeAspect="1"/>
          </p:cNvPicPr>
          <p:nvPr/>
        </p:nvPicPr>
        <p:blipFill>
          <a:blip r:embed="rId2"/>
          <a:stretch>
            <a:fillRect/>
          </a:stretch>
        </p:blipFill>
        <p:spPr>
          <a:xfrm>
            <a:off x="365760" y="908945"/>
            <a:ext cx="10696575" cy="3743325"/>
          </a:xfrm>
          <a:prstGeom prst="rect">
            <a:avLst/>
          </a:prstGeom>
        </p:spPr>
      </p:pic>
      <p:sp>
        <p:nvSpPr>
          <p:cNvPr id="8" name="직사각형 7"/>
          <p:cNvSpPr/>
          <p:nvPr/>
        </p:nvSpPr>
        <p:spPr>
          <a:xfrm>
            <a:off x="365760" y="2543694"/>
            <a:ext cx="10158153" cy="2826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67954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en-US" altLang="ko-KR" dirty="0" smtClean="0">
                <a:latin typeface="Times New Roman" panose="02020603050405020304" pitchFamily="18" charset="0"/>
                <a:cs typeface="Times New Roman" panose="02020603050405020304" pitchFamily="18" charset="0"/>
              </a:rPr>
              <a:t>Results</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2"/>
          <a:stretch>
            <a:fillRect/>
          </a:stretch>
        </p:blipFill>
        <p:spPr>
          <a:xfrm>
            <a:off x="476218" y="1050317"/>
            <a:ext cx="10263826" cy="4104602"/>
          </a:xfrm>
          <a:prstGeom prst="rect">
            <a:avLst/>
          </a:prstGeom>
        </p:spPr>
      </p:pic>
      <p:sp>
        <p:nvSpPr>
          <p:cNvPr id="9" name="직사각형 8"/>
          <p:cNvSpPr/>
          <p:nvPr/>
        </p:nvSpPr>
        <p:spPr>
          <a:xfrm>
            <a:off x="476219" y="3119244"/>
            <a:ext cx="10014444" cy="2557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88354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defPPr>
              <a:defRPr lang="ko-KR"/>
            </a:defPPr>
            <a:lvl1pPr>
              <a:defRPr sz="2400"/>
            </a:lvl1pPr>
          </a:lstStyle>
          <a:p>
            <a:r>
              <a:rPr lang="en-US" altLang="ko-KR" dirty="0" smtClean="0">
                <a:latin typeface="Times New Roman" panose="02020603050405020304" pitchFamily="18" charset="0"/>
                <a:cs typeface="Times New Roman" panose="02020603050405020304" pitchFamily="18" charset="0"/>
              </a:rPr>
              <a:t>Results</a:t>
            </a:r>
            <a:endParaRPr lang="ko-KR" altLang="en-US"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 name="그림 1"/>
          <p:cNvPicPr>
            <a:picLocks noChangeAspect="1"/>
          </p:cNvPicPr>
          <p:nvPr/>
        </p:nvPicPr>
        <p:blipFill>
          <a:blip r:embed="rId2"/>
          <a:stretch>
            <a:fillRect/>
          </a:stretch>
        </p:blipFill>
        <p:spPr>
          <a:xfrm>
            <a:off x="473392" y="1026795"/>
            <a:ext cx="10696575" cy="5353050"/>
          </a:xfrm>
          <a:prstGeom prst="rect">
            <a:avLst/>
          </a:prstGeom>
        </p:spPr>
      </p:pic>
      <p:sp>
        <p:nvSpPr>
          <p:cNvPr id="8" name="직사각형 7"/>
          <p:cNvSpPr/>
          <p:nvPr/>
        </p:nvSpPr>
        <p:spPr>
          <a:xfrm>
            <a:off x="475020" y="1086413"/>
            <a:ext cx="10356463" cy="2685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577544" y="2996483"/>
            <a:ext cx="10356463" cy="2685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577543" y="5274306"/>
            <a:ext cx="10356463" cy="2685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4353841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474</TotalTime>
  <Words>1239</Words>
  <Application>Microsoft Office PowerPoint</Application>
  <PresentationFormat>와이드스크린</PresentationFormat>
  <Paragraphs>84</Paragraphs>
  <Slides>23</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23</vt:i4>
      </vt:variant>
    </vt:vector>
  </HeadingPairs>
  <TitlesOfParts>
    <vt:vector size="28" baseType="lpstr">
      <vt:lpstr>맑은 고딕</vt:lpstr>
      <vt:lpstr>Arial</vt:lpstr>
      <vt:lpstr>Times New Roman</vt:lpstr>
      <vt:lpstr>Wingdings</vt:lpstr>
      <vt:lpstr>Office 테마</vt:lpstr>
      <vt:lpstr>  Corporate Environmental Impact: Measurement, Data and Information</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SOCIAL-IMPACT EFFORTS THAT CREATE REAL VALUE</dc:title>
  <dc:creator>jan</dc:creator>
  <cp:lastModifiedBy>OWNER</cp:lastModifiedBy>
  <cp:revision>36</cp:revision>
  <dcterms:created xsi:type="dcterms:W3CDTF">2020-12-01T02:07:20Z</dcterms:created>
  <dcterms:modified xsi:type="dcterms:W3CDTF">2021-01-19T07:41:07Z</dcterms:modified>
</cp:coreProperties>
</file>