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00" r:id="rId2"/>
    <p:sldId id="302" r:id="rId3"/>
    <p:sldId id="303" r:id="rId4"/>
    <p:sldId id="304" r:id="rId5"/>
    <p:sldId id="316" r:id="rId6"/>
    <p:sldId id="310" r:id="rId7"/>
    <p:sldId id="306" r:id="rId8"/>
    <p:sldId id="307" r:id="rId9"/>
    <p:sldId id="311" r:id="rId10"/>
    <p:sldId id="328" r:id="rId11"/>
    <p:sldId id="319" r:id="rId12"/>
    <p:sldId id="321" r:id="rId13"/>
    <p:sldId id="323" r:id="rId14"/>
    <p:sldId id="322" r:id="rId15"/>
    <p:sldId id="324" r:id="rId16"/>
    <p:sldId id="325" r:id="rId17"/>
    <p:sldId id="326" r:id="rId18"/>
    <p:sldId id="313" r:id="rId19"/>
    <p:sldId id="317" r:id="rId20"/>
    <p:sldId id="318" r:id="rId21"/>
    <p:sldId id="330" r:id="rId22"/>
    <p:sldId id="331" r:id="rId23"/>
    <p:sldId id="332" r:id="rId24"/>
    <p:sldId id="333" r:id="rId25"/>
    <p:sldId id="334" r:id="rId26"/>
    <p:sldId id="335" r:id="rId27"/>
    <p:sldId id="337" r:id="rId28"/>
    <p:sldId id="340" r:id="rId29"/>
    <p:sldId id="336" r:id="rId30"/>
    <p:sldId id="338" r:id="rId31"/>
    <p:sldId id="339" r:id="rId32"/>
    <p:sldId id="341" r:id="rId33"/>
    <p:sldId id="342" r:id="rId34"/>
    <p:sldId id="343" r:id="rId35"/>
    <p:sldId id="287" r:id="rId36"/>
    <p:sldId id="290" r:id="rId37"/>
    <p:sldId id="294" r:id="rId3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A9C7"/>
    <a:srgbClr val="050F5B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6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DE772-4F21-49BE-BC5A-24CE7ECB9D4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DD27-B812-467D-BE26-14F3A890C7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20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95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064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514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5387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694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836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2676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475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402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000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10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347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890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479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203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22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3753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417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9193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2299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759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966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2962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1901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987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7567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2345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1468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159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3099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25448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099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8275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07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44CFD6-1630-4121-79E8-00ABE695B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683A4A-D181-AB26-1526-F1D2C7347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C631FD-9FA8-312B-A7A8-704BFC06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921A5-8650-46CB-9113-39BC16D0527E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F8CFAF-4FCA-71A4-C309-DA933403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426385-5654-8133-DE16-30FEEAF3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94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81C12C-571E-3BDF-C7E2-28D52A923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632F33-A3BB-DAE1-9F33-EC53F5BCC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216BB8-B37A-555A-CD14-1E2685EA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4A278-4988-4A81-B4D8-E100349CCCA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DD94BD-83DD-802A-4F8D-96F54A13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A2CFF4-3BFC-68A0-9A5E-D8FB19F8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34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8C8FBB-3493-4CC4-25DB-C668D317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4D96D2-DCEB-9524-CF67-69BA824D6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A3C68F-62CA-1BD2-22C0-DE94ACB1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2C70E-38F0-48AA-92C5-7CE839057D40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775909-CFF6-FF14-FC03-A7D61AF4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6E69EB-967F-DF16-43C9-AC7F00E0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96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2D9F0-C7AA-31A8-0C3A-91A0D3C1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1F2982-D08A-CA8B-969A-D593ED1C1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75BFFC-4453-32AD-C5D3-77B15D6AC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6F78EC-1EA8-8AF3-BF45-2EB10CA9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5F608-209C-41BF-9BD5-DB83E544931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4D5808-A4F2-26E4-00B5-5301EB4F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86FB4D-89AD-A321-3D42-C3EC1016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9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4E5CB3-2DC6-3961-635E-1165E117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B51C75-555F-BE5D-E4BC-ED013FB0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AD4091-567D-2927-85A8-4A7F88C03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B381E80-1309-BAE3-A1DA-2527EAA96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4AC98D-7FC8-9092-C75C-C79324E3D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1CA9897-10B7-0809-2244-22C2987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DD9A-C78E-43C4-9D77-13197728B15E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9016D48-E570-6B32-9055-8FF1C0B5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2B676C8-F274-666D-0AFE-FED90D8C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32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4D7AAE-E76D-9A10-6DF7-E390F090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E3A4DE-8003-E206-2213-B07735E39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4440-755A-4B29-BF1F-3297229D65E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4F72B4E-E1E8-2A75-09D9-F646F856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D7954C6-3CB4-04A7-E5C2-D0DF0D9F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75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C437B2-065A-7491-40C0-7142BE96D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8FE8B-E418-4837-9548-C55A9BB45D96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D572E3-845F-F9BD-D6D0-4692D822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39F8E2-C2F1-DE93-C0A9-87FE82849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94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0B251-998B-B787-2F49-F05D80CA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B0E905-8042-4ED7-7447-B901E5585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20807B-E87C-1C2D-3B8B-2CB7934FE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611F8F-3E3E-BD95-B0B6-F9C99EFC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E45-B853-47F8-B6F0-973AEBA6095A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55A32C-C0F6-A8D5-B9F8-8A394162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22C17D-95D5-0FB0-CC2F-37B4DA09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0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91F0B-E88E-6A9A-2AAA-4BEFAAF9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EADC3F-7C21-C02B-D2F3-1EB39270BB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3FF1FC-E460-A95E-9BA5-9B275129E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0DD18F-0E00-C959-154D-E32C082C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27181-705B-4A41-BF10-729F00ADB85F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324C4-A205-B09B-0D63-B5CCF80B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3442D1-BF41-109A-DF04-19D733F2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3082B1-142F-F949-01F6-565FD700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6FDFE7-74A8-2EE4-4A45-D6608874A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156BA5-FFAC-37F5-7835-261568E7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741B-EB54-4675-8D70-A580D4198B92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0925BB-3C12-2848-C479-C3712D46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925038-9AE8-EA73-609F-77BA11BE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91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474E11A-DDBF-24E0-6C76-EC74E7BE6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13E23D-BDC7-B4CF-7C94-C1A4BBF7B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5937D7-470C-4944-B925-206BC81C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A279-8386-4DFA-BE42-D278860D7F85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C64FD0-81C2-64C7-8B80-DEBF19E3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F45271-36EF-45BB-4BD4-385AF807B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31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E0A8158-3BDE-5A47-B184-D2E54DDF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A69261-8264-2937-FABB-5ACB7C20E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BB0A68-A106-AFFD-F570-D70ACA9B4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FFCD-7A4E-4D3B-9DB0-EC51619FBFD8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97807A-0547-EAFA-7E2B-C3064C063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587D31-5C3A-C337-EFE0-846571826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6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10" Type="http://schemas.openxmlformats.org/officeDocument/2006/relationships/image" Target="../media/image23.emf"/><Relationship Id="rId4" Type="http://schemas.openxmlformats.org/officeDocument/2006/relationships/image" Target="../media/image17.emf"/><Relationship Id="rId9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97FFA-A049-46F1-8859-01688537EB6F}"/>
              </a:ext>
            </a:extLst>
          </p:cNvPr>
          <p:cNvSpPr txBox="1"/>
          <p:nvPr/>
        </p:nvSpPr>
        <p:spPr>
          <a:xfrm>
            <a:off x="3096347" y="2535095"/>
            <a:ext cx="647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Scope 3 </a:t>
            </a:r>
            <a:r>
              <a:rPr lang="ko-KR" altLang="en-US" sz="2800" b="1" dirty="0"/>
              <a:t>측정 및 </a:t>
            </a:r>
            <a:r>
              <a:rPr lang="en-US" altLang="ko-KR" sz="2800" b="1" dirty="0"/>
              <a:t>GHG protocol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10593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843A9F-72B8-52B5-E10A-526DCDE39353}"/>
              </a:ext>
            </a:extLst>
          </p:cNvPr>
          <p:cNvSpPr txBox="1"/>
          <p:nvPr/>
        </p:nvSpPr>
        <p:spPr>
          <a:xfrm>
            <a:off x="506782" y="1116666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02060"/>
                </a:solidFill>
              </a:rPr>
              <a:t>IFRS S1</a:t>
            </a:r>
            <a:r>
              <a:rPr lang="ko-KR" altLang="en-US" sz="2000" b="1" dirty="0">
                <a:solidFill>
                  <a:srgbClr val="002060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에서는</a:t>
            </a:r>
            <a:r>
              <a:rPr lang="ko-KR" altLang="en-US" sz="2000" b="1" dirty="0">
                <a:solidFill>
                  <a:srgbClr val="002060"/>
                </a:solidFill>
              </a:rPr>
              <a:t> 다음과 같은 핵심요소를 </a:t>
            </a:r>
            <a:r>
              <a:rPr lang="en-US" altLang="ko-KR" sz="2000" b="1" dirty="0">
                <a:solidFill>
                  <a:srgbClr val="002060"/>
                </a:solidFill>
              </a:rPr>
              <a:t>4pillar </a:t>
            </a:r>
            <a:r>
              <a:rPr lang="ko-KR" altLang="en-US" sz="2000" b="1" dirty="0">
                <a:solidFill>
                  <a:srgbClr val="002060"/>
                </a:solidFill>
              </a:rPr>
              <a:t>기준으로 분류하여 요구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97531834-3867-68FB-EE07-30ED3B974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767" y="1602045"/>
            <a:ext cx="9406466" cy="4758034"/>
          </a:xfrm>
          <a:prstGeom prst="rect">
            <a:avLst/>
          </a:prstGeom>
        </p:spPr>
      </p:pic>
      <p:sp>
        <p:nvSpPr>
          <p:cNvPr id="5" name="타원 4"/>
          <p:cNvSpPr/>
          <p:nvPr/>
        </p:nvSpPr>
        <p:spPr>
          <a:xfrm>
            <a:off x="7947373" y="5657849"/>
            <a:ext cx="360487" cy="350757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0" name="오른쪽 화살표 19"/>
          <p:cNvSpPr/>
          <p:nvPr/>
        </p:nvSpPr>
        <p:spPr>
          <a:xfrm rot="18421735">
            <a:off x="7280029" y="3616218"/>
            <a:ext cx="773723" cy="570568"/>
          </a:xfrm>
          <a:prstGeom prst="rightArrow">
            <a:avLst/>
          </a:prstGeom>
          <a:solidFill>
            <a:srgbClr val="97A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오른쪽 화살표 22"/>
          <p:cNvSpPr/>
          <p:nvPr/>
        </p:nvSpPr>
        <p:spPr>
          <a:xfrm rot="10800000">
            <a:off x="7077803" y="1395661"/>
            <a:ext cx="773723" cy="57056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/>
          <p:cNvSpPr/>
          <p:nvPr/>
        </p:nvSpPr>
        <p:spPr>
          <a:xfrm>
            <a:off x="7104179" y="4164502"/>
            <a:ext cx="395338" cy="353923"/>
          </a:xfrm>
          <a:prstGeom prst="ellipse">
            <a:avLst/>
          </a:prstGeom>
          <a:solidFill>
            <a:srgbClr val="97A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5" name="타원 24"/>
          <p:cNvSpPr/>
          <p:nvPr/>
        </p:nvSpPr>
        <p:spPr>
          <a:xfrm>
            <a:off x="7860320" y="1516776"/>
            <a:ext cx="386862" cy="3947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77F9815-7611-B081-C350-66E7F74DF90B}"/>
              </a:ext>
            </a:extLst>
          </p:cNvPr>
          <p:cNvSpPr/>
          <p:nvPr/>
        </p:nvSpPr>
        <p:spPr>
          <a:xfrm>
            <a:off x="7766050" y="4057650"/>
            <a:ext cx="2959100" cy="21433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오른쪽 화살표 1">
            <a:extLst>
              <a:ext uri="{FF2B5EF4-FFF2-40B4-BE49-F238E27FC236}">
                <a16:creationId xmlns:a16="http://schemas.microsoft.com/office/drawing/2014/main" id="{89580D2E-6AFB-C550-2CEA-BB7489AD8BB2}"/>
              </a:ext>
            </a:extLst>
          </p:cNvPr>
          <p:cNvSpPr/>
          <p:nvPr/>
        </p:nvSpPr>
        <p:spPr>
          <a:xfrm rot="10800000">
            <a:off x="7156937" y="5547944"/>
            <a:ext cx="773723" cy="570568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437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지표 및 목표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문단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21)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08020" y="1591011"/>
            <a:ext cx="10949782" cy="4661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21)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다음과 같은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산업전반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지표 범주와 관련되는 정보를 공시한다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⑴ 온실가스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—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다음 사항을 공시한다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㈎ 다음과 같이 분류하여 온실가스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protocol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 기준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(Greenhouse Gas protocol Corporate Standard)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에 따라 측정한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보고기간에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발생한 온실가스 절대 총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단위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CO</a:t>
            </a:r>
            <a:r>
              <a:rPr lang="en-US" altLang="ko-KR" sz="1400" kern="0" baseline="-25000" dirty="0">
                <a:solidFill>
                  <a:srgbClr val="000000"/>
                </a:solidFill>
                <a:latin typeface="휴먼명조"/>
                <a:ea typeface="휴먼명조"/>
              </a:rPr>
              <a:t>2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_eq):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①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1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;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②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2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;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③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㈓ 문단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21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⑴㈎③에 따라 공시한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배출량의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① 기업은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업스트림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(upstream)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및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다운스트림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(downstream)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배출량을 포함한다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② 기업은 일반목적재무보고 이용자가 보고된 배출량에 어떤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배출량이 포함되고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제외되었는지를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 이해할 수 있도록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포함된 범주를 공시한다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③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보고기업의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 가치사슬 내 기업들이 제공한 정보가 포함되어 있는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기업은 그 측정 근거를 설명한다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④ 기업이 문단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21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⑴㈓ ③의 온실가스 배출량을 제외하는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기업은 이를 생략하는 이유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예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충실한 측정치를 얻을 수 없기 때문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)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를 기술한다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2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GHG protocol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에 따른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범주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카테고리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 1-15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pic>
        <p:nvPicPr>
          <p:cNvPr id="17" name="내용 개체 틀 6">
            <a:extLst>
              <a:ext uri="{FF2B5EF4-FFF2-40B4-BE49-F238E27FC236}">
                <a16:creationId xmlns:a16="http://schemas.microsoft.com/office/drawing/2014/main" id="{4731A705-C54F-38EA-8C2F-F2AF1B38B7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8"/>
          <a:stretch/>
        </p:blipFill>
        <p:spPr>
          <a:xfrm>
            <a:off x="2432798" y="1537466"/>
            <a:ext cx="7764036" cy="481888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20" y="1621032"/>
            <a:ext cx="2005360" cy="484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65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04018" y="1672724"/>
            <a:ext cx="11055818" cy="866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1000"/>
              </a:spcBef>
            </a:pPr>
            <a:r>
              <a:rPr lang="en-US" altLang="ko-KR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(1) </a:t>
            </a:r>
            <a:r>
              <a:rPr lang="ko-KR" altLang="en-US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상품 및 서비스 </a:t>
            </a:r>
            <a:r>
              <a:rPr lang="en-US" altLang="ko-KR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(Purchased Goods and Services)</a:t>
            </a:r>
            <a:endParaRPr lang="ko-KR" altLang="en-US" sz="1400" b="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algn="just" fontAlgn="base">
              <a:spcBef>
                <a:spcPts val="1000"/>
              </a:spcBef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 카테고리에는 보고 기업이 보고 연도에 구매하거나 취득한 제품 생산의 모든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upstream(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*cradle-to-gate: </a:t>
            </a:r>
            <a:r>
              <a:rPr lang="ko-KR" altLang="en-US" sz="1400" kern="0" dirty="0">
                <a:solidFill>
                  <a:srgbClr val="000000"/>
                </a:solidFill>
                <a:latin typeface="KoPubWorld돋움체 Light"/>
                <a:ea typeface="KoPubWorld돋움체 Light"/>
              </a:rPr>
              <a:t>제품의 탄생에서부터 공장 출하까지 제품의 부분적 수명 주기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배출을 포함하며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제품은 유형 상품과 무형 상품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서비스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포함함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21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08" y="2816407"/>
            <a:ext cx="5595733" cy="353428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946" y="2662853"/>
            <a:ext cx="4535438" cy="360872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3" name="직사각형 22"/>
          <p:cNvSpPr/>
          <p:nvPr/>
        </p:nvSpPr>
        <p:spPr>
          <a:xfrm>
            <a:off x="404018" y="2628546"/>
            <a:ext cx="5741805" cy="3772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6306587" y="2628546"/>
            <a:ext cx="5210039" cy="3772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04018" y="1140569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GHG protocol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카테고리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측정 예시</a:t>
            </a:r>
          </a:p>
        </p:txBody>
      </p:sp>
    </p:spTree>
    <p:extLst>
      <p:ext uri="{BB962C8B-B14F-4D97-AF65-F5344CB8AC3E}">
        <p14:creationId xmlns:p14="http://schemas.microsoft.com/office/powerpoint/2010/main" val="256686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E5BA1863-CE66-15E7-9307-C460773DA1A4}"/>
              </a:ext>
            </a:extLst>
          </p:cNvPr>
          <p:cNvGrpSpPr/>
          <p:nvPr/>
        </p:nvGrpSpPr>
        <p:grpSpPr>
          <a:xfrm>
            <a:off x="1530890" y="2260080"/>
            <a:ext cx="9082094" cy="4046319"/>
            <a:chOff x="452030" y="2109938"/>
            <a:chExt cx="10989333" cy="4450951"/>
          </a:xfrm>
        </p:grpSpPr>
        <p:pic>
          <p:nvPicPr>
            <p:cNvPr id="31" name="Picture 2" descr="효율적으로 재무 분석 보고서를 작성하는 3 단계">
              <a:extLst>
                <a:ext uri="{FF2B5EF4-FFF2-40B4-BE49-F238E27FC236}">
                  <a16:creationId xmlns:a16="http://schemas.microsoft.com/office/drawing/2014/main" id="{6214FC3E-9F7C-2F72-9659-A49317BBDB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29" r="50000"/>
            <a:stretch/>
          </p:blipFill>
          <p:spPr bwMode="auto">
            <a:xfrm>
              <a:off x="452030" y="2158977"/>
              <a:ext cx="3462683" cy="3464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화살표: 오른쪽 31">
              <a:extLst>
                <a:ext uri="{FF2B5EF4-FFF2-40B4-BE49-F238E27FC236}">
                  <a16:creationId xmlns:a16="http://schemas.microsoft.com/office/drawing/2014/main" id="{1AC069E3-A357-AD0F-B7AD-D626BE2752D1}"/>
                </a:ext>
              </a:extLst>
            </p:cNvPr>
            <p:cNvSpPr/>
            <p:nvPr/>
          </p:nvSpPr>
          <p:spPr>
            <a:xfrm>
              <a:off x="4067031" y="3458440"/>
              <a:ext cx="1234838" cy="262605"/>
            </a:xfrm>
            <a:prstGeom prst="rightArrow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곱하기 기호 32">
              <a:extLst>
                <a:ext uri="{FF2B5EF4-FFF2-40B4-BE49-F238E27FC236}">
                  <a16:creationId xmlns:a16="http://schemas.microsoft.com/office/drawing/2014/main" id="{2F656D54-6944-974B-73CC-F2E61505A884}"/>
                </a:ext>
              </a:extLst>
            </p:cNvPr>
            <p:cNvSpPr/>
            <p:nvPr/>
          </p:nvSpPr>
          <p:spPr>
            <a:xfrm>
              <a:off x="4067031" y="3237011"/>
              <a:ext cx="1124311" cy="705461"/>
            </a:xfrm>
            <a:prstGeom prst="mathMultiply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34" name="Picture 4" descr="ESG 경영하라…엑슨모빌 저격한 행동주의펀드 | 한경닷컴">
              <a:extLst>
                <a:ext uri="{FF2B5EF4-FFF2-40B4-BE49-F238E27FC236}">
                  <a16:creationId xmlns:a16="http://schemas.microsoft.com/office/drawing/2014/main" id="{C9C65880-560C-9735-4965-D6E52A37E1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3654" y="2116404"/>
              <a:ext cx="3016063" cy="1872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테슬라, 차 팔아 돈 번 게 아니다?…&amp;#39;천슬라&amp;#39; 앞날은?">
              <a:extLst>
                <a:ext uri="{FF2B5EF4-FFF2-40B4-BE49-F238E27FC236}">
                  <a16:creationId xmlns:a16="http://schemas.microsoft.com/office/drawing/2014/main" id="{D0841DE7-6619-8F27-0B89-5EE6FAA2E1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313"/>
            <a:stretch/>
          </p:blipFill>
          <p:spPr bwMode="auto">
            <a:xfrm>
              <a:off x="5404462" y="4085517"/>
              <a:ext cx="3016062" cy="2475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4" descr="thumbnail">
              <a:extLst>
                <a:ext uri="{FF2B5EF4-FFF2-40B4-BE49-F238E27FC236}">
                  <a16:creationId xmlns:a16="http://schemas.microsoft.com/office/drawing/2014/main" id="{8BA12F82-0DC5-85B0-88BD-7829BA6A6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1942" y="2109938"/>
              <a:ext cx="2731094" cy="2225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8" descr="한달새 112% 폭등한 이 주식…&quot;대기업들 눈독&quot; 이유있는 질주 - 머니투데이">
              <a:extLst>
                <a:ext uri="{FF2B5EF4-FFF2-40B4-BE49-F238E27FC236}">
                  <a16:creationId xmlns:a16="http://schemas.microsoft.com/office/drawing/2014/main" id="{95353193-4BD0-9524-1471-4503E700A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3614" y="4364365"/>
              <a:ext cx="2967749" cy="2013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DB79439-55DB-29C9-76B8-F0963CAC3B24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968C4D73-2F14-2795-AC6E-6D601801E691}"/>
              </a:ext>
            </a:extLst>
          </p:cNvPr>
          <p:cNvSpPr/>
          <p:nvPr/>
        </p:nvSpPr>
        <p:spPr>
          <a:xfrm>
            <a:off x="1270060" y="2096447"/>
            <a:ext cx="9651879" cy="42977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C14BC669-90A5-1323-E952-B7280896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C1FFCF78-714C-8C74-8CFF-B62DA7052620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733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왜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요구하는가</a:t>
            </a:r>
            <a:r>
              <a:rPr lang="en-US" altLang="ko-KR" sz="2000" b="1" dirty="0">
                <a:solidFill>
                  <a:srgbClr val="1F3B73"/>
                </a:solidFill>
              </a:rPr>
              <a:t>?</a:t>
            </a:r>
            <a:endParaRPr lang="ko-KR" altLang="en-US" sz="2000" b="1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1F3B73"/>
                </a:solidFill>
              </a:rPr>
              <a:t>온실가스 배출량이 기업가치에 직접적인 영향</a:t>
            </a:r>
            <a:endParaRPr lang="ko-KR" altLang="en-US" sz="2400" dirty="0">
              <a:solidFill>
                <a:srgbClr val="1F3B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971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41233" y="2578648"/>
            <a:ext cx="5134708" cy="37342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881094" y="2571275"/>
            <a:ext cx="5134708" cy="37416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836" y="2867863"/>
            <a:ext cx="1345500" cy="828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335" y="3784996"/>
            <a:ext cx="762450" cy="11536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251" y="3784996"/>
            <a:ext cx="762450" cy="11536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480" y="3784996"/>
            <a:ext cx="762450" cy="115360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506" y="3784996"/>
            <a:ext cx="762450" cy="1153600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39" y="3784996"/>
            <a:ext cx="762450" cy="115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69359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841949" y="4818855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706484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38920" y="4826703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60532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981627" y="5514160"/>
            <a:ext cx="2478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Scope 1, 2 : 500t</a:t>
            </a:r>
          </a:p>
          <a:p>
            <a:r>
              <a:rPr lang="en-US" altLang="ko-KR" sz="2000" b="1" dirty="0"/>
              <a:t>Scope 3    :     0t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160" y="2791464"/>
            <a:ext cx="762450" cy="115360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076" y="2791464"/>
            <a:ext cx="762450" cy="1153600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8305" y="2791464"/>
            <a:ext cx="762450" cy="1153600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331" y="2791464"/>
            <a:ext cx="762450" cy="115360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564" y="2791464"/>
            <a:ext cx="762450" cy="1153600"/>
          </a:xfrm>
          <a:prstGeom prst="rect">
            <a:avLst/>
          </a:prstGeom>
        </p:spPr>
      </p:pic>
      <p:sp>
        <p:nvSpPr>
          <p:cNvPr id="43" name="왼쪽 중괄호 42"/>
          <p:cNvSpPr/>
          <p:nvPr/>
        </p:nvSpPr>
        <p:spPr>
          <a:xfrm rot="16200000">
            <a:off x="8323392" y="2323180"/>
            <a:ext cx="236127" cy="424854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6317184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189774" y="3825323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054309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986745" y="3833171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9808357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726268" y="2691747"/>
            <a:ext cx="4661359" cy="24964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6269159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7169865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8069047" y="271958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8955558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9820584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705" y="4693256"/>
            <a:ext cx="1345500" cy="8288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341679" y="5534482"/>
            <a:ext cx="2478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Scope 1, 2 :    0t</a:t>
            </a:r>
          </a:p>
          <a:p>
            <a:r>
              <a:rPr lang="en-US" altLang="ko-KR" sz="2000" b="1" dirty="0"/>
              <a:t>Scope 3    :  500t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1374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왜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요구하는가</a:t>
            </a:r>
            <a:r>
              <a:rPr lang="en-US" altLang="ko-KR" sz="2000" b="1" dirty="0">
                <a:solidFill>
                  <a:srgbClr val="1F3B73"/>
                </a:solidFill>
              </a:rPr>
              <a:t>?</a:t>
            </a:r>
            <a:endParaRPr lang="ko-KR" altLang="en-US" sz="2000" b="1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 err="1">
                <a:solidFill>
                  <a:srgbClr val="1F3B73"/>
                </a:solidFill>
              </a:rPr>
              <a:t>그린워싱을</a:t>
            </a:r>
            <a:r>
              <a:rPr lang="ko-KR" altLang="en-US" sz="2000" dirty="0">
                <a:solidFill>
                  <a:srgbClr val="1F3B73"/>
                </a:solidFill>
              </a:rPr>
              <a:t> 방지하기 위해서는 필수</a:t>
            </a:r>
            <a:endParaRPr lang="en-US" altLang="ko-KR" sz="2000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1F3B73"/>
                </a:solidFill>
              </a:rPr>
              <a:t>동일한 온실가스를 배출하여도 </a:t>
            </a:r>
            <a:r>
              <a:rPr lang="ko-KR" altLang="en-US" sz="2000" dirty="0" err="1">
                <a:solidFill>
                  <a:srgbClr val="1F3B73"/>
                </a:solidFill>
              </a:rPr>
              <a:t>보고범위</a:t>
            </a:r>
            <a:r>
              <a:rPr lang="en-US" altLang="ko-KR" sz="2000" dirty="0">
                <a:solidFill>
                  <a:srgbClr val="1F3B73"/>
                </a:solidFill>
              </a:rPr>
              <a:t>(reporting entity)</a:t>
            </a:r>
            <a:r>
              <a:rPr lang="ko-KR" altLang="en-US" sz="2000" dirty="0">
                <a:solidFill>
                  <a:srgbClr val="1F3B73"/>
                </a:solidFill>
              </a:rPr>
              <a:t>에 따라 값이 달라짐</a:t>
            </a:r>
            <a:endParaRPr lang="en-US" altLang="ko-KR" sz="2000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1F3B73"/>
                </a:solidFill>
              </a:rPr>
              <a:t>만약</a:t>
            </a:r>
            <a:r>
              <a:rPr lang="en-US" altLang="ko-KR" sz="2000" dirty="0">
                <a:solidFill>
                  <a:srgbClr val="1F3B73"/>
                </a:solidFill>
              </a:rPr>
              <a:t>, Scope 3</a:t>
            </a:r>
            <a:r>
              <a:rPr lang="ko-KR" altLang="en-US" sz="2000" dirty="0">
                <a:solidFill>
                  <a:srgbClr val="1F3B73"/>
                </a:solidFill>
              </a:rPr>
              <a:t>를 하지 않으면</a:t>
            </a:r>
            <a:r>
              <a:rPr lang="en-US" altLang="ko-KR" sz="2000" dirty="0">
                <a:solidFill>
                  <a:srgbClr val="1F3B73"/>
                </a:solidFill>
              </a:rPr>
              <a:t>, </a:t>
            </a:r>
            <a:r>
              <a:rPr lang="ko-KR" altLang="en-US" sz="2000" dirty="0">
                <a:solidFill>
                  <a:srgbClr val="1F3B73"/>
                </a:solidFill>
              </a:rPr>
              <a:t>온실가스 </a:t>
            </a:r>
            <a:r>
              <a:rPr lang="ko-KR" altLang="en-US" sz="2000" dirty="0" err="1">
                <a:solidFill>
                  <a:srgbClr val="1F3B73"/>
                </a:solidFill>
              </a:rPr>
              <a:t>배출규제가</a:t>
            </a:r>
            <a:r>
              <a:rPr lang="ko-KR" altLang="en-US" sz="2000" dirty="0">
                <a:solidFill>
                  <a:srgbClr val="1F3B73"/>
                </a:solidFill>
              </a:rPr>
              <a:t> 적은 국가로 공장 이전 가능</a:t>
            </a:r>
            <a:endParaRPr lang="ko-KR" altLang="en-US" sz="2400" dirty="0">
              <a:solidFill>
                <a:srgbClr val="1F3B73"/>
              </a:solidFill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689811" y="4700980"/>
            <a:ext cx="1489359" cy="833501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645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7758258" cy="721519"/>
            <a:chOff x="404018" y="230978"/>
            <a:chExt cx="7758258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72026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614849"/>
              </p:ext>
            </p:extLst>
          </p:nvPr>
        </p:nvGraphicFramePr>
        <p:xfrm>
          <a:off x="686128" y="1826410"/>
          <a:ext cx="10300977" cy="2124090"/>
        </p:xfrm>
        <a:graphic>
          <a:graphicData uri="http://schemas.openxmlformats.org/drawingml/2006/table">
            <a:tbl>
              <a:tblPr/>
              <a:tblGrid>
                <a:gridCol w="1895403">
                  <a:extLst>
                    <a:ext uri="{9D8B030D-6E8A-4147-A177-3AD203B41FA5}">
                      <a16:colId xmlns:a16="http://schemas.microsoft.com/office/drawing/2014/main" val="1240526658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4165476605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3950175102"/>
                    </a:ext>
                  </a:extLst>
                </a:gridCol>
                <a:gridCol w="2376048">
                  <a:extLst>
                    <a:ext uri="{9D8B030D-6E8A-4147-A177-3AD203B41FA5}">
                      <a16:colId xmlns:a16="http://schemas.microsoft.com/office/drawing/2014/main" val="704100353"/>
                    </a:ext>
                  </a:extLst>
                </a:gridCol>
                <a:gridCol w="2101394">
                  <a:extLst>
                    <a:ext uri="{9D8B030D-6E8A-4147-A177-3AD203B41FA5}">
                      <a16:colId xmlns:a16="http://schemas.microsoft.com/office/drawing/2014/main" val="1052205137"/>
                    </a:ext>
                  </a:extLst>
                </a:gridCol>
              </a:tblGrid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구분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TCFD </a:t>
                      </a:r>
                      <a:endParaRPr lang="en-US" sz="1400" kern="0" spc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기준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 S2)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EU CSRD 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(EFRAG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의 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ESRS)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미국 </a:t>
                      </a: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SEC 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기후 관련 공시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41735"/>
                  </a:ext>
                </a:extLst>
              </a:tr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1&amp;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751173"/>
                  </a:ext>
                </a:extLst>
              </a:tr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en-US" altLang="ko-KR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소규모기업은 면제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041836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다수의 글로벌 기준에서도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</a:t>
            </a:r>
          </a:p>
        </p:txBody>
      </p:sp>
    </p:spTree>
    <p:extLst>
      <p:ext uri="{BB962C8B-B14F-4D97-AF65-F5344CB8AC3E}">
        <p14:creationId xmlns:p14="http://schemas.microsoft.com/office/powerpoint/2010/main" val="2131010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요구사항 및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국내 정책당국 의견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(2022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7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월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44520" y="1588102"/>
            <a:ext cx="11047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i="1" dirty="0"/>
              <a:t>질의: 중요성에 따라, 모든 기업이 공시해야 하는 </a:t>
            </a:r>
            <a:r>
              <a:rPr lang="ko-KR" altLang="en-US" b="1" i="1" dirty="0" err="1"/>
              <a:t>산업전반</a:t>
            </a:r>
            <a:r>
              <a:rPr lang="ko-KR" altLang="en-US" b="1" i="1" dirty="0"/>
              <a:t> 지표 범주로서 </a:t>
            </a:r>
            <a:r>
              <a:rPr lang="ko-KR" altLang="en-US" b="1" i="1" dirty="0" err="1"/>
              <a:t>Scope</a:t>
            </a:r>
            <a:r>
              <a:rPr lang="ko-KR" altLang="en-US" b="1" i="1" dirty="0"/>
              <a:t> 3 절대 총 배출량을 포함하는 제안에 동의하는가? 만약 그렇지 않다면, 무엇을 제안하며 그 이유는 무엇인가?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04018" y="2443264"/>
            <a:ext cx="11087528" cy="3073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산업기반 요구사항에서 해당 정보가 중요한 산업에만 요구하는 것을 제안</a:t>
            </a:r>
            <a:endParaRPr lang="ko-KR" altLang="en-US" sz="1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98170" lvl="1" indent="-140970" algn="just" fontAlgn="base">
              <a:lnSpc>
                <a:spcPct val="18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- IFRS S2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부록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B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산업기반 요구사항에서 금융부문에는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에해당하는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금융배출량의 공시를 요구하고 있는데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이를 다른 산업에도 확대 적용 가능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탄소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고배출군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산업을 지정하여 해당 산업 內 기업에 대하여만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까지 공개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indent="-285750" algn="just" fontAlgn="base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기업마다 가치사슬의 범위가 상이하여 공시되는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대한 정보가 달라질 수 있고 이는 기업간 비교가능성을 저하시키므로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en-US" altLang="ko-KR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배출량에 포함되는 대상을 좀 더 구체적으로 제시할 필요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특정 규모 이상의 주요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공급망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2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615950" lvl="1" indent="-158750" algn="just" fontAlgn="base">
              <a:lnSpc>
                <a:spcPct val="18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특히 중소기업의 경우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탄소중립에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대한 인식이 부족한 상황이므로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포함 공시 범위에서 제외하는 방안 또한 고려할 필요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35529" y="2426324"/>
            <a:ext cx="11172305" cy="3128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505201" y="5697996"/>
            <a:ext cx="8300940" cy="422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fontAlgn="base" latinLnBrk="0">
              <a:lnSpc>
                <a:spcPct val="18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출처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금융위원회와 한국회계기준원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IFRS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지속가능성 공시기준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최종 검토의견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(2022)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1203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요구사항 및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ISSB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현재 상황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(2023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월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16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일 몬트리올 회의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70727" y="1566530"/>
            <a:ext cx="10883073" cy="446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공시에는 데이터 가용성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data availability)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과 데이터 품질 문제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(data quality challenges)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존재하지만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정보 공시가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사업모형의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지속가능성을 이해하는데 매우 중요한 요소이므로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정보의 공시 요구를 유지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시행 후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일정기간 면제기간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적용하기로 함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작성자와 가치사슬 내 하나 이상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보고주기가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다른 경우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정보의 추정 및 공시를 위한 과도한 비용 또는 노력없이 가장 최근의 데이터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most recent data)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이용하여 공시하도록 완화함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(safe harbor)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도입을 지지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함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①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도입 여부는 각국의 규제기관이 결정할 사안이므로 이를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반영해야 하며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②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회피조항이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투자자들의 소송 권리를 박탈해서는 안 된다는 점을 고려해야 한다는 의견을 제시함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산정과 관련된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framework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제공할 예정임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위한 역량 구축 노력을 진행하기로 함</a:t>
            </a:r>
            <a:endParaRPr lang="en-US" altLang="ko-KR" sz="14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GHG protocol ‘GHG protocol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기업 가치사슬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(Scope 3)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회계 및 </a:t>
            </a: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보고기준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(GHG Protocol Corporate Value Chain (Scope 3) Accounting and Reporting Standard)(2011)’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에 기술된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15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개의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카테고리가 모두 포함되는 것으로 확인함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567378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(1)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적용 대상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rgbClr val="002060"/>
                </a:solidFill>
              </a:rPr>
              <a:t>Scope 3 </a:t>
            </a:r>
            <a:r>
              <a:rPr lang="ko-KR" altLang="en-US" b="1" dirty="0" err="1">
                <a:solidFill>
                  <a:srgbClr val="002060"/>
                </a:solidFill>
              </a:rPr>
              <a:t>공시대상을</a:t>
            </a:r>
            <a:r>
              <a:rPr lang="ko-KR" altLang="en-US" b="1" dirty="0">
                <a:solidFill>
                  <a:srgbClr val="002060"/>
                </a:solidFill>
              </a:rPr>
              <a:t> 모든 산업으로 할 것인가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>
                <a:solidFill>
                  <a:srgbClr val="002060"/>
                </a:solidFill>
              </a:rPr>
              <a:t>중요성에 따라 선택적으로 할 것인가</a:t>
            </a:r>
            <a:r>
              <a:rPr lang="en-US" altLang="ko-KR" b="1" dirty="0"/>
              <a:t>?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44520" y="1944020"/>
            <a:ext cx="11407511" cy="349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비중이 매우 낮은 기업과 산업이 존재하지만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모든 산업을 대상으로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의무화하는 것은 비효율적 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따라서 우리나라에서도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공개초안과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관련하여 탄소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고배출군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산업에 대해서만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요구하는 등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SASB,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지속가능성회계기준위원회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와 유사하게 ‘산업기반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접근법’을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제안함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만약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산업의 중요성에 따라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선택적으로 적용한다면 ‘중요성을 어떻게 판단하는가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문제가 존재함 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구체적으로는 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SASB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기준만으로 판단하는가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</a:t>
            </a:r>
            <a:r>
              <a:rPr lang="en-US" altLang="ko-KR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SBTi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목표에 명시적으로 포함되어 있는 경우 공시하는가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?(SEC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규정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)’, 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기업별로 중요성 평가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(Materiality assessment)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실시해야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한다면 어떠한 기준으로 해야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‘CSRD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Materiality assessment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가이던스를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주고 있는데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그 개념을 따라야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비즈니스가 다양할 때는 어떻게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 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지주회사의 경우에는 어떻게 해야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?)’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등의 문제가 존재함 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747757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가치사슬 정의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가치사슬 범위 선정 문제 및 제품 </a:t>
            </a:r>
            <a:r>
              <a:rPr lang="en-US" altLang="ko-KR" b="1" dirty="0">
                <a:solidFill>
                  <a:srgbClr val="002060"/>
                </a:solidFill>
              </a:rPr>
              <a:t>Life Cycle </a:t>
            </a:r>
            <a:r>
              <a:rPr lang="ko-KR" altLang="en-US" b="1" dirty="0">
                <a:solidFill>
                  <a:srgbClr val="002060"/>
                </a:solidFill>
              </a:rPr>
              <a:t>문제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404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가치사슬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(Value Chain)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범위에 대한 정의는 매우 다양하며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정의를 어떻게 하느냐에 따라 그 규모와 크기가 달라짐 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‘비용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-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효익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대비 가장 유용한 범위는 어디까지인가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‘GHG protocol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모범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가이던스에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전적으로 의존할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나아가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Value Chain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Value Chain standard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적용시킬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등의 문제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‘제품의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Life Cycle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을 어떻게 정의하고 추적할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‘GHG protocol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모범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가이던스에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전적으로 의존할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 Product Life Cycle Accounting and Reporting Standard(GHG Protocol 2022)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등의 문제</a:t>
            </a:r>
          </a:p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가치사슬에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대한 일관된 정의가 어려워 기업마다 공시되는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대한 정보가 달라질 수 있음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일관되지 않은 가치사슬을 기업마다 다르게 적용하는 경우에 공시된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정보의 신뢰성 하락과 기업간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비교가능성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저하의 문제가 존재할 수 있음</a:t>
            </a:r>
          </a:p>
          <a:p>
            <a:pPr marL="742950" lvl="1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우리나라에서도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배출량에 포함되는 대상을 좀 더 구체적으로 제시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특정 규모 이상의 주요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공급망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할 필요가 있음을 제안하였음 </a:t>
            </a:r>
          </a:p>
        </p:txBody>
      </p:sp>
    </p:spTree>
    <p:extLst>
      <p:ext uri="{BB962C8B-B14F-4D97-AF65-F5344CB8AC3E}">
        <p14:creationId xmlns:p14="http://schemas.microsoft.com/office/powerpoint/2010/main" val="2267451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(3)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측정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방법론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문제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다양한 방법론에 따른 비교가능성의 문제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카테고리 별로 다양한 방법론이 존재함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예컨대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카테고리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Supplier-specific method, Hybrid method, Average-product method,  Average spend-based method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가지 방법론이 존재함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어떠한 방법론을 사용하느냐에 따라 그 규모 차이가 매우 달라짐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감가상각비와 다르게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long-term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을 봤을 때 방법론에 따라 그 차이가 더 커짐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그리고 시나리오별로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크기가 달라질 수 있음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모든 시나리오를 다 보여줄 수 없기에 어떤 시나리오를 쓰는게 가장 합리적이고 전반적인 비교가능성을 높일 수 있는지 등에 대한 논의가 필요함</a:t>
            </a:r>
          </a:p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도입하는 경우에 가치사슬 내에 존재하는 기업의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배출량을 실제로 정확하게 측정하는 문제가 존재함 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가치사슬에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존재하는 기업의 온실가스 배출량 데이터의 입수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추정치 사용의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산출방법론의 문제 등이 존재함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특히 가치사슬 내에 중소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중견기업이 많은 경우에는 측정에 상당한 문제가 발생할 수 있음 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또한 금융업의 경우에는 ‘금융자산 포트폴리오 배출량’ 산정을 위한 데이터 수집의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가중치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배정방식의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문제 등이 존재하므로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공시의 신뢰성과 기업간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비교가능성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문제를 야기할 수 있음 </a:t>
            </a:r>
          </a:p>
        </p:txBody>
      </p:sp>
    </p:spTree>
    <p:extLst>
      <p:ext uri="{BB962C8B-B14F-4D97-AF65-F5344CB8AC3E}">
        <p14:creationId xmlns:p14="http://schemas.microsoft.com/office/powerpoint/2010/main" val="77340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(4)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데이터 가용성과 데이터 품질 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데이터 소스 확보 문제의 어려움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>
                <a:solidFill>
                  <a:srgbClr val="002060"/>
                </a:solidFill>
              </a:rPr>
              <a:t>출처의 신뢰성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 err="1">
                <a:solidFill>
                  <a:srgbClr val="002060"/>
                </a:solidFill>
              </a:rPr>
              <a:t>비교가능성</a:t>
            </a:r>
            <a:r>
              <a:rPr lang="ko-KR" altLang="en-US" b="1" dirty="0">
                <a:solidFill>
                  <a:srgbClr val="002060"/>
                </a:solidFill>
              </a:rPr>
              <a:t> 문제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4681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측정하기 위해서는 다양한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Data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 필요한데 상당부분은 외국데이터를 의존하여 국내와 맞지 않는 실정임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예컨대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원재료 생산에서 발생하는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CO2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규모를 지역별로 파악하기 위해서는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EEIO(Environmentally-extended input output)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자료가 필요하지만 국내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EEIO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자료가 없는 경우가 매우 많음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따라서 국내와 실정이 매우 다른 영국 및 미국 등의 자료를 활용해야 하는 경우가 발생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 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도입하는 경우에 가치사슬 내에 존재하는 기업의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배출량을 실제로 정확하게 측정하는 문제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위해서는 데이터 가용성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(the data availability)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과 데이터 품질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(data quality challenges)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 존재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시행일 지연에 대해서 대체로 동의하고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이미 역량을 갖춘 기업에 대해서는 조기 공시를 권고할 필요성을 언급하고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도입을 지지함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(1)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도입 여부는 각국의 규제기관이 결정할 사안이므로 이를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반영해야 하며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(2)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회피조항이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투자자들의 소송 권리를 박탈해서는 안 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즉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경영진이 투자자를 우선하지 않음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점을 고려해야 한다는 의견을 제시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한국회계기준원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ISSB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회의결과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600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589210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03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(5)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비교정보 공시의 문제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방법론 및 데이터 소스가 변경되었을 때 </a:t>
            </a:r>
            <a:r>
              <a:rPr lang="en-US" altLang="ko-KR" b="1" dirty="0">
                <a:solidFill>
                  <a:srgbClr val="002060"/>
                </a:solidFill>
              </a:rPr>
              <a:t>backward</a:t>
            </a:r>
            <a:r>
              <a:rPr lang="ko-KR" altLang="en-US" b="1" dirty="0">
                <a:solidFill>
                  <a:srgbClr val="002060"/>
                </a:solidFill>
              </a:rPr>
              <a:t>를 통해 과거 </a:t>
            </a:r>
            <a:r>
              <a:rPr lang="ko-KR" altLang="en-US" b="1" dirty="0" err="1">
                <a:solidFill>
                  <a:srgbClr val="002060"/>
                </a:solidFill>
              </a:rPr>
              <a:t>시계열</a:t>
            </a:r>
            <a:r>
              <a:rPr lang="ko-KR" altLang="en-US" b="1" dirty="0">
                <a:solidFill>
                  <a:srgbClr val="002060"/>
                </a:solidFill>
              </a:rPr>
              <a:t> 데이터를 소급 </a:t>
            </a:r>
            <a:r>
              <a:rPr lang="ko-KR" altLang="en-US" b="1" dirty="0" err="1">
                <a:solidFill>
                  <a:srgbClr val="002060"/>
                </a:solidFill>
              </a:rPr>
              <a:t>재작성</a:t>
            </a:r>
            <a:r>
              <a:rPr lang="ko-KR" altLang="en-US" b="1" dirty="0">
                <a:solidFill>
                  <a:srgbClr val="002060"/>
                </a:solidFill>
              </a:rPr>
              <a:t> 이슈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2835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공개초안에서는 비교정보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(comparative information)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위해서는 방법론이나 데이터 소스가 변경되었을 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과거부터 다시 추정하여 비교해야 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이럴 때 시간과 노력이 과도하게 투입되는 경우가 발생할 수 있음</a:t>
            </a: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“문단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64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전기에 공시된 ‘해당기간에 대한 추정치’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과거 추정치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(historic estimates))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적용되며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미래 전망에 대한 추정치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미래 추정치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(forward-looking estimates))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에는 적용되지 않음을 명확히 하기로 함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비교정보 공시에 대한 사례 개발 등 적절한 가이드라인이 필요함</a:t>
            </a:r>
          </a:p>
        </p:txBody>
      </p:sp>
    </p:spTree>
    <p:extLst>
      <p:ext uri="{BB962C8B-B14F-4D97-AF65-F5344CB8AC3E}">
        <p14:creationId xmlns:p14="http://schemas.microsoft.com/office/powerpoint/2010/main" val="999728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03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(6) Scope 3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보고시기의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문제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rgbClr val="002060"/>
                </a:solidFill>
              </a:rPr>
              <a:t>Scope 3</a:t>
            </a:r>
            <a:r>
              <a:rPr lang="ko-KR" altLang="en-US" b="1" dirty="0">
                <a:solidFill>
                  <a:srgbClr val="002060"/>
                </a:solidFill>
              </a:rPr>
              <a:t>는 재무제표와 동시에 보고가능한지 이슈 </a:t>
            </a:r>
            <a:r>
              <a:rPr lang="en-US" altLang="ko-KR" b="1" dirty="0">
                <a:solidFill>
                  <a:srgbClr val="002060"/>
                </a:solidFill>
              </a:rPr>
              <a:t>(Value Chain</a:t>
            </a:r>
            <a:r>
              <a:rPr lang="ko-KR" altLang="en-US" b="1" dirty="0">
                <a:solidFill>
                  <a:srgbClr val="002060"/>
                </a:solidFill>
              </a:rPr>
              <a:t>에게 자료 확보 필요</a:t>
            </a:r>
            <a:r>
              <a:rPr lang="en-US" altLang="ko-KR" b="1" dirty="0">
                <a:solidFill>
                  <a:srgbClr val="002060"/>
                </a:solidFill>
              </a:rPr>
              <a:t>)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28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S1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의하면 지속가능성 관련 비재무정보는 재무제표와 동시에 보고하고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보고기간 또한 재무제표와 동일함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따라서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보고시기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(timing of reporting)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대한 이슈가 발생할 것으로 예상됨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 시행되면 지속가능성보고서를 재무제표와 동시에 공시하므로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공시시기가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앞당겨질 수 있음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이는 일반적인 지속가능성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공시에만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해당하는 것이 아니라 온실가스배출량 공시에도 동일하게 적용됨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특히 현재 우리나라 온실가스배출량은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월말까지 통보되는데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 시행되면 조기 확정의 문제가 발생함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재무제표와 동시에 보고는 유지하되 재무제표 발행 후 일정기간 지속가능성 관련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재무공시를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할 수 있는 짧은 기간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반기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경과규정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(short-term transitional relief)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도입을 검토함</a:t>
            </a:r>
          </a:p>
        </p:txBody>
      </p:sp>
    </p:spTree>
    <p:extLst>
      <p:ext uri="{BB962C8B-B14F-4D97-AF65-F5344CB8AC3E}">
        <p14:creationId xmlns:p14="http://schemas.microsoft.com/office/powerpoint/2010/main" val="2359239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03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(7)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인증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rgbClr val="002060"/>
                </a:solidFill>
              </a:rPr>
              <a:t>Scope 3 </a:t>
            </a:r>
            <a:r>
              <a:rPr lang="ko-KR" altLang="en-US" b="1" dirty="0">
                <a:solidFill>
                  <a:srgbClr val="002060"/>
                </a:solidFill>
              </a:rPr>
              <a:t>인증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 err="1">
                <a:solidFill>
                  <a:srgbClr val="002060"/>
                </a:solidFill>
              </a:rPr>
              <a:t>회피조항</a:t>
            </a:r>
            <a:r>
              <a:rPr lang="ko-KR" altLang="en-US" b="1" dirty="0">
                <a:solidFill>
                  <a:srgbClr val="002060"/>
                </a:solidFill>
              </a:rPr>
              <a:t> 등의 이슈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2030676"/>
            <a:ext cx="10844803" cy="4011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산정과 공시도 중요하지만 공시된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배출량이 신뢰할 수 있는가가 중요하므로 인증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검증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 필요함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EU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CSRD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회계연도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공시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부터 단계적으로 인증을 의무화할 예정</a:t>
            </a: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미국은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과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대해서는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2024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회계연도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공시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부터 인증을 단계적으로 의무화하지만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공시는 인증대상에서 제외할 예정 </a:t>
            </a: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공시의 신뢰성 확보를 위해서는 인증의 의무화가 필수적이지만 아직은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공시의 정착이 중요하므로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공시가 어느 정도 정착된 후에 인증을 도입하는 것을 검토할 필요가 있음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재무제표와 동일한 시점에 보고해야 하는 경우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인증에 대한 문제가 더욱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중요해짐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국내의 경우 온실가스 배출 인증이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월에 환경부를 통해 확인되는데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그렇다면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월말에 사업보고서를 공시하는 경우 인증되지 않은 가치사슬 내의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1, Scope 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사용해야 하는 문제가 발생함 </a:t>
            </a: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이러한 다양한 문제로 인해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SEC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공시에 대해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(Safe harbor)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을 적용함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국내에서도 이를 적용하는 방안을 검토할 필요가 있음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313953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632402" cy="721519"/>
            <a:chOff x="404018" y="230978"/>
            <a:chExt cx="463240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0767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국내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보고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60808" y="1201748"/>
            <a:ext cx="10797382" cy="247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국내 지속가능성 보고서를 작성한 상장 기업 중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공시한 기업은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공시 기준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(2020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결산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))</a:t>
            </a: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년과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년에는 더 늘어날 것으로 예상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현재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TCFD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도입기업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100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 넘을 것으로 예상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2021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년기준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금융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/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보험 업종이 전체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기업중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14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개로 상당히 높은 비중을 차지하고 있음</a:t>
            </a: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측정하는 기준 및 보고하는 방식이 달라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비교가능성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등에 우려가 존재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나아가 데이터 품질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데이터 출처 등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GHG protocol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 요구하는 자료가 상당히 많이 누락되어 있음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410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632402" cy="721519"/>
            <a:chOff x="404018" y="230978"/>
            <a:chExt cx="463240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0767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국내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보고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51" y="1788337"/>
            <a:ext cx="6190618" cy="442125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456774" y="1673777"/>
            <a:ext cx="6331295" cy="45358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현대자동차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2022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(FY2021) Scope 3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공시현황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08581" y="1847950"/>
            <a:ext cx="4679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/>
              <a:t>업스트림과</a:t>
            </a:r>
            <a:r>
              <a:rPr lang="ko-KR" altLang="en-US" b="1" dirty="0"/>
              <a:t> 다운스트림의 </a:t>
            </a:r>
            <a:r>
              <a:rPr lang="en-US" altLang="ko-KR" b="1" dirty="0"/>
              <a:t>15</a:t>
            </a:r>
            <a:r>
              <a:rPr lang="ko-KR" altLang="en-US" b="1" dirty="0"/>
              <a:t>개 카테고리 중 </a:t>
            </a:r>
            <a:r>
              <a:rPr lang="en-US" altLang="ko-KR" b="1" dirty="0"/>
              <a:t>11</a:t>
            </a:r>
            <a:r>
              <a:rPr lang="ko-KR" altLang="en-US" b="1" dirty="0"/>
              <a:t>개 카테고리 공시</a:t>
            </a:r>
            <a:endParaRPr lang="en-US" altLang="ko-KR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051431" y="5341731"/>
            <a:ext cx="3430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GHG</a:t>
            </a:r>
            <a:r>
              <a:rPr lang="ko-KR" altLang="en-US" b="1" dirty="0"/>
              <a:t>에 따른 </a:t>
            </a:r>
            <a:r>
              <a:rPr lang="ko-KR" altLang="en-US" b="1" dirty="0" err="1"/>
              <a:t>계산방법론</a:t>
            </a:r>
            <a:r>
              <a:rPr lang="ko-KR" altLang="en-US" b="1" dirty="0"/>
              <a:t> 및 </a:t>
            </a:r>
            <a:r>
              <a:rPr lang="ko-KR" altLang="en-US" b="1" dirty="0" err="1"/>
              <a:t>데이터품질</a:t>
            </a:r>
            <a:r>
              <a:rPr lang="ko-KR" altLang="en-US" b="1" dirty="0"/>
              <a:t> 등을 공시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27539" y="3381380"/>
            <a:ext cx="2567354" cy="2166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/>
          <p:cNvCxnSpPr/>
          <p:nvPr/>
        </p:nvCxnSpPr>
        <p:spPr>
          <a:xfrm flipV="1">
            <a:off x="3094893" y="2118946"/>
            <a:ext cx="4070838" cy="1459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3622420" y="3381380"/>
            <a:ext cx="3050941" cy="19708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6673361" y="3290899"/>
            <a:ext cx="527527" cy="19246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051431" y="2989339"/>
            <a:ext cx="4679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/>
              <a:t>비교가능성을 위해 과거 </a:t>
            </a:r>
            <a:r>
              <a:rPr lang="en-US" altLang="ko-KR" b="1" dirty="0"/>
              <a:t>2</a:t>
            </a:r>
            <a:r>
              <a:rPr lang="ko-KR" altLang="en-US" b="1" dirty="0"/>
              <a:t>년치 공시</a:t>
            </a:r>
            <a:endParaRPr lang="en-US" altLang="ko-KR" b="1" dirty="0"/>
          </a:p>
        </p:txBody>
      </p:sp>
      <p:sp>
        <p:nvSpPr>
          <p:cNvPr id="28" name="직사각형 27"/>
          <p:cNvSpPr/>
          <p:nvPr/>
        </p:nvSpPr>
        <p:spPr>
          <a:xfrm>
            <a:off x="527539" y="5565552"/>
            <a:ext cx="4712676" cy="62645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화살표 연결선 28"/>
          <p:cNvCxnSpPr/>
          <p:nvPr/>
        </p:nvCxnSpPr>
        <p:spPr>
          <a:xfrm flipV="1">
            <a:off x="5240215" y="5649404"/>
            <a:ext cx="1868366" cy="23945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660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632402" cy="721519"/>
            <a:chOff x="404018" y="230978"/>
            <a:chExt cx="463240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0767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국내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보고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주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만도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2022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(FY2021) Scope 3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공시현황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01" y="2602615"/>
            <a:ext cx="3824791" cy="220307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910" y="2602615"/>
            <a:ext cx="6023082" cy="3737828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456774" y="2474885"/>
            <a:ext cx="10410518" cy="4022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26101" y="1463229"/>
            <a:ext cx="10410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/>
              <a:t>업스트림과</a:t>
            </a:r>
            <a:r>
              <a:rPr lang="ko-KR" altLang="en-US" b="1" dirty="0"/>
              <a:t> 다운스트림의 </a:t>
            </a:r>
            <a:r>
              <a:rPr lang="en-US" altLang="ko-KR" b="1" dirty="0"/>
              <a:t>15</a:t>
            </a:r>
            <a:r>
              <a:rPr lang="ko-KR" altLang="en-US" b="1" dirty="0"/>
              <a:t>개 카테고리 중 </a:t>
            </a:r>
            <a:r>
              <a:rPr lang="en-US" altLang="ko-KR" b="1" dirty="0"/>
              <a:t>6</a:t>
            </a:r>
            <a:r>
              <a:rPr lang="ko-KR" altLang="en-US" b="1" dirty="0"/>
              <a:t>개 카테고리만 공시</a:t>
            </a: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/>
              <a:t>시계열적</a:t>
            </a:r>
            <a:r>
              <a:rPr lang="ko-KR" altLang="en-US" b="1" dirty="0"/>
              <a:t> </a:t>
            </a:r>
            <a:r>
              <a:rPr lang="ko-KR" altLang="en-US" b="1" dirty="0" err="1"/>
              <a:t>비교가능성</a:t>
            </a:r>
            <a:r>
              <a:rPr lang="ko-KR" altLang="en-US" b="1" dirty="0"/>
              <a:t> 정보는 과거 </a:t>
            </a:r>
            <a:r>
              <a:rPr lang="en-US" altLang="ko-KR" b="1" dirty="0"/>
              <a:t>1</a:t>
            </a:r>
            <a:r>
              <a:rPr lang="ko-KR" altLang="en-US" b="1" dirty="0" err="1"/>
              <a:t>년치만을</a:t>
            </a:r>
            <a:r>
              <a:rPr lang="ko-KR" altLang="en-US" b="1" dirty="0"/>
              <a:t> 공시</a:t>
            </a:r>
            <a:r>
              <a:rPr lang="en-US" altLang="ko-KR" b="1" dirty="0"/>
              <a:t>. </a:t>
            </a:r>
            <a:r>
              <a:rPr lang="ko-KR" altLang="en-US" b="1" dirty="0"/>
              <a:t>총합만 공시</a:t>
            </a: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/>
              <a:t>측정의 산식 방법론 등을 공시하지 않음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4006736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U.S. Dairy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측정 프로세스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754" y="1521312"/>
            <a:ext cx="1794000" cy="501760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75" y="2538445"/>
            <a:ext cx="2878330" cy="65300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20" y="3201403"/>
            <a:ext cx="3416228" cy="1880313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33" y="5215086"/>
            <a:ext cx="2906646" cy="129158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233" y="1496769"/>
            <a:ext cx="2797339" cy="925755"/>
          </a:xfrm>
          <a:prstGeom prst="rect">
            <a:avLst/>
          </a:prstGeom>
        </p:spPr>
      </p:pic>
      <p:cxnSp>
        <p:nvCxnSpPr>
          <p:cNvPr id="25" name="직선 화살표 연결선 24"/>
          <p:cNvCxnSpPr>
            <a:endCxn id="2" idx="3"/>
          </p:cNvCxnSpPr>
          <p:nvPr/>
        </p:nvCxnSpPr>
        <p:spPr>
          <a:xfrm flipH="1" flipV="1">
            <a:off x="3402572" y="1959647"/>
            <a:ext cx="1463183" cy="2699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stCxn id="37" idx="1"/>
          </p:cNvCxnSpPr>
          <p:nvPr/>
        </p:nvCxnSpPr>
        <p:spPr>
          <a:xfrm flipH="1">
            <a:off x="3847110" y="3294434"/>
            <a:ext cx="786435" cy="12786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오른쪽 중괄호 33"/>
          <p:cNvSpPr/>
          <p:nvPr/>
        </p:nvSpPr>
        <p:spPr>
          <a:xfrm>
            <a:off x="3578469" y="2553572"/>
            <a:ext cx="282279" cy="395310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중괄호 36"/>
          <p:cNvSpPr/>
          <p:nvPr/>
        </p:nvSpPr>
        <p:spPr>
          <a:xfrm rot="10800000">
            <a:off x="4633545" y="2456483"/>
            <a:ext cx="189733" cy="16759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오른쪽 중괄호 39"/>
          <p:cNvSpPr/>
          <p:nvPr/>
        </p:nvSpPr>
        <p:spPr>
          <a:xfrm>
            <a:off x="6702230" y="4175400"/>
            <a:ext cx="189733" cy="147805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7165" y="1434902"/>
            <a:ext cx="2902722" cy="2653124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8706" y="1558867"/>
            <a:ext cx="2068459" cy="2582692"/>
          </a:xfrm>
          <a:prstGeom prst="rect">
            <a:avLst/>
          </a:prstGeom>
        </p:spPr>
      </p:pic>
      <p:cxnSp>
        <p:nvCxnSpPr>
          <p:cNvPr id="44" name="직선 화살표 연결선 43"/>
          <p:cNvCxnSpPr>
            <a:stCxn id="40" idx="1"/>
            <a:endCxn id="43" idx="1"/>
          </p:cNvCxnSpPr>
          <p:nvPr/>
        </p:nvCxnSpPr>
        <p:spPr>
          <a:xfrm flipV="1">
            <a:off x="6891963" y="2850213"/>
            <a:ext cx="196743" cy="2064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그림 4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4172" y="4213401"/>
            <a:ext cx="3032973" cy="211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48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U.S. Dairy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측정 프로세스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60808" y="1684802"/>
            <a:ext cx="10309769" cy="4115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6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보고경계의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정의</a:t>
            </a:r>
            <a:endParaRPr lang="ko-KR" altLang="en-US" kern="0" dirty="0">
              <a:solidFill>
                <a:srgbClr val="000000"/>
              </a:solidFill>
              <a:latin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보고 프로세서에는 각 카테고리에서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실행가능한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정도까지 모든 </a:t>
            </a: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온실가스 배출이 포함되어야 함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종종 보고 프로세서는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공급망의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다양한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배출원에서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필요한 데이터를 조달하지 못할 수 있음</a:t>
            </a: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대체물로서의 투명하고 정당한 설명이 포함될 수 있음</a:t>
            </a: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그러나 유제품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공급망의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특정 </a:t>
            </a: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범주가 구매된 상품 및 서비스와 같은 상당한 배출원인 경우 보고 프로세서는 이 범주에서 배출량 데이터를 보고해야 함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GHG protocol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기업 가치사슬 회계 및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보고기준”에는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보고실체가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가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유의한지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확인하는데 사용해야 하는 기준을 간략하게 설명함</a:t>
            </a:r>
            <a:endParaRPr lang="en-US" altLang="ko-KR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altLang="ko-KR" sz="11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285750" lvl="0" indent="-285750" algn="just" fontAlgn="base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데이터 수집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3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온실가스 배출에 가장 크게 기여할 수 있는 데이터 수집에 대한 우선순위 선정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3415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U.S. Dairy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측정 프로세스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44520" y="1578426"/>
            <a:ext cx="10909280" cy="4565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배출 할당</a:t>
            </a: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GHG protocol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은 가능한 한 할당을 피하도록 보고 기관에 강력히 촉구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배출 할당이 계산에 불확실성을 높이기 때문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따라서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세분화된 데이터를 수집하여 할당을 최소화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시간 경과에 따른 배출량 추적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(Setting a Target and Tracking Emissions Over Time)</a:t>
            </a: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시간 경과에 따른 목표 설정 및 배출량 추적 보고 프로세서는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감소 목표를 설정하고 시간 경과에 따른 배출량 감소를 추적하도록 선택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285750" lvl="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인증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(Verifying/Assuring Emissions)</a:t>
            </a: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인증은 선택사항이지만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가능한 독립된 제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3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자로부터 인증을 받기 위해서 노력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ko-KR" altLang="en-US" sz="1600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배출량 보고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(Reporting Emissions)</a:t>
            </a: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CDP(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이전 탄소 정보 공개 프로젝트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(formerly Carbon Disclosure Project))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기후 변화 설문지를 통해 포괄적인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GHG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인벤토리를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공개</a:t>
            </a:r>
          </a:p>
        </p:txBody>
      </p:sp>
    </p:spTree>
    <p:extLst>
      <p:ext uri="{BB962C8B-B14F-4D97-AF65-F5344CB8AC3E}">
        <p14:creationId xmlns:p14="http://schemas.microsoft.com/office/powerpoint/2010/main" val="1804048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BASF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공시사례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44520" y="1578426"/>
            <a:ext cx="10909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인벤토리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범위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694810"/>
              </p:ext>
            </p:extLst>
          </p:nvPr>
        </p:nvGraphicFramePr>
        <p:xfrm>
          <a:off x="460808" y="1986317"/>
          <a:ext cx="11347261" cy="672021"/>
        </p:xfrm>
        <a:graphic>
          <a:graphicData uri="http://schemas.openxmlformats.org/drawingml/2006/table">
            <a:tbl>
              <a:tblPr/>
              <a:tblGrid>
                <a:gridCol w="2841548">
                  <a:extLst>
                    <a:ext uri="{9D8B030D-6E8A-4147-A177-3AD203B41FA5}">
                      <a16:colId xmlns:a16="http://schemas.microsoft.com/office/drawing/2014/main" val="4221735981"/>
                    </a:ext>
                  </a:extLst>
                </a:gridCol>
                <a:gridCol w="8505713">
                  <a:extLst>
                    <a:ext uri="{9D8B030D-6E8A-4147-A177-3AD203B41FA5}">
                      <a16:colId xmlns:a16="http://schemas.microsoft.com/office/drawing/2014/main" val="2581896362"/>
                    </a:ext>
                  </a:extLst>
                </a:gridCol>
              </a:tblGrid>
              <a:tr h="5367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연결방식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지분률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운영통제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재무통제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100%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미만의 지분을 보유하고 있는 그룹 재무제표에 완전히 통합된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 SE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자회사의 배출량은 모두 포함됩니다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비례적으로 통합된 공동 운영의 배출량은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이익에 따라 비율로 공개됩니다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05500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460808" y="2787764"/>
            <a:ext cx="1580882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 fontAlgn="base">
              <a:lnSpc>
                <a:spcPct val="16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조직의 경계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75794"/>
              </p:ext>
            </p:extLst>
          </p:nvPr>
        </p:nvGraphicFramePr>
        <p:xfrm>
          <a:off x="498908" y="3396289"/>
          <a:ext cx="11309161" cy="2034898"/>
        </p:xfrm>
        <a:graphic>
          <a:graphicData uri="http://schemas.openxmlformats.org/drawingml/2006/table">
            <a:tbl>
              <a:tblPr/>
              <a:tblGrid>
                <a:gridCol w="2780623">
                  <a:extLst>
                    <a:ext uri="{9D8B030D-6E8A-4147-A177-3AD203B41FA5}">
                      <a16:colId xmlns:a16="http://schemas.microsoft.com/office/drawing/2014/main" val="4053068812"/>
                    </a:ext>
                  </a:extLst>
                </a:gridCol>
                <a:gridCol w="8528538">
                  <a:extLst>
                    <a:ext uri="{9D8B030D-6E8A-4147-A177-3AD203B41FA5}">
                      <a16:colId xmlns:a16="http://schemas.microsoft.com/office/drawing/2014/main" val="407868503"/>
                    </a:ext>
                  </a:extLst>
                </a:gridCol>
              </a:tblGrid>
              <a:tr h="200575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연결방식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지분률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운영통제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재무통제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는 완전히 통합된 회사의 모든 생산 현장과 전 세계적으로 비례적으로 통합된 공동 운영에서 발생하는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및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2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배출량을 보고합니다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이동 연소 및 생산 및 발전소 이외의 시설에서 발생하는 온실가스 배출량은 보고하지 않습니다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중요하지 않아 재무적으로 통합되지 않은 자회사 및 관련 회사뿐만 아니라 지분법으로 계산된 합작 투자 및 지분법 관련 회사에서 발생하는 온실가스 배출량은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또는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2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배출량에 포함되지 않습니다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자기자본으로 계산된 합작 투자 및 자기자본으로 계산된 관련 회사의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GHG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배출량의 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 보고됩니다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540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473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BASF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공시사례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04018" y="1574734"/>
            <a:ext cx="10909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보고범주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설정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350321"/>
              </p:ext>
            </p:extLst>
          </p:nvPr>
        </p:nvGraphicFramePr>
        <p:xfrm>
          <a:off x="404018" y="1986317"/>
          <a:ext cx="11299032" cy="1102614"/>
        </p:xfrm>
        <a:graphic>
          <a:graphicData uri="http://schemas.openxmlformats.org/drawingml/2006/table">
            <a:tbl>
              <a:tblPr/>
              <a:tblGrid>
                <a:gridCol w="2841548">
                  <a:extLst>
                    <a:ext uri="{9D8B030D-6E8A-4147-A177-3AD203B41FA5}">
                      <a16:colId xmlns:a16="http://schemas.microsoft.com/office/drawing/2014/main" val="4221735981"/>
                    </a:ext>
                  </a:extLst>
                </a:gridCol>
                <a:gridCol w="8457484">
                  <a:extLst>
                    <a:ext uri="{9D8B030D-6E8A-4147-A177-3AD203B41FA5}">
                      <a16:colId xmlns:a16="http://schemas.microsoft.com/office/drawing/2014/main" val="2581896362"/>
                    </a:ext>
                  </a:extLst>
                </a:gridCol>
              </a:tblGrid>
              <a:tr h="5367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보고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범주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카테고리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구매한 상품 및 서비스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2: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자본재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3: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연료 및 에너지 관련 활동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(Scope 1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또는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2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에 포함되지 않음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4: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업스트림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운송 및 유통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5: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작업 중 낭비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6: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출장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7: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직원 출퇴근 범주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8: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업스트림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임대자산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9: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다운스트림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운송 및 유통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11: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판매된 제품의 사용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12: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판매된 제품의 폐기 처리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15: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투자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05500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296897"/>
              </p:ext>
            </p:extLst>
          </p:nvPr>
        </p:nvGraphicFramePr>
        <p:xfrm>
          <a:off x="404018" y="3938591"/>
          <a:ext cx="11309161" cy="2005752"/>
        </p:xfrm>
        <a:graphic>
          <a:graphicData uri="http://schemas.openxmlformats.org/drawingml/2006/table">
            <a:tbl>
              <a:tblPr/>
              <a:tblGrid>
                <a:gridCol w="1864397">
                  <a:extLst>
                    <a:ext uri="{9D8B030D-6E8A-4147-A177-3AD203B41FA5}">
                      <a16:colId xmlns:a16="http://schemas.microsoft.com/office/drawing/2014/main" val="4053068812"/>
                    </a:ext>
                  </a:extLst>
                </a:gridCol>
                <a:gridCol w="9444764">
                  <a:extLst>
                    <a:ext uri="{9D8B030D-6E8A-4147-A177-3AD203B41FA5}">
                      <a16:colId xmlns:a16="http://schemas.microsoft.com/office/drawing/2014/main" val="407868503"/>
                    </a:ext>
                  </a:extLst>
                </a:gridCol>
              </a:tblGrid>
              <a:tr h="2005752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제외 근거</a:t>
                      </a:r>
                    </a:p>
                    <a:p>
                      <a:pPr fontAlgn="base" latinLnBrk="1"/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10, 13, 14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10: 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는 판매된 제품의 가공 과정에서 발생하는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GHG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배출량을 계산 및 보고하지 않습니다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이는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WRI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및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WBCSD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GHG protocol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표준의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가지 회계 및 보고 원칙과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Scope 3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배출원에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대한 다양한 관련성 기준을 철저히 분석하고 균형을 맞춘 결과입니다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는 다양한 중간재를 생산합니다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이 응용 프로그램의 다양성은 합리적으로 추적할 수 없으며 연간 기준으로 신뢰할 수 있는 수치를 얻는 것은 사실상 불가능합니다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이러한 상황은 보고 원칙의 완전성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일관성 및 정확성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및 타당성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을 크게 훼손하여 가치 사슬을 따라 온실가스 배출량을 줄이는 우리의 비즈니스 목표를 달성하지 못합니다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또한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WBCSD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화학 부문 표준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"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화학 부문 가치 사슬에서 기업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GHG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배출량 회계 및 보고 지침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"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"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화학 회사는 신뢰할 수 있는 수치를 얻기 어렵기 때문에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Scope 3,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10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배출량을 보고할 필요가 없습니다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13 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다운스트림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리스 자산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관련 없음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(BASF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전문가 판단에 따라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업스트림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리스 자산의 약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5%).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14 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프랜차이즈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프랜차이즈를 소유하거나 운영하지 않기 때문에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와 관련이 없습니다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  <a:cs typeface="+mn-cs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540314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404018" y="3473713"/>
            <a:ext cx="2975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제외된 범주의 합리적 이유</a:t>
            </a:r>
          </a:p>
        </p:txBody>
      </p:sp>
    </p:spTree>
    <p:extLst>
      <p:ext uri="{BB962C8B-B14F-4D97-AF65-F5344CB8AC3E}">
        <p14:creationId xmlns:p14="http://schemas.microsoft.com/office/powerpoint/2010/main" val="2010121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BASF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공시사례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pic>
        <p:nvPicPr>
          <p:cNvPr id="20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18" y="1486820"/>
            <a:ext cx="4458128" cy="52266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8994957" y="3684784"/>
            <a:ext cx="2162910" cy="31652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186928"/>
              </p:ext>
            </p:extLst>
          </p:nvPr>
        </p:nvGraphicFramePr>
        <p:xfrm>
          <a:off x="5712490" y="1478487"/>
          <a:ext cx="4064556" cy="5054661"/>
        </p:xfrm>
        <a:graphic>
          <a:graphicData uri="http://schemas.openxmlformats.org/drawingml/2006/table">
            <a:tbl>
              <a:tblPr/>
              <a:tblGrid>
                <a:gridCol w="549518">
                  <a:extLst>
                    <a:ext uri="{9D8B030D-6E8A-4147-A177-3AD203B41FA5}">
                      <a16:colId xmlns:a16="http://schemas.microsoft.com/office/drawing/2014/main" val="1012852198"/>
                    </a:ext>
                  </a:extLst>
                </a:gridCol>
                <a:gridCol w="86038">
                  <a:extLst>
                    <a:ext uri="{9D8B030D-6E8A-4147-A177-3AD203B41FA5}">
                      <a16:colId xmlns:a16="http://schemas.microsoft.com/office/drawing/2014/main" val="3480479792"/>
                    </a:ext>
                  </a:extLst>
                </a:gridCol>
                <a:gridCol w="1298423">
                  <a:extLst>
                    <a:ext uri="{9D8B030D-6E8A-4147-A177-3AD203B41FA5}">
                      <a16:colId xmlns:a16="http://schemas.microsoft.com/office/drawing/2014/main" val="1296779020"/>
                    </a:ext>
                  </a:extLst>
                </a:gridCol>
                <a:gridCol w="2130577">
                  <a:extLst>
                    <a:ext uri="{9D8B030D-6E8A-4147-A177-3AD203B41FA5}">
                      <a16:colId xmlns:a16="http://schemas.microsoft.com/office/drawing/2014/main" val="4096884869"/>
                    </a:ext>
                  </a:extLst>
                </a:gridCol>
              </a:tblGrid>
              <a:tr h="1657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데이터의 유형 및 출처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방법론 및 가정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297853"/>
                  </a:ext>
                </a:extLst>
              </a:tr>
              <a:tr h="165783"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Upstream Scope 3 emissions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00769"/>
                  </a:ext>
                </a:extLst>
              </a:tr>
              <a:tr h="4296979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Category 1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Purchased goods and services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활동 데이터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기본 데이터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):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보고 연도에 구매한 상품 및 서비스의 수량 및 금전적 구매량은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내부 비즈니스 데이터 관리 시스템에서 얻었습니다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배출계수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(2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차 데이터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):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a)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원자재 및 포장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: Cradle-to-gate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배출계수는 주로 기본 데이터를 기반으로 하는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자체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LCA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데이터베이스뿐만 아니라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GaBi(sphera), ecoinvent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또는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PlasticsEurope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과 같은 상업적 및 공개적으로 사용 가능한 데이터 소스에서 얻었습니다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b)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기술 상품 및 서비스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: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제품 및 서비스에 대한 지출에 대한 공급망 배출 요인은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2012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DEFRA/DECC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회사 보고를 위한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GHG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전환 요인 지침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공급망에서 간접 배출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에서 얻었습니다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원료 추출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전구체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제조 및 운송 및 에너지 사용으로 인한 간접 배출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이를 위해 구매한 개별 제품의 수량을 파악한 후 구매한 제품의 약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80%(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중량 기준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 대해 배출계수를 적용했습니다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국가별 배출 계수를 사용할 수 있는 경우 구매한 재료의 지역 분포 비율을 반영하기 위해 가중 제품 탄소 발자국을 계산했습니다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요람에서 게이트까지의 배출량을 결정하기 위해 각 제품의 킬로그램당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CO2e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배출량에 구매한 제품의 해당 수량을 곱했습니다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마지막으로 결과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배출량은 조달된 모든 원자재 및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전구체를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설명하기 위해 총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구매량의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100%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로 추정되었습니다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포장에서 발생하는 배출량을 계산하기 위해 먼저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HDPE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드럼 또는 스틸 드럼과 같은 다양한 포장 그룹의 재료 구성을 결정했습니다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그런 다음 구입한 포장 품목의 수에 각각의 요람에서 게이트까지의 배출 계수를 곱하여 온실가스 배출량을 계산했습니다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기술 제품 및 서비스의 온실가스 배출량은 보고 연도의 금전적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구매량을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기준으로 지출 금액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인플레이션 조정 및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VAT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고려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Defra 2012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가이드라인의 온실가스 환산 계수를 곱하여 평가했습니다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933725"/>
                  </a:ext>
                </a:extLst>
              </a:tr>
            </a:tbl>
          </a:graphicData>
        </a:graphic>
      </p:graphicFrame>
      <p:cxnSp>
        <p:nvCxnSpPr>
          <p:cNvPr id="22" name="직선 화살표 연결선 21"/>
          <p:cNvCxnSpPr/>
          <p:nvPr/>
        </p:nvCxnSpPr>
        <p:spPr>
          <a:xfrm flipV="1">
            <a:off x="4765431" y="2655277"/>
            <a:ext cx="791307" cy="800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236861" y="2628923"/>
            <a:ext cx="17395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/>
              <a:t>범주별</a:t>
            </a:r>
            <a:r>
              <a:rPr lang="ko-KR" altLang="en-US" b="1" dirty="0"/>
              <a:t> 데이터 유형</a:t>
            </a:r>
            <a:r>
              <a:rPr lang="en-US" altLang="ko-KR" b="1" dirty="0"/>
              <a:t>, </a:t>
            </a:r>
            <a:r>
              <a:rPr lang="ko-KR" altLang="en-US" b="1" dirty="0"/>
              <a:t>계산 방법 등을 자세히 공시</a:t>
            </a:r>
            <a:endParaRPr lang="en-US" altLang="ko-KR" b="1" dirty="0"/>
          </a:p>
          <a:p>
            <a:pPr algn="ctr"/>
            <a:endParaRPr lang="en-US" altLang="ko-KR" b="1" dirty="0"/>
          </a:p>
          <a:p>
            <a:pPr algn="ctr"/>
            <a:r>
              <a:rPr lang="en-US" altLang="ko-KR" b="1" dirty="0"/>
              <a:t>BASF</a:t>
            </a:r>
            <a:r>
              <a:rPr lang="ko-KR" altLang="en-US" b="1" dirty="0"/>
              <a:t>의 </a:t>
            </a:r>
            <a:r>
              <a:rPr lang="en-US" altLang="ko-KR" b="1" dirty="0"/>
              <a:t>Scope 3 </a:t>
            </a:r>
            <a:r>
              <a:rPr lang="ko-KR" altLang="en-US" b="1" dirty="0"/>
              <a:t>공시는 </a:t>
            </a:r>
            <a:r>
              <a:rPr lang="en-US" altLang="ko-KR" b="1" dirty="0"/>
              <a:t>IFRS S2</a:t>
            </a:r>
            <a:r>
              <a:rPr lang="ko-KR" altLang="en-US" b="1" dirty="0"/>
              <a:t>의 요구사항을 대부분 만족</a:t>
            </a:r>
          </a:p>
        </p:txBody>
      </p:sp>
    </p:spTree>
    <p:extLst>
      <p:ext uri="{BB962C8B-B14F-4D97-AF65-F5344CB8AC3E}">
        <p14:creationId xmlns:p14="http://schemas.microsoft.com/office/powerpoint/2010/main" val="584655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27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302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(1)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산정을 위해서는 먼저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온실가스 산정을 위한 경계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운영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조직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기간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를 명확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460808" y="1847950"/>
            <a:ext cx="10909280" cy="3652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3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산정을 위해서는 먼저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온실가스 산정을 위한 경계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운영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조직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기간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를 명확히 해야함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dirty="0"/>
              <a:t>운영 경계는 기업의 온실가스 </a:t>
            </a:r>
            <a:r>
              <a:rPr lang="ko-KR" altLang="en-US" dirty="0" err="1"/>
              <a:t>인벤토리</a:t>
            </a:r>
            <a:r>
              <a:rPr lang="ko-KR" altLang="en-US" dirty="0"/>
              <a:t> 산정 대상이 되는 </a:t>
            </a:r>
            <a:r>
              <a:rPr lang="ko-KR" altLang="en-US" dirty="0" err="1"/>
              <a:t>배출원의</a:t>
            </a:r>
            <a:r>
              <a:rPr lang="ko-KR" altLang="en-US" dirty="0"/>
              <a:t> 범위를 설정하고 온실가스 배출량 산정</a:t>
            </a:r>
            <a:r>
              <a:rPr lang="en-US" altLang="ko-KR" dirty="0"/>
              <a:t>, </a:t>
            </a:r>
            <a:r>
              <a:rPr lang="ko-KR" altLang="en-US" dirty="0"/>
              <a:t>관리</a:t>
            </a:r>
            <a:r>
              <a:rPr lang="en-US" altLang="ko-KR" dirty="0"/>
              <a:t>, </a:t>
            </a:r>
            <a:r>
              <a:rPr lang="ko-KR" altLang="en-US" dirty="0"/>
              <a:t>보고의 효율성 및 투명성 향상을 위해 </a:t>
            </a:r>
            <a:r>
              <a:rPr lang="ko-KR" altLang="en-US" dirty="0" err="1"/>
              <a:t>배출원의</a:t>
            </a:r>
            <a:r>
              <a:rPr lang="ko-KR" altLang="en-US" dirty="0"/>
              <a:t> 특성에 따라 </a:t>
            </a:r>
            <a:r>
              <a:rPr lang="en-US" altLang="ko-KR" dirty="0"/>
              <a:t>Scope 1, 2, 3</a:t>
            </a:r>
            <a:r>
              <a:rPr lang="ko-KR" altLang="en-US" dirty="0"/>
              <a:t>의 세 가지 유형으로 분류</a:t>
            </a:r>
            <a:endParaRPr lang="en-US" altLang="ko-KR" dirty="0"/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dirty="0"/>
              <a:t>조직 경계는 기업의 온실가스 </a:t>
            </a:r>
            <a:r>
              <a:rPr lang="ko-KR" altLang="en-US" dirty="0" err="1"/>
              <a:t>인벤토리</a:t>
            </a:r>
            <a:r>
              <a:rPr lang="ko-KR" altLang="en-US" dirty="0"/>
              <a:t> 산정 대상이 되는 조직의 범위를 설정하는 것을 의미하며</a:t>
            </a:r>
            <a:r>
              <a:rPr lang="en-US" altLang="ko-KR" dirty="0"/>
              <a:t>, </a:t>
            </a:r>
            <a:r>
              <a:rPr lang="ko-KR" altLang="en-US" dirty="0"/>
              <a:t>설정 기준에 따라 산정 대상이 되는 조직의 범위가 달라짐</a:t>
            </a:r>
            <a:endParaRPr lang="en-US" altLang="ko-KR" dirty="0"/>
          </a:p>
          <a:p>
            <a:pPr lvl="1" algn="just" fontAlgn="base">
              <a:spcBef>
                <a:spcPts val="800"/>
              </a:spcBef>
            </a:pPr>
            <a:endParaRPr lang="ko-KR" altLang="en-US" dirty="0"/>
          </a:p>
          <a:p>
            <a:pPr marL="285750" lvl="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dirty="0" err="1"/>
              <a:t>보고기업은</a:t>
            </a:r>
            <a:r>
              <a:rPr lang="ko-KR" altLang="en-US" dirty="0"/>
              <a:t> </a:t>
            </a:r>
            <a:r>
              <a:rPr lang="en-US" altLang="ko-KR" dirty="0"/>
              <a:t>Scope 1 &amp; 2 </a:t>
            </a:r>
            <a:r>
              <a:rPr lang="ko-KR" altLang="en-US" dirty="0"/>
              <a:t>산정에 적용된 </a:t>
            </a:r>
            <a:r>
              <a:rPr lang="ko-KR" altLang="en-US" dirty="0" err="1"/>
              <a:t>조직경계와</a:t>
            </a:r>
            <a:r>
              <a:rPr lang="ko-KR" altLang="en-US" dirty="0"/>
              <a:t> 동일한 경계를 </a:t>
            </a:r>
            <a:r>
              <a:rPr lang="en-US" altLang="ko-KR" dirty="0"/>
              <a:t>Scope 3 </a:t>
            </a:r>
            <a:r>
              <a:rPr lang="ko-KR" altLang="en-US" dirty="0"/>
              <a:t>에도 적용해야 하며</a:t>
            </a:r>
            <a:r>
              <a:rPr lang="en-US" altLang="ko-KR" dirty="0"/>
              <a:t>, </a:t>
            </a:r>
            <a:r>
              <a:rPr lang="ko-KR" altLang="en-US" dirty="0"/>
              <a:t>조직 경계 방법의 선택에 따라</a:t>
            </a:r>
            <a:r>
              <a:rPr lang="en-US" altLang="ko-KR" dirty="0"/>
              <a:t>, </a:t>
            </a:r>
            <a:r>
              <a:rPr lang="ko-KR" altLang="en-US" dirty="0"/>
              <a:t>동일 </a:t>
            </a:r>
            <a:r>
              <a:rPr lang="ko-KR" altLang="en-US" dirty="0" err="1"/>
              <a:t>배출원이</a:t>
            </a:r>
            <a:r>
              <a:rPr lang="ko-KR" altLang="en-US" dirty="0"/>
              <a:t> </a:t>
            </a:r>
            <a:r>
              <a:rPr lang="en-US" altLang="ko-KR" dirty="0"/>
              <a:t>Scope 1 &amp; 2 </a:t>
            </a:r>
            <a:r>
              <a:rPr lang="ko-KR" altLang="en-US" dirty="0"/>
              <a:t>에 포함되거나 또는 </a:t>
            </a:r>
            <a:r>
              <a:rPr lang="en-US" altLang="ko-KR" dirty="0"/>
              <a:t>Scope 3</a:t>
            </a:r>
            <a:r>
              <a:rPr lang="ko-KR" altLang="en-US" dirty="0"/>
              <a:t>로 분류되기도 함</a:t>
            </a:r>
            <a:r>
              <a:rPr lang="en-US" altLang="ko-KR" dirty="0"/>
              <a:t>(</a:t>
            </a:r>
            <a:r>
              <a:rPr lang="ko-KR" altLang="en-US" dirty="0"/>
              <a:t>예 </a:t>
            </a:r>
            <a:r>
              <a:rPr lang="en-US" altLang="ko-KR" dirty="0"/>
              <a:t>: </a:t>
            </a:r>
            <a:r>
              <a:rPr lang="ko-KR" altLang="en-US" dirty="0" err="1"/>
              <a:t>임대자산</a:t>
            </a:r>
            <a:r>
              <a:rPr lang="en-US" altLang="ko-KR" dirty="0"/>
              <a:t>, </a:t>
            </a:r>
            <a:r>
              <a:rPr lang="ko-KR" altLang="en-US" dirty="0"/>
              <a:t>투자</a:t>
            </a:r>
            <a:r>
              <a:rPr lang="en-US" altLang="ko-KR" dirty="0"/>
              <a:t>, </a:t>
            </a:r>
            <a:r>
              <a:rPr lang="ko-KR" altLang="en-US" dirty="0"/>
              <a:t>프랜차이즈</a:t>
            </a:r>
            <a:r>
              <a:rPr lang="en-US" altLang="ko-KR" dirty="0"/>
              <a:t>)</a:t>
            </a:r>
            <a:endParaRPr lang="ko-KR" altLang="en-US" dirty="0"/>
          </a:p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ko-KR" altLang="en-US" kern="0" dirty="0">
              <a:solidFill>
                <a:srgbClr val="000000"/>
              </a:solidFill>
              <a:ea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149532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14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478" y="2491787"/>
            <a:ext cx="4506368" cy="162301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33" y="2069692"/>
            <a:ext cx="6471734" cy="359750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532444" y="1336440"/>
            <a:ext cx="10466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국내 경우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개별기업을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중심으로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를 보고하는 경향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예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: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홀딩스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).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이를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연결기업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등으로 통일</a:t>
            </a:r>
          </a:p>
        </p:txBody>
      </p:sp>
    </p:spTree>
    <p:extLst>
      <p:ext uri="{BB962C8B-B14F-4D97-AF65-F5344CB8AC3E}">
        <p14:creationId xmlns:p14="http://schemas.microsoft.com/office/powerpoint/2010/main" val="4082818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44520" y="1578426"/>
            <a:ext cx="10909280" cy="7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시간경계를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법제도를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고려하여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기준연도를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1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년으로 통일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ko-KR" altLang="en-US" kern="0" dirty="0">
              <a:solidFill>
                <a:srgbClr val="000000"/>
              </a:solidFill>
              <a:ea typeface="휴먼명조"/>
            </a:endParaRPr>
          </a:p>
        </p:txBody>
      </p:sp>
      <p:pic>
        <p:nvPicPr>
          <p:cNvPr id="25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37" y="2067253"/>
            <a:ext cx="6962866" cy="382581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3" name="직선 화살표 연결선 2"/>
          <p:cNvCxnSpPr/>
          <p:nvPr/>
        </p:nvCxnSpPr>
        <p:spPr>
          <a:xfrm>
            <a:off x="6095521" y="3639976"/>
            <a:ext cx="2125287" cy="183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220808" y="3621032"/>
            <a:ext cx="852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u="sng" dirty="0"/>
              <a:t>1</a:t>
            </a:r>
            <a:r>
              <a:rPr lang="ko-KR" altLang="en-US" b="1" u="sng" dirty="0"/>
              <a:t>년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302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(2)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시간경계를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법제도를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고려하여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기준연도를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년으로 통일</a:t>
            </a:r>
          </a:p>
        </p:txBody>
      </p:sp>
    </p:spTree>
    <p:extLst>
      <p:ext uri="{BB962C8B-B14F-4D97-AF65-F5344CB8AC3E}">
        <p14:creationId xmlns:p14="http://schemas.microsoft.com/office/powerpoint/2010/main" val="2306763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30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302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(3)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범주별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명확한 정의와 제외 가능성 등에 대한 가이드를 제시할 필요성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.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나아가 비교가능성을 위해 카테고리별로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제시</a:t>
            </a:r>
          </a:p>
        </p:txBody>
      </p:sp>
      <p:pic>
        <p:nvPicPr>
          <p:cNvPr id="20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761" y="2192576"/>
            <a:ext cx="6043678" cy="338855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2" name="직사각형 21"/>
          <p:cNvSpPr/>
          <p:nvPr/>
        </p:nvSpPr>
        <p:spPr>
          <a:xfrm>
            <a:off x="9467850" y="5593246"/>
            <a:ext cx="2278673" cy="422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fontAlgn="base" latinLnBrk="0">
              <a:lnSpc>
                <a:spcPct val="18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출처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CDP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코리아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23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42" y="2193201"/>
            <a:ext cx="5088414" cy="224993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6" name="Picture 21"/>
          <p:cNvPicPr>
            <a:picLocks noChangeAspect="1"/>
          </p:cNvPicPr>
          <p:nvPr/>
        </p:nvPicPr>
        <p:blipFill rotWithShape="1">
          <a:blip r:embed="rId5"/>
          <a:srcRect b="29373"/>
          <a:stretch/>
        </p:blipFill>
        <p:spPr>
          <a:xfrm>
            <a:off x="418144" y="4504331"/>
            <a:ext cx="5089822" cy="18571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직사각형 1"/>
          <p:cNvSpPr/>
          <p:nvPr/>
        </p:nvSpPr>
        <p:spPr>
          <a:xfrm>
            <a:off x="377642" y="2192576"/>
            <a:ext cx="5130324" cy="42859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588761" y="2190718"/>
            <a:ext cx="6043678" cy="34079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033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31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302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(4)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협력사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및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고객사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포함 여부를 명확화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6061507" y="6116284"/>
            <a:ext cx="2155393" cy="422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fontAlgn="base" latinLnBrk="0">
              <a:lnSpc>
                <a:spcPct val="18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출처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CDP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코리아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28" y="2535741"/>
            <a:ext cx="6488395" cy="36665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05233" y="1617785"/>
            <a:ext cx="924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국내에서는 대부분의 기업들이 </a:t>
            </a:r>
            <a:r>
              <a:rPr lang="en-US" altLang="ko-KR" dirty="0"/>
              <a:t>2, 3</a:t>
            </a:r>
            <a:r>
              <a:rPr lang="ko-KR" altLang="en-US" dirty="0"/>
              <a:t>차 협력사의 배출량을 고려하고 있지 않음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) </a:t>
            </a:r>
            <a:r>
              <a:rPr lang="ko-KR" altLang="en-US" dirty="0"/>
              <a:t>국내 온실가스 </a:t>
            </a:r>
            <a:r>
              <a:rPr lang="ko-KR" altLang="en-US" dirty="0" err="1"/>
              <a:t>배출권</a:t>
            </a:r>
            <a:r>
              <a:rPr lang="ko-KR" altLang="en-US" dirty="0"/>
              <a:t> 거래제에 포함된 기업은 </a:t>
            </a:r>
            <a:r>
              <a:rPr lang="en-US" altLang="ko-KR" dirty="0"/>
              <a:t>2, 3</a:t>
            </a:r>
            <a:r>
              <a:rPr lang="ko-KR" altLang="en-US" dirty="0"/>
              <a:t>차 </a:t>
            </a:r>
            <a:r>
              <a:rPr lang="ko-KR" altLang="en-US" dirty="0" err="1"/>
              <a:t>협력사여도</a:t>
            </a:r>
            <a:r>
              <a:rPr lang="ko-KR" altLang="en-US" dirty="0"/>
              <a:t> 공시에 포함 등</a:t>
            </a:r>
          </a:p>
        </p:txBody>
      </p:sp>
    </p:spTree>
    <p:extLst>
      <p:ext uri="{BB962C8B-B14F-4D97-AF65-F5344CB8AC3E}">
        <p14:creationId xmlns:p14="http://schemas.microsoft.com/office/powerpoint/2010/main" val="3347614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32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302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(5)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신뢰할 수 있는 데이터 공유 및 제공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.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만약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효익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-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비용이 크지 않다면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추정에 대한 산정을 최대한 허용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     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나아가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산정법에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대한 공시 명확화</a:t>
            </a:r>
          </a:p>
        </p:txBody>
      </p:sp>
      <p:pic>
        <p:nvPicPr>
          <p:cNvPr id="19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3" y="2155726"/>
            <a:ext cx="8344212" cy="396271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모서리가 둥근 직사각형 2"/>
          <p:cNvSpPr/>
          <p:nvPr/>
        </p:nvSpPr>
        <p:spPr>
          <a:xfrm>
            <a:off x="1776046" y="4229100"/>
            <a:ext cx="5688623" cy="82647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/>
          <p:nvPr/>
        </p:nvCxnSpPr>
        <p:spPr>
          <a:xfrm flipV="1">
            <a:off x="7491046" y="2843394"/>
            <a:ext cx="1119554" cy="1403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730762" y="2505808"/>
            <a:ext cx="22772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다수의 기업들이 해외데이터를 이용</a:t>
            </a:r>
            <a:r>
              <a:rPr lang="en-US" altLang="ko-KR" b="1" dirty="0"/>
              <a:t>. </a:t>
            </a:r>
            <a:r>
              <a:rPr lang="ko-KR" altLang="en-US" b="1" dirty="0"/>
              <a:t>국내 데이터 제공 필요</a:t>
            </a:r>
          </a:p>
        </p:txBody>
      </p:sp>
    </p:spTree>
    <p:extLst>
      <p:ext uri="{BB962C8B-B14F-4D97-AF65-F5344CB8AC3E}">
        <p14:creationId xmlns:p14="http://schemas.microsoft.com/office/powerpoint/2010/main" val="9665133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33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302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(5)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신뢰할 수 있는 데이터 공유 및 제공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.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만약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효익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-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비용이 크지 않다면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추정에 대한 산정을 최대한 허용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     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나아가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산정법에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대한 공시 명확화</a:t>
            </a:r>
          </a:p>
        </p:txBody>
      </p:sp>
      <p:pic>
        <p:nvPicPr>
          <p:cNvPr id="20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26" y="1928809"/>
            <a:ext cx="5725705" cy="318630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2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031" y="1991727"/>
            <a:ext cx="5400040" cy="313550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3" name="모서리가 둥근 직사각형 22"/>
          <p:cNvSpPr/>
          <p:nvPr/>
        </p:nvSpPr>
        <p:spPr>
          <a:xfrm>
            <a:off x="8836270" y="4003008"/>
            <a:ext cx="2499946" cy="10815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4" name="직선 화살표 연결선 23"/>
          <p:cNvCxnSpPr/>
          <p:nvPr/>
        </p:nvCxnSpPr>
        <p:spPr>
          <a:xfrm flipH="1">
            <a:off x="8510954" y="5014216"/>
            <a:ext cx="325317" cy="445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458077" y="5557124"/>
            <a:ext cx="285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/>
              <a:t>공신력있는</a:t>
            </a:r>
            <a:r>
              <a:rPr lang="ko-KR" altLang="en-US" b="1" dirty="0"/>
              <a:t> 데이터 제공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5987030" y="1928809"/>
            <a:ext cx="5366769" cy="42785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930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781482" cy="721519"/>
            <a:chOff x="404018" y="230978"/>
            <a:chExt cx="478148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2258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가이드제정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방안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34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302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(6)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배출할당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기준의 명확화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온실가스 배분 방법은 시장가치를 기준으로 하는 경제적 요소 및 질량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부피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에너지 등과 같은 물리적 요소 기준으로 배분하는데 이를 명확히 할 필요성이 있음</a:t>
            </a:r>
          </a:p>
          <a:p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pic>
        <p:nvPicPr>
          <p:cNvPr id="19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19" y="2544362"/>
            <a:ext cx="5592336" cy="304474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6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059" y="2595163"/>
            <a:ext cx="5506642" cy="299394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7" name="직사각형 26"/>
          <p:cNvSpPr/>
          <p:nvPr/>
        </p:nvSpPr>
        <p:spPr>
          <a:xfrm>
            <a:off x="371730" y="2422266"/>
            <a:ext cx="5656914" cy="36217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6113923" y="2422266"/>
            <a:ext cx="5656914" cy="36217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0680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303239" cy="721519"/>
            <a:chOff x="404018" y="230978"/>
            <a:chExt cx="2303239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7475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종합 결론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5" cy="721519"/>
              <a:chOff x="404018" y="230978"/>
              <a:chExt cx="525125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08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B8CCD44-53E6-494B-055A-146720337691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ED97EE99-2FD3-B3B9-CB20-9206F2B9CDF7}"/>
              </a:ext>
            </a:extLst>
          </p:cNvPr>
          <p:cNvSpPr/>
          <p:nvPr/>
        </p:nvSpPr>
        <p:spPr>
          <a:xfrm>
            <a:off x="971123" y="2289639"/>
            <a:ext cx="5727197" cy="40667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6D5F0DF-4E82-6328-6B60-5F1559A50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413" y="2346293"/>
            <a:ext cx="4285387" cy="387406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A81BCB7-17D1-3A13-8474-E0A062136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3" y="2390317"/>
            <a:ext cx="5640337" cy="37882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6B18B7-773E-8F78-22A4-D753D9561A44}"/>
              </a:ext>
            </a:extLst>
          </p:cNvPr>
          <p:cNvSpPr txBox="1"/>
          <p:nvPr/>
        </p:nvSpPr>
        <p:spPr>
          <a:xfrm>
            <a:off x="911450" y="1250218"/>
            <a:ext cx="9753619" cy="4129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이미 글로벌 투자자</a:t>
            </a:r>
            <a:r>
              <a:rPr lang="en-US" altLang="ko-KR" sz="2000" b="1" dirty="0">
                <a:solidFill>
                  <a:srgbClr val="1F3B73"/>
                </a:solidFill>
              </a:rPr>
              <a:t>(DJ, JP</a:t>
            </a:r>
            <a:r>
              <a:rPr lang="ko-KR" altLang="en-US" sz="2000" b="1" dirty="0">
                <a:solidFill>
                  <a:srgbClr val="1F3B73"/>
                </a:solidFill>
              </a:rPr>
              <a:t>모건</a:t>
            </a:r>
            <a:r>
              <a:rPr lang="en-US" altLang="ko-KR" sz="2000" b="1" dirty="0">
                <a:solidFill>
                  <a:srgbClr val="1F3B73"/>
                </a:solidFill>
              </a:rPr>
              <a:t> </a:t>
            </a:r>
            <a:r>
              <a:rPr lang="ko-KR" altLang="en-US" sz="2000" b="1" dirty="0">
                <a:solidFill>
                  <a:srgbClr val="1F3B73"/>
                </a:solidFill>
              </a:rPr>
              <a:t>등</a:t>
            </a:r>
            <a:r>
              <a:rPr lang="en-US" altLang="ko-KR" sz="2000" b="1" dirty="0">
                <a:solidFill>
                  <a:srgbClr val="1F3B73"/>
                </a:solidFill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</a:rPr>
              <a:t>는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정보를 이용하여 투자의사 결정 </a:t>
            </a:r>
          </a:p>
        </p:txBody>
      </p:sp>
      <p:sp>
        <p:nvSpPr>
          <p:cNvPr id="21" name="슬라이드 번호 개체 틀 20">
            <a:extLst>
              <a:ext uri="{FF2B5EF4-FFF2-40B4-BE49-F238E27FC236}">
                <a16:creationId xmlns:a16="http://schemas.microsoft.com/office/drawing/2014/main" id="{04A021A7-74C3-B257-A329-A00A84F7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35</a:t>
            </a:fld>
            <a:endParaRPr lang="ko-KR" altLang="en-US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D39A0513-3790-D15E-C8AA-153FF1AB9DC9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1406769" y="4563208"/>
            <a:ext cx="2145323" cy="6154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696915" y="2876731"/>
            <a:ext cx="4924352" cy="7544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71123" y="1828800"/>
            <a:ext cx="450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ESGbook</a:t>
            </a:r>
            <a:r>
              <a:rPr lang="en-US" altLang="ko-KR" dirty="0"/>
              <a:t> (</a:t>
            </a:r>
            <a:r>
              <a:rPr lang="en-US" altLang="ko-KR" dirty="0" err="1"/>
              <a:t>dow</a:t>
            </a:r>
            <a:r>
              <a:rPr lang="en-US" altLang="ko-KR" dirty="0"/>
              <a:t> jones, City, </a:t>
            </a:r>
            <a:r>
              <a:rPr lang="en-US" altLang="ko-KR" dirty="0" err="1"/>
              <a:t>Hsbc</a:t>
            </a:r>
            <a:r>
              <a:rPr lang="en-US" altLang="ko-KR" dirty="0"/>
              <a:t>….)</a:t>
            </a:r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ED97EE99-2FD3-B3B9-CB20-9206F2B9CDF7}"/>
              </a:ext>
            </a:extLst>
          </p:cNvPr>
          <p:cNvSpPr/>
          <p:nvPr/>
        </p:nvSpPr>
        <p:spPr>
          <a:xfrm>
            <a:off x="6785180" y="2289639"/>
            <a:ext cx="5038519" cy="40545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785181" y="1859112"/>
            <a:ext cx="450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국내 </a:t>
            </a:r>
            <a:r>
              <a:rPr lang="en-US" altLang="ko-KR" dirty="0"/>
              <a:t>ESG </a:t>
            </a:r>
            <a:r>
              <a:rPr lang="ko-KR" altLang="en-US" dirty="0"/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36059476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303239" cy="721519"/>
            <a:chOff x="404018" y="230978"/>
            <a:chExt cx="2303239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7475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종합 결론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08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572CD39D-C0FF-68BC-41FA-491D15CAA370}"/>
              </a:ext>
            </a:extLst>
          </p:cNvPr>
          <p:cNvSpPr/>
          <p:nvPr/>
        </p:nvSpPr>
        <p:spPr>
          <a:xfrm>
            <a:off x="605233" y="1289461"/>
            <a:ext cx="10515600" cy="350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IFRS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도입 당시에는 앞서서 도입한 국가들이 존재하였기에 미리 부작용 등을 예측할 수 있었음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그러나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IFRS S2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는 우리나라가 선제적으로 도입해야하는 입장이기에 부작용을 예측하기 쉽지 않음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이에 대해 보다 체계적인 준비 필요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나아가 기준제정뿐만 아니라 장기적으로 국내법 등을 검토하여 제도 정비 역시 필요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Scope 3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는 국내 법에 다른 부분이 다수 존재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algn="just" fontAlgn="base" latinLnBrk="0">
              <a:lnSpc>
                <a:spcPct val="180000"/>
              </a:lnSpc>
            </a:pP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	(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예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예컨대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상법은 개별기업 중심이지만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, Scope 3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는 가치사슬 중심으로 책임소재가 불명확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algn="just" fontAlgn="base" latinLnBrk="0">
              <a:lnSpc>
                <a:spcPct val="180000"/>
              </a:lnSpc>
            </a:pP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	(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예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녹색성장기본법에서 배출량 </a:t>
            </a:r>
            <a:r>
              <a:rPr lang="ko-KR" altLang="en-US" kern="0" spc="-120" dirty="0" err="1">
                <a:solidFill>
                  <a:srgbClr val="000000"/>
                </a:solidFill>
                <a:latin typeface="+mn-ea"/>
              </a:rPr>
              <a:t>보고기업이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 개별기업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사업자 기준이지만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IFRS S2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에서는 연결기준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A2716B8-702C-F1BB-5DC0-033B68726139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AA5AED-E0EE-24FE-9CC9-ED59A7D4E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36</a:t>
            </a:fld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388776D4-305A-F63E-8070-E7777CA93FB7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7639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423ABB-C72A-8604-4EF1-89B2D16D6690}"/>
              </a:ext>
            </a:extLst>
          </p:cNvPr>
          <p:cNvSpPr txBox="1"/>
          <p:nvPr/>
        </p:nvSpPr>
        <p:spPr>
          <a:xfrm>
            <a:off x="2008271" y="2767280"/>
            <a:ext cx="8175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/>
              <a:t>감사합니다</a:t>
            </a:r>
            <a:r>
              <a:rPr lang="en-US" altLang="ko-KR" sz="4400" b="1" dirty="0"/>
              <a:t>.</a:t>
            </a:r>
            <a:endParaRPr lang="ko-KR" altLang="en-US" sz="44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002F48B-5DF5-F316-713B-8F34E60A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7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4532</Words>
  <Application>Microsoft Office PowerPoint</Application>
  <PresentationFormat>와이드스크린</PresentationFormat>
  <Paragraphs>386</Paragraphs>
  <Slides>37</Slides>
  <Notes>34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7" baseType="lpstr">
      <vt:lpstr>KoPubWorld돋움체 Light</vt:lpstr>
      <vt:lpstr>Noto Sans CJK KR Regular</vt:lpstr>
      <vt:lpstr>나눔스퀘어OTF ExtraBold</vt:lpstr>
      <vt:lpstr>맑은 고딕</vt:lpstr>
      <vt:lpstr>함초롬바탕</vt:lpstr>
      <vt:lpstr>휴먼명조</vt:lpstr>
      <vt:lpstr>Arial</vt:lpstr>
      <vt:lpstr>Noto Sans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104</cp:revision>
  <dcterms:created xsi:type="dcterms:W3CDTF">2023-03-08T01:34:07Z</dcterms:created>
  <dcterms:modified xsi:type="dcterms:W3CDTF">2024-08-29T13:08:33Z</dcterms:modified>
</cp:coreProperties>
</file>