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58" r:id="rId4"/>
    <p:sldId id="260" r:id="rId5"/>
    <p:sldId id="277" r:id="rId6"/>
    <p:sldId id="269" r:id="rId7"/>
    <p:sldId id="274" r:id="rId8"/>
    <p:sldId id="283" r:id="rId9"/>
    <p:sldId id="261" r:id="rId10"/>
    <p:sldId id="263" r:id="rId11"/>
    <p:sldId id="262" r:id="rId12"/>
    <p:sldId id="284" r:id="rId13"/>
    <p:sldId id="265" r:id="rId14"/>
    <p:sldId id="272" r:id="rId15"/>
    <p:sldId id="286" r:id="rId16"/>
    <p:sldId id="287" r:id="rId17"/>
    <p:sldId id="285" r:id="rId18"/>
    <p:sldId id="273" r:id="rId19"/>
    <p:sldId id="290" r:id="rId20"/>
    <p:sldId id="278" r:id="rId21"/>
    <p:sldId id="288" r:id="rId22"/>
    <p:sldId id="289" r:id="rId23"/>
    <p:sldId id="292" r:id="rId24"/>
    <p:sldId id="293" r:id="rId25"/>
    <p:sldId id="276" r:id="rId26"/>
    <p:sldId id="266" r:id="rId27"/>
    <p:sldId id="299" r:id="rId28"/>
    <p:sldId id="301" r:id="rId29"/>
    <p:sldId id="302" r:id="rId30"/>
    <p:sldId id="300" r:id="rId31"/>
    <p:sldId id="297" r:id="rId32"/>
    <p:sldId id="294" r:id="rId33"/>
    <p:sldId id="298" r:id="rId34"/>
    <p:sldId id="295" r:id="rId35"/>
    <p:sldId id="296" r:id="rId36"/>
    <p:sldId id="303" r:id="rId37"/>
    <p:sldId id="304" r:id="rId38"/>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0E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61" d="100"/>
          <a:sy n="161" d="100"/>
        </p:scale>
        <p:origin x="228"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oleObject" Target="&#53685;&#54633;%20&#47928;&#49436;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jipyongmaster-my.sharepoint.com/personal/tsyoon_jipyong_com/Documents/&#48148;&#53461;%20&#54868;&#47732;/TCFD%20&#49436;&#54252;&#53552;%20&#53685;&#44228;.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ko-KR"/>
              <a:t>TCFD </a:t>
            </a:r>
            <a:r>
              <a:rPr lang="ko-KR" altLang="en-US"/>
              <a:t>보고기업</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ko-KR"/>
        </a:p>
      </c:txPr>
    </c:title>
    <c:autoTitleDeleted val="0"/>
    <c:plotArea>
      <c:layout/>
      <c:lineChart>
        <c:grouping val="standard"/>
        <c:varyColors val="0"/>
        <c:ser>
          <c:idx val="0"/>
          <c:order val="0"/>
          <c:tx>
            <c:strRef>
              <c:f>Sheet1!$E$3</c:f>
              <c:strCache>
                <c:ptCount val="1"/>
                <c:pt idx="0">
                  <c:v>개수</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Sheet1!$F$2:$H$2</c:f>
              <c:strCache>
                <c:ptCount val="3"/>
                <c:pt idx="0">
                  <c:v>2019년</c:v>
                </c:pt>
                <c:pt idx="1">
                  <c:v>2020년</c:v>
                </c:pt>
                <c:pt idx="2">
                  <c:v>2021년</c:v>
                </c:pt>
              </c:strCache>
            </c:strRef>
          </c:cat>
          <c:val>
            <c:numRef>
              <c:f>Sheet1!$F$3:$H$3</c:f>
              <c:numCache>
                <c:formatCode>General</c:formatCode>
                <c:ptCount val="3"/>
                <c:pt idx="0">
                  <c:v>3</c:v>
                </c:pt>
                <c:pt idx="1">
                  <c:v>20</c:v>
                </c:pt>
                <c:pt idx="2">
                  <c:v>89</c:v>
                </c:pt>
              </c:numCache>
            </c:numRef>
          </c:val>
          <c:smooth val="0"/>
          <c:extLst>
            <c:ext xmlns:c16="http://schemas.microsoft.com/office/drawing/2014/chart" uri="{C3380CC4-5D6E-409C-BE32-E72D297353CC}">
              <c16:uniqueId val="{00000000-5F3A-46DC-9F22-479F4B39DD56}"/>
            </c:ext>
          </c:extLst>
        </c:ser>
        <c:dLbls>
          <c:showLegendKey val="0"/>
          <c:showVal val="0"/>
          <c:showCatName val="0"/>
          <c:showSerName val="0"/>
          <c:showPercent val="0"/>
          <c:showBubbleSize val="0"/>
        </c:dLbls>
        <c:marker val="1"/>
        <c:smooth val="0"/>
        <c:axId val="1390510784"/>
        <c:axId val="1390521600"/>
      </c:lineChart>
      <c:catAx>
        <c:axId val="1390510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390521600"/>
        <c:crosses val="autoZero"/>
        <c:auto val="1"/>
        <c:lblAlgn val="ctr"/>
        <c:lblOffset val="100"/>
        <c:noMultiLvlLbl val="0"/>
      </c:catAx>
      <c:valAx>
        <c:axId val="139052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390510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714925209712426E-2"/>
          <c:y val="4.6681300379966408E-2"/>
          <c:w val="0.95257014958057518"/>
          <c:h val="0.93209992672004882"/>
        </c:manualLayout>
      </c:layout>
      <c:barChart>
        <c:barDir val="bar"/>
        <c:grouping val="clustered"/>
        <c:varyColors val="0"/>
        <c:ser>
          <c:idx val="0"/>
          <c:order val="0"/>
          <c:tx>
            <c:strRef>
              <c:f>Sheet1!$B$1</c:f>
              <c:strCache>
                <c:ptCount val="1"/>
                <c:pt idx="0">
                  <c:v>계열 1</c:v>
                </c:pt>
              </c:strCache>
            </c:strRef>
          </c:tx>
          <c:spPr>
            <a:solidFill>
              <a:schemeClr val="accent4">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ko-K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7">
                  <c:v>항목 4</c:v>
                </c:pt>
                <c:pt idx="8">
                  <c:v>항목 3</c:v>
                </c:pt>
                <c:pt idx="9">
                  <c:v>항목 2</c:v>
                </c:pt>
                <c:pt idx="10">
                  <c:v>항목 1</c:v>
                </c:pt>
              </c:strCache>
            </c:strRef>
          </c:cat>
          <c:val>
            <c:numRef>
              <c:f>Sheet1!$B$2:$B$12</c:f>
              <c:numCache>
                <c:formatCode>0%</c:formatCode>
                <c:ptCount val="11"/>
                <c:pt idx="0">
                  <c:v>0.34</c:v>
                </c:pt>
                <c:pt idx="1">
                  <c:v>0.37</c:v>
                </c:pt>
                <c:pt idx="2">
                  <c:v>0.44</c:v>
                </c:pt>
                <c:pt idx="3">
                  <c:v>0.27</c:v>
                </c:pt>
                <c:pt idx="4">
                  <c:v>0.28999999999999998</c:v>
                </c:pt>
                <c:pt idx="5">
                  <c:v>0.3</c:v>
                </c:pt>
                <c:pt idx="6">
                  <c:v>0.13</c:v>
                </c:pt>
                <c:pt idx="7">
                  <c:v>0.39</c:v>
                </c:pt>
                <c:pt idx="8">
                  <c:v>0.52</c:v>
                </c:pt>
                <c:pt idx="9">
                  <c:v>0.18</c:v>
                </c:pt>
                <c:pt idx="10">
                  <c:v>0.25</c:v>
                </c:pt>
              </c:numCache>
            </c:numRef>
          </c:val>
          <c:extLst>
            <c:ext xmlns:c16="http://schemas.microsoft.com/office/drawing/2014/chart" uri="{C3380CC4-5D6E-409C-BE32-E72D297353CC}">
              <c16:uniqueId val="{00000000-DCD9-4804-9938-19CE7D6C9C39}"/>
            </c:ext>
          </c:extLst>
        </c:ser>
        <c:ser>
          <c:idx val="1"/>
          <c:order val="1"/>
          <c:tx>
            <c:strRef>
              <c:f>Sheet1!$C$1</c:f>
              <c:strCache>
                <c:ptCount val="1"/>
                <c:pt idx="0">
                  <c:v>계열 2</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ko-K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7">
                  <c:v>항목 4</c:v>
                </c:pt>
                <c:pt idx="8">
                  <c:v>항목 3</c:v>
                </c:pt>
                <c:pt idx="9">
                  <c:v>항목 2</c:v>
                </c:pt>
                <c:pt idx="10">
                  <c:v>항목 1</c:v>
                </c:pt>
              </c:strCache>
            </c:strRef>
          </c:cat>
          <c:val>
            <c:numRef>
              <c:f>Sheet1!$C$2:$C$12</c:f>
              <c:numCache>
                <c:formatCode>0%</c:formatCode>
                <c:ptCount val="11"/>
                <c:pt idx="0">
                  <c:v>0.24</c:v>
                </c:pt>
                <c:pt idx="1">
                  <c:v>0.31</c:v>
                </c:pt>
                <c:pt idx="2">
                  <c:v>0.4</c:v>
                </c:pt>
                <c:pt idx="3">
                  <c:v>0.17</c:v>
                </c:pt>
                <c:pt idx="4">
                  <c:v>0.17</c:v>
                </c:pt>
                <c:pt idx="5">
                  <c:v>0.2</c:v>
                </c:pt>
                <c:pt idx="6">
                  <c:v>7.0000000000000007E-2</c:v>
                </c:pt>
                <c:pt idx="7">
                  <c:v>0.3</c:v>
                </c:pt>
                <c:pt idx="8">
                  <c:v>0.42</c:v>
                </c:pt>
                <c:pt idx="9">
                  <c:v>0.11</c:v>
                </c:pt>
                <c:pt idx="10">
                  <c:v>0.13</c:v>
                </c:pt>
              </c:numCache>
            </c:numRef>
          </c:val>
          <c:extLst>
            <c:ext xmlns:c16="http://schemas.microsoft.com/office/drawing/2014/chart" uri="{C3380CC4-5D6E-409C-BE32-E72D297353CC}">
              <c16:uniqueId val="{00000001-DCD9-4804-9938-19CE7D6C9C39}"/>
            </c:ext>
          </c:extLst>
        </c:ser>
        <c:ser>
          <c:idx val="2"/>
          <c:order val="2"/>
          <c:tx>
            <c:strRef>
              <c:f>Sheet1!$D$1</c:f>
              <c:strCache>
                <c:ptCount val="1"/>
                <c:pt idx="0">
                  <c:v>계열 3</c:v>
                </c:pt>
              </c:strCache>
            </c:strRef>
          </c:tx>
          <c:spPr>
            <a:solidFill>
              <a:schemeClr val="bg1">
                <a:lumMod val="75000"/>
              </a:schemeClr>
            </a:solidFill>
            <a:ln>
              <a:noFill/>
            </a:ln>
            <a:effectLst/>
          </c:spPr>
          <c:invertIfNegative val="0"/>
          <c:dLbls>
            <c:dLbl>
              <c:idx val="6"/>
              <c:layout>
                <c:manualLayout>
                  <c:x val="-1.3802622498274688E-2"/>
                  <c:y val="-8.487509159993892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CD9-4804-9938-19CE7D6C9C39}"/>
                </c:ext>
              </c:extLst>
            </c:dLbl>
            <c:dLbl>
              <c:idx val="9"/>
              <c:layout>
                <c:manualLayout>
                  <c:x val="-1.7253278122843371E-2"/>
                  <c:y val="-4.243754579996946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CD9-4804-9938-19CE7D6C9C39}"/>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ko-K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7">
                  <c:v>항목 4</c:v>
                </c:pt>
                <c:pt idx="8">
                  <c:v>항목 3</c:v>
                </c:pt>
                <c:pt idx="9">
                  <c:v>항목 2</c:v>
                </c:pt>
                <c:pt idx="10">
                  <c:v>항목 1</c:v>
                </c:pt>
              </c:strCache>
            </c:strRef>
          </c:cat>
          <c:val>
            <c:numRef>
              <c:f>Sheet1!$D$2:$D$12</c:f>
              <c:numCache>
                <c:formatCode>0%</c:formatCode>
                <c:ptCount val="11"/>
                <c:pt idx="0">
                  <c:v>0.21</c:v>
                </c:pt>
                <c:pt idx="1">
                  <c:v>0.27</c:v>
                </c:pt>
                <c:pt idx="2">
                  <c:v>0.34</c:v>
                </c:pt>
                <c:pt idx="3">
                  <c:v>0.1</c:v>
                </c:pt>
                <c:pt idx="4">
                  <c:v>0.14000000000000001</c:v>
                </c:pt>
                <c:pt idx="5">
                  <c:v>0.16</c:v>
                </c:pt>
                <c:pt idx="6">
                  <c:v>0.05</c:v>
                </c:pt>
                <c:pt idx="7">
                  <c:v>0.26</c:v>
                </c:pt>
                <c:pt idx="8">
                  <c:v>0.38</c:v>
                </c:pt>
                <c:pt idx="9">
                  <c:v>0.09</c:v>
                </c:pt>
                <c:pt idx="10">
                  <c:v>0.09</c:v>
                </c:pt>
              </c:numCache>
            </c:numRef>
          </c:val>
          <c:extLst>
            <c:ext xmlns:c16="http://schemas.microsoft.com/office/drawing/2014/chart" uri="{C3380CC4-5D6E-409C-BE32-E72D297353CC}">
              <c16:uniqueId val="{00000004-DCD9-4804-9938-19CE7D6C9C39}"/>
            </c:ext>
          </c:extLst>
        </c:ser>
        <c:dLbls>
          <c:dLblPos val="outEnd"/>
          <c:showLegendKey val="0"/>
          <c:showVal val="1"/>
          <c:showCatName val="0"/>
          <c:showSerName val="0"/>
          <c:showPercent val="0"/>
          <c:showBubbleSize val="0"/>
        </c:dLbls>
        <c:gapWidth val="249"/>
        <c:overlap val="-99"/>
        <c:axId val="457536704"/>
        <c:axId val="457526720"/>
      </c:barChart>
      <c:catAx>
        <c:axId val="457536704"/>
        <c:scaling>
          <c:orientation val="minMax"/>
        </c:scaling>
        <c:delete val="1"/>
        <c:axPos val="l"/>
        <c:numFmt formatCode="General" sourceLinked="1"/>
        <c:majorTickMark val="none"/>
        <c:minorTickMark val="none"/>
        <c:tickLblPos val="nextTo"/>
        <c:crossAx val="457526720"/>
        <c:crosses val="autoZero"/>
        <c:auto val="1"/>
        <c:lblAlgn val="ctr"/>
        <c:lblOffset val="100"/>
        <c:noMultiLvlLbl val="0"/>
      </c:catAx>
      <c:valAx>
        <c:axId val="457526720"/>
        <c:scaling>
          <c:orientation val="minMax"/>
        </c:scaling>
        <c:delete val="1"/>
        <c:axPos val="b"/>
        <c:numFmt formatCode="0%" sourceLinked="1"/>
        <c:majorTickMark val="none"/>
        <c:minorTickMark val="none"/>
        <c:tickLblPos val="nextTo"/>
        <c:crossAx val="45753670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stacked"/>
        <c:varyColors val="0"/>
        <c:ser>
          <c:idx val="0"/>
          <c:order val="0"/>
          <c:tx>
            <c:strRef>
              <c:f>Sheet1!$AD$2</c:f>
              <c:strCache>
                <c:ptCount val="1"/>
                <c:pt idx="0">
                  <c:v>Financial</c:v>
                </c:pt>
              </c:strCache>
            </c:strRef>
          </c:tx>
          <c:spPr>
            <a:solidFill>
              <a:schemeClr val="accent4">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Sheet1!$AC$3:$AC$9</c:f>
              <c:strCache>
                <c:ptCount val="7"/>
                <c:pt idx="0">
                  <c:v>Japan</c:v>
                </c:pt>
                <c:pt idx="1">
                  <c:v>UK</c:v>
                </c:pt>
                <c:pt idx="2">
                  <c:v>US</c:v>
                </c:pt>
                <c:pt idx="3">
                  <c:v>Australia</c:v>
                </c:pt>
                <c:pt idx="4">
                  <c:v>France</c:v>
                </c:pt>
                <c:pt idx="5">
                  <c:v>Canada</c:v>
                </c:pt>
                <c:pt idx="6">
                  <c:v>South Korea</c:v>
                </c:pt>
              </c:strCache>
            </c:strRef>
          </c:cat>
          <c:val>
            <c:numRef>
              <c:f>Sheet1!$AD$3:$AD$9</c:f>
              <c:numCache>
                <c:formatCode>General</c:formatCode>
                <c:ptCount val="7"/>
                <c:pt idx="0">
                  <c:v>190</c:v>
                </c:pt>
                <c:pt idx="1">
                  <c:v>259</c:v>
                </c:pt>
                <c:pt idx="2">
                  <c:v>242</c:v>
                </c:pt>
                <c:pt idx="3">
                  <c:v>76</c:v>
                </c:pt>
                <c:pt idx="4">
                  <c:v>65</c:v>
                </c:pt>
                <c:pt idx="5">
                  <c:v>74</c:v>
                </c:pt>
                <c:pt idx="6">
                  <c:v>55</c:v>
                </c:pt>
              </c:numCache>
            </c:numRef>
          </c:val>
          <c:extLst>
            <c:ext xmlns:c16="http://schemas.microsoft.com/office/drawing/2014/chart" uri="{C3380CC4-5D6E-409C-BE32-E72D297353CC}">
              <c16:uniqueId val="{00000000-A88F-44F5-82BD-868CEE5B4CDD}"/>
            </c:ext>
          </c:extLst>
        </c:ser>
        <c:ser>
          <c:idx val="1"/>
          <c:order val="1"/>
          <c:tx>
            <c:strRef>
              <c:f>Sheet1!$AE$2</c:f>
              <c:strCache>
                <c:ptCount val="1"/>
                <c:pt idx="0">
                  <c:v>Non-financial</c:v>
                </c:pt>
              </c:strCache>
            </c:strRef>
          </c:tx>
          <c:spPr>
            <a:solidFill>
              <a:schemeClr val="accent4">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Sheet1!$AC$3:$AC$9</c:f>
              <c:strCache>
                <c:ptCount val="7"/>
                <c:pt idx="0">
                  <c:v>Japan</c:v>
                </c:pt>
                <c:pt idx="1">
                  <c:v>UK</c:v>
                </c:pt>
                <c:pt idx="2">
                  <c:v>US</c:v>
                </c:pt>
                <c:pt idx="3">
                  <c:v>Australia</c:v>
                </c:pt>
                <c:pt idx="4">
                  <c:v>France</c:v>
                </c:pt>
                <c:pt idx="5">
                  <c:v>Canada</c:v>
                </c:pt>
                <c:pt idx="6">
                  <c:v>South Korea</c:v>
                </c:pt>
              </c:strCache>
            </c:strRef>
          </c:cat>
          <c:val>
            <c:numRef>
              <c:f>Sheet1!$AE$3:$AE$9</c:f>
              <c:numCache>
                <c:formatCode>General</c:formatCode>
                <c:ptCount val="7"/>
                <c:pt idx="0">
                  <c:v>667</c:v>
                </c:pt>
                <c:pt idx="1">
                  <c:v>144</c:v>
                </c:pt>
                <c:pt idx="2">
                  <c:v>139</c:v>
                </c:pt>
                <c:pt idx="3">
                  <c:v>60</c:v>
                </c:pt>
                <c:pt idx="4">
                  <c:v>57</c:v>
                </c:pt>
                <c:pt idx="5">
                  <c:v>46</c:v>
                </c:pt>
                <c:pt idx="6">
                  <c:v>40</c:v>
                </c:pt>
              </c:numCache>
            </c:numRef>
          </c:val>
          <c:extLst>
            <c:ext xmlns:c16="http://schemas.microsoft.com/office/drawing/2014/chart" uri="{C3380CC4-5D6E-409C-BE32-E72D297353CC}">
              <c16:uniqueId val="{00000001-A88F-44F5-82BD-868CEE5B4CDD}"/>
            </c:ext>
          </c:extLst>
        </c:ser>
        <c:ser>
          <c:idx val="2"/>
          <c:order val="2"/>
          <c:tx>
            <c:strRef>
              <c:f>Sheet1!$AF$2</c:f>
              <c:strCache>
                <c:ptCount val="1"/>
                <c:pt idx="0">
                  <c:v>Others</c:v>
                </c:pt>
              </c:strCache>
            </c:strRef>
          </c:tx>
          <c:spPr>
            <a:solidFill>
              <a:schemeClr val="accent4">
                <a:shade val="86000"/>
              </a:schemeClr>
            </a:solidFill>
            <a:ln>
              <a:noFill/>
            </a:ln>
            <a:effectLst/>
          </c:spPr>
          <c:invertIfNegative val="0"/>
          <c:dLbls>
            <c:delete val="1"/>
          </c:dLbls>
          <c:cat>
            <c:strRef>
              <c:f>Sheet1!$AC$3:$AC$9</c:f>
              <c:strCache>
                <c:ptCount val="7"/>
                <c:pt idx="0">
                  <c:v>Japan</c:v>
                </c:pt>
                <c:pt idx="1">
                  <c:v>UK</c:v>
                </c:pt>
                <c:pt idx="2">
                  <c:v>US</c:v>
                </c:pt>
                <c:pt idx="3">
                  <c:v>Australia</c:v>
                </c:pt>
                <c:pt idx="4">
                  <c:v>France</c:v>
                </c:pt>
                <c:pt idx="5">
                  <c:v>Canada</c:v>
                </c:pt>
                <c:pt idx="6">
                  <c:v>South Korea</c:v>
                </c:pt>
              </c:strCache>
            </c:strRef>
          </c:cat>
          <c:val>
            <c:numRef>
              <c:f>Sheet1!$AF$3:$AF$9</c:f>
              <c:numCache>
                <c:formatCode>General</c:formatCode>
                <c:ptCount val="7"/>
                <c:pt idx="0">
                  <c:v>79</c:v>
                </c:pt>
                <c:pt idx="1">
                  <c:v>49</c:v>
                </c:pt>
                <c:pt idx="2">
                  <c:v>36</c:v>
                </c:pt>
                <c:pt idx="3">
                  <c:v>14</c:v>
                </c:pt>
                <c:pt idx="4">
                  <c:v>9</c:v>
                </c:pt>
                <c:pt idx="5">
                  <c:v>11</c:v>
                </c:pt>
                <c:pt idx="6">
                  <c:v>11</c:v>
                </c:pt>
              </c:numCache>
            </c:numRef>
          </c:val>
          <c:extLst>
            <c:ext xmlns:c16="http://schemas.microsoft.com/office/drawing/2014/chart" uri="{C3380CC4-5D6E-409C-BE32-E72D297353CC}">
              <c16:uniqueId val="{00000002-A88F-44F5-82BD-868CEE5B4CDD}"/>
            </c:ext>
          </c:extLst>
        </c:ser>
        <c:dLbls>
          <c:dLblPos val="ctr"/>
          <c:showLegendKey val="0"/>
          <c:showVal val="1"/>
          <c:showCatName val="0"/>
          <c:showSerName val="0"/>
          <c:showPercent val="0"/>
          <c:showBubbleSize val="0"/>
        </c:dLbls>
        <c:gapWidth val="150"/>
        <c:overlap val="100"/>
        <c:axId val="1581848303"/>
        <c:axId val="1581855375"/>
        <c:extLst>
          <c:ext xmlns:c15="http://schemas.microsoft.com/office/drawing/2012/chart" uri="{02D57815-91ED-43cb-92C2-25804820EDAC}">
            <c15:filteredBarSeries>
              <c15:ser>
                <c:idx val="3"/>
                <c:order val="3"/>
                <c:tx>
                  <c:strRef>
                    <c:extLst>
                      <c:ext uri="{02D57815-91ED-43cb-92C2-25804820EDAC}">
                        <c15:formulaRef>
                          <c15:sqref>Sheet1!$AG$2</c15:sqref>
                        </c15:formulaRef>
                      </c:ext>
                    </c:extLst>
                    <c:strCache>
                      <c:ptCount val="1"/>
                      <c:pt idx="0">
                        <c:v>전체</c:v>
                      </c:pt>
                    </c:strCache>
                  </c:strRef>
                </c:tx>
                <c:spPr>
                  <a:solidFill>
                    <a:schemeClr val="accent4">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ko-KR"/>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val>
                  <c:numRef>
                    <c:extLst>
                      <c:ext uri="{02D57815-91ED-43cb-92C2-25804820EDAC}">
                        <c15:formulaRef>
                          <c15:sqref>Sheet1!$AG$3:$AG$9</c15:sqref>
                        </c15:formulaRef>
                      </c:ext>
                    </c:extLst>
                    <c:numCache>
                      <c:formatCode>General</c:formatCode>
                      <c:ptCount val="7"/>
                      <c:pt idx="0">
                        <c:v>936</c:v>
                      </c:pt>
                      <c:pt idx="1">
                        <c:v>452</c:v>
                      </c:pt>
                      <c:pt idx="2">
                        <c:v>417</c:v>
                      </c:pt>
                      <c:pt idx="3">
                        <c:v>150</c:v>
                      </c:pt>
                      <c:pt idx="4">
                        <c:v>131</c:v>
                      </c:pt>
                      <c:pt idx="5">
                        <c:v>131</c:v>
                      </c:pt>
                      <c:pt idx="6">
                        <c:v>106</c:v>
                      </c:pt>
                    </c:numCache>
                  </c:numRef>
                </c:val>
                <c:extLst>
                  <c:ext xmlns:c16="http://schemas.microsoft.com/office/drawing/2014/chart" uri="{C3380CC4-5D6E-409C-BE32-E72D297353CC}">
                    <c16:uniqueId val="{00000003-A88F-44F5-82BD-868CEE5B4CDD}"/>
                  </c:ext>
                </c:extLst>
              </c15:ser>
            </c15:filteredBarSeries>
          </c:ext>
        </c:extLst>
      </c:barChart>
      <c:catAx>
        <c:axId val="1581848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581855375"/>
        <c:crosses val="autoZero"/>
        <c:auto val="1"/>
        <c:lblAlgn val="ctr"/>
        <c:lblOffset val="100"/>
        <c:noMultiLvlLbl val="0"/>
      </c:catAx>
      <c:valAx>
        <c:axId val="1581855375"/>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ltLang="ko-KR" dirty="0"/>
                  <a:t>No. of TCFD supporters</a:t>
                </a:r>
                <a:endParaRPr lang="ko-KR" altLang="en-US"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ko-K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581848303"/>
        <c:crosses val="autoZero"/>
        <c:crossBetween val="between"/>
      </c:valAx>
      <c:spPr>
        <a:noFill/>
        <a:ln>
          <a:noFill/>
        </a:ln>
        <a:effectLst/>
      </c:spPr>
    </c:plotArea>
    <c:legend>
      <c:legendPos val="tr"/>
      <c:layout>
        <c:manualLayout>
          <c:xMode val="edge"/>
          <c:yMode val="edge"/>
          <c:x val="0.71988129324743488"/>
          <c:y val="7.3576675849403125E-2"/>
          <c:w val="0.17986614173228344"/>
          <c:h val="0.23437664041994752"/>
        </c:manualLayout>
      </c:layout>
      <c:overlay val="1"/>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422EDC-9D54-4B48-8BA2-8646127D8179}" type="datetimeFigureOut">
              <a:rPr lang="ko-KR" altLang="en-US" smtClean="0"/>
              <a:t>2024-08-27</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FDD619-F1E0-4654-B08D-A11BA4FEB84A}" type="slidenum">
              <a:rPr lang="ko-KR" altLang="en-US" smtClean="0"/>
              <a:t>‹#›</a:t>
            </a:fld>
            <a:endParaRPr lang="ko-KR" altLang="en-US"/>
          </a:p>
        </p:txBody>
      </p:sp>
    </p:spTree>
    <p:extLst>
      <p:ext uri="{BB962C8B-B14F-4D97-AF65-F5344CB8AC3E}">
        <p14:creationId xmlns:p14="http://schemas.microsoft.com/office/powerpoint/2010/main" val="338353172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p:cNvSpPr>
            <a:spLocks noGrp="1"/>
          </p:cNvSpPr>
          <p:nvPr>
            <p:ph type="dt" sz="half" idx="10"/>
          </p:nvPr>
        </p:nvSpPr>
        <p:spPr/>
        <p:txBody>
          <a:bodyPr/>
          <a:lstStyle/>
          <a:p>
            <a:fld id="{FD18B33B-889A-4983-B999-A168F198A58E}" type="datetime1">
              <a:rPr lang="ko-KR" altLang="en-US" smtClean="0"/>
              <a:t>2024-08-27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CA00AB0-ADDF-46BC-B417-36A7D894DC0D}" type="slidenum">
              <a:rPr lang="ko-KR" altLang="en-US" smtClean="0"/>
              <a:t>‹#›</a:t>
            </a:fld>
            <a:endParaRPr lang="ko-KR" altLang="en-US"/>
          </a:p>
        </p:txBody>
      </p:sp>
    </p:spTree>
    <p:extLst>
      <p:ext uri="{BB962C8B-B14F-4D97-AF65-F5344CB8AC3E}">
        <p14:creationId xmlns:p14="http://schemas.microsoft.com/office/powerpoint/2010/main" val="2276723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19659998-4870-41CD-BD53-B5506EE31683}" type="datetime1">
              <a:rPr lang="ko-KR" altLang="en-US" smtClean="0"/>
              <a:t>2024-08-27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CA00AB0-ADDF-46BC-B417-36A7D894DC0D}" type="slidenum">
              <a:rPr lang="ko-KR" altLang="en-US" smtClean="0"/>
              <a:t>‹#›</a:t>
            </a:fld>
            <a:endParaRPr lang="ko-KR" altLang="en-US"/>
          </a:p>
        </p:txBody>
      </p:sp>
    </p:spTree>
    <p:extLst>
      <p:ext uri="{BB962C8B-B14F-4D97-AF65-F5344CB8AC3E}">
        <p14:creationId xmlns:p14="http://schemas.microsoft.com/office/powerpoint/2010/main" val="3518857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48715F50-902B-49FF-A1D7-E4DB6CAE440B}" type="datetime1">
              <a:rPr lang="ko-KR" altLang="en-US" smtClean="0"/>
              <a:t>2024-08-27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CA00AB0-ADDF-46BC-B417-36A7D894DC0D}" type="slidenum">
              <a:rPr lang="ko-KR" altLang="en-US" smtClean="0"/>
              <a:t>‹#›</a:t>
            </a:fld>
            <a:endParaRPr lang="ko-KR" altLang="en-US"/>
          </a:p>
        </p:txBody>
      </p:sp>
    </p:spTree>
    <p:extLst>
      <p:ext uri="{BB962C8B-B14F-4D97-AF65-F5344CB8AC3E}">
        <p14:creationId xmlns:p14="http://schemas.microsoft.com/office/powerpoint/2010/main" val="3365613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77A85A96-3EF0-40AD-A20C-E67A3371C136}" type="datetime1">
              <a:rPr lang="ko-KR" altLang="en-US" smtClean="0"/>
              <a:t>2024-08-27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CA00AB0-ADDF-46BC-B417-36A7D894DC0D}" type="slidenum">
              <a:rPr lang="ko-KR" altLang="en-US" smtClean="0"/>
              <a:t>‹#›</a:t>
            </a:fld>
            <a:endParaRPr lang="ko-KR" altLang="en-US"/>
          </a:p>
        </p:txBody>
      </p:sp>
    </p:spTree>
    <p:extLst>
      <p:ext uri="{BB962C8B-B14F-4D97-AF65-F5344CB8AC3E}">
        <p14:creationId xmlns:p14="http://schemas.microsoft.com/office/powerpoint/2010/main" val="1239829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E3DF92F9-B983-4DBD-8D1F-3C056BD785B8}" type="datetime1">
              <a:rPr lang="ko-KR" altLang="en-US" smtClean="0"/>
              <a:t>2024-08-27</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4CA00AB0-ADDF-46BC-B417-36A7D894DC0D}" type="slidenum">
              <a:rPr lang="ko-KR" altLang="en-US" smtClean="0"/>
              <a:t>‹#›</a:t>
            </a:fld>
            <a:endParaRPr lang="ko-KR" altLang="en-US"/>
          </a:p>
        </p:txBody>
      </p:sp>
    </p:spTree>
    <p:extLst>
      <p:ext uri="{BB962C8B-B14F-4D97-AF65-F5344CB8AC3E}">
        <p14:creationId xmlns:p14="http://schemas.microsoft.com/office/powerpoint/2010/main" val="657824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28E4CA9E-A048-437D-A935-24CC37049718}" type="datetime1">
              <a:rPr lang="ko-KR" altLang="en-US" smtClean="0"/>
              <a:t>2024-08-27</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4CA00AB0-ADDF-46BC-B417-36A7D894DC0D}" type="slidenum">
              <a:rPr lang="ko-KR" altLang="en-US" smtClean="0"/>
              <a:t>‹#›</a:t>
            </a:fld>
            <a:endParaRPr lang="ko-KR" altLang="en-US"/>
          </a:p>
        </p:txBody>
      </p:sp>
    </p:spTree>
    <p:extLst>
      <p:ext uri="{BB962C8B-B14F-4D97-AF65-F5344CB8AC3E}">
        <p14:creationId xmlns:p14="http://schemas.microsoft.com/office/powerpoint/2010/main" val="2867192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E640153-3781-4382-9E3E-B09CA1EFF4BC}" type="datetime1">
              <a:rPr lang="ko-KR" altLang="en-US" smtClean="0"/>
              <a:t>2024-08-27</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a:t>
            </a:fld>
            <a:endParaRPr lang="ko-KR" altLang="en-US"/>
          </a:p>
        </p:txBody>
      </p:sp>
    </p:spTree>
    <p:extLst>
      <p:ext uri="{BB962C8B-B14F-4D97-AF65-F5344CB8AC3E}">
        <p14:creationId xmlns:p14="http://schemas.microsoft.com/office/powerpoint/2010/main" val="3870706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D7AB6520-EABD-45BF-9994-AE328A445673}" type="datetime1">
              <a:rPr lang="ko-KR" altLang="en-US" smtClean="0"/>
              <a:t>2024-08-27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CA00AB0-ADDF-46BC-B417-36A7D894DC0D}" type="slidenum">
              <a:rPr lang="ko-KR" altLang="en-US" smtClean="0"/>
              <a:t>‹#›</a:t>
            </a:fld>
            <a:endParaRPr lang="ko-KR" altLang="en-US"/>
          </a:p>
        </p:txBody>
      </p:sp>
    </p:spTree>
    <p:extLst>
      <p:ext uri="{BB962C8B-B14F-4D97-AF65-F5344CB8AC3E}">
        <p14:creationId xmlns:p14="http://schemas.microsoft.com/office/powerpoint/2010/main" val="2771098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EA438FAD-8E49-449A-B538-14ED970347D4}" type="datetime1">
              <a:rPr lang="ko-KR" altLang="en-US" smtClean="0"/>
              <a:t>2024-08-27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CA00AB0-ADDF-46BC-B417-36A7D894DC0D}" type="slidenum">
              <a:rPr lang="ko-KR" altLang="en-US" smtClean="0"/>
              <a:t>‹#›</a:t>
            </a:fld>
            <a:endParaRPr lang="ko-KR" altLang="en-US"/>
          </a:p>
        </p:txBody>
      </p:sp>
    </p:spTree>
    <p:extLst>
      <p:ext uri="{BB962C8B-B14F-4D97-AF65-F5344CB8AC3E}">
        <p14:creationId xmlns:p14="http://schemas.microsoft.com/office/powerpoint/2010/main" val="7308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1F751EB-461C-44B2-A6F1-4D273C55AA09}" type="datetime1">
              <a:rPr lang="ko-KR" altLang="en-US" smtClean="0"/>
              <a:t>2024-08-27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CA00AB0-ADDF-46BC-B417-36A7D894DC0D}" type="slidenum">
              <a:rPr lang="ko-KR" altLang="en-US" smtClean="0"/>
              <a:t>‹#›</a:t>
            </a:fld>
            <a:endParaRPr lang="ko-KR" altLang="en-US"/>
          </a:p>
        </p:txBody>
      </p:sp>
    </p:spTree>
    <p:extLst>
      <p:ext uri="{BB962C8B-B14F-4D97-AF65-F5344CB8AC3E}">
        <p14:creationId xmlns:p14="http://schemas.microsoft.com/office/powerpoint/2010/main" val="2789030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3BCC07EC-CBEF-4023-9341-C31F0623679B}" type="datetime1">
              <a:rPr lang="ko-KR" altLang="en-US" smtClean="0"/>
              <a:t>2024-08-27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CA00AB0-ADDF-46BC-B417-36A7D894DC0D}" type="slidenum">
              <a:rPr lang="ko-KR" altLang="en-US" smtClean="0"/>
              <a:t>‹#›</a:t>
            </a:fld>
            <a:endParaRPr lang="ko-KR" altLang="en-US"/>
          </a:p>
        </p:txBody>
      </p:sp>
    </p:spTree>
    <p:extLst>
      <p:ext uri="{BB962C8B-B14F-4D97-AF65-F5344CB8AC3E}">
        <p14:creationId xmlns:p14="http://schemas.microsoft.com/office/powerpoint/2010/main" val="3800227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562398-FA5A-45D3-8CBD-09307ECE65AC}" type="datetime1">
              <a:rPr lang="ko-KR" altLang="en-US" smtClean="0"/>
              <a:t>2024-08-27</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A00AB0-ADDF-46BC-B417-36A7D894DC0D}" type="slidenum">
              <a:rPr lang="ko-KR" altLang="en-US" smtClean="0"/>
              <a:t>‹#›</a:t>
            </a:fld>
            <a:endParaRPr lang="ko-KR" altLang="en-US"/>
          </a:p>
        </p:txBody>
      </p:sp>
    </p:spTree>
    <p:extLst>
      <p:ext uri="{BB962C8B-B14F-4D97-AF65-F5344CB8AC3E}">
        <p14:creationId xmlns:p14="http://schemas.microsoft.com/office/powerpoint/2010/main" val="2137806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emf"/><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1.xml"/><Relationship Id="rId5" Type="http://schemas.openxmlformats.org/officeDocument/2006/relationships/image" Target="../media/image25.emf"/><Relationship Id="rId4" Type="http://schemas.openxmlformats.org/officeDocument/2006/relationships/image" Target="../media/image24.emf"/></Relationships>
</file>

<file path=ppt/slides/_rels/slide3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1594200" y="956295"/>
            <a:ext cx="9144000" cy="2387600"/>
          </a:xfrm>
        </p:spPr>
        <p:txBody>
          <a:bodyPr>
            <a:normAutofit/>
          </a:bodyPr>
          <a:lstStyle/>
          <a:p>
            <a:r>
              <a:rPr lang="ko-KR" altLang="en-US" sz="3200" dirty="0"/>
              <a:t>기후 관련 재무정보 공개</a:t>
            </a:r>
            <a:r>
              <a:rPr lang="en-US" altLang="ko-KR" sz="3200" dirty="0"/>
              <a:t>(TCFD)</a:t>
            </a:r>
            <a:r>
              <a:rPr lang="ko-KR" altLang="en-US" sz="3200" dirty="0"/>
              <a:t>의 이해</a:t>
            </a:r>
            <a:br>
              <a:rPr lang="ko-KR" altLang="en-US" dirty="0"/>
            </a:br>
            <a:endParaRPr lang="ko-KR" altLang="en-US" dirty="0"/>
          </a:p>
        </p:txBody>
      </p:sp>
      <p:sp>
        <p:nvSpPr>
          <p:cNvPr id="5" name="슬라이드 번호 개체 틀 4"/>
          <p:cNvSpPr>
            <a:spLocks noGrp="1"/>
          </p:cNvSpPr>
          <p:nvPr>
            <p:ph type="sldNum" sz="quarter" idx="12"/>
          </p:nvPr>
        </p:nvSpPr>
        <p:spPr/>
        <p:txBody>
          <a:bodyPr/>
          <a:lstStyle/>
          <a:p>
            <a:fld id="{4CA00AB0-ADDF-46BC-B417-36A7D894DC0D}" type="slidenum">
              <a:rPr lang="ko-KR" altLang="en-US" smtClean="0"/>
              <a:t>1</a:t>
            </a:fld>
            <a:endParaRPr lang="ko-KR" altLang="en-US"/>
          </a:p>
        </p:txBody>
      </p:sp>
      <p:sp>
        <p:nvSpPr>
          <p:cNvPr id="6" name="직사각형 5">
            <a:extLst>
              <a:ext uri="{FF2B5EF4-FFF2-40B4-BE49-F238E27FC236}">
                <a16:creationId xmlns:a16="http://schemas.microsoft.com/office/drawing/2014/main" id="{D145CD30-4F87-6831-66EC-3BF09EB27FA2}"/>
              </a:ext>
            </a:extLst>
          </p:cNvPr>
          <p:cNvSpPr/>
          <p:nvPr/>
        </p:nvSpPr>
        <p:spPr bwMode="gray">
          <a:xfrm rot="10800000">
            <a:off x="1453800" y="2635350"/>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Tree>
    <p:extLst>
      <p:ext uri="{BB962C8B-B14F-4D97-AF65-F5344CB8AC3E}">
        <p14:creationId xmlns:p14="http://schemas.microsoft.com/office/powerpoint/2010/main" val="2686235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15160" y="1099210"/>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6" name="TextBox 5"/>
          <p:cNvSpPr txBox="1"/>
          <p:nvPr/>
        </p:nvSpPr>
        <p:spPr>
          <a:xfrm>
            <a:off x="433387" y="388794"/>
            <a:ext cx="577081" cy="369332"/>
          </a:xfrm>
          <a:prstGeom prst="rect">
            <a:avLst/>
          </a:prstGeom>
          <a:noFill/>
        </p:spPr>
        <p:txBody>
          <a:bodyPr wrap="none" lIns="0" tIns="0" rIns="0" bIns="0" rtlCol="0">
            <a:spAutoFit/>
          </a:bodyPr>
          <a:lstStyle/>
          <a:p>
            <a:pPr>
              <a:spcBef>
                <a:spcPts val="600"/>
              </a:spcBef>
              <a:buSzPct val="100000"/>
            </a:pPr>
            <a:r>
              <a:rPr lang="ko-KR" altLang="en-US" sz="2400" b="1" dirty="0">
                <a:solidFill>
                  <a:srgbClr val="C00000"/>
                </a:solidFill>
              </a:rPr>
              <a:t>목차</a:t>
            </a:r>
          </a:p>
        </p:txBody>
      </p:sp>
      <p:sp>
        <p:nvSpPr>
          <p:cNvPr id="7" name="Title 2"/>
          <p:cNvSpPr txBox="1">
            <a:spLocks/>
          </p:cNvSpPr>
          <p:nvPr/>
        </p:nvSpPr>
        <p:spPr bwMode="gray">
          <a:xfrm>
            <a:off x="499139" y="1328998"/>
            <a:ext cx="9974897" cy="3037730"/>
          </a:xfrm>
          <a:prstGeom prst="rect">
            <a:avLst/>
          </a:prstGeom>
        </p:spPr>
        <p:txBody>
          <a:bodyPr vert="horz" lIns="0" tIns="0" rIns="0" bIns="0" rtlCol="0" anchor="t" anchorCtr="0">
            <a:noAutofit/>
          </a:bodyPr>
          <a:lstStyle>
            <a:lvl1pPr algn="l" defTabSz="990571" rtl="0" eaLnBrk="1" latinLnBrk="1" hangingPunct="1">
              <a:spcBef>
                <a:spcPct val="0"/>
              </a:spcBef>
              <a:buNone/>
              <a:defRPr sz="2000" kern="1200" baseline="0">
                <a:solidFill>
                  <a:schemeClr val="accent1"/>
                </a:solidFill>
                <a:latin typeface="+mj-lt"/>
                <a:ea typeface="+mj-ea"/>
                <a:cs typeface="+mj-cs"/>
              </a:defRPr>
            </a:lvl1pPr>
          </a:lstStyle>
          <a:p>
            <a:pPr marL="514350" indent="-514350">
              <a:lnSpc>
                <a:spcPct val="120000"/>
              </a:lnSpc>
              <a:spcAft>
                <a:spcPts val="300"/>
              </a:spcAft>
              <a:buAutoNum type="romanUcPeriod"/>
            </a:pPr>
            <a:r>
              <a:rPr lang="en-US" altLang="ko-KR" sz="2400" b="1" dirty="0">
                <a:solidFill>
                  <a:schemeClr val="tx1"/>
                </a:solidFill>
              </a:rPr>
              <a:t>TCFD </a:t>
            </a:r>
            <a:r>
              <a:rPr lang="ko-KR" altLang="en-US" sz="2400" b="1" dirty="0">
                <a:solidFill>
                  <a:schemeClr val="tx1"/>
                </a:solidFill>
              </a:rPr>
              <a:t>개요    </a:t>
            </a:r>
            <a:endParaRPr lang="en-US" altLang="ko-KR" sz="2400" b="1" dirty="0">
              <a:solidFill>
                <a:schemeClr val="tx1"/>
              </a:solidFill>
            </a:endParaRPr>
          </a:p>
          <a:p>
            <a:pPr marL="514350" indent="-514350">
              <a:lnSpc>
                <a:spcPct val="120000"/>
              </a:lnSpc>
              <a:spcAft>
                <a:spcPts val="300"/>
              </a:spcAft>
              <a:buAutoNum type="romanUcPeriod"/>
            </a:pPr>
            <a:r>
              <a:rPr lang="en-US" altLang="ko-KR" sz="2400" b="1" dirty="0">
                <a:solidFill>
                  <a:schemeClr val="tx1"/>
                </a:solidFill>
              </a:rPr>
              <a:t>TCFD </a:t>
            </a:r>
            <a:r>
              <a:rPr lang="ko-KR" altLang="en-US" sz="2400" b="1" dirty="0">
                <a:solidFill>
                  <a:schemeClr val="tx1"/>
                </a:solidFill>
              </a:rPr>
              <a:t>국내 동향</a:t>
            </a:r>
            <a:endParaRPr lang="en-US" altLang="ko-KR" sz="2400" b="1" dirty="0">
              <a:solidFill>
                <a:schemeClr val="tx1"/>
              </a:solidFill>
            </a:endParaRPr>
          </a:p>
          <a:p>
            <a:pPr marL="514350" indent="-514350">
              <a:lnSpc>
                <a:spcPct val="120000"/>
              </a:lnSpc>
              <a:spcAft>
                <a:spcPts val="300"/>
              </a:spcAft>
              <a:buAutoNum type="romanUcPeriod"/>
            </a:pPr>
            <a:r>
              <a:rPr lang="en-US" altLang="ko-KR" sz="2400" b="1" dirty="0">
                <a:solidFill>
                  <a:schemeClr val="tx1"/>
                </a:solidFill>
              </a:rPr>
              <a:t>TCFD </a:t>
            </a:r>
            <a:r>
              <a:rPr lang="ko-KR" altLang="en-US" sz="2400" b="1" dirty="0">
                <a:solidFill>
                  <a:schemeClr val="tx1"/>
                </a:solidFill>
              </a:rPr>
              <a:t>해외 동향</a:t>
            </a:r>
            <a:endParaRPr lang="en-US" altLang="ko-KR" sz="2400" b="1" dirty="0">
              <a:solidFill>
                <a:schemeClr val="tx1"/>
              </a:solidFill>
            </a:endParaRPr>
          </a:p>
          <a:p>
            <a:pPr marL="514350" indent="-514350">
              <a:lnSpc>
                <a:spcPct val="120000"/>
              </a:lnSpc>
              <a:spcAft>
                <a:spcPts val="300"/>
              </a:spcAft>
              <a:buAutoNum type="romanUcPeriod"/>
            </a:pPr>
            <a:r>
              <a:rPr lang="en-US" altLang="ko-KR" sz="2400" b="1" dirty="0">
                <a:solidFill>
                  <a:schemeClr val="tx1"/>
                </a:solidFill>
              </a:rPr>
              <a:t>IFRS S2</a:t>
            </a:r>
            <a:r>
              <a:rPr lang="ko-KR" altLang="en-US" sz="2400" b="1" dirty="0">
                <a:solidFill>
                  <a:schemeClr val="tx1"/>
                </a:solidFill>
              </a:rPr>
              <a:t>와 </a:t>
            </a:r>
            <a:r>
              <a:rPr lang="en-US" altLang="ko-KR" sz="2400" b="1" dirty="0">
                <a:solidFill>
                  <a:schemeClr val="tx1"/>
                </a:solidFill>
              </a:rPr>
              <a:t>TCFD</a:t>
            </a:r>
          </a:p>
          <a:p>
            <a:pPr marL="514350" indent="-514350">
              <a:lnSpc>
                <a:spcPct val="120000"/>
              </a:lnSpc>
              <a:spcAft>
                <a:spcPts val="300"/>
              </a:spcAft>
              <a:buAutoNum type="romanUcPeriod"/>
            </a:pPr>
            <a:r>
              <a:rPr lang="en-US" altLang="ko-KR" sz="2400" b="1" dirty="0">
                <a:solidFill>
                  <a:schemeClr val="tx1"/>
                </a:solidFill>
              </a:rPr>
              <a:t>TCFD</a:t>
            </a:r>
            <a:r>
              <a:rPr lang="ko-KR" altLang="en-US" sz="2400" b="1" dirty="0">
                <a:solidFill>
                  <a:schemeClr val="tx1"/>
                </a:solidFill>
              </a:rPr>
              <a:t>에 대한 국내 대응 방안</a:t>
            </a:r>
            <a:endParaRPr lang="en-US" altLang="ko-KR" sz="2400" b="1" dirty="0">
              <a:solidFill>
                <a:schemeClr val="tx1"/>
              </a:solidFill>
            </a:endParaRPr>
          </a:p>
        </p:txBody>
      </p:sp>
      <p:sp>
        <p:nvSpPr>
          <p:cNvPr id="8" name="슬라이드 번호 개체 틀 7"/>
          <p:cNvSpPr>
            <a:spLocks noGrp="1"/>
          </p:cNvSpPr>
          <p:nvPr>
            <p:ph type="sldNum" sz="quarter" idx="12"/>
          </p:nvPr>
        </p:nvSpPr>
        <p:spPr/>
        <p:txBody>
          <a:bodyPr/>
          <a:lstStyle/>
          <a:p>
            <a:fld id="{4CA00AB0-ADDF-46BC-B417-36A7D894DC0D}" type="slidenum">
              <a:rPr lang="ko-KR" altLang="en-US" smtClean="0"/>
              <a:t>2</a:t>
            </a:fld>
            <a:endParaRPr lang="ko-KR" altLang="en-US"/>
          </a:p>
        </p:txBody>
      </p:sp>
    </p:spTree>
    <p:extLst>
      <p:ext uri="{BB962C8B-B14F-4D97-AF65-F5344CB8AC3E}">
        <p14:creationId xmlns:p14="http://schemas.microsoft.com/office/powerpoint/2010/main" val="622646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2725449" cy="461665"/>
          </a:xfrm>
          <a:prstGeom prst="rect">
            <a:avLst/>
          </a:prstGeom>
          <a:noFill/>
        </p:spPr>
        <p:txBody>
          <a:bodyPr wrap="square" rtlCol="0">
            <a:spAutoFit/>
          </a:bodyPr>
          <a:lstStyle/>
          <a:p>
            <a:r>
              <a:rPr lang="en-US" altLang="ko-KR" sz="2400" b="1" dirty="0"/>
              <a:t>I. TCFD </a:t>
            </a:r>
            <a:r>
              <a:rPr lang="ko-KR" altLang="en-US" sz="2400" b="1" dirty="0"/>
              <a:t>개요</a:t>
            </a:r>
          </a:p>
        </p:txBody>
      </p:sp>
      <p:sp>
        <p:nvSpPr>
          <p:cNvPr id="3" name="모서리가 둥근 직사각형 2"/>
          <p:cNvSpPr/>
          <p:nvPr/>
        </p:nvSpPr>
        <p:spPr>
          <a:xfrm>
            <a:off x="433387" y="1014153"/>
            <a:ext cx="1378788"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b="1" dirty="0" err="1">
                <a:solidFill>
                  <a:schemeClr val="tx1"/>
                </a:solidFill>
                <a:latin typeface="+mj-lt"/>
              </a:rPr>
              <a:t>탄생배경</a:t>
            </a:r>
            <a:endParaRPr lang="ko-KR" altLang="en-US" b="1" dirty="0">
              <a:solidFill>
                <a:schemeClr val="tx1"/>
              </a:solidFill>
              <a:latin typeface="+mj-lt"/>
            </a:endParaRPr>
          </a:p>
        </p:txBody>
      </p:sp>
      <p:sp>
        <p:nvSpPr>
          <p:cNvPr id="4" name="직사각형 3"/>
          <p:cNvSpPr/>
          <p:nvPr/>
        </p:nvSpPr>
        <p:spPr>
          <a:xfrm>
            <a:off x="375198" y="1623502"/>
            <a:ext cx="10809317" cy="4376583"/>
          </a:xfrm>
          <a:prstGeom prst="rect">
            <a:avLst/>
          </a:prstGeom>
        </p:spPr>
        <p:txBody>
          <a:bodyPr wrap="square">
            <a:spAutoFit/>
          </a:bodyPr>
          <a:lstStyle/>
          <a:p>
            <a:pPr marL="285750" lvl="0" indent="-285750" algn="just" fontAlgn="base">
              <a:lnSpc>
                <a:spcPct val="145000"/>
              </a:lnSpc>
              <a:buFont typeface="Arial" panose="020B0604020202020204" pitchFamily="34" charset="0"/>
              <a:buChar char="•"/>
            </a:pPr>
            <a:r>
              <a:rPr lang="en-US" altLang="ko-KR" sz="1600" b="1" dirty="0">
                <a:latin typeface="+mj-lt"/>
              </a:rPr>
              <a:t>G20 </a:t>
            </a:r>
            <a:r>
              <a:rPr lang="en-US" altLang="ko-KR" sz="1600" b="1" dirty="0" err="1">
                <a:latin typeface="+mj-lt"/>
              </a:rPr>
              <a:t>재무장관과</a:t>
            </a:r>
            <a:r>
              <a:rPr lang="en-US" altLang="ko-KR" sz="1600" b="1" dirty="0">
                <a:latin typeface="+mj-lt"/>
              </a:rPr>
              <a:t> </a:t>
            </a:r>
            <a:r>
              <a:rPr lang="en-US" altLang="ko-KR" sz="1600" b="1" dirty="0" err="1">
                <a:latin typeface="+mj-lt"/>
              </a:rPr>
              <a:t>중앙은행</a:t>
            </a:r>
            <a:r>
              <a:rPr lang="en-US" altLang="ko-KR" sz="1600" b="1" dirty="0">
                <a:latin typeface="+mj-lt"/>
              </a:rPr>
              <a:t> </a:t>
            </a:r>
            <a:r>
              <a:rPr lang="en-US" altLang="ko-KR" sz="1600" b="1" dirty="0" err="1">
                <a:latin typeface="+mj-lt"/>
              </a:rPr>
              <a:t>총재는</a:t>
            </a:r>
            <a:r>
              <a:rPr lang="en-US" altLang="ko-KR" sz="1600" b="1" dirty="0">
                <a:latin typeface="+mj-lt"/>
              </a:rPr>
              <a:t> </a:t>
            </a:r>
            <a:r>
              <a:rPr lang="en-US" altLang="ko-KR" sz="1600" b="1" dirty="0" err="1">
                <a:latin typeface="+mj-lt"/>
              </a:rPr>
              <a:t>금융안정위원회</a:t>
            </a:r>
            <a:r>
              <a:rPr lang="en-US" altLang="ko-KR" sz="1600" b="1" dirty="0">
                <a:latin typeface="+mj-lt"/>
              </a:rPr>
              <a:t>(Financial Stability Board, ‘FSB’)* 에 </a:t>
            </a:r>
            <a:r>
              <a:rPr lang="en-US" altLang="ko-KR" sz="1600" b="1" dirty="0" err="1">
                <a:latin typeface="+mj-lt"/>
              </a:rPr>
              <a:t>금융</a:t>
            </a:r>
            <a:r>
              <a:rPr lang="en-US" altLang="ko-KR" sz="1600" b="1" dirty="0">
                <a:latin typeface="+mj-lt"/>
              </a:rPr>
              <a:t> </a:t>
            </a:r>
            <a:r>
              <a:rPr lang="en-US" altLang="ko-KR" sz="1600" b="1" dirty="0" err="1">
                <a:latin typeface="+mj-lt"/>
              </a:rPr>
              <a:t>부문이</a:t>
            </a:r>
            <a:r>
              <a:rPr lang="en-US" altLang="ko-KR" sz="1600" b="1" dirty="0">
                <a:latin typeface="+mj-lt"/>
              </a:rPr>
              <a:t> </a:t>
            </a:r>
            <a:r>
              <a:rPr lang="en-US" altLang="ko-KR" sz="1600" b="1" dirty="0" err="1">
                <a:latin typeface="+mj-lt"/>
              </a:rPr>
              <a:t>향후</a:t>
            </a:r>
            <a:r>
              <a:rPr lang="en-US" altLang="ko-KR" sz="1600" b="1" dirty="0">
                <a:latin typeface="+mj-lt"/>
              </a:rPr>
              <a:t> </a:t>
            </a:r>
            <a:r>
              <a:rPr lang="en-US" altLang="ko-KR" sz="1600" b="1" dirty="0" err="1">
                <a:latin typeface="+mj-lt"/>
              </a:rPr>
              <a:t>기후변화</a:t>
            </a:r>
            <a:r>
              <a:rPr lang="en-US" altLang="ko-KR" sz="1600" b="1" dirty="0">
                <a:latin typeface="+mj-lt"/>
              </a:rPr>
              <a:t> </a:t>
            </a:r>
            <a:r>
              <a:rPr lang="en-US" altLang="ko-KR" sz="1600" b="1" dirty="0" err="1">
                <a:latin typeface="+mj-lt"/>
              </a:rPr>
              <a:t>관련</a:t>
            </a:r>
            <a:r>
              <a:rPr lang="en-US" altLang="ko-KR" sz="1600" b="1" dirty="0">
                <a:latin typeface="+mj-lt"/>
              </a:rPr>
              <a:t> </a:t>
            </a:r>
            <a:r>
              <a:rPr lang="en-US" altLang="ko-KR" sz="1600" b="1" dirty="0" err="1">
                <a:latin typeface="+mj-lt"/>
              </a:rPr>
              <a:t>문제를</a:t>
            </a:r>
            <a:r>
              <a:rPr lang="en-US" altLang="ko-KR" sz="1600" b="1" dirty="0">
                <a:latin typeface="+mj-lt"/>
              </a:rPr>
              <a:t> </a:t>
            </a:r>
            <a:r>
              <a:rPr lang="en-US" altLang="ko-KR" sz="1600" b="1" dirty="0" err="1">
                <a:latin typeface="+mj-lt"/>
              </a:rPr>
              <a:t>어떻게</a:t>
            </a:r>
            <a:r>
              <a:rPr lang="en-US" altLang="ko-KR" sz="1600" b="1" dirty="0">
                <a:latin typeface="+mj-lt"/>
              </a:rPr>
              <a:t> </a:t>
            </a:r>
            <a:r>
              <a:rPr lang="en-US" altLang="ko-KR" sz="1600" b="1" dirty="0" err="1">
                <a:latin typeface="+mj-lt"/>
              </a:rPr>
              <a:t>반영할</a:t>
            </a:r>
            <a:r>
              <a:rPr lang="en-US" altLang="ko-KR" sz="1600" b="1" dirty="0">
                <a:latin typeface="+mj-lt"/>
              </a:rPr>
              <a:t> 수 </a:t>
            </a:r>
            <a:r>
              <a:rPr lang="en-US" altLang="ko-KR" sz="1600" b="1" dirty="0" err="1">
                <a:latin typeface="+mj-lt"/>
              </a:rPr>
              <a:t>있을</a:t>
            </a:r>
            <a:r>
              <a:rPr lang="en-US" altLang="ko-KR" sz="1600" b="1" dirty="0">
                <a:latin typeface="+mj-lt"/>
              </a:rPr>
              <a:t> </a:t>
            </a:r>
            <a:r>
              <a:rPr lang="en-US" altLang="ko-KR" sz="1600" b="1" dirty="0" err="1">
                <a:latin typeface="+mj-lt"/>
              </a:rPr>
              <a:t>것인지</a:t>
            </a:r>
            <a:r>
              <a:rPr lang="en-US" altLang="ko-KR" sz="1600" b="1" dirty="0">
                <a:latin typeface="+mj-lt"/>
              </a:rPr>
              <a:t> </a:t>
            </a:r>
            <a:r>
              <a:rPr lang="en-US" altLang="ko-KR" sz="1600" b="1" dirty="0" err="1">
                <a:latin typeface="+mj-lt"/>
              </a:rPr>
              <a:t>검토하도록</a:t>
            </a:r>
            <a:r>
              <a:rPr lang="en-US" altLang="ko-KR" sz="1600" b="1" dirty="0">
                <a:latin typeface="+mj-lt"/>
              </a:rPr>
              <a:t> </a:t>
            </a:r>
            <a:r>
              <a:rPr lang="en-US" altLang="ko-KR" sz="1600" b="1" dirty="0" err="1">
                <a:latin typeface="+mj-lt"/>
              </a:rPr>
              <a:t>요청</a:t>
            </a:r>
            <a:endParaRPr lang="en-US" altLang="ko-KR" sz="1600" b="1" dirty="0">
              <a:latin typeface="+mj-lt"/>
            </a:endParaRPr>
          </a:p>
          <a:p>
            <a:pPr marL="285750" lvl="0" indent="-285750" algn="just" fontAlgn="base">
              <a:lnSpc>
                <a:spcPct val="145000"/>
              </a:lnSpc>
              <a:buFont typeface="Arial" panose="020B0604020202020204" pitchFamily="34" charset="0"/>
              <a:buChar char="•"/>
            </a:pPr>
            <a:endParaRPr lang="en-US" altLang="ko-KR" sz="1600" b="1" dirty="0">
              <a:latin typeface="+mj-lt"/>
            </a:endParaRPr>
          </a:p>
          <a:p>
            <a:pPr marL="285750" indent="-285750" algn="just" fontAlgn="base">
              <a:lnSpc>
                <a:spcPct val="145000"/>
              </a:lnSpc>
              <a:buFont typeface="Arial" panose="020B0604020202020204" pitchFamily="34" charset="0"/>
              <a:buChar char="•"/>
            </a:pPr>
            <a:r>
              <a:rPr lang="en-US" altLang="ko-KR" sz="1600" b="1" dirty="0">
                <a:latin typeface="+mj-lt"/>
              </a:rPr>
              <a:t>FSB</a:t>
            </a:r>
            <a:r>
              <a:rPr lang="ko-KR" altLang="en-US" sz="1600" b="1" dirty="0">
                <a:latin typeface="+mj-lt"/>
              </a:rPr>
              <a:t>는 기후관련 위험을 평가하고 가격을 책정하는 데 필요한 정보를 식별하는 데 도움을 주기 위해 업계 주도의 태스크포스인 </a:t>
            </a:r>
            <a:r>
              <a:rPr lang="en-US" altLang="ko-KR" sz="1600" b="1" dirty="0">
                <a:latin typeface="+mj-lt"/>
              </a:rPr>
              <a:t>TCFD(Taskforce on Climate-related Financial Disclosure)</a:t>
            </a:r>
            <a:r>
              <a:rPr lang="ko-KR" altLang="en-US" sz="1600" b="1" dirty="0">
                <a:latin typeface="+mj-lt"/>
              </a:rPr>
              <a:t>를 </a:t>
            </a:r>
            <a:r>
              <a:rPr lang="en-US" altLang="ko-KR" sz="1600" b="1" dirty="0">
                <a:latin typeface="+mj-lt"/>
              </a:rPr>
              <a:t>2015</a:t>
            </a:r>
            <a:r>
              <a:rPr lang="ko-KR" altLang="en-US" sz="1600" b="1" dirty="0">
                <a:latin typeface="+mj-lt"/>
              </a:rPr>
              <a:t>년 </a:t>
            </a:r>
            <a:r>
              <a:rPr lang="en-US" altLang="ko-KR" sz="1600" b="1" dirty="0">
                <a:latin typeface="+mj-lt"/>
              </a:rPr>
              <a:t>12</a:t>
            </a:r>
            <a:r>
              <a:rPr lang="ko-KR" altLang="en-US" sz="1600" b="1" dirty="0">
                <a:latin typeface="+mj-lt"/>
              </a:rPr>
              <a:t>월 설립</a:t>
            </a:r>
            <a:endParaRPr lang="en-US" altLang="ko-KR" sz="1600" b="1" dirty="0">
              <a:latin typeface="+mj-lt"/>
            </a:endParaRPr>
          </a:p>
          <a:p>
            <a:pPr marL="285750" indent="-285750" algn="just" fontAlgn="base">
              <a:lnSpc>
                <a:spcPct val="145000"/>
              </a:lnSpc>
              <a:buFont typeface="Arial" panose="020B0604020202020204" pitchFamily="34" charset="0"/>
              <a:buChar char="•"/>
            </a:pPr>
            <a:endParaRPr lang="en-US" altLang="ko-KR" sz="1600" b="1" dirty="0">
              <a:latin typeface="+mj-lt"/>
            </a:endParaRPr>
          </a:p>
          <a:p>
            <a:pPr marL="285750" indent="-285750" algn="just" fontAlgn="base">
              <a:lnSpc>
                <a:spcPct val="145000"/>
              </a:lnSpc>
              <a:buFont typeface="Arial" panose="020B0604020202020204" pitchFamily="34" charset="0"/>
              <a:buChar char="•"/>
            </a:pPr>
            <a:r>
              <a:rPr lang="en-US" altLang="ko-KR" sz="1600" b="1" dirty="0">
                <a:latin typeface="+mj-lt"/>
              </a:rPr>
              <a:t>FSB</a:t>
            </a:r>
            <a:r>
              <a:rPr lang="ko-KR" altLang="en-US" sz="1600" b="1" dirty="0">
                <a:latin typeface="+mj-lt"/>
              </a:rPr>
              <a:t>는 </a:t>
            </a:r>
            <a:r>
              <a:rPr lang="en-US" altLang="ko-KR" sz="1600" b="1" dirty="0">
                <a:latin typeface="+mj-lt"/>
              </a:rPr>
              <a:t>TCFD</a:t>
            </a:r>
            <a:r>
              <a:rPr lang="ko-KR" altLang="en-US" sz="1600" b="1" dirty="0">
                <a:latin typeface="+mj-lt"/>
              </a:rPr>
              <a:t>에 자발적인 투자자와 다른 사람들이 중요한 위험을 이해하는 데 유용한 기후관련 재무 정보 공개를 개발할 것을 요청</a:t>
            </a:r>
            <a:endParaRPr lang="en-US" altLang="ko-KR" sz="1600" b="1" dirty="0">
              <a:latin typeface="+mj-lt"/>
            </a:endParaRPr>
          </a:p>
          <a:p>
            <a:pPr marL="285750" indent="-285750" algn="just" fontAlgn="base">
              <a:lnSpc>
                <a:spcPct val="145000"/>
              </a:lnSpc>
              <a:buFont typeface="Arial" panose="020B0604020202020204" pitchFamily="34" charset="0"/>
              <a:buChar char="•"/>
            </a:pPr>
            <a:endParaRPr lang="en-US" altLang="ko-KR" sz="1600" b="1" dirty="0">
              <a:latin typeface="+mj-lt"/>
            </a:endParaRPr>
          </a:p>
          <a:p>
            <a:pPr marL="285750" indent="-285750" algn="just" fontAlgn="base">
              <a:lnSpc>
                <a:spcPct val="145000"/>
              </a:lnSpc>
              <a:buFont typeface="Arial" panose="020B0604020202020204" pitchFamily="34" charset="0"/>
              <a:buChar char="•"/>
            </a:pPr>
            <a:r>
              <a:rPr lang="en-US" altLang="ko-KR" sz="1600" b="1" dirty="0">
                <a:latin typeface="+mj-lt"/>
              </a:rPr>
              <a:t>2017</a:t>
            </a:r>
            <a:r>
              <a:rPr lang="ko-KR" altLang="en-US" sz="1600" b="1" dirty="0">
                <a:latin typeface="+mj-lt"/>
              </a:rPr>
              <a:t>년 </a:t>
            </a:r>
            <a:r>
              <a:rPr lang="en-US" altLang="ko-KR" sz="1600" b="1" dirty="0">
                <a:latin typeface="+mj-lt"/>
              </a:rPr>
              <a:t>6</a:t>
            </a:r>
            <a:r>
              <a:rPr lang="ko-KR" altLang="en-US" sz="1600" b="1" dirty="0">
                <a:latin typeface="+mj-lt"/>
              </a:rPr>
              <a:t>월</a:t>
            </a:r>
            <a:r>
              <a:rPr lang="en-US" altLang="ko-KR" sz="1600" b="1" dirty="0">
                <a:latin typeface="+mj-lt"/>
              </a:rPr>
              <a:t>, TCFD</a:t>
            </a:r>
            <a:r>
              <a:rPr lang="ko-KR" altLang="en-US" sz="1600" b="1" dirty="0">
                <a:latin typeface="+mj-lt"/>
              </a:rPr>
              <a:t>는 약 </a:t>
            </a:r>
            <a:r>
              <a:rPr lang="en-US" altLang="ko-KR" sz="1600" b="1" dirty="0">
                <a:latin typeface="+mj-lt"/>
              </a:rPr>
              <a:t>1</a:t>
            </a:r>
            <a:r>
              <a:rPr lang="ko-KR" altLang="en-US" sz="1600" b="1" dirty="0">
                <a:latin typeface="+mj-lt"/>
              </a:rPr>
              <a:t>년 </a:t>
            </a:r>
            <a:r>
              <a:rPr lang="en-US" altLang="ko-KR" sz="1600" b="1" dirty="0">
                <a:latin typeface="+mj-lt"/>
              </a:rPr>
              <a:t>6</a:t>
            </a:r>
            <a:r>
              <a:rPr lang="ko-KR" altLang="en-US" sz="1600" b="1" dirty="0">
                <a:latin typeface="+mj-lt"/>
              </a:rPr>
              <a:t>개월에 걸친 작업 끝에 재무 공시 자료를 제공하는 기관이 쉽게 적용할 수 있고 국제적으로 공인될 수 있는 기후변화 관련 정보 공개 프레임워크로 ‘기후관련 재무정보 공개 </a:t>
            </a:r>
            <a:r>
              <a:rPr lang="ko-KR" altLang="en-US" sz="1600" b="1" dirty="0" err="1">
                <a:latin typeface="+mj-lt"/>
              </a:rPr>
              <a:t>테스크포스의</a:t>
            </a:r>
            <a:r>
              <a:rPr lang="ko-KR" altLang="en-US" sz="1600" b="1" dirty="0">
                <a:latin typeface="+mj-lt"/>
              </a:rPr>
              <a:t> 권고안</a:t>
            </a:r>
            <a:r>
              <a:rPr lang="en-US" altLang="ko-KR" sz="1600" b="1" dirty="0">
                <a:latin typeface="+mj-lt"/>
              </a:rPr>
              <a:t>(Recommendations of the Taskforce on Climate-related Financial Disclosures)'</a:t>
            </a:r>
            <a:r>
              <a:rPr lang="ko-KR" altLang="en-US" sz="1600" b="1" dirty="0">
                <a:latin typeface="+mj-lt"/>
              </a:rPr>
              <a:t>을 발표</a:t>
            </a:r>
            <a:endParaRPr lang="en-US" altLang="ko-KR" sz="1600" b="1" dirty="0">
              <a:latin typeface="+mj-lt"/>
            </a:endParaRPr>
          </a:p>
        </p:txBody>
      </p:sp>
      <p:sp>
        <p:nvSpPr>
          <p:cNvPr id="9" name="슬라이드 번호 개체 틀 8"/>
          <p:cNvSpPr>
            <a:spLocks noGrp="1"/>
          </p:cNvSpPr>
          <p:nvPr>
            <p:ph type="sldNum" sz="quarter" idx="12"/>
          </p:nvPr>
        </p:nvSpPr>
        <p:spPr/>
        <p:txBody>
          <a:bodyPr/>
          <a:lstStyle/>
          <a:p>
            <a:fld id="{4CA00AB0-ADDF-46BC-B417-36A7D894DC0D}" type="slidenum">
              <a:rPr lang="ko-KR" altLang="en-US" smtClean="0"/>
              <a:t>3</a:t>
            </a:fld>
            <a:endParaRPr lang="ko-KR" altLang="en-US"/>
          </a:p>
        </p:txBody>
      </p:sp>
    </p:spTree>
    <p:extLst>
      <p:ext uri="{BB962C8B-B14F-4D97-AF65-F5344CB8AC3E}">
        <p14:creationId xmlns:p14="http://schemas.microsoft.com/office/powerpoint/2010/main" val="4013986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2725449" cy="461665"/>
          </a:xfrm>
          <a:prstGeom prst="rect">
            <a:avLst/>
          </a:prstGeom>
          <a:noFill/>
        </p:spPr>
        <p:txBody>
          <a:bodyPr wrap="square" rtlCol="0">
            <a:spAutoFit/>
          </a:bodyPr>
          <a:lstStyle/>
          <a:p>
            <a:r>
              <a:rPr lang="en-US" altLang="ko-KR" sz="2400" b="1" dirty="0"/>
              <a:t>I. TCFD </a:t>
            </a:r>
            <a:r>
              <a:rPr lang="ko-KR" altLang="en-US" sz="2400" b="1" dirty="0"/>
              <a:t>개요</a:t>
            </a:r>
          </a:p>
        </p:txBody>
      </p:sp>
      <p:sp>
        <p:nvSpPr>
          <p:cNvPr id="3" name="모서리가 둥근 직사각형 2"/>
          <p:cNvSpPr/>
          <p:nvPr/>
        </p:nvSpPr>
        <p:spPr>
          <a:xfrm>
            <a:off x="433387" y="1014153"/>
            <a:ext cx="1727922"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j-lt"/>
              </a:rPr>
              <a:t>TCFD </a:t>
            </a:r>
            <a:r>
              <a:rPr lang="ko-KR" altLang="en-US" b="1" dirty="0">
                <a:solidFill>
                  <a:schemeClr val="tx1"/>
                </a:solidFill>
                <a:latin typeface="+mj-lt"/>
              </a:rPr>
              <a:t>권고안</a:t>
            </a:r>
          </a:p>
        </p:txBody>
      </p:sp>
      <p:sp>
        <p:nvSpPr>
          <p:cNvPr id="4" name="직사각형 3"/>
          <p:cNvSpPr/>
          <p:nvPr/>
        </p:nvSpPr>
        <p:spPr>
          <a:xfrm>
            <a:off x="300382" y="1421476"/>
            <a:ext cx="10809317" cy="806375"/>
          </a:xfrm>
          <a:prstGeom prst="rect">
            <a:avLst/>
          </a:prstGeom>
        </p:spPr>
        <p:txBody>
          <a:bodyPr wrap="square">
            <a:spAutoFit/>
          </a:bodyPr>
          <a:lstStyle/>
          <a:p>
            <a:pPr marL="285750" indent="-285750" algn="just" fontAlgn="base">
              <a:lnSpc>
                <a:spcPct val="145000"/>
              </a:lnSpc>
              <a:buFont typeface="Arial" panose="020B0604020202020204" pitchFamily="34" charset="0"/>
              <a:buChar char="•"/>
            </a:pPr>
            <a:r>
              <a:rPr lang="ko-KR" altLang="en-US" sz="1600" b="1" dirty="0">
                <a:latin typeface="+mj-lt"/>
              </a:rPr>
              <a:t>최초</a:t>
            </a:r>
            <a:r>
              <a:rPr lang="en-US" altLang="ko-KR" sz="1600" b="1" dirty="0">
                <a:latin typeface="+mj-lt"/>
              </a:rPr>
              <a:t>, TCFD </a:t>
            </a:r>
            <a:r>
              <a:rPr lang="ko-KR" altLang="en-US" sz="1600" b="1" dirty="0">
                <a:latin typeface="+mj-lt"/>
              </a:rPr>
              <a:t>권고안은 최종 보고서와 권고안 적용에 대한 부속서</a:t>
            </a:r>
            <a:r>
              <a:rPr lang="en-US" altLang="ko-KR" sz="1600" b="1" dirty="0">
                <a:latin typeface="+mj-lt"/>
              </a:rPr>
              <a:t>, </a:t>
            </a:r>
            <a:r>
              <a:rPr lang="ko-KR" altLang="en-US" sz="1600" b="1" dirty="0">
                <a:latin typeface="+mj-lt"/>
              </a:rPr>
              <a:t>그리고 시나리오 분석의 활용에 대한 기술적 </a:t>
            </a:r>
            <a:r>
              <a:rPr lang="ko-KR" altLang="en-US" sz="1600" b="1" dirty="0" err="1">
                <a:latin typeface="+mj-lt"/>
              </a:rPr>
              <a:t>보완서로</a:t>
            </a:r>
            <a:r>
              <a:rPr lang="ko-KR" altLang="en-US" sz="1600" b="1" dirty="0">
                <a:latin typeface="+mj-lt"/>
              </a:rPr>
              <a:t> 총 </a:t>
            </a:r>
            <a:r>
              <a:rPr lang="en-US" altLang="ko-KR" sz="1600" b="1" dirty="0">
                <a:latin typeface="+mj-lt"/>
              </a:rPr>
              <a:t>6</a:t>
            </a:r>
            <a:r>
              <a:rPr lang="ko-KR" altLang="en-US" sz="1600" b="1" dirty="0">
                <a:latin typeface="+mj-lt"/>
              </a:rPr>
              <a:t>개의 문서로 구성</a:t>
            </a:r>
            <a:r>
              <a:rPr lang="en-US" altLang="ko-KR" sz="1600" b="1" dirty="0">
                <a:latin typeface="+mj-lt"/>
              </a:rPr>
              <a:t> </a:t>
            </a:r>
            <a:endParaRPr lang="ko-KR" altLang="en-US" sz="1600" b="1" dirty="0">
              <a:latin typeface="+mj-lt"/>
            </a:endParaRPr>
          </a:p>
        </p:txBody>
      </p:sp>
      <p:pic>
        <p:nvPicPr>
          <p:cNvPr id="7" name="그림 6">
            <a:extLst>
              <a:ext uri="{FF2B5EF4-FFF2-40B4-BE49-F238E27FC236}">
                <a16:creationId xmlns:a16="http://schemas.microsoft.com/office/drawing/2014/main" id="{F84445C7-1DE4-9FE7-E552-DF1AD5CD72E3}"/>
              </a:ext>
            </a:extLst>
          </p:cNvPr>
          <p:cNvPicPr>
            <a:picLocks noChangeAspect="1"/>
          </p:cNvPicPr>
          <p:nvPr/>
        </p:nvPicPr>
        <p:blipFill>
          <a:blip r:embed="rId2"/>
          <a:stretch>
            <a:fillRect/>
          </a:stretch>
        </p:blipFill>
        <p:spPr>
          <a:xfrm>
            <a:off x="626779" y="2249790"/>
            <a:ext cx="6937802" cy="4278090"/>
          </a:xfrm>
          <a:prstGeom prst="rect">
            <a:avLst/>
          </a:prstGeom>
        </p:spPr>
      </p:pic>
      <p:sp>
        <p:nvSpPr>
          <p:cNvPr id="8" name="슬라이드 번호 개체 틀 7"/>
          <p:cNvSpPr>
            <a:spLocks noGrp="1"/>
          </p:cNvSpPr>
          <p:nvPr>
            <p:ph type="sldNum" sz="quarter" idx="12"/>
          </p:nvPr>
        </p:nvSpPr>
        <p:spPr/>
        <p:txBody>
          <a:bodyPr/>
          <a:lstStyle/>
          <a:p>
            <a:fld id="{4CA00AB0-ADDF-46BC-B417-36A7D894DC0D}" type="slidenum">
              <a:rPr lang="ko-KR" altLang="en-US" smtClean="0"/>
              <a:t>4</a:t>
            </a:fld>
            <a:endParaRPr lang="ko-KR" altLang="en-US"/>
          </a:p>
        </p:txBody>
      </p:sp>
    </p:spTree>
    <p:extLst>
      <p:ext uri="{BB962C8B-B14F-4D97-AF65-F5344CB8AC3E}">
        <p14:creationId xmlns:p14="http://schemas.microsoft.com/office/powerpoint/2010/main" val="3166791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2725449" cy="461665"/>
          </a:xfrm>
          <a:prstGeom prst="rect">
            <a:avLst/>
          </a:prstGeom>
          <a:noFill/>
        </p:spPr>
        <p:txBody>
          <a:bodyPr wrap="square" rtlCol="0">
            <a:spAutoFit/>
          </a:bodyPr>
          <a:lstStyle/>
          <a:p>
            <a:r>
              <a:rPr lang="en-US" altLang="ko-KR" sz="2400" b="1" dirty="0"/>
              <a:t>I. TCFD </a:t>
            </a:r>
            <a:r>
              <a:rPr lang="ko-KR" altLang="en-US" sz="2400" b="1" dirty="0"/>
              <a:t>개요</a:t>
            </a:r>
          </a:p>
        </p:txBody>
      </p:sp>
      <p:sp>
        <p:nvSpPr>
          <p:cNvPr id="3" name="모서리가 둥근 직사각형 2"/>
          <p:cNvSpPr/>
          <p:nvPr/>
        </p:nvSpPr>
        <p:spPr>
          <a:xfrm>
            <a:off x="433387" y="1014153"/>
            <a:ext cx="1727922"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j-lt"/>
              </a:rPr>
              <a:t>TCFD </a:t>
            </a:r>
            <a:r>
              <a:rPr lang="ko-KR" altLang="en-US" b="1" dirty="0">
                <a:solidFill>
                  <a:schemeClr val="tx1"/>
                </a:solidFill>
                <a:latin typeface="+mj-lt"/>
              </a:rPr>
              <a:t>권고안</a:t>
            </a:r>
          </a:p>
        </p:txBody>
      </p:sp>
      <p:sp>
        <p:nvSpPr>
          <p:cNvPr id="4" name="직사각형 3"/>
          <p:cNvSpPr/>
          <p:nvPr/>
        </p:nvSpPr>
        <p:spPr>
          <a:xfrm>
            <a:off x="300382" y="1421476"/>
            <a:ext cx="10809317" cy="4733604"/>
          </a:xfrm>
          <a:prstGeom prst="rect">
            <a:avLst/>
          </a:prstGeom>
        </p:spPr>
        <p:txBody>
          <a:bodyPr wrap="square">
            <a:spAutoFit/>
          </a:bodyPr>
          <a:lstStyle/>
          <a:p>
            <a:pPr marL="285750" indent="-285750" algn="just" fontAlgn="base">
              <a:lnSpc>
                <a:spcPct val="145000"/>
              </a:lnSpc>
              <a:buFont typeface="Arial" panose="020B0604020202020204" pitchFamily="34" charset="0"/>
              <a:buChar char="•"/>
            </a:pPr>
            <a:r>
              <a:rPr lang="ko-KR" altLang="en-US" sz="1600" b="1" dirty="0">
                <a:latin typeface="+mj-lt"/>
              </a:rPr>
              <a:t>최초</a:t>
            </a:r>
            <a:r>
              <a:rPr lang="en-US" altLang="ko-KR" sz="1600" b="1" dirty="0">
                <a:latin typeface="+mj-lt"/>
              </a:rPr>
              <a:t>, TCFD </a:t>
            </a:r>
            <a:r>
              <a:rPr lang="ko-KR" altLang="en-US" sz="1600" b="1" dirty="0">
                <a:latin typeface="+mj-lt"/>
              </a:rPr>
              <a:t>권고안은 최종 보고서와 권고안 적용에 대한 부속서</a:t>
            </a:r>
            <a:r>
              <a:rPr lang="en-US" altLang="ko-KR" sz="1600" b="1" dirty="0">
                <a:latin typeface="+mj-lt"/>
              </a:rPr>
              <a:t>, </a:t>
            </a:r>
            <a:r>
              <a:rPr lang="ko-KR" altLang="en-US" sz="1600" b="1" dirty="0">
                <a:latin typeface="+mj-lt"/>
              </a:rPr>
              <a:t>그리고 시나리오 분석의 활용에 대한 기술적 </a:t>
            </a:r>
            <a:r>
              <a:rPr lang="ko-KR" altLang="en-US" sz="1600" b="1" dirty="0" err="1">
                <a:latin typeface="+mj-lt"/>
              </a:rPr>
              <a:t>보완서로</a:t>
            </a:r>
            <a:r>
              <a:rPr lang="ko-KR" altLang="en-US" sz="1600" b="1" dirty="0">
                <a:latin typeface="+mj-lt"/>
              </a:rPr>
              <a:t> 총 </a:t>
            </a:r>
            <a:r>
              <a:rPr lang="en-US" altLang="ko-KR" sz="1600" b="1" dirty="0">
                <a:latin typeface="+mj-lt"/>
              </a:rPr>
              <a:t>7</a:t>
            </a:r>
            <a:r>
              <a:rPr lang="ko-KR" altLang="en-US" sz="1600" b="1" dirty="0">
                <a:latin typeface="+mj-lt"/>
              </a:rPr>
              <a:t>개의 문서로 구성</a:t>
            </a:r>
            <a:r>
              <a:rPr lang="en-US" altLang="ko-KR" sz="1600" b="1" dirty="0">
                <a:latin typeface="+mj-lt"/>
              </a:rPr>
              <a:t> </a:t>
            </a:r>
          </a:p>
          <a:p>
            <a:pPr marL="285750" indent="-285750" algn="just" fontAlgn="base">
              <a:lnSpc>
                <a:spcPct val="145000"/>
              </a:lnSpc>
              <a:buFont typeface="Arial" panose="020B0604020202020204" pitchFamily="34" charset="0"/>
              <a:buChar char="•"/>
            </a:pPr>
            <a:endParaRPr lang="en-US" altLang="ko-KR" sz="1600" b="1" dirty="0">
              <a:latin typeface="+mj-lt"/>
            </a:endParaRPr>
          </a:p>
          <a:p>
            <a:pPr marL="342900" indent="-342900" algn="just" fontAlgn="base">
              <a:lnSpc>
                <a:spcPct val="145000"/>
              </a:lnSpc>
              <a:buFont typeface="+mj-lt"/>
              <a:buAutoNum type="arabicPeriod"/>
            </a:pPr>
            <a:r>
              <a:rPr lang="ko-KR" altLang="en-US" sz="1600" b="1" dirty="0">
                <a:latin typeface="+mj-lt"/>
              </a:rPr>
              <a:t>최종 보고서</a:t>
            </a:r>
            <a:r>
              <a:rPr lang="en-US" altLang="ko-KR" sz="1600" b="1" dirty="0">
                <a:latin typeface="+mj-lt"/>
              </a:rPr>
              <a:t>(Final Report) : </a:t>
            </a:r>
            <a:r>
              <a:rPr lang="ko-KR" altLang="en-US" sz="1600" b="1" dirty="0">
                <a:latin typeface="+mj-lt"/>
              </a:rPr>
              <a:t>기후관련재무공개에 대한 배경 및 필요성</a:t>
            </a:r>
            <a:r>
              <a:rPr lang="en-US" altLang="ko-KR" sz="1600" b="1" dirty="0">
                <a:latin typeface="+mj-lt"/>
              </a:rPr>
              <a:t>, </a:t>
            </a:r>
            <a:r>
              <a:rPr lang="ko-KR" altLang="en-US" sz="1600" b="1" dirty="0">
                <a:latin typeface="+mj-lt"/>
              </a:rPr>
              <a:t>일반적인 프레임워크 설명</a:t>
            </a:r>
          </a:p>
          <a:p>
            <a:pPr marL="342900" indent="-342900" algn="just" fontAlgn="base">
              <a:lnSpc>
                <a:spcPct val="145000"/>
              </a:lnSpc>
              <a:buFont typeface="+mj-lt"/>
              <a:buAutoNum type="arabicPeriod"/>
            </a:pPr>
            <a:r>
              <a:rPr lang="ko-KR" altLang="en-US" sz="1600" b="1" dirty="0">
                <a:latin typeface="+mj-lt"/>
              </a:rPr>
              <a:t>적용 </a:t>
            </a:r>
            <a:r>
              <a:rPr lang="ko-KR" altLang="en-US" sz="1600" b="1" dirty="0" err="1">
                <a:latin typeface="+mj-lt"/>
              </a:rPr>
              <a:t>지첨서</a:t>
            </a:r>
            <a:r>
              <a:rPr lang="ko-KR" altLang="en-US" sz="1600" b="1" dirty="0">
                <a:latin typeface="+mj-lt"/>
              </a:rPr>
              <a:t> </a:t>
            </a:r>
            <a:r>
              <a:rPr lang="en-US" altLang="ko-KR" sz="1600" b="1" dirty="0">
                <a:latin typeface="+mj-lt"/>
              </a:rPr>
              <a:t>: TCFD </a:t>
            </a:r>
            <a:r>
              <a:rPr lang="ko-KR" altLang="en-US" sz="1600" b="1" dirty="0">
                <a:latin typeface="+mj-lt"/>
              </a:rPr>
              <a:t>권고안을 적용하고자 하는 기업들을 돕기 위한 상세 설명 </a:t>
            </a:r>
            <a:r>
              <a:rPr lang="en-US" altLang="ko-KR" sz="1600" b="1" dirty="0">
                <a:latin typeface="+mj-lt"/>
              </a:rPr>
              <a:t>(2021</a:t>
            </a:r>
            <a:r>
              <a:rPr lang="ko-KR" altLang="en-US" sz="1600" b="1" dirty="0">
                <a:latin typeface="+mj-lt"/>
              </a:rPr>
              <a:t>년에 변경</a:t>
            </a:r>
            <a:r>
              <a:rPr lang="en-US" altLang="ko-KR" sz="1600" b="1" dirty="0">
                <a:latin typeface="+mj-lt"/>
              </a:rPr>
              <a:t>)</a:t>
            </a:r>
          </a:p>
          <a:p>
            <a:pPr marL="342900" indent="-342900" algn="just" fontAlgn="base">
              <a:lnSpc>
                <a:spcPct val="145000"/>
              </a:lnSpc>
              <a:buFont typeface="+mj-lt"/>
              <a:buAutoNum type="arabicPeriod"/>
            </a:pPr>
            <a:r>
              <a:rPr lang="ko-KR" altLang="en-US" sz="1600" b="1" dirty="0">
                <a:latin typeface="+mj-lt"/>
              </a:rPr>
              <a:t>기술적 </a:t>
            </a:r>
            <a:r>
              <a:rPr lang="ko-KR" altLang="en-US" sz="1600" b="1" dirty="0" err="1">
                <a:latin typeface="+mj-lt"/>
              </a:rPr>
              <a:t>보완서</a:t>
            </a:r>
            <a:r>
              <a:rPr lang="en-US" altLang="ko-KR" sz="1600" b="1" dirty="0">
                <a:latin typeface="+mj-lt"/>
              </a:rPr>
              <a:t>(Technical Supplement): </a:t>
            </a:r>
            <a:r>
              <a:rPr lang="ko-KR" altLang="en-US" sz="1600" b="1" dirty="0">
                <a:latin typeface="+mj-lt"/>
              </a:rPr>
              <a:t>시나리오 분석을 고려하고 있는 기업들을 돕기 위한 상세 설명 </a:t>
            </a:r>
            <a:endParaRPr lang="en-US" altLang="ko-KR" sz="1600" b="1" dirty="0">
              <a:latin typeface="+mj-lt"/>
            </a:endParaRPr>
          </a:p>
          <a:p>
            <a:pPr marL="342900" indent="-342900" algn="just" fontAlgn="base">
              <a:lnSpc>
                <a:spcPct val="145000"/>
              </a:lnSpc>
              <a:buFont typeface="+mj-lt"/>
              <a:buAutoNum type="arabicPeriod"/>
            </a:pPr>
            <a:r>
              <a:rPr lang="ko-KR" altLang="en-US" sz="1600" b="1" dirty="0" err="1">
                <a:latin typeface="+mj-lt"/>
              </a:rPr>
              <a:t>비금융</a:t>
            </a:r>
            <a:r>
              <a:rPr lang="ko-KR" altLang="en-US" sz="1600" b="1" dirty="0">
                <a:latin typeface="+mj-lt"/>
              </a:rPr>
              <a:t> 기업을 위한 시나리오 분석 지침서</a:t>
            </a:r>
            <a:r>
              <a:rPr lang="en-US" altLang="ko-KR" sz="1600" b="1" dirty="0">
                <a:latin typeface="+mj-lt"/>
              </a:rPr>
              <a:t>(Guidance on Scenario Analysis for Non-Financial Companies)</a:t>
            </a:r>
          </a:p>
          <a:p>
            <a:pPr marL="342900" indent="-342900" algn="just" fontAlgn="base">
              <a:lnSpc>
                <a:spcPct val="145000"/>
              </a:lnSpc>
              <a:buFont typeface="+mj-lt"/>
              <a:buAutoNum type="arabicPeriod"/>
            </a:pPr>
            <a:r>
              <a:rPr lang="ko-KR" altLang="en-US" sz="1600" b="1" dirty="0">
                <a:latin typeface="+mj-lt"/>
              </a:rPr>
              <a:t>위험관리 통합 및 공개에 대한 지침</a:t>
            </a:r>
            <a:r>
              <a:rPr lang="en-US" altLang="ko-KR" sz="1600" b="1" dirty="0">
                <a:latin typeface="+mj-lt"/>
              </a:rPr>
              <a:t>(Guidance on Risk Management Integration and Disclosure)</a:t>
            </a:r>
          </a:p>
          <a:p>
            <a:pPr marL="342900" indent="-342900" algn="just" fontAlgn="base">
              <a:lnSpc>
                <a:spcPct val="145000"/>
              </a:lnSpc>
              <a:buFont typeface="+mj-lt"/>
              <a:buAutoNum type="arabicPeriod"/>
            </a:pPr>
            <a:r>
              <a:rPr lang="ko-KR" altLang="en-US" sz="1600" b="1" dirty="0">
                <a:latin typeface="+mj-lt"/>
              </a:rPr>
              <a:t>포트폴리오 연계 측정 기술적 </a:t>
            </a:r>
            <a:r>
              <a:rPr lang="ko-KR" altLang="en-US" sz="1600" b="1" dirty="0" err="1">
                <a:latin typeface="+mj-lt"/>
              </a:rPr>
              <a:t>보완서</a:t>
            </a:r>
            <a:r>
              <a:rPr lang="en-US" altLang="ko-KR" sz="1600" b="1" dirty="0">
                <a:latin typeface="+mj-lt"/>
              </a:rPr>
              <a:t>(Measuring Portfolio Alignment: Technical Supplement : </a:t>
            </a:r>
            <a:r>
              <a:rPr lang="ko-KR" altLang="en-US" sz="1600" b="1" dirty="0">
                <a:latin typeface="+mj-lt"/>
              </a:rPr>
              <a:t>포트폴리오 조정 방법과 </a:t>
            </a:r>
            <a:r>
              <a:rPr lang="ko-KR" altLang="en-US" sz="1600" b="1" dirty="0" err="1">
                <a:latin typeface="+mj-lt"/>
              </a:rPr>
              <a:t>파리협정의</a:t>
            </a:r>
            <a:r>
              <a:rPr lang="ko-KR" altLang="en-US" sz="1600" b="1" dirty="0">
                <a:latin typeface="+mj-lt"/>
              </a:rPr>
              <a:t> 목표와 연계한 포트폴리오 조정의 미래지향적 측정에 대한 기술적 보완 자료 </a:t>
            </a:r>
            <a:endParaRPr lang="en-US" altLang="ko-KR" sz="1600" b="1" dirty="0">
              <a:latin typeface="+mj-lt"/>
            </a:endParaRPr>
          </a:p>
          <a:p>
            <a:pPr algn="just" fontAlgn="base">
              <a:lnSpc>
                <a:spcPct val="145000"/>
              </a:lnSpc>
            </a:pPr>
            <a:r>
              <a:rPr lang="en-US" altLang="ko-KR" sz="1600" b="1" dirty="0"/>
              <a:t>3.2 </a:t>
            </a:r>
            <a:r>
              <a:rPr lang="ko-KR" altLang="en-US" sz="1600" b="1" dirty="0"/>
              <a:t>기후관련 지표와 목표</a:t>
            </a:r>
            <a:r>
              <a:rPr lang="en-US" altLang="ko-KR" sz="1600" b="1" dirty="0"/>
              <a:t>, </a:t>
            </a:r>
            <a:r>
              <a:rPr lang="ko-KR" altLang="en-US" sz="1600" b="1" dirty="0"/>
              <a:t>그리고 전환 계획에 대한 지침 제안</a:t>
            </a:r>
            <a:r>
              <a:rPr lang="en-US" altLang="ko-KR" sz="1600" b="1" dirty="0"/>
              <a:t>(Proposed Guidance on Climate-related Metrics, 	Targets, and Transition Plans) (</a:t>
            </a:r>
            <a:r>
              <a:rPr lang="ko-KR" altLang="en-US" sz="1600" b="1" dirty="0"/>
              <a:t>적용지침서에서 파생</a:t>
            </a:r>
            <a:r>
              <a:rPr lang="en-US" altLang="ko-KR" sz="1600" b="1" dirty="0"/>
              <a:t>)</a:t>
            </a:r>
            <a:endParaRPr lang="ko-KR" altLang="en-US" sz="1600" b="1" dirty="0"/>
          </a:p>
          <a:p>
            <a:pPr marL="342900" indent="-342900" algn="just" fontAlgn="base">
              <a:lnSpc>
                <a:spcPct val="145000"/>
              </a:lnSpc>
              <a:buFont typeface="+mj-lt"/>
              <a:buAutoNum type="arabicPeriod"/>
            </a:pPr>
            <a:endParaRPr lang="ko-KR" altLang="en-US" sz="1600" b="1" dirty="0">
              <a:latin typeface="+mj-lt"/>
            </a:endParaRPr>
          </a:p>
        </p:txBody>
      </p:sp>
      <p:sp>
        <p:nvSpPr>
          <p:cNvPr id="6" name="슬라이드 번호 개체 틀 5"/>
          <p:cNvSpPr>
            <a:spLocks noGrp="1"/>
          </p:cNvSpPr>
          <p:nvPr>
            <p:ph type="sldNum" sz="quarter" idx="12"/>
          </p:nvPr>
        </p:nvSpPr>
        <p:spPr/>
        <p:txBody>
          <a:bodyPr/>
          <a:lstStyle/>
          <a:p>
            <a:fld id="{4CA00AB0-ADDF-46BC-B417-36A7D894DC0D}" type="slidenum">
              <a:rPr lang="ko-KR" altLang="en-US" smtClean="0"/>
              <a:t>5</a:t>
            </a:fld>
            <a:endParaRPr lang="ko-KR" altLang="en-US"/>
          </a:p>
        </p:txBody>
      </p:sp>
    </p:spTree>
    <p:extLst>
      <p:ext uri="{BB962C8B-B14F-4D97-AF65-F5344CB8AC3E}">
        <p14:creationId xmlns:p14="http://schemas.microsoft.com/office/powerpoint/2010/main" val="1712198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2725449" cy="461665"/>
          </a:xfrm>
          <a:prstGeom prst="rect">
            <a:avLst/>
          </a:prstGeom>
          <a:noFill/>
        </p:spPr>
        <p:txBody>
          <a:bodyPr wrap="square" rtlCol="0">
            <a:spAutoFit/>
          </a:bodyPr>
          <a:lstStyle/>
          <a:p>
            <a:r>
              <a:rPr lang="en-US" altLang="ko-KR" sz="2400" b="1" dirty="0"/>
              <a:t>I. TCFD </a:t>
            </a:r>
            <a:r>
              <a:rPr lang="ko-KR" altLang="en-US" sz="2400" b="1" dirty="0"/>
              <a:t>개요</a:t>
            </a:r>
          </a:p>
        </p:txBody>
      </p:sp>
      <p:sp>
        <p:nvSpPr>
          <p:cNvPr id="3" name="모서리가 둥근 직사각형 2"/>
          <p:cNvSpPr/>
          <p:nvPr/>
        </p:nvSpPr>
        <p:spPr>
          <a:xfrm>
            <a:off x="433387" y="1014153"/>
            <a:ext cx="1727922"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j-lt"/>
              </a:rPr>
              <a:t>TCFD </a:t>
            </a:r>
            <a:r>
              <a:rPr lang="ko-KR" altLang="en-US" b="1" dirty="0">
                <a:solidFill>
                  <a:schemeClr val="tx1"/>
                </a:solidFill>
                <a:latin typeface="+mj-lt"/>
              </a:rPr>
              <a:t>권고안</a:t>
            </a:r>
          </a:p>
        </p:txBody>
      </p:sp>
      <p:sp>
        <p:nvSpPr>
          <p:cNvPr id="9" name="직사각형 8"/>
          <p:cNvSpPr/>
          <p:nvPr/>
        </p:nvSpPr>
        <p:spPr>
          <a:xfrm>
            <a:off x="433387" y="1528987"/>
            <a:ext cx="10248468" cy="826445"/>
          </a:xfrm>
          <a:prstGeom prst="rect">
            <a:avLst/>
          </a:prstGeom>
        </p:spPr>
        <p:txBody>
          <a:bodyPr wrap="square">
            <a:spAutoFit/>
          </a:bodyPr>
          <a:lstStyle/>
          <a:p>
            <a:pPr algn="just" fontAlgn="base">
              <a:lnSpc>
                <a:spcPct val="160000"/>
              </a:lnSpc>
              <a:spcAft>
                <a:spcPts val="800"/>
              </a:spcAft>
            </a:pPr>
            <a:r>
              <a:rPr lang="en-US" altLang="ko-KR" sz="1600" b="1" dirty="0">
                <a:latin typeface="+mj-lt"/>
              </a:rPr>
              <a:t>TCFD</a:t>
            </a:r>
            <a:r>
              <a:rPr lang="ko-KR" altLang="en-US" sz="1600" b="1" dirty="0">
                <a:latin typeface="+mj-lt"/>
              </a:rPr>
              <a:t>의 기본적인 관점은 기후변화라는 지속가능성 이슈가 기업의 전략과 운영에 영향을 미치는 위험과 기회 요인들이 되며</a:t>
            </a:r>
            <a:r>
              <a:rPr lang="en-US" altLang="ko-KR" sz="1600" b="1" dirty="0">
                <a:latin typeface="+mj-lt"/>
              </a:rPr>
              <a:t>, </a:t>
            </a:r>
            <a:r>
              <a:rPr lang="ko-KR" altLang="en-US" sz="1600" b="1" dirty="0">
                <a:latin typeface="+mj-lt"/>
              </a:rPr>
              <a:t>이는 결국 기업에 재무적 영향을 미치게 되는 </a:t>
            </a:r>
            <a:r>
              <a:rPr lang="ko-KR" altLang="en-US" sz="1600" b="1" dirty="0">
                <a:solidFill>
                  <a:srgbClr val="FF0000"/>
                </a:solidFill>
                <a:latin typeface="+mj-lt"/>
              </a:rPr>
              <a:t>재무적으로 중요한</a:t>
            </a:r>
            <a:r>
              <a:rPr lang="en-US" altLang="ko-KR" sz="1600" b="1" dirty="0">
                <a:solidFill>
                  <a:srgbClr val="FF0000"/>
                </a:solidFill>
                <a:latin typeface="+mj-lt"/>
              </a:rPr>
              <a:t>(financially material) </a:t>
            </a:r>
            <a:r>
              <a:rPr lang="ko-KR" altLang="en-US" sz="1600" b="1" dirty="0">
                <a:solidFill>
                  <a:srgbClr val="FF0000"/>
                </a:solidFill>
                <a:latin typeface="+mj-lt"/>
              </a:rPr>
              <a:t>이슈</a:t>
            </a:r>
          </a:p>
        </p:txBody>
      </p:sp>
      <p:pic>
        <p:nvPicPr>
          <p:cNvPr id="8" name="Picture 6"/>
          <p:cNvPicPr>
            <a:picLocks noChangeAspect="1"/>
          </p:cNvPicPr>
          <p:nvPr/>
        </p:nvPicPr>
        <p:blipFill rotWithShape="1">
          <a:blip r:embed="rId2"/>
          <a:srcRect t="4988"/>
          <a:stretch/>
        </p:blipFill>
        <p:spPr>
          <a:xfrm>
            <a:off x="1666125" y="2568631"/>
            <a:ext cx="7469563" cy="3744515"/>
          </a:xfrm>
          <a:prstGeom prst="rect">
            <a:avLst/>
          </a:prstGeom>
          <a:noFill/>
          <a:ln>
            <a:noFill/>
          </a:ln>
          <a:effectLst/>
        </p:spPr>
      </p:pic>
      <p:sp>
        <p:nvSpPr>
          <p:cNvPr id="4" name="슬라이드 번호 개체 틀 3"/>
          <p:cNvSpPr>
            <a:spLocks noGrp="1"/>
          </p:cNvSpPr>
          <p:nvPr>
            <p:ph type="sldNum" sz="quarter" idx="12"/>
          </p:nvPr>
        </p:nvSpPr>
        <p:spPr/>
        <p:txBody>
          <a:bodyPr/>
          <a:lstStyle/>
          <a:p>
            <a:fld id="{4CA00AB0-ADDF-46BC-B417-36A7D894DC0D}" type="slidenum">
              <a:rPr lang="ko-KR" altLang="en-US" smtClean="0"/>
              <a:t>6</a:t>
            </a:fld>
            <a:endParaRPr lang="ko-KR" altLang="en-US"/>
          </a:p>
        </p:txBody>
      </p:sp>
    </p:spTree>
    <p:extLst>
      <p:ext uri="{BB962C8B-B14F-4D97-AF65-F5344CB8AC3E}">
        <p14:creationId xmlns:p14="http://schemas.microsoft.com/office/powerpoint/2010/main" val="3497903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2725449" cy="461665"/>
          </a:xfrm>
          <a:prstGeom prst="rect">
            <a:avLst/>
          </a:prstGeom>
          <a:noFill/>
        </p:spPr>
        <p:txBody>
          <a:bodyPr wrap="square" rtlCol="0">
            <a:spAutoFit/>
          </a:bodyPr>
          <a:lstStyle/>
          <a:p>
            <a:r>
              <a:rPr lang="en-US" altLang="ko-KR" sz="2400" b="1" dirty="0"/>
              <a:t>I. TCFD </a:t>
            </a:r>
            <a:r>
              <a:rPr lang="ko-KR" altLang="en-US" sz="2400" b="1" dirty="0"/>
              <a:t>개요</a:t>
            </a:r>
          </a:p>
        </p:txBody>
      </p:sp>
      <p:sp>
        <p:nvSpPr>
          <p:cNvPr id="3" name="모서리가 둥근 직사각형 2"/>
          <p:cNvSpPr/>
          <p:nvPr/>
        </p:nvSpPr>
        <p:spPr>
          <a:xfrm>
            <a:off x="433387" y="1014153"/>
            <a:ext cx="1727922"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j-lt"/>
              </a:rPr>
              <a:t>TCFD </a:t>
            </a:r>
            <a:r>
              <a:rPr lang="ko-KR" altLang="en-US" b="1" dirty="0">
                <a:solidFill>
                  <a:schemeClr val="tx1"/>
                </a:solidFill>
                <a:latin typeface="+mj-lt"/>
              </a:rPr>
              <a:t>권고안</a:t>
            </a:r>
          </a:p>
        </p:txBody>
      </p:sp>
      <p:sp>
        <p:nvSpPr>
          <p:cNvPr id="9" name="직사각형 8"/>
          <p:cNvSpPr/>
          <p:nvPr/>
        </p:nvSpPr>
        <p:spPr>
          <a:xfrm>
            <a:off x="433387" y="1528987"/>
            <a:ext cx="10248468" cy="486287"/>
          </a:xfrm>
          <a:prstGeom prst="rect">
            <a:avLst/>
          </a:prstGeom>
        </p:spPr>
        <p:txBody>
          <a:bodyPr wrap="square">
            <a:spAutoFit/>
          </a:bodyPr>
          <a:lstStyle/>
          <a:p>
            <a:pPr algn="just" fontAlgn="base">
              <a:lnSpc>
                <a:spcPct val="160000"/>
              </a:lnSpc>
              <a:spcAft>
                <a:spcPts val="800"/>
              </a:spcAft>
            </a:pPr>
            <a:r>
              <a:rPr lang="en-US" altLang="ko-KR" sz="1600" b="1" dirty="0">
                <a:latin typeface="+mj-lt"/>
              </a:rPr>
              <a:t>4</a:t>
            </a:r>
            <a:r>
              <a:rPr lang="ko-KR" altLang="en-US" sz="1600" b="1" dirty="0">
                <a:latin typeface="+mj-lt"/>
              </a:rPr>
              <a:t>가지 핵심 요소별 권고되는 정보</a:t>
            </a:r>
          </a:p>
        </p:txBody>
      </p:sp>
      <p:pic>
        <p:nvPicPr>
          <p:cNvPr id="10" name="Picture 7"/>
          <p:cNvPicPr>
            <a:picLocks noChangeAspect="1"/>
          </p:cNvPicPr>
          <p:nvPr/>
        </p:nvPicPr>
        <p:blipFill>
          <a:blip r:embed="rId2"/>
          <a:stretch>
            <a:fillRect/>
          </a:stretch>
        </p:blipFill>
        <p:spPr>
          <a:xfrm>
            <a:off x="433387" y="2179323"/>
            <a:ext cx="7214323" cy="4089064"/>
          </a:xfrm>
          <a:prstGeom prst="rect">
            <a:avLst/>
          </a:prstGeom>
          <a:noFill/>
          <a:ln>
            <a:noFill/>
          </a:ln>
          <a:effectLst/>
        </p:spPr>
      </p:pic>
      <p:sp>
        <p:nvSpPr>
          <p:cNvPr id="4" name="슬라이드 번호 개체 틀 3"/>
          <p:cNvSpPr>
            <a:spLocks noGrp="1"/>
          </p:cNvSpPr>
          <p:nvPr>
            <p:ph type="sldNum" sz="quarter" idx="12"/>
          </p:nvPr>
        </p:nvSpPr>
        <p:spPr/>
        <p:txBody>
          <a:bodyPr/>
          <a:lstStyle/>
          <a:p>
            <a:fld id="{4CA00AB0-ADDF-46BC-B417-36A7D894DC0D}" type="slidenum">
              <a:rPr lang="ko-KR" altLang="en-US" smtClean="0"/>
              <a:t>7</a:t>
            </a:fld>
            <a:endParaRPr lang="ko-KR" altLang="en-US"/>
          </a:p>
        </p:txBody>
      </p:sp>
    </p:spTree>
    <p:extLst>
      <p:ext uri="{BB962C8B-B14F-4D97-AF65-F5344CB8AC3E}">
        <p14:creationId xmlns:p14="http://schemas.microsoft.com/office/powerpoint/2010/main" val="3008537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2725449" cy="461665"/>
          </a:xfrm>
          <a:prstGeom prst="rect">
            <a:avLst/>
          </a:prstGeom>
          <a:noFill/>
        </p:spPr>
        <p:txBody>
          <a:bodyPr wrap="square" rtlCol="0">
            <a:spAutoFit/>
          </a:bodyPr>
          <a:lstStyle/>
          <a:p>
            <a:r>
              <a:rPr lang="en-US" altLang="ko-KR" sz="2400" b="1" dirty="0"/>
              <a:t>I. TCFD </a:t>
            </a:r>
            <a:r>
              <a:rPr lang="ko-KR" altLang="en-US" sz="2400" b="1" dirty="0"/>
              <a:t>개요</a:t>
            </a:r>
          </a:p>
        </p:txBody>
      </p:sp>
      <p:sp>
        <p:nvSpPr>
          <p:cNvPr id="3" name="모서리가 둥근 직사각형 2"/>
          <p:cNvSpPr/>
          <p:nvPr/>
        </p:nvSpPr>
        <p:spPr>
          <a:xfrm>
            <a:off x="433387" y="1014153"/>
            <a:ext cx="1727922"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j-lt"/>
              </a:rPr>
              <a:t>TCFD </a:t>
            </a:r>
            <a:r>
              <a:rPr lang="ko-KR" altLang="en-US" b="1" dirty="0">
                <a:solidFill>
                  <a:schemeClr val="tx1"/>
                </a:solidFill>
                <a:latin typeface="+mj-lt"/>
              </a:rPr>
              <a:t>권고안</a:t>
            </a:r>
          </a:p>
        </p:txBody>
      </p:sp>
      <p:sp>
        <p:nvSpPr>
          <p:cNvPr id="9" name="직사각형 8"/>
          <p:cNvSpPr/>
          <p:nvPr/>
        </p:nvSpPr>
        <p:spPr>
          <a:xfrm>
            <a:off x="433387" y="1528987"/>
            <a:ext cx="10248468" cy="486287"/>
          </a:xfrm>
          <a:prstGeom prst="rect">
            <a:avLst/>
          </a:prstGeom>
        </p:spPr>
        <p:txBody>
          <a:bodyPr wrap="square">
            <a:spAutoFit/>
          </a:bodyPr>
          <a:lstStyle/>
          <a:p>
            <a:pPr algn="just" fontAlgn="base">
              <a:lnSpc>
                <a:spcPct val="160000"/>
              </a:lnSpc>
              <a:spcAft>
                <a:spcPts val="800"/>
              </a:spcAft>
            </a:pPr>
            <a:r>
              <a:rPr lang="en-US" altLang="ko-KR" sz="1600" b="1" dirty="0">
                <a:latin typeface="+mj-lt"/>
              </a:rPr>
              <a:t>4</a:t>
            </a:r>
            <a:r>
              <a:rPr lang="ko-KR" altLang="en-US" sz="1600" b="1" dirty="0">
                <a:latin typeface="+mj-lt"/>
              </a:rPr>
              <a:t>가지 핵심 요소별 권고되는 정보</a:t>
            </a:r>
          </a:p>
        </p:txBody>
      </p:sp>
      <p:graphicFrame>
        <p:nvGraphicFramePr>
          <p:cNvPr id="7" name="표 6"/>
          <p:cNvGraphicFramePr>
            <a:graphicFrameLocks noGrp="1"/>
          </p:cNvGraphicFramePr>
          <p:nvPr>
            <p:extLst>
              <p:ext uri="{D42A27DB-BD31-4B8C-83A1-F6EECF244321}">
                <p14:modId xmlns:p14="http://schemas.microsoft.com/office/powerpoint/2010/main" val="981239049"/>
              </p:ext>
            </p:extLst>
          </p:nvPr>
        </p:nvGraphicFramePr>
        <p:xfrm>
          <a:off x="375198" y="2015274"/>
          <a:ext cx="9900000" cy="4892267"/>
        </p:xfrm>
        <a:graphic>
          <a:graphicData uri="http://schemas.openxmlformats.org/drawingml/2006/table">
            <a:tbl>
              <a:tblPr/>
              <a:tblGrid>
                <a:gridCol w="1203046">
                  <a:extLst>
                    <a:ext uri="{9D8B030D-6E8A-4147-A177-3AD203B41FA5}">
                      <a16:colId xmlns:a16="http://schemas.microsoft.com/office/drawing/2014/main" val="3574956758"/>
                    </a:ext>
                  </a:extLst>
                </a:gridCol>
                <a:gridCol w="8696954">
                  <a:extLst>
                    <a:ext uri="{9D8B030D-6E8A-4147-A177-3AD203B41FA5}">
                      <a16:colId xmlns:a16="http://schemas.microsoft.com/office/drawing/2014/main" val="2681366114"/>
                    </a:ext>
                  </a:extLst>
                </a:gridCol>
              </a:tblGrid>
              <a:tr h="273072">
                <a:tc gridSpan="2">
                  <a:txBody>
                    <a:bodyPr/>
                    <a:lstStyle/>
                    <a:p>
                      <a:pPr marL="0" marR="0" indent="0" algn="ctr" fontAlgn="base" latinLnBrk="0">
                        <a:lnSpc>
                          <a:spcPct val="130000"/>
                        </a:lnSpc>
                        <a:spcBef>
                          <a:spcPts val="0"/>
                        </a:spcBef>
                        <a:spcAft>
                          <a:spcPts val="0"/>
                        </a:spcAft>
                      </a:pPr>
                      <a:r>
                        <a:rPr lang="en-US" altLang="ko-KR" sz="1400" b="1" kern="0" spc="-50">
                          <a:solidFill>
                            <a:srgbClr val="000000"/>
                          </a:solidFill>
                          <a:effectLst/>
                          <a:latin typeface="-윤고딕320"/>
                          <a:ea typeface="-윤고딕320"/>
                        </a:rPr>
                        <a:t>TCFD </a:t>
                      </a:r>
                      <a:r>
                        <a:rPr lang="ko-KR" altLang="en-US" sz="1400" b="1" kern="0" spc="-50">
                          <a:solidFill>
                            <a:srgbClr val="000000"/>
                          </a:solidFill>
                          <a:effectLst/>
                          <a:latin typeface="-윤고딕320"/>
                          <a:ea typeface="-윤고딕320"/>
                        </a:rPr>
                        <a:t>권고사항의 핵심요소별 세부 요구사항</a:t>
                      </a:r>
                      <a:endParaRPr lang="ko-KR" altLang="en-US" sz="1400" kern="0" spc="-30">
                        <a:solidFill>
                          <a:srgbClr val="000000"/>
                        </a:solidFill>
                        <a:effectLst/>
                        <a:latin typeface="-윤고딕320"/>
                      </a:endParaRPr>
                    </a:p>
                  </a:txBody>
                  <a:tcPr marL="64770" marR="64770" marT="17907" marB="17907" anchor="ctr">
                    <a:lnL>
                      <a:noFill/>
                    </a:lnL>
                    <a:lnR>
                      <a:noFill/>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F3DBDB"/>
                    </a:solidFill>
                  </a:tcPr>
                </a:tc>
                <a:tc hMerge="1">
                  <a:txBody>
                    <a:bodyPr/>
                    <a:lstStyle/>
                    <a:p>
                      <a:pPr latinLnBrk="1"/>
                      <a:endParaRPr lang="ko-KR" altLang="en-US"/>
                    </a:p>
                  </a:txBody>
                  <a:tcPr/>
                </a:tc>
                <a:extLst>
                  <a:ext uri="{0D108BD9-81ED-4DB2-BD59-A6C34878D82A}">
                    <a16:rowId xmlns:a16="http://schemas.microsoft.com/office/drawing/2014/main" val="774893201"/>
                  </a:ext>
                </a:extLst>
              </a:tr>
              <a:tr h="1065941">
                <a:tc>
                  <a:txBody>
                    <a:bodyPr/>
                    <a:lstStyle/>
                    <a:p>
                      <a:pPr marL="0" marR="0" indent="0" algn="ctr" fontAlgn="base" latinLnBrk="0">
                        <a:lnSpc>
                          <a:spcPct val="130000"/>
                        </a:lnSpc>
                        <a:spcBef>
                          <a:spcPts val="0"/>
                        </a:spcBef>
                        <a:spcAft>
                          <a:spcPts val="0"/>
                        </a:spcAft>
                      </a:pPr>
                      <a:r>
                        <a:rPr lang="ko-KR" altLang="en-US" sz="1400" b="1" kern="0" spc="-50">
                          <a:solidFill>
                            <a:srgbClr val="000000"/>
                          </a:solidFill>
                          <a:effectLst/>
                          <a:latin typeface="-윤고딕320"/>
                          <a:ea typeface="-윤고딕320"/>
                        </a:rPr>
                        <a:t>거버넌스</a:t>
                      </a:r>
                      <a:endParaRPr lang="ko-KR" altLang="en-US" sz="1400" kern="0" spc="-30">
                        <a:solidFill>
                          <a:srgbClr val="000000"/>
                        </a:solidFill>
                        <a:effectLst/>
                        <a:latin typeface="-윤고딕320"/>
                      </a:endParaRPr>
                    </a:p>
                  </a:txBody>
                  <a:tcPr marL="64770" marR="64770" marT="17907" marB="17907" anchor="ctr">
                    <a:lnL>
                      <a:noFill/>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F3DBDB"/>
                    </a:solidFill>
                  </a:tcPr>
                </a:tc>
                <a:tc>
                  <a:txBody>
                    <a:bodyPr/>
                    <a:lstStyle/>
                    <a:p>
                      <a:pPr marL="0" marR="0" indent="0" algn="l" fontAlgn="base" latinLnBrk="0">
                        <a:lnSpc>
                          <a:spcPct val="130000"/>
                        </a:lnSpc>
                        <a:spcBef>
                          <a:spcPts val="0"/>
                        </a:spcBef>
                        <a:spcAft>
                          <a:spcPts val="0"/>
                        </a:spcAft>
                      </a:pPr>
                      <a:r>
                        <a:rPr lang="en-US" altLang="ko-KR" sz="1400" kern="0" spc="-50" dirty="0">
                          <a:solidFill>
                            <a:srgbClr val="000000"/>
                          </a:solidFill>
                          <a:effectLst/>
                          <a:latin typeface="-윤고딕320"/>
                          <a:ea typeface="-윤고딕320"/>
                        </a:rPr>
                        <a:t>·</a:t>
                      </a:r>
                      <a:r>
                        <a:rPr lang="ko-KR" altLang="en-US" sz="1400" kern="0" spc="-50" dirty="0">
                          <a:solidFill>
                            <a:srgbClr val="000000"/>
                          </a:solidFill>
                          <a:effectLst/>
                          <a:latin typeface="-윤고딕320"/>
                          <a:ea typeface="-윤고딕320"/>
                        </a:rPr>
                        <a:t>기후변화와 관련된 리스크 및 기회에 대한 조직의 거버넌스 공개</a:t>
                      </a:r>
                      <a:endParaRPr lang="ko-KR" altLang="en-US" sz="1400" kern="0" spc="-30" dirty="0">
                        <a:solidFill>
                          <a:srgbClr val="000000"/>
                        </a:solidFill>
                        <a:effectLst/>
                        <a:latin typeface="-윤고딕320"/>
                      </a:endParaRPr>
                    </a:p>
                    <a:p>
                      <a:pPr marL="0" marR="0" indent="0" algn="l" fontAlgn="base" latinLnBrk="0">
                        <a:lnSpc>
                          <a:spcPct val="130000"/>
                        </a:lnSpc>
                        <a:spcBef>
                          <a:spcPts val="0"/>
                        </a:spcBef>
                        <a:spcAft>
                          <a:spcPts val="0"/>
                        </a:spcAft>
                      </a:pPr>
                      <a:r>
                        <a:rPr lang="en-US" altLang="ko-KR" sz="1400" kern="0" spc="-50" dirty="0">
                          <a:solidFill>
                            <a:srgbClr val="D17373"/>
                          </a:solidFill>
                          <a:effectLst/>
                          <a:latin typeface="-윤고딕330"/>
                          <a:ea typeface="-윤고딕330"/>
                        </a:rPr>
                        <a:t>·</a:t>
                      </a:r>
                      <a:r>
                        <a:rPr lang="ko-KR" altLang="en-US" sz="1400" kern="0" spc="-50" dirty="0">
                          <a:solidFill>
                            <a:srgbClr val="D17373"/>
                          </a:solidFill>
                          <a:effectLst/>
                          <a:latin typeface="-윤고딕330"/>
                          <a:ea typeface="-윤고딕330"/>
                        </a:rPr>
                        <a:t>이사회</a:t>
                      </a:r>
                      <a:r>
                        <a:rPr lang="ko-KR" altLang="en-US" sz="1400" kern="0" spc="-50" dirty="0">
                          <a:solidFill>
                            <a:srgbClr val="000000"/>
                          </a:solidFill>
                          <a:effectLst/>
                          <a:latin typeface="-윤고딕320"/>
                          <a:ea typeface="-윤고딕320"/>
                        </a:rPr>
                        <a:t>가 기후변화와 관련 이슈에 대한 보고 프로세스 및 빈도</a:t>
                      </a:r>
                      <a:endParaRPr lang="ko-KR" altLang="en-US" sz="1400" kern="0" spc="-30" dirty="0">
                        <a:solidFill>
                          <a:srgbClr val="000000"/>
                        </a:solidFill>
                        <a:effectLst/>
                        <a:latin typeface="-윤고딕320"/>
                      </a:endParaRPr>
                    </a:p>
                    <a:p>
                      <a:pPr marL="96520" marR="0" indent="-96520" algn="l" fontAlgn="base" latinLnBrk="0">
                        <a:lnSpc>
                          <a:spcPct val="130000"/>
                        </a:lnSpc>
                        <a:spcBef>
                          <a:spcPts val="0"/>
                        </a:spcBef>
                        <a:spcAft>
                          <a:spcPts val="0"/>
                        </a:spcAft>
                      </a:pPr>
                      <a:r>
                        <a:rPr lang="en-US" altLang="ko-KR" sz="1400" kern="0" spc="-50" dirty="0">
                          <a:solidFill>
                            <a:srgbClr val="000000"/>
                          </a:solidFill>
                          <a:effectLst/>
                          <a:latin typeface="-윤고딕320"/>
                          <a:ea typeface="-윤고딕320"/>
                        </a:rPr>
                        <a:t>·</a:t>
                      </a:r>
                      <a:r>
                        <a:rPr lang="ko-KR" altLang="en-US" sz="1400" kern="0" spc="-50" dirty="0">
                          <a:solidFill>
                            <a:srgbClr val="000000"/>
                          </a:solidFill>
                          <a:effectLst/>
                          <a:latin typeface="-윤고딕320"/>
                          <a:ea typeface="-윤고딕320"/>
                        </a:rPr>
                        <a:t>조직의 성과</a:t>
                      </a:r>
                      <a:r>
                        <a:rPr lang="en-US" altLang="ko-KR" sz="1400" kern="0" spc="-50" dirty="0">
                          <a:solidFill>
                            <a:srgbClr val="000000"/>
                          </a:solidFill>
                          <a:effectLst/>
                          <a:latin typeface="-윤고딕320"/>
                          <a:ea typeface="-윤고딕320"/>
                        </a:rPr>
                        <a:t>&amp;</a:t>
                      </a:r>
                      <a:r>
                        <a:rPr lang="ko-KR" altLang="en-US" sz="1400" kern="0" spc="-50" dirty="0">
                          <a:solidFill>
                            <a:srgbClr val="000000"/>
                          </a:solidFill>
                          <a:effectLst/>
                          <a:latin typeface="-윤고딕320"/>
                          <a:ea typeface="-윤고딕320"/>
                        </a:rPr>
                        <a:t>목표 설정</a:t>
                      </a:r>
                      <a:r>
                        <a:rPr lang="en-US" altLang="ko-KR" sz="1400" kern="0" spc="-50" dirty="0">
                          <a:solidFill>
                            <a:srgbClr val="000000"/>
                          </a:solidFill>
                          <a:effectLst/>
                          <a:latin typeface="-윤고딕320"/>
                          <a:ea typeface="-윤고딕320"/>
                        </a:rPr>
                        <a:t>, </a:t>
                      </a:r>
                      <a:r>
                        <a:rPr lang="ko-KR" altLang="en-US" sz="1400" kern="0" spc="-50" dirty="0" err="1">
                          <a:solidFill>
                            <a:srgbClr val="000000"/>
                          </a:solidFill>
                          <a:effectLst/>
                          <a:latin typeface="-윤고딕320"/>
                          <a:ea typeface="-윤고딕320"/>
                        </a:rPr>
                        <a:t>이행성과</a:t>
                      </a:r>
                      <a:r>
                        <a:rPr lang="ko-KR" altLang="en-US" sz="1400" kern="0" spc="-50" dirty="0">
                          <a:solidFill>
                            <a:srgbClr val="000000"/>
                          </a:solidFill>
                          <a:effectLst/>
                          <a:latin typeface="-윤고딕320"/>
                          <a:ea typeface="-윤고딕320"/>
                        </a:rPr>
                        <a:t> 모니터링</a:t>
                      </a:r>
                      <a:r>
                        <a:rPr lang="en-US" altLang="ko-KR" sz="1400" kern="0" spc="-50" dirty="0">
                          <a:solidFill>
                            <a:srgbClr val="000000"/>
                          </a:solidFill>
                          <a:effectLst/>
                          <a:latin typeface="-윤고딕320"/>
                          <a:ea typeface="-윤고딕320"/>
                        </a:rPr>
                        <a:t>, </a:t>
                      </a:r>
                      <a:r>
                        <a:rPr lang="ko-KR" altLang="en-US" sz="1400" kern="0" spc="-50" dirty="0">
                          <a:solidFill>
                            <a:srgbClr val="D17373"/>
                          </a:solidFill>
                          <a:effectLst/>
                          <a:latin typeface="-윤고딕330"/>
                          <a:ea typeface="-윤고딕330"/>
                        </a:rPr>
                        <a:t>주요 자본지출</a:t>
                      </a:r>
                      <a:r>
                        <a:rPr lang="en-US" altLang="ko-KR" sz="1400" kern="0" spc="-50" dirty="0">
                          <a:solidFill>
                            <a:srgbClr val="D17373"/>
                          </a:solidFill>
                          <a:effectLst/>
                          <a:latin typeface="-윤고딕330"/>
                          <a:ea typeface="-윤고딕330"/>
                        </a:rPr>
                        <a:t>, </a:t>
                      </a:r>
                      <a:r>
                        <a:rPr lang="ko-KR" altLang="en-US" sz="1400" kern="0" spc="-50" dirty="0" err="1">
                          <a:solidFill>
                            <a:srgbClr val="D17373"/>
                          </a:solidFill>
                          <a:effectLst/>
                          <a:latin typeface="-윤고딕330"/>
                          <a:ea typeface="-윤고딕330"/>
                        </a:rPr>
                        <a:t>인수매각</a:t>
                      </a:r>
                      <a:r>
                        <a:rPr lang="en-US" altLang="ko-KR" sz="1400" kern="0" spc="-50" dirty="0">
                          <a:solidFill>
                            <a:srgbClr val="D17373"/>
                          </a:solidFill>
                          <a:effectLst/>
                          <a:latin typeface="-윤고딕330"/>
                          <a:ea typeface="-윤고딕330"/>
                        </a:rPr>
                        <a:t>,</a:t>
                      </a:r>
                      <a:r>
                        <a:rPr lang="ko-KR" altLang="en-US" sz="1400" kern="0" spc="-50" dirty="0">
                          <a:solidFill>
                            <a:srgbClr val="000000"/>
                          </a:solidFill>
                          <a:effectLst/>
                          <a:latin typeface="-윤고딕320"/>
                          <a:ea typeface="-윤고딕320"/>
                        </a:rPr>
                        <a:t> 리스크 관리정책</a:t>
                      </a:r>
                      <a:r>
                        <a:rPr lang="en-US" altLang="ko-KR" sz="1400" kern="0" spc="-50" dirty="0">
                          <a:solidFill>
                            <a:srgbClr val="000000"/>
                          </a:solidFill>
                          <a:effectLst/>
                          <a:latin typeface="-윤고딕320"/>
                          <a:ea typeface="-윤고딕320"/>
                        </a:rPr>
                        <a:t>, </a:t>
                      </a:r>
                      <a:r>
                        <a:rPr lang="ko-KR" altLang="en-US" sz="1400" kern="0" spc="-50" dirty="0">
                          <a:solidFill>
                            <a:srgbClr val="000000"/>
                          </a:solidFill>
                          <a:effectLst/>
                          <a:latin typeface="-윤고딕320"/>
                          <a:ea typeface="-윤고딕320"/>
                        </a:rPr>
                        <a:t>연간 예산 및 사업계획 </a:t>
                      </a:r>
                      <a:r>
                        <a:rPr lang="ko-KR" altLang="en-US" sz="1400" kern="0" spc="-50" dirty="0" err="1">
                          <a:solidFill>
                            <a:srgbClr val="000000"/>
                          </a:solidFill>
                          <a:effectLst/>
                          <a:latin typeface="-윤고딕320"/>
                          <a:ea typeface="-윤고딕320"/>
                        </a:rPr>
                        <a:t>검토시</a:t>
                      </a:r>
                      <a:r>
                        <a:rPr lang="ko-KR" altLang="en-US" sz="1400" kern="0" spc="-50" dirty="0">
                          <a:solidFill>
                            <a:srgbClr val="000000"/>
                          </a:solidFill>
                          <a:effectLst/>
                          <a:latin typeface="-윤고딕320"/>
                          <a:ea typeface="-윤고딕320"/>
                        </a:rPr>
                        <a:t> 기후변화 고려</a:t>
                      </a:r>
                      <a:endParaRPr lang="ko-KR" altLang="en-US" sz="1400" kern="0" spc="-30" dirty="0">
                        <a:solidFill>
                          <a:srgbClr val="000000"/>
                        </a:solidFill>
                        <a:effectLst/>
                        <a:latin typeface="-윤고딕320"/>
                      </a:endParaRPr>
                    </a:p>
                    <a:p>
                      <a:pPr marL="0" marR="0" indent="0" algn="l" fontAlgn="base" latinLnBrk="0">
                        <a:lnSpc>
                          <a:spcPct val="130000"/>
                        </a:lnSpc>
                        <a:spcBef>
                          <a:spcPts val="0"/>
                        </a:spcBef>
                        <a:spcAft>
                          <a:spcPts val="0"/>
                        </a:spcAft>
                      </a:pPr>
                      <a:r>
                        <a:rPr lang="en-US" altLang="ko-KR" sz="1400" kern="0" spc="-50" dirty="0">
                          <a:solidFill>
                            <a:srgbClr val="000000"/>
                          </a:solidFill>
                          <a:effectLst/>
                          <a:latin typeface="-윤고딕320"/>
                          <a:ea typeface="-윤고딕320"/>
                        </a:rPr>
                        <a:t>·</a:t>
                      </a:r>
                      <a:r>
                        <a:rPr lang="ko-KR" altLang="en-US" sz="1400" kern="0" spc="-50" dirty="0">
                          <a:solidFill>
                            <a:srgbClr val="000000"/>
                          </a:solidFill>
                          <a:effectLst/>
                          <a:latin typeface="-윤고딕320"/>
                          <a:ea typeface="-윤고딕320"/>
                        </a:rPr>
                        <a:t>이때 조직이 </a:t>
                      </a:r>
                      <a:r>
                        <a:rPr lang="ko-KR" altLang="en-US" sz="1400" kern="0" spc="-50" dirty="0">
                          <a:solidFill>
                            <a:srgbClr val="D17373"/>
                          </a:solidFill>
                          <a:effectLst/>
                          <a:latin typeface="-윤고딕330"/>
                          <a:ea typeface="-윤고딕330"/>
                        </a:rPr>
                        <a:t>경영진</a:t>
                      </a:r>
                      <a:r>
                        <a:rPr lang="en-US" altLang="ko-KR" sz="1400" kern="0" spc="-50" dirty="0">
                          <a:solidFill>
                            <a:srgbClr val="D17373"/>
                          </a:solidFill>
                          <a:effectLst/>
                          <a:latin typeface="-윤고딕330"/>
                          <a:ea typeface="-윤고딕330"/>
                        </a:rPr>
                        <a:t>(C</a:t>
                      </a:r>
                      <a:r>
                        <a:rPr lang="ko-KR" altLang="en-US" sz="1400" kern="0" spc="-50" dirty="0">
                          <a:solidFill>
                            <a:srgbClr val="D17373"/>
                          </a:solidFill>
                          <a:effectLst/>
                          <a:latin typeface="-윤고딕330"/>
                          <a:ea typeface="-윤고딕330"/>
                        </a:rPr>
                        <a:t>레벨</a:t>
                      </a:r>
                      <a:r>
                        <a:rPr lang="en-US" altLang="ko-KR" sz="1400" kern="0" spc="-50" dirty="0">
                          <a:solidFill>
                            <a:srgbClr val="D17373"/>
                          </a:solidFill>
                          <a:effectLst/>
                          <a:latin typeface="-윤고딕330"/>
                          <a:ea typeface="-윤고딕330"/>
                        </a:rPr>
                        <a:t>) </a:t>
                      </a:r>
                      <a:r>
                        <a:rPr lang="ko-KR" altLang="en-US" sz="1400" kern="0" spc="-50" dirty="0" err="1">
                          <a:solidFill>
                            <a:srgbClr val="D17373"/>
                          </a:solidFill>
                          <a:effectLst/>
                          <a:latin typeface="-윤고딕330"/>
                          <a:ea typeface="-윤고딕330"/>
                        </a:rPr>
                        <a:t>수준에게</a:t>
                      </a:r>
                      <a:r>
                        <a:rPr lang="ko-KR" altLang="en-US" sz="1400" kern="0" spc="-50" dirty="0">
                          <a:solidFill>
                            <a:srgbClr val="D17373"/>
                          </a:solidFill>
                          <a:effectLst/>
                          <a:latin typeface="-윤고딕330"/>
                          <a:ea typeface="-윤고딕330"/>
                        </a:rPr>
                        <a:t> 기후변화와 관련된 책임</a:t>
                      </a:r>
                      <a:r>
                        <a:rPr lang="ko-KR" altLang="en-US" sz="1400" kern="0" spc="-50" dirty="0">
                          <a:solidFill>
                            <a:srgbClr val="000000"/>
                          </a:solidFill>
                          <a:effectLst/>
                          <a:latin typeface="-윤고딕320"/>
                          <a:ea typeface="-윤고딕320"/>
                        </a:rPr>
                        <a:t>을 부여</a:t>
                      </a:r>
                      <a:endParaRPr lang="ko-KR" altLang="en-US" sz="1400" kern="0" spc="-30" dirty="0">
                        <a:solidFill>
                          <a:srgbClr val="000000"/>
                        </a:solidFill>
                        <a:effectLst/>
                        <a:latin typeface="-윤고딕320"/>
                      </a:endParaRPr>
                    </a:p>
                  </a:txBody>
                  <a:tcPr marL="64770" marR="64770" marT="17907" marB="17907" anchor="ctr">
                    <a:lnL w="3556" cap="flat" cmpd="sng" algn="ctr">
                      <a:solidFill>
                        <a:srgbClr val="000000"/>
                      </a:solidFill>
                      <a:prstDash val="solid"/>
                      <a:round/>
                      <a:headEnd type="none" w="med" len="med"/>
                      <a:tailEnd type="none" w="med" len="med"/>
                    </a:lnL>
                    <a:lnR>
                      <a:noFill/>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859068"/>
                  </a:ext>
                </a:extLst>
              </a:tr>
              <a:tr h="962379">
                <a:tc>
                  <a:txBody>
                    <a:bodyPr/>
                    <a:lstStyle/>
                    <a:p>
                      <a:pPr marL="0" marR="0" indent="0" algn="ctr" fontAlgn="base" latinLnBrk="0">
                        <a:lnSpc>
                          <a:spcPct val="130000"/>
                        </a:lnSpc>
                        <a:spcBef>
                          <a:spcPts val="0"/>
                        </a:spcBef>
                        <a:spcAft>
                          <a:spcPts val="0"/>
                        </a:spcAft>
                      </a:pPr>
                      <a:r>
                        <a:rPr lang="ko-KR" altLang="en-US" sz="1400" b="1" kern="0" spc="-50" dirty="0">
                          <a:solidFill>
                            <a:srgbClr val="000000"/>
                          </a:solidFill>
                          <a:effectLst/>
                          <a:latin typeface="-윤고딕320"/>
                          <a:ea typeface="-윤고딕320"/>
                        </a:rPr>
                        <a:t>전략</a:t>
                      </a:r>
                      <a:endParaRPr lang="ko-KR" altLang="en-US" sz="1400" kern="0" spc="-30" dirty="0">
                        <a:solidFill>
                          <a:srgbClr val="000000"/>
                        </a:solidFill>
                        <a:effectLst/>
                        <a:latin typeface="-윤고딕320"/>
                      </a:endParaRPr>
                    </a:p>
                  </a:txBody>
                  <a:tcPr marL="64770" marR="64770" marT="17907" marB="17907" anchor="ctr">
                    <a:lnL>
                      <a:noFill/>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F3DBDB"/>
                    </a:solidFill>
                  </a:tcPr>
                </a:tc>
                <a:tc>
                  <a:txBody>
                    <a:bodyPr/>
                    <a:lstStyle/>
                    <a:p>
                      <a:pPr marL="96520" marR="0" indent="-96520" algn="l" fontAlgn="base" latinLnBrk="0">
                        <a:lnSpc>
                          <a:spcPct val="130000"/>
                        </a:lnSpc>
                        <a:spcBef>
                          <a:spcPts val="0"/>
                        </a:spcBef>
                        <a:spcAft>
                          <a:spcPts val="0"/>
                        </a:spcAft>
                      </a:pPr>
                      <a:r>
                        <a:rPr lang="en-US" altLang="ko-KR" sz="1400" kern="0" spc="-50">
                          <a:solidFill>
                            <a:srgbClr val="000000"/>
                          </a:solidFill>
                          <a:effectLst/>
                          <a:latin typeface="-윤고딕320"/>
                          <a:ea typeface="-윤고딕320"/>
                        </a:rPr>
                        <a:t>·</a:t>
                      </a:r>
                      <a:r>
                        <a:rPr lang="ko-KR" altLang="en-US" sz="1400" kern="0" spc="-50">
                          <a:solidFill>
                            <a:srgbClr val="000000"/>
                          </a:solidFill>
                          <a:effectLst/>
                          <a:latin typeface="-윤고딕320"/>
                          <a:ea typeface="-윤고딕320"/>
                        </a:rPr>
                        <a:t>기후변화와 관련된 리스크 및 기회 정보가 조직의 </a:t>
                      </a:r>
                      <a:r>
                        <a:rPr lang="ko-KR" altLang="en-US" sz="1400" kern="0" spc="-50">
                          <a:solidFill>
                            <a:srgbClr val="D17373"/>
                          </a:solidFill>
                          <a:effectLst/>
                          <a:latin typeface="-윤고딕330"/>
                          <a:ea typeface="-윤고딕330"/>
                        </a:rPr>
                        <a:t>비즈니스 전략 재무계획</a:t>
                      </a:r>
                      <a:r>
                        <a:rPr lang="ko-KR" altLang="en-US" sz="1400" kern="0" spc="-50">
                          <a:solidFill>
                            <a:srgbClr val="000000"/>
                          </a:solidFill>
                          <a:effectLst/>
                          <a:latin typeface="-윤고딕320"/>
                          <a:ea typeface="-윤고딕320"/>
                        </a:rPr>
                        <a:t>에 미치는 잠재적인 영향 공개</a:t>
                      </a:r>
                      <a:endParaRPr lang="ko-KR" altLang="en-US" sz="1400" kern="0" spc="-30">
                        <a:solidFill>
                          <a:srgbClr val="000000"/>
                        </a:solidFill>
                        <a:effectLst/>
                        <a:latin typeface="-윤고딕320"/>
                      </a:endParaRPr>
                    </a:p>
                    <a:p>
                      <a:pPr marL="96520" marR="0" indent="-96520" algn="l" fontAlgn="base" latinLnBrk="0">
                        <a:lnSpc>
                          <a:spcPct val="130000"/>
                        </a:lnSpc>
                        <a:spcBef>
                          <a:spcPts val="0"/>
                        </a:spcBef>
                        <a:spcAft>
                          <a:spcPts val="0"/>
                        </a:spcAft>
                      </a:pPr>
                      <a:r>
                        <a:rPr lang="en-US" altLang="ko-KR" sz="1400" kern="0" spc="-50">
                          <a:solidFill>
                            <a:srgbClr val="D17373"/>
                          </a:solidFill>
                          <a:effectLst/>
                          <a:latin typeface="-윤고딕330"/>
                          <a:ea typeface="-윤고딕330"/>
                        </a:rPr>
                        <a:t>·</a:t>
                      </a:r>
                      <a:r>
                        <a:rPr lang="ko-KR" altLang="en-US" sz="1400" kern="0" spc="-50">
                          <a:solidFill>
                            <a:srgbClr val="D17373"/>
                          </a:solidFill>
                          <a:effectLst/>
                          <a:latin typeface="-윤고딕330"/>
                          <a:ea typeface="-윤고딕330"/>
                        </a:rPr>
                        <a:t>기후 시나리오</a:t>
                      </a:r>
                      <a:r>
                        <a:rPr lang="en-US" altLang="ko-KR" sz="1400" kern="0" spc="-50">
                          <a:solidFill>
                            <a:srgbClr val="D17373"/>
                          </a:solidFill>
                          <a:effectLst/>
                          <a:latin typeface="-윤고딕330"/>
                          <a:ea typeface="-윤고딕330"/>
                        </a:rPr>
                        <a:t>(1.5~2</a:t>
                      </a:r>
                      <a:r>
                        <a:rPr lang="en-US" altLang="ko-KR" sz="1400" kern="0" spc="-50" baseline="30000">
                          <a:solidFill>
                            <a:srgbClr val="D17373"/>
                          </a:solidFill>
                          <a:effectLst/>
                          <a:latin typeface="-윤고딕330"/>
                          <a:ea typeface="-윤고딕330"/>
                        </a:rPr>
                        <a:t>o</a:t>
                      </a:r>
                      <a:r>
                        <a:rPr lang="en-US" altLang="ko-KR" sz="1400" kern="0" spc="-50">
                          <a:solidFill>
                            <a:srgbClr val="D17373"/>
                          </a:solidFill>
                          <a:effectLst/>
                          <a:latin typeface="-윤고딕330"/>
                          <a:ea typeface="-윤고딕330"/>
                        </a:rPr>
                        <a:t>C)</a:t>
                      </a:r>
                      <a:r>
                        <a:rPr lang="ko-KR" altLang="en-US" sz="1400" kern="0" spc="-50">
                          <a:solidFill>
                            <a:srgbClr val="000000"/>
                          </a:solidFill>
                          <a:effectLst/>
                          <a:latin typeface="-윤고딕320"/>
                          <a:ea typeface="-윤고딕320"/>
                        </a:rPr>
                        <a:t>를 고려해 기후변화로 인한 단기</a:t>
                      </a:r>
                      <a:r>
                        <a:rPr lang="en-US" altLang="ko-KR" sz="1400" kern="0" spc="-50">
                          <a:solidFill>
                            <a:srgbClr val="000000"/>
                          </a:solidFill>
                          <a:effectLst/>
                          <a:latin typeface="-윤고딕320"/>
                          <a:ea typeface="-윤고딕320"/>
                        </a:rPr>
                        <a:t>/</a:t>
                      </a:r>
                      <a:r>
                        <a:rPr lang="ko-KR" altLang="en-US" sz="1400" kern="0" spc="-50">
                          <a:solidFill>
                            <a:srgbClr val="000000"/>
                          </a:solidFill>
                          <a:effectLst/>
                          <a:latin typeface="-윤고딕320"/>
                          <a:ea typeface="-윤고딕320"/>
                        </a:rPr>
                        <a:t>중기</a:t>
                      </a:r>
                      <a:r>
                        <a:rPr lang="en-US" altLang="ko-KR" sz="1400" kern="0" spc="-50">
                          <a:solidFill>
                            <a:srgbClr val="000000"/>
                          </a:solidFill>
                          <a:effectLst/>
                          <a:latin typeface="-윤고딕320"/>
                          <a:ea typeface="-윤고딕320"/>
                        </a:rPr>
                        <a:t>/</a:t>
                      </a:r>
                      <a:r>
                        <a:rPr lang="ko-KR" altLang="en-US" sz="1400" kern="0" spc="-50">
                          <a:solidFill>
                            <a:srgbClr val="000000"/>
                          </a:solidFill>
                          <a:effectLst/>
                          <a:latin typeface="-윤고딕320"/>
                          <a:ea typeface="-윤고딕320"/>
                        </a:rPr>
                        <a:t>장기 잠재적 재무 리스크 파악</a:t>
                      </a:r>
                      <a:endParaRPr lang="ko-KR" altLang="en-US" sz="1400" kern="0" spc="-30">
                        <a:solidFill>
                          <a:srgbClr val="000000"/>
                        </a:solidFill>
                        <a:effectLst/>
                        <a:latin typeface="-윤고딕320"/>
                      </a:endParaRPr>
                    </a:p>
                    <a:p>
                      <a:pPr marL="0" marR="0" indent="0" algn="l" fontAlgn="base" latinLnBrk="0">
                        <a:lnSpc>
                          <a:spcPct val="130000"/>
                        </a:lnSpc>
                        <a:spcBef>
                          <a:spcPts val="0"/>
                        </a:spcBef>
                        <a:spcAft>
                          <a:spcPts val="0"/>
                        </a:spcAft>
                      </a:pPr>
                      <a:r>
                        <a:rPr lang="ko-KR" altLang="en-US" sz="1400" kern="0" spc="-50">
                          <a:solidFill>
                            <a:srgbClr val="000000"/>
                          </a:solidFill>
                          <a:effectLst/>
                          <a:latin typeface="-윤고딕320"/>
                          <a:ea typeface="-윤고딕320"/>
                        </a:rPr>
                        <a:t>→ </a:t>
                      </a:r>
                      <a:r>
                        <a:rPr lang="en-US" altLang="ko-KR" sz="1400" kern="0" spc="-50">
                          <a:solidFill>
                            <a:srgbClr val="D17373"/>
                          </a:solidFill>
                          <a:effectLst/>
                          <a:latin typeface="-윤고딕330"/>
                          <a:ea typeface="-윤고딕330"/>
                        </a:rPr>
                        <a:t>(1)</a:t>
                      </a:r>
                      <a:r>
                        <a:rPr lang="ko-KR" altLang="en-US" sz="1400" kern="0" spc="-50">
                          <a:solidFill>
                            <a:srgbClr val="D17373"/>
                          </a:solidFill>
                          <a:effectLst/>
                          <a:latin typeface="-윤고딕330"/>
                          <a:ea typeface="-윤고딕330"/>
                        </a:rPr>
                        <a:t>전환 리스크</a:t>
                      </a:r>
                      <a:r>
                        <a:rPr lang="en-US" altLang="ko-KR" sz="1400" kern="0" spc="-50">
                          <a:solidFill>
                            <a:srgbClr val="D17373"/>
                          </a:solidFill>
                          <a:effectLst/>
                          <a:latin typeface="-윤고딕330"/>
                          <a:ea typeface="-윤고딕330"/>
                        </a:rPr>
                        <a:t>, (2)</a:t>
                      </a:r>
                      <a:r>
                        <a:rPr lang="ko-KR" altLang="en-US" sz="1400" kern="0" spc="-50">
                          <a:solidFill>
                            <a:srgbClr val="D17373"/>
                          </a:solidFill>
                          <a:effectLst/>
                          <a:latin typeface="-윤고딕330"/>
                          <a:ea typeface="-윤고딕330"/>
                        </a:rPr>
                        <a:t>물리적 리스크</a:t>
                      </a:r>
                      <a:endParaRPr lang="ko-KR" altLang="en-US" sz="1400" kern="0" spc="-30">
                        <a:solidFill>
                          <a:srgbClr val="000000"/>
                        </a:solidFill>
                        <a:effectLst/>
                        <a:latin typeface="-윤고딕320"/>
                      </a:endParaRPr>
                    </a:p>
                  </a:txBody>
                  <a:tcPr marL="64770" marR="64770" marT="17907" marB="17907" anchor="ctr">
                    <a:lnL w="3556" cap="flat" cmpd="sng" algn="ctr">
                      <a:solidFill>
                        <a:srgbClr val="000000"/>
                      </a:solidFill>
                      <a:prstDash val="solid"/>
                      <a:round/>
                      <a:headEnd type="none" w="med" len="med"/>
                      <a:tailEnd type="none" w="med" len="med"/>
                    </a:lnL>
                    <a:lnR>
                      <a:noFill/>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6214833"/>
                  </a:ext>
                </a:extLst>
              </a:tr>
              <a:tr h="1068758">
                <a:tc>
                  <a:txBody>
                    <a:bodyPr/>
                    <a:lstStyle/>
                    <a:p>
                      <a:pPr marL="0" marR="0" indent="0" algn="ctr" fontAlgn="base" latinLnBrk="0">
                        <a:lnSpc>
                          <a:spcPct val="130000"/>
                        </a:lnSpc>
                        <a:spcBef>
                          <a:spcPts val="0"/>
                        </a:spcBef>
                        <a:spcAft>
                          <a:spcPts val="0"/>
                        </a:spcAft>
                      </a:pPr>
                      <a:r>
                        <a:rPr lang="ko-KR" altLang="en-US" sz="1400" b="1" kern="0" spc="-50">
                          <a:solidFill>
                            <a:srgbClr val="000000"/>
                          </a:solidFill>
                          <a:effectLst/>
                          <a:latin typeface="-윤고딕320"/>
                          <a:ea typeface="-윤고딕320"/>
                        </a:rPr>
                        <a:t>위험 관리</a:t>
                      </a:r>
                      <a:endParaRPr lang="ko-KR" altLang="en-US" sz="1400" kern="0" spc="-30">
                        <a:solidFill>
                          <a:srgbClr val="000000"/>
                        </a:solidFill>
                        <a:effectLst/>
                        <a:latin typeface="-윤고딕320"/>
                      </a:endParaRPr>
                    </a:p>
                  </a:txBody>
                  <a:tcPr marL="64770" marR="64770" marT="17907" marB="17907" anchor="ctr">
                    <a:lnL>
                      <a:noFill/>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F3DBDB"/>
                    </a:solidFill>
                  </a:tcPr>
                </a:tc>
                <a:tc>
                  <a:txBody>
                    <a:bodyPr/>
                    <a:lstStyle/>
                    <a:p>
                      <a:pPr marL="96520" marR="0" indent="-96520" algn="l" fontAlgn="base" latinLnBrk="0">
                        <a:lnSpc>
                          <a:spcPct val="130000"/>
                        </a:lnSpc>
                        <a:spcBef>
                          <a:spcPts val="0"/>
                        </a:spcBef>
                        <a:spcAft>
                          <a:spcPts val="0"/>
                        </a:spcAft>
                      </a:pPr>
                      <a:r>
                        <a:rPr lang="en-US" altLang="ko-KR" sz="1400" kern="0" spc="-50">
                          <a:solidFill>
                            <a:srgbClr val="000000"/>
                          </a:solidFill>
                          <a:effectLst/>
                          <a:latin typeface="-윤고딕320"/>
                          <a:ea typeface="-윤고딕320"/>
                        </a:rPr>
                        <a:t>·</a:t>
                      </a:r>
                      <a:r>
                        <a:rPr lang="ko-KR" altLang="en-US" sz="1400" kern="0" spc="-50">
                          <a:solidFill>
                            <a:srgbClr val="000000"/>
                          </a:solidFill>
                          <a:effectLst/>
                          <a:latin typeface="-윤고딕320"/>
                          <a:ea typeface="-윤고딕320"/>
                        </a:rPr>
                        <a:t>조직이 기후변화와 관련된 리스크를 식별 및 평가하는 방법을 공개하고 전체 리스크 관리에 어떻게 통합되는지 공개</a:t>
                      </a:r>
                      <a:endParaRPr lang="ko-KR" altLang="en-US" sz="1400" kern="0" spc="-30">
                        <a:solidFill>
                          <a:srgbClr val="000000"/>
                        </a:solidFill>
                        <a:effectLst/>
                        <a:latin typeface="-윤고딕320"/>
                      </a:endParaRPr>
                    </a:p>
                    <a:p>
                      <a:pPr marL="96520" marR="0" indent="-96520" algn="l" fontAlgn="base" latinLnBrk="0">
                        <a:lnSpc>
                          <a:spcPct val="130000"/>
                        </a:lnSpc>
                        <a:spcBef>
                          <a:spcPts val="0"/>
                        </a:spcBef>
                        <a:spcAft>
                          <a:spcPts val="0"/>
                        </a:spcAft>
                      </a:pPr>
                      <a:r>
                        <a:rPr lang="en-US" altLang="ko-KR" sz="1400" kern="0" spc="-50">
                          <a:solidFill>
                            <a:srgbClr val="000000"/>
                          </a:solidFill>
                          <a:effectLst/>
                          <a:latin typeface="-윤고딕320"/>
                          <a:ea typeface="-윤고딕320"/>
                        </a:rPr>
                        <a:t>·</a:t>
                      </a:r>
                      <a:r>
                        <a:rPr lang="ko-KR" altLang="en-US" sz="1400" kern="0" spc="-50">
                          <a:solidFill>
                            <a:srgbClr val="000000"/>
                          </a:solidFill>
                          <a:effectLst/>
                          <a:latin typeface="-윤고딕320"/>
                          <a:ea typeface="-윤고딕320"/>
                        </a:rPr>
                        <a:t>기후변화와 관련된 리스크의 잠재적인 규모와 범위를 평가하는 프로세스를 설명하며 다른 리스크와 관련해 기후변화 리스크의 상대적 중요성 설명 </a:t>
                      </a:r>
                      <a:r>
                        <a:rPr lang="en-US" altLang="ko-KR" sz="1400" kern="0" spc="-50">
                          <a:solidFill>
                            <a:srgbClr val="000000"/>
                          </a:solidFill>
                          <a:effectLst/>
                          <a:latin typeface="-윤고딕320"/>
                          <a:ea typeface="-윤고딕320"/>
                        </a:rPr>
                        <a:t>(</a:t>
                      </a:r>
                      <a:r>
                        <a:rPr lang="ko-KR" altLang="en-US" sz="1400" kern="0" spc="-50">
                          <a:solidFill>
                            <a:srgbClr val="000000"/>
                          </a:solidFill>
                          <a:effectLst/>
                          <a:latin typeface="-윤고딕320"/>
                          <a:ea typeface="-윤고딕320"/>
                        </a:rPr>
                        <a:t>기후 리스크를 관리하기 위한 의사결정 방법</a:t>
                      </a:r>
                      <a:r>
                        <a:rPr lang="en-US" altLang="ko-KR" sz="1400" kern="0" spc="-50">
                          <a:solidFill>
                            <a:srgbClr val="000000"/>
                          </a:solidFill>
                          <a:effectLst/>
                          <a:latin typeface="-윤고딕320"/>
                          <a:ea typeface="-윤고딕320"/>
                        </a:rPr>
                        <a:t>, </a:t>
                      </a:r>
                      <a:r>
                        <a:rPr lang="ko-KR" altLang="en-US" sz="1400" kern="0" spc="-50">
                          <a:solidFill>
                            <a:srgbClr val="000000"/>
                          </a:solidFill>
                          <a:effectLst/>
                          <a:latin typeface="-윤고딕320"/>
                          <a:ea typeface="-윤고딕320"/>
                        </a:rPr>
                        <a:t>기후 리스크의 우선순위 결정 프로세스</a:t>
                      </a:r>
                      <a:r>
                        <a:rPr lang="en-US" altLang="ko-KR" sz="1400" kern="0" spc="-50">
                          <a:solidFill>
                            <a:srgbClr val="000000"/>
                          </a:solidFill>
                          <a:effectLst/>
                          <a:latin typeface="-윤고딕320"/>
                          <a:ea typeface="-윤고딕320"/>
                        </a:rPr>
                        <a:t>)</a:t>
                      </a:r>
                      <a:endParaRPr lang="ko-KR" altLang="en-US" sz="1400" kern="0" spc="-30">
                        <a:solidFill>
                          <a:srgbClr val="000000"/>
                        </a:solidFill>
                        <a:effectLst/>
                        <a:latin typeface="-윤고딕320"/>
                      </a:endParaRPr>
                    </a:p>
                  </a:txBody>
                  <a:tcPr marL="64770" marR="64770" marT="17907" marB="17907" anchor="ctr">
                    <a:lnL w="3556" cap="flat" cmpd="sng" algn="ctr">
                      <a:solidFill>
                        <a:srgbClr val="000000"/>
                      </a:solidFill>
                      <a:prstDash val="solid"/>
                      <a:round/>
                      <a:headEnd type="none" w="med" len="med"/>
                      <a:tailEnd type="none" w="med" len="med"/>
                    </a:lnL>
                    <a:lnR>
                      <a:noFill/>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3022856"/>
                  </a:ext>
                </a:extLst>
              </a:tr>
              <a:tr h="962379">
                <a:tc>
                  <a:txBody>
                    <a:bodyPr/>
                    <a:lstStyle/>
                    <a:p>
                      <a:pPr marL="0" marR="0" indent="0" algn="ctr" fontAlgn="base" latinLnBrk="0">
                        <a:lnSpc>
                          <a:spcPct val="130000"/>
                        </a:lnSpc>
                        <a:spcBef>
                          <a:spcPts val="0"/>
                        </a:spcBef>
                        <a:spcAft>
                          <a:spcPts val="0"/>
                        </a:spcAft>
                      </a:pPr>
                      <a:r>
                        <a:rPr lang="ko-KR" altLang="en-US" sz="1400" b="1" kern="0" spc="-50">
                          <a:solidFill>
                            <a:srgbClr val="000000"/>
                          </a:solidFill>
                          <a:effectLst/>
                          <a:latin typeface="-윤고딕320"/>
                          <a:ea typeface="-윤고딕320"/>
                        </a:rPr>
                        <a:t>매트릭스와 목표</a:t>
                      </a:r>
                      <a:endParaRPr lang="ko-KR" altLang="en-US" sz="1400" kern="0" spc="-30">
                        <a:solidFill>
                          <a:srgbClr val="000000"/>
                        </a:solidFill>
                        <a:effectLst/>
                        <a:latin typeface="-윤고딕320"/>
                      </a:endParaRPr>
                    </a:p>
                  </a:txBody>
                  <a:tcPr marL="64770" marR="64770" marT="17907" marB="17907" anchor="ctr">
                    <a:lnL>
                      <a:noFill/>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F3DBDB"/>
                    </a:solidFill>
                  </a:tcPr>
                </a:tc>
                <a:tc>
                  <a:txBody>
                    <a:bodyPr/>
                    <a:lstStyle/>
                    <a:p>
                      <a:pPr marL="96520" marR="0" indent="-96520" algn="l" fontAlgn="base" latinLnBrk="0">
                        <a:lnSpc>
                          <a:spcPct val="130000"/>
                        </a:lnSpc>
                        <a:spcBef>
                          <a:spcPts val="0"/>
                        </a:spcBef>
                        <a:spcAft>
                          <a:spcPts val="0"/>
                        </a:spcAft>
                      </a:pPr>
                      <a:r>
                        <a:rPr lang="en-US" altLang="ko-KR" sz="1400" kern="0" spc="-50" dirty="0">
                          <a:solidFill>
                            <a:srgbClr val="000000"/>
                          </a:solidFill>
                          <a:effectLst/>
                          <a:latin typeface="-윤고딕320"/>
                          <a:ea typeface="-윤고딕320"/>
                        </a:rPr>
                        <a:t>·</a:t>
                      </a:r>
                      <a:r>
                        <a:rPr lang="ko-KR" altLang="en-US" sz="1400" kern="0" spc="-50" dirty="0">
                          <a:solidFill>
                            <a:srgbClr val="000000"/>
                          </a:solidFill>
                          <a:effectLst/>
                          <a:latin typeface="-윤고딕320"/>
                          <a:ea typeface="-윤고딕320"/>
                        </a:rPr>
                        <a:t>기후변화와 관련된 위험과 기회를 평가하고 관리하기 위해 사용되는 지표 및 감축목표 공개</a:t>
                      </a:r>
                      <a:endParaRPr lang="ko-KR" altLang="en-US" sz="1400" kern="0" spc="-30" dirty="0">
                        <a:solidFill>
                          <a:srgbClr val="000000"/>
                        </a:solidFill>
                        <a:effectLst/>
                        <a:latin typeface="-윤고딕320"/>
                      </a:endParaRPr>
                    </a:p>
                    <a:p>
                      <a:pPr marL="96520" marR="0" indent="-96520" algn="l" fontAlgn="base" latinLnBrk="0">
                        <a:lnSpc>
                          <a:spcPct val="130000"/>
                        </a:lnSpc>
                        <a:spcBef>
                          <a:spcPts val="0"/>
                        </a:spcBef>
                        <a:spcAft>
                          <a:spcPts val="0"/>
                        </a:spcAft>
                      </a:pPr>
                      <a:r>
                        <a:rPr lang="en-US" altLang="ko-KR" sz="1400" kern="0" spc="-50" dirty="0">
                          <a:solidFill>
                            <a:srgbClr val="000000"/>
                          </a:solidFill>
                          <a:effectLst/>
                          <a:latin typeface="-윤고딕320"/>
                          <a:ea typeface="-윤고딕320"/>
                        </a:rPr>
                        <a:t>·</a:t>
                      </a:r>
                      <a:r>
                        <a:rPr lang="ko-KR" altLang="en-US" sz="1400" kern="0" spc="-50" dirty="0">
                          <a:solidFill>
                            <a:srgbClr val="000000"/>
                          </a:solidFill>
                          <a:effectLst/>
                          <a:latin typeface="-윤고딕320"/>
                          <a:ea typeface="-윤고딕320"/>
                        </a:rPr>
                        <a:t>온실가스 배출량</a:t>
                      </a:r>
                      <a:r>
                        <a:rPr lang="en-US" altLang="ko-KR" sz="1400" kern="0" spc="-50" dirty="0">
                          <a:solidFill>
                            <a:srgbClr val="000000"/>
                          </a:solidFill>
                          <a:effectLst/>
                          <a:latin typeface="-윤고딕320"/>
                          <a:ea typeface="-윤고딕320"/>
                        </a:rPr>
                        <a:t>(Scope1,2,3), </a:t>
                      </a:r>
                      <a:r>
                        <a:rPr lang="ko-KR" altLang="en-US" sz="1400" kern="0" spc="-50" dirty="0">
                          <a:solidFill>
                            <a:srgbClr val="000000"/>
                          </a:solidFill>
                          <a:effectLst/>
                          <a:latin typeface="-윤고딕320"/>
                          <a:ea typeface="-윤고딕320"/>
                        </a:rPr>
                        <a:t>물</a:t>
                      </a:r>
                      <a:r>
                        <a:rPr lang="en-US" altLang="ko-KR" sz="1400" kern="0" spc="-50" dirty="0">
                          <a:solidFill>
                            <a:srgbClr val="000000"/>
                          </a:solidFill>
                          <a:effectLst/>
                          <a:latin typeface="-윤고딕320"/>
                          <a:ea typeface="-윤고딕320"/>
                        </a:rPr>
                        <a:t>, </a:t>
                      </a:r>
                      <a:r>
                        <a:rPr lang="ko-KR" altLang="en-US" sz="1400" kern="0" spc="-50" dirty="0">
                          <a:solidFill>
                            <a:srgbClr val="000000"/>
                          </a:solidFill>
                          <a:effectLst/>
                          <a:latin typeface="-윤고딕320"/>
                          <a:ea typeface="-윤고딕320"/>
                        </a:rPr>
                        <a:t>에너지</a:t>
                      </a:r>
                      <a:r>
                        <a:rPr lang="en-US" altLang="ko-KR" sz="1400" kern="0" spc="-50" dirty="0">
                          <a:solidFill>
                            <a:srgbClr val="000000"/>
                          </a:solidFill>
                          <a:effectLst/>
                          <a:latin typeface="-윤고딕320"/>
                          <a:ea typeface="-윤고딕320"/>
                        </a:rPr>
                        <a:t>, </a:t>
                      </a:r>
                      <a:r>
                        <a:rPr lang="ko-KR" altLang="en-US" sz="1400" kern="0" spc="-50" dirty="0">
                          <a:solidFill>
                            <a:srgbClr val="000000"/>
                          </a:solidFill>
                          <a:effectLst/>
                          <a:latin typeface="-윤고딕320"/>
                          <a:ea typeface="-윤고딕320"/>
                        </a:rPr>
                        <a:t>토지이용 및 폐기물 관리 지표</a:t>
                      </a:r>
                      <a:endParaRPr lang="ko-KR" altLang="en-US" sz="1400" kern="0" spc="-30" dirty="0">
                        <a:solidFill>
                          <a:srgbClr val="000000"/>
                        </a:solidFill>
                        <a:effectLst/>
                        <a:latin typeface="-윤고딕320"/>
                      </a:endParaRPr>
                    </a:p>
                    <a:p>
                      <a:pPr marL="96520" marR="0" indent="-96520" algn="l" fontAlgn="base" latinLnBrk="0">
                        <a:lnSpc>
                          <a:spcPct val="130000"/>
                        </a:lnSpc>
                        <a:spcBef>
                          <a:spcPts val="0"/>
                        </a:spcBef>
                        <a:spcAft>
                          <a:spcPts val="0"/>
                        </a:spcAft>
                      </a:pPr>
                      <a:r>
                        <a:rPr lang="en-US" altLang="ko-KR" sz="1400" kern="0" spc="-50" dirty="0">
                          <a:solidFill>
                            <a:srgbClr val="000000"/>
                          </a:solidFill>
                          <a:effectLst/>
                          <a:latin typeface="-윤고딕320"/>
                          <a:ea typeface="-윤고딕320"/>
                        </a:rPr>
                        <a:t>·</a:t>
                      </a:r>
                      <a:r>
                        <a:rPr lang="ko-KR" altLang="en-US" sz="1400" kern="0" spc="-50" dirty="0" err="1">
                          <a:solidFill>
                            <a:srgbClr val="000000"/>
                          </a:solidFill>
                          <a:effectLst/>
                          <a:latin typeface="-윤고딕320"/>
                          <a:ea typeface="-윤고딕320"/>
                        </a:rPr>
                        <a:t>추세분석이</a:t>
                      </a:r>
                      <a:r>
                        <a:rPr lang="ko-KR" altLang="en-US" sz="1400" kern="0" spc="-50" dirty="0">
                          <a:solidFill>
                            <a:srgbClr val="000000"/>
                          </a:solidFill>
                          <a:effectLst/>
                          <a:latin typeface="-윤고딕320"/>
                          <a:ea typeface="-윤고딕320"/>
                        </a:rPr>
                        <a:t> 가능하도록 과거 데이터를 공개하고 목표대비 성과를 관리하기 위한 온실가스감축 </a:t>
                      </a:r>
                      <a:r>
                        <a:rPr lang="ko-KR" altLang="en-US" sz="1400" kern="0" spc="-50" dirty="0" err="1">
                          <a:solidFill>
                            <a:srgbClr val="000000"/>
                          </a:solidFill>
                          <a:effectLst/>
                          <a:latin typeface="-윤고딕320"/>
                          <a:ea typeface="-윤고딕320"/>
                        </a:rPr>
                        <a:t>목표성명을</a:t>
                      </a:r>
                      <a:r>
                        <a:rPr lang="ko-KR" altLang="en-US" sz="1400" kern="0" spc="-50" dirty="0">
                          <a:solidFill>
                            <a:srgbClr val="000000"/>
                          </a:solidFill>
                          <a:effectLst/>
                          <a:latin typeface="-윤고딕320"/>
                          <a:ea typeface="-윤고딕320"/>
                        </a:rPr>
                        <a:t> 제공해야 함</a:t>
                      </a:r>
                      <a:endParaRPr lang="ko-KR" altLang="en-US" sz="1400" kern="0" spc="-30" dirty="0">
                        <a:solidFill>
                          <a:srgbClr val="000000"/>
                        </a:solidFill>
                        <a:effectLst/>
                        <a:latin typeface="-윤고딕320"/>
                      </a:endParaRPr>
                    </a:p>
                  </a:txBody>
                  <a:tcPr marL="64770" marR="64770" marT="17907" marB="17907" anchor="ctr">
                    <a:lnL w="3556" cap="flat" cmpd="sng" algn="ctr">
                      <a:solidFill>
                        <a:srgbClr val="000000"/>
                      </a:solidFill>
                      <a:prstDash val="solid"/>
                      <a:round/>
                      <a:headEnd type="none" w="med" len="med"/>
                      <a:tailEnd type="none" w="med" len="med"/>
                    </a:lnL>
                    <a:lnR>
                      <a:noFill/>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6056505"/>
                  </a:ext>
                </a:extLst>
              </a:tr>
            </a:tbl>
          </a:graphicData>
        </a:graphic>
      </p:graphicFrame>
      <p:sp>
        <p:nvSpPr>
          <p:cNvPr id="4" name="슬라이드 번호 개체 틀 3"/>
          <p:cNvSpPr>
            <a:spLocks noGrp="1"/>
          </p:cNvSpPr>
          <p:nvPr>
            <p:ph type="sldNum" sz="quarter" idx="12"/>
          </p:nvPr>
        </p:nvSpPr>
        <p:spPr/>
        <p:txBody>
          <a:bodyPr/>
          <a:lstStyle/>
          <a:p>
            <a:fld id="{4CA00AB0-ADDF-46BC-B417-36A7D894DC0D}" type="slidenum">
              <a:rPr lang="ko-KR" altLang="en-US" smtClean="0"/>
              <a:t>8</a:t>
            </a:fld>
            <a:endParaRPr lang="ko-KR" altLang="en-US"/>
          </a:p>
        </p:txBody>
      </p:sp>
    </p:spTree>
    <p:extLst>
      <p:ext uri="{BB962C8B-B14F-4D97-AF65-F5344CB8AC3E}">
        <p14:creationId xmlns:p14="http://schemas.microsoft.com/office/powerpoint/2010/main" val="1567262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2725449" cy="461665"/>
          </a:xfrm>
          <a:prstGeom prst="rect">
            <a:avLst/>
          </a:prstGeom>
          <a:noFill/>
        </p:spPr>
        <p:txBody>
          <a:bodyPr wrap="square" rtlCol="0">
            <a:spAutoFit/>
          </a:bodyPr>
          <a:lstStyle/>
          <a:p>
            <a:r>
              <a:rPr lang="en-US" altLang="ko-KR" sz="2400" b="1" dirty="0"/>
              <a:t>I. TCFD </a:t>
            </a:r>
            <a:r>
              <a:rPr lang="ko-KR" altLang="en-US" sz="2400" b="1" dirty="0"/>
              <a:t>개요</a:t>
            </a:r>
          </a:p>
        </p:txBody>
      </p:sp>
      <p:sp>
        <p:nvSpPr>
          <p:cNvPr id="3" name="모서리가 둥근 직사각형 2"/>
          <p:cNvSpPr/>
          <p:nvPr/>
        </p:nvSpPr>
        <p:spPr>
          <a:xfrm>
            <a:off x="433387" y="1014153"/>
            <a:ext cx="1727922"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j-lt"/>
              </a:rPr>
              <a:t>TCFD </a:t>
            </a:r>
            <a:r>
              <a:rPr lang="ko-KR" altLang="en-US" b="1" dirty="0">
                <a:solidFill>
                  <a:schemeClr val="tx1"/>
                </a:solidFill>
                <a:latin typeface="+mj-lt"/>
              </a:rPr>
              <a:t>권고안</a:t>
            </a:r>
          </a:p>
        </p:txBody>
      </p:sp>
      <p:sp>
        <p:nvSpPr>
          <p:cNvPr id="9" name="직사각형 8"/>
          <p:cNvSpPr/>
          <p:nvPr/>
        </p:nvSpPr>
        <p:spPr>
          <a:xfrm>
            <a:off x="433387" y="1528987"/>
            <a:ext cx="10248468" cy="826445"/>
          </a:xfrm>
          <a:prstGeom prst="rect">
            <a:avLst/>
          </a:prstGeom>
        </p:spPr>
        <p:txBody>
          <a:bodyPr wrap="square">
            <a:spAutoFit/>
          </a:bodyPr>
          <a:lstStyle/>
          <a:p>
            <a:pPr algn="just" fontAlgn="base">
              <a:lnSpc>
                <a:spcPct val="160000"/>
              </a:lnSpc>
              <a:spcAft>
                <a:spcPts val="800"/>
              </a:spcAft>
            </a:pPr>
            <a:r>
              <a:rPr lang="en-US" altLang="ko-KR" sz="1600" b="1" dirty="0">
                <a:latin typeface="+mj-lt"/>
              </a:rPr>
              <a:t>TCFD</a:t>
            </a:r>
            <a:r>
              <a:rPr lang="ko-KR" altLang="en-US" sz="1600" b="1" dirty="0">
                <a:latin typeface="+mj-lt"/>
              </a:rPr>
              <a:t>의 기본적인 관점은 기후변화라는 지속가능성 이슈가 기업의 전략과 운영에 영향을 미치는 위험과 기회 요인들이 되며</a:t>
            </a:r>
            <a:r>
              <a:rPr lang="en-US" altLang="ko-KR" sz="1600" b="1" dirty="0">
                <a:latin typeface="+mj-lt"/>
              </a:rPr>
              <a:t>, </a:t>
            </a:r>
            <a:r>
              <a:rPr lang="ko-KR" altLang="en-US" sz="1600" b="1" dirty="0">
                <a:latin typeface="+mj-lt"/>
              </a:rPr>
              <a:t>이는 결국 기업에 재무적 영향을 미치게 되는 </a:t>
            </a:r>
            <a:r>
              <a:rPr lang="ko-KR" altLang="en-US" sz="1600" b="1" dirty="0">
                <a:solidFill>
                  <a:srgbClr val="FF0000"/>
                </a:solidFill>
                <a:latin typeface="+mj-lt"/>
              </a:rPr>
              <a:t>재무적으로 중요한</a:t>
            </a:r>
            <a:r>
              <a:rPr lang="en-US" altLang="ko-KR" sz="1600" b="1" dirty="0">
                <a:solidFill>
                  <a:srgbClr val="FF0000"/>
                </a:solidFill>
                <a:latin typeface="+mj-lt"/>
              </a:rPr>
              <a:t>(financially material) </a:t>
            </a:r>
            <a:r>
              <a:rPr lang="ko-KR" altLang="en-US" sz="1600" b="1" dirty="0">
                <a:solidFill>
                  <a:srgbClr val="FF0000"/>
                </a:solidFill>
                <a:latin typeface="+mj-lt"/>
              </a:rPr>
              <a:t>이슈</a:t>
            </a:r>
          </a:p>
        </p:txBody>
      </p:sp>
      <p:pic>
        <p:nvPicPr>
          <p:cNvPr id="10" name="그림 9"/>
          <p:cNvPicPr>
            <a:picLocks noChangeAspect="1"/>
          </p:cNvPicPr>
          <p:nvPr/>
        </p:nvPicPr>
        <p:blipFill>
          <a:blip r:embed="rId2"/>
          <a:stretch>
            <a:fillRect/>
          </a:stretch>
        </p:blipFill>
        <p:spPr>
          <a:xfrm>
            <a:off x="1703359" y="2462943"/>
            <a:ext cx="8630028" cy="4137540"/>
          </a:xfrm>
          <a:prstGeom prst="rect">
            <a:avLst/>
          </a:prstGeom>
        </p:spPr>
      </p:pic>
      <p:sp>
        <p:nvSpPr>
          <p:cNvPr id="11" name="슬라이드 번호 개체 틀 10"/>
          <p:cNvSpPr>
            <a:spLocks noGrp="1"/>
          </p:cNvSpPr>
          <p:nvPr>
            <p:ph type="sldNum" sz="quarter" idx="12"/>
          </p:nvPr>
        </p:nvSpPr>
        <p:spPr/>
        <p:txBody>
          <a:bodyPr/>
          <a:lstStyle/>
          <a:p>
            <a:fld id="{4CA00AB0-ADDF-46BC-B417-36A7D894DC0D}" type="slidenum">
              <a:rPr lang="ko-KR" altLang="en-US" smtClean="0"/>
              <a:t>9</a:t>
            </a:fld>
            <a:endParaRPr lang="ko-KR" altLang="en-US"/>
          </a:p>
        </p:txBody>
      </p:sp>
    </p:spTree>
    <p:extLst>
      <p:ext uri="{BB962C8B-B14F-4D97-AF65-F5344CB8AC3E}">
        <p14:creationId xmlns:p14="http://schemas.microsoft.com/office/powerpoint/2010/main" val="3993056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2725449" cy="461665"/>
          </a:xfrm>
          <a:prstGeom prst="rect">
            <a:avLst/>
          </a:prstGeom>
          <a:noFill/>
        </p:spPr>
        <p:txBody>
          <a:bodyPr wrap="square" rtlCol="0">
            <a:spAutoFit/>
          </a:bodyPr>
          <a:lstStyle/>
          <a:p>
            <a:r>
              <a:rPr lang="en-US" altLang="ko-KR" sz="2400" b="1" dirty="0"/>
              <a:t>I. TCFD </a:t>
            </a:r>
            <a:r>
              <a:rPr lang="ko-KR" altLang="en-US" sz="2400" b="1" dirty="0"/>
              <a:t>개요</a:t>
            </a:r>
          </a:p>
        </p:txBody>
      </p:sp>
      <p:sp>
        <p:nvSpPr>
          <p:cNvPr id="3" name="모서리가 둥근 직사각형 2"/>
          <p:cNvSpPr/>
          <p:nvPr/>
        </p:nvSpPr>
        <p:spPr>
          <a:xfrm>
            <a:off x="433387" y="1014153"/>
            <a:ext cx="1727922"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j-lt"/>
              </a:rPr>
              <a:t>TCFD </a:t>
            </a:r>
            <a:r>
              <a:rPr lang="ko-KR" altLang="en-US" b="1" dirty="0">
                <a:solidFill>
                  <a:schemeClr val="tx1"/>
                </a:solidFill>
                <a:latin typeface="+mj-lt"/>
              </a:rPr>
              <a:t>권고안</a:t>
            </a:r>
          </a:p>
        </p:txBody>
      </p:sp>
      <p:sp>
        <p:nvSpPr>
          <p:cNvPr id="9" name="직사각형 8"/>
          <p:cNvSpPr/>
          <p:nvPr/>
        </p:nvSpPr>
        <p:spPr>
          <a:xfrm>
            <a:off x="433387" y="1528987"/>
            <a:ext cx="10248468" cy="1171154"/>
          </a:xfrm>
          <a:prstGeom prst="rect">
            <a:avLst/>
          </a:prstGeom>
        </p:spPr>
        <p:txBody>
          <a:bodyPr wrap="square">
            <a:spAutoFit/>
          </a:bodyPr>
          <a:lstStyle/>
          <a:p>
            <a:pPr fontAlgn="base"/>
            <a:r>
              <a:rPr lang="ko-KR" altLang="en-US" sz="1600" b="1" dirty="0">
                <a:latin typeface="+mj-lt"/>
              </a:rPr>
              <a:t>기후관련 위험</a:t>
            </a:r>
            <a:r>
              <a:rPr lang="en-US" altLang="ko-KR" sz="1600" b="1" dirty="0">
                <a:latin typeface="+mj-lt"/>
              </a:rPr>
              <a:t>, </a:t>
            </a:r>
            <a:r>
              <a:rPr lang="ko-KR" altLang="en-US" sz="1600" b="1" dirty="0">
                <a:latin typeface="+mj-lt"/>
              </a:rPr>
              <a:t>기회와 재무적 영향과의 연계</a:t>
            </a:r>
            <a:r>
              <a:rPr lang="en-US" altLang="ko-KR" sz="1600" b="1" dirty="0">
                <a:latin typeface="+mj-lt"/>
              </a:rPr>
              <a:t>: </a:t>
            </a:r>
            <a:r>
              <a:rPr lang="ko-KR" altLang="en-US" sz="1600" b="1" dirty="0">
                <a:latin typeface="+mj-lt"/>
              </a:rPr>
              <a:t>기후변화 관련 위험</a:t>
            </a:r>
            <a:r>
              <a:rPr lang="en-US" altLang="ko-KR" sz="1600" b="1" dirty="0">
                <a:latin typeface="+mj-lt"/>
              </a:rPr>
              <a:t>, </a:t>
            </a:r>
            <a:r>
              <a:rPr lang="ko-KR" altLang="en-US" sz="1600" b="1" dirty="0">
                <a:latin typeface="+mj-lt"/>
              </a:rPr>
              <a:t>기회는 재무적 영향을 미치게 된다</a:t>
            </a:r>
            <a:r>
              <a:rPr lang="en-US" altLang="ko-KR" sz="1600" b="1" dirty="0">
                <a:latin typeface="+mj-lt"/>
              </a:rPr>
              <a:t>. </a:t>
            </a:r>
            <a:r>
              <a:rPr lang="ko-KR" altLang="en-US" sz="1600" b="1" dirty="0">
                <a:latin typeface="+mj-lt"/>
              </a:rPr>
              <a:t>이러한 재무적 영향은 정량적으로 측정될 수 있으며</a:t>
            </a:r>
            <a:r>
              <a:rPr lang="en-US" altLang="ko-KR" sz="1600" b="1" dirty="0">
                <a:latin typeface="+mj-lt"/>
              </a:rPr>
              <a:t>, </a:t>
            </a:r>
            <a:r>
              <a:rPr lang="ko-KR" altLang="en-US" sz="1600" b="1" dirty="0">
                <a:latin typeface="+mj-lt"/>
              </a:rPr>
              <a:t>궁극적으로 손익계산서</a:t>
            </a:r>
            <a:r>
              <a:rPr lang="en-US" altLang="ko-KR" sz="1600" b="1" dirty="0">
                <a:latin typeface="+mj-lt"/>
              </a:rPr>
              <a:t>, </a:t>
            </a:r>
            <a:r>
              <a:rPr lang="ko-KR" altLang="en-US" sz="1600" b="1" dirty="0" err="1">
                <a:latin typeface="+mj-lt"/>
              </a:rPr>
              <a:t>현금흐름표</a:t>
            </a:r>
            <a:r>
              <a:rPr lang="en-US" altLang="ko-KR" sz="1600" b="1" dirty="0">
                <a:latin typeface="+mj-lt"/>
              </a:rPr>
              <a:t>, </a:t>
            </a:r>
            <a:r>
              <a:rPr lang="ko-KR" altLang="en-US" sz="1600" b="1" dirty="0">
                <a:latin typeface="+mj-lt"/>
              </a:rPr>
              <a:t>대차대조표에 이 재무적 영향을 반영하여 공개하는 것이 </a:t>
            </a:r>
            <a:r>
              <a:rPr lang="en-US" altLang="ko-KR" sz="1600" b="1" dirty="0">
                <a:latin typeface="+mj-lt"/>
              </a:rPr>
              <a:t>TCFD</a:t>
            </a:r>
            <a:r>
              <a:rPr lang="ko-KR" altLang="en-US" sz="1600" b="1" dirty="0">
                <a:latin typeface="+mj-lt"/>
              </a:rPr>
              <a:t>의 목표</a:t>
            </a:r>
          </a:p>
          <a:p>
            <a:pPr algn="just" fontAlgn="base">
              <a:lnSpc>
                <a:spcPct val="160000"/>
              </a:lnSpc>
              <a:spcAft>
                <a:spcPts val="800"/>
              </a:spcAft>
            </a:pPr>
            <a:endParaRPr lang="ko-KR" altLang="en-US" sz="1600" b="1" dirty="0">
              <a:latin typeface="+mj-lt"/>
            </a:endParaRPr>
          </a:p>
        </p:txBody>
      </p:sp>
      <p:pic>
        <p:nvPicPr>
          <p:cNvPr id="7" name="Picture 3"/>
          <p:cNvPicPr>
            <a:picLocks noChangeAspect="1"/>
          </p:cNvPicPr>
          <p:nvPr/>
        </p:nvPicPr>
        <p:blipFill rotWithShape="1">
          <a:blip r:embed="rId2"/>
          <a:srcRect t="12703"/>
          <a:stretch/>
        </p:blipFill>
        <p:spPr>
          <a:xfrm>
            <a:off x="286738" y="2701635"/>
            <a:ext cx="10842369" cy="3483034"/>
          </a:xfrm>
          <a:prstGeom prst="rect">
            <a:avLst/>
          </a:prstGeom>
          <a:noFill/>
          <a:ln>
            <a:noFill/>
          </a:ln>
          <a:effectLst/>
        </p:spPr>
      </p:pic>
      <p:sp>
        <p:nvSpPr>
          <p:cNvPr id="4" name="슬라이드 번호 개체 틀 3"/>
          <p:cNvSpPr>
            <a:spLocks noGrp="1"/>
          </p:cNvSpPr>
          <p:nvPr>
            <p:ph type="sldNum" sz="quarter" idx="12"/>
          </p:nvPr>
        </p:nvSpPr>
        <p:spPr/>
        <p:txBody>
          <a:bodyPr/>
          <a:lstStyle/>
          <a:p>
            <a:fld id="{4CA00AB0-ADDF-46BC-B417-36A7D894DC0D}" type="slidenum">
              <a:rPr lang="ko-KR" altLang="en-US" smtClean="0"/>
              <a:t>10</a:t>
            </a:fld>
            <a:endParaRPr lang="ko-KR" altLang="en-US"/>
          </a:p>
        </p:txBody>
      </p:sp>
    </p:spTree>
    <p:extLst>
      <p:ext uri="{BB962C8B-B14F-4D97-AF65-F5344CB8AC3E}">
        <p14:creationId xmlns:p14="http://schemas.microsoft.com/office/powerpoint/2010/main" val="3589210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2725449" cy="461665"/>
          </a:xfrm>
          <a:prstGeom prst="rect">
            <a:avLst/>
          </a:prstGeom>
          <a:noFill/>
        </p:spPr>
        <p:txBody>
          <a:bodyPr wrap="square" rtlCol="0">
            <a:spAutoFit/>
          </a:bodyPr>
          <a:lstStyle/>
          <a:p>
            <a:r>
              <a:rPr lang="en-US" altLang="ko-KR" sz="2400" b="1" dirty="0"/>
              <a:t>I. TCFD </a:t>
            </a:r>
            <a:r>
              <a:rPr lang="ko-KR" altLang="en-US" sz="2400" b="1" dirty="0"/>
              <a:t>개요</a:t>
            </a:r>
          </a:p>
        </p:txBody>
      </p:sp>
      <p:sp>
        <p:nvSpPr>
          <p:cNvPr id="3" name="모서리가 둥근 직사각형 2"/>
          <p:cNvSpPr/>
          <p:nvPr/>
        </p:nvSpPr>
        <p:spPr>
          <a:xfrm>
            <a:off x="433387" y="1014153"/>
            <a:ext cx="1727922"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j-lt"/>
              </a:rPr>
              <a:t>TCFD </a:t>
            </a:r>
            <a:r>
              <a:rPr lang="ko-KR" altLang="en-US" b="1" dirty="0">
                <a:solidFill>
                  <a:schemeClr val="tx1"/>
                </a:solidFill>
                <a:latin typeface="+mj-lt"/>
              </a:rPr>
              <a:t>권고안</a:t>
            </a:r>
          </a:p>
        </p:txBody>
      </p:sp>
      <p:sp>
        <p:nvSpPr>
          <p:cNvPr id="10" name="직사각형 9"/>
          <p:cNvSpPr/>
          <p:nvPr/>
        </p:nvSpPr>
        <p:spPr>
          <a:xfrm>
            <a:off x="341947" y="1623502"/>
            <a:ext cx="10809317" cy="3662541"/>
          </a:xfrm>
          <a:prstGeom prst="rect">
            <a:avLst/>
          </a:prstGeom>
        </p:spPr>
        <p:txBody>
          <a:bodyPr wrap="square">
            <a:spAutoFit/>
          </a:bodyPr>
          <a:lstStyle/>
          <a:p>
            <a:pPr marL="285750" indent="-285750" algn="just" fontAlgn="base">
              <a:lnSpc>
                <a:spcPct val="145000"/>
              </a:lnSpc>
              <a:buFont typeface="Arial" panose="020B0604020202020204" pitchFamily="34" charset="0"/>
              <a:buChar char="•"/>
            </a:pPr>
            <a:r>
              <a:rPr lang="en-US" altLang="ko-KR" sz="1600" b="1" dirty="0"/>
              <a:t>TCFD</a:t>
            </a:r>
            <a:r>
              <a:rPr lang="ko-KR" altLang="en-US" sz="1600" b="1" dirty="0"/>
              <a:t>는 기후변화 관련 정보들이 재무적으로 중요하다는 인식하에 기존의 재무정보공개와 같은 지위를 부여했다는 것</a:t>
            </a:r>
            <a:endParaRPr lang="en-US" altLang="ko-KR" sz="1600" b="1" dirty="0"/>
          </a:p>
          <a:p>
            <a:pPr marL="285750" indent="-285750" algn="just" fontAlgn="base">
              <a:lnSpc>
                <a:spcPct val="145000"/>
              </a:lnSpc>
              <a:buFont typeface="Arial" panose="020B0604020202020204" pitchFamily="34" charset="0"/>
              <a:buChar char="•"/>
            </a:pPr>
            <a:r>
              <a:rPr lang="en-US" altLang="ko-KR" sz="1600" b="1" dirty="0"/>
              <a:t>TCFD </a:t>
            </a:r>
            <a:r>
              <a:rPr lang="ko-KR" altLang="en-US" sz="1600" b="1" dirty="0"/>
              <a:t>권고안은 기후관련 재무정보의 공개를 일반적으로 공시하고 있는 연차재무보고를 활용하는 것을 장려</a:t>
            </a:r>
            <a:endParaRPr lang="en-US" altLang="ko-KR" sz="1600" b="1" dirty="0"/>
          </a:p>
          <a:p>
            <a:pPr marL="285750" indent="-285750" algn="just" fontAlgn="base">
              <a:lnSpc>
                <a:spcPct val="145000"/>
              </a:lnSpc>
              <a:buFont typeface="Arial" panose="020B0604020202020204" pitchFamily="34" charset="0"/>
              <a:buChar char="•"/>
            </a:pPr>
            <a:r>
              <a:rPr lang="en-US" altLang="ko-KR" sz="1600" b="1" dirty="0"/>
              <a:t>TCFD </a:t>
            </a:r>
            <a:r>
              <a:rPr lang="ko-KR" altLang="en-US" sz="1600" b="1" dirty="0"/>
              <a:t>권고안은</a:t>
            </a:r>
            <a:r>
              <a:rPr lang="en-US" altLang="ko-KR" sz="1600" b="1" dirty="0"/>
              <a:t>, </a:t>
            </a:r>
            <a:r>
              <a:rPr lang="ko-KR" altLang="en-US" sz="1600" b="1" dirty="0"/>
              <a:t>특히 </a:t>
            </a:r>
            <a:r>
              <a:rPr lang="en-US" altLang="ko-KR" sz="1600" b="1" dirty="0"/>
              <a:t>4</a:t>
            </a:r>
            <a:r>
              <a:rPr lang="ko-KR" altLang="en-US" sz="1600" b="1" dirty="0"/>
              <a:t>개의 영역 중 ‘</a:t>
            </a:r>
            <a:r>
              <a:rPr lang="ko-KR" altLang="en-US" sz="1600" b="1" dirty="0" err="1"/>
              <a:t>지배구조’와</a:t>
            </a:r>
            <a:r>
              <a:rPr lang="ko-KR" altLang="en-US" sz="1600" b="1" dirty="0"/>
              <a:t> ‘위험 </a:t>
            </a:r>
            <a:r>
              <a:rPr lang="ko-KR" altLang="en-US" sz="1600" b="1" dirty="0" err="1"/>
              <a:t>관리’에</a:t>
            </a:r>
            <a:r>
              <a:rPr lang="ko-KR" altLang="en-US" sz="1600" b="1" dirty="0"/>
              <a:t> 대해서는 모든 기업이 재무보고서에 공개하는 것이 바람직하다고 언급</a:t>
            </a:r>
            <a:endParaRPr lang="en-US" altLang="ko-KR" sz="1600" b="1" dirty="0"/>
          </a:p>
          <a:p>
            <a:pPr marL="285750" indent="-285750" algn="just" fontAlgn="base">
              <a:lnSpc>
                <a:spcPct val="145000"/>
              </a:lnSpc>
              <a:buFont typeface="Arial" panose="020B0604020202020204" pitchFamily="34" charset="0"/>
              <a:buChar char="•"/>
            </a:pPr>
            <a:r>
              <a:rPr lang="en-US" altLang="ko-KR" sz="1600" b="1" dirty="0"/>
              <a:t> </a:t>
            </a:r>
            <a:r>
              <a:rPr lang="ko-KR" altLang="en-US" sz="1600" b="1" dirty="0"/>
              <a:t>모든 기업에 공개를 요구하는 것은 거의 모든 산업이 기후변화의 영향을 받을 가능성이 있다고 많은 투자가들이 생각하고 있기 때문이고</a:t>
            </a:r>
            <a:r>
              <a:rPr lang="en-US" altLang="ko-KR" sz="1600" b="1" dirty="0"/>
              <a:t>, </a:t>
            </a:r>
            <a:r>
              <a:rPr lang="ko-KR" altLang="en-US" sz="1600" b="1" dirty="0"/>
              <a:t>또한 재무보고서를 통해 공개를 요구하는 것은 재무보고서가 투자자 등이 가장 많이 활용하고 있는 것이기 때문</a:t>
            </a:r>
            <a:endParaRPr lang="en-US" altLang="ko-KR" sz="1600" b="1" dirty="0"/>
          </a:p>
          <a:p>
            <a:pPr marL="285750" indent="-285750" algn="just" fontAlgn="base">
              <a:lnSpc>
                <a:spcPct val="145000"/>
              </a:lnSpc>
              <a:buFont typeface="Arial" panose="020B0604020202020204" pitchFamily="34" charset="0"/>
              <a:buChar char="•"/>
            </a:pPr>
            <a:r>
              <a:rPr lang="en-US" altLang="ko-KR" sz="1600" b="1" dirty="0"/>
              <a:t>TCFD </a:t>
            </a:r>
            <a:r>
              <a:rPr lang="en-US" altLang="ko-KR" sz="1600" b="1" dirty="0" err="1"/>
              <a:t>권고안은</a:t>
            </a:r>
            <a:r>
              <a:rPr lang="en-US" altLang="ko-KR" sz="1600" b="1" dirty="0"/>
              <a:t>, ‘</a:t>
            </a:r>
            <a:r>
              <a:rPr lang="en-US" altLang="ko-KR" sz="1600" b="1" dirty="0" err="1"/>
              <a:t>전략‘과</a:t>
            </a:r>
            <a:r>
              <a:rPr lang="en-US" altLang="ko-KR" sz="1600" b="1" dirty="0"/>
              <a:t> ‘</a:t>
            </a:r>
            <a:r>
              <a:rPr lang="en-US" altLang="ko-KR" sz="1600" b="1" dirty="0" err="1"/>
              <a:t>지표와</a:t>
            </a:r>
            <a:r>
              <a:rPr lang="en-US" altLang="ko-KR" sz="1600" b="1" dirty="0"/>
              <a:t> </a:t>
            </a:r>
            <a:r>
              <a:rPr lang="en-US" altLang="ko-KR" sz="1600" b="1" dirty="0" err="1"/>
              <a:t>목표‘에</a:t>
            </a:r>
            <a:r>
              <a:rPr lang="en-US" altLang="ko-KR" sz="1600" b="1" dirty="0"/>
              <a:t> </a:t>
            </a:r>
            <a:r>
              <a:rPr lang="en-US" altLang="ko-KR" sz="1600" b="1" dirty="0" err="1"/>
              <a:t>대해</a:t>
            </a:r>
            <a:r>
              <a:rPr lang="en-US" altLang="ko-KR" sz="1600" b="1" dirty="0"/>
              <a:t> </a:t>
            </a:r>
            <a:r>
              <a:rPr lang="en-US" altLang="ko-KR" sz="1600" b="1" dirty="0" err="1"/>
              <a:t>기후관련</a:t>
            </a:r>
            <a:r>
              <a:rPr lang="en-US" altLang="ko-KR" sz="1600" b="1" dirty="0"/>
              <a:t> </a:t>
            </a:r>
            <a:r>
              <a:rPr lang="en-US" altLang="ko-KR" sz="1600" b="1" dirty="0" err="1"/>
              <a:t>정보의</a:t>
            </a:r>
            <a:r>
              <a:rPr lang="en-US" altLang="ko-KR" sz="1600" b="1" dirty="0"/>
              <a:t> </a:t>
            </a:r>
            <a:r>
              <a:rPr lang="en-US" altLang="ko-KR" sz="1600" b="1" dirty="0" err="1"/>
              <a:t>중요성</a:t>
            </a:r>
            <a:r>
              <a:rPr lang="en-US" altLang="ko-KR" sz="1600" b="1" dirty="0"/>
              <a:t>(materiality)이 </a:t>
            </a:r>
            <a:r>
              <a:rPr lang="en-US" altLang="ko-KR" sz="1600" b="1" dirty="0" err="1"/>
              <a:t>높다고</a:t>
            </a:r>
            <a:r>
              <a:rPr lang="en-US" altLang="ko-KR" sz="1600" b="1" dirty="0"/>
              <a:t> </a:t>
            </a:r>
            <a:r>
              <a:rPr lang="en-US" altLang="ko-KR" sz="1600" b="1" dirty="0" err="1"/>
              <a:t>생각되는</a:t>
            </a:r>
            <a:r>
              <a:rPr lang="en-US" altLang="ko-KR" sz="1600" b="1" dirty="0"/>
              <a:t> </a:t>
            </a:r>
            <a:r>
              <a:rPr lang="en-US" altLang="ko-KR" sz="1600" b="1" dirty="0" err="1"/>
              <a:t>기업은</a:t>
            </a:r>
            <a:r>
              <a:rPr lang="en-US" altLang="ko-KR" sz="1600" b="1" dirty="0"/>
              <a:t> </a:t>
            </a:r>
            <a:r>
              <a:rPr lang="en-US" altLang="ko-KR" sz="1600" b="1" dirty="0" err="1"/>
              <a:t>재무보고서에</a:t>
            </a:r>
            <a:r>
              <a:rPr lang="en-US" altLang="ko-KR" sz="1600" b="1" dirty="0"/>
              <a:t> </a:t>
            </a:r>
            <a:r>
              <a:rPr lang="en-US" altLang="ko-KR" sz="1600" b="1" dirty="0" err="1"/>
              <a:t>게재하는</a:t>
            </a:r>
            <a:r>
              <a:rPr lang="en-US" altLang="ko-KR" sz="1600" b="1" dirty="0"/>
              <a:t> </a:t>
            </a:r>
            <a:r>
              <a:rPr lang="en-US" altLang="ko-KR" sz="1600" b="1" dirty="0" err="1"/>
              <a:t>것이</a:t>
            </a:r>
            <a:r>
              <a:rPr lang="en-US" altLang="ko-KR" sz="1600" b="1" dirty="0"/>
              <a:t> </a:t>
            </a:r>
            <a:r>
              <a:rPr lang="en-US" altLang="ko-KR" sz="1600" b="1" dirty="0" err="1"/>
              <a:t>바람직하다고</a:t>
            </a:r>
            <a:r>
              <a:rPr lang="en-US" altLang="ko-KR" sz="1600" b="1" dirty="0"/>
              <a:t> </a:t>
            </a:r>
            <a:r>
              <a:rPr lang="en-US" altLang="ko-KR" sz="1600" b="1" dirty="0" err="1"/>
              <a:t>언급</a:t>
            </a:r>
            <a:endParaRPr lang="ko-KR" altLang="en-US" sz="1600" b="1" dirty="0">
              <a:latin typeface="+mj-lt"/>
            </a:endParaRPr>
          </a:p>
        </p:txBody>
      </p:sp>
      <p:sp>
        <p:nvSpPr>
          <p:cNvPr id="6" name="슬라이드 번호 개체 틀 5"/>
          <p:cNvSpPr>
            <a:spLocks noGrp="1"/>
          </p:cNvSpPr>
          <p:nvPr>
            <p:ph type="sldNum" sz="quarter" idx="12"/>
          </p:nvPr>
        </p:nvSpPr>
        <p:spPr/>
        <p:txBody>
          <a:bodyPr/>
          <a:lstStyle/>
          <a:p>
            <a:fld id="{4CA00AB0-ADDF-46BC-B417-36A7D894DC0D}" type="slidenum">
              <a:rPr lang="ko-KR" altLang="en-US" smtClean="0"/>
              <a:t>11</a:t>
            </a:fld>
            <a:endParaRPr lang="ko-KR" altLang="en-US"/>
          </a:p>
        </p:txBody>
      </p:sp>
    </p:spTree>
    <p:extLst>
      <p:ext uri="{BB962C8B-B14F-4D97-AF65-F5344CB8AC3E}">
        <p14:creationId xmlns:p14="http://schemas.microsoft.com/office/powerpoint/2010/main" val="3192033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4097049" cy="461665"/>
          </a:xfrm>
          <a:prstGeom prst="rect">
            <a:avLst/>
          </a:prstGeom>
          <a:noFill/>
        </p:spPr>
        <p:txBody>
          <a:bodyPr wrap="square" rtlCol="0">
            <a:spAutoFit/>
          </a:bodyPr>
          <a:lstStyle/>
          <a:p>
            <a:r>
              <a:rPr lang="en-US" altLang="ko-KR" sz="2400" b="1" dirty="0"/>
              <a:t>II. TCFD </a:t>
            </a:r>
            <a:r>
              <a:rPr lang="ko-KR" altLang="en-US" sz="2400" b="1" dirty="0"/>
              <a:t>국내 동향</a:t>
            </a:r>
          </a:p>
        </p:txBody>
      </p:sp>
      <p:cxnSp>
        <p:nvCxnSpPr>
          <p:cNvPr id="6" name="직선 연결선 5">
            <a:extLst>
              <a:ext uri="{FF2B5EF4-FFF2-40B4-BE49-F238E27FC236}">
                <a16:creationId xmlns:a16="http://schemas.microsoft.com/office/drawing/2014/main" id="{FC2071A1-9616-4A10-998E-6B72E4A6C272}"/>
              </a:ext>
            </a:extLst>
          </p:cNvPr>
          <p:cNvCxnSpPr>
            <a:cxnSpLocks/>
          </p:cNvCxnSpPr>
          <p:nvPr/>
        </p:nvCxnSpPr>
        <p:spPr>
          <a:xfrm>
            <a:off x="10131394" y="3813902"/>
            <a:ext cx="0" cy="1975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B48D4D9-7D42-938B-0E86-5722CD1B800F}"/>
              </a:ext>
            </a:extLst>
          </p:cNvPr>
          <p:cNvSpPr txBox="1"/>
          <p:nvPr/>
        </p:nvSpPr>
        <p:spPr>
          <a:xfrm>
            <a:off x="7697947" y="3177776"/>
            <a:ext cx="2524933" cy="461665"/>
          </a:xfrm>
          <a:prstGeom prst="rect">
            <a:avLst/>
          </a:prstGeom>
          <a:noFill/>
        </p:spPr>
        <p:txBody>
          <a:bodyPr wrap="square" lIns="0" tIns="0" rIns="0" bIns="0" rtlCol="0">
            <a:spAutoFit/>
          </a:bodyPr>
          <a:lstStyle/>
          <a:p>
            <a:pPr>
              <a:spcBef>
                <a:spcPts val="600"/>
              </a:spcBef>
              <a:buSzPct val="100000"/>
            </a:pPr>
            <a:r>
              <a:rPr lang="ko-KR" altLang="en-US" sz="1000" dirty="0">
                <a:solidFill>
                  <a:srgbClr val="313131"/>
                </a:solidFill>
              </a:rPr>
              <a:t>금융권 녹색금융 핸드북</a:t>
            </a:r>
            <a:r>
              <a:rPr lang="en-US" altLang="ko-KR" sz="1000" dirty="0">
                <a:solidFill>
                  <a:srgbClr val="313131"/>
                </a:solidFill>
              </a:rPr>
              <a:t> </a:t>
            </a:r>
            <a:r>
              <a:rPr lang="ko-KR" altLang="en-US" sz="1000" dirty="0">
                <a:solidFill>
                  <a:srgbClr val="313131"/>
                </a:solidFill>
              </a:rPr>
              <a:t>및 </a:t>
            </a:r>
            <a:r>
              <a:rPr lang="ko-KR" altLang="en-US" sz="1000" dirty="0" err="1">
                <a:solidFill>
                  <a:srgbClr val="313131"/>
                </a:solidFill>
              </a:rPr>
              <a:t>기후리스크</a:t>
            </a:r>
            <a:r>
              <a:rPr lang="ko-KR" altLang="en-US" sz="1000" dirty="0">
                <a:solidFill>
                  <a:srgbClr val="313131"/>
                </a:solidFill>
              </a:rPr>
              <a:t> </a:t>
            </a:r>
            <a:br>
              <a:rPr lang="en-US" altLang="ko-KR" sz="1000" dirty="0">
                <a:solidFill>
                  <a:srgbClr val="313131"/>
                </a:solidFill>
              </a:rPr>
            </a:br>
            <a:r>
              <a:rPr lang="ko-KR" altLang="en-US" sz="1000" dirty="0">
                <a:solidFill>
                  <a:srgbClr val="313131"/>
                </a:solidFill>
              </a:rPr>
              <a:t>관리 지침서 발간</a:t>
            </a:r>
            <a:r>
              <a:rPr lang="en-US" altLang="ko-KR" sz="1000" dirty="0">
                <a:solidFill>
                  <a:srgbClr val="313131"/>
                </a:solidFill>
              </a:rPr>
              <a:t>, ESG </a:t>
            </a:r>
            <a:r>
              <a:rPr lang="ko-KR" altLang="en-US" sz="1000" dirty="0">
                <a:solidFill>
                  <a:srgbClr val="313131"/>
                </a:solidFill>
              </a:rPr>
              <a:t>분야로 관련 </a:t>
            </a:r>
            <a:br>
              <a:rPr lang="en-US" altLang="ko-KR" sz="1000" dirty="0">
                <a:solidFill>
                  <a:srgbClr val="313131"/>
                </a:solidFill>
              </a:rPr>
            </a:br>
            <a:r>
              <a:rPr lang="ko-KR" altLang="en-US" sz="1000" dirty="0">
                <a:solidFill>
                  <a:srgbClr val="313131"/>
                </a:solidFill>
              </a:rPr>
              <a:t>논의 확대</a:t>
            </a:r>
          </a:p>
        </p:txBody>
      </p:sp>
      <p:cxnSp>
        <p:nvCxnSpPr>
          <p:cNvPr id="8" name="직선 연결선 7">
            <a:extLst>
              <a:ext uri="{FF2B5EF4-FFF2-40B4-BE49-F238E27FC236}">
                <a16:creationId xmlns:a16="http://schemas.microsoft.com/office/drawing/2014/main" id="{507D169D-DBD0-39C0-D045-5117C176891A}"/>
              </a:ext>
            </a:extLst>
          </p:cNvPr>
          <p:cNvCxnSpPr>
            <a:cxnSpLocks/>
          </p:cNvCxnSpPr>
          <p:nvPr/>
        </p:nvCxnSpPr>
        <p:spPr>
          <a:xfrm flipV="1">
            <a:off x="7755891" y="3636941"/>
            <a:ext cx="0" cy="16089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직선 연결선 8">
            <a:extLst>
              <a:ext uri="{FF2B5EF4-FFF2-40B4-BE49-F238E27FC236}">
                <a16:creationId xmlns:a16="http://schemas.microsoft.com/office/drawing/2014/main" id="{E383D751-0955-78AB-7A62-D4DD86F3BD2A}"/>
              </a:ext>
            </a:extLst>
          </p:cNvPr>
          <p:cNvCxnSpPr>
            <a:cxnSpLocks/>
          </p:cNvCxnSpPr>
          <p:nvPr/>
        </p:nvCxnSpPr>
        <p:spPr>
          <a:xfrm flipV="1">
            <a:off x="4322822" y="3941247"/>
            <a:ext cx="0" cy="171467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연결선: 꺾임 66">
            <a:extLst>
              <a:ext uri="{FF2B5EF4-FFF2-40B4-BE49-F238E27FC236}">
                <a16:creationId xmlns:a16="http://schemas.microsoft.com/office/drawing/2014/main" id="{4BC8C72B-9F64-99DB-15CF-51F02AAAF5C3}"/>
              </a:ext>
            </a:extLst>
          </p:cNvPr>
          <p:cNvCxnSpPr>
            <a:cxnSpLocks/>
          </p:cNvCxnSpPr>
          <p:nvPr/>
        </p:nvCxnSpPr>
        <p:spPr>
          <a:xfrm rot="5400000" flipH="1" flipV="1">
            <a:off x="1653732" y="3146473"/>
            <a:ext cx="963556" cy="372323"/>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직선 연결선 10">
            <a:extLst>
              <a:ext uri="{FF2B5EF4-FFF2-40B4-BE49-F238E27FC236}">
                <a16:creationId xmlns:a16="http://schemas.microsoft.com/office/drawing/2014/main" id="{6E159DEB-FA32-9255-56D1-A09903AD1946}"/>
              </a:ext>
            </a:extLst>
          </p:cNvPr>
          <p:cNvCxnSpPr>
            <a:cxnSpLocks/>
          </p:cNvCxnSpPr>
          <p:nvPr/>
        </p:nvCxnSpPr>
        <p:spPr>
          <a:xfrm flipV="1">
            <a:off x="1146576" y="2844891"/>
            <a:ext cx="0" cy="96738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CB0EFF5-E61F-DA4E-DDB5-F28FFF6FC909}"/>
              </a:ext>
            </a:extLst>
          </p:cNvPr>
          <p:cNvSpPr txBox="1"/>
          <p:nvPr/>
        </p:nvSpPr>
        <p:spPr>
          <a:xfrm>
            <a:off x="730459" y="5708626"/>
            <a:ext cx="1021064" cy="307777"/>
          </a:xfrm>
          <a:prstGeom prst="rect">
            <a:avLst/>
          </a:prstGeom>
          <a:noFill/>
        </p:spPr>
        <p:txBody>
          <a:bodyPr wrap="square" lIns="0" tIns="0" rIns="0" bIns="0" rtlCol="0">
            <a:spAutoFit/>
          </a:bodyPr>
          <a:lstStyle/>
          <a:p>
            <a:pPr>
              <a:spcBef>
                <a:spcPts val="600"/>
              </a:spcBef>
              <a:buSzPct val="100000"/>
            </a:pPr>
            <a:r>
              <a:rPr lang="en-US" altLang="ko-KR" sz="1000" b="1" dirty="0">
                <a:solidFill>
                  <a:srgbClr val="313131"/>
                </a:solidFill>
              </a:rPr>
              <a:t>2020</a:t>
            </a:r>
            <a:r>
              <a:rPr lang="ko-KR" altLang="en-US" sz="1000" b="1" dirty="0">
                <a:solidFill>
                  <a:srgbClr val="313131"/>
                </a:solidFill>
              </a:rPr>
              <a:t>년 </a:t>
            </a:r>
            <a:r>
              <a:rPr lang="en-US" altLang="ko-KR" sz="1000" b="1" dirty="0">
                <a:solidFill>
                  <a:srgbClr val="313131"/>
                </a:solidFill>
              </a:rPr>
              <a:t>5</a:t>
            </a:r>
            <a:r>
              <a:rPr lang="ko-KR" altLang="en-US" sz="1000" b="1" dirty="0">
                <a:solidFill>
                  <a:srgbClr val="313131"/>
                </a:solidFill>
              </a:rPr>
              <a:t>월</a:t>
            </a:r>
            <a:br>
              <a:rPr lang="en-US" altLang="ko-KR" sz="1000" b="1" dirty="0">
                <a:solidFill>
                  <a:srgbClr val="313131"/>
                </a:solidFill>
              </a:rPr>
            </a:br>
            <a:r>
              <a:rPr lang="en-US" altLang="ko-KR" sz="1000" b="1" dirty="0">
                <a:solidFill>
                  <a:srgbClr val="313131"/>
                </a:solidFill>
              </a:rPr>
              <a:t>TCFD</a:t>
            </a:r>
            <a:r>
              <a:rPr lang="ko-KR" altLang="en-US" sz="1000" b="1" dirty="0">
                <a:solidFill>
                  <a:srgbClr val="313131"/>
                </a:solidFill>
              </a:rPr>
              <a:t> 지지 선언</a:t>
            </a:r>
          </a:p>
        </p:txBody>
      </p:sp>
      <p:sp>
        <p:nvSpPr>
          <p:cNvPr id="14" name="TextBox 13">
            <a:extLst>
              <a:ext uri="{FF2B5EF4-FFF2-40B4-BE49-F238E27FC236}">
                <a16:creationId xmlns:a16="http://schemas.microsoft.com/office/drawing/2014/main" id="{9F767529-6BC6-FCDD-0C8E-EF1F6BB42D53}"/>
              </a:ext>
            </a:extLst>
          </p:cNvPr>
          <p:cNvSpPr txBox="1"/>
          <p:nvPr/>
        </p:nvSpPr>
        <p:spPr>
          <a:xfrm>
            <a:off x="730459" y="6024317"/>
            <a:ext cx="3348293" cy="461665"/>
          </a:xfrm>
          <a:prstGeom prst="rect">
            <a:avLst/>
          </a:prstGeom>
          <a:noFill/>
        </p:spPr>
        <p:txBody>
          <a:bodyPr wrap="square" lIns="0" tIns="0" rIns="0" bIns="0" rtlCol="0">
            <a:spAutoFit/>
          </a:bodyPr>
          <a:lstStyle/>
          <a:p>
            <a:pPr>
              <a:spcBef>
                <a:spcPts val="600"/>
              </a:spcBef>
              <a:buSzPct val="100000"/>
            </a:pPr>
            <a:r>
              <a:rPr lang="ko-KR" altLang="en-US" sz="1000" dirty="0">
                <a:solidFill>
                  <a:srgbClr val="313131"/>
                </a:solidFill>
              </a:rPr>
              <a:t>환경부</a:t>
            </a:r>
            <a:r>
              <a:rPr lang="en-US" altLang="ko-KR" sz="1000" dirty="0">
                <a:solidFill>
                  <a:srgbClr val="313131"/>
                </a:solidFill>
              </a:rPr>
              <a:t>(</a:t>
            </a:r>
            <a:r>
              <a:rPr lang="ko-KR" altLang="en-US" sz="1000" dirty="0">
                <a:solidFill>
                  <a:srgbClr val="313131"/>
                </a:solidFill>
              </a:rPr>
              <a:t>장관 </a:t>
            </a:r>
            <a:r>
              <a:rPr lang="ko-KR" altLang="en-US" sz="1000" dirty="0" err="1">
                <a:solidFill>
                  <a:srgbClr val="313131"/>
                </a:solidFill>
              </a:rPr>
              <a:t>조명래</a:t>
            </a:r>
            <a:r>
              <a:rPr lang="en-US" altLang="ko-KR" sz="1000" dirty="0">
                <a:solidFill>
                  <a:srgbClr val="313131"/>
                </a:solidFill>
              </a:rPr>
              <a:t>)</a:t>
            </a:r>
            <a:r>
              <a:rPr lang="ko-KR" altLang="en-US" sz="1000" dirty="0">
                <a:solidFill>
                  <a:srgbClr val="313131"/>
                </a:solidFill>
              </a:rPr>
              <a:t>와 한국환경산업기술원은 국내 기관들의 </a:t>
            </a:r>
            <a:br>
              <a:rPr lang="en-US" altLang="ko-KR" sz="1000" dirty="0">
                <a:solidFill>
                  <a:srgbClr val="313131"/>
                </a:solidFill>
              </a:rPr>
            </a:br>
            <a:r>
              <a:rPr lang="ko-KR" altLang="en-US" sz="1000" dirty="0">
                <a:solidFill>
                  <a:srgbClr val="313131"/>
                </a:solidFill>
              </a:rPr>
              <a:t>기후변화 대응 의식을 높이고 환경정보 공개를 확대하기 위해 </a:t>
            </a:r>
            <a:br>
              <a:rPr lang="en-US" altLang="ko-KR" sz="1000" dirty="0">
                <a:solidFill>
                  <a:srgbClr val="313131"/>
                </a:solidFill>
              </a:rPr>
            </a:br>
            <a:r>
              <a:rPr lang="ko-KR" altLang="en-US" sz="1000" dirty="0">
                <a:solidFill>
                  <a:srgbClr val="313131"/>
                </a:solidFill>
              </a:rPr>
              <a:t>정부기관 중 최초로 </a:t>
            </a:r>
            <a:r>
              <a:rPr lang="en-US" altLang="ko-KR" sz="1000" dirty="0">
                <a:solidFill>
                  <a:srgbClr val="313131"/>
                </a:solidFill>
              </a:rPr>
              <a:t>TCFD </a:t>
            </a:r>
            <a:r>
              <a:rPr lang="ko-KR" altLang="en-US" sz="1000" dirty="0">
                <a:solidFill>
                  <a:srgbClr val="313131"/>
                </a:solidFill>
              </a:rPr>
              <a:t>지지를 선언</a:t>
            </a:r>
          </a:p>
        </p:txBody>
      </p:sp>
      <p:sp>
        <p:nvSpPr>
          <p:cNvPr id="15" name="TextBox 14">
            <a:extLst>
              <a:ext uri="{FF2B5EF4-FFF2-40B4-BE49-F238E27FC236}">
                <a16:creationId xmlns:a16="http://schemas.microsoft.com/office/drawing/2014/main" id="{42985469-F5E8-AC1C-CFBC-5D6EDBFAFCCD}"/>
              </a:ext>
            </a:extLst>
          </p:cNvPr>
          <p:cNvSpPr txBox="1"/>
          <p:nvPr/>
        </p:nvSpPr>
        <p:spPr>
          <a:xfrm>
            <a:off x="4273956" y="5689144"/>
            <a:ext cx="2368388" cy="307777"/>
          </a:xfrm>
          <a:prstGeom prst="rect">
            <a:avLst/>
          </a:prstGeom>
          <a:noFill/>
        </p:spPr>
        <p:txBody>
          <a:bodyPr wrap="square" lIns="0" tIns="0" rIns="0" bIns="0" rtlCol="0">
            <a:spAutoFit/>
          </a:bodyPr>
          <a:lstStyle/>
          <a:p>
            <a:pPr>
              <a:spcBef>
                <a:spcPts val="600"/>
              </a:spcBef>
              <a:buSzPct val="100000"/>
            </a:pPr>
            <a:r>
              <a:rPr lang="en-US" altLang="ko-KR" sz="1000" b="1" dirty="0">
                <a:solidFill>
                  <a:srgbClr val="313131"/>
                </a:solidFill>
              </a:rPr>
              <a:t>2021</a:t>
            </a:r>
            <a:r>
              <a:rPr lang="ko-KR" altLang="en-US" sz="1000" b="1" dirty="0">
                <a:solidFill>
                  <a:srgbClr val="313131"/>
                </a:solidFill>
              </a:rPr>
              <a:t>년 </a:t>
            </a:r>
            <a:r>
              <a:rPr lang="en-US" altLang="ko-KR" sz="1000" b="1" dirty="0">
                <a:solidFill>
                  <a:srgbClr val="313131"/>
                </a:solidFill>
              </a:rPr>
              <a:t>3</a:t>
            </a:r>
            <a:r>
              <a:rPr lang="ko-KR" altLang="en-US" sz="1000" b="1" dirty="0">
                <a:solidFill>
                  <a:srgbClr val="313131"/>
                </a:solidFill>
              </a:rPr>
              <a:t>월</a:t>
            </a:r>
            <a:br>
              <a:rPr lang="en-US" altLang="ko-KR" sz="1000" b="1" dirty="0">
                <a:solidFill>
                  <a:srgbClr val="313131"/>
                </a:solidFill>
              </a:rPr>
            </a:br>
            <a:r>
              <a:rPr lang="ko-KR" altLang="en-US" sz="1000" b="1" dirty="0">
                <a:solidFill>
                  <a:srgbClr val="313131"/>
                </a:solidFill>
              </a:rPr>
              <a:t>기후변화재무공시</a:t>
            </a:r>
            <a:r>
              <a:rPr lang="en-US" altLang="ko-KR" sz="1000" b="1" dirty="0">
                <a:solidFill>
                  <a:srgbClr val="313131"/>
                </a:solidFill>
              </a:rPr>
              <a:t>(TCFD) </a:t>
            </a:r>
            <a:r>
              <a:rPr lang="ko-KR" altLang="en-US" sz="1000" b="1" dirty="0">
                <a:solidFill>
                  <a:srgbClr val="313131"/>
                </a:solidFill>
              </a:rPr>
              <a:t>관련 정책 기획</a:t>
            </a:r>
          </a:p>
        </p:txBody>
      </p:sp>
      <p:sp>
        <p:nvSpPr>
          <p:cNvPr id="16" name="TextBox 15">
            <a:extLst>
              <a:ext uri="{FF2B5EF4-FFF2-40B4-BE49-F238E27FC236}">
                <a16:creationId xmlns:a16="http://schemas.microsoft.com/office/drawing/2014/main" id="{A71B55A6-38B7-C00B-99E1-1A515A7441CD}"/>
              </a:ext>
            </a:extLst>
          </p:cNvPr>
          <p:cNvSpPr txBox="1"/>
          <p:nvPr/>
        </p:nvSpPr>
        <p:spPr>
          <a:xfrm>
            <a:off x="4275167" y="6030146"/>
            <a:ext cx="4358063" cy="461665"/>
          </a:xfrm>
          <a:prstGeom prst="rect">
            <a:avLst/>
          </a:prstGeom>
          <a:noFill/>
        </p:spPr>
        <p:txBody>
          <a:bodyPr wrap="square" lIns="0" tIns="0" rIns="0" bIns="0" rtlCol="0">
            <a:spAutoFit/>
          </a:bodyPr>
          <a:lstStyle/>
          <a:p>
            <a:pPr>
              <a:spcBef>
                <a:spcPts val="600"/>
              </a:spcBef>
              <a:buSzPct val="100000"/>
            </a:pPr>
            <a:r>
              <a:rPr lang="ko-KR" altLang="en-US" sz="1000" dirty="0" err="1">
                <a:solidFill>
                  <a:srgbClr val="313131"/>
                </a:solidFill>
              </a:rPr>
              <a:t>산업계〮금융기관의</a:t>
            </a:r>
            <a:r>
              <a:rPr lang="ko-KR" altLang="en-US" sz="1000" dirty="0">
                <a:solidFill>
                  <a:srgbClr val="313131"/>
                </a:solidFill>
              </a:rPr>
              <a:t> 기후변화 영향을 재무적으로 </a:t>
            </a:r>
            <a:r>
              <a:rPr lang="ko-KR" altLang="en-US" sz="1000" dirty="0" err="1">
                <a:solidFill>
                  <a:srgbClr val="313131"/>
                </a:solidFill>
              </a:rPr>
              <a:t>분석〮공시하는</a:t>
            </a:r>
            <a:r>
              <a:rPr lang="ko-KR" altLang="en-US" sz="1000" dirty="0">
                <a:solidFill>
                  <a:srgbClr val="313131"/>
                </a:solidFill>
              </a:rPr>
              <a:t> </a:t>
            </a:r>
            <a:r>
              <a:rPr lang="en-US" altLang="ko-KR" sz="1000" dirty="0">
                <a:solidFill>
                  <a:srgbClr val="313131"/>
                </a:solidFill>
              </a:rPr>
              <a:t>TCFD</a:t>
            </a:r>
            <a:r>
              <a:rPr lang="ko-KR" altLang="en-US" sz="1000" dirty="0">
                <a:solidFill>
                  <a:srgbClr val="313131"/>
                </a:solidFill>
              </a:rPr>
              <a:t>가 </a:t>
            </a:r>
            <a:br>
              <a:rPr lang="en-US" altLang="ko-KR" sz="1000" dirty="0">
                <a:solidFill>
                  <a:srgbClr val="313131"/>
                </a:solidFill>
              </a:rPr>
            </a:br>
            <a:r>
              <a:rPr lang="ko-KR" altLang="en-US" sz="1000" dirty="0">
                <a:solidFill>
                  <a:srgbClr val="313131"/>
                </a:solidFill>
              </a:rPr>
              <a:t>세계적으로 제도화 됨에 따라</a:t>
            </a:r>
            <a:r>
              <a:rPr lang="en-US" altLang="ko-KR" sz="1000" dirty="0">
                <a:solidFill>
                  <a:srgbClr val="313131"/>
                </a:solidFill>
              </a:rPr>
              <a:t>, </a:t>
            </a:r>
            <a:r>
              <a:rPr lang="ko-KR" altLang="en-US" sz="1000" dirty="0">
                <a:solidFill>
                  <a:srgbClr val="313131"/>
                </a:solidFill>
              </a:rPr>
              <a:t>국내 기업들의 </a:t>
            </a:r>
            <a:r>
              <a:rPr lang="en-US" altLang="ko-KR" sz="1000" dirty="0">
                <a:solidFill>
                  <a:srgbClr val="313131"/>
                </a:solidFill>
              </a:rPr>
              <a:t>TCFD </a:t>
            </a:r>
            <a:r>
              <a:rPr lang="ko-KR" altLang="en-US" sz="1000" dirty="0">
                <a:solidFill>
                  <a:srgbClr val="313131"/>
                </a:solidFill>
              </a:rPr>
              <a:t>도입을 </a:t>
            </a:r>
            <a:r>
              <a:rPr lang="ko-KR" altLang="en-US" sz="1000" dirty="0" err="1">
                <a:solidFill>
                  <a:srgbClr val="313131"/>
                </a:solidFill>
              </a:rPr>
              <a:t>촉진〮지원하기</a:t>
            </a:r>
            <a:r>
              <a:rPr lang="ko-KR" altLang="en-US" sz="1000" dirty="0">
                <a:solidFill>
                  <a:srgbClr val="313131"/>
                </a:solidFill>
              </a:rPr>
              <a:t> 위한 </a:t>
            </a:r>
            <a:br>
              <a:rPr lang="en-US" altLang="ko-KR" sz="1000" dirty="0">
                <a:solidFill>
                  <a:srgbClr val="313131"/>
                </a:solidFill>
              </a:rPr>
            </a:br>
            <a:r>
              <a:rPr lang="ko-KR" altLang="en-US" sz="1000" dirty="0">
                <a:solidFill>
                  <a:srgbClr val="313131"/>
                </a:solidFill>
              </a:rPr>
              <a:t>정부차원의 지원방안 마련</a:t>
            </a:r>
          </a:p>
        </p:txBody>
      </p:sp>
      <p:sp>
        <p:nvSpPr>
          <p:cNvPr id="17" name="TextBox 16">
            <a:extLst>
              <a:ext uri="{FF2B5EF4-FFF2-40B4-BE49-F238E27FC236}">
                <a16:creationId xmlns:a16="http://schemas.microsoft.com/office/drawing/2014/main" id="{C0612CF0-9B5F-BF34-3D71-AA672DB3A03F}"/>
              </a:ext>
            </a:extLst>
          </p:cNvPr>
          <p:cNvSpPr txBox="1"/>
          <p:nvPr/>
        </p:nvSpPr>
        <p:spPr>
          <a:xfrm>
            <a:off x="5952892" y="5075224"/>
            <a:ext cx="2368388" cy="307777"/>
          </a:xfrm>
          <a:prstGeom prst="rect">
            <a:avLst/>
          </a:prstGeom>
          <a:noFill/>
        </p:spPr>
        <p:txBody>
          <a:bodyPr wrap="square" lIns="0" tIns="0" rIns="0" bIns="0" rtlCol="0">
            <a:spAutoFit/>
          </a:bodyPr>
          <a:lstStyle/>
          <a:p>
            <a:pPr>
              <a:spcBef>
                <a:spcPts val="600"/>
              </a:spcBef>
              <a:buSzPct val="100000"/>
            </a:pPr>
            <a:r>
              <a:rPr lang="en-US" altLang="ko-KR" sz="1000" b="1" dirty="0">
                <a:solidFill>
                  <a:srgbClr val="313131"/>
                </a:solidFill>
              </a:rPr>
              <a:t>2021</a:t>
            </a:r>
            <a:r>
              <a:rPr lang="ko-KR" altLang="en-US" sz="1000" b="1" dirty="0">
                <a:solidFill>
                  <a:srgbClr val="313131"/>
                </a:solidFill>
              </a:rPr>
              <a:t>년 </a:t>
            </a:r>
            <a:r>
              <a:rPr lang="en-US" altLang="ko-KR" sz="1000" b="1" dirty="0">
                <a:solidFill>
                  <a:srgbClr val="313131"/>
                </a:solidFill>
              </a:rPr>
              <a:t>6</a:t>
            </a:r>
            <a:r>
              <a:rPr lang="ko-KR" altLang="en-US" sz="1000" b="1" dirty="0">
                <a:solidFill>
                  <a:srgbClr val="313131"/>
                </a:solidFill>
              </a:rPr>
              <a:t>월</a:t>
            </a:r>
            <a:br>
              <a:rPr lang="en-US" altLang="ko-KR" sz="1000" b="1" dirty="0">
                <a:solidFill>
                  <a:srgbClr val="313131"/>
                </a:solidFill>
              </a:rPr>
            </a:br>
            <a:r>
              <a:rPr lang="en-US" altLang="ko-KR" sz="1000" b="1" dirty="0">
                <a:solidFill>
                  <a:srgbClr val="313131"/>
                </a:solidFill>
              </a:rPr>
              <a:t>TCFD </a:t>
            </a:r>
            <a:r>
              <a:rPr lang="ko-KR" altLang="en-US" sz="1000" b="1" dirty="0">
                <a:solidFill>
                  <a:srgbClr val="313131"/>
                </a:solidFill>
              </a:rPr>
              <a:t>관련 </a:t>
            </a:r>
            <a:r>
              <a:rPr lang="en-US" altLang="ko-KR" sz="1000" b="1" dirty="0">
                <a:solidFill>
                  <a:srgbClr val="313131"/>
                </a:solidFill>
              </a:rPr>
              <a:t>1</a:t>
            </a:r>
            <a:r>
              <a:rPr lang="ko-KR" altLang="en-US" sz="1000" b="1" dirty="0">
                <a:solidFill>
                  <a:srgbClr val="313131"/>
                </a:solidFill>
              </a:rPr>
              <a:t>차 포럼 </a:t>
            </a:r>
            <a:r>
              <a:rPr lang="en-US" altLang="ko-KR" sz="1000" b="1" dirty="0">
                <a:solidFill>
                  <a:srgbClr val="313131"/>
                </a:solidFill>
              </a:rPr>
              <a:t>(</a:t>
            </a:r>
            <a:r>
              <a:rPr lang="ko-KR" altLang="en-US" sz="1000" b="1" dirty="0">
                <a:solidFill>
                  <a:srgbClr val="313131"/>
                </a:solidFill>
              </a:rPr>
              <a:t>지원 방안 포럼</a:t>
            </a:r>
            <a:r>
              <a:rPr lang="en-US" altLang="ko-KR" sz="1000" b="1" dirty="0">
                <a:solidFill>
                  <a:srgbClr val="313131"/>
                </a:solidFill>
              </a:rPr>
              <a:t>)</a:t>
            </a:r>
          </a:p>
        </p:txBody>
      </p:sp>
      <p:sp>
        <p:nvSpPr>
          <p:cNvPr id="18" name="TextBox 17">
            <a:extLst>
              <a:ext uri="{FF2B5EF4-FFF2-40B4-BE49-F238E27FC236}">
                <a16:creationId xmlns:a16="http://schemas.microsoft.com/office/drawing/2014/main" id="{EE7BE0C7-9763-6BB1-8817-CA2DBD1C4D91}"/>
              </a:ext>
            </a:extLst>
          </p:cNvPr>
          <p:cNvSpPr txBox="1"/>
          <p:nvPr/>
        </p:nvSpPr>
        <p:spPr>
          <a:xfrm>
            <a:off x="5958821" y="5423380"/>
            <a:ext cx="2665682" cy="307777"/>
          </a:xfrm>
          <a:prstGeom prst="rect">
            <a:avLst/>
          </a:prstGeom>
          <a:noFill/>
        </p:spPr>
        <p:txBody>
          <a:bodyPr wrap="square" lIns="0" tIns="0" rIns="0" bIns="0" rtlCol="0">
            <a:spAutoFit/>
          </a:bodyPr>
          <a:lstStyle/>
          <a:p>
            <a:pPr>
              <a:spcBef>
                <a:spcPts val="600"/>
              </a:spcBef>
              <a:buSzPct val="100000"/>
            </a:pPr>
            <a:r>
              <a:rPr lang="ko-KR" altLang="en-US" sz="1000" dirty="0">
                <a:solidFill>
                  <a:srgbClr val="313131"/>
                </a:solidFill>
              </a:rPr>
              <a:t>산업계 </a:t>
            </a:r>
            <a:r>
              <a:rPr lang="en-US" altLang="ko-KR" sz="1000" dirty="0">
                <a:solidFill>
                  <a:srgbClr val="313131"/>
                </a:solidFill>
              </a:rPr>
              <a:t>TCFD </a:t>
            </a:r>
            <a:r>
              <a:rPr lang="ko-KR" altLang="en-US" sz="1000" dirty="0">
                <a:solidFill>
                  <a:srgbClr val="313131"/>
                </a:solidFill>
              </a:rPr>
              <a:t>대응 지원 정책 및 제도화 방안</a:t>
            </a:r>
            <a:r>
              <a:rPr lang="en-US" altLang="ko-KR" sz="1000" dirty="0">
                <a:solidFill>
                  <a:srgbClr val="313131"/>
                </a:solidFill>
              </a:rPr>
              <a:t>, </a:t>
            </a:r>
            <a:br>
              <a:rPr lang="en-US" altLang="ko-KR" sz="1000" dirty="0">
                <a:solidFill>
                  <a:srgbClr val="313131"/>
                </a:solidFill>
              </a:rPr>
            </a:br>
            <a:r>
              <a:rPr lang="ko-KR" altLang="en-US" sz="1000" dirty="0">
                <a:solidFill>
                  <a:srgbClr val="313131"/>
                </a:solidFill>
              </a:rPr>
              <a:t>관계부처 협력방안 논의</a:t>
            </a:r>
          </a:p>
        </p:txBody>
      </p:sp>
      <p:sp>
        <p:nvSpPr>
          <p:cNvPr id="19" name="TextBox 18">
            <a:extLst>
              <a:ext uri="{FF2B5EF4-FFF2-40B4-BE49-F238E27FC236}">
                <a16:creationId xmlns:a16="http://schemas.microsoft.com/office/drawing/2014/main" id="{333F6863-23C0-CE81-0094-4E4C278999F6}"/>
              </a:ext>
            </a:extLst>
          </p:cNvPr>
          <p:cNvSpPr txBox="1"/>
          <p:nvPr/>
        </p:nvSpPr>
        <p:spPr>
          <a:xfrm>
            <a:off x="6235234" y="4378396"/>
            <a:ext cx="2368388" cy="307777"/>
          </a:xfrm>
          <a:prstGeom prst="rect">
            <a:avLst/>
          </a:prstGeom>
          <a:noFill/>
        </p:spPr>
        <p:txBody>
          <a:bodyPr wrap="square" lIns="0" tIns="0" rIns="0" bIns="0" rtlCol="0">
            <a:spAutoFit/>
          </a:bodyPr>
          <a:lstStyle/>
          <a:p>
            <a:pPr>
              <a:spcBef>
                <a:spcPts val="600"/>
              </a:spcBef>
              <a:buSzPct val="100000"/>
            </a:pPr>
            <a:r>
              <a:rPr lang="en-US" altLang="ko-KR" sz="1000" b="1" dirty="0">
                <a:solidFill>
                  <a:srgbClr val="313131"/>
                </a:solidFill>
              </a:rPr>
              <a:t>2021</a:t>
            </a:r>
            <a:r>
              <a:rPr lang="ko-KR" altLang="en-US" sz="1000" b="1" dirty="0">
                <a:solidFill>
                  <a:srgbClr val="313131"/>
                </a:solidFill>
              </a:rPr>
              <a:t>년 </a:t>
            </a:r>
            <a:r>
              <a:rPr lang="en-US" altLang="ko-KR" sz="1000" b="1" dirty="0">
                <a:solidFill>
                  <a:srgbClr val="313131"/>
                </a:solidFill>
              </a:rPr>
              <a:t>10</a:t>
            </a:r>
            <a:r>
              <a:rPr lang="ko-KR" altLang="en-US" sz="1000" b="1" dirty="0">
                <a:solidFill>
                  <a:srgbClr val="313131"/>
                </a:solidFill>
              </a:rPr>
              <a:t>월</a:t>
            </a:r>
            <a:br>
              <a:rPr lang="en-US" altLang="ko-KR" sz="1000" b="1" dirty="0">
                <a:solidFill>
                  <a:srgbClr val="313131"/>
                </a:solidFill>
              </a:rPr>
            </a:br>
            <a:r>
              <a:rPr lang="en-US" altLang="ko-KR" sz="1000" b="1" dirty="0">
                <a:solidFill>
                  <a:srgbClr val="313131"/>
                </a:solidFill>
              </a:rPr>
              <a:t>TCFD </a:t>
            </a:r>
            <a:r>
              <a:rPr lang="ko-KR" altLang="en-US" sz="1000" b="1" dirty="0">
                <a:solidFill>
                  <a:srgbClr val="313131"/>
                </a:solidFill>
              </a:rPr>
              <a:t>관련 </a:t>
            </a:r>
            <a:r>
              <a:rPr lang="en-US" altLang="ko-KR" sz="1000" b="1" dirty="0">
                <a:solidFill>
                  <a:srgbClr val="313131"/>
                </a:solidFill>
              </a:rPr>
              <a:t>2</a:t>
            </a:r>
            <a:r>
              <a:rPr lang="ko-KR" altLang="en-US" sz="1000" b="1" dirty="0">
                <a:solidFill>
                  <a:srgbClr val="313131"/>
                </a:solidFill>
              </a:rPr>
              <a:t>차 포럼 </a:t>
            </a:r>
            <a:r>
              <a:rPr lang="en-US" altLang="ko-KR" sz="1000" b="1" dirty="0">
                <a:solidFill>
                  <a:srgbClr val="313131"/>
                </a:solidFill>
              </a:rPr>
              <a:t>(</a:t>
            </a:r>
            <a:r>
              <a:rPr lang="ko-KR" altLang="en-US" sz="1000" b="1" dirty="0">
                <a:solidFill>
                  <a:srgbClr val="313131"/>
                </a:solidFill>
              </a:rPr>
              <a:t>지원 방안 포럼</a:t>
            </a:r>
            <a:r>
              <a:rPr lang="en-US" altLang="ko-KR" sz="1000" b="1" dirty="0">
                <a:solidFill>
                  <a:srgbClr val="313131"/>
                </a:solidFill>
              </a:rPr>
              <a:t>)</a:t>
            </a:r>
          </a:p>
        </p:txBody>
      </p:sp>
      <p:sp>
        <p:nvSpPr>
          <p:cNvPr id="20" name="TextBox 19">
            <a:extLst>
              <a:ext uri="{FF2B5EF4-FFF2-40B4-BE49-F238E27FC236}">
                <a16:creationId xmlns:a16="http://schemas.microsoft.com/office/drawing/2014/main" id="{6DFCF68C-1314-2FB8-1A6A-639ABF2FF914}"/>
              </a:ext>
            </a:extLst>
          </p:cNvPr>
          <p:cNvSpPr txBox="1"/>
          <p:nvPr/>
        </p:nvSpPr>
        <p:spPr>
          <a:xfrm>
            <a:off x="6235234" y="4700901"/>
            <a:ext cx="2368388" cy="307777"/>
          </a:xfrm>
          <a:prstGeom prst="rect">
            <a:avLst/>
          </a:prstGeom>
          <a:noFill/>
        </p:spPr>
        <p:txBody>
          <a:bodyPr wrap="square" lIns="0" tIns="0" rIns="0" bIns="0" rtlCol="0">
            <a:spAutoFit/>
          </a:bodyPr>
          <a:lstStyle/>
          <a:p>
            <a:pPr>
              <a:spcBef>
                <a:spcPts val="600"/>
              </a:spcBef>
              <a:buSzPct val="100000"/>
            </a:pPr>
            <a:r>
              <a:rPr lang="en-US" altLang="ko-KR" sz="1000" dirty="0">
                <a:solidFill>
                  <a:srgbClr val="313131"/>
                </a:solidFill>
              </a:rPr>
              <a:t>TCFD </a:t>
            </a:r>
            <a:r>
              <a:rPr lang="ko-KR" altLang="en-US" sz="1000" dirty="0" err="1">
                <a:solidFill>
                  <a:srgbClr val="313131"/>
                </a:solidFill>
              </a:rPr>
              <a:t>촉진〮지원</a:t>
            </a:r>
            <a:r>
              <a:rPr lang="ko-KR" altLang="en-US" sz="1000" dirty="0">
                <a:solidFill>
                  <a:srgbClr val="313131"/>
                </a:solidFill>
              </a:rPr>
              <a:t> 로드맵</a:t>
            </a:r>
            <a:r>
              <a:rPr lang="en-US" altLang="ko-KR" sz="1000" dirty="0">
                <a:solidFill>
                  <a:srgbClr val="313131"/>
                </a:solidFill>
              </a:rPr>
              <a:t>(</a:t>
            </a:r>
            <a:r>
              <a:rPr lang="ko-KR" altLang="en-US" sz="1000" dirty="0">
                <a:solidFill>
                  <a:srgbClr val="313131"/>
                </a:solidFill>
              </a:rPr>
              <a:t>안</a:t>
            </a:r>
            <a:r>
              <a:rPr lang="en-US" altLang="ko-KR" sz="1000" dirty="0">
                <a:solidFill>
                  <a:srgbClr val="313131"/>
                </a:solidFill>
              </a:rPr>
              <a:t>)</a:t>
            </a:r>
            <a:r>
              <a:rPr lang="ko-KR" altLang="en-US" sz="1000" dirty="0">
                <a:solidFill>
                  <a:srgbClr val="313131"/>
                </a:solidFill>
              </a:rPr>
              <a:t>에 대한 </a:t>
            </a:r>
            <a:br>
              <a:rPr lang="en-US" altLang="ko-KR" sz="1000" dirty="0">
                <a:solidFill>
                  <a:srgbClr val="313131"/>
                </a:solidFill>
              </a:rPr>
            </a:br>
            <a:r>
              <a:rPr lang="ko-KR" altLang="en-US" sz="1000" dirty="0" err="1">
                <a:solidFill>
                  <a:srgbClr val="313131"/>
                </a:solidFill>
              </a:rPr>
              <a:t>산업〮금융계</a:t>
            </a:r>
            <a:r>
              <a:rPr lang="ko-KR" altLang="en-US" sz="1000" dirty="0">
                <a:solidFill>
                  <a:srgbClr val="313131"/>
                </a:solidFill>
              </a:rPr>
              <a:t> 의견수렴</a:t>
            </a:r>
          </a:p>
        </p:txBody>
      </p:sp>
      <p:sp>
        <p:nvSpPr>
          <p:cNvPr id="21" name="TextBox 20">
            <a:extLst>
              <a:ext uri="{FF2B5EF4-FFF2-40B4-BE49-F238E27FC236}">
                <a16:creationId xmlns:a16="http://schemas.microsoft.com/office/drawing/2014/main" id="{96330FFA-B8E4-C819-D90A-80A75E144F81}"/>
              </a:ext>
            </a:extLst>
          </p:cNvPr>
          <p:cNvSpPr txBox="1"/>
          <p:nvPr/>
        </p:nvSpPr>
        <p:spPr>
          <a:xfrm>
            <a:off x="6036844" y="4032030"/>
            <a:ext cx="4186036" cy="461665"/>
          </a:xfrm>
          <a:prstGeom prst="rect">
            <a:avLst/>
          </a:prstGeom>
          <a:noFill/>
        </p:spPr>
        <p:txBody>
          <a:bodyPr wrap="square" lIns="0" tIns="0" rIns="0" bIns="0" rtlCol="0">
            <a:spAutoFit/>
          </a:bodyPr>
          <a:lstStyle/>
          <a:p>
            <a:pPr algn="r">
              <a:spcBef>
                <a:spcPts val="600"/>
              </a:spcBef>
              <a:buSzPct val="100000"/>
            </a:pPr>
            <a:r>
              <a:rPr lang="en-US" altLang="ko-KR" sz="1000" b="1" dirty="0">
                <a:solidFill>
                  <a:srgbClr val="313131"/>
                </a:solidFill>
              </a:rPr>
              <a:t>2022</a:t>
            </a:r>
            <a:r>
              <a:rPr lang="ko-KR" altLang="en-US" sz="1000" b="1" dirty="0">
                <a:solidFill>
                  <a:srgbClr val="313131"/>
                </a:solidFill>
              </a:rPr>
              <a:t>년</a:t>
            </a:r>
            <a:br>
              <a:rPr lang="en-US" altLang="ko-KR" sz="1000" b="1" dirty="0">
                <a:solidFill>
                  <a:srgbClr val="313131"/>
                </a:solidFill>
              </a:rPr>
            </a:br>
            <a:r>
              <a:rPr lang="ko-KR" altLang="en-US" sz="1000" b="1" dirty="0">
                <a:solidFill>
                  <a:srgbClr val="313131"/>
                </a:solidFill>
              </a:rPr>
              <a:t>산업별 기후 시나리오별 재무영향 </a:t>
            </a:r>
            <a:br>
              <a:rPr lang="en-US" altLang="ko-KR" sz="1000" b="1" dirty="0">
                <a:solidFill>
                  <a:srgbClr val="313131"/>
                </a:solidFill>
              </a:rPr>
            </a:br>
            <a:r>
              <a:rPr lang="ko-KR" altLang="en-US" sz="1000" b="1" dirty="0">
                <a:solidFill>
                  <a:srgbClr val="313131"/>
                </a:solidFill>
              </a:rPr>
              <a:t>분석 도구 개발 및 </a:t>
            </a:r>
            <a:r>
              <a:rPr lang="en-US" altLang="ko-KR" sz="1000" b="1" dirty="0">
                <a:solidFill>
                  <a:srgbClr val="313131"/>
                </a:solidFill>
              </a:rPr>
              <a:t>DB</a:t>
            </a:r>
            <a:r>
              <a:rPr lang="ko-KR" altLang="en-US" sz="1000" b="1" dirty="0">
                <a:solidFill>
                  <a:srgbClr val="313131"/>
                </a:solidFill>
              </a:rPr>
              <a:t>구축 </a:t>
            </a:r>
            <a:r>
              <a:rPr lang="en-US" altLang="ko-KR" sz="1000" b="1" dirty="0">
                <a:solidFill>
                  <a:srgbClr val="313131"/>
                </a:solidFill>
              </a:rPr>
              <a:t>(</a:t>
            </a:r>
            <a:r>
              <a:rPr lang="ko-KR" altLang="en-US" sz="1000" b="1" dirty="0">
                <a:solidFill>
                  <a:srgbClr val="313131"/>
                </a:solidFill>
              </a:rPr>
              <a:t>진행중</a:t>
            </a:r>
            <a:r>
              <a:rPr lang="en-US" altLang="ko-KR" sz="1000" b="1" dirty="0">
                <a:solidFill>
                  <a:srgbClr val="313131"/>
                </a:solidFill>
              </a:rPr>
              <a:t>)</a:t>
            </a:r>
          </a:p>
        </p:txBody>
      </p:sp>
      <p:sp>
        <p:nvSpPr>
          <p:cNvPr id="22" name="TextBox 21">
            <a:extLst>
              <a:ext uri="{FF2B5EF4-FFF2-40B4-BE49-F238E27FC236}">
                <a16:creationId xmlns:a16="http://schemas.microsoft.com/office/drawing/2014/main" id="{E99304BB-046E-5AB3-3560-5FCE9DD7CD79}"/>
              </a:ext>
            </a:extLst>
          </p:cNvPr>
          <p:cNvSpPr txBox="1"/>
          <p:nvPr/>
        </p:nvSpPr>
        <p:spPr>
          <a:xfrm>
            <a:off x="731900" y="1339441"/>
            <a:ext cx="4324290" cy="307777"/>
          </a:xfrm>
          <a:prstGeom prst="rect">
            <a:avLst/>
          </a:prstGeom>
          <a:noFill/>
        </p:spPr>
        <p:txBody>
          <a:bodyPr wrap="square" lIns="0" tIns="0" rIns="0" bIns="0" rtlCol="0">
            <a:spAutoFit/>
          </a:bodyPr>
          <a:lstStyle/>
          <a:p>
            <a:pPr>
              <a:spcBef>
                <a:spcPts val="600"/>
              </a:spcBef>
              <a:buSzPct val="100000"/>
            </a:pPr>
            <a:r>
              <a:rPr lang="en-US" altLang="ko-KR" sz="1000" b="1" dirty="0">
                <a:solidFill>
                  <a:srgbClr val="313131"/>
                </a:solidFill>
              </a:rPr>
              <a:t>2019</a:t>
            </a:r>
            <a:r>
              <a:rPr lang="ko-KR" altLang="en-US" sz="1000" b="1" dirty="0">
                <a:solidFill>
                  <a:srgbClr val="313131"/>
                </a:solidFill>
              </a:rPr>
              <a:t>년</a:t>
            </a:r>
            <a:br>
              <a:rPr lang="en-US" altLang="ko-KR" sz="1000" b="1" dirty="0">
                <a:solidFill>
                  <a:srgbClr val="313131"/>
                </a:solidFill>
              </a:rPr>
            </a:br>
            <a:r>
              <a:rPr lang="ko-KR" altLang="en-US" sz="1000" b="1" dirty="0" err="1">
                <a:solidFill>
                  <a:srgbClr val="313131"/>
                </a:solidFill>
              </a:rPr>
              <a:t>금감원</a:t>
            </a:r>
            <a:r>
              <a:rPr lang="ko-KR" altLang="en-US" sz="1000" b="1" dirty="0">
                <a:solidFill>
                  <a:srgbClr val="313131"/>
                </a:solidFill>
              </a:rPr>
              <a:t> </a:t>
            </a:r>
            <a:r>
              <a:rPr lang="ko-KR" altLang="en-US" sz="1000" b="1" dirty="0" err="1">
                <a:solidFill>
                  <a:srgbClr val="313131"/>
                </a:solidFill>
              </a:rPr>
              <a:t>지속가능</a:t>
            </a:r>
            <a:r>
              <a:rPr lang="ko-KR" altLang="en-US" sz="1000" b="1" dirty="0" err="1">
                <a:solidFill>
                  <a:srgbClr val="313131"/>
                </a:solidFill>
                <a:latin typeface="돋움" panose="020B0600000101010101" pitchFamily="50" charset="-127"/>
                <a:ea typeface="돋움" panose="020B0600000101010101" pitchFamily="50" charset="-127"/>
              </a:rPr>
              <a:t>∙</a:t>
            </a:r>
            <a:r>
              <a:rPr lang="ko-KR" altLang="en-US" sz="1000" b="1" dirty="0" err="1">
                <a:solidFill>
                  <a:srgbClr val="313131"/>
                </a:solidFill>
              </a:rPr>
              <a:t>기후금융</a:t>
            </a:r>
            <a:r>
              <a:rPr lang="ko-KR" altLang="en-US" sz="1000" b="1" dirty="0">
                <a:solidFill>
                  <a:srgbClr val="313131"/>
                </a:solidFill>
              </a:rPr>
              <a:t> </a:t>
            </a:r>
            <a:r>
              <a:rPr lang="ko-KR" altLang="en-US" sz="1000" b="1" dirty="0" err="1">
                <a:solidFill>
                  <a:srgbClr val="313131"/>
                </a:solidFill>
              </a:rPr>
              <a:t>스터디그룹</a:t>
            </a:r>
            <a:endParaRPr lang="en-US" altLang="ko-KR" sz="1000" b="1" dirty="0">
              <a:solidFill>
                <a:srgbClr val="313131"/>
              </a:solidFill>
              <a:highlight>
                <a:srgbClr val="FFFF00"/>
              </a:highlight>
            </a:endParaRPr>
          </a:p>
        </p:txBody>
      </p:sp>
      <p:sp>
        <p:nvSpPr>
          <p:cNvPr id="23" name="TextBox 22">
            <a:extLst>
              <a:ext uri="{FF2B5EF4-FFF2-40B4-BE49-F238E27FC236}">
                <a16:creationId xmlns:a16="http://schemas.microsoft.com/office/drawing/2014/main" id="{507C63E0-ACA0-0750-98A1-D1F8719B62F3}"/>
              </a:ext>
            </a:extLst>
          </p:cNvPr>
          <p:cNvSpPr txBox="1"/>
          <p:nvPr/>
        </p:nvSpPr>
        <p:spPr>
          <a:xfrm>
            <a:off x="730459" y="1661492"/>
            <a:ext cx="5181960" cy="307777"/>
          </a:xfrm>
          <a:prstGeom prst="rect">
            <a:avLst/>
          </a:prstGeom>
          <a:noFill/>
        </p:spPr>
        <p:txBody>
          <a:bodyPr wrap="square" lIns="0" tIns="0" rIns="0" bIns="0" rtlCol="0">
            <a:spAutoFit/>
          </a:bodyPr>
          <a:lstStyle/>
          <a:p>
            <a:pPr>
              <a:spcBef>
                <a:spcPts val="600"/>
              </a:spcBef>
              <a:buSzPct val="100000"/>
            </a:pPr>
            <a:r>
              <a:rPr lang="en-US" altLang="ko-KR" sz="1000" dirty="0">
                <a:solidFill>
                  <a:srgbClr val="313131"/>
                </a:solidFill>
              </a:rPr>
              <a:t>NGFS </a:t>
            </a:r>
            <a:r>
              <a:rPr lang="ko-KR" altLang="en-US" sz="1000" dirty="0">
                <a:solidFill>
                  <a:srgbClr val="313131"/>
                </a:solidFill>
              </a:rPr>
              <a:t>가입 준비를 위해 기후환경 중심의 최신 규제화 동향을 공유하고 </a:t>
            </a:r>
            <a:br>
              <a:rPr lang="en-US" altLang="ko-KR" sz="1000" dirty="0">
                <a:solidFill>
                  <a:srgbClr val="313131"/>
                </a:solidFill>
              </a:rPr>
            </a:br>
            <a:r>
              <a:rPr lang="en-US" altLang="ko-KR" sz="1000" dirty="0">
                <a:solidFill>
                  <a:srgbClr val="313131"/>
                </a:solidFill>
              </a:rPr>
              <a:t>TCFD, EU </a:t>
            </a:r>
            <a:r>
              <a:rPr lang="ko-KR" altLang="en-US" sz="1000" dirty="0">
                <a:solidFill>
                  <a:srgbClr val="313131"/>
                </a:solidFill>
              </a:rPr>
              <a:t>지속가능금융 액션플랜</a:t>
            </a:r>
            <a:r>
              <a:rPr lang="en-US" altLang="ko-KR" sz="1000" dirty="0">
                <a:solidFill>
                  <a:srgbClr val="313131"/>
                </a:solidFill>
              </a:rPr>
              <a:t>, NGFS </a:t>
            </a:r>
            <a:r>
              <a:rPr lang="ko-KR" altLang="en-US" sz="1000" dirty="0">
                <a:solidFill>
                  <a:srgbClr val="313131"/>
                </a:solidFill>
              </a:rPr>
              <a:t>등 최근 규제 동향 학습</a:t>
            </a:r>
            <a:r>
              <a:rPr lang="en-US" altLang="ko-KR" sz="1000" dirty="0">
                <a:solidFill>
                  <a:srgbClr val="313131"/>
                </a:solidFill>
              </a:rPr>
              <a:t>(2020.2 </a:t>
            </a:r>
            <a:r>
              <a:rPr lang="ko-KR" altLang="en-US" sz="1000" dirty="0">
                <a:solidFill>
                  <a:srgbClr val="313131"/>
                </a:solidFill>
              </a:rPr>
              <a:t>자료집 발간</a:t>
            </a:r>
            <a:r>
              <a:rPr lang="en-US" altLang="ko-KR" sz="1000" dirty="0">
                <a:solidFill>
                  <a:srgbClr val="313131"/>
                </a:solidFill>
              </a:rPr>
              <a:t>)</a:t>
            </a:r>
            <a:endParaRPr lang="ko-KR" altLang="en-US" sz="1000" dirty="0">
              <a:solidFill>
                <a:srgbClr val="313131"/>
              </a:solidFill>
            </a:endParaRPr>
          </a:p>
        </p:txBody>
      </p:sp>
      <p:sp>
        <p:nvSpPr>
          <p:cNvPr id="24" name="TextBox 23">
            <a:extLst>
              <a:ext uri="{FF2B5EF4-FFF2-40B4-BE49-F238E27FC236}">
                <a16:creationId xmlns:a16="http://schemas.microsoft.com/office/drawing/2014/main" id="{CFA0134B-63FD-9D79-421E-C5978967E996}"/>
              </a:ext>
            </a:extLst>
          </p:cNvPr>
          <p:cNvSpPr txBox="1"/>
          <p:nvPr/>
        </p:nvSpPr>
        <p:spPr>
          <a:xfrm>
            <a:off x="1102751" y="1985523"/>
            <a:ext cx="4324290" cy="307777"/>
          </a:xfrm>
          <a:prstGeom prst="rect">
            <a:avLst/>
          </a:prstGeom>
          <a:noFill/>
        </p:spPr>
        <p:txBody>
          <a:bodyPr wrap="square" lIns="0" tIns="0" rIns="0" bIns="0" rtlCol="0">
            <a:spAutoFit/>
          </a:bodyPr>
          <a:lstStyle/>
          <a:p>
            <a:pPr>
              <a:spcBef>
                <a:spcPts val="600"/>
              </a:spcBef>
              <a:buSzPct val="100000"/>
            </a:pPr>
            <a:r>
              <a:rPr lang="en-US" altLang="ko-KR" sz="1000" b="1" dirty="0">
                <a:solidFill>
                  <a:srgbClr val="313131"/>
                </a:solidFill>
              </a:rPr>
              <a:t>2020</a:t>
            </a:r>
            <a:r>
              <a:rPr lang="ko-KR" altLang="en-US" sz="1000" b="1" dirty="0">
                <a:solidFill>
                  <a:srgbClr val="313131"/>
                </a:solidFill>
              </a:rPr>
              <a:t>년 </a:t>
            </a:r>
            <a:r>
              <a:rPr lang="en-US" altLang="ko-KR" sz="1000" b="1" dirty="0">
                <a:solidFill>
                  <a:srgbClr val="313131"/>
                </a:solidFill>
              </a:rPr>
              <a:t>Q1</a:t>
            </a:r>
            <a:br>
              <a:rPr lang="en-US" altLang="ko-KR" sz="1000" b="1" dirty="0">
                <a:solidFill>
                  <a:srgbClr val="313131"/>
                </a:solidFill>
              </a:rPr>
            </a:br>
            <a:r>
              <a:rPr lang="en-US" altLang="ko-KR" sz="1000" b="1" dirty="0">
                <a:solidFill>
                  <a:srgbClr val="313131"/>
                </a:solidFill>
              </a:rPr>
              <a:t>BH </a:t>
            </a:r>
            <a:r>
              <a:rPr lang="ko-KR" altLang="en-US" sz="1000" b="1" dirty="0">
                <a:solidFill>
                  <a:srgbClr val="313131"/>
                </a:solidFill>
              </a:rPr>
              <a:t>녹색금융 </a:t>
            </a:r>
            <a:r>
              <a:rPr lang="en-US" altLang="ko-KR" sz="1000" b="1" dirty="0">
                <a:solidFill>
                  <a:srgbClr val="313131"/>
                </a:solidFill>
              </a:rPr>
              <a:t>TF</a:t>
            </a:r>
            <a:endParaRPr lang="en-US" altLang="ko-KR" sz="1000" b="1" dirty="0">
              <a:solidFill>
                <a:srgbClr val="313131"/>
              </a:solidFill>
              <a:highlight>
                <a:srgbClr val="FFFF00"/>
              </a:highlight>
            </a:endParaRPr>
          </a:p>
        </p:txBody>
      </p:sp>
      <p:sp>
        <p:nvSpPr>
          <p:cNvPr id="25" name="TextBox 24">
            <a:extLst>
              <a:ext uri="{FF2B5EF4-FFF2-40B4-BE49-F238E27FC236}">
                <a16:creationId xmlns:a16="http://schemas.microsoft.com/office/drawing/2014/main" id="{290A8F46-FDBA-ADCE-ABE8-8871D2FA56A7}"/>
              </a:ext>
            </a:extLst>
          </p:cNvPr>
          <p:cNvSpPr txBox="1"/>
          <p:nvPr/>
        </p:nvSpPr>
        <p:spPr>
          <a:xfrm>
            <a:off x="1101310" y="2298049"/>
            <a:ext cx="4811110" cy="461665"/>
          </a:xfrm>
          <a:prstGeom prst="rect">
            <a:avLst/>
          </a:prstGeom>
          <a:noFill/>
        </p:spPr>
        <p:txBody>
          <a:bodyPr wrap="square" lIns="0" tIns="0" rIns="0" bIns="0" rtlCol="0">
            <a:spAutoFit/>
          </a:bodyPr>
          <a:lstStyle/>
          <a:p>
            <a:pPr>
              <a:spcBef>
                <a:spcPts val="600"/>
              </a:spcBef>
              <a:buSzPct val="100000"/>
            </a:pPr>
            <a:r>
              <a:rPr lang="en-US" altLang="ko-KR" sz="1000" dirty="0">
                <a:solidFill>
                  <a:srgbClr val="313131"/>
                </a:solidFill>
              </a:rPr>
              <a:t>IMF, BIS </a:t>
            </a:r>
            <a:r>
              <a:rPr lang="ko-KR" altLang="en-US" sz="1000" dirty="0">
                <a:solidFill>
                  <a:srgbClr val="313131"/>
                </a:solidFill>
              </a:rPr>
              <a:t>등 국제 금융제도 대응</a:t>
            </a:r>
            <a:r>
              <a:rPr lang="en-US" altLang="ko-KR" sz="1000" dirty="0">
                <a:solidFill>
                  <a:srgbClr val="313131"/>
                </a:solidFill>
              </a:rPr>
              <a:t>, 2020 P4G Summit </a:t>
            </a:r>
            <a:r>
              <a:rPr lang="ko-KR" altLang="en-US" sz="1000" dirty="0">
                <a:solidFill>
                  <a:srgbClr val="313131"/>
                </a:solidFill>
              </a:rPr>
              <a:t>녹색금융 특별세션 준비 등을 위해 </a:t>
            </a:r>
            <a:r>
              <a:rPr lang="en-US" altLang="ko-KR" sz="1000" dirty="0">
                <a:solidFill>
                  <a:srgbClr val="313131"/>
                </a:solidFill>
              </a:rPr>
              <a:t>BH, UNEP FI </a:t>
            </a:r>
            <a:r>
              <a:rPr lang="ko-KR" altLang="en-US" sz="1000" dirty="0">
                <a:solidFill>
                  <a:srgbClr val="313131"/>
                </a:solidFill>
              </a:rPr>
              <a:t>지원</a:t>
            </a:r>
            <a:r>
              <a:rPr lang="en-US" altLang="ko-KR" sz="1000" dirty="0">
                <a:solidFill>
                  <a:srgbClr val="313131"/>
                </a:solidFill>
              </a:rPr>
              <a:t>, </a:t>
            </a:r>
            <a:r>
              <a:rPr lang="ko-KR" altLang="en-US" sz="1000" dirty="0">
                <a:solidFill>
                  <a:srgbClr val="313131"/>
                </a:solidFill>
              </a:rPr>
              <a:t>각 부처</a:t>
            </a:r>
            <a:r>
              <a:rPr lang="en-US" altLang="ko-KR" sz="1000" dirty="0">
                <a:solidFill>
                  <a:srgbClr val="313131"/>
                </a:solidFill>
              </a:rPr>
              <a:t> 1</a:t>
            </a:r>
            <a:r>
              <a:rPr lang="ko-KR" altLang="en-US" sz="1000" dirty="0">
                <a:solidFill>
                  <a:srgbClr val="313131"/>
                </a:solidFill>
              </a:rPr>
              <a:t>급</a:t>
            </a:r>
            <a:r>
              <a:rPr lang="en-US" altLang="ko-KR" sz="1000" dirty="0">
                <a:solidFill>
                  <a:srgbClr val="313131"/>
                </a:solidFill>
              </a:rPr>
              <a:t>(</a:t>
            </a:r>
            <a:r>
              <a:rPr lang="ko-KR" altLang="en-US" sz="1000" dirty="0">
                <a:solidFill>
                  <a:srgbClr val="313131"/>
                </a:solidFill>
              </a:rPr>
              <a:t>기재부</a:t>
            </a:r>
            <a:r>
              <a:rPr lang="en-US" altLang="ko-KR" sz="1000" dirty="0">
                <a:solidFill>
                  <a:srgbClr val="313131"/>
                </a:solidFill>
              </a:rPr>
              <a:t>, </a:t>
            </a:r>
            <a:r>
              <a:rPr lang="ko-KR" altLang="en-US" sz="1000" dirty="0" err="1">
                <a:solidFill>
                  <a:srgbClr val="313131"/>
                </a:solidFill>
              </a:rPr>
              <a:t>금융위</a:t>
            </a:r>
            <a:r>
              <a:rPr lang="en-US" altLang="ko-KR" sz="1000" dirty="0">
                <a:solidFill>
                  <a:srgbClr val="313131"/>
                </a:solidFill>
              </a:rPr>
              <a:t>, </a:t>
            </a:r>
            <a:r>
              <a:rPr lang="ko-KR" altLang="en-US" sz="1000" dirty="0">
                <a:solidFill>
                  <a:srgbClr val="313131"/>
                </a:solidFill>
              </a:rPr>
              <a:t>환경부</a:t>
            </a:r>
            <a:r>
              <a:rPr lang="en-US" altLang="ko-KR" sz="1000" dirty="0">
                <a:solidFill>
                  <a:srgbClr val="313131"/>
                </a:solidFill>
              </a:rPr>
              <a:t>, </a:t>
            </a:r>
            <a:r>
              <a:rPr lang="ko-KR" altLang="en-US" sz="1000" dirty="0" err="1">
                <a:solidFill>
                  <a:srgbClr val="313131"/>
                </a:solidFill>
              </a:rPr>
              <a:t>산업부</a:t>
            </a:r>
            <a:r>
              <a:rPr lang="en-US" altLang="ko-KR" sz="1000" dirty="0">
                <a:solidFill>
                  <a:srgbClr val="313131"/>
                </a:solidFill>
              </a:rPr>
              <a:t>, </a:t>
            </a:r>
            <a:r>
              <a:rPr lang="ko-KR" altLang="en-US" sz="1000" dirty="0" err="1">
                <a:solidFill>
                  <a:srgbClr val="313131"/>
                </a:solidFill>
              </a:rPr>
              <a:t>국토부</a:t>
            </a:r>
            <a:r>
              <a:rPr lang="en-US" altLang="ko-KR" sz="1000" dirty="0">
                <a:solidFill>
                  <a:srgbClr val="313131"/>
                </a:solidFill>
              </a:rPr>
              <a:t>, </a:t>
            </a:r>
            <a:r>
              <a:rPr lang="ko-KR" altLang="en-US" sz="1000" dirty="0">
                <a:solidFill>
                  <a:srgbClr val="313131"/>
                </a:solidFill>
              </a:rPr>
              <a:t>복지부</a:t>
            </a:r>
            <a:r>
              <a:rPr lang="en-US" altLang="ko-KR" sz="1000" dirty="0">
                <a:solidFill>
                  <a:srgbClr val="313131"/>
                </a:solidFill>
              </a:rPr>
              <a:t>, </a:t>
            </a:r>
            <a:r>
              <a:rPr lang="ko-KR" altLang="en-US" sz="1000" dirty="0" err="1">
                <a:solidFill>
                  <a:srgbClr val="313131"/>
                </a:solidFill>
              </a:rPr>
              <a:t>중기부</a:t>
            </a:r>
            <a:r>
              <a:rPr lang="en-US" altLang="ko-KR" sz="1000" dirty="0">
                <a:solidFill>
                  <a:srgbClr val="313131"/>
                </a:solidFill>
              </a:rPr>
              <a:t>)</a:t>
            </a:r>
            <a:r>
              <a:rPr lang="ko-KR" altLang="en-US" sz="1000" dirty="0">
                <a:solidFill>
                  <a:srgbClr val="313131"/>
                </a:solidFill>
              </a:rPr>
              <a:t>으로 이루어진 </a:t>
            </a:r>
            <a:r>
              <a:rPr lang="en-US" altLang="ko-KR" sz="1000" dirty="0">
                <a:solidFill>
                  <a:srgbClr val="313131"/>
                </a:solidFill>
              </a:rPr>
              <a:t>TF </a:t>
            </a:r>
            <a:r>
              <a:rPr lang="ko-KR" altLang="en-US" sz="1000" dirty="0">
                <a:solidFill>
                  <a:srgbClr val="313131"/>
                </a:solidFill>
              </a:rPr>
              <a:t>구성</a:t>
            </a:r>
          </a:p>
        </p:txBody>
      </p:sp>
      <p:sp>
        <p:nvSpPr>
          <p:cNvPr id="26" name="TextBox 25">
            <a:extLst>
              <a:ext uri="{FF2B5EF4-FFF2-40B4-BE49-F238E27FC236}">
                <a16:creationId xmlns:a16="http://schemas.microsoft.com/office/drawing/2014/main" id="{FEF6AFDE-22CC-D3D9-74F7-12A3CB96A482}"/>
              </a:ext>
            </a:extLst>
          </p:cNvPr>
          <p:cNvSpPr txBox="1"/>
          <p:nvPr/>
        </p:nvSpPr>
        <p:spPr>
          <a:xfrm>
            <a:off x="2364895" y="2789689"/>
            <a:ext cx="4324290" cy="307777"/>
          </a:xfrm>
          <a:prstGeom prst="rect">
            <a:avLst/>
          </a:prstGeom>
          <a:noFill/>
        </p:spPr>
        <p:txBody>
          <a:bodyPr wrap="square" lIns="0" tIns="0" rIns="0" bIns="0" rtlCol="0">
            <a:spAutoFit/>
          </a:bodyPr>
          <a:lstStyle/>
          <a:p>
            <a:pPr>
              <a:spcBef>
                <a:spcPts val="600"/>
              </a:spcBef>
              <a:buSzPct val="100000"/>
            </a:pPr>
            <a:r>
              <a:rPr lang="en-US" altLang="ko-KR" sz="1000" b="1" dirty="0">
                <a:solidFill>
                  <a:srgbClr val="313131"/>
                </a:solidFill>
              </a:rPr>
              <a:t>2020</a:t>
            </a:r>
            <a:r>
              <a:rPr lang="ko-KR" altLang="en-US" sz="1000" b="1" dirty="0">
                <a:solidFill>
                  <a:srgbClr val="313131"/>
                </a:solidFill>
              </a:rPr>
              <a:t>년 </a:t>
            </a:r>
            <a:r>
              <a:rPr lang="en-US" altLang="ko-KR" sz="1000" b="1" dirty="0">
                <a:solidFill>
                  <a:srgbClr val="313131"/>
                </a:solidFill>
              </a:rPr>
              <a:t>Q4</a:t>
            </a:r>
            <a:br>
              <a:rPr lang="en-US" altLang="ko-KR" sz="1000" b="1" dirty="0">
                <a:solidFill>
                  <a:srgbClr val="313131"/>
                </a:solidFill>
              </a:rPr>
            </a:br>
            <a:r>
              <a:rPr lang="ko-KR" altLang="en-US" sz="1000" b="1" dirty="0">
                <a:solidFill>
                  <a:srgbClr val="313131"/>
                </a:solidFill>
              </a:rPr>
              <a:t>기후위기 그린뉴딜 기본법</a:t>
            </a:r>
            <a:r>
              <a:rPr lang="en-US" altLang="ko-KR" sz="1000" b="1" dirty="0">
                <a:solidFill>
                  <a:srgbClr val="313131"/>
                </a:solidFill>
              </a:rPr>
              <a:t>, </a:t>
            </a:r>
            <a:r>
              <a:rPr lang="ko-KR" altLang="en-US" sz="1000" b="1" dirty="0">
                <a:solidFill>
                  <a:srgbClr val="313131"/>
                </a:solidFill>
              </a:rPr>
              <a:t>녹색금융 특별법 </a:t>
            </a:r>
            <a:endParaRPr lang="en-US" altLang="ko-KR" sz="1000" b="1" dirty="0">
              <a:solidFill>
                <a:srgbClr val="313131"/>
              </a:solidFill>
            </a:endParaRPr>
          </a:p>
        </p:txBody>
      </p:sp>
      <p:sp>
        <p:nvSpPr>
          <p:cNvPr id="27" name="TextBox 26">
            <a:extLst>
              <a:ext uri="{FF2B5EF4-FFF2-40B4-BE49-F238E27FC236}">
                <a16:creationId xmlns:a16="http://schemas.microsoft.com/office/drawing/2014/main" id="{8E27E4A4-1A8D-1A9C-CB5A-4F5774C32666}"/>
              </a:ext>
            </a:extLst>
          </p:cNvPr>
          <p:cNvSpPr txBox="1"/>
          <p:nvPr/>
        </p:nvSpPr>
        <p:spPr>
          <a:xfrm>
            <a:off x="2363453" y="3111740"/>
            <a:ext cx="4324289" cy="615553"/>
          </a:xfrm>
          <a:prstGeom prst="rect">
            <a:avLst/>
          </a:prstGeom>
          <a:noFill/>
        </p:spPr>
        <p:txBody>
          <a:bodyPr wrap="square" lIns="0" tIns="0" rIns="0" bIns="0" rtlCol="0">
            <a:spAutoFit/>
          </a:bodyPr>
          <a:lstStyle/>
          <a:p>
            <a:pPr>
              <a:spcBef>
                <a:spcPts val="600"/>
              </a:spcBef>
              <a:buSzPct val="100000"/>
            </a:pPr>
            <a:r>
              <a:rPr lang="ko-KR" altLang="en-US" sz="1000" dirty="0">
                <a:solidFill>
                  <a:srgbClr val="313131"/>
                </a:solidFill>
              </a:rPr>
              <a:t>금융위는 그린뉴딜 금융지원 기본계획을</a:t>
            </a:r>
            <a:r>
              <a:rPr lang="en-US" altLang="ko-KR" sz="1000" dirty="0">
                <a:solidFill>
                  <a:srgbClr val="313131"/>
                </a:solidFill>
              </a:rPr>
              <a:t> 3</a:t>
            </a:r>
            <a:r>
              <a:rPr lang="ko-KR" altLang="en-US" sz="1000" dirty="0">
                <a:solidFill>
                  <a:srgbClr val="313131"/>
                </a:solidFill>
              </a:rPr>
              <a:t>년마다 수립</a:t>
            </a:r>
            <a:r>
              <a:rPr lang="en-US" altLang="ko-KR" sz="1000" dirty="0">
                <a:solidFill>
                  <a:srgbClr val="313131"/>
                </a:solidFill>
              </a:rPr>
              <a:t>, </a:t>
            </a:r>
            <a:r>
              <a:rPr lang="ko-KR" altLang="en-US" sz="1000" dirty="0">
                <a:solidFill>
                  <a:srgbClr val="313131"/>
                </a:solidFill>
              </a:rPr>
              <a:t>정책은행의 그린뉴딜 </a:t>
            </a:r>
            <a:br>
              <a:rPr lang="en-US" altLang="ko-KR" sz="1000" dirty="0">
                <a:solidFill>
                  <a:srgbClr val="313131"/>
                </a:solidFill>
              </a:rPr>
            </a:br>
            <a:r>
              <a:rPr lang="ko-KR" altLang="en-US" sz="1000" dirty="0">
                <a:solidFill>
                  <a:srgbClr val="313131"/>
                </a:solidFill>
              </a:rPr>
              <a:t>관련 우선 자금공급</a:t>
            </a:r>
            <a:r>
              <a:rPr lang="en-US" altLang="ko-KR" sz="1000" dirty="0">
                <a:solidFill>
                  <a:srgbClr val="313131"/>
                </a:solidFill>
              </a:rPr>
              <a:t>, </a:t>
            </a:r>
            <a:r>
              <a:rPr lang="ko-KR" altLang="en-US" sz="1000" dirty="0">
                <a:solidFill>
                  <a:srgbClr val="313131"/>
                </a:solidFill>
              </a:rPr>
              <a:t>그린뉴딜 보증 지원</a:t>
            </a:r>
            <a:r>
              <a:rPr lang="en-US" altLang="ko-KR" sz="1000" dirty="0">
                <a:solidFill>
                  <a:srgbClr val="313131"/>
                </a:solidFill>
              </a:rPr>
              <a:t>, </a:t>
            </a:r>
            <a:r>
              <a:rPr lang="ko-KR" altLang="en-US" sz="1000" dirty="0">
                <a:solidFill>
                  <a:srgbClr val="313131"/>
                </a:solidFill>
              </a:rPr>
              <a:t>금융기관은 그린뉴딜 촉진 금융상품 개발</a:t>
            </a:r>
            <a:r>
              <a:rPr lang="en-US" altLang="ko-KR" sz="1000" dirty="0">
                <a:solidFill>
                  <a:srgbClr val="313131"/>
                </a:solidFill>
              </a:rPr>
              <a:t>, </a:t>
            </a:r>
            <a:r>
              <a:rPr lang="ko-KR" altLang="en-US" sz="1000" dirty="0">
                <a:solidFill>
                  <a:srgbClr val="313131"/>
                </a:solidFill>
              </a:rPr>
              <a:t>기후 관련 정보공개</a:t>
            </a:r>
            <a:r>
              <a:rPr lang="en-US" altLang="ko-KR" sz="1000" dirty="0">
                <a:solidFill>
                  <a:srgbClr val="313131"/>
                </a:solidFill>
              </a:rPr>
              <a:t>(TCFD), </a:t>
            </a:r>
            <a:r>
              <a:rPr lang="ko-KR" altLang="en-US" sz="1000" dirty="0">
                <a:solidFill>
                  <a:srgbClr val="313131"/>
                </a:solidFill>
              </a:rPr>
              <a:t>녹색분류체계 개발</a:t>
            </a:r>
            <a:r>
              <a:rPr lang="en-US" altLang="ko-KR" sz="1000" dirty="0">
                <a:solidFill>
                  <a:srgbClr val="313131"/>
                </a:solidFill>
              </a:rPr>
              <a:t>(K-Taxonomy), </a:t>
            </a:r>
            <a:br>
              <a:rPr lang="en-US" altLang="ko-KR" sz="1000" dirty="0">
                <a:solidFill>
                  <a:srgbClr val="313131"/>
                </a:solidFill>
              </a:rPr>
            </a:br>
            <a:r>
              <a:rPr lang="ko-KR" altLang="en-US" sz="1000" dirty="0">
                <a:solidFill>
                  <a:srgbClr val="313131"/>
                </a:solidFill>
              </a:rPr>
              <a:t>화석연료 산업 금융지원 제한</a:t>
            </a:r>
          </a:p>
        </p:txBody>
      </p:sp>
      <p:sp>
        <p:nvSpPr>
          <p:cNvPr id="28" name="TextBox 27">
            <a:extLst>
              <a:ext uri="{FF2B5EF4-FFF2-40B4-BE49-F238E27FC236}">
                <a16:creationId xmlns:a16="http://schemas.microsoft.com/office/drawing/2014/main" id="{BBF577FE-F935-B3B2-D697-FE4E757BE69B}"/>
              </a:ext>
            </a:extLst>
          </p:cNvPr>
          <p:cNvSpPr txBox="1"/>
          <p:nvPr/>
        </p:nvSpPr>
        <p:spPr>
          <a:xfrm>
            <a:off x="6483919" y="1392412"/>
            <a:ext cx="2451839" cy="307777"/>
          </a:xfrm>
          <a:prstGeom prst="rect">
            <a:avLst/>
          </a:prstGeom>
          <a:noFill/>
        </p:spPr>
        <p:txBody>
          <a:bodyPr wrap="square" lIns="0" tIns="0" rIns="0" bIns="0" rtlCol="0">
            <a:spAutoFit/>
          </a:bodyPr>
          <a:lstStyle/>
          <a:p>
            <a:pPr>
              <a:spcBef>
                <a:spcPts val="600"/>
              </a:spcBef>
              <a:buSzPct val="100000"/>
            </a:pPr>
            <a:r>
              <a:rPr lang="en-US" altLang="ko-KR" sz="1000" b="1" dirty="0">
                <a:solidFill>
                  <a:srgbClr val="313131"/>
                </a:solidFill>
              </a:rPr>
              <a:t>2020</a:t>
            </a:r>
            <a:r>
              <a:rPr lang="ko-KR" altLang="en-US" sz="1000" b="1" dirty="0">
                <a:solidFill>
                  <a:srgbClr val="313131"/>
                </a:solidFill>
              </a:rPr>
              <a:t>년 </a:t>
            </a:r>
            <a:r>
              <a:rPr lang="en-US" altLang="ko-KR" sz="1000" b="1" dirty="0">
                <a:solidFill>
                  <a:srgbClr val="313131"/>
                </a:solidFill>
              </a:rPr>
              <a:t>Q3~Q4</a:t>
            </a:r>
            <a:br>
              <a:rPr lang="en-US" altLang="ko-KR" sz="1000" b="1" dirty="0">
                <a:solidFill>
                  <a:srgbClr val="313131"/>
                </a:solidFill>
              </a:rPr>
            </a:br>
            <a:r>
              <a:rPr lang="ko-KR" altLang="en-US" sz="1000" b="1" dirty="0">
                <a:solidFill>
                  <a:srgbClr val="313131"/>
                </a:solidFill>
              </a:rPr>
              <a:t>금융위원회 녹색금융추진협의체</a:t>
            </a:r>
            <a:r>
              <a:rPr lang="en-US" altLang="ko-KR" sz="1000" b="1" dirty="0">
                <a:solidFill>
                  <a:srgbClr val="313131"/>
                </a:solidFill>
              </a:rPr>
              <a:t>(TF)</a:t>
            </a:r>
            <a:endParaRPr lang="en-US" altLang="ko-KR" sz="1000" b="1" dirty="0">
              <a:solidFill>
                <a:srgbClr val="313131"/>
              </a:solidFill>
              <a:highlight>
                <a:srgbClr val="FFFF00"/>
              </a:highlight>
            </a:endParaRPr>
          </a:p>
        </p:txBody>
      </p:sp>
      <p:sp>
        <p:nvSpPr>
          <p:cNvPr id="29" name="TextBox 28">
            <a:extLst>
              <a:ext uri="{FF2B5EF4-FFF2-40B4-BE49-F238E27FC236}">
                <a16:creationId xmlns:a16="http://schemas.microsoft.com/office/drawing/2014/main" id="{1E4E43D7-5CE6-CEC4-4849-41DEB8F21081}"/>
              </a:ext>
            </a:extLst>
          </p:cNvPr>
          <p:cNvSpPr txBox="1"/>
          <p:nvPr/>
        </p:nvSpPr>
        <p:spPr>
          <a:xfrm>
            <a:off x="6482478" y="1710653"/>
            <a:ext cx="3201741" cy="461665"/>
          </a:xfrm>
          <a:prstGeom prst="rect">
            <a:avLst/>
          </a:prstGeom>
          <a:noFill/>
        </p:spPr>
        <p:txBody>
          <a:bodyPr wrap="square" lIns="0" tIns="0" rIns="0" bIns="0" rtlCol="0">
            <a:spAutoFit/>
          </a:bodyPr>
          <a:lstStyle/>
          <a:p>
            <a:pPr>
              <a:spcBef>
                <a:spcPts val="600"/>
              </a:spcBef>
              <a:buSzPct val="100000"/>
            </a:pPr>
            <a:r>
              <a:rPr lang="en-US" altLang="ko-KR" sz="1000" dirty="0">
                <a:solidFill>
                  <a:srgbClr val="313131"/>
                </a:solidFill>
              </a:rPr>
              <a:t>1</a:t>
            </a:r>
            <a:r>
              <a:rPr lang="ko-KR" altLang="en-US" sz="1000" dirty="0">
                <a:solidFill>
                  <a:srgbClr val="313131"/>
                </a:solidFill>
              </a:rPr>
              <a:t>차 </a:t>
            </a:r>
            <a:r>
              <a:rPr lang="en-US" altLang="ko-KR" sz="1000" dirty="0">
                <a:solidFill>
                  <a:srgbClr val="313131"/>
                </a:solidFill>
              </a:rPr>
              <a:t>2020.08, 2</a:t>
            </a:r>
            <a:r>
              <a:rPr lang="ko-KR" altLang="en-US" sz="1000" dirty="0">
                <a:solidFill>
                  <a:srgbClr val="313131"/>
                </a:solidFill>
              </a:rPr>
              <a:t>차 </a:t>
            </a:r>
            <a:r>
              <a:rPr lang="en-US" altLang="ko-KR" sz="1000" dirty="0">
                <a:solidFill>
                  <a:srgbClr val="313131"/>
                </a:solidFill>
              </a:rPr>
              <a:t>2020.10, 3</a:t>
            </a:r>
            <a:r>
              <a:rPr lang="ko-KR" altLang="en-US" sz="1000" dirty="0">
                <a:solidFill>
                  <a:srgbClr val="313131"/>
                </a:solidFill>
              </a:rPr>
              <a:t>차 </a:t>
            </a:r>
            <a:r>
              <a:rPr lang="en-US" altLang="ko-KR" sz="1000" dirty="0">
                <a:solidFill>
                  <a:srgbClr val="313131"/>
                </a:solidFill>
              </a:rPr>
              <a:t>2021.01.25</a:t>
            </a:r>
            <a:br>
              <a:rPr lang="en-US" altLang="ko-KR" sz="1000" dirty="0">
                <a:solidFill>
                  <a:srgbClr val="313131"/>
                </a:solidFill>
              </a:rPr>
            </a:br>
            <a:r>
              <a:rPr lang="ko-KR" altLang="en-US" sz="1000" dirty="0" err="1">
                <a:solidFill>
                  <a:srgbClr val="313131"/>
                </a:solidFill>
              </a:rPr>
              <a:t>금융감독</a:t>
            </a:r>
            <a:r>
              <a:rPr lang="ko-KR" altLang="en-US" sz="1000" dirty="0" err="1">
                <a:solidFill>
                  <a:srgbClr val="313131"/>
                </a:solidFill>
                <a:latin typeface="돋움" panose="020B0600000101010101" pitchFamily="50" charset="-127"/>
                <a:ea typeface="돋움" panose="020B0600000101010101" pitchFamily="50" charset="-127"/>
              </a:rPr>
              <a:t>∙</a:t>
            </a:r>
            <a:r>
              <a:rPr lang="ko-KR" altLang="en-US" sz="1000" dirty="0" err="1">
                <a:solidFill>
                  <a:srgbClr val="313131"/>
                </a:solidFill>
              </a:rPr>
              <a:t>규제체계에</a:t>
            </a:r>
            <a:r>
              <a:rPr lang="ko-KR" altLang="en-US" sz="1000" dirty="0">
                <a:solidFill>
                  <a:srgbClr val="313131"/>
                </a:solidFill>
              </a:rPr>
              <a:t> 기후 리스크 반영</a:t>
            </a:r>
            <a:r>
              <a:rPr lang="en-US" altLang="ko-KR" sz="1000" dirty="0">
                <a:solidFill>
                  <a:srgbClr val="313131"/>
                </a:solidFill>
              </a:rPr>
              <a:t>, </a:t>
            </a:r>
            <a:r>
              <a:rPr lang="ko-KR" altLang="en-US" sz="1000" dirty="0" err="1">
                <a:solidFill>
                  <a:srgbClr val="313131"/>
                </a:solidFill>
              </a:rPr>
              <a:t>그린뉴딜</a:t>
            </a:r>
            <a:r>
              <a:rPr lang="ko-KR" altLang="en-US" sz="1000" dirty="0" err="1">
                <a:solidFill>
                  <a:srgbClr val="313131"/>
                </a:solidFill>
                <a:latin typeface="돋움" panose="020B0600000101010101" pitchFamily="50" charset="-127"/>
                <a:ea typeface="돋움" panose="020B0600000101010101" pitchFamily="50" charset="-127"/>
              </a:rPr>
              <a:t>∙</a:t>
            </a:r>
            <a:r>
              <a:rPr lang="ko-KR" altLang="en-US" sz="1000" dirty="0" err="1">
                <a:solidFill>
                  <a:srgbClr val="313131"/>
                </a:solidFill>
              </a:rPr>
              <a:t>녹색투자</a:t>
            </a:r>
            <a:r>
              <a:rPr lang="ko-KR" altLang="en-US" sz="1000" dirty="0">
                <a:solidFill>
                  <a:srgbClr val="313131"/>
                </a:solidFill>
              </a:rPr>
              <a:t> </a:t>
            </a:r>
            <a:br>
              <a:rPr lang="en-US" altLang="ko-KR" sz="1000" dirty="0">
                <a:solidFill>
                  <a:srgbClr val="313131"/>
                </a:solidFill>
              </a:rPr>
            </a:br>
            <a:r>
              <a:rPr lang="ko-KR" altLang="en-US" sz="1000" dirty="0">
                <a:solidFill>
                  <a:srgbClr val="313131"/>
                </a:solidFill>
              </a:rPr>
              <a:t>활성화</a:t>
            </a:r>
            <a:r>
              <a:rPr lang="en-US" altLang="ko-KR" sz="1000" dirty="0">
                <a:solidFill>
                  <a:srgbClr val="313131"/>
                </a:solidFill>
              </a:rPr>
              <a:t>, </a:t>
            </a:r>
            <a:r>
              <a:rPr lang="ko-KR" altLang="en-US" sz="1000" dirty="0">
                <a:solidFill>
                  <a:srgbClr val="313131"/>
                </a:solidFill>
              </a:rPr>
              <a:t>환경정보 </a:t>
            </a:r>
            <a:r>
              <a:rPr lang="ko-KR" altLang="en-US" sz="1000" dirty="0" err="1">
                <a:solidFill>
                  <a:srgbClr val="313131"/>
                </a:solidFill>
              </a:rPr>
              <a:t>공개</a:t>
            </a:r>
            <a:r>
              <a:rPr lang="ko-KR" altLang="en-US" sz="1000" dirty="0" err="1">
                <a:solidFill>
                  <a:srgbClr val="313131"/>
                </a:solidFill>
                <a:latin typeface="돋움" panose="020B0600000101010101" pitchFamily="50" charset="-127"/>
                <a:ea typeface="돋움" panose="020B0600000101010101" pitchFamily="50" charset="-127"/>
              </a:rPr>
              <a:t>∙</a:t>
            </a:r>
            <a:r>
              <a:rPr lang="ko-KR" altLang="en-US" sz="1000" dirty="0" err="1">
                <a:solidFill>
                  <a:srgbClr val="313131"/>
                </a:solidFill>
              </a:rPr>
              <a:t>공시</a:t>
            </a:r>
            <a:r>
              <a:rPr lang="ko-KR" altLang="en-US" sz="1000" dirty="0">
                <a:solidFill>
                  <a:srgbClr val="313131"/>
                </a:solidFill>
              </a:rPr>
              <a:t> 확대</a:t>
            </a:r>
            <a:endParaRPr lang="en-US" altLang="ko-KR" sz="1000" dirty="0">
              <a:solidFill>
                <a:srgbClr val="313131"/>
              </a:solidFill>
            </a:endParaRPr>
          </a:p>
        </p:txBody>
      </p:sp>
      <p:sp>
        <p:nvSpPr>
          <p:cNvPr id="30" name="TextBox 29">
            <a:extLst>
              <a:ext uri="{FF2B5EF4-FFF2-40B4-BE49-F238E27FC236}">
                <a16:creationId xmlns:a16="http://schemas.microsoft.com/office/drawing/2014/main" id="{EB3A99C0-4D23-2C88-C410-F6CC8DAB3B1C}"/>
              </a:ext>
            </a:extLst>
          </p:cNvPr>
          <p:cNvSpPr txBox="1"/>
          <p:nvPr/>
        </p:nvSpPr>
        <p:spPr>
          <a:xfrm>
            <a:off x="6733671" y="2295005"/>
            <a:ext cx="1942582" cy="307777"/>
          </a:xfrm>
          <a:prstGeom prst="rect">
            <a:avLst/>
          </a:prstGeom>
          <a:noFill/>
        </p:spPr>
        <p:txBody>
          <a:bodyPr wrap="square" lIns="0" tIns="0" rIns="0" bIns="0" rtlCol="0">
            <a:spAutoFit/>
          </a:bodyPr>
          <a:lstStyle/>
          <a:p>
            <a:pPr>
              <a:spcBef>
                <a:spcPts val="600"/>
              </a:spcBef>
              <a:buSzPct val="100000"/>
            </a:pPr>
            <a:r>
              <a:rPr lang="en-US" altLang="ko-KR" sz="1000" b="1" dirty="0">
                <a:solidFill>
                  <a:srgbClr val="313131"/>
                </a:solidFill>
              </a:rPr>
              <a:t>2021</a:t>
            </a:r>
            <a:r>
              <a:rPr lang="ko-KR" altLang="en-US" sz="1000" b="1" dirty="0">
                <a:solidFill>
                  <a:srgbClr val="313131"/>
                </a:solidFill>
              </a:rPr>
              <a:t>년 </a:t>
            </a:r>
            <a:r>
              <a:rPr lang="en-US" altLang="ko-KR" sz="1000" b="1" dirty="0">
                <a:solidFill>
                  <a:srgbClr val="313131"/>
                </a:solidFill>
              </a:rPr>
              <a:t>5</a:t>
            </a:r>
            <a:r>
              <a:rPr lang="ko-KR" altLang="en-US" sz="1000" b="1" dirty="0">
                <a:solidFill>
                  <a:srgbClr val="313131"/>
                </a:solidFill>
              </a:rPr>
              <a:t>월</a:t>
            </a:r>
            <a:br>
              <a:rPr lang="en-US" altLang="ko-KR" sz="1000" b="1" dirty="0">
                <a:solidFill>
                  <a:srgbClr val="313131"/>
                </a:solidFill>
              </a:rPr>
            </a:br>
            <a:r>
              <a:rPr lang="ko-KR" altLang="en-US" sz="1000" b="1" dirty="0">
                <a:solidFill>
                  <a:srgbClr val="313131"/>
                </a:solidFill>
              </a:rPr>
              <a:t>금융위원회 그린금융협의회 </a:t>
            </a:r>
            <a:endParaRPr lang="en-US" altLang="ko-KR" sz="1000" b="1" dirty="0">
              <a:solidFill>
                <a:srgbClr val="313131"/>
              </a:solidFill>
              <a:highlight>
                <a:srgbClr val="FFFF00"/>
              </a:highlight>
            </a:endParaRPr>
          </a:p>
        </p:txBody>
      </p:sp>
      <p:sp>
        <p:nvSpPr>
          <p:cNvPr id="31" name="TextBox 30">
            <a:extLst>
              <a:ext uri="{FF2B5EF4-FFF2-40B4-BE49-F238E27FC236}">
                <a16:creationId xmlns:a16="http://schemas.microsoft.com/office/drawing/2014/main" id="{26AD9137-776F-7AF4-FBA7-1FE7E8F34476}"/>
              </a:ext>
            </a:extLst>
          </p:cNvPr>
          <p:cNvSpPr txBox="1"/>
          <p:nvPr/>
        </p:nvSpPr>
        <p:spPr>
          <a:xfrm>
            <a:off x="6732229" y="2598590"/>
            <a:ext cx="3511906" cy="307777"/>
          </a:xfrm>
          <a:prstGeom prst="rect">
            <a:avLst/>
          </a:prstGeom>
          <a:noFill/>
        </p:spPr>
        <p:txBody>
          <a:bodyPr wrap="square" lIns="0" tIns="0" rIns="0" bIns="0" rtlCol="0">
            <a:spAutoFit/>
          </a:bodyPr>
          <a:lstStyle/>
          <a:p>
            <a:pPr>
              <a:spcBef>
                <a:spcPts val="600"/>
              </a:spcBef>
              <a:buSzPct val="100000"/>
            </a:pPr>
            <a:r>
              <a:rPr lang="ko-KR" altLang="en-US" sz="1000" dirty="0" err="1">
                <a:solidFill>
                  <a:srgbClr val="313131"/>
                </a:solidFill>
              </a:rPr>
              <a:t>금융위</a:t>
            </a:r>
            <a:r>
              <a:rPr lang="en-US" altLang="ko-KR" sz="1000" dirty="0">
                <a:solidFill>
                  <a:srgbClr val="313131"/>
                </a:solidFill>
              </a:rPr>
              <a:t>, </a:t>
            </a:r>
            <a:r>
              <a:rPr lang="ko-KR" altLang="en-US" sz="1000" dirty="0" err="1">
                <a:solidFill>
                  <a:srgbClr val="313131"/>
                </a:solidFill>
              </a:rPr>
              <a:t>금감원</a:t>
            </a:r>
            <a:r>
              <a:rPr lang="ko-KR" altLang="en-US" sz="1000" dirty="0">
                <a:solidFill>
                  <a:srgbClr val="313131"/>
                </a:solidFill>
              </a:rPr>
              <a:t> 등 </a:t>
            </a:r>
            <a:r>
              <a:rPr lang="en-US" altLang="ko-KR" sz="1000" dirty="0">
                <a:solidFill>
                  <a:srgbClr val="313131"/>
                </a:solidFill>
              </a:rPr>
              <a:t>14</a:t>
            </a:r>
            <a:r>
              <a:rPr lang="ko-KR" altLang="en-US" sz="1000" dirty="0">
                <a:solidFill>
                  <a:srgbClr val="313131"/>
                </a:solidFill>
              </a:rPr>
              <a:t>개 기관 </a:t>
            </a:r>
            <a:r>
              <a:rPr lang="en-US" altLang="ko-KR" sz="1000" dirty="0">
                <a:solidFill>
                  <a:srgbClr val="313131"/>
                </a:solidFill>
              </a:rPr>
              <a:t>TCFD </a:t>
            </a:r>
            <a:r>
              <a:rPr lang="ko-KR" altLang="en-US" sz="1000" dirty="0">
                <a:solidFill>
                  <a:srgbClr val="313131"/>
                </a:solidFill>
              </a:rPr>
              <a:t>지지 선언</a:t>
            </a:r>
            <a:r>
              <a:rPr lang="en-US" altLang="ko-KR" sz="1000" dirty="0">
                <a:solidFill>
                  <a:srgbClr val="313131"/>
                </a:solidFill>
              </a:rPr>
              <a:t>, </a:t>
            </a:r>
            <a:r>
              <a:rPr lang="ko-KR" altLang="en-US" sz="1000" dirty="0">
                <a:solidFill>
                  <a:srgbClr val="313131"/>
                </a:solidFill>
              </a:rPr>
              <a:t>그린금융협의회 </a:t>
            </a:r>
            <a:r>
              <a:rPr lang="en-US" altLang="ko-KR" sz="1000" dirty="0">
                <a:solidFill>
                  <a:srgbClr val="313131"/>
                </a:solidFill>
              </a:rPr>
              <a:t>8</a:t>
            </a:r>
            <a:r>
              <a:rPr lang="ko-KR" altLang="en-US" sz="1000" dirty="0">
                <a:solidFill>
                  <a:srgbClr val="313131"/>
                </a:solidFill>
              </a:rPr>
              <a:t>개 기관 </a:t>
            </a:r>
            <a:endParaRPr lang="en-US" altLang="ko-KR" sz="1000" dirty="0">
              <a:solidFill>
                <a:srgbClr val="313131"/>
              </a:solidFill>
            </a:endParaRPr>
          </a:p>
        </p:txBody>
      </p:sp>
      <p:sp>
        <p:nvSpPr>
          <p:cNvPr id="32" name="직사각형 31">
            <a:extLst>
              <a:ext uri="{FF2B5EF4-FFF2-40B4-BE49-F238E27FC236}">
                <a16:creationId xmlns:a16="http://schemas.microsoft.com/office/drawing/2014/main" id="{B972361D-6C80-6C94-3EE6-C5BE57DABF8C}"/>
              </a:ext>
            </a:extLst>
          </p:cNvPr>
          <p:cNvSpPr/>
          <p:nvPr/>
        </p:nvSpPr>
        <p:spPr bwMode="gray">
          <a:xfrm rot="16200000">
            <a:off x="5384073" y="-829008"/>
            <a:ext cx="148634" cy="9362916"/>
          </a:xfrm>
          <a:prstGeom prst="rect">
            <a:avLst/>
          </a:prstGeom>
          <a:solidFill>
            <a:schemeClr val="accent4"/>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chemeClr val="bg1"/>
              </a:solidFill>
            </a:endParaRPr>
          </a:p>
        </p:txBody>
      </p:sp>
      <p:grpSp>
        <p:nvGrpSpPr>
          <p:cNvPr id="33" name="그룹 32">
            <a:extLst>
              <a:ext uri="{FF2B5EF4-FFF2-40B4-BE49-F238E27FC236}">
                <a16:creationId xmlns:a16="http://schemas.microsoft.com/office/drawing/2014/main" id="{56B87716-F738-A2FC-78AD-13C9838AF76D}"/>
              </a:ext>
            </a:extLst>
          </p:cNvPr>
          <p:cNvGrpSpPr/>
          <p:nvPr/>
        </p:nvGrpSpPr>
        <p:grpSpPr>
          <a:xfrm rot="16200000">
            <a:off x="1517386" y="3763041"/>
            <a:ext cx="194630" cy="166106"/>
            <a:chOff x="5287178" y="2240251"/>
            <a:chExt cx="116370" cy="84151"/>
          </a:xfrm>
        </p:grpSpPr>
        <p:sp>
          <p:nvSpPr>
            <p:cNvPr id="34" name="타원 33">
              <a:extLst>
                <a:ext uri="{FF2B5EF4-FFF2-40B4-BE49-F238E27FC236}">
                  <a16:creationId xmlns:a16="http://schemas.microsoft.com/office/drawing/2014/main" id="{5FAD47C7-080C-58E8-F4D1-21674633036A}"/>
                </a:ext>
              </a:extLst>
            </p:cNvPr>
            <p:cNvSpPr/>
            <p:nvPr/>
          </p:nvSpPr>
          <p:spPr bwMode="gray">
            <a:xfrm>
              <a:off x="5291544" y="2240251"/>
              <a:ext cx="112004" cy="84151"/>
            </a:xfrm>
            <a:prstGeom prst="ellipse">
              <a:avLst/>
            </a:prstGeom>
            <a:solidFill>
              <a:schemeClr val="bg1"/>
            </a:solidFill>
            <a:ln w="1270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rgbClr val="FFFFFF"/>
                </a:solidFill>
              </a:endParaRPr>
            </a:p>
          </p:txBody>
        </p:sp>
        <p:cxnSp>
          <p:nvCxnSpPr>
            <p:cNvPr id="35" name="직선 연결선 34">
              <a:extLst>
                <a:ext uri="{FF2B5EF4-FFF2-40B4-BE49-F238E27FC236}">
                  <a16:creationId xmlns:a16="http://schemas.microsoft.com/office/drawing/2014/main" id="{C07382CE-9BDB-5D31-4FA7-D24B118247F8}"/>
                </a:ext>
              </a:extLst>
            </p:cNvPr>
            <p:cNvCxnSpPr>
              <a:stCxn id="34" idx="2"/>
            </p:cNvCxnSpPr>
            <p:nvPr/>
          </p:nvCxnSpPr>
          <p:spPr>
            <a:xfrm>
              <a:off x="5287178" y="2284310"/>
              <a:ext cx="6707" cy="1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6" name="그룹 35">
            <a:extLst>
              <a:ext uri="{FF2B5EF4-FFF2-40B4-BE49-F238E27FC236}">
                <a16:creationId xmlns:a16="http://schemas.microsoft.com/office/drawing/2014/main" id="{805FEACD-2766-9461-977D-F797C7785090}"/>
              </a:ext>
            </a:extLst>
          </p:cNvPr>
          <p:cNvGrpSpPr/>
          <p:nvPr/>
        </p:nvGrpSpPr>
        <p:grpSpPr>
          <a:xfrm rot="16200000">
            <a:off x="4221593" y="3763043"/>
            <a:ext cx="194632" cy="166106"/>
            <a:chOff x="5287172" y="2240251"/>
            <a:chExt cx="116371" cy="84151"/>
          </a:xfrm>
        </p:grpSpPr>
        <p:sp>
          <p:nvSpPr>
            <p:cNvPr id="37" name="타원 36">
              <a:extLst>
                <a:ext uri="{FF2B5EF4-FFF2-40B4-BE49-F238E27FC236}">
                  <a16:creationId xmlns:a16="http://schemas.microsoft.com/office/drawing/2014/main" id="{7EC29749-544C-03F6-D220-932169489D20}"/>
                </a:ext>
              </a:extLst>
            </p:cNvPr>
            <p:cNvSpPr/>
            <p:nvPr/>
          </p:nvSpPr>
          <p:spPr bwMode="gray">
            <a:xfrm>
              <a:off x="5291538" y="2240251"/>
              <a:ext cx="112005" cy="84151"/>
            </a:xfrm>
            <a:prstGeom prst="ellipse">
              <a:avLst/>
            </a:prstGeom>
            <a:solidFill>
              <a:schemeClr val="bg1"/>
            </a:solidFill>
            <a:ln w="1270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rgbClr val="FFFFFF"/>
                </a:solidFill>
              </a:endParaRPr>
            </a:p>
          </p:txBody>
        </p:sp>
        <p:cxnSp>
          <p:nvCxnSpPr>
            <p:cNvPr id="38" name="직선 연결선 37">
              <a:extLst>
                <a:ext uri="{FF2B5EF4-FFF2-40B4-BE49-F238E27FC236}">
                  <a16:creationId xmlns:a16="http://schemas.microsoft.com/office/drawing/2014/main" id="{DFA30CED-6545-98EA-C1B9-09244FB07C50}"/>
                </a:ext>
              </a:extLst>
            </p:cNvPr>
            <p:cNvCxnSpPr>
              <a:stCxn id="37" idx="2"/>
            </p:cNvCxnSpPr>
            <p:nvPr/>
          </p:nvCxnSpPr>
          <p:spPr>
            <a:xfrm>
              <a:off x="5287172" y="2284309"/>
              <a:ext cx="6707" cy="171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9" name="그룹 38">
            <a:extLst>
              <a:ext uri="{FF2B5EF4-FFF2-40B4-BE49-F238E27FC236}">
                <a16:creationId xmlns:a16="http://schemas.microsoft.com/office/drawing/2014/main" id="{2855C50B-9A88-4B7A-E7E3-57A76BF633B5}"/>
              </a:ext>
            </a:extLst>
          </p:cNvPr>
          <p:cNvGrpSpPr/>
          <p:nvPr/>
        </p:nvGrpSpPr>
        <p:grpSpPr>
          <a:xfrm rot="16200000">
            <a:off x="5898156" y="3763043"/>
            <a:ext cx="194632" cy="166106"/>
            <a:chOff x="5287172" y="2240251"/>
            <a:chExt cx="116371" cy="84151"/>
          </a:xfrm>
        </p:grpSpPr>
        <p:sp>
          <p:nvSpPr>
            <p:cNvPr id="40" name="타원 39">
              <a:extLst>
                <a:ext uri="{FF2B5EF4-FFF2-40B4-BE49-F238E27FC236}">
                  <a16:creationId xmlns:a16="http://schemas.microsoft.com/office/drawing/2014/main" id="{ED0A21D7-E865-F55D-87C2-6BA1F62D48F5}"/>
                </a:ext>
              </a:extLst>
            </p:cNvPr>
            <p:cNvSpPr/>
            <p:nvPr/>
          </p:nvSpPr>
          <p:spPr bwMode="gray">
            <a:xfrm>
              <a:off x="5291538" y="2240251"/>
              <a:ext cx="112005" cy="84151"/>
            </a:xfrm>
            <a:prstGeom prst="ellipse">
              <a:avLst/>
            </a:prstGeom>
            <a:solidFill>
              <a:schemeClr val="bg1"/>
            </a:solidFill>
            <a:ln w="1270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rgbClr val="FFFFFF"/>
                </a:solidFill>
              </a:endParaRPr>
            </a:p>
          </p:txBody>
        </p:sp>
        <p:cxnSp>
          <p:nvCxnSpPr>
            <p:cNvPr id="41" name="직선 연결선 40">
              <a:extLst>
                <a:ext uri="{FF2B5EF4-FFF2-40B4-BE49-F238E27FC236}">
                  <a16:creationId xmlns:a16="http://schemas.microsoft.com/office/drawing/2014/main" id="{435022B0-6646-D7DA-25E6-4D1340346166}"/>
                </a:ext>
              </a:extLst>
            </p:cNvPr>
            <p:cNvCxnSpPr>
              <a:stCxn id="40" idx="2"/>
            </p:cNvCxnSpPr>
            <p:nvPr/>
          </p:nvCxnSpPr>
          <p:spPr>
            <a:xfrm>
              <a:off x="5287172" y="2284309"/>
              <a:ext cx="6707" cy="171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42" name="그룹 41">
            <a:extLst>
              <a:ext uri="{FF2B5EF4-FFF2-40B4-BE49-F238E27FC236}">
                <a16:creationId xmlns:a16="http://schemas.microsoft.com/office/drawing/2014/main" id="{7CE5B7DA-3553-6DA6-E29F-535598690E7A}"/>
              </a:ext>
            </a:extLst>
          </p:cNvPr>
          <p:cNvGrpSpPr/>
          <p:nvPr/>
        </p:nvGrpSpPr>
        <p:grpSpPr>
          <a:xfrm rot="16200000">
            <a:off x="10034078" y="3763042"/>
            <a:ext cx="194632" cy="166106"/>
            <a:chOff x="5287172" y="2240251"/>
            <a:chExt cx="116371" cy="84151"/>
          </a:xfrm>
        </p:grpSpPr>
        <p:sp>
          <p:nvSpPr>
            <p:cNvPr id="43" name="타원 42">
              <a:extLst>
                <a:ext uri="{FF2B5EF4-FFF2-40B4-BE49-F238E27FC236}">
                  <a16:creationId xmlns:a16="http://schemas.microsoft.com/office/drawing/2014/main" id="{7A3B00DF-6DB1-6D7D-EED3-BBAF84BE5560}"/>
                </a:ext>
              </a:extLst>
            </p:cNvPr>
            <p:cNvSpPr/>
            <p:nvPr/>
          </p:nvSpPr>
          <p:spPr bwMode="gray">
            <a:xfrm>
              <a:off x="5291538" y="2240251"/>
              <a:ext cx="112005" cy="84151"/>
            </a:xfrm>
            <a:prstGeom prst="ellipse">
              <a:avLst/>
            </a:prstGeom>
            <a:solidFill>
              <a:schemeClr val="bg1"/>
            </a:solidFill>
            <a:ln w="1270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rgbClr val="FFFFFF"/>
                </a:solidFill>
              </a:endParaRPr>
            </a:p>
          </p:txBody>
        </p:sp>
        <p:cxnSp>
          <p:nvCxnSpPr>
            <p:cNvPr id="44" name="직선 연결선 43">
              <a:extLst>
                <a:ext uri="{FF2B5EF4-FFF2-40B4-BE49-F238E27FC236}">
                  <a16:creationId xmlns:a16="http://schemas.microsoft.com/office/drawing/2014/main" id="{F7EE494D-43DC-16A1-136E-5E7004F916CC}"/>
                </a:ext>
              </a:extLst>
            </p:cNvPr>
            <p:cNvCxnSpPr>
              <a:stCxn id="43" idx="2"/>
            </p:cNvCxnSpPr>
            <p:nvPr/>
          </p:nvCxnSpPr>
          <p:spPr>
            <a:xfrm>
              <a:off x="5287172" y="2284309"/>
              <a:ext cx="6707" cy="171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45" name="그룹 44">
            <a:extLst>
              <a:ext uri="{FF2B5EF4-FFF2-40B4-BE49-F238E27FC236}">
                <a16:creationId xmlns:a16="http://schemas.microsoft.com/office/drawing/2014/main" id="{B5C4AB89-1021-ED2D-CD23-2C6AA4877CA2}"/>
              </a:ext>
            </a:extLst>
          </p:cNvPr>
          <p:cNvGrpSpPr/>
          <p:nvPr/>
        </p:nvGrpSpPr>
        <p:grpSpPr>
          <a:xfrm rot="16200000">
            <a:off x="6165013" y="3763043"/>
            <a:ext cx="194632" cy="166106"/>
            <a:chOff x="5287172" y="1815616"/>
            <a:chExt cx="116371" cy="84151"/>
          </a:xfrm>
        </p:grpSpPr>
        <p:sp>
          <p:nvSpPr>
            <p:cNvPr id="46" name="타원 45">
              <a:extLst>
                <a:ext uri="{FF2B5EF4-FFF2-40B4-BE49-F238E27FC236}">
                  <a16:creationId xmlns:a16="http://schemas.microsoft.com/office/drawing/2014/main" id="{2A23204C-C6C7-728B-6332-725C087DCC40}"/>
                </a:ext>
              </a:extLst>
            </p:cNvPr>
            <p:cNvSpPr/>
            <p:nvPr/>
          </p:nvSpPr>
          <p:spPr bwMode="gray">
            <a:xfrm>
              <a:off x="5291538" y="1815616"/>
              <a:ext cx="112005" cy="84151"/>
            </a:xfrm>
            <a:prstGeom prst="ellipse">
              <a:avLst/>
            </a:prstGeom>
            <a:solidFill>
              <a:schemeClr val="bg1"/>
            </a:solidFill>
            <a:ln w="1270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rgbClr val="FFFFFF"/>
                </a:solidFill>
              </a:endParaRPr>
            </a:p>
          </p:txBody>
        </p:sp>
        <p:cxnSp>
          <p:nvCxnSpPr>
            <p:cNvPr id="47" name="직선 연결선 46">
              <a:extLst>
                <a:ext uri="{FF2B5EF4-FFF2-40B4-BE49-F238E27FC236}">
                  <a16:creationId xmlns:a16="http://schemas.microsoft.com/office/drawing/2014/main" id="{1542B85B-3154-5DCE-8F83-11FFBDDCA067}"/>
                </a:ext>
              </a:extLst>
            </p:cNvPr>
            <p:cNvCxnSpPr>
              <a:cxnSpLocks/>
              <a:stCxn id="46" idx="2"/>
            </p:cNvCxnSpPr>
            <p:nvPr/>
          </p:nvCxnSpPr>
          <p:spPr>
            <a:xfrm>
              <a:off x="5287172" y="1859675"/>
              <a:ext cx="6707" cy="171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48" name="그룹 47">
            <a:extLst>
              <a:ext uri="{FF2B5EF4-FFF2-40B4-BE49-F238E27FC236}">
                <a16:creationId xmlns:a16="http://schemas.microsoft.com/office/drawing/2014/main" id="{2C1E99CE-367C-B8FB-9CFF-909AAC56CBBA}"/>
              </a:ext>
            </a:extLst>
          </p:cNvPr>
          <p:cNvGrpSpPr/>
          <p:nvPr/>
        </p:nvGrpSpPr>
        <p:grpSpPr>
          <a:xfrm rot="5400000">
            <a:off x="653228" y="3763037"/>
            <a:ext cx="194622" cy="166106"/>
            <a:chOff x="5264868" y="2240251"/>
            <a:chExt cx="116365" cy="84151"/>
          </a:xfrm>
        </p:grpSpPr>
        <p:sp>
          <p:nvSpPr>
            <p:cNvPr id="49" name="타원 48">
              <a:extLst>
                <a:ext uri="{FF2B5EF4-FFF2-40B4-BE49-F238E27FC236}">
                  <a16:creationId xmlns:a16="http://schemas.microsoft.com/office/drawing/2014/main" id="{84CB8DB1-115B-43C6-401B-4292C6A2D0B5}"/>
                </a:ext>
              </a:extLst>
            </p:cNvPr>
            <p:cNvSpPr/>
            <p:nvPr/>
          </p:nvSpPr>
          <p:spPr bwMode="gray">
            <a:xfrm>
              <a:off x="5269228" y="2240251"/>
              <a:ext cx="112005" cy="84151"/>
            </a:xfrm>
            <a:prstGeom prst="ellipse">
              <a:avLst/>
            </a:prstGeom>
            <a:solidFill>
              <a:schemeClr val="bg1"/>
            </a:solidFill>
            <a:ln w="1270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rgbClr val="FFFFFF"/>
                </a:solidFill>
              </a:endParaRPr>
            </a:p>
          </p:txBody>
        </p:sp>
        <p:cxnSp>
          <p:nvCxnSpPr>
            <p:cNvPr id="50" name="직선 연결선 49">
              <a:extLst>
                <a:ext uri="{FF2B5EF4-FFF2-40B4-BE49-F238E27FC236}">
                  <a16:creationId xmlns:a16="http://schemas.microsoft.com/office/drawing/2014/main" id="{11B650D0-85FD-9E50-DB82-F76E205166FE}"/>
                </a:ext>
              </a:extLst>
            </p:cNvPr>
            <p:cNvCxnSpPr>
              <a:stCxn id="49" idx="2"/>
            </p:cNvCxnSpPr>
            <p:nvPr/>
          </p:nvCxnSpPr>
          <p:spPr>
            <a:xfrm flipV="1">
              <a:off x="5264868" y="2278632"/>
              <a:ext cx="6695" cy="1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51" name="그룹 50">
            <a:extLst>
              <a:ext uri="{FF2B5EF4-FFF2-40B4-BE49-F238E27FC236}">
                <a16:creationId xmlns:a16="http://schemas.microsoft.com/office/drawing/2014/main" id="{214D6F3B-7695-8207-376D-51592C892A1A}"/>
              </a:ext>
            </a:extLst>
          </p:cNvPr>
          <p:cNvGrpSpPr/>
          <p:nvPr/>
        </p:nvGrpSpPr>
        <p:grpSpPr>
          <a:xfrm rot="5400000">
            <a:off x="1040806" y="3763037"/>
            <a:ext cx="194622" cy="166106"/>
            <a:chOff x="5264869" y="2240251"/>
            <a:chExt cx="116365" cy="84151"/>
          </a:xfrm>
        </p:grpSpPr>
        <p:sp>
          <p:nvSpPr>
            <p:cNvPr id="52" name="타원 51">
              <a:extLst>
                <a:ext uri="{FF2B5EF4-FFF2-40B4-BE49-F238E27FC236}">
                  <a16:creationId xmlns:a16="http://schemas.microsoft.com/office/drawing/2014/main" id="{CA1AD7F5-BACC-F804-323C-7EF78262E950}"/>
                </a:ext>
              </a:extLst>
            </p:cNvPr>
            <p:cNvSpPr/>
            <p:nvPr/>
          </p:nvSpPr>
          <p:spPr bwMode="gray">
            <a:xfrm>
              <a:off x="5269229" y="2240251"/>
              <a:ext cx="112005" cy="84151"/>
            </a:xfrm>
            <a:prstGeom prst="ellipse">
              <a:avLst/>
            </a:prstGeom>
            <a:solidFill>
              <a:schemeClr val="bg1"/>
            </a:solidFill>
            <a:ln w="1270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rgbClr val="FFFFFF"/>
                </a:solidFill>
              </a:endParaRPr>
            </a:p>
          </p:txBody>
        </p:sp>
        <p:cxnSp>
          <p:nvCxnSpPr>
            <p:cNvPr id="53" name="직선 연결선 52">
              <a:extLst>
                <a:ext uri="{FF2B5EF4-FFF2-40B4-BE49-F238E27FC236}">
                  <a16:creationId xmlns:a16="http://schemas.microsoft.com/office/drawing/2014/main" id="{05E413C5-5894-4A84-BBBF-C789B55645C0}"/>
                </a:ext>
              </a:extLst>
            </p:cNvPr>
            <p:cNvCxnSpPr>
              <a:stCxn id="52" idx="2"/>
            </p:cNvCxnSpPr>
            <p:nvPr/>
          </p:nvCxnSpPr>
          <p:spPr>
            <a:xfrm flipV="1">
              <a:off x="5264869" y="2278632"/>
              <a:ext cx="6695" cy="1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54" name="그룹 53">
            <a:extLst>
              <a:ext uri="{FF2B5EF4-FFF2-40B4-BE49-F238E27FC236}">
                <a16:creationId xmlns:a16="http://schemas.microsoft.com/office/drawing/2014/main" id="{0CB14FBB-8205-4B3A-E5BB-C46E3762EC9C}"/>
              </a:ext>
            </a:extLst>
          </p:cNvPr>
          <p:cNvGrpSpPr/>
          <p:nvPr/>
        </p:nvGrpSpPr>
        <p:grpSpPr>
          <a:xfrm rot="5400000">
            <a:off x="1845954" y="3763036"/>
            <a:ext cx="194620" cy="166106"/>
            <a:chOff x="5264871" y="2240250"/>
            <a:chExt cx="116364" cy="84151"/>
          </a:xfrm>
        </p:grpSpPr>
        <p:sp>
          <p:nvSpPr>
            <p:cNvPr id="55" name="타원 54">
              <a:extLst>
                <a:ext uri="{FF2B5EF4-FFF2-40B4-BE49-F238E27FC236}">
                  <a16:creationId xmlns:a16="http://schemas.microsoft.com/office/drawing/2014/main" id="{6AD07208-697B-125E-BC3C-53E2BA77789F}"/>
                </a:ext>
              </a:extLst>
            </p:cNvPr>
            <p:cNvSpPr/>
            <p:nvPr/>
          </p:nvSpPr>
          <p:spPr bwMode="gray">
            <a:xfrm>
              <a:off x="5269231" y="2240250"/>
              <a:ext cx="112004" cy="84151"/>
            </a:xfrm>
            <a:prstGeom prst="ellipse">
              <a:avLst/>
            </a:prstGeom>
            <a:solidFill>
              <a:schemeClr val="bg1"/>
            </a:solidFill>
            <a:ln w="1270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rgbClr val="FFFFFF"/>
                </a:solidFill>
              </a:endParaRPr>
            </a:p>
          </p:txBody>
        </p:sp>
        <p:cxnSp>
          <p:nvCxnSpPr>
            <p:cNvPr id="56" name="직선 연결선 55">
              <a:extLst>
                <a:ext uri="{FF2B5EF4-FFF2-40B4-BE49-F238E27FC236}">
                  <a16:creationId xmlns:a16="http://schemas.microsoft.com/office/drawing/2014/main" id="{57DD119C-036C-DA54-B2D1-B08EF60FF211}"/>
                </a:ext>
              </a:extLst>
            </p:cNvPr>
            <p:cNvCxnSpPr>
              <a:stCxn id="55" idx="2"/>
            </p:cNvCxnSpPr>
            <p:nvPr/>
          </p:nvCxnSpPr>
          <p:spPr>
            <a:xfrm flipV="1">
              <a:off x="5264871" y="2278632"/>
              <a:ext cx="6694" cy="17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57" name="타원 56">
            <a:extLst>
              <a:ext uri="{FF2B5EF4-FFF2-40B4-BE49-F238E27FC236}">
                <a16:creationId xmlns:a16="http://schemas.microsoft.com/office/drawing/2014/main" id="{0A5B008E-B438-7404-175D-9987AD2966EE}"/>
              </a:ext>
            </a:extLst>
          </p:cNvPr>
          <p:cNvSpPr/>
          <p:nvPr/>
        </p:nvSpPr>
        <p:spPr bwMode="gray">
          <a:xfrm rot="5400000">
            <a:off x="3928206" y="3759392"/>
            <a:ext cx="187329" cy="166104"/>
          </a:xfrm>
          <a:prstGeom prst="ellipse">
            <a:avLst/>
          </a:prstGeom>
          <a:solidFill>
            <a:schemeClr val="bg1"/>
          </a:solidFill>
          <a:ln w="1270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rgbClr val="FFFFFF"/>
              </a:solidFill>
            </a:endParaRPr>
          </a:p>
        </p:txBody>
      </p:sp>
      <p:sp>
        <p:nvSpPr>
          <p:cNvPr id="58" name="타원 57">
            <a:extLst>
              <a:ext uri="{FF2B5EF4-FFF2-40B4-BE49-F238E27FC236}">
                <a16:creationId xmlns:a16="http://schemas.microsoft.com/office/drawing/2014/main" id="{C5491930-488C-B7BB-8D9E-359055F44B03}"/>
              </a:ext>
            </a:extLst>
          </p:cNvPr>
          <p:cNvSpPr/>
          <p:nvPr/>
        </p:nvSpPr>
        <p:spPr bwMode="gray">
          <a:xfrm rot="5400000">
            <a:off x="5649151" y="3759392"/>
            <a:ext cx="187329" cy="166104"/>
          </a:xfrm>
          <a:prstGeom prst="ellipse">
            <a:avLst/>
          </a:prstGeom>
          <a:solidFill>
            <a:schemeClr val="bg1"/>
          </a:solidFill>
          <a:ln w="1270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rgbClr val="FFFFFF"/>
              </a:solidFill>
            </a:endParaRPr>
          </a:p>
        </p:txBody>
      </p:sp>
      <p:grpSp>
        <p:nvGrpSpPr>
          <p:cNvPr id="59" name="그룹 58">
            <a:extLst>
              <a:ext uri="{FF2B5EF4-FFF2-40B4-BE49-F238E27FC236}">
                <a16:creationId xmlns:a16="http://schemas.microsoft.com/office/drawing/2014/main" id="{560284D6-94F1-35F2-CE37-58382544FD2E}"/>
              </a:ext>
            </a:extLst>
          </p:cNvPr>
          <p:cNvGrpSpPr/>
          <p:nvPr/>
        </p:nvGrpSpPr>
        <p:grpSpPr>
          <a:xfrm rot="5400000">
            <a:off x="7654676" y="3763036"/>
            <a:ext cx="194620" cy="166106"/>
            <a:chOff x="5264871" y="2240250"/>
            <a:chExt cx="116364" cy="84151"/>
          </a:xfrm>
        </p:grpSpPr>
        <p:sp>
          <p:nvSpPr>
            <p:cNvPr id="60" name="타원 59">
              <a:extLst>
                <a:ext uri="{FF2B5EF4-FFF2-40B4-BE49-F238E27FC236}">
                  <a16:creationId xmlns:a16="http://schemas.microsoft.com/office/drawing/2014/main" id="{EF448C5B-BB88-DB82-9208-C490744595C4}"/>
                </a:ext>
              </a:extLst>
            </p:cNvPr>
            <p:cNvSpPr/>
            <p:nvPr/>
          </p:nvSpPr>
          <p:spPr bwMode="gray">
            <a:xfrm>
              <a:off x="5269231" y="2240250"/>
              <a:ext cx="112004" cy="84151"/>
            </a:xfrm>
            <a:prstGeom prst="ellipse">
              <a:avLst/>
            </a:prstGeom>
            <a:solidFill>
              <a:schemeClr val="bg1"/>
            </a:solidFill>
            <a:ln w="12700" algn="ctr">
              <a:solidFill>
                <a:schemeClr val="accent4"/>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rgbClr val="FFFFFF"/>
                </a:solidFill>
              </a:endParaRPr>
            </a:p>
          </p:txBody>
        </p:sp>
        <p:cxnSp>
          <p:nvCxnSpPr>
            <p:cNvPr id="61" name="직선 연결선 60">
              <a:extLst>
                <a:ext uri="{FF2B5EF4-FFF2-40B4-BE49-F238E27FC236}">
                  <a16:creationId xmlns:a16="http://schemas.microsoft.com/office/drawing/2014/main" id="{DBA98526-A9B3-E6CD-15CE-02F7DA81AF82}"/>
                </a:ext>
              </a:extLst>
            </p:cNvPr>
            <p:cNvCxnSpPr>
              <a:stCxn id="60" idx="2"/>
            </p:cNvCxnSpPr>
            <p:nvPr/>
          </p:nvCxnSpPr>
          <p:spPr>
            <a:xfrm flipV="1">
              <a:off x="5264871" y="2278632"/>
              <a:ext cx="6694" cy="171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62" name="TextBox 61">
            <a:extLst>
              <a:ext uri="{FF2B5EF4-FFF2-40B4-BE49-F238E27FC236}">
                <a16:creationId xmlns:a16="http://schemas.microsoft.com/office/drawing/2014/main" id="{EBA4D46F-C328-AA15-383B-E26AF1EF4E87}"/>
              </a:ext>
            </a:extLst>
          </p:cNvPr>
          <p:cNvSpPr txBox="1"/>
          <p:nvPr/>
        </p:nvSpPr>
        <p:spPr>
          <a:xfrm>
            <a:off x="7699389" y="2865250"/>
            <a:ext cx="2630472" cy="307777"/>
          </a:xfrm>
          <a:prstGeom prst="rect">
            <a:avLst/>
          </a:prstGeom>
          <a:noFill/>
        </p:spPr>
        <p:txBody>
          <a:bodyPr wrap="square" lIns="0" tIns="0" rIns="0" bIns="0" rtlCol="0">
            <a:spAutoFit/>
          </a:bodyPr>
          <a:lstStyle/>
          <a:p>
            <a:pPr>
              <a:spcBef>
                <a:spcPts val="600"/>
              </a:spcBef>
              <a:buSzPct val="100000"/>
            </a:pPr>
            <a:r>
              <a:rPr lang="en-US" altLang="ko-KR" sz="1000" b="1" dirty="0">
                <a:solidFill>
                  <a:srgbClr val="313131"/>
                </a:solidFill>
              </a:rPr>
              <a:t>2021</a:t>
            </a:r>
            <a:r>
              <a:rPr lang="ko-KR" altLang="en-US" sz="1000" b="1" dirty="0">
                <a:solidFill>
                  <a:srgbClr val="313131"/>
                </a:solidFill>
              </a:rPr>
              <a:t>년 </a:t>
            </a:r>
            <a:r>
              <a:rPr lang="en-US" altLang="ko-KR" sz="1000" b="1" dirty="0">
                <a:solidFill>
                  <a:srgbClr val="313131"/>
                </a:solidFill>
              </a:rPr>
              <a:t>12</a:t>
            </a:r>
            <a:r>
              <a:rPr lang="ko-KR" altLang="en-US" sz="1000" b="1" dirty="0">
                <a:solidFill>
                  <a:srgbClr val="313131"/>
                </a:solidFill>
              </a:rPr>
              <a:t>월</a:t>
            </a:r>
            <a:br>
              <a:rPr lang="en-US" altLang="ko-KR" sz="1000" b="1" dirty="0">
                <a:solidFill>
                  <a:srgbClr val="313131"/>
                </a:solidFill>
              </a:rPr>
            </a:br>
            <a:r>
              <a:rPr lang="ko-KR" altLang="en-US" sz="1000" b="1" dirty="0">
                <a:solidFill>
                  <a:srgbClr val="313131"/>
                </a:solidFill>
              </a:rPr>
              <a:t>금융위원회 녹색금융추진협의체</a:t>
            </a:r>
            <a:r>
              <a:rPr lang="en-US" altLang="ko-KR" sz="1000" b="1" dirty="0">
                <a:solidFill>
                  <a:srgbClr val="313131"/>
                </a:solidFill>
              </a:rPr>
              <a:t>(TF) 4</a:t>
            </a:r>
            <a:r>
              <a:rPr lang="ko-KR" altLang="en-US" sz="1000" b="1" dirty="0">
                <a:solidFill>
                  <a:srgbClr val="313131"/>
                </a:solidFill>
              </a:rPr>
              <a:t>차 회의</a:t>
            </a:r>
            <a:endParaRPr lang="en-US" altLang="ko-KR" sz="1000" b="1" dirty="0">
              <a:solidFill>
                <a:srgbClr val="313131"/>
              </a:solidFill>
            </a:endParaRPr>
          </a:p>
        </p:txBody>
      </p:sp>
      <p:sp>
        <p:nvSpPr>
          <p:cNvPr id="63" name="직사각형 62">
            <a:extLst>
              <a:ext uri="{FF2B5EF4-FFF2-40B4-BE49-F238E27FC236}">
                <a16:creationId xmlns:a16="http://schemas.microsoft.com/office/drawing/2014/main" id="{8DE03A57-11FC-3BEA-9E91-EF383A5ACB3B}"/>
              </a:ext>
            </a:extLst>
          </p:cNvPr>
          <p:cNvSpPr/>
          <p:nvPr/>
        </p:nvSpPr>
        <p:spPr bwMode="gray">
          <a:xfrm>
            <a:off x="433386" y="1366578"/>
            <a:ext cx="195188" cy="2374139"/>
          </a:xfrm>
          <a:prstGeom prst="rect">
            <a:avLst/>
          </a:prstGeom>
          <a:solidFill>
            <a:schemeClr val="bg1">
              <a:lumMod val="65000"/>
            </a:schemeClr>
          </a:solidFill>
          <a:ln w="9525"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ko-KR" altLang="en-US" sz="1200" b="1" dirty="0" err="1">
                <a:solidFill>
                  <a:schemeClr val="bg1"/>
                </a:solidFill>
              </a:rPr>
              <a:t>금융위</a:t>
            </a:r>
            <a:endParaRPr lang="ko-KR" altLang="en-US" sz="1200" b="1" dirty="0">
              <a:solidFill>
                <a:schemeClr val="bg1"/>
              </a:solidFill>
            </a:endParaRPr>
          </a:p>
        </p:txBody>
      </p:sp>
      <p:sp>
        <p:nvSpPr>
          <p:cNvPr id="64" name="직사각형 63">
            <a:extLst>
              <a:ext uri="{FF2B5EF4-FFF2-40B4-BE49-F238E27FC236}">
                <a16:creationId xmlns:a16="http://schemas.microsoft.com/office/drawing/2014/main" id="{6500F7E5-941A-B0F6-4A06-50B4D0495FA4}"/>
              </a:ext>
            </a:extLst>
          </p:cNvPr>
          <p:cNvSpPr/>
          <p:nvPr/>
        </p:nvSpPr>
        <p:spPr bwMode="gray">
          <a:xfrm>
            <a:off x="433386" y="3961854"/>
            <a:ext cx="195188" cy="2520196"/>
          </a:xfrm>
          <a:prstGeom prst="rect">
            <a:avLst/>
          </a:prstGeom>
          <a:solidFill>
            <a:schemeClr val="bg1">
              <a:lumMod val="65000"/>
            </a:schemeClr>
          </a:solidFill>
          <a:ln w="9525"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ko-KR" altLang="en-US" sz="1200" b="1" dirty="0">
                <a:solidFill>
                  <a:schemeClr val="bg1"/>
                </a:solidFill>
              </a:rPr>
              <a:t>환경부</a:t>
            </a:r>
          </a:p>
        </p:txBody>
      </p:sp>
      <p:cxnSp>
        <p:nvCxnSpPr>
          <p:cNvPr id="65" name="직선 연결선 64">
            <a:extLst>
              <a:ext uri="{FF2B5EF4-FFF2-40B4-BE49-F238E27FC236}">
                <a16:creationId xmlns:a16="http://schemas.microsoft.com/office/drawing/2014/main" id="{9DA79202-9464-65E8-F580-96DD7769313F}"/>
              </a:ext>
            </a:extLst>
          </p:cNvPr>
          <p:cNvCxnSpPr>
            <a:cxnSpLocks/>
            <a:stCxn id="49" idx="2"/>
          </p:cNvCxnSpPr>
          <p:nvPr/>
        </p:nvCxnSpPr>
        <p:spPr>
          <a:xfrm flipV="1">
            <a:off x="750539" y="1985523"/>
            <a:ext cx="3905" cy="177054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6" name="연결선: 꺾임 63">
            <a:extLst>
              <a:ext uri="{FF2B5EF4-FFF2-40B4-BE49-F238E27FC236}">
                <a16:creationId xmlns:a16="http://schemas.microsoft.com/office/drawing/2014/main" id="{4FC7C7A2-A95F-8852-20A4-33CB24A5E27A}"/>
              </a:ext>
            </a:extLst>
          </p:cNvPr>
          <p:cNvCxnSpPr>
            <a:cxnSpLocks/>
          </p:cNvCxnSpPr>
          <p:nvPr/>
        </p:nvCxnSpPr>
        <p:spPr>
          <a:xfrm rot="5400000">
            <a:off x="329737" y="4395721"/>
            <a:ext cx="1741636" cy="822406"/>
          </a:xfrm>
          <a:prstGeom prst="bentConnector3">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7" name="연결선: 꺾임 86">
            <a:extLst>
              <a:ext uri="{FF2B5EF4-FFF2-40B4-BE49-F238E27FC236}">
                <a16:creationId xmlns:a16="http://schemas.microsoft.com/office/drawing/2014/main" id="{F7934FA1-C5CD-9472-5AAC-C940439E52FB}"/>
              </a:ext>
            </a:extLst>
          </p:cNvPr>
          <p:cNvCxnSpPr>
            <a:stCxn id="57" idx="2"/>
          </p:cNvCxnSpPr>
          <p:nvPr/>
        </p:nvCxnSpPr>
        <p:spPr>
          <a:xfrm rot="5400000" flipH="1" flipV="1">
            <a:off x="5240865" y="2387628"/>
            <a:ext cx="142159" cy="2580146"/>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8" name="직선 연결선 67">
            <a:extLst>
              <a:ext uri="{FF2B5EF4-FFF2-40B4-BE49-F238E27FC236}">
                <a16:creationId xmlns:a16="http://schemas.microsoft.com/office/drawing/2014/main" id="{89FB1B67-B29D-AECF-9F55-B2A515AD8988}"/>
              </a:ext>
            </a:extLst>
          </p:cNvPr>
          <p:cNvCxnSpPr/>
          <p:nvPr/>
        </p:nvCxnSpPr>
        <p:spPr>
          <a:xfrm flipV="1">
            <a:off x="6595667" y="2254071"/>
            <a:ext cx="0" cy="13589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직선 연결선 68">
            <a:extLst>
              <a:ext uri="{FF2B5EF4-FFF2-40B4-BE49-F238E27FC236}">
                <a16:creationId xmlns:a16="http://schemas.microsoft.com/office/drawing/2014/main" id="{2E7799D5-6678-90D1-87B4-8A04A7F6134C}"/>
              </a:ext>
            </a:extLst>
          </p:cNvPr>
          <p:cNvCxnSpPr>
            <a:cxnSpLocks/>
          </p:cNvCxnSpPr>
          <p:nvPr/>
        </p:nvCxnSpPr>
        <p:spPr>
          <a:xfrm flipV="1">
            <a:off x="6791323" y="2844891"/>
            <a:ext cx="6350" cy="83158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0" name="연결선: 꺾임 101">
            <a:extLst>
              <a:ext uri="{FF2B5EF4-FFF2-40B4-BE49-F238E27FC236}">
                <a16:creationId xmlns:a16="http://schemas.microsoft.com/office/drawing/2014/main" id="{6191C723-9EDA-4F37-2CB7-2DDF39AC933F}"/>
              </a:ext>
            </a:extLst>
          </p:cNvPr>
          <p:cNvCxnSpPr>
            <a:stCxn id="58" idx="2"/>
          </p:cNvCxnSpPr>
          <p:nvPr/>
        </p:nvCxnSpPr>
        <p:spPr>
          <a:xfrm rot="5400000" flipH="1" flipV="1">
            <a:off x="6236530" y="3187638"/>
            <a:ext cx="67429" cy="1054856"/>
          </a:xfrm>
          <a:prstGeom prst="bentConnector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1" name="직선 연결선 70">
            <a:extLst>
              <a:ext uri="{FF2B5EF4-FFF2-40B4-BE49-F238E27FC236}">
                <a16:creationId xmlns:a16="http://schemas.microsoft.com/office/drawing/2014/main" id="{58A193AB-FECD-1EAD-A310-41524B70CE56}"/>
              </a:ext>
            </a:extLst>
          </p:cNvPr>
          <p:cNvCxnSpPr>
            <a:cxnSpLocks/>
          </p:cNvCxnSpPr>
          <p:nvPr/>
        </p:nvCxnSpPr>
        <p:spPr>
          <a:xfrm flipH="1" flipV="1">
            <a:off x="5988334" y="3941247"/>
            <a:ext cx="11051" cy="110047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 name="직선 연결선 71">
            <a:extLst>
              <a:ext uri="{FF2B5EF4-FFF2-40B4-BE49-F238E27FC236}">
                <a16:creationId xmlns:a16="http://schemas.microsoft.com/office/drawing/2014/main" id="{85E058CE-03B9-B95E-6CD3-790156B7D0EA}"/>
              </a:ext>
            </a:extLst>
          </p:cNvPr>
          <p:cNvCxnSpPr>
            <a:cxnSpLocks/>
          </p:cNvCxnSpPr>
          <p:nvPr/>
        </p:nvCxnSpPr>
        <p:spPr>
          <a:xfrm flipH="1" flipV="1">
            <a:off x="6270328" y="3922886"/>
            <a:ext cx="4361" cy="39476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D1BCA08B-8F4D-7794-E33E-7AD0A42EE7F9}"/>
              </a:ext>
            </a:extLst>
          </p:cNvPr>
          <p:cNvSpPr txBox="1"/>
          <p:nvPr/>
        </p:nvSpPr>
        <p:spPr>
          <a:xfrm>
            <a:off x="3058799" y="6601905"/>
            <a:ext cx="8156574" cy="123111"/>
          </a:xfrm>
          <a:prstGeom prst="rect">
            <a:avLst/>
          </a:prstGeom>
          <a:noFill/>
        </p:spPr>
        <p:txBody>
          <a:bodyPr wrap="square" lIns="0" tIns="0" rIns="0" bIns="0" rtlCol="0">
            <a:spAutoFit/>
          </a:bodyPr>
          <a:lstStyle/>
          <a:p>
            <a:pPr algn="r">
              <a:spcBef>
                <a:spcPts val="600"/>
              </a:spcBef>
              <a:buSzPct val="100000"/>
            </a:pPr>
            <a:r>
              <a:rPr lang="en-US" altLang="ko-KR" sz="800" dirty="0">
                <a:solidFill>
                  <a:srgbClr val="313131"/>
                </a:solidFill>
                <a:latin typeface="Verdana" panose="020B0604030504040204" pitchFamily="34" charset="0"/>
                <a:ea typeface="나눔고딕" panose="020D0604000000000000" pitchFamily="50" charset="-127"/>
              </a:rPr>
              <a:t>source: </a:t>
            </a:r>
            <a:r>
              <a:rPr lang="ko-KR" altLang="en-US" sz="800" dirty="0" err="1">
                <a:solidFill>
                  <a:srgbClr val="313131"/>
                </a:solidFill>
                <a:latin typeface="Verdana" panose="020B0604030504040204" pitchFamily="34" charset="0"/>
                <a:ea typeface="나눔고딕" panose="020D0604000000000000" pitchFamily="50" charset="-127"/>
              </a:rPr>
              <a:t>기후금융지지선언식</a:t>
            </a:r>
            <a:r>
              <a:rPr lang="ko-KR" altLang="en-US" sz="800" dirty="0">
                <a:solidFill>
                  <a:srgbClr val="313131"/>
                </a:solidFill>
                <a:latin typeface="Verdana" panose="020B0604030504040204" pitchFamily="34" charset="0"/>
                <a:ea typeface="나눔고딕" panose="020D0604000000000000" pitchFamily="50" charset="-127"/>
              </a:rPr>
              <a:t> 발표자료</a:t>
            </a:r>
            <a:r>
              <a:rPr lang="en-US" altLang="ko-KR" sz="800" dirty="0">
                <a:solidFill>
                  <a:srgbClr val="313131"/>
                </a:solidFill>
                <a:latin typeface="Verdana" panose="020B0604030504040204" pitchFamily="34" charset="0"/>
                <a:ea typeface="나눔고딕" panose="020D0604000000000000" pitchFamily="50" charset="-127"/>
              </a:rPr>
              <a:t>(</a:t>
            </a:r>
            <a:r>
              <a:rPr lang="ko-KR" altLang="en-US" sz="800" dirty="0" err="1">
                <a:solidFill>
                  <a:srgbClr val="313131"/>
                </a:solidFill>
                <a:latin typeface="Verdana" panose="020B0604030504040204" pitchFamily="34" charset="0"/>
                <a:ea typeface="나눔고딕" panose="020D0604000000000000" pitchFamily="50" charset="-127"/>
              </a:rPr>
              <a:t>임대웅</a:t>
            </a:r>
            <a:r>
              <a:rPr lang="en-US" altLang="ko-KR" sz="800" dirty="0">
                <a:solidFill>
                  <a:srgbClr val="313131"/>
                </a:solidFill>
                <a:latin typeface="Verdana" panose="020B0604030504040204" pitchFamily="34" charset="0"/>
                <a:ea typeface="나눔고딕" panose="020D0604000000000000" pitchFamily="50" charset="-127"/>
              </a:rPr>
              <a:t>, 2021.3.9), </a:t>
            </a:r>
            <a:r>
              <a:rPr lang="ko-KR" altLang="en-US" sz="800" dirty="0">
                <a:solidFill>
                  <a:srgbClr val="313131"/>
                </a:solidFill>
                <a:latin typeface="Verdana" panose="020B0604030504040204" pitchFamily="34" charset="0"/>
                <a:ea typeface="나눔고딕" panose="020D0604000000000000" pitchFamily="50" charset="-127"/>
              </a:rPr>
              <a:t>대구대학교 정준희 교수 인터뷰</a:t>
            </a:r>
            <a:r>
              <a:rPr lang="en-US" altLang="ko-KR" sz="800" dirty="0">
                <a:solidFill>
                  <a:srgbClr val="313131"/>
                </a:solidFill>
                <a:latin typeface="Verdana" panose="020B0604030504040204" pitchFamily="34" charset="0"/>
                <a:ea typeface="나눔고딕" panose="020D0604000000000000" pitchFamily="50" charset="-127"/>
              </a:rPr>
              <a:t>, </a:t>
            </a:r>
            <a:r>
              <a:rPr lang="ko-KR" altLang="en-US" sz="800" dirty="0">
                <a:solidFill>
                  <a:srgbClr val="313131"/>
                </a:solidFill>
                <a:latin typeface="Verdana" panose="020B0604030504040204" pitchFamily="34" charset="0"/>
                <a:ea typeface="나눔고딕" panose="020D0604000000000000" pitchFamily="50" charset="-127"/>
              </a:rPr>
              <a:t>지평</a:t>
            </a:r>
            <a:r>
              <a:rPr lang="en-US" altLang="ko-KR" sz="800" dirty="0">
                <a:solidFill>
                  <a:srgbClr val="313131"/>
                </a:solidFill>
                <a:latin typeface="Verdana" panose="020B0604030504040204" pitchFamily="34" charset="0"/>
                <a:ea typeface="나눔고딕" panose="020D0604000000000000" pitchFamily="50" charset="-127"/>
              </a:rPr>
              <a:t> ESG</a:t>
            </a:r>
            <a:r>
              <a:rPr lang="ko-KR" altLang="en-US" sz="800" dirty="0">
                <a:solidFill>
                  <a:srgbClr val="313131"/>
                </a:solidFill>
                <a:latin typeface="Verdana" panose="020B0604030504040204" pitchFamily="34" charset="0"/>
                <a:ea typeface="나눔고딕" panose="020D0604000000000000" pitchFamily="50" charset="-127"/>
              </a:rPr>
              <a:t>센터 </a:t>
            </a:r>
            <a:r>
              <a:rPr lang="en-US" altLang="ko-KR" sz="800" dirty="0">
                <a:solidFill>
                  <a:srgbClr val="313131"/>
                </a:solidFill>
                <a:latin typeface="Verdana" panose="020B0604030504040204" pitchFamily="34" charset="0"/>
                <a:ea typeface="나눔고딕" panose="020D0604000000000000" pitchFamily="50" charset="-127"/>
              </a:rPr>
              <a:t>Research,</a:t>
            </a:r>
            <a:endParaRPr lang="en-US" altLang="ko-KR" sz="800" dirty="0">
              <a:solidFill>
                <a:srgbClr val="FF0000"/>
              </a:solidFill>
              <a:latin typeface="Verdana" panose="020B0604030504040204" pitchFamily="34" charset="0"/>
              <a:ea typeface="나눔고딕" panose="020D0604000000000000" pitchFamily="50" charset="-127"/>
            </a:endParaRPr>
          </a:p>
        </p:txBody>
      </p:sp>
      <p:sp>
        <p:nvSpPr>
          <p:cNvPr id="74" name="모서리가 둥근 직사각형 73"/>
          <p:cNvSpPr/>
          <p:nvPr/>
        </p:nvSpPr>
        <p:spPr>
          <a:xfrm>
            <a:off x="433386" y="872308"/>
            <a:ext cx="2467755"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latin typeface="+mj-lt"/>
              </a:rPr>
              <a:t>TCFD </a:t>
            </a:r>
            <a:r>
              <a:rPr lang="ko-KR" altLang="en-US" b="1" dirty="0">
                <a:solidFill>
                  <a:schemeClr val="tx1"/>
                </a:solidFill>
                <a:latin typeface="+mj-lt"/>
              </a:rPr>
              <a:t>국내 동향</a:t>
            </a: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12</a:t>
            </a:fld>
            <a:endParaRPr lang="ko-KR" altLang="en-US"/>
          </a:p>
        </p:txBody>
      </p:sp>
    </p:spTree>
    <p:extLst>
      <p:ext uri="{BB962C8B-B14F-4D97-AF65-F5344CB8AC3E}">
        <p14:creationId xmlns:p14="http://schemas.microsoft.com/office/powerpoint/2010/main" val="4060243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4097049" cy="461665"/>
          </a:xfrm>
          <a:prstGeom prst="rect">
            <a:avLst/>
          </a:prstGeom>
          <a:noFill/>
        </p:spPr>
        <p:txBody>
          <a:bodyPr wrap="square" rtlCol="0">
            <a:spAutoFit/>
          </a:bodyPr>
          <a:lstStyle/>
          <a:p>
            <a:r>
              <a:rPr lang="en-US" altLang="ko-KR" sz="2400" b="1" dirty="0"/>
              <a:t>II. TCFD </a:t>
            </a:r>
            <a:r>
              <a:rPr lang="ko-KR" altLang="en-US" sz="2400" b="1" dirty="0"/>
              <a:t>국내 동향</a:t>
            </a:r>
          </a:p>
        </p:txBody>
      </p:sp>
      <p:sp>
        <p:nvSpPr>
          <p:cNvPr id="3" name="모서리가 둥근 직사각형 2"/>
          <p:cNvSpPr/>
          <p:nvPr/>
        </p:nvSpPr>
        <p:spPr>
          <a:xfrm>
            <a:off x="433386" y="1014153"/>
            <a:ext cx="2467755"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latin typeface="+mj-lt"/>
              </a:rPr>
              <a:t>TCFD </a:t>
            </a:r>
            <a:r>
              <a:rPr lang="ko-KR" altLang="en-US" b="1" dirty="0">
                <a:solidFill>
                  <a:schemeClr val="tx1"/>
                </a:solidFill>
                <a:latin typeface="+mj-lt"/>
              </a:rPr>
              <a:t>국내 동향</a:t>
            </a:r>
          </a:p>
        </p:txBody>
      </p:sp>
      <p:sp>
        <p:nvSpPr>
          <p:cNvPr id="12" name="직사각형 11"/>
          <p:cNvSpPr/>
          <p:nvPr/>
        </p:nvSpPr>
        <p:spPr>
          <a:xfrm>
            <a:off x="341947" y="1623502"/>
            <a:ext cx="10809317" cy="4019562"/>
          </a:xfrm>
          <a:prstGeom prst="rect">
            <a:avLst/>
          </a:prstGeom>
        </p:spPr>
        <p:txBody>
          <a:bodyPr wrap="square">
            <a:spAutoFit/>
          </a:bodyPr>
          <a:lstStyle/>
          <a:p>
            <a:pPr algn="just" fontAlgn="base">
              <a:lnSpc>
                <a:spcPct val="145000"/>
              </a:lnSpc>
            </a:pPr>
            <a:r>
              <a:rPr lang="ko-KR" altLang="en-US" sz="1600" b="1" dirty="0"/>
              <a:t>정책당국의 추진현황</a:t>
            </a:r>
          </a:p>
          <a:p>
            <a:pPr marL="285750" indent="-285750" algn="just" fontAlgn="base">
              <a:lnSpc>
                <a:spcPct val="145000"/>
              </a:lnSpc>
              <a:buFont typeface="Arial" panose="020B0604020202020204" pitchFamily="34" charset="0"/>
              <a:buChar char="•"/>
            </a:pPr>
            <a:r>
              <a:rPr lang="en-US" altLang="ko-KR" sz="1600" b="1" dirty="0"/>
              <a:t>2019</a:t>
            </a:r>
            <a:r>
              <a:rPr lang="ko-KR" altLang="en-US" sz="1600" b="1" dirty="0"/>
              <a:t>년부터 금융당국을 포함한 정부와 국회 등이 적극적으로 참여하여 녹색금융을 제도화하고 있으며</a:t>
            </a:r>
            <a:r>
              <a:rPr lang="en-US" altLang="ko-KR" sz="1600" b="1" dirty="0"/>
              <a:t>, </a:t>
            </a:r>
            <a:r>
              <a:rPr lang="ko-KR" altLang="en-US" sz="1600" b="1" dirty="0"/>
              <a:t>정부의 </a:t>
            </a:r>
            <a:r>
              <a:rPr lang="en-US" altLang="ko-KR" sz="1600" b="1" dirty="0"/>
              <a:t>2050 </a:t>
            </a:r>
            <a:r>
              <a:rPr lang="ko-KR" altLang="en-US" sz="1600" b="1" dirty="0"/>
              <a:t>탄소중립 발표와 함께 금융감독</a:t>
            </a:r>
            <a:r>
              <a:rPr lang="en-US" altLang="ko-KR" sz="1600" b="1" dirty="0"/>
              <a:t>·</a:t>
            </a:r>
            <a:r>
              <a:rPr lang="ko-KR" altLang="en-US" sz="1600" b="1" dirty="0" err="1"/>
              <a:t>규제체계에</a:t>
            </a:r>
            <a:r>
              <a:rPr lang="ko-KR" altLang="en-US" sz="1600" b="1" dirty="0"/>
              <a:t> 기후리스크를 반영하고 </a:t>
            </a:r>
            <a:r>
              <a:rPr lang="en-US" altLang="ko-KR" sz="1600" b="1" dirty="0"/>
              <a:t>TCFD</a:t>
            </a:r>
            <a:r>
              <a:rPr lang="ko-KR" altLang="en-US" sz="1600" b="1" dirty="0"/>
              <a:t>기반의 </a:t>
            </a:r>
            <a:r>
              <a:rPr lang="ko-KR" altLang="en-US" sz="1600" b="1" dirty="0" err="1"/>
              <a:t>기후환경</a:t>
            </a:r>
            <a:r>
              <a:rPr lang="ko-KR" altLang="en-US" sz="1600" b="1" dirty="0"/>
              <a:t> 정보공시 요구를 더욱 강화할 것으로 전망됨</a:t>
            </a:r>
            <a:endParaRPr lang="en-US" altLang="ko-KR" sz="1600" b="1" dirty="0"/>
          </a:p>
          <a:p>
            <a:pPr marL="285750" indent="-285750" algn="just" fontAlgn="base">
              <a:lnSpc>
                <a:spcPct val="145000"/>
              </a:lnSpc>
              <a:buFont typeface="Arial" panose="020B0604020202020204" pitchFamily="34" charset="0"/>
              <a:buChar char="•"/>
            </a:pPr>
            <a:r>
              <a:rPr lang="ko-KR" altLang="en-US" sz="1600" b="1" dirty="0"/>
              <a:t>금융위원회는 </a:t>
            </a:r>
            <a:r>
              <a:rPr lang="en-US" altLang="ko-KR" sz="1600" b="1" dirty="0"/>
              <a:t>2021</a:t>
            </a:r>
            <a:r>
              <a:rPr lang="ko-KR" altLang="en-US" sz="1600" b="1" dirty="0"/>
              <a:t>년 금융정책 추진방향에 녹색금융 활성화를 명시하고 정책금융의 선도적 지원</a:t>
            </a:r>
            <a:r>
              <a:rPr lang="en-US" altLang="ko-KR" sz="1600" b="1" dirty="0"/>
              <a:t>, </a:t>
            </a:r>
            <a:r>
              <a:rPr lang="ko-KR" altLang="en-US" sz="1600" b="1" dirty="0"/>
              <a:t>민간자금 유입 유도</a:t>
            </a:r>
            <a:r>
              <a:rPr lang="en-US" altLang="ko-KR" sz="1600" b="1" dirty="0"/>
              <a:t>, </a:t>
            </a:r>
            <a:r>
              <a:rPr lang="ko-KR" altLang="en-US" sz="1600" b="1" dirty="0" err="1"/>
              <a:t>시장인프라</a:t>
            </a:r>
            <a:r>
              <a:rPr lang="ko-KR" altLang="en-US" sz="1600" b="1" dirty="0"/>
              <a:t> 정비의 </a:t>
            </a:r>
            <a:r>
              <a:rPr lang="en-US" altLang="ko-KR" sz="1600" b="1" dirty="0"/>
              <a:t>3</a:t>
            </a:r>
            <a:r>
              <a:rPr lang="ko-KR" altLang="en-US" sz="1600" b="1" dirty="0"/>
              <a:t>대 정책 방향을 제시함</a:t>
            </a:r>
            <a:endParaRPr lang="en-US" altLang="ko-KR" sz="1600" b="1" dirty="0"/>
          </a:p>
          <a:p>
            <a:pPr marL="285750" indent="-285750" algn="just" fontAlgn="base">
              <a:lnSpc>
                <a:spcPct val="145000"/>
              </a:lnSpc>
              <a:buFont typeface="Arial" panose="020B0604020202020204" pitchFamily="34" charset="0"/>
              <a:buChar char="•"/>
            </a:pPr>
            <a:r>
              <a:rPr lang="ko-KR" altLang="en-US" sz="1600" b="1" dirty="0"/>
              <a:t>금융감독원도 </a:t>
            </a:r>
            <a:r>
              <a:rPr lang="en-US" altLang="ko-KR" sz="1600" b="1" dirty="0"/>
              <a:t>2021</a:t>
            </a:r>
            <a:r>
              <a:rPr lang="ko-KR" altLang="en-US" sz="1600" b="1" dirty="0"/>
              <a:t>년 </a:t>
            </a:r>
            <a:r>
              <a:rPr lang="en-US" altLang="ko-KR" sz="1600" b="1" dirty="0"/>
              <a:t>5</a:t>
            </a:r>
            <a:r>
              <a:rPr lang="ko-KR" altLang="en-US" sz="1600" b="1" dirty="0"/>
              <a:t>월 기후리스크포럼을 발족시켰고</a:t>
            </a:r>
            <a:r>
              <a:rPr lang="en-US" altLang="ko-KR" sz="1600" b="1" dirty="0"/>
              <a:t>, 12</a:t>
            </a:r>
            <a:r>
              <a:rPr lang="ko-KR" altLang="en-US" sz="1600" b="1" dirty="0"/>
              <a:t>월 ‘</a:t>
            </a:r>
            <a:r>
              <a:rPr lang="ko-KR" altLang="en-US" sz="1600" b="1" dirty="0" err="1"/>
              <a:t>기후리스크</a:t>
            </a:r>
            <a:r>
              <a:rPr lang="ko-KR" altLang="en-US" sz="1600" b="1" dirty="0"/>
              <a:t> 관리 </a:t>
            </a:r>
            <a:r>
              <a:rPr lang="ko-KR" altLang="en-US" sz="1600" b="1" dirty="0" err="1"/>
              <a:t>지침서’를</a:t>
            </a:r>
            <a:r>
              <a:rPr lang="ko-KR" altLang="en-US" sz="1600" b="1" dirty="0"/>
              <a:t> 발간함</a:t>
            </a:r>
            <a:endParaRPr lang="en-US" altLang="ko-KR" sz="1600" b="1" dirty="0"/>
          </a:p>
          <a:p>
            <a:pPr marL="285750" indent="-285750" algn="just" fontAlgn="base">
              <a:lnSpc>
                <a:spcPct val="145000"/>
              </a:lnSpc>
              <a:buFont typeface="Arial" panose="020B0604020202020204" pitchFamily="34" charset="0"/>
              <a:buChar char="•"/>
            </a:pPr>
            <a:r>
              <a:rPr lang="en-US" altLang="ko-KR" sz="1600" b="1" dirty="0"/>
              <a:t>‘</a:t>
            </a:r>
            <a:r>
              <a:rPr lang="ko-KR" altLang="en-US" sz="1600" b="1" dirty="0" err="1"/>
              <a:t>기후리스크</a:t>
            </a:r>
            <a:r>
              <a:rPr lang="ko-KR" altLang="en-US" sz="1600" b="1" dirty="0"/>
              <a:t> 관리 </a:t>
            </a:r>
            <a:r>
              <a:rPr lang="ko-KR" altLang="en-US" sz="1600" b="1" dirty="0" err="1"/>
              <a:t>지침서’는</a:t>
            </a:r>
            <a:r>
              <a:rPr lang="ko-KR" altLang="en-US" sz="1600" b="1" dirty="0"/>
              <a:t> </a:t>
            </a:r>
            <a:r>
              <a:rPr lang="ko-KR" altLang="en-US" sz="1600" b="1" dirty="0" err="1"/>
              <a:t>기후리스크</a:t>
            </a:r>
            <a:r>
              <a:rPr lang="ko-KR" altLang="en-US" sz="1600" b="1" dirty="0"/>
              <a:t> 관련 사업환경 및 전략</a:t>
            </a:r>
            <a:r>
              <a:rPr lang="en-US" altLang="ko-KR" sz="1600" b="1" dirty="0"/>
              <a:t>, </a:t>
            </a:r>
            <a:r>
              <a:rPr lang="ko-KR" altLang="en-US" sz="1600" b="1" dirty="0"/>
              <a:t>지배구조</a:t>
            </a:r>
            <a:r>
              <a:rPr lang="en-US" altLang="ko-KR" sz="1600" b="1" dirty="0"/>
              <a:t>, </a:t>
            </a:r>
            <a:r>
              <a:rPr lang="ko-KR" altLang="en-US" sz="1600" b="1" dirty="0"/>
              <a:t>리스크 관리</a:t>
            </a:r>
            <a:r>
              <a:rPr lang="en-US" altLang="ko-KR" sz="1600" b="1" dirty="0"/>
              <a:t>, </a:t>
            </a:r>
            <a:r>
              <a:rPr lang="ko-KR" altLang="en-US" sz="1600" b="1" dirty="0"/>
              <a:t>공시 등에 관한 사항을 담고 있으며</a:t>
            </a:r>
            <a:r>
              <a:rPr lang="en-US" altLang="ko-KR" sz="1600" b="1" dirty="0"/>
              <a:t>, </a:t>
            </a:r>
            <a:r>
              <a:rPr lang="ko-KR" altLang="en-US" sz="1600" b="1" dirty="0"/>
              <a:t>시나리오 분석</a:t>
            </a:r>
            <a:r>
              <a:rPr lang="en-US" altLang="ko-KR" sz="1600" b="1" dirty="0"/>
              <a:t>, </a:t>
            </a:r>
            <a:r>
              <a:rPr lang="ko-KR" altLang="en-US" sz="1600" b="1" dirty="0"/>
              <a:t>스트레스 테스트 관련 내용은 추후 반영할 것을 검토하고 있음</a:t>
            </a:r>
            <a:endParaRPr lang="en-US" altLang="ko-KR" sz="1600" b="1" dirty="0"/>
          </a:p>
          <a:p>
            <a:pPr marL="285750" indent="-285750" algn="just" fontAlgn="base">
              <a:lnSpc>
                <a:spcPct val="145000"/>
              </a:lnSpc>
              <a:buFont typeface="Arial" panose="020B0604020202020204" pitchFamily="34" charset="0"/>
              <a:buChar char="•"/>
            </a:pPr>
            <a:r>
              <a:rPr lang="en-US" altLang="ko-KR" sz="1600" b="1" dirty="0"/>
              <a:t>2021</a:t>
            </a:r>
            <a:r>
              <a:rPr lang="ko-KR" altLang="en-US" sz="1600" b="1" dirty="0"/>
              <a:t>년 </a:t>
            </a:r>
            <a:r>
              <a:rPr lang="en-US" altLang="ko-KR" sz="1600" b="1" dirty="0"/>
              <a:t>12</a:t>
            </a:r>
            <a:r>
              <a:rPr lang="ko-KR" altLang="en-US" sz="1600" b="1" dirty="0"/>
              <a:t>월 환경부는 탄소중립</a:t>
            </a:r>
            <a:r>
              <a:rPr lang="en-US" altLang="ko-KR" sz="1600" b="1" dirty="0"/>
              <a:t>, </a:t>
            </a:r>
            <a:r>
              <a:rPr lang="ko-KR" altLang="en-US" sz="1600" b="1" dirty="0" err="1"/>
              <a:t>지속가능한</a:t>
            </a:r>
            <a:r>
              <a:rPr lang="ko-KR" altLang="en-US" sz="1600" b="1" dirty="0"/>
              <a:t> 사회에 필요한 녹색경제 활동에 대한 정의와 기준인 한국형 녹색분류체계를 발표함</a:t>
            </a:r>
            <a:r>
              <a:rPr lang="en-US" altLang="ko-KR" sz="1600" b="1" dirty="0"/>
              <a:t>.</a:t>
            </a:r>
            <a:endParaRPr lang="ko-KR" altLang="en-US" sz="1600" b="1" dirty="0">
              <a:latin typeface="+mj-lt"/>
            </a:endParaRPr>
          </a:p>
        </p:txBody>
      </p:sp>
      <p:sp>
        <p:nvSpPr>
          <p:cNvPr id="80" name="슬라이드 번호 개체 틀 79"/>
          <p:cNvSpPr>
            <a:spLocks noGrp="1"/>
          </p:cNvSpPr>
          <p:nvPr>
            <p:ph type="sldNum" sz="quarter" idx="12"/>
          </p:nvPr>
        </p:nvSpPr>
        <p:spPr/>
        <p:txBody>
          <a:bodyPr/>
          <a:lstStyle/>
          <a:p>
            <a:fld id="{4CA00AB0-ADDF-46BC-B417-36A7D894DC0D}" type="slidenum">
              <a:rPr lang="ko-KR" altLang="en-US" smtClean="0"/>
              <a:t>13</a:t>
            </a:fld>
            <a:endParaRPr lang="ko-KR" altLang="en-US"/>
          </a:p>
        </p:txBody>
      </p:sp>
    </p:spTree>
    <p:extLst>
      <p:ext uri="{BB962C8B-B14F-4D97-AF65-F5344CB8AC3E}">
        <p14:creationId xmlns:p14="http://schemas.microsoft.com/office/powerpoint/2010/main" val="3209377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4097049" cy="461665"/>
          </a:xfrm>
          <a:prstGeom prst="rect">
            <a:avLst/>
          </a:prstGeom>
          <a:noFill/>
        </p:spPr>
        <p:txBody>
          <a:bodyPr wrap="square" rtlCol="0">
            <a:spAutoFit/>
          </a:bodyPr>
          <a:lstStyle/>
          <a:p>
            <a:r>
              <a:rPr lang="en-US" altLang="ko-KR" sz="2400" b="1" dirty="0"/>
              <a:t>II. TCFD </a:t>
            </a:r>
            <a:r>
              <a:rPr lang="ko-KR" altLang="en-US" sz="2400" b="1" dirty="0"/>
              <a:t>국내 동향</a:t>
            </a:r>
          </a:p>
        </p:txBody>
      </p:sp>
      <p:sp>
        <p:nvSpPr>
          <p:cNvPr id="3" name="모서리가 둥근 직사각형 2"/>
          <p:cNvSpPr/>
          <p:nvPr/>
        </p:nvSpPr>
        <p:spPr>
          <a:xfrm>
            <a:off x="433386" y="1014153"/>
            <a:ext cx="2467755"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latin typeface="+mj-lt"/>
              </a:rPr>
              <a:t>TCFD </a:t>
            </a:r>
            <a:r>
              <a:rPr lang="ko-KR" altLang="en-US" b="1" dirty="0">
                <a:solidFill>
                  <a:schemeClr val="tx1"/>
                </a:solidFill>
                <a:latin typeface="+mj-lt"/>
              </a:rPr>
              <a:t>국내 동향</a:t>
            </a:r>
          </a:p>
        </p:txBody>
      </p:sp>
      <p:sp>
        <p:nvSpPr>
          <p:cNvPr id="12" name="직사각형 11"/>
          <p:cNvSpPr/>
          <p:nvPr/>
        </p:nvSpPr>
        <p:spPr>
          <a:xfrm>
            <a:off x="341947" y="1623502"/>
            <a:ext cx="10809317" cy="4019562"/>
          </a:xfrm>
          <a:prstGeom prst="rect">
            <a:avLst/>
          </a:prstGeom>
        </p:spPr>
        <p:txBody>
          <a:bodyPr wrap="square">
            <a:spAutoFit/>
          </a:bodyPr>
          <a:lstStyle/>
          <a:p>
            <a:pPr algn="just" fontAlgn="base">
              <a:lnSpc>
                <a:spcPct val="145000"/>
              </a:lnSpc>
            </a:pPr>
            <a:r>
              <a:rPr lang="ko-KR" altLang="en-US" sz="1600" b="1" dirty="0"/>
              <a:t>금융회사 추진현황</a:t>
            </a:r>
            <a:endParaRPr lang="en-US" altLang="ko-KR" sz="1600" b="1" dirty="0"/>
          </a:p>
          <a:p>
            <a:pPr marL="285750" indent="-285750" algn="just" fontAlgn="base">
              <a:lnSpc>
                <a:spcPct val="145000"/>
              </a:lnSpc>
              <a:buFont typeface="Arial" panose="020B0604020202020204" pitchFamily="34" charset="0"/>
              <a:buChar char="•"/>
            </a:pPr>
            <a:r>
              <a:rPr lang="en-US" altLang="ko-KR" sz="1600" b="1" dirty="0"/>
              <a:t>2021</a:t>
            </a:r>
            <a:r>
              <a:rPr lang="ko-KR" altLang="en-US" sz="1600" b="1" dirty="0"/>
              <a:t>년 금융위원회</a:t>
            </a:r>
            <a:r>
              <a:rPr lang="en-US" altLang="ko-KR" sz="1600" b="1" dirty="0"/>
              <a:t>, 13</a:t>
            </a:r>
            <a:r>
              <a:rPr lang="ko-KR" altLang="en-US" sz="1600" b="1" dirty="0"/>
              <a:t>개 금융유관기관과 </a:t>
            </a:r>
            <a:r>
              <a:rPr lang="en-US" altLang="ko-KR" sz="1600" b="1" dirty="0"/>
              <a:t>｢</a:t>
            </a:r>
            <a:r>
              <a:rPr lang="ko-KR" altLang="en-US" sz="1600" b="1" dirty="0"/>
              <a:t>기후변화 관련 재무정보 공개 협의체</a:t>
            </a:r>
            <a:r>
              <a:rPr lang="en-US" altLang="ko-KR" sz="1600" b="1" dirty="0"/>
              <a:t>(TCFD*)｣ </a:t>
            </a:r>
            <a:r>
              <a:rPr lang="ko-KR" altLang="en-US" sz="1600" b="1" dirty="0"/>
              <a:t>및 </a:t>
            </a:r>
            <a:r>
              <a:rPr lang="en-US" altLang="ko-KR" sz="1600" b="1" dirty="0"/>
              <a:t>TCFD </a:t>
            </a:r>
            <a:r>
              <a:rPr lang="ko-KR" altLang="en-US" sz="1600" b="1" dirty="0"/>
              <a:t>권고안에 대한 지지선언</a:t>
            </a:r>
            <a:endParaRPr lang="en-US" altLang="ko-KR" sz="1600" b="1" dirty="0"/>
          </a:p>
          <a:p>
            <a:pPr marL="285750" indent="-285750" algn="just" fontAlgn="base">
              <a:lnSpc>
                <a:spcPct val="145000"/>
              </a:lnSpc>
              <a:buFont typeface="Arial" panose="020B0604020202020204" pitchFamily="34" charset="0"/>
              <a:buChar char="•"/>
            </a:pPr>
            <a:r>
              <a:rPr lang="ko-KR" altLang="en-US" sz="1600" b="1" dirty="0"/>
              <a:t>은행연합회 등 </a:t>
            </a:r>
            <a:r>
              <a:rPr lang="en-US" altLang="ko-KR" sz="1600" b="1" dirty="0"/>
              <a:t>5</a:t>
            </a:r>
            <a:r>
              <a:rPr lang="ko-KR" altLang="en-US" sz="1600" b="1" dirty="0"/>
              <a:t>개 </a:t>
            </a:r>
            <a:r>
              <a:rPr lang="ko-KR" altLang="en-US" sz="1600" b="1" dirty="0" err="1"/>
              <a:t>금융협회는</a:t>
            </a:r>
            <a:r>
              <a:rPr lang="ko-KR" altLang="en-US" sz="1600" b="1" dirty="0"/>
              <a:t> 공동으로 </a:t>
            </a:r>
            <a:r>
              <a:rPr lang="en-US" altLang="ko-KR" sz="1600" b="1" dirty="0"/>
              <a:t>2021</a:t>
            </a:r>
            <a:r>
              <a:rPr lang="ko-KR" altLang="en-US" sz="1600" b="1" dirty="0"/>
              <a:t>년 </a:t>
            </a:r>
            <a:r>
              <a:rPr lang="en-US" altLang="ko-KR" sz="1600" b="1" dirty="0"/>
              <a:t>12</a:t>
            </a:r>
            <a:r>
              <a:rPr lang="ko-KR" altLang="en-US" sz="1600" b="1" dirty="0"/>
              <a:t>월 금융권 녹색금융 핸드북을 발간하였음</a:t>
            </a:r>
          </a:p>
          <a:p>
            <a:pPr marL="285750" indent="-285750" algn="just" fontAlgn="base">
              <a:lnSpc>
                <a:spcPct val="145000"/>
              </a:lnSpc>
              <a:buFont typeface="Arial" panose="020B0604020202020204" pitchFamily="34" charset="0"/>
              <a:buChar char="•"/>
            </a:pPr>
            <a:r>
              <a:rPr lang="en-US" altLang="ko-KR" sz="1600" b="1" dirty="0"/>
              <a:t>KB</a:t>
            </a:r>
            <a:r>
              <a:rPr lang="ko-KR" altLang="en-US" sz="1600" b="1" dirty="0" err="1"/>
              <a:t>금융그룹은</a:t>
            </a:r>
            <a:r>
              <a:rPr lang="ko-KR" altLang="en-US" sz="1600" b="1" dirty="0"/>
              <a:t> </a:t>
            </a:r>
            <a:r>
              <a:rPr lang="en-US" altLang="ko-KR" sz="1600" b="1" dirty="0"/>
              <a:t>2018</a:t>
            </a:r>
            <a:r>
              <a:rPr lang="ko-KR" altLang="en-US" sz="1600" b="1" dirty="0"/>
              <a:t>년 </a:t>
            </a:r>
            <a:r>
              <a:rPr lang="en-US" altLang="ko-KR" sz="1600" b="1" dirty="0"/>
              <a:t>TCFD </a:t>
            </a:r>
            <a:r>
              <a:rPr lang="ko-KR" altLang="en-US" sz="1600" b="1" dirty="0"/>
              <a:t>지지기관으로 가입한 이후 권고안을 이행하고 있으며 그 결과를 매년 공개하고 있음</a:t>
            </a:r>
            <a:r>
              <a:rPr lang="en-US" altLang="ko-KR" sz="1600" b="1" dirty="0"/>
              <a:t>.</a:t>
            </a:r>
          </a:p>
          <a:p>
            <a:pPr marL="285750" indent="-285750" algn="just" fontAlgn="base">
              <a:lnSpc>
                <a:spcPct val="145000"/>
              </a:lnSpc>
              <a:buFont typeface="Wingdings" panose="05000000000000000000" pitchFamily="2" charset="2"/>
              <a:buChar char="Ø"/>
            </a:pPr>
            <a:r>
              <a:rPr lang="en-US" altLang="ko-KR" sz="1600" b="1" dirty="0"/>
              <a:t>KB</a:t>
            </a:r>
            <a:r>
              <a:rPr lang="ko-KR" altLang="en-US" sz="1600" b="1" dirty="0" err="1"/>
              <a:t>금융그룹은</a:t>
            </a:r>
            <a:r>
              <a:rPr lang="ko-KR" altLang="en-US" sz="1600" b="1" dirty="0"/>
              <a:t> </a:t>
            </a:r>
            <a:r>
              <a:rPr lang="en-US" altLang="ko-KR" sz="1600" b="1" dirty="0"/>
              <a:t>TCFD </a:t>
            </a:r>
            <a:r>
              <a:rPr lang="ko-KR" altLang="en-US" sz="1600" b="1" dirty="0"/>
              <a:t>전략의 일환으로 자산포트폴리오의 탄소중립 목표를 수립하여 </a:t>
            </a:r>
            <a:r>
              <a:rPr lang="en-US" altLang="ko-KR" sz="1600" b="1" dirty="0"/>
              <a:t>2021</a:t>
            </a:r>
            <a:r>
              <a:rPr lang="ko-KR" altLang="en-US" sz="1600" b="1" dirty="0"/>
              <a:t>년 </a:t>
            </a:r>
            <a:r>
              <a:rPr lang="en-US" altLang="ko-KR" sz="1600" b="1" dirty="0"/>
              <a:t>10</a:t>
            </a:r>
            <a:r>
              <a:rPr lang="ko-KR" altLang="en-US" sz="1600" b="1" dirty="0"/>
              <a:t>월 전세계 금융기관 최초로 승인</a:t>
            </a:r>
            <a:r>
              <a:rPr lang="en-US" altLang="ko-KR" sz="1600" b="1" dirty="0"/>
              <a:t>, </a:t>
            </a:r>
            <a:r>
              <a:rPr lang="ko-KR" altLang="en-US" sz="1600" b="1" dirty="0"/>
              <a:t>획득하였음</a:t>
            </a:r>
            <a:endParaRPr lang="en-US" altLang="ko-KR" sz="1600" b="1" dirty="0"/>
          </a:p>
          <a:p>
            <a:pPr marL="285750" indent="-285750" algn="just" fontAlgn="base">
              <a:lnSpc>
                <a:spcPct val="145000"/>
              </a:lnSpc>
              <a:buFont typeface="Arial" panose="020B0604020202020204" pitchFamily="34" charset="0"/>
              <a:buChar char="•"/>
            </a:pPr>
            <a:r>
              <a:rPr lang="ko-KR" altLang="en-US" sz="1600" b="1" dirty="0"/>
              <a:t>신한금융그룹도 </a:t>
            </a:r>
            <a:r>
              <a:rPr lang="en-US" altLang="ko-KR" sz="1600" b="1" dirty="0"/>
              <a:t>2020</a:t>
            </a:r>
            <a:r>
              <a:rPr lang="ko-KR" altLang="en-US" sz="1600" b="1" dirty="0"/>
              <a:t>년 </a:t>
            </a:r>
            <a:r>
              <a:rPr lang="en-US" altLang="ko-KR" sz="1600" b="1" dirty="0"/>
              <a:t>10</a:t>
            </a:r>
            <a:r>
              <a:rPr lang="ko-KR" altLang="en-US" sz="1600" b="1" dirty="0"/>
              <a:t>월 </a:t>
            </a:r>
            <a:r>
              <a:rPr lang="ko-KR" altLang="en-US" sz="1600" b="1" dirty="0" err="1"/>
              <a:t>제로카본</a:t>
            </a:r>
            <a:r>
              <a:rPr lang="ko-KR" altLang="en-US" sz="1600" b="1" dirty="0"/>
              <a:t> 드라이브를 통해 </a:t>
            </a:r>
            <a:r>
              <a:rPr lang="en-US" altLang="ko-KR" sz="1600" b="1" dirty="0"/>
              <a:t>2043</a:t>
            </a:r>
            <a:r>
              <a:rPr lang="ko-KR" altLang="en-US" sz="1600" b="1" dirty="0"/>
              <a:t>년 그룹 탄소중립</a:t>
            </a:r>
            <a:r>
              <a:rPr lang="en-US" altLang="ko-KR" sz="1600" b="1" dirty="0"/>
              <a:t>, 2050</a:t>
            </a:r>
            <a:r>
              <a:rPr lang="ko-KR" altLang="en-US" sz="1600" b="1" dirty="0"/>
              <a:t>년 자산 포트폴리오의 </a:t>
            </a:r>
            <a:r>
              <a:rPr lang="ko-KR" altLang="en-US" sz="1600" b="1" dirty="0" err="1"/>
              <a:t>탄소중립을</a:t>
            </a:r>
            <a:r>
              <a:rPr lang="ko-KR" altLang="en-US" sz="1600" b="1" dirty="0"/>
              <a:t> 선언하였음</a:t>
            </a:r>
            <a:endParaRPr lang="en-US" altLang="ko-KR" sz="1600" b="1" dirty="0"/>
          </a:p>
          <a:p>
            <a:pPr marL="285750" indent="-285750" algn="just" fontAlgn="base">
              <a:lnSpc>
                <a:spcPct val="145000"/>
              </a:lnSpc>
              <a:buFont typeface="Wingdings" panose="05000000000000000000" pitchFamily="2" charset="2"/>
              <a:buChar char="Ø"/>
            </a:pPr>
            <a:r>
              <a:rPr lang="ko-KR" altLang="en-US" sz="1600" b="1" dirty="0"/>
              <a:t>국내 최초로 </a:t>
            </a:r>
            <a:r>
              <a:rPr lang="en-US" altLang="ko-KR" sz="1600" b="1" dirty="0"/>
              <a:t>TCFD </a:t>
            </a:r>
            <a:r>
              <a:rPr lang="ko-KR" altLang="en-US" sz="1600" b="1" dirty="0"/>
              <a:t>전략을 채택하고</a:t>
            </a:r>
            <a:r>
              <a:rPr lang="en-US" altLang="ko-KR" sz="1600" b="1" dirty="0"/>
              <a:t>, </a:t>
            </a:r>
            <a:r>
              <a:rPr lang="ko-KR" altLang="en-US" sz="1600" b="1" dirty="0"/>
              <a:t>국내 금융기관 및 기업 최초로 내부 탄소배출량과 자산포트폴리오의 탄소배출량을 산정하여 탄소중립 목표를 수립하여 대응하고 있음</a:t>
            </a:r>
            <a:endParaRPr lang="ko-KR" altLang="en-US" sz="1600" b="1" dirty="0">
              <a:latin typeface="+mj-lt"/>
            </a:endParaRP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14</a:t>
            </a:fld>
            <a:endParaRPr lang="ko-KR" altLang="en-US"/>
          </a:p>
        </p:txBody>
      </p:sp>
    </p:spTree>
    <p:extLst>
      <p:ext uri="{BB962C8B-B14F-4D97-AF65-F5344CB8AC3E}">
        <p14:creationId xmlns:p14="http://schemas.microsoft.com/office/powerpoint/2010/main" val="1684122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4097049" cy="461665"/>
          </a:xfrm>
          <a:prstGeom prst="rect">
            <a:avLst/>
          </a:prstGeom>
          <a:noFill/>
        </p:spPr>
        <p:txBody>
          <a:bodyPr wrap="square" rtlCol="0">
            <a:spAutoFit/>
          </a:bodyPr>
          <a:lstStyle/>
          <a:p>
            <a:r>
              <a:rPr lang="en-US" altLang="ko-KR" sz="2400" b="1" dirty="0"/>
              <a:t>II. TCFD </a:t>
            </a:r>
            <a:r>
              <a:rPr lang="ko-KR" altLang="en-US" sz="2400" b="1" dirty="0"/>
              <a:t>국내 동향</a:t>
            </a:r>
          </a:p>
        </p:txBody>
      </p:sp>
      <p:sp>
        <p:nvSpPr>
          <p:cNvPr id="3" name="모서리가 둥근 직사각형 2"/>
          <p:cNvSpPr/>
          <p:nvPr/>
        </p:nvSpPr>
        <p:spPr>
          <a:xfrm>
            <a:off x="433386" y="1014153"/>
            <a:ext cx="2467755"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latin typeface="+mj-lt"/>
              </a:rPr>
              <a:t>TCFD </a:t>
            </a:r>
            <a:r>
              <a:rPr lang="ko-KR" altLang="en-US" b="1" dirty="0">
                <a:solidFill>
                  <a:schemeClr val="tx1"/>
                </a:solidFill>
                <a:latin typeface="+mj-lt"/>
              </a:rPr>
              <a:t>국내 동향</a:t>
            </a:r>
          </a:p>
        </p:txBody>
      </p:sp>
      <p:sp>
        <p:nvSpPr>
          <p:cNvPr id="12" name="텍스트 개체 틀 5">
            <a:extLst>
              <a:ext uri="{FF2B5EF4-FFF2-40B4-BE49-F238E27FC236}">
                <a16:creationId xmlns:a16="http://schemas.microsoft.com/office/drawing/2014/main" id="{0DCE70E2-6066-22F3-6922-F52C0F544A8A}"/>
              </a:ext>
            </a:extLst>
          </p:cNvPr>
          <p:cNvSpPr txBox="1">
            <a:spLocks/>
          </p:cNvSpPr>
          <p:nvPr/>
        </p:nvSpPr>
        <p:spPr>
          <a:xfrm>
            <a:off x="433385" y="1421476"/>
            <a:ext cx="11196119" cy="311233"/>
          </a:xfrm>
          <a:prstGeom prst="rect">
            <a:avLst/>
          </a:prstGeom>
          <a:noFill/>
        </p:spPr>
        <p:txBody>
          <a:bodyPr wrap="square" lIns="0" tIns="0" rIns="0" bIns="0" rtlCol="0">
            <a:noAutofit/>
          </a:bodyPr>
          <a:lstStyle>
            <a:defPPr>
              <a:defRPr lang="ko-KR"/>
            </a:defPPr>
            <a:lvl1pPr defTabSz="990571">
              <a:spcBef>
                <a:spcPts val="600"/>
              </a:spcBef>
              <a:buSzPct val="100000"/>
              <a:defRPr sz="1200" b="1"/>
            </a:lvl1pPr>
            <a:lvl2pPr marL="0" indent="0" algn="l" defTabSz="990571" rtl="0" eaLnBrk="1" latinLnBrk="1" hangingPunct="1">
              <a:spcBef>
                <a:spcPts val="0"/>
              </a:spcBef>
              <a:spcAft>
                <a:spcPts val="1083"/>
              </a:spcAft>
              <a:buClrTx/>
              <a:buSzPct val="100000"/>
              <a:buFont typeface="Arial"/>
              <a:buNone/>
              <a:defRPr lang="en-US" sz="1000" b="1" kern="1200" dirty="0" smtClean="0">
                <a:solidFill>
                  <a:schemeClr val="tx1"/>
                </a:solidFill>
                <a:latin typeface="+mn-lt"/>
                <a:ea typeface="+mn-ea"/>
                <a:cs typeface="+mn-cs"/>
              </a:defRPr>
            </a:lvl2pPr>
            <a:lvl3pPr marL="191094" indent="-191094" algn="l" defTabSz="990571" rtl="0" eaLnBrk="1" latinLnBrk="1" hangingPunct="1">
              <a:spcBef>
                <a:spcPts val="0"/>
              </a:spcBef>
              <a:spcAft>
                <a:spcPts val="1083"/>
              </a:spcAft>
              <a:buClrTx/>
              <a:buSzPct val="100000"/>
              <a:buFont typeface="Arial" panose="020B0604020202020204" pitchFamily="34" charset="0"/>
              <a:buChar char="•"/>
              <a:defRPr lang="en-US" sz="1000" kern="1200" dirty="0" smtClean="0">
                <a:solidFill>
                  <a:schemeClr val="tx1"/>
                </a:solidFill>
                <a:latin typeface="+mn-lt"/>
                <a:ea typeface="+mn-ea"/>
                <a:cs typeface="+mn-cs"/>
              </a:defRPr>
            </a:lvl3pPr>
            <a:lvl4pPr marL="386089" indent="-191094" algn="l" defTabSz="990571" rtl="0" eaLnBrk="1" latinLnBrk="1" hangingPunct="1">
              <a:spcBef>
                <a:spcPts val="0"/>
              </a:spcBef>
              <a:spcAft>
                <a:spcPts val="1083"/>
              </a:spcAft>
              <a:buClrTx/>
              <a:buSzPct val="100000"/>
              <a:buFont typeface="Verdana" panose="020B0604030504040204" pitchFamily="34" charset="0"/>
              <a:buChar char="−"/>
              <a:defRPr lang="en-US" sz="1000" kern="1200" baseline="0" dirty="0" smtClean="0">
                <a:solidFill>
                  <a:schemeClr val="tx1"/>
                </a:solidFill>
                <a:latin typeface="+mn-lt"/>
                <a:ea typeface="+mn-ea"/>
                <a:cs typeface="+mn-cs"/>
              </a:defRPr>
            </a:lvl4pPr>
            <a:lvl5pPr marL="577182" indent="-191094" algn="l" defTabSz="865030" rtl="0" eaLnBrk="1" latinLnBrk="1" hangingPunct="1">
              <a:spcBef>
                <a:spcPts val="0"/>
              </a:spcBef>
              <a:spcAft>
                <a:spcPts val="1083"/>
              </a:spcAft>
              <a:buClrTx/>
              <a:buSzPct val="100000"/>
              <a:buFont typeface="Verdana" panose="020B0604030504040204" pitchFamily="34" charset="0"/>
              <a:buChar char="−"/>
              <a:tabLst/>
              <a:defRPr lang="en-US" sz="1000" kern="1200" baseline="0" dirty="0" smtClean="0">
                <a:solidFill>
                  <a:schemeClr val="tx1"/>
                </a:solidFill>
                <a:latin typeface="+mn-lt"/>
                <a:ea typeface="+mn-ea"/>
                <a:cs typeface="+mn-cs"/>
              </a:defRPr>
            </a:lvl5pPr>
            <a:lvl6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6pPr>
            <a:lvl7pPr marL="577182" indent="-191094" algn="l" defTabSz="990571" rtl="0" eaLnBrk="1" latinLnBrk="1" hangingPunct="1">
              <a:spcBef>
                <a:spcPts val="0"/>
              </a:spcBef>
              <a:spcAft>
                <a:spcPts val="1083"/>
              </a:spcAft>
              <a:buFont typeface="Verdana" panose="020B0604030504040204" pitchFamily="34" charset="0"/>
              <a:buChar char="−"/>
              <a:defRPr sz="1300" kern="1200">
                <a:solidFill>
                  <a:schemeClr val="tx1"/>
                </a:solidFill>
                <a:latin typeface="+mn-lt"/>
                <a:ea typeface="+mn-ea"/>
                <a:cs typeface="+mn-cs"/>
              </a:defRPr>
            </a:lvl7pPr>
            <a:lvl8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8pPr>
            <a:lvl9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9pPr>
          </a:lstStyle>
          <a:p>
            <a:pPr>
              <a:spcAft>
                <a:spcPts val="0"/>
              </a:spcAft>
            </a:pPr>
            <a:r>
              <a:rPr lang="en-US" altLang="ko-KR" b="1" dirty="0">
                <a:latin typeface="+mn-ea"/>
                <a:ea typeface="+mn-ea"/>
                <a:cs typeface="Aharoni" panose="020B0604020202020204" pitchFamily="2" charset="-79"/>
              </a:rPr>
              <a:t>2022</a:t>
            </a:r>
            <a:r>
              <a:rPr lang="ko-KR" altLang="en-US" b="1" dirty="0">
                <a:latin typeface="+mn-ea"/>
                <a:ea typeface="+mn-ea"/>
                <a:cs typeface="Aharoni" panose="020B0604020202020204" pitchFamily="2" charset="-79"/>
              </a:rPr>
              <a:t>년 </a:t>
            </a:r>
            <a:r>
              <a:rPr lang="en-US" altLang="ko-KR" b="1" dirty="0">
                <a:latin typeface="+mn-ea"/>
                <a:ea typeface="+mn-ea"/>
                <a:cs typeface="Aharoni" panose="020B0604020202020204" pitchFamily="2" charset="-79"/>
              </a:rPr>
              <a:t>6</a:t>
            </a:r>
            <a:r>
              <a:rPr lang="ko-KR" altLang="en-US" b="1" dirty="0">
                <a:latin typeface="+mn-ea"/>
                <a:ea typeface="+mn-ea"/>
                <a:cs typeface="Aharoni" panose="020B0604020202020204" pitchFamily="2" charset="-79"/>
              </a:rPr>
              <a:t>월 현재</a:t>
            </a:r>
            <a:r>
              <a:rPr lang="en-US" altLang="ko-KR" b="1" dirty="0">
                <a:latin typeface="+mn-ea"/>
                <a:ea typeface="+mn-ea"/>
                <a:cs typeface="Aharoni" panose="020B0604020202020204" pitchFamily="2" charset="-79"/>
              </a:rPr>
              <a:t>, </a:t>
            </a:r>
            <a:r>
              <a:rPr lang="ko-KR" altLang="en-US" b="1" dirty="0">
                <a:latin typeface="+mn-ea"/>
                <a:ea typeface="+mn-ea"/>
                <a:cs typeface="Aharoni" panose="020B0604020202020204" pitchFamily="2" charset="-79"/>
              </a:rPr>
              <a:t>총 </a:t>
            </a:r>
            <a:r>
              <a:rPr lang="en-US" altLang="ko-KR" b="1" dirty="0">
                <a:latin typeface="+mn-ea"/>
                <a:ea typeface="+mn-ea"/>
                <a:cs typeface="Aharoni" panose="020B0604020202020204" pitchFamily="2" charset="-79"/>
              </a:rPr>
              <a:t>106</a:t>
            </a:r>
            <a:r>
              <a:rPr lang="ko-KR" altLang="en-US" b="1" dirty="0">
                <a:latin typeface="+mn-ea"/>
                <a:ea typeface="+mn-ea"/>
                <a:cs typeface="Aharoni" panose="020B0604020202020204" pitchFamily="2" charset="-79"/>
              </a:rPr>
              <a:t>개 한국 조직이 </a:t>
            </a:r>
            <a:r>
              <a:rPr lang="en-US" altLang="ko-KR" b="1" dirty="0">
                <a:latin typeface="+mn-ea"/>
                <a:ea typeface="+mn-ea"/>
                <a:cs typeface="Aharoni" panose="020B0604020202020204" pitchFamily="2" charset="-79"/>
              </a:rPr>
              <a:t>TCFD Supporters</a:t>
            </a:r>
            <a:r>
              <a:rPr lang="ko-KR" altLang="en-US" b="1" dirty="0">
                <a:latin typeface="+mn-ea"/>
                <a:ea typeface="+mn-ea"/>
                <a:cs typeface="Aharoni" panose="020B0604020202020204" pitchFamily="2" charset="-79"/>
              </a:rPr>
              <a:t>에 동참하고 있으며</a:t>
            </a:r>
            <a:r>
              <a:rPr lang="en-US" altLang="ko-KR" b="1" dirty="0">
                <a:latin typeface="+mn-ea"/>
                <a:ea typeface="+mn-ea"/>
                <a:cs typeface="Aharoni" panose="020B0604020202020204" pitchFamily="2" charset="-79"/>
              </a:rPr>
              <a:t>, </a:t>
            </a:r>
            <a:r>
              <a:rPr lang="ko-KR" altLang="en-US" b="1" dirty="0">
                <a:latin typeface="+mn-ea"/>
                <a:ea typeface="+mn-ea"/>
                <a:cs typeface="Aharoni" panose="020B0604020202020204" pitchFamily="2" charset="-79"/>
              </a:rPr>
              <a:t>그 중에 </a:t>
            </a:r>
            <a:r>
              <a:rPr lang="en-US" altLang="ko-KR" dirty="0">
                <a:latin typeface="+mn-ea"/>
                <a:cs typeface="Aharoni" panose="020B0604020202020204" pitchFamily="2" charset="-79"/>
              </a:rPr>
              <a:t>19</a:t>
            </a:r>
            <a:r>
              <a:rPr lang="ko-KR" altLang="en-US" b="1" dirty="0">
                <a:latin typeface="+mn-ea"/>
                <a:ea typeface="+mn-ea"/>
                <a:cs typeface="Aharoni" panose="020B0604020202020204" pitchFamily="2" charset="-79"/>
              </a:rPr>
              <a:t>개 기업</a:t>
            </a:r>
            <a:r>
              <a:rPr lang="en-US" altLang="ko-KR" b="1" dirty="0">
                <a:latin typeface="+mn-ea"/>
                <a:ea typeface="+mn-ea"/>
                <a:cs typeface="Aharoni" panose="020B0604020202020204" pitchFamily="2" charset="-79"/>
              </a:rPr>
              <a:t>(2021</a:t>
            </a:r>
            <a:r>
              <a:rPr lang="ko-KR" altLang="en-US" b="1" dirty="0">
                <a:latin typeface="+mn-ea"/>
                <a:ea typeface="+mn-ea"/>
                <a:cs typeface="Aharoni" panose="020B0604020202020204" pitchFamily="2" charset="-79"/>
              </a:rPr>
              <a:t>년 </a:t>
            </a:r>
            <a:r>
              <a:rPr lang="en-US" altLang="ko-KR" b="1" dirty="0">
                <a:latin typeface="+mn-ea"/>
                <a:ea typeface="+mn-ea"/>
                <a:cs typeface="Aharoni" panose="020B0604020202020204" pitchFamily="2" charset="-79"/>
              </a:rPr>
              <a:t>12</a:t>
            </a:r>
            <a:r>
              <a:rPr lang="ko-KR" altLang="en-US" b="1" dirty="0">
                <a:latin typeface="+mn-ea"/>
                <a:ea typeface="+mn-ea"/>
                <a:cs typeface="Aharoni" panose="020B0604020202020204" pitchFamily="2" charset="-79"/>
              </a:rPr>
              <a:t>월 말 기준</a:t>
            </a:r>
            <a:r>
              <a:rPr lang="en-US" altLang="ko-KR" b="1" dirty="0">
                <a:latin typeface="+mn-ea"/>
                <a:ea typeface="+mn-ea"/>
                <a:cs typeface="Aharoni" panose="020B0604020202020204" pitchFamily="2" charset="-79"/>
              </a:rPr>
              <a:t>)</a:t>
            </a:r>
            <a:r>
              <a:rPr lang="ko-KR" altLang="en-US" b="1" dirty="0">
                <a:latin typeface="+mn-ea"/>
                <a:ea typeface="+mn-ea"/>
                <a:cs typeface="Aharoni" panose="020B0604020202020204" pitchFamily="2" charset="-79"/>
              </a:rPr>
              <a:t>이 </a:t>
            </a:r>
            <a:r>
              <a:rPr lang="en-US" altLang="ko-KR" b="1" dirty="0">
                <a:latin typeface="+mn-ea"/>
                <a:ea typeface="+mn-ea"/>
                <a:cs typeface="Aharoni" panose="020B0604020202020204" pitchFamily="2" charset="-79"/>
              </a:rPr>
              <a:t>TCFD </a:t>
            </a:r>
            <a:r>
              <a:rPr lang="ko-KR" altLang="en-US" b="1" dirty="0">
                <a:latin typeface="+mn-ea"/>
                <a:ea typeface="+mn-ea"/>
                <a:cs typeface="Aharoni" panose="020B0604020202020204" pitchFamily="2" charset="-79"/>
              </a:rPr>
              <a:t>권고안 연계 보고를 하고 있음</a:t>
            </a:r>
          </a:p>
        </p:txBody>
      </p:sp>
      <p:graphicFrame>
        <p:nvGraphicFramePr>
          <p:cNvPr id="13" name="표 5">
            <a:extLst>
              <a:ext uri="{FF2B5EF4-FFF2-40B4-BE49-F238E27FC236}">
                <a16:creationId xmlns:a16="http://schemas.microsoft.com/office/drawing/2014/main" id="{D3C750BC-4EDE-204A-1500-16BFCBE9D4D4}"/>
              </a:ext>
            </a:extLst>
          </p:cNvPr>
          <p:cNvGraphicFramePr>
            <a:graphicFrameLocks noGrp="1"/>
          </p:cNvGraphicFramePr>
          <p:nvPr>
            <p:extLst>
              <p:ext uri="{D42A27DB-BD31-4B8C-83A1-F6EECF244321}">
                <p14:modId xmlns:p14="http://schemas.microsoft.com/office/powerpoint/2010/main" val="3049848057"/>
              </p:ext>
            </p:extLst>
          </p:nvPr>
        </p:nvGraphicFramePr>
        <p:xfrm>
          <a:off x="479202" y="1699457"/>
          <a:ext cx="10726354" cy="4836136"/>
        </p:xfrm>
        <a:graphic>
          <a:graphicData uri="http://schemas.openxmlformats.org/drawingml/2006/table">
            <a:tbl>
              <a:tblPr firstRow="1" bandRow="1">
                <a:tableStyleId>{5940675A-B579-460E-94D1-54222C63F5DA}</a:tableStyleId>
              </a:tblPr>
              <a:tblGrid>
                <a:gridCol w="1842846">
                  <a:extLst>
                    <a:ext uri="{9D8B030D-6E8A-4147-A177-3AD203B41FA5}">
                      <a16:colId xmlns:a16="http://schemas.microsoft.com/office/drawing/2014/main" val="3187514620"/>
                    </a:ext>
                  </a:extLst>
                </a:gridCol>
                <a:gridCol w="8883508">
                  <a:extLst>
                    <a:ext uri="{9D8B030D-6E8A-4147-A177-3AD203B41FA5}">
                      <a16:colId xmlns:a16="http://schemas.microsoft.com/office/drawing/2014/main" val="1426227369"/>
                    </a:ext>
                  </a:extLst>
                </a:gridCol>
              </a:tblGrid>
              <a:tr h="225743">
                <a:tc>
                  <a:txBody>
                    <a:bodyPr/>
                    <a:lstStyle/>
                    <a:p>
                      <a:pPr latinLnBrk="1"/>
                      <a:r>
                        <a:rPr lang="en-US" altLang="ko-KR" sz="1000" b="1" dirty="0">
                          <a:solidFill>
                            <a:schemeClr val="bg1"/>
                          </a:solidFill>
                        </a:rPr>
                        <a:t>Sector</a:t>
                      </a:r>
                      <a:endParaRPr lang="ko-KR" altLang="en-US" sz="1000" b="1" dirty="0">
                        <a:solidFill>
                          <a:schemeClr val="bg1"/>
                        </a:solidFill>
                      </a:endParaRPr>
                    </a:p>
                  </a:txBody>
                  <a:tcPr>
                    <a:solidFill>
                      <a:schemeClr val="accent1"/>
                    </a:solidFill>
                  </a:tcPr>
                </a:tc>
                <a:tc>
                  <a:txBody>
                    <a:bodyPr/>
                    <a:lstStyle/>
                    <a:p>
                      <a:pPr latinLnBrk="1"/>
                      <a:fld id="{23B302DB-A17A-406A-8D35-E5A8270F3C0F}" type="slidenum">
                        <a:rPr lang="ko-KR" altLang="en-US" sz="1000" b="1" smtClean="0">
                          <a:solidFill>
                            <a:schemeClr val="bg1"/>
                          </a:solidFill>
                        </a:rPr>
                        <a:t>15</a:t>
                      </a:fld>
                      <a:fld id="{E2E0319E-8E89-48CA-A228-8F5814AADCB7}" type="slidenum">
                        <a:rPr lang="ko-KR" altLang="en-US" sz="1000" b="1" smtClean="0">
                          <a:solidFill>
                            <a:schemeClr val="bg1"/>
                          </a:solidFill>
                        </a:rPr>
                        <a:t>15</a:t>
                      </a:fld>
                      <a:fld id="{9D2E65C3-10F5-4A3D-A448-E4CF1EA8B61A}" type="slidenum">
                        <a:rPr lang="ko-KR" altLang="en-US" sz="1000" b="1" smtClean="0">
                          <a:solidFill>
                            <a:schemeClr val="bg1"/>
                          </a:solidFill>
                        </a:rPr>
                        <a:t>15</a:t>
                      </a:fld>
                      <a:fld id="{3583547C-5995-4C47-820B-1F5D2DEA94FE}" type="slidenum">
                        <a:rPr lang="ko-KR" altLang="en-US" sz="1000" b="1" smtClean="0">
                          <a:solidFill>
                            <a:schemeClr val="bg1"/>
                          </a:solidFill>
                        </a:rPr>
                        <a:t>15</a:t>
                      </a:fld>
                      <a:endParaRPr lang="ko-KR" altLang="en-US" sz="1000" b="1" dirty="0">
                        <a:solidFill>
                          <a:schemeClr val="bg1"/>
                        </a:solidFill>
                      </a:endParaRPr>
                    </a:p>
                  </a:txBody>
                  <a:tcPr>
                    <a:solidFill>
                      <a:schemeClr val="accent1"/>
                    </a:solidFill>
                  </a:tcPr>
                </a:tc>
                <a:extLst>
                  <a:ext uri="{0D108BD9-81ED-4DB2-BD59-A6C34878D82A}">
                    <a16:rowId xmlns:a16="http://schemas.microsoft.com/office/drawing/2014/main" val="3499621699"/>
                  </a:ext>
                </a:extLst>
              </a:tr>
              <a:tr h="1421112">
                <a:tc>
                  <a:txBody>
                    <a:bodyPr/>
                    <a:lstStyle/>
                    <a:p>
                      <a:pPr marL="0" indent="85725" algn="l" latinLnBrk="1"/>
                      <a:r>
                        <a:rPr lang="en-US" altLang="ko-KR" sz="1000" spc="0" baseline="0" dirty="0">
                          <a:latin typeface="+mn-ea"/>
                          <a:ea typeface="+mn-ea"/>
                        </a:rPr>
                        <a:t>Financials (55)</a:t>
                      </a:r>
                      <a:endParaRPr lang="ko-KR" altLang="en-US" sz="1000" spc="0" baseline="0" dirty="0">
                        <a:latin typeface="+mn-ea"/>
                        <a:ea typeface="+mn-ea"/>
                      </a:endParaRPr>
                    </a:p>
                  </a:txBody>
                  <a:tcPr marL="36000" marR="36000" marT="36000" marB="36000" anchor="ctr"/>
                </a:tc>
                <a:tc>
                  <a:txBody>
                    <a:bodyPr/>
                    <a:lstStyle/>
                    <a:p>
                      <a:pPr latinLnBrk="1"/>
                      <a:r>
                        <a:rPr lang="en-US" altLang="ko-KR" sz="800" b="1" dirty="0">
                          <a:solidFill>
                            <a:schemeClr val="tx1"/>
                          </a:solidFill>
                          <a:latin typeface="+mn-lt"/>
                        </a:rPr>
                        <a:t>DGB Financial Group</a:t>
                      </a:r>
                      <a:r>
                        <a:rPr lang="en-US" altLang="ko-KR" sz="800" dirty="0">
                          <a:solidFill>
                            <a:schemeClr val="tx1"/>
                          </a:solidFill>
                          <a:latin typeface="+mn-lt"/>
                        </a:rPr>
                        <a:t>, </a:t>
                      </a:r>
                      <a:r>
                        <a:rPr lang="en-US" altLang="ko-KR" sz="800" b="1" dirty="0" err="1">
                          <a:solidFill>
                            <a:schemeClr val="tx1"/>
                          </a:solidFill>
                          <a:latin typeface="+mn-lt"/>
                        </a:rPr>
                        <a:t>Shinhan</a:t>
                      </a:r>
                      <a:r>
                        <a:rPr lang="en-US" altLang="ko-KR" sz="800" b="1" dirty="0">
                          <a:solidFill>
                            <a:schemeClr val="tx1"/>
                          </a:solidFill>
                          <a:latin typeface="+mn-lt"/>
                        </a:rPr>
                        <a:t> Financial Group</a:t>
                      </a:r>
                      <a:r>
                        <a:rPr lang="en-US" altLang="ko-KR" sz="800" dirty="0">
                          <a:solidFill>
                            <a:schemeClr val="tx1"/>
                          </a:solidFill>
                          <a:latin typeface="+mn-lt"/>
                        </a:rPr>
                        <a:t>, </a:t>
                      </a:r>
                      <a:r>
                        <a:rPr lang="en-US" altLang="ko-KR" sz="800" b="1" dirty="0">
                          <a:solidFill>
                            <a:schemeClr val="tx1"/>
                          </a:solidFill>
                          <a:latin typeface="+mn-lt"/>
                        </a:rPr>
                        <a:t>KB Financial Group</a:t>
                      </a:r>
                      <a:r>
                        <a:rPr lang="en-US" altLang="ko-KR" sz="800" dirty="0">
                          <a:solidFill>
                            <a:schemeClr val="tx1"/>
                          </a:solidFill>
                          <a:latin typeface="+mn-lt"/>
                        </a:rPr>
                        <a:t>, ANDA Asset Management Co., Ltd., </a:t>
                      </a:r>
                      <a:r>
                        <a:rPr lang="en-US" altLang="ko-KR" sz="800" b="1" dirty="0">
                          <a:solidFill>
                            <a:schemeClr val="tx1"/>
                          </a:solidFill>
                          <a:latin typeface="+mn-lt"/>
                        </a:rPr>
                        <a:t>Industrial Bank of Korea</a:t>
                      </a:r>
                      <a:r>
                        <a:rPr lang="en-US" altLang="ko-KR" sz="800" dirty="0">
                          <a:solidFill>
                            <a:schemeClr val="tx1"/>
                          </a:solidFill>
                          <a:latin typeface="+mn-lt"/>
                        </a:rPr>
                        <a:t>, </a:t>
                      </a:r>
                      <a:r>
                        <a:rPr lang="en-US" altLang="ko-KR" sz="800" dirty="0" err="1">
                          <a:solidFill>
                            <a:schemeClr val="tx1"/>
                          </a:solidFill>
                          <a:latin typeface="+mn-lt"/>
                        </a:rPr>
                        <a:t>Shinhan</a:t>
                      </a:r>
                      <a:r>
                        <a:rPr lang="en-US" altLang="ko-KR" sz="800" dirty="0">
                          <a:solidFill>
                            <a:schemeClr val="tx1"/>
                          </a:solidFill>
                          <a:latin typeface="+mn-lt"/>
                        </a:rPr>
                        <a:t> Asset Management, KOREA EXCHANGE, Korea Investment Corporation, Hanwha Asset Management, </a:t>
                      </a:r>
                      <a:r>
                        <a:rPr lang="en-US" altLang="ko-KR" sz="800" b="1" dirty="0">
                          <a:solidFill>
                            <a:schemeClr val="tx1"/>
                          </a:solidFill>
                          <a:latin typeface="+mn-lt"/>
                        </a:rPr>
                        <a:t>Woori Financial Group</a:t>
                      </a:r>
                      <a:r>
                        <a:rPr lang="en-US" altLang="ko-KR" sz="800" dirty="0">
                          <a:solidFill>
                            <a:schemeClr val="tx1"/>
                          </a:solidFill>
                          <a:latin typeface="+mn-lt"/>
                        </a:rPr>
                        <a:t>, Hyundai Marine &amp; Fire Insurance, </a:t>
                      </a:r>
                      <a:r>
                        <a:rPr lang="en-US" altLang="ko-KR" sz="800" b="1" dirty="0">
                          <a:solidFill>
                            <a:schemeClr val="tx1"/>
                          </a:solidFill>
                          <a:latin typeface="+mn-lt"/>
                        </a:rPr>
                        <a:t>Hana Financial Group</a:t>
                      </a:r>
                      <a:r>
                        <a:rPr lang="en-US" altLang="ko-KR" sz="800" dirty="0">
                          <a:solidFill>
                            <a:schemeClr val="tx1"/>
                          </a:solidFill>
                          <a:latin typeface="+mn-lt"/>
                        </a:rPr>
                        <a:t>, Hanwha General Insurance, Hanwha Savings Bank, Samsung Card, </a:t>
                      </a:r>
                      <a:r>
                        <a:rPr lang="en-US" altLang="ko-KR" sz="800" b="1" dirty="0">
                          <a:solidFill>
                            <a:schemeClr val="tx1"/>
                          </a:solidFill>
                          <a:latin typeface="+mn-lt"/>
                        </a:rPr>
                        <a:t>Samsung Life Insurance</a:t>
                      </a:r>
                      <a:r>
                        <a:rPr lang="en-US" altLang="ko-KR" sz="800" dirty="0">
                          <a:solidFill>
                            <a:schemeClr val="tx1"/>
                          </a:solidFill>
                          <a:latin typeface="+mn-lt"/>
                        </a:rPr>
                        <a:t>, The Korean Teacher’s Credit Union, </a:t>
                      </a:r>
                      <a:r>
                        <a:rPr lang="en-US" altLang="ko-KR" sz="800" b="1" dirty="0">
                          <a:solidFill>
                            <a:schemeClr val="tx1"/>
                          </a:solidFill>
                          <a:latin typeface="+mn-lt"/>
                        </a:rPr>
                        <a:t>HANWHA INVESTMENT SECURITIES CO., LTD</a:t>
                      </a:r>
                      <a:r>
                        <a:rPr lang="en-US" altLang="ko-KR" sz="800" dirty="0">
                          <a:solidFill>
                            <a:schemeClr val="tx1"/>
                          </a:solidFill>
                          <a:latin typeface="+mn-lt"/>
                        </a:rPr>
                        <a:t>, </a:t>
                      </a:r>
                      <a:r>
                        <a:rPr lang="en-US" altLang="ko-KR" sz="800" b="1" dirty="0">
                          <a:solidFill>
                            <a:schemeClr val="tx1"/>
                          </a:solidFill>
                          <a:latin typeface="+mn-lt"/>
                        </a:rPr>
                        <a:t>Hanwha Life Insurance Company</a:t>
                      </a:r>
                      <a:r>
                        <a:rPr lang="en-US" altLang="ko-KR" sz="800" dirty="0">
                          <a:solidFill>
                            <a:schemeClr val="tx1"/>
                          </a:solidFill>
                          <a:latin typeface="+mn-lt"/>
                        </a:rPr>
                        <a:t>, IMM Private Equity, KB Asset Management, </a:t>
                      </a:r>
                      <a:r>
                        <a:rPr lang="en-US" altLang="ko-KR" sz="800" dirty="0" err="1">
                          <a:solidFill>
                            <a:schemeClr val="tx1"/>
                          </a:solidFill>
                          <a:latin typeface="+mn-lt"/>
                        </a:rPr>
                        <a:t>Kiwoom</a:t>
                      </a:r>
                      <a:r>
                        <a:rPr lang="en-US" altLang="ko-KR" sz="800" dirty="0">
                          <a:solidFill>
                            <a:schemeClr val="tx1"/>
                          </a:solidFill>
                          <a:latin typeface="+mn-lt"/>
                        </a:rPr>
                        <a:t> Asset Management, Korea Investment Management Co., Ltd., Samsung Active Asset Management, Samsung Asset Management, BNK Financial Group, Carrot General Insurance, Korea Credit Guarantee Fund, Korea Deposit Insurance Corporation, Korea Financial Telecommunications Clearings Institute, Korea Growth Investment Corporation, Korea Housing Finance Corporation, Korea Securities Depository, Korea Securities Finance Corp., Korea Technology Finance Corporation, The Export-Import Bank of Korea, The Korea Development Bank, </a:t>
                      </a:r>
                      <a:r>
                        <a:rPr lang="en-US" altLang="ko-KR" sz="800" dirty="0" err="1">
                          <a:solidFill>
                            <a:schemeClr val="tx1"/>
                          </a:solidFill>
                          <a:latin typeface="+mn-lt"/>
                        </a:rPr>
                        <a:t>Mirae</a:t>
                      </a:r>
                      <a:r>
                        <a:rPr lang="en-US" altLang="ko-KR" sz="800" dirty="0">
                          <a:solidFill>
                            <a:schemeClr val="tx1"/>
                          </a:solidFill>
                          <a:latin typeface="+mn-lt"/>
                        </a:rPr>
                        <a:t> Asset Securities Co., Ltd., VI Asset Management Korea Co., Ltd., BNK Asset Management </a:t>
                      </a:r>
                      <a:r>
                        <a:rPr lang="en-US" altLang="ko-KR" sz="800" dirty="0" err="1">
                          <a:solidFill>
                            <a:schemeClr val="tx1"/>
                          </a:solidFill>
                          <a:latin typeface="+mn-lt"/>
                        </a:rPr>
                        <a:t>Co.,Ltd</a:t>
                      </a:r>
                      <a:r>
                        <a:rPr lang="en-US" altLang="ko-KR" sz="800" dirty="0">
                          <a:solidFill>
                            <a:schemeClr val="tx1"/>
                          </a:solidFill>
                          <a:latin typeface="+mn-lt"/>
                        </a:rPr>
                        <a:t>., Samsung Fire Marine Insurance Co., Ltd, Samsung Securities Co., Ltd., JB Financial Group, Korea Trade Insurance Corporation, </a:t>
                      </a:r>
                      <a:r>
                        <a:rPr lang="en-US" altLang="ko-KR" sz="800" dirty="0" err="1">
                          <a:solidFill>
                            <a:schemeClr val="tx1"/>
                          </a:solidFill>
                          <a:latin typeface="+mn-lt"/>
                        </a:rPr>
                        <a:t>Nonghyup</a:t>
                      </a:r>
                      <a:r>
                        <a:rPr lang="en-US" altLang="ko-KR" sz="800" dirty="0">
                          <a:solidFill>
                            <a:schemeClr val="tx1"/>
                          </a:solidFill>
                          <a:latin typeface="+mn-lt"/>
                        </a:rPr>
                        <a:t> Financial Group, Korea Investment Private Equity Co., Ltd., SG Private Equity, </a:t>
                      </a:r>
                      <a:r>
                        <a:rPr lang="en-US" altLang="ko-KR" sz="800" dirty="0" err="1">
                          <a:solidFill>
                            <a:schemeClr val="tx1"/>
                          </a:solidFill>
                          <a:latin typeface="+mn-lt"/>
                        </a:rPr>
                        <a:t>Yuanta</a:t>
                      </a:r>
                      <a:r>
                        <a:rPr lang="en-US" altLang="ko-KR" sz="800" dirty="0">
                          <a:solidFill>
                            <a:schemeClr val="tx1"/>
                          </a:solidFill>
                          <a:latin typeface="+mn-lt"/>
                        </a:rPr>
                        <a:t> Investment Co., Ltd., </a:t>
                      </a:r>
                      <a:r>
                        <a:rPr lang="en-US" altLang="ko-KR" sz="800" dirty="0" err="1">
                          <a:solidFill>
                            <a:schemeClr val="tx1"/>
                          </a:solidFill>
                          <a:latin typeface="+mn-lt"/>
                        </a:rPr>
                        <a:t>Aju</a:t>
                      </a:r>
                      <a:r>
                        <a:rPr lang="en-US" altLang="ko-KR" sz="800" dirty="0">
                          <a:solidFill>
                            <a:schemeClr val="tx1"/>
                          </a:solidFill>
                          <a:latin typeface="+mn-lt"/>
                        </a:rPr>
                        <a:t> IB Investment, KYOBO LIFE INSURANCE CO., LTD., BNW INVESTMENT, IGIS Asset Management, </a:t>
                      </a:r>
                      <a:r>
                        <a:rPr lang="en-US" altLang="ko-KR" sz="800" dirty="0" err="1">
                          <a:solidFill>
                            <a:schemeClr val="tx1"/>
                          </a:solidFill>
                          <a:latin typeface="+mn-lt"/>
                        </a:rPr>
                        <a:t>Sustinvest</a:t>
                      </a:r>
                      <a:r>
                        <a:rPr lang="en-US" altLang="ko-KR" sz="800" dirty="0">
                          <a:solidFill>
                            <a:schemeClr val="tx1"/>
                          </a:solidFill>
                          <a:latin typeface="+mn-lt"/>
                        </a:rPr>
                        <a:t>, NH-</a:t>
                      </a:r>
                      <a:r>
                        <a:rPr lang="en-US" altLang="ko-KR" sz="800" dirty="0" err="1">
                          <a:solidFill>
                            <a:schemeClr val="tx1"/>
                          </a:solidFill>
                          <a:latin typeface="+mn-lt"/>
                        </a:rPr>
                        <a:t>Amundi</a:t>
                      </a:r>
                      <a:r>
                        <a:rPr lang="en-US" altLang="ko-KR" sz="800" dirty="0">
                          <a:solidFill>
                            <a:schemeClr val="tx1"/>
                          </a:solidFill>
                          <a:latin typeface="+mn-lt"/>
                        </a:rPr>
                        <a:t> Asset Management, </a:t>
                      </a:r>
                      <a:r>
                        <a:rPr lang="en-US" altLang="ko-KR" sz="800" dirty="0" err="1">
                          <a:solidFill>
                            <a:schemeClr val="tx1"/>
                          </a:solidFill>
                          <a:latin typeface="+mn-lt"/>
                        </a:rPr>
                        <a:t>Smilegate</a:t>
                      </a:r>
                      <a:r>
                        <a:rPr lang="en-US" altLang="ko-KR" sz="800" dirty="0">
                          <a:solidFill>
                            <a:schemeClr val="tx1"/>
                          </a:solidFill>
                          <a:latin typeface="+mn-lt"/>
                        </a:rPr>
                        <a:t> Investment</a:t>
                      </a:r>
                      <a:endParaRPr lang="ko-KR" altLang="en-US" sz="800" dirty="0">
                        <a:solidFill>
                          <a:schemeClr val="tx1"/>
                        </a:solidFill>
                        <a:latin typeface="+mn-lt"/>
                      </a:endParaRPr>
                    </a:p>
                  </a:txBody>
                  <a:tcPr marT="36000" marB="36000" anchor="ctr"/>
                </a:tc>
                <a:extLst>
                  <a:ext uri="{0D108BD9-81ED-4DB2-BD59-A6C34878D82A}">
                    <a16:rowId xmlns:a16="http://schemas.microsoft.com/office/drawing/2014/main" val="3855615781"/>
                  </a:ext>
                </a:extLst>
              </a:tr>
              <a:tr h="207746">
                <a:tc>
                  <a:txBody>
                    <a:bodyPr/>
                    <a:lstStyle/>
                    <a:p>
                      <a:pPr marL="0" indent="85725" algn="l" latinLnBrk="1"/>
                      <a:r>
                        <a:rPr lang="en-US" altLang="ko-KR" sz="1000" spc="-50" baseline="0" dirty="0">
                          <a:latin typeface="+mn-ea"/>
                          <a:ea typeface="+mn-ea"/>
                        </a:rPr>
                        <a:t>Communication Services (2)</a:t>
                      </a:r>
                    </a:p>
                  </a:txBody>
                  <a:tcPr marL="36000" marR="36000" marT="36000" marB="36000" anchor="ctr"/>
                </a:tc>
                <a:tc>
                  <a:txBody>
                    <a:bodyPr/>
                    <a:lstStyle/>
                    <a:p>
                      <a:pPr latinLnBrk="1"/>
                      <a:r>
                        <a:rPr lang="en-US" altLang="ko-KR" sz="800" dirty="0" err="1">
                          <a:solidFill>
                            <a:schemeClr val="tx1"/>
                          </a:solidFill>
                          <a:latin typeface="+mn-lt"/>
                        </a:rPr>
                        <a:t>Ahnist</a:t>
                      </a:r>
                      <a:r>
                        <a:rPr lang="en-US" altLang="ko-KR" sz="800" dirty="0">
                          <a:solidFill>
                            <a:schemeClr val="tx1"/>
                          </a:solidFill>
                          <a:latin typeface="+mn-lt"/>
                        </a:rPr>
                        <a:t>, </a:t>
                      </a:r>
                      <a:r>
                        <a:rPr lang="en-US" altLang="ko-KR" sz="800" b="1" dirty="0">
                          <a:solidFill>
                            <a:schemeClr val="tx1"/>
                          </a:solidFill>
                          <a:latin typeface="+mn-lt"/>
                        </a:rPr>
                        <a:t>KT</a:t>
                      </a:r>
                      <a:endParaRPr lang="ko-KR" altLang="en-US" sz="800" b="1" dirty="0">
                        <a:solidFill>
                          <a:schemeClr val="tx1"/>
                        </a:solidFill>
                        <a:latin typeface="+mn-lt"/>
                      </a:endParaRPr>
                    </a:p>
                  </a:txBody>
                  <a:tcPr marT="36000" marB="36000" anchor="ctr"/>
                </a:tc>
                <a:extLst>
                  <a:ext uri="{0D108BD9-81ED-4DB2-BD59-A6C34878D82A}">
                    <a16:rowId xmlns:a16="http://schemas.microsoft.com/office/drawing/2014/main" val="1667129426"/>
                  </a:ext>
                </a:extLst>
              </a:tr>
              <a:tr h="207746">
                <a:tc>
                  <a:txBody>
                    <a:bodyPr/>
                    <a:lstStyle/>
                    <a:p>
                      <a:pPr marL="0" indent="85725" algn="l" latinLnBrk="1"/>
                      <a:r>
                        <a:rPr lang="en-US" altLang="ko-KR" sz="1000" spc="-50" baseline="0" dirty="0">
                          <a:latin typeface="+mn-ea"/>
                          <a:ea typeface="+mn-ea"/>
                        </a:rPr>
                        <a:t>Consumer Discretionary (6)</a:t>
                      </a:r>
                      <a:endParaRPr lang="ko-KR" altLang="en-US" sz="1000" spc="-50" baseline="0" dirty="0">
                        <a:latin typeface="+mn-ea"/>
                        <a:ea typeface="+mn-ea"/>
                      </a:endParaRPr>
                    </a:p>
                  </a:txBody>
                  <a:tcPr marL="36000" marR="36000" marT="36000" marB="36000" anchor="ctr"/>
                </a:tc>
                <a:tc>
                  <a:txBody>
                    <a:bodyPr/>
                    <a:lstStyle/>
                    <a:p>
                      <a:pPr marL="0" marR="0" lvl="0" indent="0" algn="l" defTabSz="990571" rtl="0" eaLnBrk="1" fontAlgn="auto" latinLnBrk="0" hangingPunct="1">
                        <a:lnSpc>
                          <a:spcPct val="107000"/>
                        </a:lnSpc>
                        <a:spcBef>
                          <a:spcPts val="0"/>
                        </a:spcBef>
                        <a:spcAft>
                          <a:spcPts val="800"/>
                        </a:spcAft>
                        <a:buClrTx/>
                        <a:buSzTx/>
                        <a:buFontTx/>
                        <a:buNone/>
                        <a:tabLst/>
                        <a:defRPr/>
                      </a:pPr>
                      <a:r>
                        <a:rPr lang="en-US" sz="800" kern="0" dirty="0">
                          <a:solidFill>
                            <a:schemeClr val="tx1"/>
                          </a:solidFill>
                          <a:effectLst/>
                          <a:latin typeface="+mn-lt"/>
                          <a:ea typeface="맑은 고딕" panose="020B0503020000020004" pitchFamily="50" charset="-127"/>
                          <a:cs typeface="Times New Roman" panose="02020603050405020304" pitchFamily="18" charset="0"/>
                        </a:rPr>
                        <a:t>FILA Holdings, </a:t>
                      </a:r>
                      <a:r>
                        <a:rPr lang="en-US" altLang="ko-KR" sz="800" b="1" kern="0" dirty="0">
                          <a:solidFill>
                            <a:schemeClr val="tx1"/>
                          </a:solidFill>
                          <a:effectLst/>
                          <a:latin typeface="+mn-lt"/>
                          <a:ea typeface="맑은 고딕" panose="020B0503020000020004" pitchFamily="50" charset="-127"/>
                          <a:cs typeface="Times New Roman" panose="02020603050405020304" pitchFamily="18" charset="0"/>
                        </a:rPr>
                        <a:t>Hyundai </a:t>
                      </a:r>
                      <a:r>
                        <a:rPr lang="en-US" altLang="ko-KR" sz="800" b="1" kern="0" dirty="0" err="1">
                          <a:solidFill>
                            <a:schemeClr val="tx1"/>
                          </a:solidFill>
                          <a:effectLst/>
                          <a:latin typeface="+mn-lt"/>
                          <a:ea typeface="맑은 고딕" panose="020B0503020000020004" pitchFamily="50" charset="-127"/>
                          <a:cs typeface="Times New Roman" panose="02020603050405020304" pitchFamily="18" charset="0"/>
                        </a:rPr>
                        <a:t>Glovis</a:t>
                      </a:r>
                      <a:r>
                        <a:rPr lang="en-US" altLang="ko-KR" sz="800" b="1" kern="0" dirty="0">
                          <a:solidFill>
                            <a:schemeClr val="tx1"/>
                          </a:solidFill>
                          <a:effectLst/>
                          <a:latin typeface="+mn-lt"/>
                          <a:ea typeface="맑은 고딕" panose="020B0503020000020004" pitchFamily="50" charset="-127"/>
                          <a:cs typeface="Times New Roman" panose="02020603050405020304" pitchFamily="18" charset="0"/>
                        </a:rPr>
                        <a:t> </a:t>
                      </a:r>
                      <a:r>
                        <a:rPr lang="en-US" altLang="ko-KR" sz="800" b="1" kern="0" dirty="0" err="1">
                          <a:solidFill>
                            <a:schemeClr val="tx1"/>
                          </a:solidFill>
                          <a:effectLst/>
                          <a:latin typeface="+mn-lt"/>
                          <a:ea typeface="맑은 고딕" panose="020B0503020000020004" pitchFamily="50" charset="-127"/>
                          <a:cs typeface="Times New Roman" panose="02020603050405020304" pitchFamily="18" charset="0"/>
                        </a:rPr>
                        <a:t>co.,ltd</a:t>
                      </a:r>
                      <a:r>
                        <a:rPr lang="en-US" altLang="ko-KR" sz="800" kern="100" dirty="0">
                          <a:solidFill>
                            <a:schemeClr val="tx1"/>
                          </a:solidFill>
                          <a:effectLst/>
                          <a:latin typeface="+mn-lt"/>
                          <a:ea typeface="맑은 고딕" panose="020B0503020000020004" pitchFamily="50" charset="-127"/>
                          <a:cs typeface="Times New Roman" panose="02020603050405020304" pitchFamily="18" charset="0"/>
                        </a:rPr>
                        <a:t>, </a:t>
                      </a:r>
                      <a:r>
                        <a:rPr lang="en-US" altLang="ko-KR" sz="800" kern="0" dirty="0">
                          <a:solidFill>
                            <a:schemeClr val="tx1"/>
                          </a:solidFill>
                          <a:effectLst/>
                          <a:latin typeface="+mn-lt"/>
                          <a:ea typeface="맑은 고딕" panose="020B0503020000020004" pitchFamily="50" charset="-127"/>
                          <a:cs typeface="Times New Roman" panose="02020603050405020304" pitchFamily="18" charset="0"/>
                        </a:rPr>
                        <a:t>Hyundai </a:t>
                      </a:r>
                      <a:r>
                        <a:rPr lang="en-US" altLang="ko-KR" sz="800" kern="0" dirty="0" err="1">
                          <a:solidFill>
                            <a:schemeClr val="tx1"/>
                          </a:solidFill>
                          <a:effectLst/>
                          <a:latin typeface="+mn-lt"/>
                          <a:ea typeface="맑은 고딕" panose="020B0503020000020004" pitchFamily="50" charset="-127"/>
                          <a:cs typeface="Times New Roman" panose="02020603050405020304" pitchFamily="18" charset="0"/>
                        </a:rPr>
                        <a:t>Mobis</a:t>
                      </a:r>
                      <a:r>
                        <a:rPr lang="en-US" altLang="ko-KR" sz="800" kern="0" dirty="0">
                          <a:solidFill>
                            <a:schemeClr val="tx1"/>
                          </a:solidFill>
                          <a:effectLst/>
                          <a:latin typeface="+mn-lt"/>
                          <a:ea typeface="맑은 고딕" panose="020B0503020000020004" pitchFamily="50" charset="-127"/>
                          <a:cs typeface="Times New Roman" panose="02020603050405020304" pitchFamily="18" charset="0"/>
                        </a:rPr>
                        <a:t> </a:t>
                      </a:r>
                      <a:r>
                        <a:rPr lang="en-US" altLang="ko-KR" sz="800" kern="0" dirty="0" err="1">
                          <a:solidFill>
                            <a:schemeClr val="tx1"/>
                          </a:solidFill>
                          <a:effectLst/>
                          <a:latin typeface="+mn-lt"/>
                          <a:ea typeface="맑은 고딕" panose="020B0503020000020004" pitchFamily="50" charset="-127"/>
                          <a:cs typeface="Times New Roman" panose="02020603050405020304" pitchFamily="18" charset="0"/>
                        </a:rPr>
                        <a:t>Co.,Ltd</a:t>
                      </a:r>
                      <a:r>
                        <a:rPr lang="en-US" altLang="ko-KR" sz="800" kern="0" dirty="0">
                          <a:solidFill>
                            <a:schemeClr val="tx1"/>
                          </a:solidFill>
                          <a:effectLst/>
                          <a:latin typeface="+mn-lt"/>
                          <a:ea typeface="맑은 고딕" panose="020B0503020000020004" pitchFamily="50" charset="-127"/>
                          <a:cs typeface="Times New Roman" panose="02020603050405020304" pitchFamily="18" charset="0"/>
                        </a:rPr>
                        <a:t>.</a:t>
                      </a:r>
                      <a:r>
                        <a:rPr lang="en-US" altLang="ko-KR" sz="800" kern="100" dirty="0">
                          <a:solidFill>
                            <a:schemeClr val="tx1"/>
                          </a:solidFill>
                          <a:effectLst/>
                          <a:latin typeface="+mn-lt"/>
                          <a:ea typeface="맑은 고딕" panose="020B0503020000020004" pitchFamily="50" charset="-127"/>
                          <a:cs typeface="Times New Roman" panose="02020603050405020304" pitchFamily="18" charset="0"/>
                        </a:rPr>
                        <a:t>, </a:t>
                      </a:r>
                      <a:r>
                        <a:rPr lang="en-US" altLang="ko-KR" sz="800" kern="0" dirty="0">
                          <a:solidFill>
                            <a:schemeClr val="tx1"/>
                          </a:solidFill>
                          <a:effectLst/>
                          <a:latin typeface="+mn-lt"/>
                          <a:ea typeface="맑은 고딕" panose="020B0503020000020004" pitchFamily="50" charset="-127"/>
                          <a:cs typeface="Times New Roman" panose="02020603050405020304" pitchFamily="18" charset="0"/>
                        </a:rPr>
                        <a:t>Hyundai Motor Company</a:t>
                      </a:r>
                      <a:r>
                        <a:rPr lang="en-US" altLang="ko-KR" sz="800" kern="100" dirty="0">
                          <a:solidFill>
                            <a:schemeClr val="tx1"/>
                          </a:solidFill>
                          <a:effectLst/>
                          <a:latin typeface="+mn-lt"/>
                          <a:ea typeface="맑은 고딕" panose="020B0503020000020004" pitchFamily="50" charset="-127"/>
                          <a:cs typeface="Times New Roman" panose="02020603050405020304" pitchFamily="18" charset="0"/>
                        </a:rPr>
                        <a:t>, </a:t>
                      </a:r>
                      <a:r>
                        <a:rPr lang="en-US" altLang="ko-KR" sz="800" kern="0" dirty="0">
                          <a:solidFill>
                            <a:schemeClr val="tx1"/>
                          </a:solidFill>
                          <a:effectLst/>
                          <a:latin typeface="+mn-lt"/>
                          <a:ea typeface="맑은 고딕" panose="020B0503020000020004" pitchFamily="50" charset="-127"/>
                          <a:cs typeface="Times New Roman" panose="02020603050405020304" pitchFamily="18" charset="0"/>
                        </a:rPr>
                        <a:t>Kia Motors Corporation</a:t>
                      </a:r>
                      <a:r>
                        <a:rPr lang="en-US" altLang="ko-KR" sz="800" kern="100" dirty="0">
                          <a:solidFill>
                            <a:schemeClr val="tx1"/>
                          </a:solidFill>
                          <a:effectLst/>
                          <a:latin typeface="+mn-lt"/>
                          <a:ea typeface="맑은 고딕" panose="020B0503020000020004" pitchFamily="50" charset="-127"/>
                          <a:cs typeface="Times New Roman" panose="02020603050405020304" pitchFamily="18" charset="0"/>
                        </a:rPr>
                        <a:t>, </a:t>
                      </a:r>
                      <a:r>
                        <a:rPr lang="en-US" altLang="ko-KR" sz="800" b="1" kern="0" dirty="0">
                          <a:solidFill>
                            <a:schemeClr val="tx1"/>
                          </a:solidFill>
                          <a:effectLst/>
                          <a:latin typeface="+mn-lt"/>
                          <a:ea typeface="맑은 고딕" panose="020B0503020000020004" pitchFamily="50" charset="-127"/>
                          <a:cs typeface="Times New Roman" panose="02020603050405020304" pitchFamily="18" charset="0"/>
                        </a:rPr>
                        <a:t>Mando Corporation</a:t>
                      </a:r>
                      <a:endParaRPr lang="ko-KR" altLang="ko-KR" sz="800" b="1" kern="100" dirty="0">
                        <a:solidFill>
                          <a:schemeClr val="tx1"/>
                        </a:solidFill>
                        <a:effectLst/>
                        <a:latin typeface="+mn-lt"/>
                        <a:ea typeface="맑은 고딕" panose="020B0503020000020004" pitchFamily="50" charset="-127"/>
                        <a:cs typeface="Times New Roman" panose="02020603050405020304" pitchFamily="18" charset="0"/>
                      </a:endParaRPr>
                    </a:p>
                  </a:txBody>
                  <a:tcPr marL="62865" marR="62865" marT="36000" marB="36000" anchor="ctr"/>
                </a:tc>
                <a:extLst>
                  <a:ext uri="{0D108BD9-81ED-4DB2-BD59-A6C34878D82A}">
                    <a16:rowId xmlns:a16="http://schemas.microsoft.com/office/drawing/2014/main" val="1517378877"/>
                  </a:ext>
                </a:extLst>
              </a:tr>
              <a:tr h="207746">
                <a:tc>
                  <a:txBody>
                    <a:bodyPr/>
                    <a:lstStyle/>
                    <a:p>
                      <a:pPr marL="0" indent="85725" algn="l" latinLnBrk="1"/>
                      <a:r>
                        <a:rPr lang="en-US" altLang="ko-KR" sz="1000" spc="0" baseline="0" dirty="0">
                          <a:latin typeface="+mn-ea"/>
                          <a:ea typeface="+mn-ea"/>
                        </a:rPr>
                        <a:t>Consumer Staples (3)</a:t>
                      </a:r>
                      <a:endParaRPr lang="ko-KR" altLang="en-US" sz="1000" spc="0" baseline="0" dirty="0">
                        <a:latin typeface="+mn-ea"/>
                        <a:ea typeface="+mn-ea"/>
                      </a:endParaRPr>
                    </a:p>
                  </a:txBody>
                  <a:tcPr marL="36000" marR="36000" marT="36000" marB="36000" anchor="ctr"/>
                </a:tc>
                <a:tc>
                  <a:txBody>
                    <a:bodyPr/>
                    <a:lstStyle/>
                    <a:p>
                      <a:pPr algn="l" latinLnBrk="0">
                        <a:lnSpc>
                          <a:spcPct val="107000"/>
                        </a:lnSpc>
                        <a:spcAft>
                          <a:spcPts val="800"/>
                        </a:spcAft>
                      </a:pPr>
                      <a:r>
                        <a:rPr lang="en-US" altLang="ko-KR" sz="800" b="1" kern="100" dirty="0">
                          <a:solidFill>
                            <a:schemeClr val="tx1"/>
                          </a:solidFill>
                          <a:effectLst/>
                          <a:latin typeface="+mn-lt"/>
                          <a:ea typeface="맑은 고딕" panose="020B0503020000020004" pitchFamily="50" charset="-127"/>
                          <a:cs typeface="Times New Roman" panose="02020603050405020304" pitchFamily="18" charset="0"/>
                        </a:rPr>
                        <a:t>KT&amp;G CORPORATION</a:t>
                      </a:r>
                      <a:r>
                        <a:rPr lang="en-US" altLang="ko-KR" sz="800" kern="100" dirty="0">
                          <a:solidFill>
                            <a:schemeClr val="tx1"/>
                          </a:solidFill>
                          <a:effectLst/>
                          <a:latin typeface="+mn-lt"/>
                          <a:ea typeface="맑은 고딕" panose="020B0503020000020004" pitchFamily="50" charset="-127"/>
                          <a:cs typeface="Times New Roman" panose="02020603050405020304" pitchFamily="18" charset="0"/>
                        </a:rPr>
                        <a:t>, </a:t>
                      </a:r>
                      <a:r>
                        <a:rPr lang="en-US" altLang="ko-KR" sz="800" b="1" kern="100" dirty="0">
                          <a:solidFill>
                            <a:schemeClr val="tx1"/>
                          </a:solidFill>
                          <a:effectLst/>
                          <a:latin typeface="+mn-lt"/>
                          <a:ea typeface="맑은 고딕" panose="020B0503020000020004" pitchFamily="50" charset="-127"/>
                          <a:cs typeface="Times New Roman" panose="02020603050405020304" pitchFamily="18" charset="0"/>
                        </a:rPr>
                        <a:t>LOTTE CHILSUNG BEVERAGE CO.,LTD</a:t>
                      </a:r>
                      <a:r>
                        <a:rPr lang="en-US" altLang="ko-KR" sz="800" kern="100" dirty="0">
                          <a:solidFill>
                            <a:schemeClr val="tx1"/>
                          </a:solidFill>
                          <a:effectLst/>
                          <a:latin typeface="+mn-lt"/>
                          <a:ea typeface="맑은 고딕" panose="020B0503020000020004" pitchFamily="50" charset="-127"/>
                          <a:cs typeface="Times New Roman" panose="02020603050405020304" pitchFamily="18" charset="0"/>
                        </a:rPr>
                        <a:t>, PULMUONE CO., LTD.</a:t>
                      </a:r>
                      <a:endParaRPr lang="ko-KR" sz="800" kern="100" dirty="0">
                        <a:solidFill>
                          <a:schemeClr val="tx1"/>
                        </a:solidFill>
                        <a:effectLst/>
                        <a:latin typeface="+mn-lt"/>
                        <a:ea typeface="맑은 고딕" panose="020B0503020000020004" pitchFamily="50" charset="-127"/>
                        <a:cs typeface="Times New Roman" panose="02020603050405020304" pitchFamily="18" charset="0"/>
                      </a:endParaRPr>
                    </a:p>
                  </a:txBody>
                  <a:tcPr marL="62865" marR="62865" marT="36000" marB="36000" anchor="ctr"/>
                </a:tc>
                <a:extLst>
                  <a:ext uri="{0D108BD9-81ED-4DB2-BD59-A6C34878D82A}">
                    <a16:rowId xmlns:a16="http://schemas.microsoft.com/office/drawing/2014/main" val="2620648365"/>
                  </a:ext>
                </a:extLst>
              </a:tr>
              <a:tr h="207746">
                <a:tc>
                  <a:txBody>
                    <a:bodyPr/>
                    <a:lstStyle/>
                    <a:p>
                      <a:pPr marL="0" indent="85725" algn="l" latinLnBrk="1"/>
                      <a:r>
                        <a:rPr lang="en-US" altLang="ko-KR" sz="1000" spc="0" baseline="0" dirty="0">
                          <a:latin typeface="+mn-ea"/>
                          <a:ea typeface="+mn-ea"/>
                        </a:rPr>
                        <a:t>Energy (6)</a:t>
                      </a:r>
                      <a:endParaRPr lang="ko-KR" altLang="en-US" sz="1000" spc="0" baseline="0" dirty="0">
                        <a:latin typeface="+mn-ea"/>
                        <a:ea typeface="+mn-ea"/>
                      </a:endParaRPr>
                    </a:p>
                  </a:txBody>
                  <a:tcPr marL="36000" marR="36000" marT="36000" marB="36000" anchor="ctr"/>
                </a:tc>
                <a:tc>
                  <a:txBody>
                    <a:bodyPr/>
                    <a:lstStyle/>
                    <a:p>
                      <a:pPr algn="l" latinLnBrk="0">
                        <a:lnSpc>
                          <a:spcPct val="107000"/>
                        </a:lnSpc>
                        <a:spcAft>
                          <a:spcPts val="800"/>
                        </a:spcAft>
                      </a:pPr>
                      <a:r>
                        <a:rPr lang="en-US" altLang="ko-KR" sz="800" kern="100" dirty="0">
                          <a:solidFill>
                            <a:schemeClr val="tx1"/>
                          </a:solidFill>
                          <a:effectLst/>
                          <a:latin typeface="+mn-lt"/>
                          <a:ea typeface="맑은 고딕" panose="020B0503020000020004" pitchFamily="50" charset="-127"/>
                          <a:cs typeface="Times New Roman" panose="02020603050405020304" pitchFamily="18" charset="0"/>
                        </a:rPr>
                        <a:t>E1 Corporation, ERM, INNERGEN, Korea District Heating Corporation, Korea National Oil Corporation, SK innovation Co. Ltd</a:t>
                      </a:r>
                      <a:endParaRPr lang="ko-KR" sz="800" kern="100" dirty="0">
                        <a:solidFill>
                          <a:schemeClr val="tx1"/>
                        </a:solidFill>
                        <a:effectLst/>
                        <a:latin typeface="+mn-lt"/>
                        <a:ea typeface="맑은 고딕" panose="020B0503020000020004" pitchFamily="50" charset="-127"/>
                        <a:cs typeface="Times New Roman" panose="02020603050405020304" pitchFamily="18" charset="0"/>
                      </a:endParaRPr>
                    </a:p>
                  </a:txBody>
                  <a:tcPr marL="62865" marR="62865" marT="36000" marB="36000" anchor="ctr"/>
                </a:tc>
                <a:extLst>
                  <a:ext uri="{0D108BD9-81ED-4DB2-BD59-A6C34878D82A}">
                    <a16:rowId xmlns:a16="http://schemas.microsoft.com/office/drawing/2014/main" val="991375161"/>
                  </a:ext>
                </a:extLst>
              </a:tr>
              <a:tr h="207746">
                <a:tc>
                  <a:txBody>
                    <a:bodyPr/>
                    <a:lstStyle/>
                    <a:p>
                      <a:pPr marL="0" indent="85725" algn="l" latinLnBrk="1"/>
                      <a:r>
                        <a:rPr lang="en-US" altLang="ko-KR" sz="1000" spc="0" baseline="0" dirty="0">
                          <a:latin typeface="+mn-ea"/>
                          <a:ea typeface="+mn-ea"/>
                        </a:rPr>
                        <a:t>Government (2)</a:t>
                      </a:r>
                      <a:endParaRPr lang="ko-KR" altLang="en-US" sz="1000" spc="0" baseline="0" dirty="0">
                        <a:latin typeface="+mn-ea"/>
                        <a:ea typeface="+mn-ea"/>
                      </a:endParaRPr>
                    </a:p>
                  </a:txBody>
                  <a:tcPr marL="36000" marR="36000" marT="36000" marB="36000" anchor="ctr"/>
                </a:tc>
                <a:tc>
                  <a:txBody>
                    <a:bodyPr/>
                    <a:lstStyle/>
                    <a:p>
                      <a:pPr algn="l" latinLnBrk="0">
                        <a:lnSpc>
                          <a:spcPct val="107000"/>
                        </a:lnSpc>
                        <a:spcAft>
                          <a:spcPts val="800"/>
                        </a:spcAft>
                      </a:pPr>
                      <a:r>
                        <a:rPr lang="en-US" altLang="ko-KR" sz="800" kern="100" dirty="0">
                          <a:solidFill>
                            <a:schemeClr val="tx1"/>
                          </a:solidFill>
                          <a:effectLst/>
                          <a:latin typeface="+mn-lt"/>
                          <a:ea typeface="맑은 고딕" panose="020B0503020000020004" pitchFamily="50" charset="-127"/>
                          <a:cs typeface="Times New Roman" panose="02020603050405020304" pitchFamily="18" charset="0"/>
                        </a:rPr>
                        <a:t>Financial Services Commission, Financial Supervisory Service</a:t>
                      </a:r>
                      <a:endParaRPr lang="ko-KR" sz="800" kern="100" dirty="0">
                        <a:solidFill>
                          <a:schemeClr val="tx1"/>
                        </a:solidFill>
                        <a:effectLst/>
                        <a:latin typeface="+mn-lt"/>
                        <a:ea typeface="맑은 고딕" panose="020B0503020000020004" pitchFamily="50" charset="-127"/>
                        <a:cs typeface="Times New Roman" panose="02020603050405020304" pitchFamily="18" charset="0"/>
                      </a:endParaRPr>
                    </a:p>
                  </a:txBody>
                  <a:tcPr marL="62865" marR="62865" marT="36000" marB="36000" anchor="ctr"/>
                </a:tc>
                <a:extLst>
                  <a:ext uri="{0D108BD9-81ED-4DB2-BD59-A6C34878D82A}">
                    <a16:rowId xmlns:a16="http://schemas.microsoft.com/office/drawing/2014/main" val="36736218"/>
                  </a:ext>
                </a:extLst>
              </a:tr>
              <a:tr h="207746">
                <a:tc>
                  <a:txBody>
                    <a:bodyPr/>
                    <a:lstStyle/>
                    <a:p>
                      <a:pPr marL="0" indent="85725" algn="l" latinLnBrk="1"/>
                      <a:r>
                        <a:rPr lang="en-US" altLang="ko-KR" sz="1000" spc="0" baseline="0" dirty="0">
                          <a:latin typeface="+mn-ea"/>
                          <a:ea typeface="+mn-ea"/>
                        </a:rPr>
                        <a:t>Health Care (2)</a:t>
                      </a:r>
                      <a:endParaRPr lang="ko-KR" altLang="en-US" sz="1000" spc="0" baseline="0" dirty="0">
                        <a:latin typeface="+mn-ea"/>
                        <a:ea typeface="+mn-ea"/>
                      </a:endParaRPr>
                    </a:p>
                  </a:txBody>
                  <a:tcPr marL="36000" marR="36000" marT="36000" marB="36000" anchor="ctr"/>
                </a:tc>
                <a:tc>
                  <a:txBody>
                    <a:bodyPr/>
                    <a:lstStyle/>
                    <a:p>
                      <a:pPr algn="l" latinLnBrk="0">
                        <a:lnSpc>
                          <a:spcPct val="107000"/>
                        </a:lnSpc>
                        <a:spcAft>
                          <a:spcPts val="800"/>
                        </a:spcAft>
                      </a:pPr>
                      <a:r>
                        <a:rPr lang="en-US" altLang="ko-KR" sz="800" kern="100" dirty="0">
                          <a:solidFill>
                            <a:schemeClr val="tx1"/>
                          </a:solidFill>
                          <a:effectLst/>
                          <a:latin typeface="+mn-lt"/>
                          <a:ea typeface="맑은 고딕" panose="020B0503020000020004" pitchFamily="50" charset="-127"/>
                          <a:cs typeface="Times New Roman" panose="02020603050405020304" pitchFamily="18" charset="0"/>
                        </a:rPr>
                        <a:t>GENUONE Sciences Inc., </a:t>
                      </a:r>
                      <a:r>
                        <a:rPr lang="en-US" altLang="ko-KR" sz="800" kern="100" dirty="0" err="1">
                          <a:solidFill>
                            <a:schemeClr val="tx1"/>
                          </a:solidFill>
                          <a:effectLst/>
                          <a:latin typeface="+mn-lt"/>
                          <a:ea typeface="맑은 고딕" panose="020B0503020000020004" pitchFamily="50" charset="-127"/>
                          <a:cs typeface="Times New Roman" panose="02020603050405020304" pitchFamily="18" charset="0"/>
                        </a:rPr>
                        <a:t>yungjin</a:t>
                      </a:r>
                      <a:r>
                        <a:rPr lang="en-US" altLang="ko-KR" sz="800" kern="100" dirty="0">
                          <a:solidFill>
                            <a:schemeClr val="tx1"/>
                          </a:solidFill>
                          <a:effectLst/>
                          <a:latin typeface="+mn-lt"/>
                          <a:ea typeface="맑은 고딕" panose="020B0503020000020004" pitchFamily="50" charset="-127"/>
                          <a:cs typeface="Times New Roman" panose="02020603050405020304" pitchFamily="18" charset="0"/>
                        </a:rPr>
                        <a:t> pharm</a:t>
                      </a:r>
                      <a:endParaRPr lang="ko-KR" sz="800" kern="100" dirty="0">
                        <a:solidFill>
                          <a:schemeClr val="tx1"/>
                        </a:solidFill>
                        <a:effectLst/>
                        <a:latin typeface="+mn-lt"/>
                        <a:ea typeface="맑은 고딕" panose="020B0503020000020004" pitchFamily="50" charset="-127"/>
                        <a:cs typeface="Times New Roman" panose="02020603050405020304" pitchFamily="18" charset="0"/>
                      </a:endParaRPr>
                    </a:p>
                  </a:txBody>
                  <a:tcPr marL="62865" marR="62865" marT="36000" marB="36000" anchor="ctr"/>
                </a:tc>
                <a:extLst>
                  <a:ext uri="{0D108BD9-81ED-4DB2-BD59-A6C34878D82A}">
                    <a16:rowId xmlns:a16="http://schemas.microsoft.com/office/drawing/2014/main" val="3546334042"/>
                  </a:ext>
                </a:extLst>
              </a:tr>
              <a:tr h="297514">
                <a:tc>
                  <a:txBody>
                    <a:bodyPr/>
                    <a:lstStyle/>
                    <a:p>
                      <a:pPr marL="0" indent="85725" algn="l" latinLnBrk="1"/>
                      <a:r>
                        <a:rPr lang="en-US" altLang="ko-KR" sz="1000" spc="0" baseline="0" dirty="0">
                          <a:latin typeface="+mn-ea"/>
                          <a:ea typeface="+mn-ea"/>
                        </a:rPr>
                        <a:t>Industrials (8)</a:t>
                      </a:r>
                      <a:endParaRPr lang="ko-KR" altLang="en-US" sz="1000" spc="0" baseline="0" dirty="0">
                        <a:latin typeface="+mn-ea"/>
                        <a:ea typeface="+mn-ea"/>
                      </a:endParaRPr>
                    </a:p>
                  </a:txBody>
                  <a:tcPr marL="36000" marR="36000" marT="36000" marB="36000" anchor="ctr"/>
                </a:tc>
                <a:tc>
                  <a:txBody>
                    <a:bodyPr/>
                    <a:lstStyle/>
                    <a:p>
                      <a:pPr algn="l" latinLnBrk="0">
                        <a:lnSpc>
                          <a:spcPct val="107000"/>
                        </a:lnSpc>
                        <a:spcAft>
                          <a:spcPts val="800"/>
                        </a:spcAft>
                      </a:pPr>
                      <a:r>
                        <a:rPr lang="en-US" altLang="ko-KR" sz="800" kern="100" dirty="0">
                          <a:solidFill>
                            <a:schemeClr val="tx1"/>
                          </a:solidFill>
                          <a:effectLst/>
                          <a:latin typeface="+mn-lt"/>
                          <a:ea typeface="맑은 고딕" panose="020B0503020000020004" pitchFamily="50" charset="-127"/>
                          <a:cs typeface="Times New Roman" panose="02020603050405020304" pitchFamily="18" charset="0"/>
                        </a:rPr>
                        <a:t>Daewoo Shipbuilding Marine Engineering Co., Ltd., DL E&amp;C, ECO&amp;PARTNERS, </a:t>
                      </a:r>
                      <a:r>
                        <a:rPr lang="en-US" altLang="ko-KR" sz="800" b="1" kern="100" dirty="0">
                          <a:solidFill>
                            <a:schemeClr val="tx1"/>
                          </a:solidFill>
                          <a:effectLst/>
                          <a:latin typeface="+mn-lt"/>
                          <a:ea typeface="맑은 고딕" panose="020B0503020000020004" pitchFamily="50" charset="-127"/>
                          <a:cs typeface="Times New Roman" panose="02020603050405020304" pitchFamily="18" charset="0"/>
                        </a:rPr>
                        <a:t>Hanwha Solutions Co., Ltd.</a:t>
                      </a:r>
                      <a:r>
                        <a:rPr lang="en-US" altLang="ko-KR" sz="800" kern="100" dirty="0">
                          <a:solidFill>
                            <a:schemeClr val="tx1"/>
                          </a:solidFill>
                          <a:effectLst/>
                          <a:latin typeface="+mn-lt"/>
                          <a:ea typeface="맑은 고딕" panose="020B0503020000020004" pitchFamily="50" charset="-127"/>
                          <a:cs typeface="Times New Roman" panose="02020603050405020304" pitchFamily="18" charset="0"/>
                        </a:rPr>
                        <a:t>, LG Chem, Ltd., LOTTE Chemical, POSCO E&amp;C, SK </a:t>
                      </a:r>
                      <a:r>
                        <a:rPr lang="en-US" altLang="ko-KR" sz="800" kern="100" dirty="0" err="1">
                          <a:solidFill>
                            <a:schemeClr val="tx1"/>
                          </a:solidFill>
                          <a:effectLst/>
                          <a:latin typeface="+mn-lt"/>
                          <a:ea typeface="맑은 고딕" panose="020B0503020000020004" pitchFamily="50" charset="-127"/>
                          <a:cs typeface="Times New Roman" panose="02020603050405020304" pitchFamily="18" charset="0"/>
                        </a:rPr>
                        <a:t>ecoplant</a:t>
                      </a:r>
                      <a:endParaRPr lang="ko-KR" sz="800" kern="100" dirty="0">
                        <a:solidFill>
                          <a:schemeClr val="tx1"/>
                        </a:solidFill>
                        <a:effectLst/>
                        <a:latin typeface="+mn-lt"/>
                        <a:ea typeface="맑은 고딕" panose="020B0503020000020004" pitchFamily="50" charset="-127"/>
                        <a:cs typeface="Times New Roman" panose="02020603050405020304" pitchFamily="18" charset="0"/>
                      </a:endParaRPr>
                    </a:p>
                  </a:txBody>
                  <a:tcPr marL="62865" marR="62865" marT="36000" marB="36000" anchor="ctr"/>
                </a:tc>
                <a:extLst>
                  <a:ext uri="{0D108BD9-81ED-4DB2-BD59-A6C34878D82A}">
                    <a16:rowId xmlns:a16="http://schemas.microsoft.com/office/drawing/2014/main" val="1778935442"/>
                  </a:ext>
                </a:extLst>
              </a:tr>
              <a:tr h="207746">
                <a:tc>
                  <a:txBody>
                    <a:bodyPr/>
                    <a:lstStyle/>
                    <a:p>
                      <a:pPr marL="0" indent="85725" algn="l" latinLnBrk="1"/>
                      <a:r>
                        <a:rPr lang="en-US" altLang="ko-KR" sz="1000" spc="-50" baseline="0" dirty="0">
                          <a:latin typeface="+mn-ea"/>
                          <a:ea typeface="+mn-ea"/>
                        </a:rPr>
                        <a:t>Information Technology (5)</a:t>
                      </a:r>
                      <a:endParaRPr lang="ko-KR" altLang="en-US" sz="1000" spc="-50" baseline="0" dirty="0">
                        <a:latin typeface="+mn-ea"/>
                        <a:ea typeface="+mn-ea"/>
                      </a:endParaRPr>
                    </a:p>
                  </a:txBody>
                  <a:tcPr marL="36000" marR="36000" marT="36000" marB="36000" anchor="ctr"/>
                </a:tc>
                <a:tc>
                  <a:txBody>
                    <a:bodyPr/>
                    <a:lstStyle/>
                    <a:p>
                      <a:pPr latinLnBrk="1"/>
                      <a:r>
                        <a:rPr lang="en-US" altLang="ko-KR" sz="800" dirty="0">
                          <a:solidFill>
                            <a:schemeClr val="tx1"/>
                          </a:solidFill>
                          <a:latin typeface="+mn-lt"/>
                        </a:rPr>
                        <a:t>FAIR Labs Co., Ltd.,</a:t>
                      </a:r>
                      <a:r>
                        <a:rPr lang="en-US" altLang="ko-KR" sz="800" b="1" dirty="0">
                          <a:solidFill>
                            <a:schemeClr val="tx1"/>
                          </a:solidFill>
                          <a:latin typeface="+mn-lt"/>
                        </a:rPr>
                        <a:t> Kakao</a:t>
                      </a:r>
                      <a:r>
                        <a:rPr lang="en-US" altLang="ko-KR" sz="800" dirty="0">
                          <a:solidFill>
                            <a:schemeClr val="tx1"/>
                          </a:solidFill>
                          <a:latin typeface="+mn-lt"/>
                        </a:rPr>
                        <a:t>, </a:t>
                      </a:r>
                      <a:r>
                        <a:rPr lang="en-US" altLang="ko-KR" sz="800" b="1" dirty="0">
                          <a:solidFill>
                            <a:schemeClr val="tx1"/>
                          </a:solidFill>
                          <a:latin typeface="+mn-lt"/>
                        </a:rPr>
                        <a:t>NAVER Corporation</a:t>
                      </a:r>
                      <a:r>
                        <a:rPr lang="en-US" altLang="ko-KR" sz="800" dirty="0">
                          <a:solidFill>
                            <a:schemeClr val="tx1"/>
                          </a:solidFill>
                          <a:latin typeface="+mn-lt"/>
                        </a:rPr>
                        <a:t>, </a:t>
                      </a:r>
                      <a:r>
                        <a:rPr lang="en-US" altLang="ko-KR" sz="800" b="1" dirty="0">
                          <a:solidFill>
                            <a:schemeClr val="tx1"/>
                          </a:solidFill>
                          <a:latin typeface="+mn-lt"/>
                        </a:rPr>
                        <a:t>Samsung SDS</a:t>
                      </a:r>
                      <a:r>
                        <a:rPr lang="en-US" altLang="ko-KR" sz="800" dirty="0">
                          <a:solidFill>
                            <a:schemeClr val="tx1"/>
                          </a:solidFill>
                          <a:latin typeface="+mn-lt"/>
                        </a:rPr>
                        <a:t>, SOLUTIS​ (</a:t>
                      </a:r>
                      <a:r>
                        <a:rPr lang="ko-KR" altLang="en-US" sz="800" dirty="0" err="1">
                          <a:solidFill>
                            <a:schemeClr val="tx1"/>
                          </a:solidFill>
                          <a:latin typeface="+mn-lt"/>
                        </a:rPr>
                        <a:t>주솔루티스</a:t>
                      </a:r>
                      <a:r>
                        <a:rPr lang="en-US" altLang="ko-KR" sz="800" dirty="0">
                          <a:solidFill>
                            <a:schemeClr val="tx1"/>
                          </a:solidFill>
                          <a:latin typeface="+mn-lt"/>
                        </a:rPr>
                        <a:t>)</a:t>
                      </a:r>
                      <a:endParaRPr lang="ko-KR" altLang="en-US" sz="800" dirty="0">
                        <a:solidFill>
                          <a:schemeClr val="tx1"/>
                        </a:solidFill>
                        <a:latin typeface="+mn-lt"/>
                      </a:endParaRPr>
                    </a:p>
                  </a:txBody>
                  <a:tcPr marT="36000" marB="36000" anchor="ctr"/>
                </a:tc>
                <a:extLst>
                  <a:ext uri="{0D108BD9-81ED-4DB2-BD59-A6C34878D82A}">
                    <a16:rowId xmlns:a16="http://schemas.microsoft.com/office/drawing/2014/main" val="2003026740"/>
                  </a:ext>
                </a:extLst>
              </a:tr>
              <a:tr h="207746">
                <a:tc>
                  <a:txBody>
                    <a:bodyPr/>
                    <a:lstStyle/>
                    <a:p>
                      <a:pPr marL="0" indent="85725" algn="l" latinLnBrk="1"/>
                      <a:r>
                        <a:rPr lang="en-US" altLang="ko-KR" sz="1000" spc="0" baseline="0" dirty="0">
                          <a:latin typeface="+mn-ea"/>
                          <a:ea typeface="+mn-ea"/>
                        </a:rPr>
                        <a:t>Materials (2)</a:t>
                      </a:r>
                      <a:endParaRPr lang="ko-KR" altLang="en-US" sz="1000" spc="0" baseline="0" dirty="0">
                        <a:latin typeface="+mn-ea"/>
                        <a:ea typeface="+mn-ea"/>
                      </a:endParaRPr>
                    </a:p>
                  </a:txBody>
                  <a:tcPr marL="36000" marR="36000" marT="36000" marB="36000" anchor="ctr"/>
                </a:tc>
                <a:tc>
                  <a:txBody>
                    <a:bodyPr/>
                    <a:lstStyle/>
                    <a:p>
                      <a:pPr latinLnBrk="1"/>
                      <a:r>
                        <a:rPr lang="en-US" altLang="ko-KR" sz="800" dirty="0">
                          <a:solidFill>
                            <a:schemeClr val="tx1"/>
                          </a:solidFill>
                          <a:latin typeface="+mn-lt"/>
                        </a:rPr>
                        <a:t>AIRFIRST </a:t>
                      </a:r>
                      <a:r>
                        <a:rPr lang="en-US" altLang="ko-KR" sz="800" dirty="0" err="1">
                          <a:solidFill>
                            <a:schemeClr val="tx1"/>
                          </a:solidFill>
                          <a:latin typeface="+mn-lt"/>
                        </a:rPr>
                        <a:t>Co.,Ltd</a:t>
                      </a:r>
                      <a:r>
                        <a:rPr lang="en-US" altLang="ko-KR" sz="800" dirty="0">
                          <a:solidFill>
                            <a:schemeClr val="tx1"/>
                          </a:solidFill>
                          <a:latin typeface="+mn-lt"/>
                        </a:rPr>
                        <a:t>, </a:t>
                      </a:r>
                      <a:r>
                        <a:rPr lang="en-US" altLang="ko-KR" sz="800" b="1" dirty="0">
                          <a:solidFill>
                            <a:schemeClr val="tx1"/>
                          </a:solidFill>
                          <a:latin typeface="+mn-lt"/>
                        </a:rPr>
                        <a:t>POSCO</a:t>
                      </a:r>
                      <a:endParaRPr lang="ko-KR" altLang="en-US" sz="800" b="1" dirty="0">
                        <a:solidFill>
                          <a:schemeClr val="tx1"/>
                        </a:solidFill>
                        <a:latin typeface="+mn-lt"/>
                      </a:endParaRPr>
                    </a:p>
                  </a:txBody>
                  <a:tcPr marT="36000" marB="36000" anchor="ctr"/>
                </a:tc>
                <a:extLst>
                  <a:ext uri="{0D108BD9-81ED-4DB2-BD59-A6C34878D82A}">
                    <a16:rowId xmlns:a16="http://schemas.microsoft.com/office/drawing/2014/main" val="531262729"/>
                  </a:ext>
                </a:extLst>
              </a:tr>
              <a:tr h="207746">
                <a:tc>
                  <a:txBody>
                    <a:bodyPr/>
                    <a:lstStyle/>
                    <a:p>
                      <a:pPr marL="0" indent="85725" algn="l" latinLnBrk="1"/>
                      <a:r>
                        <a:rPr lang="en-US" altLang="ko-KR" sz="1000" spc="0" baseline="0" dirty="0">
                          <a:latin typeface="+mn-ea"/>
                          <a:ea typeface="+mn-ea"/>
                        </a:rPr>
                        <a:t>Real Estate (1)</a:t>
                      </a:r>
                      <a:endParaRPr lang="ko-KR" altLang="en-US" sz="1000" spc="0" baseline="0" dirty="0">
                        <a:latin typeface="+mn-ea"/>
                        <a:ea typeface="+mn-ea"/>
                      </a:endParaRPr>
                    </a:p>
                  </a:txBody>
                  <a:tcPr marL="36000" marR="36000" marT="36000" marB="36000" anchor="ctr"/>
                </a:tc>
                <a:tc>
                  <a:txBody>
                    <a:bodyPr/>
                    <a:lstStyle/>
                    <a:p>
                      <a:pPr latinLnBrk="1"/>
                      <a:r>
                        <a:rPr lang="en-US" altLang="ko-KR" sz="800" dirty="0">
                          <a:solidFill>
                            <a:schemeClr val="tx1"/>
                          </a:solidFill>
                          <a:latin typeface="+mn-lt"/>
                        </a:rPr>
                        <a:t>GYEONGSANGBUK-DO DEVELOPMENT CORPORATION</a:t>
                      </a:r>
                      <a:endParaRPr lang="ko-KR" altLang="en-US" sz="800" dirty="0">
                        <a:solidFill>
                          <a:schemeClr val="tx1"/>
                        </a:solidFill>
                        <a:latin typeface="+mn-lt"/>
                      </a:endParaRPr>
                    </a:p>
                  </a:txBody>
                  <a:tcPr marT="36000" marB="36000" anchor="ctr"/>
                </a:tc>
                <a:extLst>
                  <a:ext uri="{0D108BD9-81ED-4DB2-BD59-A6C34878D82A}">
                    <a16:rowId xmlns:a16="http://schemas.microsoft.com/office/drawing/2014/main" val="112257885"/>
                  </a:ext>
                </a:extLst>
              </a:tr>
              <a:tr h="207746">
                <a:tc>
                  <a:txBody>
                    <a:bodyPr/>
                    <a:lstStyle/>
                    <a:p>
                      <a:pPr marL="0" indent="85725" algn="l" latinLnBrk="1"/>
                      <a:r>
                        <a:rPr lang="en-US" altLang="ko-KR" sz="1000" spc="0" baseline="0" dirty="0">
                          <a:latin typeface="+mn-ea"/>
                          <a:ea typeface="+mn-ea"/>
                        </a:rPr>
                        <a:t>Transportation (1)</a:t>
                      </a:r>
                      <a:endParaRPr lang="ko-KR" altLang="en-US" sz="1000" spc="0" baseline="0" dirty="0">
                        <a:latin typeface="+mn-ea"/>
                        <a:ea typeface="+mn-ea"/>
                      </a:endParaRPr>
                    </a:p>
                  </a:txBody>
                  <a:tcPr marL="36000" marR="36000" marT="36000" marB="36000" anchor="ctr"/>
                </a:tc>
                <a:tc>
                  <a:txBody>
                    <a:bodyPr/>
                    <a:lstStyle/>
                    <a:p>
                      <a:pPr latinLnBrk="1"/>
                      <a:r>
                        <a:rPr lang="en-US" altLang="ko-KR" sz="800" dirty="0">
                          <a:solidFill>
                            <a:schemeClr val="tx1"/>
                          </a:solidFill>
                          <a:latin typeface="+mn-lt"/>
                        </a:rPr>
                        <a:t>Korea Airport Corporation</a:t>
                      </a:r>
                      <a:endParaRPr lang="ko-KR" altLang="en-US" sz="800" dirty="0">
                        <a:solidFill>
                          <a:schemeClr val="tx1"/>
                        </a:solidFill>
                        <a:latin typeface="+mn-lt"/>
                      </a:endParaRPr>
                    </a:p>
                  </a:txBody>
                  <a:tcPr marT="36000" marB="36000" anchor="ctr"/>
                </a:tc>
                <a:extLst>
                  <a:ext uri="{0D108BD9-81ED-4DB2-BD59-A6C34878D82A}">
                    <a16:rowId xmlns:a16="http://schemas.microsoft.com/office/drawing/2014/main" val="435695405"/>
                  </a:ext>
                </a:extLst>
              </a:tr>
              <a:tr h="207746">
                <a:tc>
                  <a:txBody>
                    <a:bodyPr/>
                    <a:lstStyle/>
                    <a:p>
                      <a:pPr marL="0" indent="85725" algn="l" latinLnBrk="1"/>
                      <a:r>
                        <a:rPr lang="en-US" altLang="ko-KR" sz="1000" spc="0" baseline="0" dirty="0">
                          <a:latin typeface="+mn-ea"/>
                          <a:ea typeface="+mn-ea"/>
                        </a:rPr>
                        <a:t>Utilities (2)</a:t>
                      </a:r>
                      <a:endParaRPr lang="ko-KR" altLang="en-US" sz="1000" spc="0" baseline="0" dirty="0">
                        <a:latin typeface="+mn-ea"/>
                        <a:ea typeface="+mn-ea"/>
                      </a:endParaRPr>
                    </a:p>
                  </a:txBody>
                  <a:tcPr marL="36000" marR="36000" marT="36000" marB="36000" anchor="ctr"/>
                </a:tc>
                <a:tc>
                  <a:txBody>
                    <a:bodyPr/>
                    <a:lstStyle/>
                    <a:p>
                      <a:pPr latinLnBrk="1"/>
                      <a:r>
                        <a:rPr lang="en-US" altLang="ko-KR" sz="800" dirty="0">
                          <a:solidFill>
                            <a:schemeClr val="tx1"/>
                          </a:solidFill>
                          <a:latin typeface="+mn-lt"/>
                        </a:rPr>
                        <a:t>Korea Western Power </a:t>
                      </a:r>
                      <a:r>
                        <a:rPr lang="en-US" altLang="ko-KR" sz="800" dirty="0" err="1">
                          <a:solidFill>
                            <a:schemeClr val="tx1"/>
                          </a:solidFill>
                          <a:latin typeface="+mn-lt"/>
                        </a:rPr>
                        <a:t>Co.,Ltd</a:t>
                      </a:r>
                      <a:r>
                        <a:rPr lang="en-US" altLang="ko-KR" sz="800" dirty="0">
                          <a:solidFill>
                            <a:schemeClr val="tx1"/>
                          </a:solidFill>
                          <a:latin typeface="+mn-lt"/>
                        </a:rPr>
                        <a:t>., SK E&amp;S Co. Ltd.</a:t>
                      </a:r>
                      <a:endParaRPr lang="ko-KR" altLang="en-US" sz="800" dirty="0">
                        <a:solidFill>
                          <a:schemeClr val="tx1"/>
                        </a:solidFill>
                        <a:latin typeface="+mn-lt"/>
                      </a:endParaRPr>
                    </a:p>
                  </a:txBody>
                  <a:tcPr marT="36000" marB="36000" anchor="ctr"/>
                </a:tc>
                <a:extLst>
                  <a:ext uri="{0D108BD9-81ED-4DB2-BD59-A6C34878D82A}">
                    <a16:rowId xmlns:a16="http://schemas.microsoft.com/office/drawing/2014/main" val="3948064039"/>
                  </a:ext>
                </a:extLst>
              </a:tr>
              <a:tr h="405270">
                <a:tc>
                  <a:txBody>
                    <a:bodyPr/>
                    <a:lstStyle/>
                    <a:p>
                      <a:pPr marL="0" indent="85725" algn="l" latinLnBrk="1"/>
                      <a:r>
                        <a:rPr lang="en-US" altLang="ko-KR" sz="1000" spc="0" baseline="0" dirty="0">
                          <a:latin typeface="+mn-ea"/>
                          <a:ea typeface="+mn-ea"/>
                        </a:rPr>
                        <a:t>Other (11)</a:t>
                      </a:r>
                      <a:endParaRPr lang="ko-KR" altLang="en-US" sz="1000" spc="0" baseline="0" dirty="0">
                        <a:latin typeface="+mn-ea"/>
                        <a:ea typeface="+mn-ea"/>
                      </a:endParaRPr>
                    </a:p>
                  </a:txBody>
                  <a:tcPr marL="36000" marR="36000" marT="36000" marB="36000" anchor="ctr"/>
                </a:tc>
                <a:tc>
                  <a:txBody>
                    <a:bodyPr/>
                    <a:lstStyle/>
                    <a:p>
                      <a:pPr latinLnBrk="1"/>
                      <a:r>
                        <a:rPr lang="en-US" altLang="ko-KR" sz="800" dirty="0">
                          <a:solidFill>
                            <a:schemeClr val="tx1"/>
                          </a:solidFill>
                          <a:latin typeface="+mn-lt"/>
                        </a:rPr>
                        <a:t>CJ FRESHWAY, </a:t>
                      </a:r>
                      <a:r>
                        <a:rPr lang="en-US" altLang="ko-KR" sz="800" dirty="0" err="1">
                          <a:solidFill>
                            <a:schemeClr val="tx1"/>
                          </a:solidFill>
                          <a:latin typeface="+mn-lt"/>
                        </a:rPr>
                        <a:t>Econetwork</a:t>
                      </a:r>
                      <a:r>
                        <a:rPr lang="en-US" altLang="ko-KR" sz="800" dirty="0">
                          <a:solidFill>
                            <a:schemeClr val="tx1"/>
                          </a:solidFill>
                          <a:latin typeface="+mn-lt"/>
                        </a:rPr>
                        <a:t>, </a:t>
                      </a:r>
                      <a:r>
                        <a:rPr lang="en-US" altLang="ko-KR" sz="800" dirty="0" err="1">
                          <a:solidFill>
                            <a:schemeClr val="tx1"/>
                          </a:solidFill>
                          <a:latin typeface="+mn-lt"/>
                        </a:rPr>
                        <a:t>Hanatour</a:t>
                      </a:r>
                      <a:r>
                        <a:rPr lang="en-US" altLang="ko-KR" sz="800" dirty="0">
                          <a:solidFill>
                            <a:schemeClr val="tx1"/>
                          </a:solidFill>
                          <a:latin typeface="+mn-lt"/>
                        </a:rPr>
                        <a:t> Service Inc., Hyundai </a:t>
                      </a:r>
                      <a:r>
                        <a:rPr lang="en-US" altLang="ko-KR" sz="800" dirty="0" err="1">
                          <a:solidFill>
                            <a:schemeClr val="tx1"/>
                          </a:solidFill>
                          <a:latin typeface="+mn-lt"/>
                        </a:rPr>
                        <a:t>Rotem</a:t>
                      </a:r>
                      <a:r>
                        <a:rPr lang="en-US" altLang="ko-KR" sz="800" dirty="0">
                          <a:solidFill>
                            <a:schemeClr val="tx1"/>
                          </a:solidFill>
                          <a:latin typeface="+mn-lt"/>
                        </a:rPr>
                        <a:t> Company, Korea Environmental Industry &amp; Technology Institute, Korea Sustainability Investing Forum, Korea Water Resources </a:t>
                      </a:r>
                      <a:r>
                        <a:rPr lang="en-US" altLang="ko-KR" sz="800" dirty="0" err="1">
                          <a:solidFill>
                            <a:schemeClr val="tx1"/>
                          </a:solidFill>
                          <a:latin typeface="+mn-lt"/>
                        </a:rPr>
                        <a:t>CorporationK</a:t>
                      </a:r>
                      <a:r>
                        <a:rPr lang="en-US" altLang="ko-KR" sz="800" dirty="0">
                          <a:solidFill>
                            <a:schemeClr val="tx1"/>
                          </a:solidFill>
                          <a:latin typeface="+mn-lt"/>
                        </a:rPr>
                        <a:t>-water, Ministry of Environment, Republic of Korea, Quantified ESG, Inc., The Association for Supporting the SDGs for the UN ASD, THE CSR</a:t>
                      </a:r>
                      <a:endParaRPr lang="ko-KR" altLang="en-US" sz="800" dirty="0">
                        <a:solidFill>
                          <a:schemeClr val="tx1"/>
                        </a:solidFill>
                        <a:latin typeface="+mn-lt"/>
                      </a:endParaRPr>
                    </a:p>
                  </a:txBody>
                  <a:tcPr marT="36000" marB="36000" anchor="ctr"/>
                </a:tc>
                <a:extLst>
                  <a:ext uri="{0D108BD9-81ED-4DB2-BD59-A6C34878D82A}">
                    <a16:rowId xmlns:a16="http://schemas.microsoft.com/office/drawing/2014/main" val="3973318248"/>
                  </a:ext>
                </a:extLst>
              </a:tr>
            </a:tbl>
          </a:graphicData>
        </a:graphic>
      </p:graphicFrame>
      <p:sp>
        <p:nvSpPr>
          <p:cNvPr id="10" name="슬라이드 번호 개체 틀 9"/>
          <p:cNvSpPr>
            <a:spLocks noGrp="1"/>
          </p:cNvSpPr>
          <p:nvPr>
            <p:ph type="sldNum" sz="quarter" idx="12"/>
          </p:nvPr>
        </p:nvSpPr>
        <p:spPr/>
        <p:txBody>
          <a:bodyPr/>
          <a:lstStyle/>
          <a:p>
            <a:fld id="{4CA00AB0-ADDF-46BC-B417-36A7D894DC0D}" type="slidenum">
              <a:rPr lang="ko-KR" altLang="en-US" smtClean="0"/>
              <a:t>15</a:t>
            </a:fld>
            <a:endParaRPr lang="ko-KR" altLang="en-US"/>
          </a:p>
        </p:txBody>
      </p:sp>
    </p:spTree>
    <p:extLst>
      <p:ext uri="{BB962C8B-B14F-4D97-AF65-F5344CB8AC3E}">
        <p14:creationId xmlns:p14="http://schemas.microsoft.com/office/powerpoint/2010/main" val="3914794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4097049" cy="461665"/>
          </a:xfrm>
          <a:prstGeom prst="rect">
            <a:avLst/>
          </a:prstGeom>
          <a:noFill/>
        </p:spPr>
        <p:txBody>
          <a:bodyPr wrap="square" rtlCol="0">
            <a:spAutoFit/>
          </a:bodyPr>
          <a:lstStyle/>
          <a:p>
            <a:r>
              <a:rPr lang="en-US" altLang="ko-KR" sz="2400" b="1" dirty="0"/>
              <a:t>II. TCFD </a:t>
            </a:r>
            <a:r>
              <a:rPr lang="ko-KR" altLang="en-US" sz="2400" b="1" dirty="0"/>
              <a:t>국내 동향</a:t>
            </a:r>
          </a:p>
        </p:txBody>
      </p:sp>
      <p:sp>
        <p:nvSpPr>
          <p:cNvPr id="10" name="슬라이드 번호 개체 틀 9"/>
          <p:cNvSpPr>
            <a:spLocks noGrp="1"/>
          </p:cNvSpPr>
          <p:nvPr>
            <p:ph type="sldNum" sz="quarter" idx="12"/>
          </p:nvPr>
        </p:nvSpPr>
        <p:spPr/>
        <p:txBody>
          <a:bodyPr/>
          <a:lstStyle/>
          <a:p>
            <a:fld id="{4CA00AB0-ADDF-46BC-B417-36A7D894DC0D}" type="slidenum">
              <a:rPr lang="ko-KR" altLang="en-US" smtClean="0"/>
              <a:t>16</a:t>
            </a:fld>
            <a:endParaRPr lang="ko-KR" altLang="en-US"/>
          </a:p>
        </p:txBody>
      </p:sp>
      <p:sp>
        <p:nvSpPr>
          <p:cNvPr id="8" name="모서리가 둥근 직사각형 7"/>
          <p:cNvSpPr/>
          <p:nvPr/>
        </p:nvSpPr>
        <p:spPr>
          <a:xfrm>
            <a:off x="433386" y="1014153"/>
            <a:ext cx="2467755"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latin typeface="+mj-lt"/>
              </a:rPr>
              <a:t>TCFD </a:t>
            </a:r>
            <a:r>
              <a:rPr lang="ko-KR" altLang="en-US" b="1" dirty="0">
                <a:solidFill>
                  <a:schemeClr val="tx1"/>
                </a:solidFill>
                <a:latin typeface="+mj-lt"/>
              </a:rPr>
              <a:t>국내 동향</a:t>
            </a:r>
          </a:p>
        </p:txBody>
      </p:sp>
      <p:grpSp>
        <p:nvGrpSpPr>
          <p:cNvPr id="9" name="그룹 8">
            <a:extLst>
              <a:ext uri="{FF2B5EF4-FFF2-40B4-BE49-F238E27FC236}">
                <a16:creationId xmlns:a16="http://schemas.microsoft.com/office/drawing/2014/main" id="{D9E0D1A2-C3EF-552A-1387-5F380E037C89}"/>
              </a:ext>
            </a:extLst>
          </p:cNvPr>
          <p:cNvGrpSpPr/>
          <p:nvPr/>
        </p:nvGrpSpPr>
        <p:grpSpPr>
          <a:xfrm>
            <a:off x="3767800" y="1885348"/>
            <a:ext cx="3180094" cy="2743133"/>
            <a:chOff x="454323" y="1240833"/>
            <a:chExt cx="5577953" cy="4401488"/>
          </a:xfrm>
        </p:grpSpPr>
        <p:pic>
          <p:nvPicPr>
            <p:cNvPr id="11" name="그림 10">
              <a:extLst>
                <a:ext uri="{FF2B5EF4-FFF2-40B4-BE49-F238E27FC236}">
                  <a16:creationId xmlns:a16="http://schemas.microsoft.com/office/drawing/2014/main" id="{3C8CD478-321E-F731-8441-E8AD5B93E320}"/>
                </a:ext>
              </a:extLst>
            </p:cNvPr>
            <p:cNvPicPr>
              <a:picLocks noChangeAspect="1"/>
            </p:cNvPicPr>
            <p:nvPr/>
          </p:nvPicPr>
          <p:blipFill>
            <a:blip r:embed="rId2"/>
            <a:stretch>
              <a:fillRect/>
            </a:stretch>
          </p:blipFill>
          <p:spPr>
            <a:xfrm>
              <a:off x="454323" y="1240833"/>
              <a:ext cx="5269620" cy="4384844"/>
            </a:xfrm>
            <a:prstGeom prst="rect">
              <a:avLst/>
            </a:prstGeom>
          </p:spPr>
        </p:pic>
        <p:pic>
          <p:nvPicPr>
            <p:cNvPr id="14" name="그림 13">
              <a:extLst>
                <a:ext uri="{FF2B5EF4-FFF2-40B4-BE49-F238E27FC236}">
                  <a16:creationId xmlns:a16="http://schemas.microsoft.com/office/drawing/2014/main" id="{059F0DDE-3606-ACAE-4568-0FD0AAF97EE0}"/>
                </a:ext>
              </a:extLst>
            </p:cNvPr>
            <p:cNvPicPr>
              <a:picLocks noChangeAspect="1"/>
            </p:cNvPicPr>
            <p:nvPr/>
          </p:nvPicPr>
          <p:blipFill>
            <a:blip r:embed="rId3"/>
            <a:stretch>
              <a:fillRect/>
            </a:stretch>
          </p:blipFill>
          <p:spPr>
            <a:xfrm>
              <a:off x="5726508" y="1250971"/>
              <a:ext cx="305768" cy="4391350"/>
            </a:xfrm>
            <a:prstGeom prst="rect">
              <a:avLst/>
            </a:prstGeom>
          </p:spPr>
        </p:pic>
      </p:grpSp>
      <p:grpSp>
        <p:nvGrpSpPr>
          <p:cNvPr id="15" name="그룹 14">
            <a:extLst>
              <a:ext uri="{FF2B5EF4-FFF2-40B4-BE49-F238E27FC236}">
                <a16:creationId xmlns:a16="http://schemas.microsoft.com/office/drawing/2014/main" id="{7B76F466-55C9-DF4A-74FC-19EEA17F4D76}"/>
              </a:ext>
            </a:extLst>
          </p:cNvPr>
          <p:cNvGrpSpPr/>
          <p:nvPr/>
        </p:nvGrpSpPr>
        <p:grpSpPr>
          <a:xfrm>
            <a:off x="433386" y="1468708"/>
            <a:ext cx="9820975" cy="4887642"/>
            <a:chOff x="433388" y="1895000"/>
            <a:chExt cx="9820975" cy="5230980"/>
          </a:xfrm>
        </p:grpSpPr>
        <p:sp>
          <p:nvSpPr>
            <p:cNvPr id="17" name="직사각형 16">
              <a:extLst>
                <a:ext uri="{FF2B5EF4-FFF2-40B4-BE49-F238E27FC236}">
                  <a16:creationId xmlns:a16="http://schemas.microsoft.com/office/drawing/2014/main" id="{42BE8116-EC95-40E5-0679-6B2261BAC4EF}"/>
                </a:ext>
              </a:extLst>
            </p:cNvPr>
            <p:cNvSpPr/>
            <p:nvPr/>
          </p:nvSpPr>
          <p:spPr bwMode="gray">
            <a:xfrm>
              <a:off x="3731959" y="2034007"/>
              <a:ext cx="3236530" cy="3621475"/>
            </a:xfrm>
            <a:prstGeom prst="rect">
              <a:avLst/>
            </a:prstGeom>
            <a:noFill/>
            <a:ln w="12700" algn="ctr">
              <a:solidFill>
                <a:schemeClr val="tx1"/>
              </a:solidFill>
              <a:miter lim="800000"/>
              <a:headEnd/>
              <a:tailEnd/>
            </a:ln>
          </p:spPr>
          <p:txBody>
            <a:bodyPr wrap="square" lIns="88900" tIns="88900" rIns="88900" bIns="88900" rtlCol="0" anchor="ctr"/>
            <a:lstStyle/>
            <a:p>
              <a:pPr marL="0" marR="0" lvl="0" indent="0" algn="ctr" defTabSz="787481" rtl="0" eaLnBrk="1" fontAlgn="auto" latinLnBrk="0" hangingPunct="1">
                <a:lnSpc>
                  <a:spcPct val="106000"/>
                </a:lnSpc>
                <a:spcBef>
                  <a:spcPts val="0"/>
                </a:spcBef>
                <a:spcAft>
                  <a:spcPts val="0"/>
                </a:spcAft>
                <a:buClrTx/>
                <a:buSzTx/>
                <a:buFont typeface="Wingdings 2" pitchFamily="18" charset="2"/>
                <a:buNone/>
                <a:tabLst/>
                <a:defRPr/>
              </a:pPr>
              <a:endParaRPr kumimoji="0" lang="ko-KR" altLang="en-US" sz="1600" b="1" i="0" u="none" strike="noStrike" kern="1200" cap="none" spc="0" normalizeH="0" baseline="0" noProof="0" dirty="0">
                <a:ln>
                  <a:noFill/>
                </a:ln>
                <a:solidFill>
                  <a:prstClr val="white"/>
                </a:solidFill>
                <a:effectLst/>
                <a:uLnTx/>
                <a:uFillTx/>
                <a:latin typeface="Verdana"/>
                <a:ea typeface="나눔고딕"/>
                <a:cs typeface="+mn-cs"/>
              </a:endParaRPr>
            </a:p>
          </p:txBody>
        </p:sp>
        <p:sp>
          <p:nvSpPr>
            <p:cNvPr id="18" name="직사각형 17">
              <a:extLst>
                <a:ext uri="{FF2B5EF4-FFF2-40B4-BE49-F238E27FC236}">
                  <a16:creationId xmlns:a16="http://schemas.microsoft.com/office/drawing/2014/main" id="{531CE964-AD81-2896-5780-DEEE26BB41FA}"/>
                </a:ext>
              </a:extLst>
            </p:cNvPr>
            <p:cNvSpPr/>
            <p:nvPr/>
          </p:nvSpPr>
          <p:spPr bwMode="gray">
            <a:xfrm>
              <a:off x="3722022" y="5783628"/>
              <a:ext cx="3236530" cy="1339037"/>
            </a:xfrm>
            <a:prstGeom prst="rect">
              <a:avLst/>
            </a:prstGeom>
            <a:solidFill>
              <a:schemeClr val="bg1">
                <a:lumMod val="95000"/>
              </a:schemeClr>
            </a:solidFill>
            <a:ln w="6350" algn="ctr">
              <a:solidFill>
                <a:schemeClr val="accent6"/>
              </a:solidFill>
              <a:miter lim="800000"/>
              <a:headEnd/>
              <a:tailEnd/>
            </a:ln>
          </p:spPr>
          <p:txBody>
            <a:bodyPr wrap="square" lIns="88900" tIns="88900" rIns="88900" bIns="88900" rtlCol="0" anchor="ctr"/>
            <a:lstStyle/>
            <a:p>
              <a:pPr marL="266700" indent="-180975">
                <a:spcBef>
                  <a:spcPts val="600"/>
                </a:spcBef>
                <a:buSzPct val="100000"/>
                <a:buFont typeface="Arial" panose="020B0604020202020204" pitchFamily="34" charset="0"/>
                <a:buChar char="•"/>
              </a:pPr>
              <a:r>
                <a:rPr lang="ko-KR" altLang="en-US" sz="1100" dirty="0">
                  <a:solidFill>
                    <a:srgbClr val="313131"/>
                  </a:solidFill>
                </a:rPr>
                <a:t>지속가능경영보고서 내의 기후변화 관련 </a:t>
              </a:r>
              <a:br>
                <a:rPr lang="en-US" altLang="ko-KR" sz="1100" dirty="0">
                  <a:solidFill>
                    <a:srgbClr val="313131"/>
                  </a:solidFill>
                </a:rPr>
              </a:br>
              <a:r>
                <a:rPr lang="ko-KR" altLang="en-US" sz="1100" dirty="0">
                  <a:solidFill>
                    <a:srgbClr val="313131"/>
                  </a:solidFill>
                </a:rPr>
                <a:t>챕터나 부록의 </a:t>
              </a:r>
              <a:r>
                <a:rPr lang="en-US" altLang="ko-KR" sz="1100" dirty="0">
                  <a:solidFill>
                    <a:srgbClr val="313131"/>
                  </a:solidFill>
                </a:rPr>
                <a:t>TCFD index </a:t>
              </a:r>
              <a:r>
                <a:rPr lang="ko-KR" altLang="en-US" sz="1100" dirty="0">
                  <a:solidFill>
                    <a:srgbClr val="313131"/>
                  </a:solidFill>
                </a:rPr>
                <a:t>형태로 공시</a:t>
              </a:r>
              <a:endParaRPr lang="en-US" altLang="ko-KR" sz="1100" dirty="0">
                <a:solidFill>
                  <a:srgbClr val="313131"/>
                </a:solidFill>
              </a:endParaRPr>
            </a:p>
            <a:p>
              <a:pPr marL="266700" indent="-180975">
                <a:spcBef>
                  <a:spcPts val="600"/>
                </a:spcBef>
                <a:buSzPct val="100000"/>
                <a:buFont typeface="Arial" panose="020B0604020202020204" pitchFamily="34" charset="0"/>
                <a:buChar char="•"/>
              </a:pPr>
              <a:r>
                <a:rPr lang="ko-KR" altLang="en-US" sz="1100" dirty="0">
                  <a:solidFill>
                    <a:srgbClr val="313131"/>
                  </a:solidFill>
                </a:rPr>
                <a:t>예 </a:t>
              </a:r>
              <a:r>
                <a:rPr lang="en-US" altLang="ko-KR" sz="1100" dirty="0">
                  <a:solidFill>
                    <a:srgbClr val="313131"/>
                  </a:solidFill>
                </a:rPr>
                <a:t>: </a:t>
              </a:r>
              <a:r>
                <a:rPr lang="ko-KR" altLang="en-US" sz="1100" dirty="0">
                  <a:solidFill>
                    <a:srgbClr val="313131"/>
                  </a:solidFill>
                </a:rPr>
                <a:t>삼성전자</a:t>
              </a:r>
              <a:r>
                <a:rPr lang="en-US" altLang="ko-KR" sz="1100" dirty="0">
                  <a:solidFill>
                    <a:srgbClr val="313131"/>
                  </a:solidFill>
                </a:rPr>
                <a:t>, </a:t>
              </a:r>
              <a:r>
                <a:rPr lang="ko-KR" altLang="en-US" sz="1100" dirty="0">
                  <a:solidFill>
                    <a:srgbClr val="313131"/>
                  </a:solidFill>
                </a:rPr>
                <a:t>만도</a:t>
              </a:r>
              <a:r>
                <a:rPr lang="en-US" altLang="ko-KR" sz="1100" dirty="0">
                  <a:solidFill>
                    <a:srgbClr val="313131"/>
                  </a:solidFill>
                </a:rPr>
                <a:t>, </a:t>
              </a:r>
              <a:r>
                <a:rPr lang="ko-KR" altLang="en-US" sz="1100" dirty="0">
                  <a:solidFill>
                    <a:srgbClr val="313131"/>
                  </a:solidFill>
                </a:rPr>
                <a:t>현대건설</a:t>
              </a:r>
              <a:r>
                <a:rPr lang="en-US" altLang="ko-KR" sz="1100" dirty="0">
                  <a:solidFill>
                    <a:srgbClr val="313131"/>
                  </a:solidFill>
                </a:rPr>
                <a:t>, </a:t>
              </a:r>
              <a:r>
                <a:rPr lang="ko-KR" altLang="en-US" sz="1100" dirty="0">
                  <a:solidFill>
                    <a:srgbClr val="313131"/>
                  </a:solidFill>
                </a:rPr>
                <a:t>삼성</a:t>
              </a:r>
              <a:r>
                <a:rPr lang="en-US" altLang="ko-KR" sz="1100" dirty="0">
                  <a:solidFill>
                    <a:srgbClr val="313131"/>
                  </a:solidFill>
                </a:rPr>
                <a:t>SDS</a:t>
              </a:r>
            </a:p>
          </p:txBody>
        </p:sp>
        <p:sp>
          <p:nvSpPr>
            <p:cNvPr id="19" name="직사각형 18">
              <a:extLst>
                <a:ext uri="{FF2B5EF4-FFF2-40B4-BE49-F238E27FC236}">
                  <a16:creationId xmlns:a16="http://schemas.microsoft.com/office/drawing/2014/main" id="{A9F6DAE7-0364-6A77-E911-20CF94EE28CA}"/>
                </a:ext>
              </a:extLst>
            </p:cNvPr>
            <p:cNvSpPr/>
            <p:nvPr/>
          </p:nvSpPr>
          <p:spPr bwMode="gray">
            <a:xfrm>
              <a:off x="7114446" y="2048363"/>
              <a:ext cx="3139917" cy="3609688"/>
            </a:xfrm>
            <a:prstGeom prst="rect">
              <a:avLst/>
            </a:prstGeom>
            <a:noFill/>
            <a:ln w="12700" algn="ctr">
              <a:solidFill>
                <a:schemeClr val="tx1"/>
              </a:solidFill>
              <a:miter lim="800000"/>
              <a:headEnd/>
              <a:tailEnd/>
            </a:ln>
          </p:spPr>
          <p:txBody>
            <a:bodyPr wrap="square" lIns="88900" tIns="88900" rIns="88900" bIns="88900" rtlCol="0" anchor="ctr"/>
            <a:lstStyle/>
            <a:p>
              <a:pPr marL="0" marR="0" lvl="0" indent="0" algn="ctr" defTabSz="787481" rtl="0" eaLnBrk="1" fontAlgn="auto" latinLnBrk="0" hangingPunct="1">
                <a:lnSpc>
                  <a:spcPct val="106000"/>
                </a:lnSpc>
                <a:spcBef>
                  <a:spcPts val="0"/>
                </a:spcBef>
                <a:spcAft>
                  <a:spcPts val="0"/>
                </a:spcAft>
                <a:buClrTx/>
                <a:buSzTx/>
                <a:buFont typeface="Wingdings 2" pitchFamily="18" charset="2"/>
                <a:buNone/>
                <a:tabLst/>
                <a:defRPr/>
              </a:pPr>
              <a:endParaRPr kumimoji="0" lang="ko-KR" altLang="en-US" sz="1600" b="1" i="0" u="none" strike="noStrike" kern="1200" cap="none" spc="0" normalizeH="0" baseline="0" noProof="0" dirty="0">
                <a:ln>
                  <a:noFill/>
                </a:ln>
                <a:solidFill>
                  <a:prstClr val="white"/>
                </a:solidFill>
                <a:effectLst/>
                <a:uLnTx/>
                <a:uFillTx/>
                <a:latin typeface="Verdana"/>
                <a:ea typeface="나눔고딕"/>
                <a:cs typeface="+mn-cs"/>
              </a:endParaRPr>
            </a:p>
          </p:txBody>
        </p:sp>
        <p:sp>
          <p:nvSpPr>
            <p:cNvPr id="20" name="직사각형 19">
              <a:extLst>
                <a:ext uri="{FF2B5EF4-FFF2-40B4-BE49-F238E27FC236}">
                  <a16:creationId xmlns:a16="http://schemas.microsoft.com/office/drawing/2014/main" id="{219D339A-DB52-110F-F4E4-13659D5B5E1A}"/>
                </a:ext>
              </a:extLst>
            </p:cNvPr>
            <p:cNvSpPr/>
            <p:nvPr/>
          </p:nvSpPr>
          <p:spPr bwMode="gray">
            <a:xfrm>
              <a:off x="7104621" y="5783628"/>
              <a:ext cx="3139917" cy="1339037"/>
            </a:xfrm>
            <a:prstGeom prst="rect">
              <a:avLst/>
            </a:prstGeom>
            <a:solidFill>
              <a:schemeClr val="bg1">
                <a:lumMod val="95000"/>
              </a:schemeClr>
            </a:solidFill>
            <a:ln w="6350" algn="ctr">
              <a:solidFill>
                <a:schemeClr val="accent6"/>
              </a:solidFill>
              <a:miter lim="800000"/>
              <a:headEnd/>
              <a:tailEnd/>
            </a:ln>
          </p:spPr>
          <p:txBody>
            <a:bodyPr wrap="square" lIns="88900" tIns="88900" rIns="88900" bIns="88900" rtlCol="0" anchor="ctr"/>
            <a:lstStyle/>
            <a:p>
              <a:pPr marL="266700" indent="-180975">
                <a:spcBef>
                  <a:spcPts val="600"/>
                </a:spcBef>
                <a:buSzPct val="100000"/>
                <a:buFont typeface="Arial" panose="020B0604020202020204" pitchFamily="34" charset="0"/>
                <a:buChar char="•"/>
              </a:pPr>
              <a:r>
                <a:rPr lang="ko-KR" altLang="en-US" sz="1100" dirty="0">
                  <a:solidFill>
                    <a:srgbClr val="313131"/>
                  </a:solidFill>
                </a:rPr>
                <a:t>지속가능경영보고서 내의 별도 챕터에 </a:t>
              </a:r>
              <a:br>
                <a:rPr lang="en-US" altLang="ko-KR" sz="1100" dirty="0">
                  <a:solidFill>
                    <a:srgbClr val="313131"/>
                  </a:solidFill>
                </a:rPr>
              </a:br>
              <a:r>
                <a:rPr lang="ko-KR" altLang="en-US" sz="1100" dirty="0">
                  <a:solidFill>
                    <a:srgbClr val="313131"/>
                  </a:solidFill>
                </a:rPr>
                <a:t>관련 내용을 요약한 형태로 공시</a:t>
              </a:r>
              <a:endParaRPr lang="en-US" altLang="ko-KR" sz="1100" dirty="0">
                <a:solidFill>
                  <a:srgbClr val="313131"/>
                </a:solidFill>
              </a:endParaRPr>
            </a:p>
            <a:p>
              <a:pPr marL="266700" indent="-180975">
                <a:spcBef>
                  <a:spcPts val="600"/>
                </a:spcBef>
                <a:buSzPct val="100000"/>
                <a:buFont typeface="Arial" panose="020B0604020202020204" pitchFamily="34" charset="0"/>
                <a:buChar char="•"/>
              </a:pPr>
              <a:r>
                <a:rPr lang="ko-KR" altLang="en-US" sz="1100" dirty="0">
                  <a:solidFill>
                    <a:srgbClr val="313131"/>
                  </a:solidFill>
                </a:rPr>
                <a:t>예 </a:t>
              </a:r>
              <a:r>
                <a:rPr lang="en-US" altLang="ko-KR" sz="1100" dirty="0">
                  <a:solidFill>
                    <a:srgbClr val="313131"/>
                  </a:solidFill>
                </a:rPr>
                <a:t>: </a:t>
              </a:r>
              <a:r>
                <a:rPr lang="ko-KR" altLang="en-US" sz="1100" dirty="0" err="1">
                  <a:solidFill>
                    <a:srgbClr val="313131"/>
                  </a:solidFill>
                </a:rPr>
                <a:t>롯데칠성음료</a:t>
              </a:r>
              <a:r>
                <a:rPr lang="en-US" altLang="ko-KR" sz="1100" dirty="0">
                  <a:solidFill>
                    <a:srgbClr val="313131"/>
                  </a:solidFill>
                </a:rPr>
                <a:t>, LG</a:t>
              </a:r>
              <a:r>
                <a:rPr lang="ko-KR" altLang="en-US" sz="1100" dirty="0" err="1">
                  <a:solidFill>
                    <a:srgbClr val="313131"/>
                  </a:solidFill>
                </a:rPr>
                <a:t>이노텍</a:t>
              </a:r>
              <a:r>
                <a:rPr lang="en-US" altLang="ko-KR" sz="1100" dirty="0">
                  <a:solidFill>
                    <a:srgbClr val="313131"/>
                  </a:solidFill>
                </a:rPr>
                <a:t>, NH</a:t>
              </a:r>
              <a:r>
                <a:rPr lang="ko-KR" altLang="en-US" sz="1100" dirty="0">
                  <a:solidFill>
                    <a:srgbClr val="313131"/>
                  </a:solidFill>
                </a:rPr>
                <a:t>투자증권</a:t>
              </a:r>
              <a:endParaRPr lang="en-US" altLang="ko-KR" sz="1100" dirty="0">
                <a:solidFill>
                  <a:srgbClr val="313131"/>
                </a:solidFill>
              </a:endParaRPr>
            </a:p>
          </p:txBody>
        </p:sp>
        <p:sp>
          <p:nvSpPr>
            <p:cNvPr id="21" name="직사각형 20">
              <a:extLst>
                <a:ext uri="{FF2B5EF4-FFF2-40B4-BE49-F238E27FC236}">
                  <a16:creationId xmlns:a16="http://schemas.microsoft.com/office/drawing/2014/main" id="{653C204A-FB19-E646-EFD3-2E643BE7D781}"/>
                </a:ext>
              </a:extLst>
            </p:cNvPr>
            <p:cNvSpPr/>
            <p:nvPr/>
          </p:nvSpPr>
          <p:spPr bwMode="gray">
            <a:xfrm>
              <a:off x="445886" y="2051675"/>
              <a:ext cx="3139917" cy="3609689"/>
            </a:xfrm>
            <a:prstGeom prst="rect">
              <a:avLst/>
            </a:prstGeom>
            <a:noFill/>
            <a:ln w="12700" algn="ctr">
              <a:solidFill>
                <a:schemeClr val="tx1"/>
              </a:solidFill>
              <a:miter lim="800000"/>
              <a:headEnd/>
              <a:tailEnd/>
            </a:ln>
          </p:spPr>
          <p:txBody>
            <a:bodyPr wrap="square" lIns="88900" tIns="88900" rIns="88900" bIns="88900" rtlCol="0" anchor="ctr"/>
            <a:lstStyle/>
            <a:p>
              <a:pPr marL="0" marR="0" lvl="0" indent="0" algn="ctr" defTabSz="787481" rtl="0" eaLnBrk="1" fontAlgn="auto" latinLnBrk="0" hangingPunct="1">
                <a:lnSpc>
                  <a:spcPct val="106000"/>
                </a:lnSpc>
                <a:spcBef>
                  <a:spcPts val="0"/>
                </a:spcBef>
                <a:spcAft>
                  <a:spcPts val="0"/>
                </a:spcAft>
                <a:buClrTx/>
                <a:buSzTx/>
                <a:buFont typeface="Wingdings 2" pitchFamily="18" charset="2"/>
                <a:buNone/>
                <a:tabLst/>
                <a:defRPr/>
              </a:pPr>
              <a:endParaRPr kumimoji="0" lang="ko-KR" altLang="en-US" sz="1600" b="1" i="0" u="none" strike="noStrike" kern="1200" cap="none" spc="0" normalizeH="0" baseline="0" noProof="0" dirty="0">
                <a:ln>
                  <a:noFill/>
                </a:ln>
                <a:solidFill>
                  <a:prstClr val="white"/>
                </a:solidFill>
                <a:effectLst/>
                <a:uLnTx/>
                <a:uFillTx/>
                <a:latin typeface="Verdana"/>
                <a:ea typeface="나눔고딕"/>
                <a:cs typeface="+mn-cs"/>
              </a:endParaRPr>
            </a:p>
          </p:txBody>
        </p:sp>
        <p:sp>
          <p:nvSpPr>
            <p:cNvPr id="22" name="직사각형 21">
              <a:extLst>
                <a:ext uri="{FF2B5EF4-FFF2-40B4-BE49-F238E27FC236}">
                  <a16:creationId xmlns:a16="http://schemas.microsoft.com/office/drawing/2014/main" id="{1D0E72AD-7D66-0332-A932-3A0A447CEAE1}"/>
                </a:ext>
              </a:extLst>
            </p:cNvPr>
            <p:cNvSpPr/>
            <p:nvPr/>
          </p:nvSpPr>
          <p:spPr bwMode="gray">
            <a:xfrm>
              <a:off x="433388" y="5786943"/>
              <a:ext cx="3139917" cy="1339037"/>
            </a:xfrm>
            <a:prstGeom prst="rect">
              <a:avLst/>
            </a:prstGeom>
            <a:solidFill>
              <a:schemeClr val="bg1">
                <a:lumMod val="95000"/>
              </a:schemeClr>
            </a:solidFill>
            <a:ln w="6350" algn="ctr">
              <a:solidFill>
                <a:schemeClr val="accent6"/>
              </a:solidFill>
              <a:miter lim="800000"/>
              <a:headEnd/>
              <a:tailEnd/>
            </a:ln>
          </p:spPr>
          <p:txBody>
            <a:bodyPr wrap="square" lIns="88900" tIns="88900" rIns="88900" bIns="88900" rtlCol="0" anchor="ctr"/>
            <a:lstStyle/>
            <a:p>
              <a:pPr marL="266700" indent="-180975">
                <a:spcBef>
                  <a:spcPts val="600"/>
                </a:spcBef>
                <a:buSzPct val="100000"/>
                <a:buFont typeface="Arial" panose="020B0604020202020204" pitchFamily="34" charset="0"/>
                <a:buChar char="•"/>
              </a:pPr>
              <a:r>
                <a:rPr lang="ko-KR" altLang="en-US" sz="1100" spc="-20" dirty="0">
                  <a:solidFill>
                    <a:srgbClr val="313131"/>
                  </a:solidFill>
                </a:rPr>
                <a:t>지속가능경영보고서와 별도로 </a:t>
              </a:r>
              <a:r>
                <a:rPr lang="en-US" altLang="ko-KR" sz="1100" spc="-20" dirty="0">
                  <a:solidFill>
                    <a:srgbClr val="313131"/>
                  </a:solidFill>
                </a:rPr>
                <a:t>TCFD </a:t>
              </a:r>
              <a:r>
                <a:rPr lang="ko-KR" altLang="en-US" sz="1100" spc="-20" dirty="0">
                  <a:solidFill>
                    <a:srgbClr val="313131"/>
                  </a:solidFill>
                </a:rPr>
                <a:t>보고서</a:t>
              </a:r>
              <a:r>
                <a:rPr lang="en-US" altLang="ko-KR" sz="1100" spc="-20" dirty="0">
                  <a:solidFill>
                    <a:srgbClr val="313131"/>
                  </a:solidFill>
                </a:rPr>
                <a:t>, </a:t>
              </a:r>
              <a:r>
                <a:rPr lang="ko-KR" altLang="en-US" sz="1100" dirty="0">
                  <a:solidFill>
                    <a:srgbClr val="313131"/>
                  </a:solidFill>
                </a:rPr>
                <a:t>기후행동보고서 등의 형태로 발간</a:t>
              </a:r>
              <a:endParaRPr lang="en-US" altLang="ko-KR" sz="1100" dirty="0">
                <a:solidFill>
                  <a:srgbClr val="313131"/>
                </a:solidFill>
              </a:endParaRPr>
            </a:p>
            <a:p>
              <a:pPr marL="266700" indent="-180975">
                <a:spcBef>
                  <a:spcPts val="600"/>
                </a:spcBef>
                <a:buSzPct val="100000"/>
                <a:buFont typeface="Arial" panose="020B0604020202020204" pitchFamily="34" charset="0"/>
                <a:buChar char="•"/>
              </a:pPr>
              <a:r>
                <a:rPr lang="ko-KR" altLang="en-US" sz="1100" dirty="0">
                  <a:solidFill>
                    <a:srgbClr val="313131"/>
                  </a:solidFill>
                </a:rPr>
                <a:t>예 </a:t>
              </a:r>
              <a:r>
                <a:rPr lang="en-US" altLang="ko-KR" sz="1100" dirty="0">
                  <a:solidFill>
                    <a:srgbClr val="313131"/>
                  </a:solidFill>
                </a:rPr>
                <a:t>: KB</a:t>
              </a:r>
              <a:r>
                <a:rPr lang="ko-KR" altLang="en-US" sz="1100" dirty="0">
                  <a:solidFill>
                    <a:srgbClr val="313131"/>
                  </a:solidFill>
                </a:rPr>
                <a:t>금융그룹</a:t>
              </a:r>
              <a:r>
                <a:rPr lang="en-US" altLang="ko-KR" sz="1100" dirty="0">
                  <a:solidFill>
                    <a:srgbClr val="313131"/>
                  </a:solidFill>
                </a:rPr>
                <a:t>, DGB</a:t>
              </a:r>
              <a:r>
                <a:rPr lang="ko-KR" altLang="en-US" sz="1100" dirty="0">
                  <a:solidFill>
                    <a:srgbClr val="313131"/>
                  </a:solidFill>
                </a:rPr>
                <a:t>금융그룹</a:t>
              </a:r>
              <a:r>
                <a:rPr lang="en-US" altLang="ko-KR" sz="1100" dirty="0">
                  <a:solidFill>
                    <a:srgbClr val="313131"/>
                  </a:solidFill>
                </a:rPr>
                <a:t>, </a:t>
              </a:r>
              <a:r>
                <a:rPr lang="ko-KR" altLang="en-US" sz="1100" dirty="0">
                  <a:solidFill>
                    <a:srgbClr val="313131"/>
                  </a:solidFill>
                </a:rPr>
                <a:t>네이버</a:t>
              </a:r>
              <a:endParaRPr lang="en-US" altLang="ko-KR" sz="1100" dirty="0">
                <a:solidFill>
                  <a:srgbClr val="313131"/>
                </a:solidFill>
              </a:endParaRPr>
            </a:p>
          </p:txBody>
        </p:sp>
        <p:sp>
          <p:nvSpPr>
            <p:cNvPr id="23" name="직사각형 22">
              <a:extLst>
                <a:ext uri="{FF2B5EF4-FFF2-40B4-BE49-F238E27FC236}">
                  <a16:creationId xmlns:a16="http://schemas.microsoft.com/office/drawing/2014/main" id="{6467184E-4623-F70A-C8E1-DB2BBAFE6E52}"/>
                </a:ext>
              </a:extLst>
            </p:cNvPr>
            <p:cNvSpPr/>
            <p:nvPr/>
          </p:nvSpPr>
          <p:spPr>
            <a:xfrm>
              <a:off x="948513" y="1895000"/>
              <a:ext cx="2330954" cy="261610"/>
            </a:xfrm>
            <a:prstGeom prst="rect">
              <a:avLst/>
            </a:prstGeom>
            <a:solidFill>
              <a:schemeClr val="bg1"/>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100" b="1" u="none" strike="noStrike" kern="0" cap="none" spc="0" normalizeH="0" noProof="0" dirty="0">
                  <a:ln>
                    <a:noFill/>
                  </a:ln>
                  <a:effectLst/>
                  <a:uLnTx/>
                  <a:uFillTx/>
                  <a:ea typeface="나눔고딕" panose="020D0604000000000000" pitchFamily="50" charset="-127"/>
                  <a:cs typeface="Verdana" panose="020B0604030504040204" pitchFamily="34" charset="0"/>
                </a:rPr>
                <a:t>TCFD </a:t>
              </a:r>
              <a:r>
                <a:rPr kumimoji="0" lang="ko-KR" altLang="en-US" sz="1100" b="1" u="none" strike="noStrike" kern="0" cap="none" spc="0" normalizeH="0" noProof="0" dirty="0">
                  <a:ln>
                    <a:noFill/>
                  </a:ln>
                  <a:effectLst/>
                  <a:uLnTx/>
                  <a:uFillTx/>
                  <a:ea typeface="나눔고딕" panose="020D0604000000000000" pitchFamily="50" charset="-127"/>
                  <a:cs typeface="Verdana" panose="020B0604030504040204" pitchFamily="34" charset="0"/>
                </a:rPr>
                <a:t>별도 보고서 </a:t>
              </a:r>
              <a:r>
                <a:rPr lang="ko-KR" altLang="en-US" sz="1100" b="1" kern="0" dirty="0">
                  <a:ea typeface="나눔고딕" panose="020D0604000000000000" pitchFamily="50" charset="-127"/>
                  <a:cs typeface="Verdana" panose="020B0604030504040204" pitchFamily="34" charset="0"/>
                </a:rPr>
                <a:t>발간</a:t>
              </a:r>
              <a:endParaRPr kumimoji="0" lang="ko-KR" altLang="en-US" sz="1100" b="1" u="none" strike="noStrike" kern="0" cap="none" spc="0" normalizeH="0" noProof="0" dirty="0">
                <a:ln>
                  <a:noFill/>
                </a:ln>
                <a:effectLst/>
                <a:uLnTx/>
                <a:uFillTx/>
                <a:ea typeface="나눔고딕" panose="020D0604000000000000" pitchFamily="50" charset="-127"/>
                <a:cs typeface="Verdana" panose="020B0604030504040204" pitchFamily="34" charset="0"/>
              </a:endParaRPr>
            </a:p>
          </p:txBody>
        </p:sp>
        <p:sp>
          <p:nvSpPr>
            <p:cNvPr id="24" name="직사각형 23">
              <a:extLst>
                <a:ext uri="{FF2B5EF4-FFF2-40B4-BE49-F238E27FC236}">
                  <a16:creationId xmlns:a16="http://schemas.microsoft.com/office/drawing/2014/main" id="{33575C22-3A05-5B21-2934-8392595E1838}"/>
                </a:ext>
              </a:extLst>
            </p:cNvPr>
            <p:cNvSpPr/>
            <p:nvPr/>
          </p:nvSpPr>
          <p:spPr bwMode="gray">
            <a:xfrm>
              <a:off x="891446" y="1936363"/>
              <a:ext cx="379283" cy="192862"/>
            </a:xfrm>
            <a:prstGeom prst="rect">
              <a:avLst/>
            </a:prstGeom>
            <a:solidFill>
              <a:schemeClr val="accent6"/>
            </a:solidFill>
            <a:ln w="19050" algn="ctr">
              <a:solidFill>
                <a:schemeClr val="accent6"/>
              </a:solidFill>
              <a:miter lim="800000"/>
              <a:headEnd/>
              <a:tailEnd/>
            </a:ln>
          </p:spPr>
          <p:txBody>
            <a:bodyPr wrap="square" lIns="0" tIns="0" rIns="0" bIns="0" rtlCol="0" anchor="ctr"/>
            <a:lstStyle/>
            <a:p>
              <a:pPr algn="ctr">
                <a:buFont typeface="Wingdings 2" pitchFamily="18" charset="2"/>
                <a:buNone/>
              </a:pPr>
              <a:r>
                <a:rPr lang="en-US" altLang="ko-KR" sz="1000" b="1" dirty="0">
                  <a:solidFill>
                    <a:schemeClr val="bg1"/>
                  </a:solidFill>
                </a:rPr>
                <a:t>1</a:t>
              </a:r>
              <a:endParaRPr lang="ko-KR" altLang="en-US" sz="1000" b="1" dirty="0">
                <a:solidFill>
                  <a:schemeClr val="bg1"/>
                </a:solidFill>
              </a:endParaRPr>
            </a:p>
          </p:txBody>
        </p:sp>
        <p:grpSp>
          <p:nvGrpSpPr>
            <p:cNvPr id="25" name="그룹 24">
              <a:extLst>
                <a:ext uri="{FF2B5EF4-FFF2-40B4-BE49-F238E27FC236}">
                  <a16:creationId xmlns:a16="http://schemas.microsoft.com/office/drawing/2014/main" id="{85124801-8A25-20B6-E642-D1AFAFC65988}"/>
                </a:ext>
              </a:extLst>
            </p:cNvPr>
            <p:cNvGrpSpPr/>
            <p:nvPr/>
          </p:nvGrpSpPr>
          <p:grpSpPr>
            <a:xfrm>
              <a:off x="4148996" y="1895000"/>
              <a:ext cx="2659114" cy="279987"/>
              <a:chOff x="4110896" y="1895000"/>
              <a:chExt cx="2659114" cy="279987"/>
            </a:xfrm>
          </p:grpSpPr>
          <p:sp>
            <p:nvSpPr>
              <p:cNvPr id="29" name="직사각형 28">
                <a:extLst>
                  <a:ext uri="{FF2B5EF4-FFF2-40B4-BE49-F238E27FC236}">
                    <a16:creationId xmlns:a16="http://schemas.microsoft.com/office/drawing/2014/main" id="{9604D9EF-1747-F99D-6B46-783533EB8DED}"/>
                  </a:ext>
                </a:extLst>
              </p:cNvPr>
              <p:cNvSpPr/>
              <p:nvPr/>
            </p:nvSpPr>
            <p:spPr>
              <a:xfrm>
                <a:off x="4349373" y="1895000"/>
                <a:ext cx="2420637" cy="279987"/>
              </a:xfrm>
              <a:prstGeom prst="rect">
                <a:avLst/>
              </a:prstGeom>
              <a:solidFill>
                <a:schemeClr val="bg1"/>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o-KR" altLang="en-US" sz="1100" b="1" kern="0">
                    <a:ea typeface="나눔고딕" panose="020D0604000000000000" pitchFamily="50" charset="-127"/>
                    <a:cs typeface="Verdana" panose="020B0604030504040204" pitchFamily="34" charset="0"/>
                  </a:rPr>
                  <a:t>지속가능성</a:t>
                </a:r>
                <a:r>
                  <a:rPr kumimoji="0" lang="ko-KR" altLang="en-US" sz="1100" b="1" u="none" strike="noStrike" kern="0" cap="none" spc="0" normalizeH="0" noProof="0" dirty="0">
                    <a:ln>
                      <a:noFill/>
                    </a:ln>
                    <a:effectLst/>
                    <a:uLnTx/>
                    <a:uFillTx/>
                    <a:ea typeface="나눔고딕" panose="020D0604000000000000" pitchFamily="50" charset="-127"/>
                    <a:cs typeface="Verdana" panose="020B0604030504040204" pitchFamily="34" charset="0"/>
                  </a:rPr>
                  <a:t>보고서 내 </a:t>
                </a:r>
                <a:r>
                  <a:rPr lang="en-US" altLang="ko-KR" sz="1100" b="1" kern="0" dirty="0">
                    <a:ea typeface="나눔고딕" panose="020D0604000000000000" pitchFamily="50" charset="-127"/>
                    <a:cs typeface="Verdana" panose="020B0604030504040204" pitchFamily="34" charset="0"/>
                  </a:rPr>
                  <a:t>Index </a:t>
                </a:r>
                <a:r>
                  <a:rPr lang="ko-KR" altLang="en-US" sz="1100" b="1" kern="0" dirty="0">
                    <a:ea typeface="나눔고딕" panose="020D0604000000000000" pitchFamily="50" charset="-127"/>
                    <a:cs typeface="Verdana" panose="020B0604030504040204" pitchFamily="34" charset="0"/>
                  </a:rPr>
                  <a:t>공시</a:t>
                </a:r>
                <a:endParaRPr kumimoji="0" lang="ko-KR" altLang="en-US" sz="1100" b="1" u="none" strike="noStrike" kern="0" cap="none" spc="0" normalizeH="0" noProof="0" dirty="0">
                  <a:ln>
                    <a:noFill/>
                  </a:ln>
                  <a:effectLst/>
                  <a:uLnTx/>
                  <a:uFillTx/>
                  <a:ea typeface="나눔고딕" panose="020D0604000000000000" pitchFamily="50" charset="-127"/>
                  <a:cs typeface="Verdana" panose="020B0604030504040204" pitchFamily="34" charset="0"/>
                </a:endParaRPr>
              </a:p>
            </p:txBody>
          </p:sp>
          <p:sp>
            <p:nvSpPr>
              <p:cNvPr id="30" name="직사각형 29">
                <a:extLst>
                  <a:ext uri="{FF2B5EF4-FFF2-40B4-BE49-F238E27FC236}">
                    <a16:creationId xmlns:a16="http://schemas.microsoft.com/office/drawing/2014/main" id="{BADC3E15-B91F-4CC3-2422-5434690CB781}"/>
                  </a:ext>
                </a:extLst>
              </p:cNvPr>
              <p:cNvSpPr/>
              <p:nvPr/>
            </p:nvSpPr>
            <p:spPr bwMode="gray">
              <a:xfrm>
                <a:off x="4110896" y="1935976"/>
                <a:ext cx="379283" cy="192862"/>
              </a:xfrm>
              <a:prstGeom prst="rect">
                <a:avLst/>
              </a:prstGeom>
              <a:solidFill>
                <a:schemeClr val="accent6"/>
              </a:solidFill>
              <a:ln w="19050" algn="ctr">
                <a:solidFill>
                  <a:schemeClr val="accent6"/>
                </a:solidFill>
                <a:miter lim="800000"/>
                <a:headEnd/>
                <a:tailEnd/>
              </a:ln>
            </p:spPr>
            <p:txBody>
              <a:bodyPr wrap="square" lIns="0" tIns="0" rIns="0" bIns="0" rtlCol="0" anchor="ctr"/>
              <a:lstStyle/>
              <a:p>
                <a:pPr algn="ctr">
                  <a:buFont typeface="Wingdings 2" pitchFamily="18" charset="2"/>
                  <a:buNone/>
                </a:pPr>
                <a:r>
                  <a:rPr lang="en-US" altLang="ko-KR" sz="1000" b="1" dirty="0">
                    <a:solidFill>
                      <a:schemeClr val="bg1"/>
                    </a:solidFill>
                  </a:rPr>
                  <a:t>2-1</a:t>
                </a:r>
                <a:endParaRPr lang="ko-KR" altLang="en-US" sz="1000" b="1" dirty="0">
                  <a:solidFill>
                    <a:schemeClr val="bg1"/>
                  </a:solidFill>
                </a:endParaRPr>
              </a:p>
            </p:txBody>
          </p:sp>
        </p:grpSp>
        <p:grpSp>
          <p:nvGrpSpPr>
            <p:cNvPr id="26" name="그룹 25">
              <a:extLst>
                <a:ext uri="{FF2B5EF4-FFF2-40B4-BE49-F238E27FC236}">
                  <a16:creationId xmlns:a16="http://schemas.microsoft.com/office/drawing/2014/main" id="{6FC2F698-2354-8FCD-4019-CFB575AC3ABA}"/>
                </a:ext>
              </a:extLst>
            </p:cNvPr>
            <p:cNvGrpSpPr/>
            <p:nvPr/>
          </p:nvGrpSpPr>
          <p:grpSpPr>
            <a:xfrm>
              <a:off x="7330346" y="1895000"/>
              <a:ext cx="2864403" cy="467674"/>
              <a:chOff x="7654196" y="1895000"/>
              <a:chExt cx="2864403" cy="467674"/>
            </a:xfrm>
          </p:grpSpPr>
          <p:sp>
            <p:nvSpPr>
              <p:cNvPr id="27" name="직사각형 26">
                <a:extLst>
                  <a:ext uri="{FF2B5EF4-FFF2-40B4-BE49-F238E27FC236}">
                    <a16:creationId xmlns:a16="http://schemas.microsoft.com/office/drawing/2014/main" id="{81721A71-DB4B-63B2-9BC2-98DB185C3B4D}"/>
                  </a:ext>
                </a:extLst>
              </p:cNvPr>
              <p:cNvSpPr/>
              <p:nvPr/>
            </p:nvSpPr>
            <p:spPr>
              <a:xfrm>
                <a:off x="8097962" y="1895000"/>
                <a:ext cx="2420637" cy="467674"/>
              </a:xfrm>
              <a:prstGeom prst="rect">
                <a:avLst/>
              </a:prstGeom>
              <a:solidFill>
                <a:schemeClr val="bg1"/>
              </a:solidFill>
            </p:spPr>
            <p:txBody>
              <a:bodyPr wrap="square" anchor="ctr">
                <a:spAutoFit/>
              </a:bodyPr>
              <a:lstStyle/>
              <a:p>
                <a:pPr marL="0" marR="0" lvl="0" indent="0" algn="ctr" defTabSz="787481" rtl="0" eaLnBrk="1" fontAlgn="auto" latinLnBrk="0" hangingPunct="1">
                  <a:lnSpc>
                    <a:spcPct val="106000"/>
                  </a:lnSpc>
                  <a:spcBef>
                    <a:spcPts val="0"/>
                  </a:spcBef>
                  <a:spcAft>
                    <a:spcPts val="0"/>
                  </a:spcAft>
                  <a:buClrTx/>
                  <a:buSzTx/>
                  <a:buFontTx/>
                  <a:buNone/>
                  <a:tabLst/>
                  <a:defRPr/>
                </a:pPr>
                <a:r>
                  <a:rPr lang="ko-KR" altLang="en-US" sz="1100" b="1" dirty="0">
                    <a:solidFill>
                      <a:prstClr val="black"/>
                    </a:solidFill>
                    <a:latin typeface="Verdana"/>
                    <a:ea typeface="나눔고딕"/>
                  </a:rPr>
                  <a:t>지속가능성</a:t>
                </a:r>
                <a:r>
                  <a:rPr kumimoji="0" lang="ko-KR" altLang="en-US" sz="1100" b="1" i="0" u="none" strike="noStrike" kern="1200" cap="none" spc="0" normalizeH="0" baseline="0" noProof="0" dirty="0">
                    <a:ln>
                      <a:noFill/>
                    </a:ln>
                    <a:solidFill>
                      <a:prstClr val="black"/>
                    </a:solidFill>
                    <a:effectLst/>
                    <a:uLnTx/>
                    <a:uFillTx/>
                    <a:latin typeface="Verdana"/>
                    <a:ea typeface="나눔고딕"/>
                    <a:cs typeface="+mn-cs"/>
                  </a:rPr>
                  <a:t>보고서 내 </a:t>
                </a:r>
                <a:r>
                  <a:rPr lang="ko-KR" altLang="en-US" sz="1100" b="1" dirty="0">
                    <a:solidFill>
                      <a:prstClr val="black"/>
                    </a:solidFill>
                    <a:latin typeface="Verdana"/>
                    <a:ea typeface="나눔고딕"/>
                  </a:rPr>
                  <a:t>별도 </a:t>
                </a:r>
                <a:r>
                  <a:rPr lang="en-US" altLang="ko-KR" sz="1100" b="1" dirty="0">
                    <a:solidFill>
                      <a:prstClr val="black"/>
                    </a:solidFill>
                    <a:latin typeface="Verdana"/>
                    <a:ea typeface="나눔고딕"/>
                  </a:rPr>
                  <a:t>Chapter </a:t>
                </a:r>
                <a:r>
                  <a:rPr lang="ko-KR" altLang="en-US" sz="1100" b="1" dirty="0">
                    <a:solidFill>
                      <a:prstClr val="black"/>
                    </a:solidFill>
                    <a:latin typeface="Verdana"/>
                    <a:ea typeface="나눔고딕"/>
                  </a:rPr>
                  <a:t>공시</a:t>
                </a:r>
                <a:endParaRPr kumimoji="0" lang="en-US" altLang="ko-KR" sz="1100" b="1" i="0" u="none" strike="noStrike" kern="1200" cap="none" spc="0" normalizeH="0" baseline="0" noProof="0" dirty="0">
                  <a:ln>
                    <a:noFill/>
                  </a:ln>
                  <a:solidFill>
                    <a:prstClr val="black"/>
                  </a:solidFill>
                  <a:effectLst/>
                  <a:uLnTx/>
                  <a:uFillTx/>
                  <a:latin typeface="Verdana"/>
                  <a:ea typeface="나눔고딕"/>
                  <a:cs typeface="+mn-cs"/>
                </a:endParaRPr>
              </a:p>
            </p:txBody>
          </p:sp>
          <p:sp>
            <p:nvSpPr>
              <p:cNvPr id="28" name="직사각형 27">
                <a:extLst>
                  <a:ext uri="{FF2B5EF4-FFF2-40B4-BE49-F238E27FC236}">
                    <a16:creationId xmlns:a16="http://schemas.microsoft.com/office/drawing/2014/main" id="{D92D16FB-D019-39C8-53BE-E16004996EA4}"/>
                  </a:ext>
                </a:extLst>
              </p:cNvPr>
              <p:cNvSpPr/>
              <p:nvPr/>
            </p:nvSpPr>
            <p:spPr bwMode="gray">
              <a:xfrm>
                <a:off x="7654196" y="1955696"/>
                <a:ext cx="379283" cy="192862"/>
              </a:xfrm>
              <a:prstGeom prst="rect">
                <a:avLst/>
              </a:prstGeom>
              <a:solidFill>
                <a:schemeClr val="accent6"/>
              </a:solidFill>
              <a:ln w="19050" algn="ctr">
                <a:solidFill>
                  <a:schemeClr val="accent6"/>
                </a:solidFill>
                <a:miter lim="800000"/>
                <a:headEnd/>
                <a:tailEnd/>
              </a:ln>
            </p:spPr>
            <p:txBody>
              <a:bodyPr wrap="square" lIns="0" tIns="0" rIns="0" bIns="0" rtlCol="0" anchor="ctr"/>
              <a:lstStyle/>
              <a:p>
                <a:pPr algn="ctr">
                  <a:buFont typeface="Wingdings 2" pitchFamily="18" charset="2"/>
                  <a:buNone/>
                </a:pPr>
                <a:r>
                  <a:rPr lang="en-US" altLang="ko-KR" sz="1000" b="1" dirty="0">
                    <a:solidFill>
                      <a:schemeClr val="bg1"/>
                    </a:solidFill>
                  </a:rPr>
                  <a:t>2-2</a:t>
                </a:r>
                <a:endParaRPr lang="ko-KR" altLang="en-US" sz="1000" b="1" dirty="0">
                  <a:solidFill>
                    <a:schemeClr val="bg1"/>
                  </a:solidFill>
                </a:endParaRPr>
              </a:p>
            </p:txBody>
          </p:sp>
        </p:grpSp>
      </p:grpSp>
      <p:sp>
        <p:nvSpPr>
          <p:cNvPr id="31" name="TextBox 30">
            <a:extLst>
              <a:ext uri="{FF2B5EF4-FFF2-40B4-BE49-F238E27FC236}">
                <a16:creationId xmlns:a16="http://schemas.microsoft.com/office/drawing/2014/main" id="{732332CF-5CAE-2DAA-4385-9D19F554E54B}"/>
              </a:ext>
            </a:extLst>
          </p:cNvPr>
          <p:cNvSpPr txBox="1"/>
          <p:nvPr/>
        </p:nvSpPr>
        <p:spPr>
          <a:xfrm>
            <a:off x="1881815" y="6402999"/>
            <a:ext cx="1760087" cy="123111"/>
          </a:xfrm>
          <a:prstGeom prst="rect">
            <a:avLst/>
          </a:prstGeom>
          <a:noFill/>
        </p:spPr>
        <p:txBody>
          <a:bodyPr wrap="square" lIns="0" tIns="0" rIns="0" bIns="0" rtlCol="0">
            <a:spAutoFit/>
          </a:bodyPr>
          <a:lstStyle/>
          <a:p>
            <a:pPr>
              <a:spcBef>
                <a:spcPts val="600"/>
              </a:spcBef>
              <a:buSzPct val="100000"/>
            </a:pPr>
            <a:r>
              <a:rPr lang="ko-KR" altLang="en-US" sz="800" dirty="0">
                <a:solidFill>
                  <a:srgbClr val="313131"/>
                </a:solidFill>
              </a:rPr>
              <a:t>출처</a:t>
            </a:r>
            <a:r>
              <a:rPr lang="en-US" altLang="ko-KR" sz="800" dirty="0">
                <a:solidFill>
                  <a:srgbClr val="313131"/>
                </a:solidFill>
              </a:rPr>
              <a:t>:2021 KB</a:t>
            </a:r>
            <a:r>
              <a:rPr lang="ko-KR" altLang="en-US" sz="800" dirty="0">
                <a:solidFill>
                  <a:srgbClr val="313131"/>
                </a:solidFill>
              </a:rPr>
              <a:t>금융그룹 </a:t>
            </a:r>
            <a:r>
              <a:rPr lang="en-US" altLang="ko-KR" sz="800" dirty="0">
                <a:solidFill>
                  <a:srgbClr val="313131"/>
                </a:solidFill>
              </a:rPr>
              <a:t>TCFD </a:t>
            </a:r>
            <a:r>
              <a:rPr lang="ko-KR" altLang="en-US" sz="800" dirty="0">
                <a:solidFill>
                  <a:srgbClr val="313131"/>
                </a:solidFill>
              </a:rPr>
              <a:t>보고서</a:t>
            </a:r>
          </a:p>
        </p:txBody>
      </p:sp>
      <p:sp>
        <p:nvSpPr>
          <p:cNvPr id="32" name="TextBox 31">
            <a:extLst>
              <a:ext uri="{FF2B5EF4-FFF2-40B4-BE49-F238E27FC236}">
                <a16:creationId xmlns:a16="http://schemas.microsoft.com/office/drawing/2014/main" id="{BE3249FC-DD2F-7B9B-5804-27F45418DC05}"/>
              </a:ext>
            </a:extLst>
          </p:cNvPr>
          <p:cNvSpPr txBox="1"/>
          <p:nvPr/>
        </p:nvSpPr>
        <p:spPr>
          <a:xfrm>
            <a:off x="4599446" y="6396778"/>
            <a:ext cx="2342677" cy="123111"/>
          </a:xfrm>
          <a:prstGeom prst="rect">
            <a:avLst/>
          </a:prstGeom>
          <a:noFill/>
        </p:spPr>
        <p:txBody>
          <a:bodyPr wrap="square" lIns="0" tIns="0" rIns="0" bIns="0" rtlCol="0">
            <a:spAutoFit/>
          </a:bodyPr>
          <a:lstStyle/>
          <a:p>
            <a:pPr algn="r">
              <a:spcBef>
                <a:spcPts val="600"/>
              </a:spcBef>
              <a:buSzPct val="100000"/>
            </a:pPr>
            <a:r>
              <a:rPr lang="ko-KR" altLang="en-US" sz="800" dirty="0">
                <a:solidFill>
                  <a:srgbClr val="313131"/>
                </a:solidFill>
              </a:rPr>
              <a:t>출처</a:t>
            </a:r>
            <a:r>
              <a:rPr lang="en-US" altLang="ko-KR" sz="800" dirty="0">
                <a:solidFill>
                  <a:srgbClr val="313131"/>
                </a:solidFill>
              </a:rPr>
              <a:t>:2021 </a:t>
            </a:r>
            <a:r>
              <a:rPr lang="ko-KR" altLang="en-US" sz="800" dirty="0">
                <a:solidFill>
                  <a:srgbClr val="313131"/>
                </a:solidFill>
              </a:rPr>
              <a:t>현대건설 지속가능경영보고서</a:t>
            </a:r>
            <a:r>
              <a:rPr lang="en-US" altLang="ko-KR" sz="800" dirty="0">
                <a:solidFill>
                  <a:srgbClr val="313131"/>
                </a:solidFill>
              </a:rPr>
              <a:t>, 87p</a:t>
            </a:r>
            <a:endParaRPr lang="ko-KR" altLang="en-US" sz="800" dirty="0">
              <a:solidFill>
                <a:srgbClr val="313131"/>
              </a:solidFill>
            </a:endParaRPr>
          </a:p>
        </p:txBody>
      </p:sp>
      <p:pic>
        <p:nvPicPr>
          <p:cNvPr id="33" name="그림 32">
            <a:extLst>
              <a:ext uri="{FF2B5EF4-FFF2-40B4-BE49-F238E27FC236}">
                <a16:creationId xmlns:a16="http://schemas.microsoft.com/office/drawing/2014/main" id="{4BCBF2CA-967A-E8B6-05D0-B3B252551AC2}"/>
              </a:ext>
            </a:extLst>
          </p:cNvPr>
          <p:cNvPicPr>
            <a:picLocks noChangeAspect="1"/>
          </p:cNvPicPr>
          <p:nvPr/>
        </p:nvPicPr>
        <p:blipFill>
          <a:blip r:embed="rId4"/>
          <a:stretch>
            <a:fillRect/>
          </a:stretch>
        </p:blipFill>
        <p:spPr>
          <a:xfrm>
            <a:off x="7157476" y="1862766"/>
            <a:ext cx="3037271" cy="2774297"/>
          </a:xfrm>
          <a:prstGeom prst="rect">
            <a:avLst/>
          </a:prstGeom>
        </p:spPr>
      </p:pic>
      <p:sp>
        <p:nvSpPr>
          <p:cNvPr id="34" name="TextBox 33">
            <a:extLst>
              <a:ext uri="{FF2B5EF4-FFF2-40B4-BE49-F238E27FC236}">
                <a16:creationId xmlns:a16="http://schemas.microsoft.com/office/drawing/2014/main" id="{4E155462-7AE4-37D2-277A-41DC59472C6D}"/>
              </a:ext>
            </a:extLst>
          </p:cNvPr>
          <p:cNvSpPr txBox="1"/>
          <p:nvPr/>
        </p:nvSpPr>
        <p:spPr>
          <a:xfrm>
            <a:off x="7892334" y="6396778"/>
            <a:ext cx="2342677" cy="123111"/>
          </a:xfrm>
          <a:prstGeom prst="rect">
            <a:avLst/>
          </a:prstGeom>
          <a:noFill/>
        </p:spPr>
        <p:txBody>
          <a:bodyPr wrap="square" lIns="0" tIns="0" rIns="0" bIns="0" rtlCol="0">
            <a:spAutoFit/>
          </a:bodyPr>
          <a:lstStyle/>
          <a:p>
            <a:pPr algn="r">
              <a:spcBef>
                <a:spcPts val="600"/>
              </a:spcBef>
              <a:buSzPct val="100000"/>
            </a:pPr>
            <a:r>
              <a:rPr lang="ko-KR" altLang="en-US" sz="800" dirty="0">
                <a:solidFill>
                  <a:srgbClr val="313131"/>
                </a:solidFill>
              </a:rPr>
              <a:t>출처</a:t>
            </a:r>
            <a:r>
              <a:rPr lang="en-US" altLang="ko-KR" sz="800" dirty="0">
                <a:solidFill>
                  <a:srgbClr val="313131"/>
                </a:solidFill>
              </a:rPr>
              <a:t>:2021 NH</a:t>
            </a:r>
            <a:r>
              <a:rPr lang="ko-KR" altLang="en-US" sz="800" dirty="0">
                <a:solidFill>
                  <a:srgbClr val="313131"/>
                </a:solidFill>
              </a:rPr>
              <a:t>투자증권 지속가능통합보고서</a:t>
            </a:r>
            <a:r>
              <a:rPr lang="en-US" altLang="ko-KR" sz="800" dirty="0">
                <a:solidFill>
                  <a:srgbClr val="313131"/>
                </a:solidFill>
              </a:rPr>
              <a:t>, 108p</a:t>
            </a:r>
            <a:endParaRPr lang="ko-KR" altLang="en-US" sz="800" dirty="0">
              <a:solidFill>
                <a:srgbClr val="313131"/>
              </a:solidFill>
            </a:endParaRPr>
          </a:p>
        </p:txBody>
      </p:sp>
      <p:pic>
        <p:nvPicPr>
          <p:cNvPr id="4" name="그림 3"/>
          <p:cNvPicPr>
            <a:picLocks noChangeAspect="1"/>
          </p:cNvPicPr>
          <p:nvPr/>
        </p:nvPicPr>
        <p:blipFill>
          <a:blip r:embed="rId5"/>
          <a:stretch>
            <a:fillRect/>
          </a:stretch>
        </p:blipFill>
        <p:spPr>
          <a:xfrm>
            <a:off x="534007" y="1795303"/>
            <a:ext cx="2991634" cy="3059330"/>
          </a:xfrm>
          <a:prstGeom prst="rect">
            <a:avLst/>
          </a:prstGeom>
        </p:spPr>
      </p:pic>
    </p:spTree>
    <p:extLst>
      <p:ext uri="{BB962C8B-B14F-4D97-AF65-F5344CB8AC3E}">
        <p14:creationId xmlns:p14="http://schemas.microsoft.com/office/powerpoint/2010/main" val="3326265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4097049" cy="461665"/>
          </a:xfrm>
          <a:prstGeom prst="rect">
            <a:avLst/>
          </a:prstGeom>
          <a:noFill/>
        </p:spPr>
        <p:txBody>
          <a:bodyPr wrap="square" rtlCol="0">
            <a:spAutoFit/>
          </a:bodyPr>
          <a:lstStyle/>
          <a:p>
            <a:r>
              <a:rPr lang="en-US" altLang="ko-KR" sz="2400" b="1" dirty="0"/>
              <a:t>II. TCFD </a:t>
            </a:r>
            <a:r>
              <a:rPr lang="ko-KR" altLang="en-US" sz="2400" b="1" dirty="0"/>
              <a:t>국내 동향</a:t>
            </a:r>
          </a:p>
        </p:txBody>
      </p:sp>
      <p:sp>
        <p:nvSpPr>
          <p:cNvPr id="3" name="모서리가 둥근 직사각형 2"/>
          <p:cNvSpPr/>
          <p:nvPr/>
        </p:nvSpPr>
        <p:spPr>
          <a:xfrm>
            <a:off x="433386" y="1014153"/>
            <a:ext cx="2467755"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latin typeface="+mj-lt"/>
              </a:rPr>
              <a:t>TCFD </a:t>
            </a:r>
            <a:r>
              <a:rPr lang="ko-KR" altLang="en-US" b="1" dirty="0">
                <a:solidFill>
                  <a:schemeClr val="tx1"/>
                </a:solidFill>
                <a:latin typeface="+mj-lt"/>
              </a:rPr>
              <a:t>국내 동향</a:t>
            </a:r>
          </a:p>
        </p:txBody>
      </p:sp>
      <p:graphicFrame>
        <p:nvGraphicFramePr>
          <p:cNvPr id="6" name="차트 5"/>
          <p:cNvGraphicFramePr>
            <a:graphicFrameLocks/>
          </p:cNvGraphicFramePr>
          <p:nvPr>
            <p:extLst>
              <p:ext uri="{D42A27DB-BD31-4B8C-83A1-F6EECF244321}">
                <p14:modId xmlns:p14="http://schemas.microsoft.com/office/powerpoint/2010/main" val="1232530416"/>
              </p:ext>
            </p:extLst>
          </p:nvPr>
        </p:nvGraphicFramePr>
        <p:xfrm>
          <a:off x="549764" y="2206444"/>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433385" y="1629294"/>
            <a:ext cx="8020659" cy="369332"/>
          </a:xfrm>
          <a:prstGeom prst="rect">
            <a:avLst/>
          </a:prstGeom>
          <a:noFill/>
        </p:spPr>
        <p:txBody>
          <a:bodyPr wrap="square" rtlCol="0">
            <a:spAutoFit/>
          </a:bodyPr>
          <a:lstStyle/>
          <a:p>
            <a:r>
              <a:rPr lang="ko-KR" altLang="en-US" b="1" dirty="0">
                <a:latin typeface="+mj-lt"/>
              </a:rPr>
              <a:t>지속가능보고서 상 </a:t>
            </a:r>
            <a:r>
              <a:rPr lang="en-US" altLang="ko-KR" b="1" dirty="0">
                <a:latin typeface="+mj-lt"/>
              </a:rPr>
              <a:t>TCFD index, </a:t>
            </a:r>
            <a:r>
              <a:rPr lang="ko-KR" altLang="en-US" b="1" dirty="0" err="1">
                <a:latin typeface="+mj-lt"/>
              </a:rPr>
              <a:t>별도보고</a:t>
            </a:r>
            <a:r>
              <a:rPr lang="en-US" altLang="ko-KR" b="1" dirty="0">
                <a:latin typeface="+mj-lt"/>
              </a:rPr>
              <a:t>, </a:t>
            </a:r>
            <a:r>
              <a:rPr lang="ko-KR" altLang="en-US" b="1" dirty="0">
                <a:latin typeface="+mj-lt"/>
              </a:rPr>
              <a:t>혹은 </a:t>
            </a:r>
            <a:r>
              <a:rPr lang="en-US" altLang="ko-KR" b="1" dirty="0">
                <a:latin typeface="+mj-lt"/>
              </a:rPr>
              <a:t>TCFD </a:t>
            </a:r>
            <a:r>
              <a:rPr lang="ko-KR" altLang="en-US" b="1" dirty="0">
                <a:latin typeface="+mj-lt"/>
              </a:rPr>
              <a:t>별도 보고서 </a:t>
            </a:r>
            <a:r>
              <a:rPr lang="ko-KR" altLang="en-US" b="1" dirty="0" err="1">
                <a:latin typeface="+mj-lt"/>
              </a:rPr>
              <a:t>발간기업</a:t>
            </a:r>
            <a:endParaRPr lang="ko-KR" altLang="en-US" b="1" dirty="0">
              <a:latin typeface="+mj-lt"/>
            </a:endParaRPr>
          </a:p>
        </p:txBody>
      </p:sp>
      <p:sp>
        <p:nvSpPr>
          <p:cNvPr id="7" name="오른쪽 화살표 6"/>
          <p:cNvSpPr/>
          <p:nvPr/>
        </p:nvSpPr>
        <p:spPr>
          <a:xfrm>
            <a:off x="5121764" y="3307880"/>
            <a:ext cx="162994" cy="54032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모서리가 둥근 직사각형 7"/>
          <p:cNvSpPr/>
          <p:nvPr/>
        </p:nvSpPr>
        <p:spPr>
          <a:xfrm>
            <a:off x="5411585" y="2685011"/>
            <a:ext cx="3674226" cy="161266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5515494" y="2891180"/>
            <a:ext cx="3466407" cy="1200329"/>
          </a:xfrm>
          <a:prstGeom prst="rect">
            <a:avLst/>
          </a:prstGeom>
          <a:noFill/>
        </p:spPr>
        <p:txBody>
          <a:bodyPr wrap="square" rtlCol="0">
            <a:spAutoFit/>
          </a:bodyPr>
          <a:lstStyle/>
          <a:p>
            <a:r>
              <a:rPr lang="en-US" altLang="ko-KR" b="1" dirty="0">
                <a:latin typeface="+mj-lt"/>
              </a:rPr>
              <a:t>2021</a:t>
            </a:r>
            <a:r>
              <a:rPr lang="ko-KR" altLang="en-US" b="1" dirty="0" err="1">
                <a:latin typeface="+mj-lt"/>
              </a:rPr>
              <a:t>년기준</a:t>
            </a:r>
            <a:endParaRPr lang="en-US" altLang="ko-KR" b="1" dirty="0">
              <a:latin typeface="+mj-lt"/>
            </a:endParaRPr>
          </a:p>
          <a:p>
            <a:r>
              <a:rPr lang="ko-KR" altLang="en-US" b="1" dirty="0">
                <a:latin typeface="+mj-lt"/>
              </a:rPr>
              <a:t>비상장 </a:t>
            </a:r>
            <a:r>
              <a:rPr lang="en-US" altLang="ko-KR" b="1" dirty="0">
                <a:latin typeface="+mj-lt"/>
              </a:rPr>
              <a:t>18</a:t>
            </a:r>
            <a:r>
              <a:rPr lang="ko-KR" altLang="en-US" b="1" dirty="0">
                <a:latin typeface="+mj-lt"/>
              </a:rPr>
              <a:t>개 </a:t>
            </a:r>
            <a:r>
              <a:rPr lang="en-US" altLang="ko-KR" b="1" dirty="0">
                <a:latin typeface="+mj-lt"/>
              </a:rPr>
              <a:t>(</a:t>
            </a:r>
            <a:r>
              <a:rPr lang="ko-KR" altLang="en-US" b="1" dirty="0">
                <a:latin typeface="+mj-lt"/>
              </a:rPr>
              <a:t>대기업 계열사</a:t>
            </a:r>
            <a:r>
              <a:rPr lang="en-US" altLang="ko-KR" b="1" dirty="0">
                <a:latin typeface="+mj-lt"/>
              </a:rPr>
              <a:t>)</a:t>
            </a:r>
          </a:p>
          <a:p>
            <a:r>
              <a:rPr lang="ko-KR" altLang="en-US" b="1" dirty="0">
                <a:latin typeface="+mj-lt"/>
              </a:rPr>
              <a:t>유가증권 </a:t>
            </a:r>
            <a:r>
              <a:rPr lang="en-US" altLang="ko-KR" b="1" dirty="0">
                <a:latin typeface="+mj-lt"/>
              </a:rPr>
              <a:t>78</a:t>
            </a:r>
            <a:r>
              <a:rPr lang="ko-KR" altLang="en-US" b="1" dirty="0">
                <a:latin typeface="+mj-lt"/>
              </a:rPr>
              <a:t>개</a:t>
            </a:r>
            <a:endParaRPr lang="en-US" altLang="ko-KR" b="1" dirty="0">
              <a:latin typeface="+mj-lt"/>
            </a:endParaRPr>
          </a:p>
          <a:p>
            <a:r>
              <a:rPr lang="ko-KR" altLang="en-US" b="1" dirty="0">
                <a:latin typeface="+mj-lt"/>
              </a:rPr>
              <a:t>코스닥 </a:t>
            </a:r>
            <a:r>
              <a:rPr lang="en-US" altLang="ko-KR" b="1" dirty="0">
                <a:latin typeface="+mj-lt"/>
              </a:rPr>
              <a:t>1</a:t>
            </a:r>
            <a:r>
              <a:rPr lang="ko-KR" altLang="en-US" b="1" dirty="0">
                <a:latin typeface="+mj-lt"/>
              </a:rPr>
              <a:t>개 </a:t>
            </a:r>
            <a:r>
              <a:rPr lang="en-US" altLang="ko-KR" b="1" dirty="0">
                <a:latin typeface="+mj-lt"/>
              </a:rPr>
              <a:t>(</a:t>
            </a:r>
            <a:r>
              <a:rPr lang="ko-KR" altLang="en-US" b="1" dirty="0">
                <a:latin typeface="+mj-lt"/>
              </a:rPr>
              <a:t>포스코 계열사</a:t>
            </a:r>
            <a:r>
              <a:rPr lang="en-US" altLang="ko-KR" b="1" dirty="0">
                <a:latin typeface="+mj-lt"/>
              </a:rPr>
              <a:t>)</a:t>
            </a:r>
            <a:endParaRPr lang="ko-KR" altLang="en-US" b="1" dirty="0">
              <a:latin typeface="+mj-lt"/>
            </a:endParaRPr>
          </a:p>
        </p:txBody>
      </p:sp>
      <p:sp>
        <p:nvSpPr>
          <p:cNvPr id="11" name="TextBox 10"/>
          <p:cNvSpPr txBox="1"/>
          <p:nvPr/>
        </p:nvSpPr>
        <p:spPr>
          <a:xfrm>
            <a:off x="549764" y="5032584"/>
            <a:ext cx="8020659" cy="369332"/>
          </a:xfrm>
          <a:prstGeom prst="rect">
            <a:avLst/>
          </a:prstGeom>
          <a:noFill/>
        </p:spPr>
        <p:txBody>
          <a:bodyPr wrap="square" rtlCol="0">
            <a:spAutoFit/>
          </a:bodyPr>
          <a:lstStyle/>
          <a:p>
            <a:r>
              <a:rPr lang="ko-KR" altLang="en-US" b="1" dirty="0">
                <a:latin typeface="+mj-lt"/>
              </a:rPr>
              <a:t>대기업 및 계열사를 제외하면 아직까지 </a:t>
            </a:r>
            <a:r>
              <a:rPr lang="en-US" altLang="ko-KR" b="1" dirty="0">
                <a:latin typeface="+mj-lt"/>
              </a:rPr>
              <a:t>TCFD </a:t>
            </a:r>
            <a:r>
              <a:rPr lang="ko-KR" altLang="en-US" b="1" dirty="0">
                <a:latin typeface="+mj-lt"/>
              </a:rPr>
              <a:t>보고서 준비 기업이 많지 않음</a:t>
            </a:r>
          </a:p>
        </p:txBody>
      </p:sp>
      <p:sp>
        <p:nvSpPr>
          <p:cNvPr id="10" name="슬라이드 번호 개체 틀 9"/>
          <p:cNvSpPr>
            <a:spLocks noGrp="1"/>
          </p:cNvSpPr>
          <p:nvPr>
            <p:ph type="sldNum" sz="quarter" idx="12"/>
          </p:nvPr>
        </p:nvSpPr>
        <p:spPr/>
        <p:txBody>
          <a:bodyPr/>
          <a:lstStyle/>
          <a:p>
            <a:fld id="{4CA00AB0-ADDF-46BC-B417-36A7D894DC0D}" type="slidenum">
              <a:rPr lang="ko-KR" altLang="en-US" smtClean="0"/>
              <a:t>17</a:t>
            </a:fld>
            <a:endParaRPr lang="ko-KR" altLang="en-US"/>
          </a:p>
        </p:txBody>
      </p:sp>
    </p:spTree>
    <p:extLst>
      <p:ext uri="{BB962C8B-B14F-4D97-AF65-F5344CB8AC3E}">
        <p14:creationId xmlns:p14="http://schemas.microsoft.com/office/powerpoint/2010/main" val="2046037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4097049" cy="461665"/>
          </a:xfrm>
          <a:prstGeom prst="rect">
            <a:avLst/>
          </a:prstGeom>
          <a:noFill/>
        </p:spPr>
        <p:txBody>
          <a:bodyPr wrap="square" rtlCol="0">
            <a:spAutoFit/>
          </a:bodyPr>
          <a:lstStyle/>
          <a:p>
            <a:r>
              <a:rPr lang="en-US" altLang="ko-KR" sz="2400" b="1" dirty="0"/>
              <a:t>III. TCFD </a:t>
            </a:r>
            <a:r>
              <a:rPr lang="ko-KR" altLang="en-US" sz="2400" b="1" dirty="0"/>
              <a:t>해외 동향</a:t>
            </a:r>
          </a:p>
        </p:txBody>
      </p:sp>
      <p:sp>
        <p:nvSpPr>
          <p:cNvPr id="9" name="직사각형 8"/>
          <p:cNvSpPr/>
          <p:nvPr/>
        </p:nvSpPr>
        <p:spPr>
          <a:xfrm>
            <a:off x="433386" y="1623502"/>
            <a:ext cx="10809317" cy="2591479"/>
          </a:xfrm>
          <a:prstGeom prst="rect">
            <a:avLst/>
          </a:prstGeom>
        </p:spPr>
        <p:txBody>
          <a:bodyPr wrap="square">
            <a:spAutoFit/>
          </a:bodyPr>
          <a:lstStyle/>
          <a:p>
            <a:pPr marL="285750" indent="-285750" algn="just" fontAlgn="base">
              <a:lnSpc>
                <a:spcPct val="145000"/>
              </a:lnSpc>
              <a:buFont typeface="Arial" panose="020B0604020202020204" pitchFamily="34" charset="0"/>
              <a:buChar char="•"/>
            </a:pPr>
            <a:r>
              <a:rPr lang="en-US" altLang="ko-KR" sz="1600" b="1" dirty="0"/>
              <a:t>FSB</a:t>
            </a:r>
            <a:r>
              <a:rPr lang="ko-KR" altLang="en-US" sz="1600" b="1" dirty="0"/>
              <a:t>가 </a:t>
            </a:r>
            <a:r>
              <a:rPr lang="en-US" altLang="ko-KR" sz="1600" b="1" dirty="0"/>
              <a:t>2020</a:t>
            </a:r>
            <a:r>
              <a:rPr lang="ko-KR" altLang="en-US" sz="1600" b="1" dirty="0"/>
              <a:t>년 </a:t>
            </a:r>
            <a:r>
              <a:rPr lang="en-US" altLang="ko-KR" sz="1600" b="1" dirty="0"/>
              <a:t>9</a:t>
            </a:r>
            <a:r>
              <a:rPr lang="ko-KR" altLang="en-US" sz="1600" b="1" dirty="0"/>
              <a:t>월 발행한</a:t>
            </a:r>
            <a:r>
              <a:rPr lang="en-US" altLang="ko-KR" sz="1600" b="1" dirty="0"/>
              <a:t>, TCFD</a:t>
            </a:r>
            <a:r>
              <a:rPr lang="ko-KR" altLang="en-US" sz="1600" b="1" dirty="0"/>
              <a:t>　</a:t>
            </a:r>
            <a:r>
              <a:rPr lang="en-US" altLang="ko-KR" sz="1600" b="1" dirty="0"/>
              <a:t>2020 </a:t>
            </a:r>
            <a:r>
              <a:rPr lang="ko-KR" altLang="en-US" sz="1600" b="1" dirty="0"/>
              <a:t>현황 보고서 에 따르면</a:t>
            </a:r>
            <a:r>
              <a:rPr lang="en-US" altLang="ko-KR" sz="1600" b="1" dirty="0"/>
              <a:t>, </a:t>
            </a:r>
            <a:r>
              <a:rPr lang="ko-KR" altLang="en-US" sz="1600" b="1" dirty="0"/>
              <a:t>조사대상 기업의 전반적인 기후관련 재무정보 공시는 상당히 증가</a:t>
            </a:r>
            <a:r>
              <a:rPr lang="en-US" altLang="ko-KR" sz="1600" b="1" dirty="0"/>
              <a:t>. 2017~2019</a:t>
            </a:r>
            <a:r>
              <a:rPr lang="ko-KR" altLang="en-US" sz="1600" b="1" dirty="0"/>
              <a:t>년 영문 연차 보고서를 발간한 </a:t>
            </a:r>
            <a:r>
              <a:rPr lang="en-US" altLang="ko-KR" sz="1600" b="1" dirty="0"/>
              <a:t>1,701</a:t>
            </a:r>
            <a:r>
              <a:rPr lang="ko-KR" altLang="en-US" sz="1600" b="1" dirty="0"/>
              <a:t>개 상장기업</a:t>
            </a:r>
            <a:r>
              <a:rPr lang="en-US" altLang="ko-KR" sz="1600" b="1" dirty="0"/>
              <a:t>(</a:t>
            </a:r>
            <a:r>
              <a:rPr lang="ko-KR" altLang="en-US" sz="1600" b="1" dirty="0"/>
              <a:t>전세계 </a:t>
            </a:r>
            <a:r>
              <a:rPr lang="en-US" altLang="ko-KR" sz="1600" b="1" dirty="0"/>
              <a:t>8</a:t>
            </a:r>
            <a:r>
              <a:rPr lang="ko-KR" altLang="en-US" sz="1600" b="1" dirty="0"/>
              <a:t>개 산업</a:t>
            </a:r>
            <a:r>
              <a:rPr lang="en-US" altLang="ko-KR" sz="1600" b="1" dirty="0"/>
              <a:t>)</a:t>
            </a:r>
            <a:r>
              <a:rPr lang="ko-KR" altLang="en-US" sz="1600" b="1" dirty="0"/>
              <a:t>의 </a:t>
            </a:r>
            <a:r>
              <a:rPr lang="en-US" altLang="ko-KR" sz="1600" b="1" dirty="0"/>
              <a:t>17,300</a:t>
            </a:r>
            <a:r>
              <a:rPr lang="ko-KR" altLang="en-US" sz="1600" b="1" dirty="0"/>
              <a:t>여개 보고서</a:t>
            </a:r>
            <a:r>
              <a:rPr lang="en-US" altLang="ko-KR" sz="1600" b="1" dirty="0"/>
              <a:t>(</a:t>
            </a:r>
            <a:r>
              <a:rPr lang="ko-KR" altLang="en-US" sz="1600" b="1" dirty="0"/>
              <a:t>연차 보고서</a:t>
            </a:r>
            <a:r>
              <a:rPr lang="en-US" altLang="ko-KR" sz="1600" b="1" dirty="0"/>
              <a:t>, </a:t>
            </a:r>
            <a:r>
              <a:rPr lang="ko-KR" altLang="en-US" sz="1600" b="1" dirty="0"/>
              <a:t>지속가능보고서</a:t>
            </a:r>
            <a:r>
              <a:rPr lang="en-US" altLang="ko-KR" sz="1600" b="1" dirty="0"/>
              <a:t>, </a:t>
            </a:r>
            <a:r>
              <a:rPr lang="ko-KR" altLang="en-US" sz="1600" b="1" dirty="0" err="1"/>
              <a:t>통합보고서</a:t>
            </a:r>
            <a:r>
              <a:rPr lang="ko-KR" altLang="en-US" sz="1600" b="1" dirty="0"/>
              <a:t> 등</a:t>
            </a:r>
            <a:r>
              <a:rPr lang="en-US" altLang="ko-KR" sz="1600" b="1" dirty="0"/>
              <a:t>)</a:t>
            </a:r>
            <a:r>
              <a:rPr lang="ko-KR" altLang="en-US" sz="1600" b="1" dirty="0"/>
              <a:t>를 대상으로 </a:t>
            </a:r>
            <a:r>
              <a:rPr lang="en-US" altLang="ko-KR" sz="1600" b="1" dirty="0"/>
              <a:t>AI</a:t>
            </a:r>
            <a:r>
              <a:rPr lang="ko-KR" altLang="en-US" sz="1600" b="1" dirty="0"/>
              <a:t>를 활용하여 </a:t>
            </a:r>
            <a:r>
              <a:rPr lang="en-US" altLang="ko-KR" sz="1600" b="1" dirty="0"/>
              <a:t>TCFD </a:t>
            </a:r>
            <a:r>
              <a:rPr lang="ko-KR" altLang="en-US" sz="1600" b="1" dirty="0"/>
              <a:t>권고안 이행 현황을 조사</a:t>
            </a:r>
            <a:endParaRPr lang="en-US" altLang="ko-KR" sz="1600" b="1" dirty="0"/>
          </a:p>
          <a:p>
            <a:pPr algn="just" fontAlgn="base">
              <a:lnSpc>
                <a:spcPct val="145000"/>
              </a:lnSpc>
            </a:pPr>
            <a:endParaRPr lang="en-US" altLang="ko-KR" sz="1600" b="1" dirty="0"/>
          </a:p>
          <a:p>
            <a:pPr marL="285750" indent="-285750" algn="just" fontAlgn="base">
              <a:lnSpc>
                <a:spcPct val="145000"/>
              </a:lnSpc>
              <a:buFont typeface="Arial" panose="020B0604020202020204" pitchFamily="34" charset="0"/>
              <a:buChar char="•"/>
            </a:pPr>
            <a:r>
              <a:rPr lang="ko-KR" altLang="en-US" sz="1600" b="1" dirty="0"/>
              <a:t>은행과 보험은 각각 총자산 </a:t>
            </a:r>
            <a:r>
              <a:rPr lang="en-US" altLang="ko-KR" sz="1600" b="1" dirty="0"/>
              <a:t>100</a:t>
            </a:r>
            <a:r>
              <a:rPr lang="ko-KR" altLang="en-US" sz="1600" b="1" dirty="0"/>
              <a:t>억 달러</a:t>
            </a:r>
            <a:r>
              <a:rPr lang="en-US" altLang="ko-KR" sz="1600" b="1" dirty="0"/>
              <a:t>, 10</a:t>
            </a:r>
            <a:r>
              <a:rPr lang="ko-KR" altLang="en-US" sz="1600" b="1" dirty="0"/>
              <a:t>억 달러 이상</a:t>
            </a:r>
            <a:r>
              <a:rPr lang="en-US" altLang="ko-KR" sz="1600" b="1" dirty="0"/>
              <a:t>, </a:t>
            </a:r>
            <a:r>
              <a:rPr lang="ko-KR" altLang="en-US" sz="1600" b="1" dirty="0"/>
              <a:t>기타 산업은 </a:t>
            </a:r>
            <a:r>
              <a:rPr lang="ko-KR" altLang="en-US" sz="1600" b="1" dirty="0" err="1"/>
              <a:t>연매출</a:t>
            </a:r>
            <a:r>
              <a:rPr lang="ko-KR" altLang="en-US" sz="1600" b="1" dirty="0"/>
              <a:t> </a:t>
            </a:r>
            <a:r>
              <a:rPr lang="en-US" altLang="ko-KR" sz="1600" b="1" dirty="0"/>
              <a:t>10</a:t>
            </a:r>
            <a:r>
              <a:rPr lang="ko-KR" altLang="en-US" sz="1600" b="1" dirty="0"/>
              <a:t>억 달러 이상인 기업을 대상으로 조사</a:t>
            </a:r>
            <a:r>
              <a:rPr lang="en-US" altLang="ko-KR" sz="1600" b="1" dirty="0"/>
              <a:t>. 2020</a:t>
            </a:r>
            <a:r>
              <a:rPr lang="ko-KR" altLang="en-US" sz="1600" b="1" dirty="0"/>
              <a:t>년까지</a:t>
            </a:r>
            <a:r>
              <a:rPr lang="en-US" altLang="ko-KR" sz="1600" b="1" dirty="0"/>
              <a:t> 1,500</a:t>
            </a:r>
            <a:r>
              <a:rPr lang="ko-KR" altLang="en-US" sz="1600" b="1" dirty="0"/>
              <a:t>개 이상의 기업과 기관들이 </a:t>
            </a:r>
            <a:r>
              <a:rPr lang="en-US" altLang="ko-KR" sz="1600" b="1" dirty="0"/>
              <a:t>TCFD </a:t>
            </a:r>
            <a:r>
              <a:rPr lang="ko-KR" altLang="en-US" sz="1600" b="1" dirty="0"/>
              <a:t>권고안에 대해 지지를 선언지역별로는 유럽 </a:t>
            </a:r>
            <a:r>
              <a:rPr lang="en-US" altLang="ko-KR" sz="1600" b="1" dirty="0"/>
              <a:t>39%, </a:t>
            </a:r>
            <a:r>
              <a:rPr lang="ko-KR" altLang="en-US" sz="1600" b="1" dirty="0"/>
              <a:t>아시아 </a:t>
            </a:r>
            <a:r>
              <a:rPr lang="en-US" altLang="ko-KR" sz="1600" b="1" dirty="0"/>
              <a:t>36%, </a:t>
            </a:r>
            <a:r>
              <a:rPr lang="ko-KR" altLang="en-US" sz="1600" b="1" dirty="0"/>
              <a:t>북미 </a:t>
            </a:r>
            <a:r>
              <a:rPr lang="en-US" altLang="ko-KR" sz="1600" b="1" dirty="0"/>
              <a:t>20%</a:t>
            </a:r>
            <a:r>
              <a:rPr lang="ko-KR" altLang="en-US" sz="1600" b="1" dirty="0"/>
              <a:t>가 증가</a:t>
            </a:r>
            <a:endParaRPr lang="en-US" altLang="ko-KR" sz="1600" b="1" dirty="0"/>
          </a:p>
        </p:txBody>
      </p:sp>
      <p:sp>
        <p:nvSpPr>
          <p:cNvPr id="10" name="모서리가 둥근 직사각형 9"/>
          <p:cNvSpPr/>
          <p:nvPr/>
        </p:nvSpPr>
        <p:spPr>
          <a:xfrm>
            <a:off x="433386" y="1014153"/>
            <a:ext cx="2168497"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latin typeface="+mj-lt"/>
              </a:rPr>
              <a:t>TCFD </a:t>
            </a:r>
            <a:r>
              <a:rPr lang="ko-KR" altLang="en-US" b="1" dirty="0">
                <a:solidFill>
                  <a:schemeClr val="tx1"/>
                </a:solidFill>
                <a:latin typeface="+mj-lt"/>
              </a:rPr>
              <a:t>해외 동향</a:t>
            </a: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18</a:t>
            </a:fld>
            <a:endParaRPr lang="ko-KR" altLang="en-US"/>
          </a:p>
        </p:txBody>
      </p:sp>
    </p:spTree>
    <p:extLst>
      <p:ext uri="{BB962C8B-B14F-4D97-AF65-F5344CB8AC3E}">
        <p14:creationId xmlns:p14="http://schemas.microsoft.com/office/powerpoint/2010/main" val="2452663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4097049" cy="461665"/>
          </a:xfrm>
          <a:prstGeom prst="rect">
            <a:avLst/>
          </a:prstGeom>
          <a:noFill/>
        </p:spPr>
        <p:txBody>
          <a:bodyPr wrap="square" rtlCol="0">
            <a:spAutoFit/>
          </a:bodyPr>
          <a:lstStyle/>
          <a:p>
            <a:r>
              <a:rPr lang="en-US" altLang="ko-KR" sz="2400" b="1" dirty="0"/>
              <a:t>III. TCFD </a:t>
            </a:r>
            <a:r>
              <a:rPr lang="ko-KR" altLang="en-US" sz="2400" b="1" dirty="0"/>
              <a:t>해외 동향</a:t>
            </a:r>
          </a:p>
        </p:txBody>
      </p:sp>
      <p:sp>
        <p:nvSpPr>
          <p:cNvPr id="10" name="모서리가 둥근 직사각형 9"/>
          <p:cNvSpPr/>
          <p:nvPr/>
        </p:nvSpPr>
        <p:spPr>
          <a:xfrm>
            <a:off x="433386" y="863759"/>
            <a:ext cx="2168497"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latin typeface="+mj-lt"/>
              </a:rPr>
              <a:t>TCFD </a:t>
            </a:r>
            <a:r>
              <a:rPr lang="ko-KR" altLang="en-US" b="1" dirty="0">
                <a:solidFill>
                  <a:schemeClr val="tx1"/>
                </a:solidFill>
                <a:latin typeface="+mj-lt"/>
              </a:rPr>
              <a:t>해외 동향</a:t>
            </a: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19</a:t>
            </a:fld>
            <a:endParaRPr lang="ko-KR" altLang="en-US"/>
          </a:p>
        </p:txBody>
      </p:sp>
      <p:sp>
        <p:nvSpPr>
          <p:cNvPr id="7" name="텍스트 개체 틀 5">
            <a:extLst>
              <a:ext uri="{FF2B5EF4-FFF2-40B4-BE49-F238E27FC236}">
                <a16:creationId xmlns:a16="http://schemas.microsoft.com/office/drawing/2014/main" id="{4D59C4D7-CBA6-CA73-B0D4-E4E75604BF0E}"/>
              </a:ext>
            </a:extLst>
          </p:cNvPr>
          <p:cNvSpPr txBox="1">
            <a:spLocks/>
          </p:cNvSpPr>
          <p:nvPr/>
        </p:nvSpPr>
        <p:spPr>
          <a:xfrm>
            <a:off x="2748983" y="882432"/>
            <a:ext cx="7507852" cy="630286"/>
          </a:xfrm>
          <a:prstGeom prst="rect">
            <a:avLst/>
          </a:prstGeom>
          <a:noFill/>
        </p:spPr>
        <p:txBody>
          <a:bodyPr wrap="square" lIns="0" tIns="0" rIns="0" bIns="0" rtlCol="0">
            <a:noAutofit/>
          </a:bodyPr>
          <a:lstStyle>
            <a:defPPr>
              <a:defRPr lang="ko-KR"/>
            </a:defPPr>
            <a:lvl1pPr defTabSz="990571">
              <a:spcBef>
                <a:spcPts val="600"/>
              </a:spcBef>
              <a:buSzPct val="100000"/>
              <a:defRPr sz="1200" b="1"/>
            </a:lvl1pPr>
            <a:lvl2pPr marL="0" indent="0" algn="l" defTabSz="990571" rtl="0" eaLnBrk="1" latinLnBrk="1" hangingPunct="1">
              <a:spcBef>
                <a:spcPts val="0"/>
              </a:spcBef>
              <a:spcAft>
                <a:spcPts val="1083"/>
              </a:spcAft>
              <a:buClrTx/>
              <a:buSzPct val="100000"/>
              <a:buFont typeface="Arial"/>
              <a:buNone/>
              <a:defRPr lang="en-US" sz="1000" b="1" kern="1200" dirty="0" smtClean="0">
                <a:solidFill>
                  <a:schemeClr val="tx1"/>
                </a:solidFill>
                <a:latin typeface="+mn-lt"/>
                <a:ea typeface="+mn-ea"/>
                <a:cs typeface="+mn-cs"/>
              </a:defRPr>
            </a:lvl2pPr>
            <a:lvl3pPr marL="191094" indent="-191094" algn="l" defTabSz="990571" rtl="0" eaLnBrk="1" latinLnBrk="1" hangingPunct="1">
              <a:spcBef>
                <a:spcPts val="0"/>
              </a:spcBef>
              <a:spcAft>
                <a:spcPts val="1083"/>
              </a:spcAft>
              <a:buClrTx/>
              <a:buSzPct val="100000"/>
              <a:buFont typeface="Arial" panose="020B0604020202020204" pitchFamily="34" charset="0"/>
              <a:buChar char="•"/>
              <a:defRPr lang="en-US" sz="1000" kern="1200" dirty="0" smtClean="0">
                <a:solidFill>
                  <a:schemeClr val="tx1"/>
                </a:solidFill>
                <a:latin typeface="+mn-lt"/>
                <a:ea typeface="+mn-ea"/>
                <a:cs typeface="+mn-cs"/>
              </a:defRPr>
            </a:lvl3pPr>
            <a:lvl4pPr marL="386089" indent="-191094" algn="l" defTabSz="990571" rtl="0" eaLnBrk="1" latinLnBrk="1" hangingPunct="1">
              <a:spcBef>
                <a:spcPts val="0"/>
              </a:spcBef>
              <a:spcAft>
                <a:spcPts val="1083"/>
              </a:spcAft>
              <a:buClrTx/>
              <a:buSzPct val="100000"/>
              <a:buFont typeface="Verdana" panose="020B0604030504040204" pitchFamily="34" charset="0"/>
              <a:buChar char="−"/>
              <a:defRPr lang="en-US" sz="1000" kern="1200" baseline="0" dirty="0" smtClean="0">
                <a:solidFill>
                  <a:schemeClr val="tx1"/>
                </a:solidFill>
                <a:latin typeface="+mn-lt"/>
                <a:ea typeface="+mn-ea"/>
                <a:cs typeface="+mn-cs"/>
              </a:defRPr>
            </a:lvl4pPr>
            <a:lvl5pPr marL="577182" indent="-191094" algn="l" defTabSz="865030" rtl="0" eaLnBrk="1" latinLnBrk="1" hangingPunct="1">
              <a:spcBef>
                <a:spcPts val="0"/>
              </a:spcBef>
              <a:spcAft>
                <a:spcPts val="1083"/>
              </a:spcAft>
              <a:buClrTx/>
              <a:buSzPct val="100000"/>
              <a:buFont typeface="Verdana" panose="020B0604030504040204" pitchFamily="34" charset="0"/>
              <a:buChar char="−"/>
              <a:tabLst/>
              <a:defRPr lang="en-US" sz="1000" kern="1200" baseline="0" dirty="0" smtClean="0">
                <a:solidFill>
                  <a:schemeClr val="tx1"/>
                </a:solidFill>
                <a:latin typeface="+mn-lt"/>
                <a:ea typeface="+mn-ea"/>
                <a:cs typeface="+mn-cs"/>
              </a:defRPr>
            </a:lvl5pPr>
            <a:lvl6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6pPr>
            <a:lvl7pPr marL="577182" indent="-191094" algn="l" defTabSz="990571" rtl="0" eaLnBrk="1" latinLnBrk="1" hangingPunct="1">
              <a:spcBef>
                <a:spcPts val="0"/>
              </a:spcBef>
              <a:spcAft>
                <a:spcPts val="1083"/>
              </a:spcAft>
              <a:buFont typeface="Verdana" panose="020B0604030504040204" pitchFamily="34" charset="0"/>
              <a:buChar char="−"/>
              <a:defRPr sz="1300" kern="1200">
                <a:solidFill>
                  <a:schemeClr val="tx1"/>
                </a:solidFill>
                <a:latin typeface="+mn-lt"/>
                <a:ea typeface="+mn-ea"/>
                <a:cs typeface="+mn-cs"/>
              </a:defRPr>
            </a:lvl7pPr>
            <a:lvl8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8pPr>
            <a:lvl9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9pPr>
          </a:lstStyle>
          <a:p>
            <a:pPr>
              <a:spcAft>
                <a:spcPts val="0"/>
              </a:spcAft>
            </a:pPr>
            <a:r>
              <a:rPr lang="en-US" altLang="ko-KR" sz="1600" dirty="0">
                <a:latin typeface="+mn-ea"/>
                <a:cs typeface="Aharoni" panose="020B0604020202020204" pitchFamily="2" charset="-79"/>
              </a:rPr>
              <a:t>2018</a:t>
            </a:r>
            <a:r>
              <a:rPr lang="ko-KR" altLang="en-US" sz="1600" dirty="0">
                <a:latin typeface="+mn-ea"/>
                <a:cs typeface="Aharoni" panose="020B0604020202020204" pitchFamily="2" charset="-79"/>
              </a:rPr>
              <a:t>년 부터 </a:t>
            </a:r>
            <a:r>
              <a:rPr lang="en-US" altLang="ko-KR" sz="1600" dirty="0">
                <a:latin typeface="+mn-ea"/>
                <a:cs typeface="Aharoni" panose="020B0604020202020204" pitchFamily="2" charset="-79"/>
              </a:rPr>
              <a:t>TCFD</a:t>
            </a:r>
            <a:r>
              <a:rPr lang="ko-KR" altLang="en-US" sz="1600" dirty="0">
                <a:latin typeface="+mn-ea"/>
                <a:cs typeface="Aharoni" panose="020B0604020202020204" pitchFamily="2" charset="-79"/>
              </a:rPr>
              <a:t>는 전 세계 기업들의 </a:t>
            </a:r>
            <a:r>
              <a:rPr lang="en-US" altLang="ko-KR" sz="1600" dirty="0">
                <a:latin typeface="+mn-ea"/>
                <a:cs typeface="Aharoni" panose="020B0604020202020204" pitchFamily="2" charset="-79"/>
              </a:rPr>
              <a:t>TCFD </a:t>
            </a:r>
            <a:r>
              <a:rPr lang="ko-KR" altLang="en-US" sz="1600" dirty="0">
                <a:latin typeface="+mn-ea"/>
                <a:cs typeface="Aharoni" panose="020B0604020202020204" pitchFamily="2" charset="-79"/>
              </a:rPr>
              <a:t>권고안 적용에 대한 현황을 조사하여 </a:t>
            </a:r>
            <a:r>
              <a:rPr lang="en-US" altLang="ko-KR" sz="1600" dirty="0">
                <a:latin typeface="+mn-ea"/>
                <a:cs typeface="Aharoni" panose="020B0604020202020204" pitchFamily="2" charset="-79"/>
              </a:rPr>
              <a:t>TCFD Status Report</a:t>
            </a:r>
            <a:r>
              <a:rPr lang="ko-KR" altLang="en-US" sz="1600" dirty="0">
                <a:latin typeface="+mn-ea"/>
                <a:cs typeface="Aharoni" panose="020B0604020202020204" pitchFamily="2" charset="-79"/>
              </a:rPr>
              <a:t>를 발간해 오고 있음</a:t>
            </a:r>
            <a:endParaRPr lang="ko-KR" altLang="en-US" sz="1600" b="1" dirty="0">
              <a:latin typeface="+mn-ea"/>
              <a:cs typeface="Aharoni" panose="020B0604020202020204" pitchFamily="2" charset="-79"/>
            </a:endParaRPr>
          </a:p>
        </p:txBody>
      </p:sp>
      <p:graphicFrame>
        <p:nvGraphicFramePr>
          <p:cNvPr id="8" name="표 12">
            <a:extLst>
              <a:ext uri="{FF2B5EF4-FFF2-40B4-BE49-F238E27FC236}">
                <a16:creationId xmlns:a16="http://schemas.microsoft.com/office/drawing/2014/main" id="{DBFFB83A-64E8-7120-4E46-0E7169AC352C}"/>
              </a:ext>
            </a:extLst>
          </p:cNvPr>
          <p:cNvGraphicFramePr>
            <a:graphicFrameLocks noGrp="1"/>
          </p:cNvGraphicFramePr>
          <p:nvPr>
            <p:extLst>
              <p:ext uri="{D42A27DB-BD31-4B8C-83A1-F6EECF244321}">
                <p14:modId xmlns:p14="http://schemas.microsoft.com/office/powerpoint/2010/main" val="1074980190"/>
              </p:ext>
            </p:extLst>
          </p:nvPr>
        </p:nvGraphicFramePr>
        <p:xfrm>
          <a:off x="2959659" y="3664866"/>
          <a:ext cx="7262046" cy="2803830"/>
        </p:xfrm>
        <a:graphic>
          <a:graphicData uri="http://schemas.openxmlformats.org/drawingml/2006/table">
            <a:tbl>
              <a:tblPr firstRow="1" bandRow="1">
                <a:tableStyleId>{5940675A-B579-460E-94D1-54222C63F5DA}</a:tableStyleId>
              </a:tblPr>
              <a:tblGrid>
                <a:gridCol w="1543759">
                  <a:extLst>
                    <a:ext uri="{9D8B030D-6E8A-4147-A177-3AD203B41FA5}">
                      <a16:colId xmlns:a16="http://schemas.microsoft.com/office/drawing/2014/main" val="3027050329"/>
                    </a:ext>
                  </a:extLst>
                </a:gridCol>
                <a:gridCol w="2278380">
                  <a:extLst>
                    <a:ext uri="{9D8B030D-6E8A-4147-A177-3AD203B41FA5}">
                      <a16:colId xmlns:a16="http://schemas.microsoft.com/office/drawing/2014/main" val="3187434315"/>
                    </a:ext>
                  </a:extLst>
                </a:gridCol>
                <a:gridCol w="3439907">
                  <a:extLst>
                    <a:ext uri="{9D8B030D-6E8A-4147-A177-3AD203B41FA5}">
                      <a16:colId xmlns:a16="http://schemas.microsoft.com/office/drawing/2014/main" val="618180300"/>
                    </a:ext>
                  </a:extLst>
                </a:gridCol>
              </a:tblGrid>
              <a:tr h="257985">
                <a:tc rowSpan="2">
                  <a:txBody>
                    <a:bodyPr/>
                    <a:lstStyle/>
                    <a:p>
                      <a:pPr latinLnBrk="1"/>
                      <a:r>
                        <a:rPr lang="en-US" altLang="ko-KR" sz="800" dirty="0"/>
                        <a:t>Governance</a:t>
                      </a:r>
                      <a:endParaRPr lang="ko-KR" altLang="en-US" sz="800" dirty="0"/>
                    </a:p>
                  </a:txBody>
                  <a:tcPr marL="56777" marR="56777" marT="28388" marB="28388">
                    <a:lnL w="3175"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r>
                        <a:rPr lang="en-US" altLang="ko-KR" sz="800" dirty="0"/>
                        <a:t>a) Board Oversight</a:t>
                      </a:r>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endParaRPr lang="ko-KR" altLang="en-US" sz="800" dirty="0"/>
                    </a:p>
                  </a:txBody>
                  <a:tcPr marL="56777" marR="56777" marT="28388" marB="28388">
                    <a:lnL w="6350"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6978604"/>
                  </a:ext>
                </a:extLst>
              </a:tr>
              <a:tr h="259845">
                <a:tc vMerge="1">
                  <a:txBody>
                    <a:bodyPr/>
                    <a:lstStyle/>
                    <a:p>
                      <a:pPr latinLnBrk="1"/>
                      <a:endParaRPr lang="ko-KR" altLang="en-US" sz="800" dirty="0"/>
                    </a:p>
                  </a:txBody>
                  <a:tcPr marL="56777" marR="56777" marT="28388" marB="2838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latinLnBrk="1"/>
                      <a:r>
                        <a:rPr lang="en-US" altLang="ko-KR" sz="800" dirty="0"/>
                        <a:t>B) Management’s Role</a:t>
                      </a:r>
                      <a:endParaRPr lang="ko-KR" altLang="en-US" sz="800" dirty="0"/>
                    </a:p>
                  </a:txBody>
                  <a:tcPr marL="56777" marR="56777" marT="28388" marB="28388">
                    <a:lnL w="3175"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01195440"/>
                  </a:ext>
                </a:extLst>
              </a:tr>
              <a:tr h="243075">
                <a:tc rowSpan="3">
                  <a:txBody>
                    <a:bodyPr/>
                    <a:lstStyle/>
                    <a:p>
                      <a:pPr latinLnBrk="1"/>
                      <a:r>
                        <a:rPr lang="en-US" altLang="ko-KR" sz="800" dirty="0"/>
                        <a:t>Strategy</a:t>
                      </a:r>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r>
                        <a:rPr lang="en-US" altLang="ko-KR" sz="800" dirty="0"/>
                        <a:t>a) Risks and Opportunities</a:t>
                      </a:r>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9171433"/>
                  </a:ext>
                </a:extLst>
              </a:tr>
              <a:tr h="251460">
                <a:tc vMerge="1">
                  <a:txBody>
                    <a:bodyPr/>
                    <a:lstStyle/>
                    <a:p>
                      <a:pPr latinLnBrk="1"/>
                      <a:endParaRPr lang="ko-KR" altLang="en-US" sz="800" dirty="0"/>
                    </a:p>
                  </a:txBody>
                  <a:tcPr marL="56777" marR="56777" marT="28388" marB="2838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latinLnBrk="1"/>
                      <a:r>
                        <a:rPr lang="en-US" altLang="ko-KR" sz="800" dirty="0"/>
                        <a:t>b) Impact on Organization</a:t>
                      </a:r>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8834455"/>
                  </a:ext>
                </a:extLst>
              </a:tr>
              <a:tr h="259845">
                <a:tc vMerge="1">
                  <a:txBody>
                    <a:bodyPr/>
                    <a:lstStyle/>
                    <a:p>
                      <a:pPr latinLnBrk="1"/>
                      <a:endParaRPr lang="ko-KR" altLang="en-US" sz="800" dirty="0"/>
                    </a:p>
                  </a:txBody>
                  <a:tcPr marL="56777" marR="56777" marT="28388" marB="2838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latinLnBrk="1"/>
                      <a:r>
                        <a:rPr lang="en-US" altLang="ko-KR" sz="800" dirty="0"/>
                        <a:t>c) Resilience of Strategy</a:t>
                      </a:r>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09480601"/>
                  </a:ext>
                </a:extLst>
              </a:tr>
              <a:tr h="259845">
                <a:tc rowSpan="3">
                  <a:txBody>
                    <a:bodyPr/>
                    <a:lstStyle/>
                    <a:p>
                      <a:pPr latinLnBrk="1"/>
                      <a:r>
                        <a:rPr lang="en-US" altLang="ko-KR" sz="800" dirty="0"/>
                        <a:t>Risk Management</a:t>
                      </a:r>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r>
                        <a:rPr lang="en-US" altLang="ko-KR" sz="800" dirty="0"/>
                        <a:t>a) Risk ID and Assessment Processes</a:t>
                      </a:r>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35969650"/>
                  </a:ext>
                </a:extLst>
              </a:tr>
              <a:tr h="259845">
                <a:tc vMerge="1">
                  <a:txBody>
                    <a:bodyPr/>
                    <a:lstStyle/>
                    <a:p>
                      <a:pPr latinLnBrk="1"/>
                      <a:endParaRPr lang="ko-KR" altLang="en-US" sz="800" dirty="0"/>
                    </a:p>
                  </a:txBody>
                  <a:tcPr marL="56777" marR="56777" marT="28388" marB="2838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latinLnBrk="1"/>
                      <a:r>
                        <a:rPr lang="en-US" altLang="ko-KR" sz="800" dirty="0"/>
                        <a:t>b) Risk Management Processes</a:t>
                      </a:r>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67083241"/>
                  </a:ext>
                </a:extLst>
              </a:tr>
              <a:tr h="259845">
                <a:tc vMerge="1">
                  <a:txBody>
                    <a:bodyPr/>
                    <a:lstStyle/>
                    <a:p>
                      <a:pPr latinLnBrk="1"/>
                      <a:endParaRPr lang="ko-KR" altLang="en-US" sz="800" dirty="0"/>
                    </a:p>
                  </a:txBody>
                  <a:tcPr marL="56777" marR="56777" marT="28388" marB="2838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latinLnBrk="1"/>
                      <a:r>
                        <a:rPr lang="en-US" altLang="ko-KR" sz="800" dirty="0"/>
                        <a:t>c) </a:t>
                      </a:r>
                      <a:r>
                        <a:rPr lang="en-US" altLang="ko-KR" sz="800" spc="-50" baseline="0" dirty="0"/>
                        <a:t>Integration into Overall Risk Management</a:t>
                      </a:r>
                      <a:endParaRPr lang="ko-KR" altLang="en-US" sz="800" spc="-50" baseline="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31752865"/>
                  </a:ext>
                </a:extLst>
              </a:tr>
              <a:tr h="259845">
                <a:tc rowSpan="3">
                  <a:txBody>
                    <a:bodyPr/>
                    <a:lstStyle/>
                    <a:p>
                      <a:pPr latinLnBrk="1"/>
                      <a:r>
                        <a:rPr lang="en-US" altLang="ko-KR" sz="800" dirty="0"/>
                        <a:t>Metrics and Targets</a:t>
                      </a:r>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r>
                        <a:rPr lang="en-US" altLang="ko-KR" sz="800" dirty="0"/>
                        <a:t>a) Climate-Related Metrics</a:t>
                      </a:r>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3350972"/>
                  </a:ext>
                </a:extLst>
              </a:tr>
              <a:tr h="232395">
                <a:tc vMerge="1">
                  <a:txBody>
                    <a:bodyPr/>
                    <a:lstStyle/>
                    <a:p>
                      <a:pPr latinLnBrk="1"/>
                      <a:endParaRPr lang="ko-KR" altLang="en-US" sz="800" dirty="0"/>
                    </a:p>
                  </a:txBody>
                  <a:tcPr marL="56777" marR="56777" marT="28388" marB="2838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latinLnBrk="1"/>
                      <a:r>
                        <a:rPr lang="en-US" altLang="ko-KR" sz="800" dirty="0"/>
                        <a:t>b) Scope 1, 2, 3 GHG Emissions</a:t>
                      </a:r>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1514765"/>
                  </a:ext>
                </a:extLst>
              </a:tr>
              <a:tr h="259845">
                <a:tc vMerge="1">
                  <a:txBody>
                    <a:bodyPr/>
                    <a:lstStyle/>
                    <a:p>
                      <a:pPr latinLnBrk="1"/>
                      <a:endParaRPr lang="ko-KR" altLang="en-US" sz="800" dirty="0"/>
                    </a:p>
                  </a:txBody>
                  <a:tcPr marL="56777" marR="56777" marT="28388" marB="28388">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latinLnBrk="1"/>
                      <a:r>
                        <a:rPr lang="en-US" altLang="ko-KR" sz="800" dirty="0"/>
                        <a:t>c) Climate-Related Targets</a:t>
                      </a:r>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endParaRPr lang="ko-KR" altLang="en-US" sz="800" dirty="0"/>
                    </a:p>
                  </a:txBody>
                  <a:tcPr marL="56777" marR="56777" marT="28388" marB="28388">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11731984"/>
                  </a:ext>
                </a:extLst>
              </a:tr>
            </a:tbl>
          </a:graphicData>
        </a:graphic>
      </p:graphicFrame>
      <p:sp>
        <p:nvSpPr>
          <p:cNvPr id="11" name="직사각형 10">
            <a:extLst>
              <a:ext uri="{FF2B5EF4-FFF2-40B4-BE49-F238E27FC236}">
                <a16:creationId xmlns:a16="http://schemas.microsoft.com/office/drawing/2014/main" id="{863C9194-7E75-6F22-4738-8967637808F3}"/>
              </a:ext>
            </a:extLst>
          </p:cNvPr>
          <p:cNvSpPr/>
          <p:nvPr/>
        </p:nvSpPr>
        <p:spPr bwMode="gray">
          <a:xfrm>
            <a:off x="2712718" y="1798729"/>
            <a:ext cx="7544118" cy="4723495"/>
          </a:xfrm>
          <a:prstGeom prst="rect">
            <a:avLst/>
          </a:prstGeom>
          <a:noFill/>
          <a:ln w="19050" algn="ctr">
            <a:solidFill>
              <a:schemeClr val="bg1">
                <a:lumMod val="75000"/>
              </a:schemeClr>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chemeClr val="bg1"/>
              </a:solidFill>
            </a:endParaRPr>
          </a:p>
        </p:txBody>
      </p:sp>
      <p:sp>
        <p:nvSpPr>
          <p:cNvPr id="12" name="TextBox 11">
            <a:extLst>
              <a:ext uri="{FF2B5EF4-FFF2-40B4-BE49-F238E27FC236}">
                <a16:creationId xmlns:a16="http://schemas.microsoft.com/office/drawing/2014/main" id="{F2FF820B-A533-CC07-2CFE-0BDEFFB0443A}"/>
              </a:ext>
            </a:extLst>
          </p:cNvPr>
          <p:cNvSpPr txBox="1"/>
          <p:nvPr/>
        </p:nvSpPr>
        <p:spPr>
          <a:xfrm>
            <a:off x="2100261" y="6539129"/>
            <a:ext cx="8156574" cy="123111"/>
          </a:xfrm>
          <a:prstGeom prst="rect">
            <a:avLst/>
          </a:prstGeom>
          <a:noFill/>
        </p:spPr>
        <p:txBody>
          <a:bodyPr wrap="square" lIns="0" tIns="0" rIns="0" bIns="0" rtlCol="0">
            <a:spAutoFit/>
          </a:bodyPr>
          <a:lstStyle/>
          <a:p>
            <a:pPr algn="r">
              <a:spcBef>
                <a:spcPts val="600"/>
              </a:spcBef>
              <a:buSzPct val="100000"/>
            </a:pPr>
            <a:r>
              <a:rPr lang="en-US" altLang="ko-KR" sz="800" dirty="0">
                <a:solidFill>
                  <a:srgbClr val="313131"/>
                </a:solidFill>
                <a:latin typeface="Verdana" panose="020B0604030504040204" pitchFamily="34" charset="0"/>
                <a:ea typeface="나눔고딕" panose="020D0604000000000000" pitchFamily="50" charset="-127"/>
              </a:rPr>
              <a:t>source: TCFD 2021 Status Report, 32-34p</a:t>
            </a:r>
            <a:endParaRPr lang="en-US" altLang="ko-KR" sz="800" dirty="0">
              <a:solidFill>
                <a:srgbClr val="FF0000"/>
              </a:solidFill>
              <a:latin typeface="Verdana" panose="020B0604030504040204" pitchFamily="34" charset="0"/>
              <a:ea typeface="나눔고딕" panose="020D0604000000000000" pitchFamily="50" charset="-127"/>
            </a:endParaRPr>
          </a:p>
        </p:txBody>
      </p:sp>
      <p:pic>
        <p:nvPicPr>
          <p:cNvPr id="13" name="Picture 2" descr="Task Force on Climate-related Financial Disclosures (TCFD) - 2021 Status  Report - Canada Climate Law Initiative">
            <a:extLst>
              <a:ext uri="{FF2B5EF4-FFF2-40B4-BE49-F238E27FC236}">
                <a16:creationId xmlns:a16="http://schemas.microsoft.com/office/drawing/2014/main" id="{EE858F15-7F59-51F6-5E10-8EB2D3A582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8706" y="1801558"/>
            <a:ext cx="1833003" cy="2189768"/>
          </a:xfrm>
          <a:prstGeom prst="rect">
            <a:avLst/>
          </a:prstGeom>
          <a:noFill/>
          <a:extLst>
            <a:ext uri="{909E8E84-426E-40DD-AFC4-6F175D3DCCD1}">
              <a14:hiddenFill xmlns:a14="http://schemas.microsoft.com/office/drawing/2010/main">
                <a:solidFill>
                  <a:srgbClr val="FFFFFF"/>
                </a:solidFill>
              </a14:hiddenFill>
            </a:ext>
          </a:extLst>
        </p:spPr>
      </p:pic>
      <p:sp>
        <p:nvSpPr>
          <p:cNvPr id="14" name="직사각형 13">
            <a:extLst>
              <a:ext uri="{FF2B5EF4-FFF2-40B4-BE49-F238E27FC236}">
                <a16:creationId xmlns:a16="http://schemas.microsoft.com/office/drawing/2014/main" id="{F8CD37E5-FE6A-F2D0-FBF8-988215C307AD}"/>
              </a:ext>
            </a:extLst>
          </p:cNvPr>
          <p:cNvSpPr/>
          <p:nvPr/>
        </p:nvSpPr>
        <p:spPr bwMode="gray">
          <a:xfrm>
            <a:off x="508247" y="4019641"/>
            <a:ext cx="1687841" cy="220031"/>
          </a:xfrm>
          <a:prstGeom prst="rect">
            <a:avLst/>
          </a:prstGeom>
          <a:solidFill>
            <a:schemeClr val="bg1"/>
          </a:solidFill>
          <a:ln w="9525" cap="flat" cmpd="sng" algn="ctr">
            <a:noFill/>
            <a:prstDash val="solid"/>
            <a:round/>
            <a:headEnd type="none" w="med" len="med"/>
            <a:tailEnd type="none" w="med" len="med"/>
          </a:ln>
          <a:effectLst/>
        </p:spPr>
        <p:txBody>
          <a:bodyPr vert="horz" wrap="square" lIns="36000" tIns="36000" rIns="36000" bIns="36000" numCol="1" rtlCol="0" anchor="ctr" anchorCtr="0" compatLnSpc="1">
            <a:prstTxWarp prst="textNoShape">
              <a:avLst/>
            </a:prstTxWarp>
          </a:bodyPr>
          <a:lstStyle/>
          <a:p>
            <a:pPr algn="ctr">
              <a:spcBef>
                <a:spcPts val="600"/>
              </a:spcBef>
              <a:buSzPct val="100000"/>
            </a:pPr>
            <a:endParaRPr lang="ko-KR" altLang="en-US" sz="1100" b="1" dirty="0">
              <a:solidFill>
                <a:srgbClr val="313131"/>
              </a:solidFill>
            </a:endParaRPr>
          </a:p>
        </p:txBody>
      </p:sp>
      <p:sp>
        <p:nvSpPr>
          <p:cNvPr id="15" name="직사각형 14">
            <a:extLst>
              <a:ext uri="{FF2B5EF4-FFF2-40B4-BE49-F238E27FC236}">
                <a16:creationId xmlns:a16="http://schemas.microsoft.com/office/drawing/2014/main" id="{D608B178-DEBF-A494-8EA0-3AFB3FF8C475}"/>
              </a:ext>
            </a:extLst>
          </p:cNvPr>
          <p:cNvSpPr/>
          <p:nvPr/>
        </p:nvSpPr>
        <p:spPr bwMode="gray">
          <a:xfrm>
            <a:off x="438341" y="1798729"/>
            <a:ext cx="1838325" cy="2186569"/>
          </a:xfrm>
          <a:prstGeom prst="rect">
            <a:avLst/>
          </a:prstGeom>
          <a:noFill/>
          <a:ln w="19050" algn="ctr">
            <a:solidFill>
              <a:schemeClr val="accent6"/>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chemeClr val="bg1"/>
              </a:solidFill>
            </a:endParaRPr>
          </a:p>
        </p:txBody>
      </p:sp>
      <p:cxnSp>
        <p:nvCxnSpPr>
          <p:cNvPr id="16" name="직선 연결선 15">
            <a:extLst>
              <a:ext uri="{FF2B5EF4-FFF2-40B4-BE49-F238E27FC236}">
                <a16:creationId xmlns:a16="http://schemas.microsoft.com/office/drawing/2014/main" id="{72EC9810-639D-FFF9-F00E-1CA6412C582C}"/>
              </a:ext>
            </a:extLst>
          </p:cNvPr>
          <p:cNvCxnSpPr/>
          <p:nvPr/>
        </p:nvCxnSpPr>
        <p:spPr>
          <a:xfrm>
            <a:off x="2266948" y="1369199"/>
            <a:ext cx="463550" cy="0"/>
          </a:xfrm>
          <a:prstGeom prst="line">
            <a:avLst/>
          </a:prstGeom>
          <a:noFill/>
          <a:ln w="6350" algn="ctr">
            <a:solidFill>
              <a:schemeClr val="bg1">
                <a:lumMod val="75000"/>
              </a:schemeClr>
            </a:solidFill>
            <a:miter lim="800000"/>
            <a:headEnd/>
            <a:tailEnd/>
          </a:ln>
        </p:spPr>
      </p:cxnSp>
      <p:cxnSp>
        <p:nvCxnSpPr>
          <p:cNvPr id="17" name="직선 연결선 16">
            <a:extLst>
              <a:ext uri="{FF2B5EF4-FFF2-40B4-BE49-F238E27FC236}">
                <a16:creationId xmlns:a16="http://schemas.microsoft.com/office/drawing/2014/main" id="{D869B5B2-4BF9-3913-431B-5E103E66213A}"/>
              </a:ext>
            </a:extLst>
          </p:cNvPr>
          <p:cNvCxnSpPr>
            <a:cxnSpLocks/>
          </p:cNvCxnSpPr>
          <p:nvPr/>
        </p:nvCxnSpPr>
        <p:spPr>
          <a:xfrm>
            <a:off x="2276473" y="3989479"/>
            <a:ext cx="438150" cy="2208895"/>
          </a:xfrm>
          <a:prstGeom prst="line">
            <a:avLst/>
          </a:prstGeom>
          <a:noFill/>
          <a:ln w="6350" algn="ctr">
            <a:solidFill>
              <a:schemeClr val="bg1">
                <a:lumMod val="75000"/>
              </a:schemeClr>
            </a:solidFill>
            <a:miter lim="800000"/>
            <a:headEnd/>
            <a:tailEnd/>
          </a:ln>
        </p:spPr>
      </p:cxnSp>
      <p:sp>
        <p:nvSpPr>
          <p:cNvPr id="18" name="직사각형 17">
            <a:extLst>
              <a:ext uri="{FF2B5EF4-FFF2-40B4-BE49-F238E27FC236}">
                <a16:creationId xmlns:a16="http://schemas.microsoft.com/office/drawing/2014/main" id="{12F6D827-1D65-7341-8C1F-1873F598F76A}"/>
              </a:ext>
            </a:extLst>
          </p:cNvPr>
          <p:cNvSpPr/>
          <p:nvPr/>
        </p:nvSpPr>
        <p:spPr bwMode="gray">
          <a:xfrm>
            <a:off x="2947218" y="1941295"/>
            <a:ext cx="1331733" cy="366437"/>
          </a:xfrm>
          <a:prstGeom prst="rect">
            <a:avLst/>
          </a:prstGeom>
          <a:solidFill>
            <a:schemeClr val="accent6">
              <a:lumMod val="20000"/>
              <a:lumOff val="80000"/>
            </a:schemeClr>
          </a:solidFill>
          <a:ln w="19050" algn="ctr">
            <a:solidFill>
              <a:schemeClr val="accent6">
                <a:lumMod val="40000"/>
                <a:lumOff val="60000"/>
              </a:schemeClr>
            </a:solidFill>
            <a:miter lim="800000"/>
            <a:headEnd/>
            <a:tailEnd/>
          </a:ln>
        </p:spPr>
        <p:txBody>
          <a:bodyPr wrap="square" lIns="88900" tIns="88900" rIns="88900" bIns="88900" rtlCol="0" anchor="ctr"/>
          <a:lstStyle/>
          <a:p>
            <a:pPr algn="ctr">
              <a:lnSpc>
                <a:spcPct val="106000"/>
              </a:lnSpc>
              <a:buFont typeface="Wingdings 2" pitchFamily="18" charset="2"/>
              <a:buNone/>
            </a:pPr>
            <a:r>
              <a:rPr lang="ko-KR" altLang="en-US" sz="1200" b="1" dirty="0"/>
              <a:t>평가 대상</a:t>
            </a:r>
          </a:p>
        </p:txBody>
      </p:sp>
      <p:sp>
        <p:nvSpPr>
          <p:cNvPr id="19" name="TextBox 18">
            <a:extLst>
              <a:ext uri="{FF2B5EF4-FFF2-40B4-BE49-F238E27FC236}">
                <a16:creationId xmlns:a16="http://schemas.microsoft.com/office/drawing/2014/main" id="{119852BD-2B06-B830-BDEF-61F352276FA3}"/>
              </a:ext>
            </a:extLst>
          </p:cNvPr>
          <p:cNvSpPr txBox="1"/>
          <p:nvPr/>
        </p:nvSpPr>
        <p:spPr>
          <a:xfrm>
            <a:off x="4357198" y="1915481"/>
            <a:ext cx="5659016" cy="400110"/>
          </a:xfrm>
          <a:prstGeom prst="rect">
            <a:avLst/>
          </a:prstGeom>
          <a:noFill/>
        </p:spPr>
        <p:txBody>
          <a:bodyPr wrap="square">
            <a:spAutoFit/>
          </a:bodyPr>
          <a:lstStyle/>
          <a:p>
            <a:pPr marL="203200" indent="-203200">
              <a:spcBef>
                <a:spcPts val="600"/>
              </a:spcBef>
              <a:buSzPct val="100000"/>
              <a:buFont typeface="Arial"/>
              <a:buChar char="•"/>
            </a:pPr>
            <a:r>
              <a:rPr lang="en-US" altLang="ko-KR" sz="1000" spc="-20" dirty="0">
                <a:solidFill>
                  <a:srgbClr val="313131"/>
                </a:solidFill>
              </a:rPr>
              <a:t>8</a:t>
            </a:r>
            <a:r>
              <a:rPr lang="ko-KR" altLang="en-US" sz="1000" spc="-20" dirty="0">
                <a:solidFill>
                  <a:srgbClr val="313131"/>
                </a:solidFill>
              </a:rPr>
              <a:t>개 산업</a:t>
            </a:r>
            <a:r>
              <a:rPr lang="en-US" altLang="ko-KR" sz="1000" spc="-20" dirty="0">
                <a:solidFill>
                  <a:srgbClr val="313131"/>
                </a:solidFill>
              </a:rPr>
              <a:t>, 69</a:t>
            </a:r>
            <a:r>
              <a:rPr lang="ko-KR" altLang="en-US" sz="1000" spc="-20" dirty="0">
                <a:solidFill>
                  <a:srgbClr val="313131"/>
                </a:solidFill>
              </a:rPr>
              <a:t>개국</a:t>
            </a:r>
            <a:r>
              <a:rPr lang="en-US" altLang="ko-KR" sz="1000" spc="-20" dirty="0">
                <a:solidFill>
                  <a:srgbClr val="313131"/>
                </a:solidFill>
              </a:rPr>
              <a:t>, 1651</a:t>
            </a:r>
            <a:r>
              <a:rPr lang="ko-KR" altLang="en-US" sz="1000" spc="-20" dirty="0">
                <a:solidFill>
                  <a:srgbClr val="313131"/>
                </a:solidFill>
              </a:rPr>
              <a:t>개 상장 기업 </a:t>
            </a:r>
            <a:br>
              <a:rPr lang="en-US" altLang="ko-KR" sz="1000" spc="-20" dirty="0">
                <a:solidFill>
                  <a:srgbClr val="313131"/>
                </a:solidFill>
              </a:rPr>
            </a:br>
            <a:r>
              <a:rPr lang="en-US" altLang="ko-KR" sz="1000" spc="-20" dirty="0">
                <a:solidFill>
                  <a:srgbClr val="313131"/>
                </a:solidFill>
              </a:rPr>
              <a:t>(Technology and Media, Consumer Goods</a:t>
            </a:r>
            <a:r>
              <a:rPr lang="ko-KR" altLang="en-US" sz="1000" spc="-20" dirty="0">
                <a:solidFill>
                  <a:srgbClr val="313131"/>
                </a:solidFill>
              </a:rPr>
              <a:t>는 </a:t>
            </a:r>
            <a:r>
              <a:rPr lang="en-US" altLang="ko-KR" sz="1000" spc="-20" dirty="0">
                <a:solidFill>
                  <a:srgbClr val="313131"/>
                </a:solidFill>
              </a:rPr>
              <a:t>2020</a:t>
            </a:r>
            <a:r>
              <a:rPr lang="ko-KR" altLang="en-US" sz="1000" spc="-20" dirty="0">
                <a:solidFill>
                  <a:srgbClr val="313131"/>
                </a:solidFill>
              </a:rPr>
              <a:t>년에 추가</a:t>
            </a:r>
            <a:r>
              <a:rPr lang="en-US" altLang="ko-KR" sz="1000" spc="-20" dirty="0">
                <a:solidFill>
                  <a:srgbClr val="313131"/>
                </a:solidFill>
              </a:rPr>
              <a:t>)</a:t>
            </a:r>
          </a:p>
        </p:txBody>
      </p:sp>
      <p:sp>
        <p:nvSpPr>
          <p:cNvPr id="20" name="직사각형 19">
            <a:extLst>
              <a:ext uri="{FF2B5EF4-FFF2-40B4-BE49-F238E27FC236}">
                <a16:creationId xmlns:a16="http://schemas.microsoft.com/office/drawing/2014/main" id="{0729087D-957F-2EB5-C380-22B0D85E605D}"/>
              </a:ext>
            </a:extLst>
          </p:cNvPr>
          <p:cNvSpPr/>
          <p:nvPr/>
        </p:nvSpPr>
        <p:spPr bwMode="gray">
          <a:xfrm>
            <a:off x="2959659" y="2466532"/>
            <a:ext cx="1331733" cy="1117229"/>
          </a:xfrm>
          <a:prstGeom prst="rect">
            <a:avLst/>
          </a:prstGeom>
          <a:solidFill>
            <a:schemeClr val="accent6">
              <a:lumMod val="20000"/>
              <a:lumOff val="80000"/>
            </a:schemeClr>
          </a:solidFill>
          <a:ln w="19050" algn="ctr">
            <a:solidFill>
              <a:schemeClr val="accent6">
                <a:lumMod val="40000"/>
                <a:lumOff val="60000"/>
              </a:schemeClr>
            </a:solidFill>
            <a:miter lim="800000"/>
            <a:headEnd/>
            <a:tailEnd/>
          </a:ln>
        </p:spPr>
        <p:txBody>
          <a:bodyPr wrap="square" lIns="36000" tIns="88900" rIns="36000" bIns="88900" rtlCol="0" anchor="ctr"/>
          <a:lstStyle/>
          <a:p>
            <a:pPr algn="ctr">
              <a:lnSpc>
                <a:spcPct val="106000"/>
              </a:lnSpc>
              <a:buFont typeface="Wingdings 2" pitchFamily="18" charset="2"/>
              <a:buNone/>
            </a:pPr>
            <a:r>
              <a:rPr lang="ko-KR" altLang="en-US" sz="1200" b="1" dirty="0"/>
              <a:t>평가 방법 및 결과</a:t>
            </a:r>
          </a:p>
        </p:txBody>
      </p:sp>
      <p:sp>
        <p:nvSpPr>
          <p:cNvPr id="21" name="TextBox 20">
            <a:extLst>
              <a:ext uri="{FF2B5EF4-FFF2-40B4-BE49-F238E27FC236}">
                <a16:creationId xmlns:a16="http://schemas.microsoft.com/office/drawing/2014/main" id="{CEEE89BE-6686-7E9C-74F5-1E1462848B5C}"/>
              </a:ext>
            </a:extLst>
          </p:cNvPr>
          <p:cNvSpPr txBox="1"/>
          <p:nvPr/>
        </p:nvSpPr>
        <p:spPr>
          <a:xfrm>
            <a:off x="4369639" y="2535968"/>
            <a:ext cx="5852066" cy="861774"/>
          </a:xfrm>
          <a:prstGeom prst="rect">
            <a:avLst/>
          </a:prstGeom>
          <a:noFill/>
        </p:spPr>
        <p:txBody>
          <a:bodyPr wrap="square">
            <a:spAutoFit/>
          </a:bodyPr>
          <a:lstStyle/>
          <a:p>
            <a:pPr marL="203200" indent="-203200">
              <a:spcBef>
                <a:spcPts val="600"/>
              </a:spcBef>
              <a:buSzPct val="100000"/>
              <a:buFont typeface="Arial"/>
              <a:buChar char="•"/>
            </a:pPr>
            <a:r>
              <a:rPr kumimoji="0" lang="en-US" altLang="ko-KR" sz="1000" b="0" i="0" u="none" strike="noStrike" kern="1200" cap="none" spc="0" normalizeH="0" baseline="0" noProof="0" dirty="0">
                <a:ln>
                  <a:noFill/>
                </a:ln>
                <a:solidFill>
                  <a:srgbClr val="313131"/>
                </a:solidFill>
                <a:effectLst/>
                <a:uLnTx/>
                <a:uFillTx/>
                <a:latin typeface="Verdana"/>
                <a:ea typeface="나눔고딕"/>
                <a:cs typeface="+mn-cs"/>
              </a:rPr>
              <a:t>2018, 2019, 2020 </a:t>
            </a:r>
            <a:r>
              <a:rPr kumimoji="0" lang="ko-KR" altLang="en-US" sz="1000" b="0" i="0" u="none" strike="noStrike" kern="1200" cap="none" spc="0" normalizeH="0" baseline="0" noProof="0" dirty="0">
                <a:ln>
                  <a:noFill/>
                </a:ln>
                <a:solidFill>
                  <a:srgbClr val="313131"/>
                </a:solidFill>
                <a:effectLst/>
                <a:uLnTx/>
                <a:uFillTx/>
                <a:latin typeface="Verdana"/>
                <a:ea typeface="나눔고딕"/>
                <a:cs typeface="+mn-cs"/>
              </a:rPr>
              <a:t>회계연도 재무 보고</a:t>
            </a:r>
            <a:r>
              <a:rPr kumimoji="0" lang="en-US" altLang="ko-KR" sz="1000" b="0" i="0" u="none" strike="noStrike" kern="1200" cap="none" spc="0" normalizeH="0" baseline="0" noProof="0" dirty="0">
                <a:ln>
                  <a:noFill/>
                </a:ln>
                <a:solidFill>
                  <a:srgbClr val="313131"/>
                </a:solidFill>
                <a:effectLst/>
                <a:uLnTx/>
                <a:uFillTx/>
                <a:latin typeface="Verdana"/>
                <a:ea typeface="나눔고딕"/>
                <a:cs typeface="+mn-cs"/>
              </a:rPr>
              <a:t>, </a:t>
            </a:r>
            <a:r>
              <a:rPr kumimoji="0" lang="ko-KR" altLang="en-US" sz="1000" b="0" i="0" u="none" strike="noStrike" kern="1200" cap="none" spc="0" normalizeH="0" baseline="0" noProof="0" dirty="0">
                <a:ln>
                  <a:noFill/>
                </a:ln>
                <a:solidFill>
                  <a:srgbClr val="313131"/>
                </a:solidFill>
                <a:effectLst/>
                <a:uLnTx/>
                <a:uFillTx/>
                <a:latin typeface="Verdana"/>
                <a:ea typeface="나눔고딕"/>
                <a:cs typeface="+mn-cs"/>
              </a:rPr>
              <a:t>연례 보고서</a:t>
            </a:r>
            <a:r>
              <a:rPr kumimoji="0" lang="en-US" altLang="ko-KR" sz="1000" b="0" i="0" u="none" strike="noStrike" kern="1200" cap="none" spc="0" normalizeH="0" baseline="0" noProof="0" dirty="0">
                <a:ln>
                  <a:noFill/>
                </a:ln>
                <a:solidFill>
                  <a:srgbClr val="313131"/>
                </a:solidFill>
                <a:effectLst/>
                <a:uLnTx/>
                <a:uFillTx/>
                <a:latin typeface="Verdana"/>
                <a:ea typeface="나눔고딕"/>
                <a:cs typeface="+mn-cs"/>
              </a:rPr>
              <a:t>, </a:t>
            </a:r>
            <a:r>
              <a:rPr kumimoji="0" lang="ko-KR" altLang="en-US" sz="1000" b="0" i="0" u="none" strike="noStrike" kern="1200" cap="none" spc="0" normalizeH="0" baseline="0" noProof="0" dirty="0">
                <a:ln>
                  <a:noFill/>
                </a:ln>
                <a:solidFill>
                  <a:srgbClr val="313131"/>
                </a:solidFill>
                <a:effectLst/>
                <a:uLnTx/>
                <a:uFillTx/>
                <a:latin typeface="Verdana"/>
                <a:ea typeface="나눔고딕"/>
                <a:cs typeface="+mn-cs"/>
              </a:rPr>
              <a:t>통합 보고서 및 지속가능성 보고서를 검토함</a:t>
            </a:r>
            <a:r>
              <a:rPr kumimoji="0" lang="en-US" altLang="ko-KR" sz="1000" b="0" i="0" u="none" strike="noStrike" kern="1200" cap="none" spc="0" normalizeH="0" baseline="0" noProof="0" dirty="0">
                <a:ln>
                  <a:noFill/>
                </a:ln>
                <a:solidFill>
                  <a:srgbClr val="313131"/>
                </a:solidFill>
                <a:effectLst/>
                <a:uLnTx/>
                <a:uFillTx/>
                <a:latin typeface="Verdana"/>
                <a:ea typeface="나눔고딕"/>
                <a:cs typeface="+mn-cs"/>
              </a:rPr>
              <a:t>.</a:t>
            </a:r>
            <a:endParaRPr lang="en-US" altLang="ko-KR" sz="1000" dirty="0">
              <a:solidFill>
                <a:srgbClr val="313131"/>
              </a:solidFill>
              <a:latin typeface="Verdana"/>
              <a:ea typeface="나눔고딕"/>
            </a:endParaRPr>
          </a:p>
          <a:p>
            <a:pPr marL="203200" indent="-203200">
              <a:spcBef>
                <a:spcPts val="600"/>
              </a:spcBef>
              <a:buSzPct val="100000"/>
              <a:buFont typeface="Arial"/>
              <a:buChar char="•"/>
            </a:pPr>
            <a:r>
              <a:rPr kumimoji="0" lang="en-US" altLang="ko-KR" sz="1000" b="0" i="0" u="none" strike="noStrike" kern="1200" cap="none" spc="0" normalizeH="0" baseline="0" noProof="0" dirty="0">
                <a:ln>
                  <a:noFill/>
                </a:ln>
                <a:solidFill>
                  <a:srgbClr val="313131"/>
                </a:solidFill>
                <a:effectLst/>
                <a:uLnTx/>
                <a:uFillTx/>
                <a:latin typeface="Verdana"/>
                <a:ea typeface="나눔고딕"/>
                <a:cs typeface="+mn-cs"/>
              </a:rPr>
              <a:t>AI </a:t>
            </a:r>
            <a:r>
              <a:rPr kumimoji="0" lang="ko-KR" altLang="en-US" sz="1000" b="0" i="0" u="none" strike="noStrike" kern="1200" cap="none" spc="0" normalizeH="0" baseline="0" noProof="0" dirty="0">
                <a:ln>
                  <a:noFill/>
                </a:ln>
                <a:solidFill>
                  <a:srgbClr val="313131"/>
                </a:solidFill>
                <a:effectLst/>
                <a:uLnTx/>
                <a:uFillTx/>
                <a:latin typeface="Verdana"/>
                <a:ea typeface="나눔고딕"/>
                <a:cs typeface="+mn-cs"/>
              </a:rPr>
              <a:t>기반의 검토를 통해 재무 보고 및 기타 회사 보고서에서 </a:t>
            </a:r>
            <a:r>
              <a:rPr kumimoji="0" lang="en-US" altLang="ko-KR" sz="1000" b="0" i="0" u="none" strike="noStrike" kern="1200" cap="none" spc="0" normalizeH="0" baseline="0" noProof="0" dirty="0">
                <a:ln>
                  <a:noFill/>
                </a:ln>
                <a:solidFill>
                  <a:srgbClr val="313131"/>
                </a:solidFill>
                <a:effectLst/>
                <a:uLnTx/>
                <a:uFillTx/>
                <a:latin typeface="Verdana"/>
                <a:ea typeface="나눔고딕"/>
                <a:cs typeface="+mn-cs"/>
              </a:rPr>
              <a:t>TCFD</a:t>
            </a:r>
            <a:r>
              <a:rPr kumimoji="0" lang="ko-KR" altLang="en-US" sz="1000" b="0" i="0" u="none" strike="noStrike" kern="1200" cap="none" spc="0" normalizeH="0" baseline="0" noProof="0" dirty="0">
                <a:ln>
                  <a:noFill/>
                </a:ln>
                <a:solidFill>
                  <a:srgbClr val="313131"/>
                </a:solidFill>
                <a:effectLst/>
                <a:uLnTx/>
                <a:uFillTx/>
                <a:latin typeface="Verdana"/>
                <a:ea typeface="나눔고딕"/>
                <a:cs typeface="+mn-cs"/>
              </a:rPr>
              <a:t>와 연계된 공시를 자동으로 식별함</a:t>
            </a:r>
            <a:r>
              <a:rPr kumimoji="0" lang="en-US" altLang="ko-KR" sz="1000" b="0" i="0" u="none" strike="noStrike" kern="1200" cap="none" spc="0" normalizeH="0" baseline="0" noProof="0" dirty="0">
                <a:ln>
                  <a:noFill/>
                </a:ln>
                <a:solidFill>
                  <a:srgbClr val="313131"/>
                </a:solidFill>
                <a:effectLst/>
                <a:uLnTx/>
                <a:uFillTx/>
                <a:latin typeface="Verdana"/>
                <a:ea typeface="나눔고딕"/>
                <a:cs typeface="+mn-cs"/>
              </a:rPr>
              <a:t>.</a:t>
            </a:r>
            <a:endParaRPr lang="en-US" altLang="ko-KR" sz="1000" dirty="0">
              <a:solidFill>
                <a:srgbClr val="313131"/>
              </a:solidFill>
              <a:latin typeface="Verdana"/>
              <a:ea typeface="나눔고딕"/>
            </a:endParaRPr>
          </a:p>
          <a:p>
            <a:pPr marL="203200" indent="-203200">
              <a:spcBef>
                <a:spcPts val="600"/>
              </a:spcBef>
              <a:buSzPct val="100000"/>
              <a:buFont typeface="Arial"/>
              <a:buChar char="•"/>
            </a:pPr>
            <a:r>
              <a:rPr kumimoji="0" lang="ko-KR" altLang="en-US" sz="1000" b="0" i="0" u="none" strike="noStrike" kern="1200" cap="none" spc="0" normalizeH="0" baseline="0" noProof="0" dirty="0">
                <a:ln>
                  <a:noFill/>
                </a:ln>
                <a:solidFill>
                  <a:srgbClr val="313131"/>
                </a:solidFill>
                <a:effectLst/>
                <a:uLnTx/>
                <a:uFillTx/>
                <a:latin typeface="Verdana"/>
                <a:ea typeface="나눔고딕"/>
                <a:cs typeface="+mn-cs"/>
              </a:rPr>
              <a:t>특정 분류에 해당하는 전체 조사 대상 기업 중 </a:t>
            </a:r>
            <a:r>
              <a:rPr kumimoji="0" lang="en-US" altLang="ko-KR" sz="1000" b="0" i="0" u="none" strike="noStrike" kern="1200" cap="none" spc="0" normalizeH="0" baseline="0" noProof="0" dirty="0">
                <a:ln>
                  <a:noFill/>
                </a:ln>
                <a:solidFill>
                  <a:srgbClr val="313131"/>
                </a:solidFill>
                <a:effectLst/>
                <a:uLnTx/>
                <a:uFillTx/>
                <a:latin typeface="Verdana"/>
                <a:ea typeface="나눔고딕"/>
                <a:cs typeface="+mn-cs"/>
              </a:rPr>
              <a:t>TCFD </a:t>
            </a:r>
            <a:r>
              <a:rPr kumimoji="0" lang="ko-KR" altLang="en-US" sz="1000" b="0" i="0" u="none" strike="noStrike" kern="1200" cap="none" spc="0" normalizeH="0" baseline="0" noProof="0" dirty="0">
                <a:ln>
                  <a:noFill/>
                </a:ln>
                <a:solidFill>
                  <a:srgbClr val="313131"/>
                </a:solidFill>
                <a:effectLst/>
                <a:uLnTx/>
                <a:uFillTx/>
                <a:latin typeface="Verdana"/>
                <a:ea typeface="나눔고딕"/>
                <a:cs typeface="+mn-cs"/>
              </a:rPr>
              <a:t>관련 내용을 공시한 기업의 비율을 결과로써 </a:t>
            </a:r>
            <a:br>
              <a:rPr kumimoji="0" lang="en-US" altLang="ko-KR" sz="1000" b="0" i="0" u="none" strike="noStrike" kern="1200" cap="none" spc="0" normalizeH="0" baseline="0" noProof="0" dirty="0">
                <a:ln>
                  <a:noFill/>
                </a:ln>
                <a:solidFill>
                  <a:srgbClr val="313131"/>
                </a:solidFill>
                <a:effectLst/>
                <a:uLnTx/>
                <a:uFillTx/>
                <a:latin typeface="Verdana"/>
                <a:ea typeface="나눔고딕"/>
                <a:cs typeface="+mn-cs"/>
              </a:rPr>
            </a:br>
            <a:r>
              <a:rPr kumimoji="0" lang="ko-KR" altLang="en-US" sz="1000" b="0" i="0" u="none" strike="noStrike" kern="1200" cap="none" spc="0" normalizeH="0" baseline="0" noProof="0" dirty="0">
                <a:ln>
                  <a:noFill/>
                </a:ln>
                <a:solidFill>
                  <a:srgbClr val="313131"/>
                </a:solidFill>
                <a:effectLst/>
                <a:uLnTx/>
                <a:uFillTx/>
                <a:latin typeface="Verdana"/>
                <a:ea typeface="나눔고딕"/>
                <a:cs typeface="+mn-cs"/>
              </a:rPr>
              <a:t>나타냄</a:t>
            </a:r>
            <a:r>
              <a:rPr kumimoji="0" lang="en-US" altLang="ko-KR" sz="1000" b="0" i="0" u="none" strike="noStrike" kern="1200" cap="none" spc="0" normalizeH="0" baseline="0" noProof="0" dirty="0">
                <a:ln>
                  <a:noFill/>
                </a:ln>
                <a:solidFill>
                  <a:srgbClr val="313131"/>
                </a:solidFill>
                <a:effectLst/>
                <a:uLnTx/>
                <a:uFillTx/>
                <a:latin typeface="Verdana"/>
                <a:ea typeface="나눔고딕"/>
                <a:cs typeface="+mn-cs"/>
              </a:rPr>
              <a:t>.</a:t>
            </a:r>
            <a:endParaRPr lang="en-US" altLang="ko-KR" sz="1000" spc="-20" dirty="0">
              <a:solidFill>
                <a:srgbClr val="313131"/>
              </a:solidFill>
            </a:endParaRPr>
          </a:p>
        </p:txBody>
      </p:sp>
      <p:sp>
        <p:nvSpPr>
          <p:cNvPr id="22" name="직사각형 21">
            <a:extLst>
              <a:ext uri="{FF2B5EF4-FFF2-40B4-BE49-F238E27FC236}">
                <a16:creationId xmlns:a16="http://schemas.microsoft.com/office/drawing/2014/main" id="{92D0490D-B701-0AFB-8F12-608A2DCE32C6}"/>
              </a:ext>
            </a:extLst>
          </p:cNvPr>
          <p:cNvSpPr/>
          <p:nvPr/>
        </p:nvSpPr>
        <p:spPr bwMode="gray">
          <a:xfrm>
            <a:off x="2712718" y="1375524"/>
            <a:ext cx="7544118" cy="368667"/>
          </a:xfrm>
          <a:prstGeom prst="rect">
            <a:avLst/>
          </a:prstGeom>
          <a:solidFill>
            <a:schemeClr val="bg1">
              <a:lumMod val="95000"/>
            </a:schemeClr>
          </a:solidFill>
          <a:ln w="19050" algn="ctr">
            <a:solidFill>
              <a:schemeClr val="bg1">
                <a:lumMod val="75000"/>
              </a:schemeClr>
            </a:solidFill>
            <a:miter lim="800000"/>
            <a:headEnd/>
            <a:tailEnd/>
          </a:ln>
        </p:spPr>
        <p:txBody>
          <a:bodyPr wrap="square" lIns="88900" tIns="88900" rIns="88900" bIns="88900" rtlCol="0" anchor="ctr"/>
          <a:lstStyle/>
          <a:p>
            <a:pPr algn="ctr">
              <a:lnSpc>
                <a:spcPct val="106000"/>
              </a:lnSpc>
            </a:pPr>
            <a:r>
              <a:rPr lang="ko-KR" altLang="en-US" sz="1200" b="1" dirty="0">
                <a:solidFill>
                  <a:srgbClr val="313131"/>
                </a:solidFill>
              </a:rPr>
              <a:t>평가 상세 내용</a:t>
            </a:r>
          </a:p>
        </p:txBody>
      </p:sp>
      <p:sp>
        <p:nvSpPr>
          <p:cNvPr id="23" name="직사각형 22">
            <a:extLst>
              <a:ext uri="{FF2B5EF4-FFF2-40B4-BE49-F238E27FC236}">
                <a16:creationId xmlns:a16="http://schemas.microsoft.com/office/drawing/2014/main" id="{67705A3D-A743-EB79-0943-FD97326BB926}"/>
              </a:ext>
            </a:extLst>
          </p:cNvPr>
          <p:cNvSpPr/>
          <p:nvPr/>
        </p:nvSpPr>
        <p:spPr bwMode="gray">
          <a:xfrm>
            <a:off x="433386" y="1375524"/>
            <a:ext cx="1839912" cy="368667"/>
          </a:xfrm>
          <a:prstGeom prst="rect">
            <a:avLst/>
          </a:prstGeom>
          <a:solidFill>
            <a:schemeClr val="bg1">
              <a:lumMod val="95000"/>
            </a:schemeClr>
          </a:solidFill>
          <a:ln w="19050" algn="ctr">
            <a:solidFill>
              <a:schemeClr val="bg1">
                <a:lumMod val="75000"/>
              </a:schemeClr>
            </a:solidFill>
            <a:miter lim="800000"/>
            <a:headEnd/>
            <a:tailEnd/>
          </a:ln>
        </p:spPr>
        <p:txBody>
          <a:bodyPr wrap="square" lIns="0" tIns="0" rIns="0" bIns="0" rtlCol="0" anchor="ctr"/>
          <a:lstStyle/>
          <a:p>
            <a:pPr algn="ctr"/>
            <a:r>
              <a:rPr lang="en-US" altLang="ko-KR" sz="1200" b="1" dirty="0">
                <a:solidFill>
                  <a:srgbClr val="313131"/>
                </a:solidFill>
              </a:rPr>
              <a:t>TCFD Status Report</a:t>
            </a:r>
            <a:endParaRPr lang="ko-KR" altLang="en-US" sz="1200" b="1" dirty="0">
              <a:solidFill>
                <a:srgbClr val="313131"/>
              </a:solidFill>
            </a:endParaRPr>
          </a:p>
        </p:txBody>
      </p:sp>
      <p:graphicFrame>
        <p:nvGraphicFramePr>
          <p:cNvPr id="24" name="차트 23">
            <a:extLst>
              <a:ext uri="{FF2B5EF4-FFF2-40B4-BE49-F238E27FC236}">
                <a16:creationId xmlns:a16="http://schemas.microsoft.com/office/drawing/2014/main" id="{590C5667-32C5-4AF2-9336-AFCDB094B054}"/>
              </a:ext>
            </a:extLst>
          </p:cNvPr>
          <p:cNvGraphicFramePr/>
          <p:nvPr>
            <p:extLst>
              <p:ext uri="{D42A27DB-BD31-4B8C-83A1-F6EECF244321}">
                <p14:modId xmlns:p14="http://schemas.microsoft.com/office/powerpoint/2010/main" val="3372517541"/>
              </p:ext>
            </p:extLst>
          </p:nvPr>
        </p:nvGraphicFramePr>
        <p:xfrm>
          <a:off x="6774178" y="3537211"/>
          <a:ext cx="3680460" cy="2992633"/>
        </p:xfrm>
        <a:graphic>
          <a:graphicData uri="http://schemas.openxmlformats.org/drawingml/2006/chart">
            <c:chart xmlns:c="http://schemas.openxmlformats.org/drawingml/2006/chart" xmlns:r="http://schemas.openxmlformats.org/officeDocument/2006/relationships" r:id="rId3"/>
          </a:graphicData>
        </a:graphic>
      </p:graphicFrame>
      <p:grpSp>
        <p:nvGrpSpPr>
          <p:cNvPr id="25" name="그룹 24">
            <a:extLst>
              <a:ext uri="{FF2B5EF4-FFF2-40B4-BE49-F238E27FC236}">
                <a16:creationId xmlns:a16="http://schemas.microsoft.com/office/drawing/2014/main" id="{DA6CD11C-73B6-1BF5-2357-716574CB8965}"/>
              </a:ext>
            </a:extLst>
          </p:cNvPr>
          <p:cNvGrpSpPr/>
          <p:nvPr/>
        </p:nvGrpSpPr>
        <p:grpSpPr>
          <a:xfrm>
            <a:off x="6742428" y="3473942"/>
            <a:ext cx="3447527" cy="123111"/>
            <a:chOff x="6736080" y="4014506"/>
            <a:chExt cx="3447527" cy="123111"/>
          </a:xfrm>
        </p:grpSpPr>
        <p:sp>
          <p:nvSpPr>
            <p:cNvPr id="26" name="직사각형 25">
              <a:extLst>
                <a:ext uri="{FF2B5EF4-FFF2-40B4-BE49-F238E27FC236}">
                  <a16:creationId xmlns:a16="http://schemas.microsoft.com/office/drawing/2014/main" id="{E8469276-0993-090E-D9FF-5699DCBF83BF}"/>
                </a:ext>
              </a:extLst>
            </p:cNvPr>
            <p:cNvSpPr/>
            <p:nvPr/>
          </p:nvSpPr>
          <p:spPr bwMode="gray">
            <a:xfrm>
              <a:off x="6849315" y="4026576"/>
              <a:ext cx="100995" cy="100995"/>
            </a:xfrm>
            <a:prstGeom prst="rect">
              <a:avLst/>
            </a:prstGeom>
            <a:solidFill>
              <a:srgbClr val="BFBFBF"/>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chemeClr val="bg1"/>
                </a:solidFill>
              </a:endParaRPr>
            </a:p>
          </p:txBody>
        </p:sp>
        <p:sp>
          <p:nvSpPr>
            <p:cNvPr id="27" name="직사각형 26">
              <a:extLst>
                <a:ext uri="{FF2B5EF4-FFF2-40B4-BE49-F238E27FC236}">
                  <a16:creationId xmlns:a16="http://schemas.microsoft.com/office/drawing/2014/main" id="{B1250347-6469-32BE-837B-34E053FD5B8C}"/>
                </a:ext>
              </a:extLst>
            </p:cNvPr>
            <p:cNvSpPr/>
            <p:nvPr/>
          </p:nvSpPr>
          <p:spPr bwMode="gray">
            <a:xfrm>
              <a:off x="7740936" y="4026576"/>
              <a:ext cx="100995" cy="100995"/>
            </a:xfrm>
            <a:prstGeom prst="rect">
              <a:avLst/>
            </a:prstGeom>
            <a:solidFill>
              <a:srgbClr val="A1D3EF"/>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chemeClr val="bg1"/>
                </a:solidFill>
              </a:endParaRPr>
            </a:p>
          </p:txBody>
        </p:sp>
        <p:sp>
          <p:nvSpPr>
            <p:cNvPr id="28" name="직사각형 27">
              <a:extLst>
                <a:ext uri="{FF2B5EF4-FFF2-40B4-BE49-F238E27FC236}">
                  <a16:creationId xmlns:a16="http://schemas.microsoft.com/office/drawing/2014/main" id="{44627F01-282F-821F-F7C8-01B0A6D0507D}"/>
                </a:ext>
              </a:extLst>
            </p:cNvPr>
            <p:cNvSpPr/>
            <p:nvPr/>
          </p:nvSpPr>
          <p:spPr bwMode="gray">
            <a:xfrm>
              <a:off x="8632556" y="4026576"/>
              <a:ext cx="100995" cy="100995"/>
            </a:xfrm>
            <a:prstGeom prst="rect">
              <a:avLst/>
            </a:prstGeom>
            <a:solidFill>
              <a:srgbClr val="5F90FD"/>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chemeClr val="bg1"/>
                </a:solidFill>
              </a:endParaRPr>
            </a:p>
          </p:txBody>
        </p:sp>
        <p:sp>
          <p:nvSpPr>
            <p:cNvPr id="29" name="TextBox 28">
              <a:extLst>
                <a:ext uri="{FF2B5EF4-FFF2-40B4-BE49-F238E27FC236}">
                  <a16:creationId xmlns:a16="http://schemas.microsoft.com/office/drawing/2014/main" id="{020BFC56-981A-4BAB-50B4-E018B1959C9F}"/>
                </a:ext>
              </a:extLst>
            </p:cNvPr>
            <p:cNvSpPr txBox="1"/>
            <p:nvPr/>
          </p:nvSpPr>
          <p:spPr>
            <a:xfrm>
              <a:off x="6736080" y="4014506"/>
              <a:ext cx="3447527" cy="123111"/>
            </a:xfrm>
            <a:prstGeom prst="rect">
              <a:avLst/>
            </a:prstGeom>
            <a:noFill/>
          </p:spPr>
          <p:txBody>
            <a:bodyPr wrap="square" lIns="0" tIns="0" rIns="0" bIns="0" rtlCol="0">
              <a:spAutoFit/>
            </a:bodyPr>
            <a:lstStyle/>
            <a:p>
              <a:pPr>
                <a:spcBef>
                  <a:spcPts val="600"/>
                </a:spcBef>
                <a:buSzPct val="100000"/>
              </a:pPr>
              <a:r>
                <a:rPr lang="en-US" altLang="ko-KR" sz="800" dirty="0">
                  <a:solidFill>
                    <a:srgbClr val="313131"/>
                  </a:solidFill>
                </a:rPr>
                <a:t>       2018 </a:t>
              </a:r>
              <a:r>
                <a:rPr lang="ko-KR" altLang="en-US" sz="800" dirty="0" err="1">
                  <a:solidFill>
                    <a:srgbClr val="313131"/>
                  </a:solidFill>
                </a:rPr>
                <a:t>공시율</a:t>
              </a:r>
              <a:r>
                <a:rPr lang="ko-KR" altLang="en-US" sz="800" dirty="0">
                  <a:solidFill>
                    <a:srgbClr val="313131"/>
                  </a:solidFill>
                </a:rPr>
                <a:t>         </a:t>
              </a:r>
              <a:r>
                <a:rPr lang="en-US" altLang="ko-KR" sz="800" dirty="0">
                  <a:solidFill>
                    <a:srgbClr val="313131"/>
                  </a:solidFill>
                </a:rPr>
                <a:t>2019 </a:t>
              </a:r>
              <a:r>
                <a:rPr lang="ko-KR" altLang="en-US" sz="800" dirty="0" err="1">
                  <a:solidFill>
                    <a:srgbClr val="313131"/>
                  </a:solidFill>
                </a:rPr>
                <a:t>공시율</a:t>
              </a:r>
              <a:r>
                <a:rPr lang="en-US" altLang="ko-KR" sz="800" dirty="0">
                  <a:solidFill>
                    <a:srgbClr val="313131"/>
                  </a:solidFill>
                </a:rPr>
                <a:t>         2020 </a:t>
              </a:r>
              <a:r>
                <a:rPr lang="ko-KR" altLang="en-US" sz="800" dirty="0" err="1">
                  <a:solidFill>
                    <a:srgbClr val="313131"/>
                  </a:solidFill>
                </a:rPr>
                <a:t>공시율</a:t>
              </a:r>
              <a:endParaRPr lang="ko-KR" altLang="en-US" sz="800" dirty="0">
                <a:solidFill>
                  <a:srgbClr val="313131"/>
                </a:solidFill>
              </a:endParaRPr>
            </a:p>
          </p:txBody>
        </p:sp>
      </p:grpSp>
    </p:spTree>
    <p:extLst>
      <p:ext uri="{BB962C8B-B14F-4D97-AF65-F5344CB8AC3E}">
        <p14:creationId xmlns:p14="http://schemas.microsoft.com/office/powerpoint/2010/main" val="1822723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4097049" cy="461665"/>
          </a:xfrm>
          <a:prstGeom prst="rect">
            <a:avLst/>
          </a:prstGeom>
          <a:noFill/>
        </p:spPr>
        <p:txBody>
          <a:bodyPr wrap="square" rtlCol="0">
            <a:spAutoFit/>
          </a:bodyPr>
          <a:lstStyle/>
          <a:p>
            <a:r>
              <a:rPr lang="en-US" altLang="ko-KR" sz="2400" b="1" dirty="0"/>
              <a:t>III. TCFD </a:t>
            </a:r>
            <a:r>
              <a:rPr lang="ko-KR" altLang="en-US" sz="2400" b="1" dirty="0"/>
              <a:t>해외 동향</a:t>
            </a:r>
          </a:p>
        </p:txBody>
      </p:sp>
      <p:sp>
        <p:nvSpPr>
          <p:cNvPr id="10" name="모서리가 둥근 직사각형 9"/>
          <p:cNvSpPr/>
          <p:nvPr/>
        </p:nvSpPr>
        <p:spPr>
          <a:xfrm>
            <a:off x="433386" y="908895"/>
            <a:ext cx="2168497"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latin typeface="+mj-lt"/>
              </a:rPr>
              <a:t>TCFD </a:t>
            </a:r>
            <a:r>
              <a:rPr lang="ko-KR" altLang="en-US" b="1" dirty="0">
                <a:solidFill>
                  <a:schemeClr val="tx1"/>
                </a:solidFill>
                <a:latin typeface="+mj-lt"/>
              </a:rPr>
              <a:t>해외 동향</a:t>
            </a:r>
          </a:p>
        </p:txBody>
      </p:sp>
      <p:sp>
        <p:nvSpPr>
          <p:cNvPr id="8" name="TextBox 7"/>
          <p:cNvSpPr txBox="1"/>
          <p:nvPr/>
        </p:nvSpPr>
        <p:spPr>
          <a:xfrm>
            <a:off x="433385" y="1348680"/>
            <a:ext cx="10647479" cy="584775"/>
          </a:xfrm>
          <a:prstGeom prst="rect">
            <a:avLst/>
          </a:prstGeom>
          <a:noFill/>
        </p:spPr>
        <p:txBody>
          <a:bodyPr wrap="square" rtlCol="0">
            <a:spAutoFit/>
          </a:bodyPr>
          <a:lstStyle/>
          <a:p>
            <a:pPr>
              <a:spcAft>
                <a:spcPts val="0"/>
              </a:spcAft>
            </a:pPr>
            <a:r>
              <a:rPr lang="ko-KR" altLang="en-US" sz="1600" b="1" dirty="0"/>
              <a:t>전 세계 주요 선진국에서는 </a:t>
            </a:r>
            <a:r>
              <a:rPr lang="en-US" altLang="ko-KR" sz="1600" b="1" dirty="0"/>
              <a:t>TCFD</a:t>
            </a:r>
            <a:r>
              <a:rPr lang="ko-KR" altLang="en-US" sz="1600" b="1" dirty="0"/>
              <a:t> 권고안 적용을 위한 추가적인 지침서를 개발하여</a:t>
            </a:r>
            <a:r>
              <a:rPr lang="en-US" altLang="ko-KR" sz="1600" b="1" dirty="0"/>
              <a:t>, </a:t>
            </a:r>
            <a:r>
              <a:rPr lang="ko-KR" altLang="en-US" sz="1600" b="1" dirty="0"/>
              <a:t>자국 내의 금융기관과 상장기업들의 </a:t>
            </a:r>
            <a:r>
              <a:rPr lang="en-US" altLang="ko-KR" sz="1600" b="1" dirty="0"/>
              <a:t>TCFD </a:t>
            </a:r>
            <a:r>
              <a:rPr lang="ko-KR" altLang="en-US" sz="1600" b="1" dirty="0"/>
              <a:t>적용을 돕고 지속적으로 보고 품질을 개선하려고 하고 있음</a:t>
            </a:r>
          </a:p>
        </p:txBody>
      </p:sp>
      <p:graphicFrame>
        <p:nvGraphicFramePr>
          <p:cNvPr id="7" name="표 3">
            <a:extLst>
              <a:ext uri="{FF2B5EF4-FFF2-40B4-BE49-F238E27FC236}">
                <a16:creationId xmlns:a16="http://schemas.microsoft.com/office/drawing/2014/main" id="{A3B66627-507E-B25F-E17D-BD9E999FE286}"/>
              </a:ext>
            </a:extLst>
          </p:cNvPr>
          <p:cNvGraphicFramePr>
            <a:graphicFrameLocks noGrp="1"/>
          </p:cNvGraphicFramePr>
          <p:nvPr>
            <p:extLst>
              <p:ext uri="{D42A27DB-BD31-4B8C-83A1-F6EECF244321}">
                <p14:modId xmlns:p14="http://schemas.microsoft.com/office/powerpoint/2010/main" val="2209072255"/>
              </p:ext>
            </p:extLst>
          </p:nvPr>
        </p:nvGraphicFramePr>
        <p:xfrm>
          <a:off x="476001" y="2053718"/>
          <a:ext cx="10562248" cy="4474378"/>
        </p:xfrm>
        <a:graphic>
          <a:graphicData uri="http://schemas.openxmlformats.org/drawingml/2006/table">
            <a:tbl>
              <a:tblPr firstRow="1" bandRow="1">
                <a:tableStyleId>{5940675A-B579-460E-94D1-54222C63F5DA}</a:tableStyleId>
              </a:tblPr>
              <a:tblGrid>
                <a:gridCol w="294065">
                  <a:extLst>
                    <a:ext uri="{9D8B030D-6E8A-4147-A177-3AD203B41FA5}">
                      <a16:colId xmlns:a16="http://schemas.microsoft.com/office/drawing/2014/main" val="2085406290"/>
                    </a:ext>
                  </a:extLst>
                </a:gridCol>
                <a:gridCol w="3048328">
                  <a:extLst>
                    <a:ext uri="{9D8B030D-6E8A-4147-A177-3AD203B41FA5}">
                      <a16:colId xmlns:a16="http://schemas.microsoft.com/office/drawing/2014/main" val="2480849973"/>
                    </a:ext>
                  </a:extLst>
                </a:gridCol>
                <a:gridCol w="1160739">
                  <a:extLst>
                    <a:ext uri="{9D8B030D-6E8A-4147-A177-3AD203B41FA5}">
                      <a16:colId xmlns:a16="http://schemas.microsoft.com/office/drawing/2014/main" val="1138436012"/>
                    </a:ext>
                  </a:extLst>
                </a:gridCol>
                <a:gridCol w="1084815">
                  <a:extLst>
                    <a:ext uri="{9D8B030D-6E8A-4147-A177-3AD203B41FA5}">
                      <a16:colId xmlns:a16="http://schemas.microsoft.com/office/drawing/2014/main" val="2061280660"/>
                    </a:ext>
                  </a:extLst>
                </a:gridCol>
                <a:gridCol w="3019485">
                  <a:extLst>
                    <a:ext uri="{9D8B030D-6E8A-4147-A177-3AD203B41FA5}">
                      <a16:colId xmlns:a16="http://schemas.microsoft.com/office/drawing/2014/main" val="138341915"/>
                    </a:ext>
                  </a:extLst>
                </a:gridCol>
                <a:gridCol w="1954816">
                  <a:extLst>
                    <a:ext uri="{9D8B030D-6E8A-4147-A177-3AD203B41FA5}">
                      <a16:colId xmlns:a16="http://schemas.microsoft.com/office/drawing/2014/main" val="2522936271"/>
                    </a:ext>
                  </a:extLst>
                </a:gridCol>
              </a:tblGrid>
              <a:tr h="291120">
                <a:tc>
                  <a:txBody>
                    <a:bodyPr/>
                    <a:lstStyle/>
                    <a:p>
                      <a:pPr algn="ctr" latinLnBrk="1"/>
                      <a:endParaRPr lang="ko-KR" altLang="en-US" sz="1100" b="1" dirty="0">
                        <a:solidFill>
                          <a:schemeClr val="bg1"/>
                        </a:solidFill>
                        <a:latin typeface="+mj-lt"/>
                        <a:ea typeface="+mn-ea"/>
                      </a:endParaRPr>
                    </a:p>
                  </a:txBody>
                  <a:tcPr marL="114412" marR="114412" marT="50186" marB="50186" anchor="ctr">
                    <a:solidFill>
                      <a:schemeClr val="accent1"/>
                    </a:solidFill>
                  </a:tcPr>
                </a:tc>
                <a:tc>
                  <a:txBody>
                    <a:bodyPr/>
                    <a:lstStyle/>
                    <a:p>
                      <a:pPr algn="ctr" latinLnBrk="1"/>
                      <a:r>
                        <a:rPr lang="ko-KR" altLang="en-US" sz="1100" b="1" dirty="0" err="1">
                          <a:solidFill>
                            <a:schemeClr val="bg1"/>
                          </a:solidFill>
                          <a:latin typeface="+mj-lt"/>
                        </a:rPr>
                        <a:t>문서명</a:t>
                      </a:r>
                      <a:endParaRPr lang="ko-KR" altLang="en-US" sz="1100" b="1" dirty="0">
                        <a:solidFill>
                          <a:schemeClr val="bg1"/>
                        </a:solidFill>
                        <a:latin typeface="+mj-lt"/>
                      </a:endParaRPr>
                    </a:p>
                  </a:txBody>
                  <a:tcPr marL="114412" marR="114412" marT="50186" marB="50186" anchor="ctr">
                    <a:solidFill>
                      <a:schemeClr val="accent1"/>
                    </a:solidFill>
                  </a:tcPr>
                </a:tc>
                <a:tc>
                  <a:txBody>
                    <a:bodyPr/>
                    <a:lstStyle/>
                    <a:p>
                      <a:pPr algn="ctr" latinLnBrk="1"/>
                      <a:r>
                        <a:rPr lang="ko-KR" altLang="en-US" sz="1100" b="1" dirty="0">
                          <a:solidFill>
                            <a:schemeClr val="bg1"/>
                          </a:solidFill>
                          <a:latin typeface="+mj-lt"/>
                        </a:rPr>
                        <a:t>발행일</a:t>
                      </a:r>
                    </a:p>
                  </a:txBody>
                  <a:tcPr marL="114412" marR="114412" marT="50186" marB="50186" anchor="ctr">
                    <a:solidFill>
                      <a:schemeClr val="accent1"/>
                    </a:solidFill>
                  </a:tcPr>
                </a:tc>
                <a:tc>
                  <a:txBody>
                    <a:bodyPr/>
                    <a:lstStyle/>
                    <a:p>
                      <a:pPr algn="ctr" latinLnBrk="1"/>
                      <a:r>
                        <a:rPr lang="ko-KR" altLang="en-US" sz="1100" b="1" dirty="0">
                          <a:solidFill>
                            <a:schemeClr val="bg1"/>
                          </a:solidFill>
                          <a:latin typeface="+mj-lt"/>
                        </a:rPr>
                        <a:t>발행국가</a:t>
                      </a:r>
                    </a:p>
                  </a:txBody>
                  <a:tcPr marL="114412" marR="114412" marT="50186" marB="50186" anchor="ctr">
                    <a:solidFill>
                      <a:schemeClr val="accent1"/>
                    </a:solidFill>
                  </a:tcPr>
                </a:tc>
                <a:tc>
                  <a:txBody>
                    <a:bodyPr/>
                    <a:lstStyle/>
                    <a:p>
                      <a:pPr algn="ctr" latinLnBrk="1"/>
                      <a:r>
                        <a:rPr lang="ko-KR" altLang="en-US" sz="1100" b="1" dirty="0">
                          <a:solidFill>
                            <a:schemeClr val="bg1"/>
                          </a:solidFill>
                          <a:latin typeface="+mj-lt"/>
                        </a:rPr>
                        <a:t>발행 기관</a:t>
                      </a:r>
                    </a:p>
                  </a:txBody>
                  <a:tcPr marL="114412" marR="114412" marT="50186" marB="50186" anchor="ctr">
                    <a:solidFill>
                      <a:schemeClr val="accent1"/>
                    </a:solidFill>
                  </a:tcPr>
                </a:tc>
                <a:tc>
                  <a:txBody>
                    <a:bodyPr/>
                    <a:lstStyle/>
                    <a:p>
                      <a:pPr algn="ctr" latinLnBrk="1"/>
                      <a:r>
                        <a:rPr lang="ko-KR" altLang="en-US" sz="1100" b="1" dirty="0">
                          <a:solidFill>
                            <a:schemeClr val="bg1"/>
                          </a:solidFill>
                          <a:latin typeface="+mj-lt"/>
                        </a:rPr>
                        <a:t>주요 내용</a:t>
                      </a:r>
                    </a:p>
                  </a:txBody>
                  <a:tcPr marL="114412" marR="114412" marT="50186" marB="50186" anchor="ctr">
                    <a:solidFill>
                      <a:schemeClr val="accent1"/>
                    </a:solidFill>
                  </a:tcPr>
                </a:tc>
                <a:extLst>
                  <a:ext uri="{0D108BD9-81ED-4DB2-BD59-A6C34878D82A}">
                    <a16:rowId xmlns:a16="http://schemas.microsoft.com/office/drawing/2014/main" val="324674341"/>
                  </a:ext>
                </a:extLst>
              </a:tr>
              <a:tr h="557784">
                <a:tc>
                  <a:txBody>
                    <a:bodyPr/>
                    <a:lstStyle/>
                    <a:p>
                      <a:pPr algn="ctr" latinLnBrk="1"/>
                      <a:r>
                        <a:rPr lang="en-US" altLang="ko-KR" sz="1100" b="1" dirty="0">
                          <a:latin typeface="+mj-lt"/>
                        </a:rPr>
                        <a:t>1</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How to improve climate-related reporting – A summary of good practices from Europe and beyond</a:t>
                      </a:r>
                      <a:endParaRPr lang="ko-KR" altLang="en-US" sz="1100" b="1" dirty="0">
                        <a:latin typeface="+mj-lt"/>
                      </a:endParaRPr>
                    </a:p>
                  </a:txBody>
                  <a:tcPr marL="65317" marR="65317" marT="50186" marB="50186" anchor="ctr"/>
                </a:tc>
                <a:tc>
                  <a:txBody>
                    <a:bodyPr/>
                    <a:lstStyle/>
                    <a:p>
                      <a:pPr algn="ctr" latinLnBrk="1"/>
                      <a:r>
                        <a:rPr lang="en-US" altLang="ko-KR" sz="1100" b="1" dirty="0">
                          <a:latin typeface="+mj-lt"/>
                        </a:rPr>
                        <a:t>2020.2</a:t>
                      </a:r>
                      <a:endParaRPr lang="ko-KR" altLang="en-US" sz="1100" b="1" dirty="0">
                        <a:latin typeface="+mj-lt"/>
                      </a:endParaRPr>
                    </a:p>
                  </a:txBody>
                  <a:tcPr marL="126118" marR="126118" marT="55321" marB="55321" anchor="ctr"/>
                </a:tc>
                <a:tc>
                  <a:txBody>
                    <a:bodyPr/>
                    <a:lstStyle/>
                    <a:p>
                      <a:pPr algn="ctr" latinLnBrk="1"/>
                      <a:r>
                        <a:rPr lang="en-US" altLang="ko-KR" sz="1100" b="1" dirty="0">
                          <a:latin typeface="+mj-lt"/>
                        </a:rPr>
                        <a:t>EU</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EFRAG (European Financial Reporting Advisory Group)</a:t>
                      </a:r>
                      <a:endParaRPr lang="ko-KR" altLang="en-US" sz="1100" b="1" dirty="0">
                        <a:latin typeface="+mj-lt"/>
                      </a:endParaRPr>
                    </a:p>
                  </a:txBody>
                  <a:tcPr marL="114412" marR="114412" marT="50186" marB="50186" anchor="ctr"/>
                </a:tc>
                <a:tc>
                  <a:txBody>
                    <a:bodyPr/>
                    <a:lstStyle/>
                    <a:p>
                      <a:pPr algn="ctr" latinLnBrk="1"/>
                      <a:r>
                        <a:rPr lang="ko-KR" altLang="en-US" sz="1100" b="1" spc="-60" baseline="0" dirty="0">
                          <a:latin typeface="+mj-lt"/>
                        </a:rPr>
                        <a:t>기후 관련 보고의 개선을 위한 </a:t>
                      </a:r>
                      <a:br>
                        <a:rPr lang="en-US" altLang="ko-KR" sz="1100" b="1" spc="-60" baseline="0" dirty="0">
                          <a:latin typeface="+mj-lt"/>
                        </a:rPr>
                      </a:br>
                      <a:r>
                        <a:rPr lang="ko-KR" altLang="en-US" sz="1100" b="1" spc="-60" baseline="0" dirty="0" err="1">
                          <a:latin typeface="+mj-lt"/>
                        </a:rPr>
                        <a:t>가이던스</a:t>
                      </a:r>
                      <a:endParaRPr lang="ko-KR" altLang="en-US" sz="1100" b="1" spc="-60" baseline="0" dirty="0">
                        <a:latin typeface="+mj-lt"/>
                      </a:endParaRPr>
                    </a:p>
                  </a:txBody>
                  <a:tcPr marL="65317" marR="65317" marT="50186" marB="50186" anchor="ctr"/>
                </a:tc>
                <a:extLst>
                  <a:ext uri="{0D108BD9-81ED-4DB2-BD59-A6C34878D82A}">
                    <a16:rowId xmlns:a16="http://schemas.microsoft.com/office/drawing/2014/main" val="1340771011"/>
                  </a:ext>
                </a:extLst>
              </a:tr>
              <a:tr h="609014">
                <a:tc>
                  <a:txBody>
                    <a:bodyPr/>
                    <a:lstStyle/>
                    <a:p>
                      <a:pPr algn="ctr" latinLnBrk="1"/>
                      <a:r>
                        <a:rPr lang="en-US" altLang="ko-KR" sz="1100" b="1" dirty="0">
                          <a:latin typeface="+mj-lt"/>
                        </a:rPr>
                        <a:t>2</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How to improve climate-related reporting – Supplement 1: </a:t>
                      </a:r>
                    </a:p>
                    <a:p>
                      <a:pPr algn="ctr" latinLnBrk="1"/>
                      <a:r>
                        <a:rPr lang="en-US" altLang="ko-KR" sz="1100" b="1" dirty="0">
                          <a:latin typeface="+mj-lt"/>
                        </a:rPr>
                        <a:t>Climate-related reporting practices</a:t>
                      </a:r>
                      <a:endParaRPr lang="ko-KR" altLang="en-US" sz="1100" b="1" dirty="0">
                        <a:latin typeface="+mj-lt"/>
                      </a:endParaRPr>
                    </a:p>
                  </a:txBody>
                  <a:tcPr marL="114412" marR="114412" marT="50186" marB="50186" anchor="ctr"/>
                </a:tc>
                <a:tc>
                  <a:txBody>
                    <a:bodyPr/>
                    <a:lstStyle/>
                    <a:p>
                      <a:pPr marL="0" marR="0" lvl="0" indent="0" algn="ctr" defTabSz="990571" rtl="0" eaLnBrk="1" fontAlgn="auto" latinLnBrk="1" hangingPunct="1">
                        <a:lnSpc>
                          <a:spcPct val="100000"/>
                        </a:lnSpc>
                        <a:spcBef>
                          <a:spcPts val="0"/>
                        </a:spcBef>
                        <a:spcAft>
                          <a:spcPts val="0"/>
                        </a:spcAft>
                        <a:buClrTx/>
                        <a:buSzTx/>
                        <a:buFontTx/>
                        <a:buNone/>
                        <a:tabLst/>
                        <a:defRPr/>
                      </a:pPr>
                      <a:r>
                        <a:rPr lang="en-US" altLang="ko-KR" sz="1100" b="1" dirty="0">
                          <a:latin typeface="+mj-lt"/>
                        </a:rPr>
                        <a:t>2020.2</a:t>
                      </a:r>
                      <a:endParaRPr lang="ko-KR" altLang="en-US" sz="1100" b="1" dirty="0">
                        <a:latin typeface="+mj-lt"/>
                      </a:endParaRPr>
                    </a:p>
                  </a:txBody>
                  <a:tcPr marL="126118" marR="126118" marT="55321" marB="55321" anchor="ctr"/>
                </a:tc>
                <a:tc>
                  <a:txBody>
                    <a:bodyPr/>
                    <a:lstStyle/>
                    <a:p>
                      <a:pPr marL="0" marR="0" lvl="0" indent="0" algn="ctr" defTabSz="898646" rtl="0" eaLnBrk="1" fontAlgn="auto" latinLnBrk="1" hangingPunct="1">
                        <a:lnSpc>
                          <a:spcPct val="100000"/>
                        </a:lnSpc>
                        <a:spcBef>
                          <a:spcPts val="0"/>
                        </a:spcBef>
                        <a:spcAft>
                          <a:spcPts val="0"/>
                        </a:spcAft>
                        <a:buClrTx/>
                        <a:buSzTx/>
                        <a:buFontTx/>
                        <a:buNone/>
                        <a:tabLst/>
                        <a:defRPr/>
                      </a:pPr>
                      <a:r>
                        <a:rPr lang="en-US" altLang="ko-KR" sz="1100" b="1" dirty="0">
                          <a:latin typeface="+mj-lt"/>
                        </a:rPr>
                        <a:t>EU</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EFRAG (European Financial Reporting Advisory Group)</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TCFD </a:t>
                      </a:r>
                      <a:r>
                        <a:rPr lang="ko-KR" altLang="en-US" sz="1100" b="1" dirty="0">
                          <a:latin typeface="+mj-lt"/>
                        </a:rPr>
                        <a:t>권고안 </a:t>
                      </a:r>
                      <a:r>
                        <a:rPr lang="ko-KR" altLang="en-US" sz="1100" b="1" dirty="0" err="1">
                          <a:latin typeface="+mj-lt"/>
                        </a:rPr>
                        <a:t>섹션별</a:t>
                      </a:r>
                      <a:r>
                        <a:rPr lang="ko-KR" altLang="en-US" sz="1100" b="1" dirty="0">
                          <a:latin typeface="+mj-lt"/>
                        </a:rPr>
                        <a:t> </a:t>
                      </a:r>
                      <a:br>
                        <a:rPr lang="en-US" altLang="ko-KR" sz="1100" b="1" dirty="0">
                          <a:latin typeface="+mj-lt"/>
                        </a:rPr>
                      </a:br>
                      <a:r>
                        <a:rPr lang="ko-KR" altLang="en-US" sz="1100" b="1" dirty="0">
                          <a:latin typeface="+mj-lt"/>
                        </a:rPr>
                        <a:t>모범사례</a:t>
                      </a:r>
                    </a:p>
                  </a:txBody>
                  <a:tcPr marL="114412" marR="114412" marT="50186" marB="50186" anchor="ctr"/>
                </a:tc>
                <a:extLst>
                  <a:ext uri="{0D108BD9-81ED-4DB2-BD59-A6C34878D82A}">
                    <a16:rowId xmlns:a16="http://schemas.microsoft.com/office/drawing/2014/main" val="1199998530"/>
                  </a:ext>
                </a:extLst>
              </a:tr>
              <a:tr h="427801">
                <a:tc>
                  <a:txBody>
                    <a:bodyPr/>
                    <a:lstStyle/>
                    <a:p>
                      <a:pPr algn="ctr" latinLnBrk="1"/>
                      <a:r>
                        <a:rPr lang="en-US" altLang="ko-KR" sz="1100" b="1" dirty="0">
                          <a:latin typeface="+mj-lt"/>
                        </a:rPr>
                        <a:t>3</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TCFD</a:t>
                      </a:r>
                      <a:r>
                        <a:rPr lang="ko-KR" altLang="en-US" sz="1100" b="1" dirty="0">
                          <a:latin typeface="+mj-lt"/>
                        </a:rPr>
                        <a:t> </a:t>
                      </a:r>
                      <a:r>
                        <a:rPr lang="en-US" altLang="ko-KR" sz="1100" b="1" dirty="0">
                          <a:latin typeface="+mj-lt"/>
                        </a:rPr>
                        <a:t>Good</a:t>
                      </a:r>
                      <a:r>
                        <a:rPr lang="ko-KR" altLang="en-US" sz="1100" b="1" dirty="0">
                          <a:latin typeface="+mj-lt"/>
                        </a:rPr>
                        <a:t> </a:t>
                      </a:r>
                      <a:r>
                        <a:rPr lang="en-US" altLang="ko-KR" sz="1100" b="1" dirty="0">
                          <a:latin typeface="+mj-lt"/>
                        </a:rPr>
                        <a:t>Practice</a:t>
                      </a:r>
                      <a:r>
                        <a:rPr lang="ko-KR" altLang="en-US" sz="1100" b="1" dirty="0">
                          <a:latin typeface="+mj-lt"/>
                        </a:rPr>
                        <a:t> </a:t>
                      </a:r>
                      <a:r>
                        <a:rPr lang="en-US" altLang="ko-KR" sz="1100" b="1" dirty="0">
                          <a:latin typeface="+mj-lt"/>
                        </a:rPr>
                        <a:t>Handbook 2</a:t>
                      </a:r>
                      <a:r>
                        <a:rPr lang="en-US" altLang="ko-KR" sz="1100" b="1" baseline="30000" dirty="0">
                          <a:latin typeface="+mj-lt"/>
                        </a:rPr>
                        <a:t>nd </a:t>
                      </a:r>
                      <a:r>
                        <a:rPr lang="en-US" altLang="ko-KR" sz="1100" b="1" dirty="0">
                          <a:latin typeface="+mj-lt"/>
                        </a:rPr>
                        <a:t>Edition</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2021.11</a:t>
                      </a:r>
                      <a:endParaRPr lang="ko-KR" altLang="en-US" sz="1100" b="1" dirty="0">
                        <a:latin typeface="+mj-lt"/>
                      </a:endParaRPr>
                    </a:p>
                  </a:txBody>
                  <a:tcPr marL="126118" marR="126118" marT="55321" marB="55321" anchor="ctr"/>
                </a:tc>
                <a:tc>
                  <a:txBody>
                    <a:bodyPr/>
                    <a:lstStyle/>
                    <a:p>
                      <a:pPr algn="ctr" latinLnBrk="1"/>
                      <a:r>
                        <a:rPr lang="en-US" altLang="ko-KR" sz="1100" b="1" dirty="0">
                          <a:latin typeface="+mj-lt"/>
                        </a:rPr>
                        <a:t>UK</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CDSB (Climate Disclosure Standards Board)</a:t>
                      </a:r>
                      <a:endParaRPr lang="ko-KR" altLang="en-US" sz="1100" b="1" dirty="0">
                        <a:latin typeface="+mj-lt"/>
                      </a:endParaRPr>
                    </a:p>
                  </a:txBody>
                  <a:tcPr marL="114412" marR="114412" marT="50186" marB="50186" anchor="ctr"/>
                </a:tc>
                <a:tc>
                  <a:txBody>
                    <a:bodyPr/>
                    <a:lstStyle/>
                    <a:p>
                      <a:pPr marL="0" marR="0" lvl="0" indent="0" algn="ctr" defTabSz="990571" rtl="0" eaLnBrk="1" fontAlgn="auto" latinLnBrk="1" hangingPunct="1">
                        <a:lnSpc>
                          <a:spcPct val="100000"/>
                        </a:lnSpc>
                        <a:spcBef>
                          <a:spcPts val="0"/>
                        </a:spcBef>
                        <a:spcAft>
                          <a:spcPts val="0"/>
                        </a:spcAft>
                        <a:buClrTx/>
                        <a:buSzTx/>
                        <a:buFontTx/>
                        <a:buNone/>
                        <a:tabLst/>
                        <a:defRPr/>
                      </a:pPr>
                      <a:r>
                        <a:rPr lang="en-US" altLang="ko-KR" sz="1100" b="1" dirty="0">
                          <a:latin typeface="+mj-lt"/>
                        </a:rPr>
                        <a:t>TCFD </a:t>
                      </a:r>
                      <a:r>
                        <a:rPr lang="ko-KR" altLang="en-US" sz="1100" b="1" dirty="0">
                          <a:latin typeface="+mj-lt"/>
                        </a:rPr>
                        <a:t>권고안 </a:t>
                      </a:r>
                      <a:r>
                        <a:rPr lang="ko-KR" altLang="en-US" sz="1100" b="1" dirty="0" err="1">
                          <a:latin typeface="+mj-lt"/>
                        </a:rPr>
                        <a:t>섹션별</a:t>
                      </a:r>
                      <a:r>
                        <a:rPr lang="ko-KR" altLang="en-US" sz="1100" b="1" dirty="0">
                          <a:latin typeface="+mj-lt"/>
                        </a:rPr>
                        <a:t> </a:t>
                      </a:r>
                      <a:br>
                        <a:rPr lang="en-US" altLang="ko-KR" sz="1100" b="1" dirty="0">
                          <a:latin typeface="+mj-lt"/>
                        </a:rPr>
                      </a:br>
                      <a:r>
                        <a:rPr lang="ko-KR" altLang="en-US" sz="1100" b="1" dirty="0">
                          <a:latin typeface="+mj-lt"/>
                        </a:rPr>
                        <a:t>모범사례</a:t>
                      </a:r>
                    </a:p>
                  </a:txBody>
                  <a:tcPr marL="114412" marR="114412" marT="50186" marB="50186" anchor="ctr"/>
                </a:tc>
                <a:extLst>
                  <a:ext uri="{0D108BD9-81ED-4DB2-BD59-A6C34878D82A}">
                    <a16:rowId xmlns:a16="http://schemas.microsoft.com/office/drawing/2014/main" val="3446865520"/>
                  </a:ext>
                </a:extLst>
              </a:tr>
              <a:tr h="557784">
                <a:tc>
                  <a:txBody>
                    <a:bodyPr/>
                    <a:lstStyle/>
                    <a:p>
                      <a:pPr algn="ctr" latinLnBrk="1"/>
                      <a:r>
                        <a:rPr lang="en-US" altLang="ko-KR" sz="1100" b="1" dirty="0">
                          <a:latin typeface="+mj-lt"/>
                        </a:rPr>
                        <a:t>4</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Guidance on Climate-related Financial Disclosures 2.0 (TCFD Guidance 2.0)</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2020.7</a:t>
                      </a:r>
                    </a:p>
                    <a:p>
                      <a:pPr algn="ctr" latinLnBrk="1"/>
                      <a:r>
                        <a:rPr lang="en-US" altLang="ko-KR" sz="1100" b="1" dirty="0">
                          <a:latin typeface="+mj-lt"/>
                        </a:rPr>
                        <a:t>2022.3</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Japan</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TCFD Consortium, Japan</a:t>
                      </a:r>
                      <a:endParaRPr lang="ko-KR" altLang="en-US" sz="1100" b="1" dirty="0">
                        <a:latin typeface="+mj-lt"/>
                      </a:endParaRPr>
                    </a:p>
                  </a:txBody>
                  <a:tcPr marL="114412" marR="114412" marT="50186" marB="50186" anchor="ctr"/>
                </a:tc>
                <a:tc>
                  <a:txBody>
                    <a:bodyPr/>
                    <a:lstStyle/>
                    <a:p>
                      <a:pPr algn="ctr" latinLnBrk="1"/>
                      <a:r>
                        <a:rPr lang="ko-KR" altLang="en-US" sz="1100" b="1" dirty="0" err="1">
                          <a:latin typeface="+mj-lt"/>
                        </a:rPr>
                        <a:t>섹터별</a:t>
                      </a:r>
                      <a:r>
                        <a:rPr lang="ko-KR" altLang="en-US" sz="1100" b="1" dirty="0">
                          <a:latin typeface="+mj-lt"/>
                        </a:rPr>
                        <a:t> </a:t>
                      </a:r>
                      <a:r>
                        <a:rPr lang="en-US" altLang="ko-KR" sz="1100" b="1" dirty="0">
                          <a:latin typeface="+mj-lt"/>
                        </a:rPr>
                        <a:t>TCFD </a:t>
                      </a:r>
                      <a:r>
                        <a:rPr lang="ko-KR" altLang="en-US" sz="1100" b="1" dirty="0">
                          <a:latin typeface="+mj-lt"/>
                        </a:rPr>
                        <a:t>권고안 공시 </a:t>
                      </a:r>
                      <a:br>
                        <a:rPr lang="en-US" altLang="ko-KR" sz="1100" b="1" dirty="0">
                          <a:latin typeface="+mj-lt"/>
                        </a:rPr>
                      </a:br>
                      <a:r>
                        <a:rPr lang="ko-KR" altLang="en-US" sz="1100" b="1" dirty="0" err="1">
                          <a:latin typeface="+mj-lt"/>
                        </a:rPr>
                        <a:t>가이던스</a:t>
                      </a:r>
                      <a:endParaRPr lang="ko-KR" altLang="en-US" sz="1100" b="1" dirty="0">
                        <a:latin typeface="+mj-lt"/>
                      </a:endParaRPr>
                    </a:p>
                  </a:txBody>
                  <a:tcPr marL="114412" marR="65317" marT="50186" marB="50186" anchor="ctr"/>
                </a:tc>
                <a:extLst>
                  <a:ext uri="{0D108BD9-81ED-4DB2-BD59-A6C34878D82A}">
                    <a16:rowId xmlns:a16="http://schemas.microsoft.com/office/drawing/2014/main" val="865455115"/>
                  </a:ext>
                </a:extLst>
              </a:tr>
              <a:tr h="739704">
                <a:tc>
                  <a:txBody>
                    <a:bodyPr/>
                    <a:lstStyle/>
                    <a:p>
                      <a:pPr algn="ctr" latinLnBrk="1"/>
                      <a:r>
                        <a:rPr lang="en-US" altLang="ko-KR" sz="1100" b="1" dirty="0">
                          <a:latin typeface="+mj-lt"/>
                        </a:rPr>
                        <a:t>5</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How to improve climate-related reporting – Supplement 2: Scenario analysis practices – Assessing resilience, risks and opportunities</a:t>
                      </a:r>
                      <a:endParaRPr lang="ko-KR" altLang="en-US" sz="1100" b="1" dirty="0">
                        <a:latin typeface="+mj-lt"/>
                      </a:endParaRPr>
                    </a:p>
                  </a:txBody>
                  <a:tcPr marL="114412" marR="114412" marT="50186" marB="50186" anchor="ctr"/>
                </a:tc>
                <a:tc>
                  <a:txBody>
                    <a:bodyPr/>
                    <a:lstStyle/>
                    <a:p>
                      <a:pPr marL="0" marR="0" lvl="0" indent="0" algn="ctr" defTabSz="990571" rtl="0" eaLnBrk="1" fontAlgn="auto" latinLnBrk="1" hangingPunct="1">
                        <a:lnSpc>
                          <a:spcPct val="100000"/>
                        </a:lnSpc>
                        <a:spcBef>
                          <a:spcPts val="0"/>
                        </a:spcBef>
                        <a:spcAft>
                          <a:spcPts val="0"/>
                        </a:spcAft>
                        <a:buClrTx/>
                        <a:buSzTx/>
                        <a:buFontTx/>
                        <a:buNone/>
                        <a:tabLst/>
                        <a:defRPr/>
                      </a:pPr>
                      <a:r>
                        <a:rPr lang="en-US" altLang="ko-KR" sz="1100" b="1" dirty="0">
                          <a:latin typeface="+mj-lt"/>
                        </a:rPr>
                        <a:t>2020.2</a:t>
                      </a:r>
                      <a:endParaRPr lang="ko-KR" altLang="en-US" sz="1100" b="1" dirty="0">
                        <a:latin typeface="+mj-lt"/>
                      </a:endParaRPr>
                    </a:p>
                  </a:txBody>
                  <a:tcPr marL="114412" marR="114412" marT="50186" marB="50186" anchor="ctr"/>
                </a:tc>
                <a:tc>
                  <a:txBody>
                    <a:bodyPr/>
                    <a:lstStyle/>
                    <a:p>
                      <a:pPr marL="0" marR="0" lvl="0" indent="0" algn="ctr" defTabSz="990571" rtl="0" eaLnBrk="1" fontAlgn="auto" latinLnBrk="1" hangingPunct="1">
                        <a:lnSpc>
                          <a:spcPct val="100000"/>
                        </a:lnSpc>
                        <a:spcBef>
                          <a:spcPts val="0"/>
                        </a:spcBef>
                        <a:spcAft>
                          <a:spcPts val="0"/>
                        </a:spcAft>
                        <a:buClrTx/>
                        <a:buSzTx/>
                        <a:buFontTx/>
                        <a:buNone/>
                        <a:tabLst/>
                        <a:defRPr/>
                      </a:pPr>
                      <a:r>
                        <a:rPr lang="en-US" altLang="ko-KR" sz="1100" b="1" dirty="0">
                          <a:latin typeface="+mj-lt"/>
                        </a:rPr>
                        <a:t>EU</a:t>
                      </a:r>
                      <a:endParaRPr lang="ko-KR" altLang="en-US" sz="1100" b="1" dirty="0">
                        <a:latin typeface="+mj-lt"/>
                      </a:endParaRPr>
                    </a:p>
                  </a:txBody>
                  <a:tcPr marL="114412" marR="114412" marT="50186" marB="50186" anchor="ctr"/>
                </a:tc>
                <a:tc>
                  <a:txBody>
                    <a:bodyPr/>
                    <a:lstStyle/>
                    <a:p>
                      <a:pPr marL="0" marR="0" lvl="0" indent="0" algn="ctr" defTabSz="990571" rtl="0" eaLnBrk="1" fontAlgn="auto" latinLnBrk="1" hangingPunct="1">
                        <a:lnSpc>
                          <a:spcPct val="100000"/>
                        </a:lnSpc>
                        <a:spcBef>
                          <a:spcPts val="0"/>
                        </a:spcBef>
                        <a:spcAft>
                          <a:spcPts val="0"/>
                        </a:spcAft>
                        <a:buClrTx/>
                        <a:buSzTx/>
                        <a:buFontTx/>
                        <a:buNone/>
                        <a:tabLst/>
                        <a:defRPr/>
                      </a:pPr>
                      <a:r>
                        <a:rPr lang="en-US" altLang="ko-KR" sz="1100" b="1" dirty="0">
                          <a:latin typeface="+mj-lt"/>
                        </a:rPr>
                        <a:t>EFRAG (European Financial Reporting Advisory Group)</a:t>
                      </a:r>
                      <a:endParaRPr lang="ko-KR" altLang="en-US" sz="1100" b="1" dirty="0">
                        <a:latin typeface="+mj-lt"/>
                      </a:endParaRPr>
                    </a:p>
                  </a:txBody>
                  <a:tcPr marL="114412" marR="114412" marT="50186" marB="50186" anchor="ctr"/>
                </a:tc>
                <a:tc>
                  <a:txBody>
                    <a:bodyPr/>
                    <a:lstStyle/>
                    <a:p>
                      <a:pPr algn="ctr" latinLnBrk="1"/>
                      <a:r>
                        <a:rPr lang="ko-KR" altLang="en-US" sz="1100" b="1" dirty="0">
                          <a:latin typeface="+mj-lt"/>
                        </a:rPr>
                        <a:t>시나리오 분석을 위한            </a:t>
                      </a:r>
                      <a:r>
                        <a:rPr lang="ko-KR" altLang="en-US" sz="1100" b="1" dirty="0" err="1">
                          <a:latin typeface="+mj-lt"/>
                        </a:rPr>
                        <a:t>가이던스</a:t>
                      </a:r>
                      <a:endParaRPr lang="ko-KR" altLang="en-US" sz="1100" b="1" dirty="0">
                        <a:latin typeface="+mj-lt"/>
                      </a:endParaRPr>
                    </a:p>
                  </a:txBody>
                  <a:tcPr marL="114412" marR="114412" marT="50186" marB="50186" anchor="ctr"/>
                </a:tc>
                <a:extLst>
                  <a:ext uri="{0D108BD9-81ED-4DB2-BD59-A6C34878D82A}">
                    <a16:rowId xmlns:a16="http://schemas.microsoft.com/office/drawing/2014/main" val="2327260159"/>
                  </a:ext>
                </a:extLst>
              </a:tr>
              <a:tr h="557784">
                <a:tc>
                  <a:txBody>
                    <a:bodyPr/>
                    <a:lstStyle/>
                    <a:p>
                      <a:pPr algn="ctr" latinLnBrk="1"/>
                      <a:r>
                        <a:rPr lang="en-US" altLang="ko-KR" sz="1100" b="1" dirty="0">
                          <a:latin typeface="+mj-lt"/>
                        </a:rPr>
                        <a:t>6</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Practical guide for Scenario Analysis in line with the TCFD recommendations </a:t>
                      </a:r>
                      <a:br>
                        <a:rPr lang="en-US" altLang="ko-KR" sz="1100" b="1" dirty="0">
                          <a:latin typeface="+mj-lt"/>
                        </a:rPr>
                      </a:br>
                      <a:r>
                        <a:rPr lang="en-US" altLang="ko-KR" sz="1100" b="1" dirty="0">
                          <a:latin typeface="+mj-lt"/>
                        </a:rPr>
                        <a:t>3</a:t>
                      </a:r>
                      <a:r>
                        <a:rPr lang="en-US" altLang="ko-KR" sz="1100" b="1" baseline="30000" dirty="0">
                          <a:latin typeface="+mj-lt"/>
                        </a:rPr>
                        <a:t>rd</a:t>
                      </a:r>
                      <a:r>
                        <a:rPr lang="en-US" altLang="ko-KR" sz="1100" b="1" dirty="0">
                          <a:latin typeface="+mj-lt"/>
                        </a:rPr>
                        <a:t> edition</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2021.3</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Japan</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Ministry of the Environment, Government of Japan Climate Change Policy Division</a:t>
                      </a:r>
                      <a:endParaRPr lang="ko-KR" altLang="en-US" sz="1100" b="1" dirty="0">
                        <a:latin typeface="+mj-lt"/>
                      </a:endParaRPr>
                    </a:p>
                  </a:txBody>
                  <a:tcPr marL="114412" marR="114412" marT="50186" marB="50186" anchor="ctr"/>
                </a:tc>
                <a:tc>
                  <a:txBody>
                    <a:bodyPr/>
                    <a:lstStyle/>
                    <a:p>
                      <a:pPr algn="ctr" latinLnBrk="1"/>
                      <a:r>
                        <a:rPr lang="ko-KR" altLang="en-US" sz="1100" b="1" dirty="0">
                          <a:latin typeface="+mj-lt"/>
                        </a:rPr>
                        <a:t>시나리오 분석을 위한 </a:t>
                      </a:r>
                      <a:br>
                        <a:rPr lang="en-US" altLang="ko-KR" sz="1100" b="1" dirty="0">
                          <a:latin typeface="+mj-lt"/>
                        </a:rPr>
                      </a:br>
                      <a:r>
                        <a:rPr lang="ko-KR" altLang="en-US" sz="1100" b="1" dirty="0" err="1">
                          <a:latin typeface="+mj-lt"/>
                        </a:rPr>
                        <a:t>가이던스와</a:t>
                      </a:r>
                      <a:r>
                        <a:rPr lang="ko-KR" altLang="en-US" sz="1100" b="1" dirty="0">
                          <a:latin typeface="+mj-lt"/>
                        </a:rPr>
                        <a:t> 사례</a:t>
                      </a:r>
                    </a:p>
                  </a:txBody>
                  <a:tcPr marL="114412" marR="114412" marT="50186" marB="50186" anchor="ctr"/>
                </a:tc>
                <a:extLst>
                  <a:ext uri="{0D108BD9-81ED-4DB2-BD59-A6C34878D82A}">
                    <a16:rowId xmlns:a16="http://schemas.microsoft.com/office/drawing/2014/main" val="1831514380"/>
                  </a:ext>
                </a:extLst>
              </a:tr>
              <a:tr h="557784">
                <a:tc>
                  <a:txBody>
                    <a:bodyPr/>
                    <a:lstStyle/>
                    <a:p>
                      <a:pPr algn="ctr" latinLnBrk="1"/>
                      <a:r>
                        <a:rPr lang="en-US" altLang="ko-KR" sz="1100" b="1" dirty="0">
                          <a:latin typeface="+mj-lt"/>
                        </a:rPr>
                        <a:t>7</a:t>
                      </a:r>
                      <a:endParaRPr lang="ko-KR" altLang="en-US" sz="1100" b="1" dirty="0">
                        <a:latin typeface="+mj-lt"/>
                      </a:endParaRPr>
                    </a:p>
                  </a:txBody>
                  <a:tcPr marL="114412" marR="114412" marT="50186" marB="50186" anchor="ctr"/>
                </a:tc>
                <a:tc>
                  <a:txBody>
                    <a:bodyPr/>
                    <a:lstStyle/>
                    <a:p>
                      <a:pPr algn="ctr" latinLnBrk="1"/>
                      <a:r>
                        <a:rPr lang="en-US" altLang="ko-KR" sz="1100" b="1" dirty="0">
                          <a:latin typeface="+mj-lt"/>
                        </a:rPr>
                        <a:t>TCFD</a:t>
                      </a:r>
                      <a:r>
                        <a:rPr lang="ko-KR" altLang="en-US" sz="1100" b="1" dirty="0">
                          <a:latin typeface="+mj-lt"/>
                        </a:rPr>
                        <a:t> </a:t>
                      </a:r>
                      <a:r>
                        <a:rPr lang="en-US" altLang="ko-KR" sz="1100" b="1" dirty="0">
                          <a:latin typeface="+mj-lt"/>
                        </a:rPr>
                        <a:t>Climate Scenario Analysis – </a:t>
                      </a:r>
                      <a:br>
                        <a:rPr lang="en-US" altLang="ko-KR" sz="1100" b="1" dirty="0">
                          <a:latin typeface="+mj-lt"/>
                        </a:rPr>
                      </a:br>
                      <a:r>
                        <a:rPr lang="en-US" altLang="ko-KR" sz="1100" b="1" dirty="0">
                          <a:latin typeface="+mj-lt"/>
                        </a:rPr>
                        <a:t>A guide for finance teams on frequently asked questions</a:t>
                      </a:r>
                    </a:p>
                  </a:txBody>
                  <a:tcPr marL="114412" marR="114412" marT="50186" marB="50186" anchor="ctr"/>
                </a:tc>
                <a:tc>
                  <a:txBody>
                    <a:bodyPr/>
                    <a:lstStyle/>
                    <a:p>
                      <a:pPr algn="ctr" latinLnBrk="1"/>
                      <a:r>
                        <a:rPr lang="en-US" altLang="ko-KR" sz="1100" b="1" dirty="0">
                          <a:latin typeface="+mj-lt"/>
                        </a:rPr>
                        <a:t>2021.9</a:t>
                      </a:r>
                    </a:p>
                  </a:txBody>
                  <a:tcPr marL="114412" marR="114412" marT="50186" marB="50186" anchor="ctr"/>
                </a:tc>
                <a:tc>
                  <a:txBody>
                    <a:bodyPr/>
                    <a:lstStyle/>
                    <a:p>
                      <a:pPr algn="ctr" latinLnBrk="1"/>
                      <a:r>
                        <a:rPr lang="en-US" altLang="ko-KR" sz="1100" b="1" dirty="0">
                          <a:latin typeface="+mj-lt"/>
                        </a:rPr>
                        <a:t>UK</a:t>
                      </a:r>
                    </a:p>
                  </a:txBody>
                  <a:tcPr marL="114412" marR="114412" marT="50186" marB="50186" anchor="ctr"/>
                </a:tc>
                <a:tc>
                  <a:txBody>
                    <a:bodyPr/>
                    <a:lstStyle/>
                    <a:p>
                      <a:pPr algn="ctr" latinLnBrk="1"/>
                      <a:r>
                        <a:rPr lang="en-US" altLang="ko-KR" sz="1100" b="1" dirty="0">
                          <a:latin typeface="+mj-lt"/>
                        </a:rPr>
                        <a:t>A4S</a:t>
                      </a:r>
                    </a:p>
                  </a:txBody>
                  <a:tcPr marL="114412" marR="114412" marT="50186" marB="50186" anchor="ctr"/>
                </a:tc>
                <a:tc>
                  <a:txBody>
                    <a:bodyPr/>
                    <a:lstStyle/>
                    <a:p>
                      <a:pPr algn="ctr" latinLnBrk="1"/>
                      <a:r>
                        <a:rPr lang="ko-KR" altLang="en-US" sz="1100" b="1" dirty="0">
                          <a:latin typeface="+mj-lt"/>
                        </a:rPr>
                        <a:t>시나리오 분석을 위한 </a:t>
                      </a:r>
                      <a:br>
                        <a:rPr lang="en-US" altLang="ko-KR" sz="1100" b="1" dirty="0">
                          <a:latin typeface="+mj-lt"/>
                        </a:rPr>
                      </a:br>
                      <a:r>
                        <a:rPr lang="ko-KR" altLang="en-US" sz="1100" b="1" dirty="0" err="1">
                          <a:latin typeface="+mj-lt"/>
                        </a:rPr>
                        <a:t>가이던스</a:t>
                      </a:r>
                      <a:endParaRPr lang="en-US" altLang="ko-KR" sz="1100" b="1" dirty="0">
                        <a:latin typeface="+mj-lt"/>
                      </a:endParaRPr>
                    </a:p>
                  </a:txBody>
                  <a:tcPr marL="114412" marR="114412" marT="50186" marB="50186" anchor="ctr"/>
                </a:tc>
                <a:extLst>
                  <a:ext uri="{0D108BD9-81ED-4DB2-BD59-A6C34878D82A}">
                    <a16:rowId xmlns:a16="http://schemas.microsoft.com/office/drawing/2014/main" val="2670566067"/>
                  </a:ext>
                </a:extLst>
              </a:tr>
            </a:tbl>
          </a:graphicData>
        </a:graphic>
      </p:graphicFrame>
      <p:sp>
        <p:nvSpPr>
          <p:cNvPr id="3" name="슬라이드 번호 개체 틀 2"/>
          <p:cNvSpPr>
            <a:spLocks noGrp="1"/>
          </p:cNvSpPr>
          <p:nvPr>
            <p:ph type="sldNum" sz="quarter" idx="12"/>
          </p:nvPr>
        </p:nvSpPr>
        <p:spPr/>
        <p:txBody>
          <a:bodyPr/>
          <a:lstStyle/>
          <a:p>
            <a:fld id="{4CA00AB0-ADDF-46BC-B417-36A7D894DC0D}" type="slidenum">
              <a:rPr lang="ko-KR" altLang="en-US" smtClean="0"/>
              <a:t>20</a:t>
            </a:fld>
            <a:endParaRPr lang="ko-KR" altLang="en-US"/>
          </a:p>
        </p:txBody>
      </p:sp>
    </p:spTree>
    <p:extLst>
      <p:ext uri="{BB962C8B-B14F-4D97-AF65-F5344CB8AC3E}">
        <p14:creationId xmlns:p14="http://schemas.microsoft.com/office/powerpoint/2010/main" val="4065252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4097049" cy="461665"/>
          </a:xfrm>
          <a:prstGeom prst="rect">
            <a:avLst/>
          </a:prstGeom>
          <a:noFill/>
        </p:spPr>
        <p:txBody>
          <a:bodyPr wrap="square" rtlCol="0">
            <a:spAutoFit/>
          </a:bodyPr>
          <a:lstStyle/>
          <a:p>
            <a:r>
              <a:rPr lang="en-US" altLang="ko-KR" sz="2400" b="1" dirty="0"/>
              <a:t>III. TCFD </a:t>
            </a:r>
            <a:r>
              <a:rPr lang="ko-KR" altLang="en-US" sz="2400" b="1" dirty="0"/>
              <a:t>해외 동향</a:t>
            </a:r>
          </a:p>
        </p:txBody>
      </p:sp>
      <p:sp>
        <p:nvSpPr>
          <p:cNvPr id="10" name="모서리가 둥근 직사각형 9"/>
          <p:cNvSpPr/>
          <p:nvPr/>
        </p:nvSpPr>
        <p:spPr>
          <a:xfrm>
            <a:off x="433386" y="925358"/>
            <a:ext cx="2293189"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latin typeface="+mj-lt"/>
              </a:rPr>
              <a:t>TCFD </a:t>
            </a:r>
            <a:r>
              <a:rPr lang="ko-KR" altLang="en-US" b="1" dirty="0">
                <a:solidFill>
                  <a:schemeClr val="tx1"/>
                </a:solidFill>
                <a:latin typeface="+mj-lt"/>
              </a:rPr>
              <a:t>일본 사례</a:t>
            </a:r>
          </a:p>
        </p:txBody>
      </p:sp>
      <p:sp>
        <p:nvSpPr>
          <p:cNvPr id="3" name="슬라이드 번호 개체 틀 2"/>
          <p:cNvSpPr>
            <a:spLocks noGrp="1"/>
          </p:cNvSpPr>
          <p:nvPr>
            <p:ph type="sldNum" sz="quarter" idx="12"/>
          </p:nvPr>
        </p:nvSpPr>
        <p:spPr/>
        <p:txBody>
          <a:bodyPr/>
          <a:lstStyle/>
          <a:p>
            <a:fld id="{4CA00AB0-ADDF-46BC-B417-36A7D894DC0D}" type="slidenum">
              <a:rPr lang="ko-KR" altLang="en-US" smtClean="0"/>
              <a:t>21</a:t>
            </a:fld>
            <a:endParaRPr lang="ko-KR" altLang="en-US"/>
          </a:p>
        </p:txBody>
      </p:sp>
      <p:sp>
        <p:nvSpPr>
          <p:cNvPr id="21" name="텍스트 개체 틀 5">
            <a:extLst>
              <a:ext uri="{FF2B5EF4-FFF2-40B4-BE49-F238E27FC236}">
                <a16:creationId xmlns:a16="http://schemas.microsoft.com/office/drawing/2014/main" id="{0DCE70E2-6066-22F3-6922-F52C0F544A8A}"/>
              </a:ext>
            </a:extLst>
          </p:cNvPr>
          <p:cNvSpPr txBox="1">
            <a:spLocks/>
          </p:cNvSpPr>
          <p:nvPr/>
        </p:nvSpPr>
        <p:spPr>
          <a:xfrm>
            <a:off x="433386" y="1486332"/>
            <a:ext cx="11187807" cy="630286"/>
          </a:xfrm>
          <a:prstGeom prst="rect">
            <a:avLst/>
          </a:prstGeom>
          <a:noFill/>
        </p:spPr>
        <p:txBody>
          <a:bodyPr wrap="square" lIns="0" tIns="0" rIns="0" bIns="0" rtlCol="0">
            <a:noAutofit/>
          </a:bodyPr>
          <a:lstStyle>
            <a:defPPr>
              <a:defRPr lang="ko-KR"/>
            </a:defPPr>
            <a:lvl1pPr defTabSz="990571">
              <a:spcBef>
                <a:spcPts val="600"/>
              </a:spcBef>
              <a:buSzPct val="100000"/>
              <a:defRPr sz="1200" b="1"/>
            </a:lvl1pPr>
            <a:lvl2pPr marL="0" indent="0" algn="l" defTabSz="990571" rtl="0" eaLnBrk="1" latinLnBrk="1" hangingPunct="1">
              <a:spcBef>
                <a:spcPts val="0"/>
              </a:spcBef>
              <a:spcAft>
                <a:spcPts val="1083"/>
              </a:spcAft>
              <a:buClrTx/>
              <a:buSzPct val="100000"/>
              <a:buFont typeface="Arial"/>
              <a:buNone/>
              <a:defRPr lang="en-US" sz="1000" b="1" kern="1200" dirty="0" smtClean="0">
                <a:solidFill>
                  <a:schemeClr val="tx1"/>
                </a:solidFill>
                <a:latin typeface="+mn-lt"/>
                <a:ea typeface="+mn-ea"/>
                <a:cs typeface="+mn-cs"/>
              </a:defRPr>
            </a:lvl2pPr>
            <a:lvl3pPr marL="191094" indent="-191094" algn="l" defTabSz="990571" rtl="0" eaLnBrk="1" latinLnBrk="1" hangingPunct="1">
              <a:spcBef>
                <a:spcPts val="0"/>
              </a:spcBef>
              <a:spcAft>
                <a:spcPts val="1083"/>
              </a:spcAft>
              <a:buClrTx/>
              <a:buSzPct val="100000"/>
              <a:buFont typeface="Arial" panose="020B0604020202020204" pitchFamily="34" charset="0"/>
              <a:buChar char="•"/>
              <a:defRPr lang="en-US" sz="1000" kern="1200" dirty="0" smtClean="0">
                <a:solidFill>
                  <a:schemeClr val="tx1"/>
                </a:solidFill>
                <a:latin typeface="+mn-lt"/>
                <a:ea typeface="+mn-ea"/>
                <a:cs typeface="+mn-cs"/>
              </a:defRPr>
            </a:lvl3pPr>
            <a:lvl4pPr marL="386089" indent="-191094" algn="l" defTabSz="990571" rtl="0" eaLnBrk="1" latinLnBrk="1" hangingPunct="1">
              <a:spcBef>
                <a:spcPts val="0"/>
              </a:spcBef>
              <a:spcAft>
                <a:spcPts val="1083"/>
              </a:spcAft>
              <a:buClrTx/>
              <a:buSzPct val="100000"/>
              <a:buFont typeface="Verdana" panose="020B0604030504040204" pitchFamily="34" charset="0"/>
              <a:buChar char="−"/>
              <a:defRPr lang="en-US" sz="1000" kern="1200" baseline="0" dirty="0" smtClean="0">
                <a:solidFill>
                  <a:schemeClr val="tx1"/>
                </a:solidFill>
                <a:latin typeface="+mn-lt"/>
                <a:ea typeface="+mn-ea"/>
                <a:cs typeface="+mn-cs"/>
              </a:defRPr>
            </a:lvl4pPr>
            <a:lvl5pPr marL="577182" indent="-191094" algn="l" defTabSz="865030" rtl="0" eaLnBrk="1" latinLnBrk="1" hangingPunct="1">
              <a:spcBef>
                <a:spcPts val="0"/>
              </a:spcBef>
              <a:spcAft>
                <a:spcPts val="1083"/>
              </a:spcAft>
              <a:buClrTx/>
              <a:buSzPct val="100000"/>
              <a:buFont typeface="Verdana" panose="020B0604030504040204" pitchFamily="34" charset="0"/>
              <a:buChar char="−"/>
              <a:tabLst/>
              <a:defRPr lang="en-US" sz="1000" kern="1200" baseline="0" dirty="0" smtClean="0">
                <a:solidFill>
                  <a:schemeClr val="tx1"/>
                </a:solidFill>
                <a:latin typeface="+mn-lt"/>
                <a:ea typeface="+mn-ea"/>
                <a:cs typeface="+mn-cs"/>
              </a:defRPr>
            </a:lvl5pPr>
            <a:lvl6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6pPr>
            <a:lvl7pPr marL="577182" indent="-191094" algn="l" defTabSz="990571" rtl="0" eaLnBrk="1" latinLnBrk="1" hangingPunct="1">
              <a:spcBef>
                <a:spcPts val="0"/>
              </a:spcBef>
              <a:spcAft>
                <a:spcPts val="1083"/>
              </a:spcAft>
              <a:buFont typeface="Verdana" panose="020B0604030504040204" pitchFamily="34" charset="0"/>
              <a:buChar char="−"/>
              <a:defRPr sz="1300" kern="1200">
                <a:solidFill>
                  <a:schemeClr val="tx1"/>
                </a:solidFill>
                <a:latin typeface="+mn-lt"/>
                <a:ea typeface="+mn-ea"/>
                <a:cs typeface="+mn-cs"/>
              </a:defRPr>
            </a:lvl7pPr>
            <a:lvl8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8pPr>
            <a:lvl9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9pPr>
          </a:lstStyle>
          <a:p>
            <a:pPr>
              <a:spcAft>
                <a:spcPts val="0"/>
              </a:spcAft>
            </a:pPr>
            <a:r>
              <a:rPr lang="ko-KR" altLang="en-US" dirty="0">
                <a:latin typeface="+mn-ea"/>
                <a:cs typeface="Aharoni" panose="020B0604020202020204" pitchFamily="2" charset="-79"/>
              </a:rPr>
              <a:t>일본은 </a:t>
            </a:r>
            <a:r>
              <a:rPr lang="en-US" altLang="ko-KR" dirty="0">
                <a:latin typeface="+mn-ea"/>
                <a:cs typeface="Aharoni" panose="020B0604020202020204" pitchFamily="2" charset="-79"/>
              </a:rPr>
              <a:t>2019</a:t>
            </a:r>
            <a:r>
              <a:rPr lang="ko-KR" altLang="en-US" dirty="0">
                <a:latin typeface="+mn-ea"/>
                <a:cs typeface="Aharoni" panose="020B0604020202020204" pitchFamily="2" charset="-79"/>
              </a:rPr>
              <a:t>년 </a:t>
            </a:r>
            <a:r>
              <a:rPr lang="en-US" altLang="ko-KR" dirty="0">
                <a:latin typeface="+mn-ea"/>
                <a:cs typeface="Aharoni" panose="020B0604020202020204" pitchFamily="2" charset="-79"/>
              </a:rPr>
              <a:t>5</a:t>
            </a:r>
            <a:r>
              <a:rPr lang="ko-KR" altLang="en-US" dirty="0">
                <a:latin typeface="+mn-ea"/>
                <a:cs typeface="Aharoni" panose="020B0604020202020204" pitchFamily="2" charset="-79"/>
              </a:rPr>
              <a:t>월</a:t>
            </a:r>
            <a:r>
              <a:rPr lang="en-US" altLang="ko-KR" dirty="0">
                <a:latin typeface="+mn-ea"/>
                <a:cs typeface="Aharoni" panose="020B0604020202020204" pitchFamily="2" charset="-79"/>
              </a:rPr>
              <a:t>, TCFD Consortium</a:t>
            </a:r>
            <a:r>
              <a:rPr lang="ko-KR" altLang="en-US" dirty="0">
                <a:latin typeface="+mn-ea"/>
                <a:cs typeface="Aharoni" panose="020B0604020202020204" pitchFamily="2" charset="-79"/>
              </a:rPr>
              <a:t> 발족하여 </a:t>
            </a:r>
            <a:r>
              <a:rPr lang="en-US" altLang="ko-KR" dirty="0">
                <a:latin typeface="+mn-ea"/>
                <a:cs typeface="Aharoni" panose="020B0604020202020204" pitchFamily="2" charset="-79"/>
              </a:rPr>
              <a:t>TCFD</a:t>
            </a:r>
            <a:r>
              <a:rPr lang="ko-KR" altLang="en-US" dirty="0">
                <a:latin typeface="+mn-ea"/>
                <a:cs typeface="Aharoni" panose="020B0604020202020204" pitchFamily="2" charset="-79"/>
              </a:rPr>
              <a:t>의 중요성에 대한 전파와 함께 일본 기업들의 </a:t>
            </a:r>
            <a:r>
              <a:rPr lang="en-US" altLang="ko-KR" dirty="0">
                <a:latin typeface="+mn-ea"/>
                <a:cs typeface="Aharoni" panose="020B0604020202020204" pitchFamily="2" charset="-79"/>
              </a:rPr>
              <a:t>TCFD </a:t>
            </a:r>
            <a:r>
              <a:rPr lang="ko-KR" altLang="en-US" dirty="0">
                <a:latin typeface="+mn-ea"/>
                <a:cs typeface="Aharoni" panose="020B0604020202020204" pitchFamily="2" charset="-79"/>
              </a:rPr>
              <a:t>적용 역량을 향상시키기 위해 노력하고 있음</a:t>
            </a:r>
            <a:endParaRPr lang="en-US" altLang="ko-KR" dirty="0">
              <a:latin typeface="+mn-ea"/>
              <a:cs typeface="Aharoni" panose="020B0604020202020204" pitchFamily="2" charset="-79"/>
            </a:endParaRPr>
          </a:p>
          <a:p>
            <a:r>
              <a:rPr lang="ko-KR" altLang="en-US" b="1" dirty="0">
                <a:latin typeface="+mn-ea"/>
                <a:ea typeface="+mn-ea"/>
                <a:cs typeface="Aharoni" panose="020B0604020202020204" pitchFamily="2" charset="-79"/>
              </a:rPr>
              <a:t>특히</a:t>
            </a:r>
            <a:r>
              <a:rPr lang="en-US" altLang="ko-KR" b="1" dirty="0">
                <a:latin typeface="+mn-ea"/>
                <a:ea typeface="+mn-ea"/>
                <a:cs typeface="Aharoni" panose="020B0604020202020204" pitchFamily="2" charset="-79"/>
              </a:rPr>
              <a:t>, </a:t>
            </a:r>
            <a:r>
              <a:rPr lang="en-US" altLang="ko-KR" dirty="0">
                <a:latin typeface="+mn-ea"/>
                <a:cs typeface="Aharoni" panose="020B0604020202020204" pitchFamily="2" charset="-79"/>
              </a:rPr>
              <a:t>TCFD</a:t>
            </a:r>
            <a:r>
              <a:rPr lang="ko-KR" altLang="en-US" dirty="0">
                <a:latin typeface="+mn-ea"/>
                <a:cs typeface="Aharoni" panose="020B0604020202020204" pitchFamily="2" charset="-79"/>
              </a:rPr>
              <a:t> </a:t>
            </a:r>
            <a:r>
              <a:rPr lang="en-US" altLang="ko-KR" dirty="0">
                <a:latin typeface="+mn-ea"/>
                <a:cs typeface="Aharoni" panose="020B0604020202020204" pitchFamily="2" charset="-79"/>
              </a:rPr>
              <a:t>Guidance</a:t>
            </a:r>
            <a:r>
              <a:rPr lang="ko-KR" altLang="en-US" dirty="0">
                <a:latin typeface="+mn-ea"/>
                <a:cs typeface="Aharoni" panose="020B0604020202020204" pitchFamily="2" charset="-79"/>
              </a:rPr>
              <a:t>와 시나리오 분석을 위한 실행 가이드를 발간하는 등 일본 기업들의 </a:t>
            </a:r>
            <a:r>
              <a:rPr lang="en-US" altLang="ko-KR" dirty="0">
                <a:latin typeface="+mn-ea"/>
                <a:cs typeface="Aharoni" panose="020B0604020202020204" pitchFamily="2" charset="-79"/>
              </a:rPr>
              <a:t>TCFD </a:t>
            </a:r>
            <a:r>
              <a:rPr lang="ko-KR" altLang="en-US" dirty="0">
                <a:latin typeface="+mn-ea"/>
                <a:cs typeface="Aharoni" panose="020B0604020202020204" pitchFamily="2" charset="-79"/>
              </a:rPr>
              <a:t>적용을 돕고 있음  </a:t>
            </a:r>
            <a:r>
              <a:rPr lang="en-US" altLang="ko-KR" dirty="0">
                <a:latin typeface="+mn-ea"/>
                <a:cs typeface="Aharoni" panose="020B0604020202020204" pitchFamily="2" charset="-79"/>
              </a:rPr>
              <a:t> </a:t>
            </a:r>
            <a:endParaRPr lang="ko-KR" altLang="en-US" dirty="0">
              <a:latin typeface="+mn-ea"/>
              <a:cs typeface="Aharoni" panose="020B0604020202020204" pitchFamily="2" charset="-79"/>
            </a:endParaRPr>
          </a:p>
          <a:p>
            <a:pPr>
              <a:spcAft>
                <a:spcPts val="0"/>
              </a:spcAft>
            </a:pPr>
            <a:endParaRPr lang="ko-KR" altLang="en-US" b="1" dirty="0">
              <a:latin typeface="+mn-ea"/>
              <a:ea typeface="+mn-ea"/>
              <a:cs typeface="Aharoni" panose="020B0604020202020204" pitchFamily="2" charset="-79"/>
            </a:endParaRPr>
          </a:p>
        </p:txBody>
      </p:sp>
      <p:pic>
        <p:nvPicPr>
          <p:cNvPr id="69" name="그림 68">
            <a:extLst>
              <a:ext uri="{FF2B5EF4-FFF2-40B4-BE49-F238E27FC236}">
                <a16:creationId xmlns:a16="http://schemas.microsoft.com/office/drawing/2014/main" id="{1B4BE6CA-351C-76B7-1F41-94AC0E1892BB}"/>
              </a:ext>
            </a:extLst>
          </p:cNvPr>
          <p:cNvPicPr>
            <a:picLocks noChangeAspect="1"/>
          </p:cNvPicPr>
          <p:nvPr/>
        </p:nvPicPr>
        <p:blipFill>
          <a:blip r:embed="rId2"/>
          <a:stretch>
            <a:fillRect/>
          </a:stretch>
        </p:blipFill>
        <p:spPr>
          <a:xfrm>
            <a:off x="779130" y="2460731"/>
            <a:ext cx="2446359" cy="3457163"/>
          </a:xfrm>
          <a:prstGeom prst="rect">
            <a:avLst/>
          </a:prstGeom>
        </p:spPr>
      </p:pic>
      <p:grpSp>
        <p:nvGrpSpPr>
          <p:cNvPr id="70" name="그룹 69">
            <a:extLst>
              <a:ext uri="{FF2B5EF4-FFF2-40B4-BE49-F238E27FC236}">
                <a16:creationId xmlns:a16="http://schemas.microsoft.com/office/drawing/2014/main" id="{11DB91AC-1062-CC12-1FFD-017408D192E4}"/>
              </a:ext>
            </a:extLst>
          </p:cNvPr>
          <p:cNvGrpSpPr/>
          <p:nvPr/>
        </p:nvGrpSpPr>
        <p:grpSpPr>
          <a:xfrm>
            <a:off x="3326319" y="2501500"/>
            <a:ext cx="2039963" cy="3382869"/>
            <a:chOff x="2976152" y="2398620"/>
            <a:chExt cx="2243959" cy="4093272"/>
          </a:xfrm>
        </p:grpSpPr>
        <p:pic>
          <p:nvPicPr>
            <p:cNvPr id="71" name="그림 70">
              <a:extLst>
                <a:ext uri="{FF2B5EF4-FFF2-40B4-BE49-F238E27FC236}">
                  <a16:creationId xmlns:a16="http://schemas.microsoft.com/office/drawing/2014/main" id="{50FB577F-A04B-7580-7E2E-8A591A15278A}"/>
                </a:ext>
              </a:extLst>
            </p:cNvPr>
            <p:cNvPicPr>
              <a:picLocks noChangeAspect="1"/>
            </p:cNvPicPr>
            <p:nvPr/>
          </p:nvPicPr>
          <p:blipFill>
            <a:blip r:embed="rId3"/>
            <a:stretch>
              <a:fillRect/>
            </a:stretch>
          </p:blipFill>
          <p:spPr>
            <a:xfrm>
              <a:off x="2976152" y="2398620"/>
              <a:ext cx="2243959" cy="3181534"/>
            </a:xfrm>
            <a:prstGeom prst="rect">
              <a:avLst/>
            </a:prstGeom>
          </p:spPr>
        </p:pic>
        <p:pic>
          <p:nvPicPr>
            <p:cNvPr id="72" name="그림 71">
              <a:extLst>
                <a:ext uri="{FF2B5EF4-FFF2-40B4-BE49-F238E27FC236}">
                  <a16:creationId xmlns:a16="http://schemas.microsoft.com/office/drawing/2014/main" id="{C6C6B199-75BB-8B31-5F38-ECD7650A38DD}"/>
                </a:ext>
              </a:extLst>
            </p:cNvPr>
            <p:cNvPicPr>
              <a:picLocks noChangeAspect="1"/>
            </p:cNvPicPr>
            <p:nvPr/>
          </p:nvPicPr>
          <p:blipFill>
            <a:blip r:embed="rId4"/>
            <a:stretch>
              <a:fillRect/>
            </a:stretch>
          </p:blipFill>
          <p:spPr>
            <a:xfrm>
              <a:off x="3004765" y="5590214"/>
              <a:ext cx="2204101" cy="901678"/>
            </a:xfrm>
            <a:prstGeom prst="rect">
              <a:avLst/>
            </a:prstGeom>
          </p:spPr>
        </p:pic>
      </p:grpSp>
      <p:pic>
        <p:nvPicPr>
          <p:cNvPr id="73" name="그림 72">
            <a:extLst>
              <a:ext uri="{FF2B5EF4-FFF2-40B4-BE49-F238E27FC236}">
                <a16:creationId xmlns:a16="http://schemas.microsoft.com/office/drawing/2014/main" id="{B38756C0-9F53-282A-5242-0F9A7C6DF49F}"/>
              </a:ext>
            </a:extLst>
          </p:cNvPr>
          <p:cNvPicPr>
            <a:picLocks noChangeAspect="1"/>
          </p:cNvPicPr>
          <p:nvPr/>
        </p:nvPicPr>
        <p:blipFill>
          <a:blip r:embed="rId5"/>
          <a:stretch>
            <a:fillRect/>
          </a:stretch>
        </p:blipFill>
        <p:spPr>
          <a:xfrm>
            <a:off x="5814829" y="2532714"/>
            <a:ext cx="2350905" cy="3327436"/>
          </a:xfrm>
          <a:prstGeom prst="rect">
            <a:avLst/>
          </a:prstGeom>
        </p:spPr>
      </p:pic>
      <p:pic>
        <p:nvPicPr>
          <p:cNvPr id="74" name="그림 73">
            <a:extLst>
              <a:ext uri="{FF2B5EF4-FFF2-40B4-BE49-F238E27FC236}">
                <a16:creationId xmlns:a16="http://schemas.microsoft.com/office/drawing/2014/main" id="{2EBCF976-F917-3924-625F-39EF6A9C48CB}"/>
              </a:ext>
            </a:extLst>
          </p:cNvPr>
          <p:cNvPicPr>
            <a:picLocks noChangeAspect="1"/>
          </p:cNvPicPr>
          <p:nvPr/>
        </p:nvPicPr>
        <p:blipFill>
          <a:blip r:embed="rId6"/>
          <a:stretch>
            <a:fillRect/>
          </a:stretch>
        </p:blipFill>
        <p:spPr>
          <a:xfrm>
            <a:off x="8196441" y="2532714"/>
            <a:ext cx="2231630" cy="3327435"/>
          </a:xfrm>
          <a:prstGeom prst="rect">
            <a:avLst/>
          </a:prstGeom>
        </p:spPr>
      </p:pic>
      <p:sp>
        <p:nvSpPr>
          <p:cNvPr id="75" name="직사각형 74">
            <a:extLst>
              <a:ext uri="{FF2B5EF4-FFF2-40B4-BE49-F238E27FC236}">
                <a16:creationId xmlns:a16="http://schemas.microsoft.com/office/drawing/2014/main" id="{B630D168-101D-64C6-F653-43D04CC32D12}"/>
              </a:ext>
            </a:extLst>
          </p:cNvPr>
          <p:cNvSpPr/>
          <p:nvPr/>
        </p:nvSpPr>
        <p:spPr bwMode="gray">
          <a:xfrm>
            <a:off x="698789" y="2270269"/>
            <a:ext cx="4770900" cy="3805638"/>
          </a:xfrm>
          <a:prstGeom prst="rect">
            <a:avLst/>
          </a:prstGeom>
          <a:noFill/>
          <a:ln w="9525"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chemeClr val="bg1"/>
              </a:solidFill>
            </a:endParaRPr>
          </a:p>
        </p:txBody>
      </p:sp>
      <p:sp>
        <p:nvSpPr>
          <p:cNvPr id="76" name="TextBox 75">
            <a:extLst>
              <a:ext uri="{FF2B5EF4-FFF2-40B4-BE49-F238E27FC236}">
                <a16:creationId xmlns:a16="http://schemas.microsoft.com/office/drawing/2014/main" id="{14D4E926-E84E-E39B-CCD8-BF2F2ED5D7D5}"/>
              </a:ext>
            </a:extLst>
          </p:cNvPr>
          <p:cNvSpPr txBox="1"/>
          <p:nvPr/>
        </p:nvSpPr>
        <p:spPr>
          <a:xfrm>
            <a:off x="2076870" y="2174874"/>
            <a:ext cx="2242686" cy="184666"/>
          </a:xfrm>
          <a:prstGeom prst="rect">
            <a:avLst/>
          </a:prstGeom>
          <a:solidFill>
            <a:schemeClr val="bg1"/>
          </a:solidFill>
        </p:spPr>
        <p:txBody>
          <a:bodyPr wrap="square" lIns="0" tIns="0" rIns="0" bIns="0" rtlCol="0">
            <a:spAutoFit/>
          </a:bodyPr>
          <a:lstStyle/>
          <a:p>
            <a:pPr algn="ctr">
              <a:spcBef>
                <a:spcPts val="600"/>
              </a:spcBef>
              <a:buSzPct val="100000"/>
            </a:pPr>
            <a:r>
              <a:rPr lang="en-US" altLang="ko-KR" sz="1200" dirty="0">
                <a:solidFill>
                  <a:srgbClr val="313131"/>
                </a:solidFill>
              </a:rPr>
              <a:t>TCFD</a:t>
            </a:r>
            <a:r>
              <a:rPr lang="ko-KR" altLang="en-US" sz="1200" dirty="0">
                <a:solidFill>
                  <a:srgbClr val="313131"/>
                </a:solidFill>
              </a:rPr>
              <a:t> </a:t>
            </a:r>
            <a:r>
              <a:rPr lang="en-US" altLang="ko-KR" sz="1200" dirty="0">
                <a:solidFill>
                  <a:srgbClr val="313131"/>
                </a:solidFill>
              </a:rPr>
              <a:t>Guidance 2.0</a:t>
            </a:r>
            <a:endParaRPr lang="ko-KR" altLang="en-US" sz="1200" dirty="0">
              <a:solidFill>
                <a:srgbClr val="313131"/>
              </a:solidFill>
            </a:endParaRPr>
          </a:p>
        </p:txBody>
      </p:sp>
      <p:sp>
        <p:nvSpPr>
          <p:cNvPr id="77" name="직사각형 76">
            <a:extLst>
              <a:ext uri="{FF2B5EF4-FFF2-40B4-BE49-F238E27FC236}">
                <a16:creationId xmlns:a16="http://schemas.microsoft.com/office/drawing/2014/main" id="{5A45F4EF-BEBD-C759-861A-15D1B647F58C}"/>
              </a:ext>
            </a:extLst>
          </p:cNvPr>
          <p:cNvSpPr/>
          <p:nvPr/>
        </p:nvSpPr>
        <p:spPr bwMode="gray">
          <a:xfrm>
            <a:off x="5737513" y="2270269"/>
            <a:ext cx="4770900" cy="3805638"/>
          </a:xfrm>
          <a:prstGeom prst="rect">
            <a:avLst/>
          </a:prstGeom>
          <a:noFill/>
          <a:ln w="9525" algn="ctr">
            <a:solidFill>
              <a:schemeClr val="tx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chemeClr val="bg1"/>
              </a:solidFill>
            </a:endParaRPr>
          </a:p>
        </p:txBody>
      </p:sp>
      <p:sp>
        <p:nvSpPr>
          <p:cNvPr id="78" name="TextBox 77">
            <a:extLst>
              <a:ext uri="{FF2B5EF4-FFF2-40B4-BE49-F238E27FC236}">
                <a16:creationId xmlns:a16="http://schemas.microsoft.com/office/drawing/2014/main" id="{10616656-A44E-05EC-7694-4073EC0552D8}"/>
              </a:ext>
            </a:extLst>
          </p:cNvPr>
          <p:cNvSpPr txBox="1"/>
          <p:nvPr/>
        </p:nvSpPr>
        <p:spPr>
          <a:xfrm>
            <a:off x="5986307" y="2174874"/>
            <a:ext cx="4244737" cy="184666"/>
          </a:xfrm>
          <a:prstGeom prst="rect">
            <a:avLst/>
          </a:prstGeom>
          <a:solidFill>
            <a:schemeClr val="bg1"/>
          </a:solidFill>
        </p:spPr>
        <p:txBody>
          <a:bodyPr wrap="square" lIns="0" tIns="0" rIns="0" bIns="0" rtlCol="0">
            <a:spAutoFit/>
          </a:bodyPr>
          <a:lstStyle/>
          <a:p>
            <a:pPr algn="ctr">
              <a:spcBef>
                <a:spcPts val="600"/>
              </a:spcBef>
              <a:buSzPct val="100000"/>
            </a:pPr>
            <a:r>
              <a:rPr lang="en-US" altLang="ko-KR" sz="1200" dirty="0">
                <a:solidFill>
                  <a:srgbClr val="313131"/>
                </a:solidFill>
              </a:rPr>
              <a:t>Practical Guide for Scenario Analysis 3</a:t>
            </a:r>
            <a:r>
              <a:rPr lang="en-US" altLang="ko-KR" sz="1200" baseline="30000" dirty="0">
                <a:solidFill>
                  <a:srgbClr val="313131"/>
                </a:solidFill>
              </a:rPr>
              <a:t>rd</a:t>
            </a:r>
            <a:r>
              <a:rPr lang="en-US" altLang="ko-KR" sz="1200" dirty="0">
                <a:solidFill>
                  <a:srgbClr val="313131"/>
                </a:solidFill>
              </a:rPr>
              <a:t> Edition</a:t>
            </a:r>
            <a:endParaRPr lang="ko-KR" altLang="en-US" sz="1200" dirty="0">
              <a:solidFill>
                <a:srgbClr val="313131"/>
              </a:solidFill>
            </a:endParaRPr>
          </a:p>
        </p:txBody>
      </p:sp>
    </p:spTree>
    <p:extLst>
      <p:ext uri="{BB962C8B-B14F-4D97-AF65-F5344CB8AC3E}">
        <p14:creationId xmlns:p14="http://schemas.microsoft.com/office/powerpoint/2010/main" val="2859038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4097049" cy="461665"/>
          </a:xfrm>
          <a:prstGeom prst="rect">
            <a:avLst/>
          </a:prstGeom>
          <a:noFill/>
        </p:spPr>
        <p:txBody>
          <a:bodyPr wrap="square" rtlCol="0">
            <a:spAutoFit/>
          </a:bodyPr>
          <a:lstStyle/>
          <a:p>
            <a:r>
              <a:rPr lang="en-US" altLang="ko-KR" sz="2400" b="1" dirty="0"/>
              <a:t>III. TCFD </a:t>
            </a:r>
            <a:r>
              <a:rPr lang="ko-KR" altLang="en-US" sz="2400" b="1" dirty="0"/>
              <a:t>해외 동향</a:t>
            </a:r>
          </a:p>
        </p:txBody>
      </p:sp>
      <p:sp>
        <p:nvSpPr>
          <p:cNvPr id="10" name="모서리가 둥근 직사각형 9"/>
          <p:cNvSpPr/>
          <p:nvPr/>
        </p:nvSpPr>
        <p:spPr>
          <a:xfrm>
            <a:off x="433386" y="925358"/>
            <a:ext cx="2293189"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latin typeface="+mj-lt"/>
              </a:rPr>
              <a:t>TCFD </a:t>
            </a:r>
            <a:r>
              <a:rPr lang="ko-KR" altLang="en-US" b="1" dirty="0">
                <a:solidFill>
                  <a:schemeClr val="tx1"/>
                </a:solidFill>
                <a:latin typeface="+mj-lt"/>
              </a:rPr>
              <a:t>일본 사례</a:t>
            </a:r>
          </a:p>
        </p:txBody>
      </p:sp>
      <p:sp>
        <p:nvSpPr>
          <p:cNvPr id="3" name="슬라이드 번호 개체 틀 2"/>
          <p:cNvSpPr>
            <a:spLocks noGrp="1"/>
          </p:cNvSpPr>
          <p:nvPr>
            <p:ph type="sldNum" sz="quarter" idx="12"/>
          </p:nvPr>
        </p:nvSpPr>
        <p:spPr/>
        <p:txBody>
          <a:bodyPr/>
          <a:lstStyle/>
          <a:p>
            <a:fld id="{4CA00AB0-ADDF-46BC-B417-36A7D894DC0D}" type="slidenum">
              <a:rPr lang="ko-KR" altLang="en-US" smtClean="0"/>
              <a:t>22</a:t>
            </a:fld>
            <a:endParaRPr lang="ko-KR" altLang="en-US"/>
          </a:p>
        </p:txBody>
      </p:sp>
      <p:sp>
        <p:nvSpPr>
          <p:cNvPr id="17" name="텍스트 개체 틀 5">
            <a:extLst>
              <a:ext uri="{FF2B5EF4-FFF2-40B4-BE49-F238E27FC236}">
                <a16:creationId xmlns:a16="http://schemas.microsoft.com/office/drawing/2014/main" id="{0DCE70E2-6066-22F3-6922-F52C0F544A8A}"/>
              </a:ext>
            </a:extLst>
          </p:cNvPr>
          <p:cNvSpPr txBox="1">
            <a:spLocks/>
          </p:cNvSpPr>
          <p:nvPr/>
        </p:nvSpPr>
        <p:spPr>
          <a:xfrm>
            <a:off x="433386" y="1445912"/>
            <a:ext cx="9823450" cy="630286"/>
          </a:xfrm>
          <a:prstGeom prst="rect">
            <a:avLst/>
          </a:prstGeom>
          <a:noFill/>
        </p:spPr>
        <p:txBody>
          <a:bodyPr wrap="square" lIns="0" tIns="0" rIns="0" bIns="0" rtlCol="0">
            <a:noAutofit/>
          </a:bodyPr>
          <a:lstStyle>
            <a:defPPr>
              <a:defRPr lang="ko-KR"/>
            </a:defPPr>
            <a:lvl1pPr defTabSz="990571">
              <a:spcBef>
                <a:spcPts val="600"/>
              </a:spcBef>
              <a:buSzPct val="100000"/>
              <a:defRPr sz="1200" b="1"/>
            </a:lvl1pPr>
            <a:lvl2pPr marL="0" indent="0" algn="l" defTabSz="990571" rtl="0" eaLnBrk="1" latinLnBrk="1" hangingPunct="1">
              <a:spcBef>
                <a:spcPts val="0"/>
              </a:spcBef>
              <a:spcAft>
                <a:spcPts val="1083"/>
              </a:spcAft>
              <a:buClrTx/>
              <a:buSzPct val="100000"/>
              <a:buFont typeface="Arial"/>
              <a:buNone/>
              <a:defRPr lang="en-US" sz="1000" b="1" kern="1200" dirty="0" smtClean="0">
                <a:solidFill>
                  <a:schemeClr val="tx1"/>
                </a:solidFill>
                <a:latin typeface="+mn-lt"/>
                <a:ea typeface="+mn-ea"/>
                <a:cs typeface="+mn-cs"/>
              </a:defRPr>
            </a:lvl2pPr>
            <a:lvl3pPr marL="191094" indent="-191094" algn="l" defTabSz="990571" rtl="0" eaLnBrk="1" latinLnBrk="1" hangingPunct="1">
              <a:spcBef>
                <a:spcPts val="0"/>
              </a:spcBef>
              <a:spcAft>
                <a:spcPts val="1083"/>
              </a:spcAft>
              <a:buClrTx/>
              <a:buSzPct val="100000"/>
              <a:buFont typeface="Arial" panose="020B0604020202020204" pitchFamily="34" charset="0"/>
              <a:buChar char="•"/>
              <a:defRPr lang="en-US" sz="1000" kern="1200" dirty="0" smtClean="0">
                <a:solidFill>
                  <a:schemeClr val="tx1"/>
                </a:solidFill>
                <a:latin typeface="+mn-lt"/>
                <a:ea typeface="+mn-ea"/>
                <a:cs typeface="+mn-cs"/>
              </a:defRPr>
            </a:lvl3pPr>
            <a:lvl4pPr marL="386089" indent="-191094" algn="l" defTabSz="990571" rtl="0" eaLnBrk="1" latinLnBrk="1" hangingPunct="1">
              <a:spcBef>
                <a:spcPts val="0"/>
              </a:spcBef>
              <a:spcAft>
                <a:spcPts val="1083"/>
              </a:spcAft>
              <a:buClrTx/>
              <a:buSzPct val="100000"/>
              <a:buFont typeface="Verdana" panose="020B0604030504040204" pitchFamily="34" charset="0"/>
              <a:buChar char="−"/>
              <a:defRPr lang="en-US" sz="1000" kern="1200" baseline="0" dirty="0" smtClean="0">
                <a:solidFill>
                  <a:schemeClr val="tx1"/>
                </a:solidFill>
                <a:latin typeface="+mn-lt"/>
                <a:ea typeface="+mn-ea"/>
                <a:cs typeface="+mn-cs"/>
              </a:defRPr>
            </a:lvl4pPr>
            <a:lvl5pPr marL="577182" indent="-191094" algn="l" defTabSz="865030" rtl="0" eaLnBrk="1" latinLnBrk="1" hangingPunct="1">
              <a:spcBef>
                <a:spcPts val="0"/>
              </a:spcBef>
              <a:spcAft>
                <a:spcPts val="1083"/>
              </a:spcAft>
              <a:buClrTx/>
              <a:buSzPct val="100000"/>
              <a:buFont typeface="Verdana" panose="020B0604030504040204" pitchFamily="34" charset="0"/>
              <a:buChar char="−"/>
              <a:tabLst/>
              <a:defRPr lang="en-US" sz="1000" kern="1200" baseline="0" dirty="0" smtClean="0">
                <a:solidFill>
                  <a:schemeClr val="tx1"/>
                </a:solidFill>
                <a:latin typeface="+mn-lt"/>
                <a:ea typeface="+mn-ea"/>
                <a:cs typeface="+mn-cs"/>
              </a:defRPr>
            </a:lvl5pPr>
            <a:lvl6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6pPr>
            <a:lvl7pPr marL="577182" indent="-191094" algn="l" defTabSz="990571" rtl="0" eaLnBrk="1" latinLnBrk="1" hangingPunct="1">
              <a:spcBef>
                <a:spcPts val="0"/>
              </a:spcBef>
              <a:spcAft>
                <a:spcPts val="1083"/>
              </a:spcAft>
              <a:buFont typeface="Verdana" panose="020B0604030504040204" pitchFamily="34" charset="0"/>
              <a:buChar char="−"/>
              <a:defRPr sz="1300" kern="1200">
                <a:solidFill>
                  <a:schemeClr val="tx1"/>
                </a:solidFill>
                <a:latin typeface="+mn-lt"/>
                <a:ea typeface="+mn-ea"/>
                <a:cs typeface="+mn-cs"/>
              </a:defRPr>
            </a:lvl7pPr>
            <a:lvl8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8pPr>
            <a:lvl9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9pPr>
          </a:lstStyle>
          <a:p>
            <a:pPr>
              <a:spcAft>
                <a:spcPts val="0"/>
              </a:spcAft>
            </a:pPr>
            <a:r>
              <a:rPr lang="en-US" altLang="ko-KR" b="1" dirty="0">
                <a:latin typeface="+mn-ea"/>
                <a:ea typeface="+mn-ea"/>
                <a:cs typeface="Aharoni" panose="020B0604020202020204" pitchFamily="2" charset="-79"/>
              </a:rPr>
              <a:t>2021</a:t>
            </a:r>
            <a:r>
              <a:rPr lang="ko-KR" altLang="en-US" b="1" dirty="0">
                <a:latin typeface="+mn-ea"/>
                <a:ea typeface="+mn-ea"/>
                <a:cs typeface="Aharoni" panose="020B0604020202020204" pitchFamily="2" charset="-79"/>
              </a:rPr>
              <a:t>년까지 총</a:t>
            </a:r>
            <a:r>
              <a:rPr lang="en-US" altLang="ko-KR" b="1" dirty="0">
                <a:latin typeface="+mn-ea"/>
                <a:ea typeface="+mn-ea"/>
                <a:cs typeface="Aharoni" panose="020B0604020202020204" pitchFamily="2" charset="-79"/>
              </a:rPr>
              <a:t> 936</a:t>
            </a:r>
            <a:r>
              <a:rPr lang="ko-KR" altLang="en-US" b="1" dirty="0">
                <a:latin typeface="+mn-ea"/>
                <a:ea typeface="+mn-ea"/>
                <a:cs typeface="Aharoni" panose="020B0604020202020204" pitchFamily="2" charset="-79"/>
              </a:rPr>
              <a:t>개의 일본 기업들이 </a:t>
            </a:r>
            <a:r>
              <a:rPr lang="en-US" altLang="ko-KR" b="1" dirty="0">
                <a:latin typeface="+mn-ea"/>
                <a:ea typeface="+mn-ea"/>
                <a:cs typeface="Aharoni" panose="020B0604020202020204" pitchFamily="2" charset="-79"/>
              </a:rPr>
              <a:t>TCFD Supporter</a:t>
            </a:r>
            <a:r>
              <a:rPr lang="ko-KR" altLang="en-US" b="1" dirty="0">
                <a:latin typeface="+mn-ea"/>
                <a:ea typeface="+mn-ea"/>
                <a:cs typeface="Aharoni" panose="020B0604020202020204" pitchFamily="2" charset="-79"/>
              </a:rPr>
              <a:t>에 가입되어 있고</a:t>
            </a:r>
            <a:r>
              <a:rPr lang="en-US" altLang="ko-KR" b="1" dirty="0">
                <a:latin typeface="+mn-ea"/>
                <a:ea typeface="+mn-ea"/>
                <a:cs typeface="Aharoni" panose="020B0604020202020204" pitchFamily="2" charset="-79"/>
              </a:rPr>
              <a:t>, </a:t>
            </a:r>
            <a:r>
              <a:rPr lang="ko-KR" altLang="en-US" b="1" dirty="0">
                <a:latin typeface="+mn-ea"/>
                <a:ea typeface="+mn-ea"/>
                <a:cs typeface="Aharoni" panose="020B0604020202020204" pitchFamily="2" charset="-79"/>
              </a:rPr>
              <a:t>일본은 기존 재무보고서에서 </a:t>
            </a:r>
            <a:r>
              <a:rPr lang="en-US" altLang="ko-KR" b="1" dirty="0">
                <a:latin typeface="+mn-ea"/>
                <a:ea typeface="+mn-ea"/>
                <a:cs typeface="Aharoni" panose="020B0604020202020204" pitchFamily="2" charset="-79"/>
              </a:rPr>
              <a:t>TCFD </a:t>
            </a:r>
            <a:r>
              <a:rPr lang="ko-KR" altLang="en-US" b="1" dirty="0">
                <a:latin typeface="+mn-ea"/>
                <a:ea typeface="+mn-ea"/>
                <a:cs typeface="Aharoni" panose="020B0604020202020204" pitchFamily="2" charset="-79"/>
              </a:rPr>
              <a:t>연계 공시를 가장 활발히 하고 있는 국가들 중의 하나임  </a:t>
            </a:r>
          </a:p>
        </p:txBody>
      </p:sp>
      <p:graphicFrame>
        <p:nvGraphicFramePr>
          <p:cNvPr id="18" name="차트 17">
            <a:extLst>
              <a:ext uri="{FF2B5EF4-FFF2-40B4-BE49-F238E27FC236}">
                <a16:creationId xmlns:a16="http://schemas.microsoft.com/office/drawing/2014/main" id="{875A6755-8B0F-1150-51A1-B672407A6B5C}"/>
              </a:ext>
            </a:extLst>
          </p:cNvPr>
          <p:cNvGraphicFramePr>
            <a:graphicFrameLocks/>
          </p:cNvGraphicFramePr>
          <p:nvPr>
            <p:extLst>
              <p:ext uri="{D42A27DB-BD31-4B8C-83A1-F6EECF244321}">
                <p14:modId xmlns:p14="http://schemas.microsoft.com/office/powerpoint/2010/main" val="2270184500"/>
              </p:ext>
            </p:extLst>
          </p:nvPr>
        </p:nvGraphicFramePr>
        <p:xfrm>
          <a:off x="489124" y="2405231"/>
          <a:ext cx="5029200" cy="3319272"/>
        </p:xfrm>
        <a:graphic>
          <a:graphicData uri="http://schemas.openxmlformats.org/drawingml/2006/chart">
            <c:chart xmlns:c="http://schemas.openxmlformats.org/drawingml/2006/chart" xmlns:r="http://schemas.openxmlformats.org/officeDocument/2006/relationships" r:id="rId2"/>
          </a:graphicData>
        </a:graphic>
      </p:graphicFrame>
      <p:grpSp>
        <p:nvGrpSpPr>
          <p:cNvPr id="19" name="그룹 18">
            <a:extLst>
              <a:ext uri="{FF2B5EF4-FFF2-40B4-BE49-F238E27FC236}">
                <a16:creationId xmlns:a16="http://schemas.microsoft.com/office/drawing/2014/main" id="{EC2D63EA-5452-78B0-B1A8-35BC5FE22911}"/>
              </a:ext>
            </a:extLst>
          </p:cNvPr>
          <p:cNvGrpSpPr/>
          <p:nvPr/>
        </p:nvGrpSpPr>
        <p:grpSpPr>
          <a:xfrm>
            <a:off x="647944" y="2168776"/>
            <a:ext cx="4565209" cy="184666"/>
            <a:chOff x="2399210" y="4333489"/>
            <a:chExt cx="4565209" cy="184666"/>
          </a:xfrm>
        </p:grpSpPr>
        <p:cxnSp>
          <p:nvCxnSpPr>
            <p:cNvPr id="20" name="직선 연결선 19">
              <a:extLst>
                <a:ext uri="{FF2B5EF4-FFF2-40B4-BE49-F238E27FC236}">
                  <a16:creationId xmlns:a16="http://schemas.microsoft.com/office/drawing/2014/main" id="{675DDFA3-3556-407A-16ED-FBB87F8768F9}"/>
                </a:ext>
              </a:extLst>
            </p:cNvPr>
            <p:cNvCxnSpPr/>
            <p:nvPr/>
          </p:nvCxnSpPr>
          <p:spPr>
            <a:xfrm>
              <a:off x="2399210" y="4419600"/>
              <a:ext cx="456520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3AF9F129-1174-53B0-A7CE-05E2FB2ED434}"/>
                </a:ext>
              </a:extLst>
            </p:cNvPr>
            <p:cNvSpPr txBox="1"/>
            <p:nvPr/>
          </p:nvSpPr>
          <p:spPr>
            <a:xfrm>
              <a:off x="3525865" y="4333489"/>
              <a:ext cx="2334122" cy="184666"/>
            </a:xfrm>
            <a:prstGeom prst="rect">
              <a:avLst/>
            </a:prstGeom>
            <a:solidFill>
              <a:schemeClr val="bg1"/>
            </a:solidFill>
          </p:spPr>
          <p:txBody>
            <a:bodyPr wrap="square" lIns="0" tIns="0" rIns="0" bIns="0" rtlCol="0">
              <a:spAutoFit/>
            </a:bodyPr>
            <a:lstStyle/>
            <a:p>
              <a:pPr algn="ctr">
                <a:spcBef>
                  <a:spcPts val="600"/>
                </a:spcBef>
                <a:buSzPct val="100000"/>
              </a:pPr>
              <a:r>
                <a:rPr lang="en-US" altLang="ko-KR" sz="1200" b="1" dirty="0">
                  <a:solidFill>
                    <a:srgbClr val="313131"/>
                  </a:solidFill>
                </a:rPr>
                <a:t>TCFD Supporters </a:t>
              </a:r>
              <a:r>
                <a:rPr lang="ko-KR" altLang="en-US" sz="1200" b="1" dirty="0">
                  <a:solidFill>
                    <a:srgbClr val="313131"/>
                  </a:solidFill>
                </a:rPr>
                <a:t>가입 현황</a:t>
              </a:r>
            </a:p>
          </p:txBody>
        </p:sp>
      </p:grpSp>
      <p:sp>
        <p:nvSpPr>
          <p:cNvPr id="23" name="TextBox 22">
            <a:extLst>
              <a:ext uri="{FF2B5EF4-FFF2-40B4-BE49-F238E27FC236}">
                <a16:creationId xmlns:a16="http://schemas.microsoft.com/office/drawing/2014/main" id="{383D27D7-DDC0-3343-1848-0D1D6748119F}"/>
              </a:ext>
            </a:extLst>
          </p:cNvPr>
          <p:cNvSpPr txBox="1"/>
          <p:nvPr/>
        </p:nvSpPr>
        <p:spPr>
          <a:xfrm>
            <a:off x="4122726" y="5705453"/>
            <a:ext cx="1324346" cy="153888"/>
          </a:xfrm>
          <a:prstGeom prst="rect">
            <a:avLst/>
          </a:prstGeom>
          <a:noFill/>
        </p:spPr>
        <p:txBody>
          <a:bodyPr wrap="square" lIns="0" tIns="0" rIns="0" bIns="0" rtlCol="0">
            <a:spAutoFit/>
          </a:bodyPr>
          <a:lstStyle/>
          <a:p>
            <a:pPr algn="ctr">
              <a:spcBef>
                <a:spcPts val="600"/>
              </a:spcBef>
              <a:buSzPct val="100000"/>
            </a:pPr>
            <a:r>
              <a:rPr lang="en-US" altLang="ko-KR" sz="1000" dirty="0">
                <a:solidFill>
                  <a:srgbClr val="313131"/>
                </a:solidFill>
              </a:rPr>
              <a:t>(2021.06.21 </a:t>
            </a:r>
            <a:r>
              <a:rPr lang="ko-KR" altLang="en-US" sz="1000" dirty="0">
                <a:solidFill>
                  <a:srgbClr val="313131"/>
                </a:solidFill>
              </a:rPr>
              <a:t>기준</a:t>
            </a:r>
            <a:r>
              <a:rPr lang="en-US" altLang="ko-KR" sz="1000" dirty="0">
                <a:solidFill>
                  <a:srgbClr val="313131"/>
                </a:solidFill>
              </a:rPr>
              <a:t>)</a:t>
            </a:r>
            <a:endParaRPr lang="ko-KR" altLang="en-US" sz="1000" dirty="0">
              <a:solidFill>
                <a:srgbClr val="313131"/>
              </a:solidFill>
            </a:endParaRPr>
          </a:p>
        </p:txBody>
      </p:sp>
      <p:pic>
        <p:nvPicPr>
          <p:cNvPr id="24" name="그림 23">
            <a:extLst>
              <a:ext uri="{FF2B5EF4-FFF2-40B4-BE49-F238E27FC236}">
                <a16:creationId xmlns:a16="http://schemas.microsoft.com/office/drawing/2014/main" id="{788EA466-180B-229C-EAF9-E3B31AA5CDDC}"/>
              </a:ext>
            </a:extLst>
          </p:cNvPr>
          <p:cNvPicPr>
            <a:picLocks noChangeAspect="1"/>
          </p:cNvPicPr>
          <p:nvPr/>
        </p:nvPicPr>
        <p:blipFill>
          <a:blip r:embed="rId3"/>
          <a:stretch>
            <a:fillRect/>
          </a:stretch>
        </p:blipFill>
        <p:spPr>
          <a:xfrm>
            <a:off x="5532843" y="2531112"/>
            <a:ext cx="4716635" cy="3230880"/>
          </a:xfrm>
          <a:prstGeom prst="rect">
            <a:avLst/>
          </a:prstGeom>
        </p:spPr>
      </p:pic>
      <p:grpSp>
        <p:nvGrpSpPr>
          <p:cNvPr id="25" name="그룹 24">
            <a:extLst>
              <a:ext uri="{FF2B5EF4-FFF2-40B4-BE49-F238E27FC236}">
                <a16:creationId xmlns:a16="http://schemas.microsoft.com/office/drawing/2014/main" id="{CD6B38F0-790E-DA7E-AE66-BA06FC895454}"/>
              </a:ext>
            </a:extLst>
          </p:cNvPr>
          <p:cNvGrpSpPr/>
          <p:nvPr/>
        </p:nvGrpSpPr>
        <p:grpSpPr>
          <a:xfrm>
            <a:off x="5608555" y="2168776"/>
            <a:ext cx="4565209" cy="184666"/>
            <a:chOff x="2399210" y="4333489"/>
            <a:chExt cx="4565209" cy="184666"/>
          </a:xfrm>
        </p:grpSpPr>
        <p:cxnSp>
          <p:nvCxnSpPr>
            <p:cNvPr id="26" name="직선 연결선 25">
              <a:extLst>
                <a:ext uri="{FF2B5EF4-FFF2-40B4-BE49-F238E27FC236}">
                  <a16:creationId xmlns:a16="http://schemas.microsoft.com/office/drawing/2014/main" id="{89EDE897-6F22-90F4-116A-5D022C215F2D}"/>
                </a:ext>
              </a:extLst>
            </p:cNvPr>
            <p:cNvCxnSpPr/>
            <p:nvPr/>
          </p:nvCxnSpPr>
          <p:spPr>
            <a:xfrm>
              <a:off x="2399210" y="4419600"/>
              <a:ext cx="456520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9BEE754A-EAAE-6CD4-1B86-46D965B52D24}"/>
                </a:ext>
              </a:extLst>
            </p:cNvPr>
            <p:cNvSpPr txBox="1"/>
            <p:nvPr/>
          </p:nvSpPr>
          <p:spPr>
            <a:xfrm>
              <a:off x="3454068" y="4333489"/>
              <a:ext cx="2477717" cy="184666"/>
            </a:xfrm>
            <a:prstGeom prst="rect">
              <a:avLst/>
            </a:prstGeom>
            <a:solidFill>
              <a:schemeClr val="bg1"/>
            </a:solidFill>
          </p:spPr>
          <p:txBody>
            <a:bodyPr wrap="square" lIns="0" tIns="0" rIns="0" bIns="0" rtlCol="0">
              <a:spAutoFit/>
            </a:bodyPr>
            <a:lstStyle/>
            <a:p>
              <a:pPr algn="ctr">
                <a:spcBef>
                  <a:spcPts val="600"/>
                </a:spcBef>
                <a:buSzPct val="100000"/>
              </a:pPr>
              <a:r>
                <a:rPr lang="ko-KR" altLang="en-US" sz="1200" b="1" dirty="0">
                  <a:solidFill>
                    <a:srgbClr val="313131"/>
                  </a:solidFill>
                </a:rPr>
                <a:t>지역별 재무보고 </a:t>
              </a:r>
              <a:r>
                <a:rPr lang="en-US" altLang="ko-KR" sz="1200" b="1" dirty="0">
                  <a:solidFill>
                    <a:srgbClr val="313131"/>
                  </a:solidFill>
                </a:rPr>
                <a:t>TCFD </a:t>
              </a:r>
              <a:r>
                <a:rPr lang="ko-KR" altLang="en-US" sz="1200" b="1" dirty="0">
                  <a:solidFill>
                    <a:srgbClr val="313131"/>
                  </a:solidFill>
                </a:rPr>
                <a:t>연계 현황</a:t>
              </a:r>
            </a:p>
          </p:txBody>
        </p:sp>
      </p:grpSp>
      <p:sp>
        <p:nvSpPr>
          <p:cNvPr id="28" name="TextBox 27">
            <a:extLst>
              <a:ext uri="{FF2B5EF4-FFF2-40B4-BE49-F238E27FC236}">
                <a16:creationId xmlns:a16="http://schemas.microsoft.com/office/drawing/2014/main" id="{422C406A-635D-3C7A-0C14-667E7F6EF42D}"/>
              </a:ext>
            </a:extLst>
          </p:cNvPr>
          <p:cNvSpPr txBox="1"/>
          <p:nvPr/>
        </p:nvSpPr>
        <p:spPr>
          <a:xfrm>
            <a:off x="496159" y="5902204"/>
            <a:ext cx="4887228" cy="123111"/>
          </a:xfrm>
          <a:prstGeom prst="rect">
            <a:avLst/>
          </a:prstGeom>
          <a:noFill/>
        </p:spPr>
        <p:txBody>
          <a:bodyPr wrap="square" lIns="0" tIns="0" rIns="0" bIns="0" rtlCol="0">
            <a:spAutoFit/>
          </a:bodyPr>
          <a:lstStyle/>
          <a:p>
            <a:pPr algn="r">
              <a:spcBef>
                <a:spcPts val="600"/>
              </a:spcBef>
              <a:buSzPct val="100000"/>
            </a:pPr>
            <a:r>
              <a:rPr lang="en-US" altLang="ko-KR" sz="800" dirty="0">
                <a:solidFill>
                  <a:srgbClr val="313131"/>
                </a:solidFill>
                <a:latin typeface="Verdana" panose="020B0604030504040204" pitchFamily="34" charset="0"/>
                <a:ea typeface="나눔고딕" panose="020D0604000000000000" pitchFamily="50" charset="-127"/>
              </a:rPr>
              <a:t>Source : https://www.fsb-tcfd.org/supporters/</a:t>
            </a:r>
          </a:p>
        </p:txBody>
      </p:sp>
      <p:sp>
        <p:nvSpPr>
          <p:cNvPr id="29" name="TextBox 28">
            <a:extLst>
              <a:ext uri="{FF2B5EF4-FFF2-40B4-BE49-F238E27FC236}">
                <a16:creationId xmlns:a16="http://schemas.microsoft.com/office/drawing/2014/main" id="{7B42F224-E9FF-6B30-2D55-6B57FE231E41}"/>
              </a:ext>
            </a:extLst>
          </p:cNvPr>
          <p:cNvSpPr txBox="1"/>
          <p:nvPr/>
        </p:nvSpPr>
        <p:spPr>
          <a:xfrm>
            <a:off x="5383387" y="5902204"/>
            <a:ext cx="4887228" cy="123111"/>
          </a:xfrm>
          <a:prstGeom prst="rect">
            <a:avLst/>
          </a:prstGeom>
          <a:noFill/>
        </p:spPr>
        <p:txBody>
          <a:bodyPr wrap="square" lIns="0" tIns="0" rIns="0" bIns="0" rtlCol="0">
            <a:spAutoFit/>
          </a:bodyPr>
          <a:lstStyle/>
          <a:p>
            <a:pPr algn="r">
              <a:spcBef>
                <a:spcPts val="600"/>
              </a:spcBef>
              <a:buSzPct val="100000"/>
            </a:pPr>
            <a:r>
              <a:rPr lang="en-US" altLang="ko-KR" sz="800" dirty="0">
                <a:solidFill>
                  <a:srgbClr val="313131"/>
                </a:solidFill>
                <a:latin typeface="Verdana" panose="020B0604030504040204" pitchFamily="34" charset="0"/>
                <a:ea typeface="나눔고딕" panose="020D0604000000000000" pitchFamily="50" charset="-127"/>
              </a:rPr>
              <a:t>Source : https://www.sentieo.com</a:t>
            </a:r>
          </a:p>
        </p:txBody>
      </p:sp>
      <p:sp>
        <p:nvSpPr>
          <p:cNvPr id="30" name="TextBox 29">
            <a:extLst>
              <a:ext uri="{FF2B5EF4-FFF2-40B4-BE49-F238E27FC236}">
                <a16:creationId xmlns:a16="http://schemas.microsoft.com/office/drawing/2014/main" id="{D637D925-F5CB-0E61-FB72-50C3F5657F5B}"/>
              </a:ext>
            </a:extLst>
          </p:cNvPr>
          <p:cNvSpPr txBox="1"/>
          <p:nvPr/>
        </p:nvSpPr>
        <p:spPr>
          <a:xfrm>
            <a:off x="1409874" y="2588263"/>
            <a:ext cx="242888" cy="138499"/>
          </a:xfrm>
          <a:prstGeom prst="rect">
            <a:avLst/>
          </a:prstGeom>
          <a:noFill/>
        </p:spPr>
        <p:txBody>
          <a:bodyPr wrap="square" lIns="0" tIns="0" rIns="0" bIns="0" rtlCol="0">
            <a:spAutoFit/>
          </a:bodyPr>
          <a:lstStyle/>
          <a:p>
            <a:pPr algn="ctr">
              <a:spcBef>
                <a:spcPts val="600"/>
              </a:spcBef>
              <a:buSzPct val="100000"/>
            </a:pPr>
            <a:r>
              <a:rPr lang="en-US" altLang="ko-KR" sz="900" dirty="0">
                <a:solidFill>
                  <a:srgbClr val="313131"/>
                </a:solidFill>
              </a:rPr>
              <a:t>936</a:t>
            </a:r>
            <a:endParaRPr lang="ko-KR" altLang="en-US" sz="900" dirty="0">
              <a:solidFill>
                <a:srgbClr val="313131"/>
              </a:solidFill>
            </a:endParaRPr>
          </a:p>
        </p:txBody>
      </p:sp>
      <p:sp>
        <p:nvSpPr>
          <p:cNvPr id="31" name="TextBox 30">
            <a:extLst>
              <a:ext uri="{FF2B5EF4-FFF2-40B4-BE49-F238E27FC236}">
                <a16:creationId xmlns:a16="http://schemas.microsoft.com/office/drawing/2014/main" id="{AA208F80-1282-91D9-BD75-F0A05318D770}"/>
              </a:ext>
            </a:extLst>
          </p:cNvPr>
          <p:cNvSpPr txBox="1"/>
          <p:nvPr/>
        </p:nvSpPr>
        <p:spPr>
          <a:xfrm>
            <a:off x="2007567" y="3913073"/>
            <a:ext cx="242888" cy="138499"/>
          </a:xfrm>
          <a:prstGeom prst="rect">
            <a:avLst/>
          </a:prstGeom>
          <a:noFill/>
        </p:spPr>
        <p:txBody>
          <a:bodyPr wrap="square" lIns="0" tIns="0" rIns="0" bIns="0" rtlCol="0">
            <a:spAutoFit/>
          </a:bodyPr>
          <a:lstStyle/>
          <a:p>
            <a:pPr algn="ctr">
              <a:spcBef>
                <a:spcPts val="600"/>
              </a:spcBef>
              <a:buSzPct val="100000"/>
            </a:pPr>
            <a:r>
              <a:rPr lang="en-US" altLang="ko-KR" sz="900" dirty="0">
                <a:solidFill>
                  <a:srgbClr val="313131"/>
                </a:solidFill>
              </a:rPr>
              <a:t>452</a:t>
            </a:r>
            <a:endParaRPr lang="ko-KR" altLang="en-US" sz="900" dirty="0">
              <a:solidFill>
                <a:srgbClr val="313131"/>
              </a:solidFill>
            </a:endParaRPr>
          </a:p>
        </p:txBody>
      </p:sp>
      <p:sp>
        <p:nvSpPr>
          <p:cNvPr id="32" name="TextBox 31">
            <a:extLst>
              <a:ext uri="{FF2B5EF4-FFF2-40B4-BE49-F238E27FC236}">
                <a16:creationId xmlns:a16="http://schemas.microsoft.com/office/drawing/2014/main" id="{76B57195-D481-014F-C521-EB3410A29EBC}"/>
              </a:ext>
            </a:extLst>
          </p:cNvPr>
          <p:cNvSpPr txBox="1"/>
          <p:nvPr/>
        </p:nvSpPr>
        <p:spPr>
          <a:xfrm>
            <a:off x="2598118" y="4008053"/>
            <a:ext cx="242888" cy="138499"/>
          </a:xfrm>
          <a:prstGeom prst="rect">
            <a:avLst/>
          </a:prstGeom>
          <a:noFill/>
        </p:spPr>
        <p:txBody>
          <a:bodyPr wrap="square" lIns="0" tIns="0" rIns="0" bIns="0" rtlCol="0">
            <a:spAutoFit/>
          </a:bodyPr>
          <a:lstStyle/>
          <a:p>
            <a:pPr algn="ctr">
              <a:spcBef>
                <a:spcPts val="600"/>
              </a:spcBef>
              <a:buSzPct val="100000"/>
            </a:pPr>
            <a:r>
              <a:rPr lang="en-US" altLang="ko-KR" sz="900" dirty="0">
                <a:solidFill>
                  <a:srgbClr val="313131"/>
                </a:solidFill>
              </a:rPr>
              <a:t>417</a:t>
            </a:r>
            <a:endParaRPr lang="ko-KR" altLang="en-US" sz="900" dirty="0">
              <a:solidFill>
                <a:srgbClr val="313131"/>
              </a:solidFill>
            </a:endParaRPr>
          </a:p>
        </p:txBody>
      </p:sp>
      <p:sp>
        <p:nvSpPr>
          <p:cNvPr id="33" name="TextBox 32">
            <a:extLst>
              <a:ext uri="{FF2B5EF4-FFF2-40B4-BE49-F238E27FC236}">
                <a16:creationId xmlns:a16="http://schemas.microsoft.com/office/drawing/2014/main" id="{4FC35DEE-8F55-5FD0-C915-4436DDACA92F}"/>
              </a:ext>
            </a:extLst>
          </p:cNvPr>
          <p:cNvSpPr txBox="1"/>
          <p:nvPr/>
        </p:nvSpPr>
        <p:spPr>
          <a:xfrm>
            <a:off x="3188668" y="4736821"/>
            <a:ext cx="242888" cy="138499"/>
          </a:xfrm>
          <a:prstGeom prst="rect">
            <a:avLst/>
          </a:prstGeom>
          <a:noFill/>
        </p:spPr>
        <p:txBody>
          <a:bodyPr wrap="square" lIns="0" tIns="0" rIns="0" bIns="0" rtlCol="0">
            <a:spAutoFit/>
          </a:bodyPr>
          <a:lstStyle/>
          <a:p>
            <a:pPr algn="ctr">
              <a:spcBef>
                <a:spcPts val="600"/>
              </a:spcBef>
              <a:buSzPct val="100000"/>
            </a:pPr>
            <a:r>
              <a:rPr lang="en-US" altLang="ko-KR" sz="900" dirty="0">
                <a:solidFill>
                  <a:srgbClr val="313131"/>
                </a:solidFill>
              </a:rPr>
              <a:t>150</a:t>
            </a:r>
            <a:endParaRPr lang="ko-KR" altLang="en-US" sz="900" dirty="0">
              <a:solidFill>
                <a:srgbClr val="313131"/>
              </a:solidFill>
            </a:endParaRPr>
          </a:p>
        </p:txBody>
      </p:sp>
      <p:sp>
        <p:nvSpPr>
          <p:cNvPr id="34" name="TextBox 33">
            <a:extLst>
              <a:ext uri="{FF2B5EF4-FFF2-40B4-BE49-F238E27FC236}">
                <a16:creationId xmlns:a16="http://schemas.microsoft.com/office/drawing/2014/main" id="{27D366C5-596F-D4F6-8935-75F6CA84D277}"/>
              </a:ext>
            </a:extLst>
          </p:cNvPr>
          <p:cNvSpPr txBox="1"/>
          <p:nvPr/>
        </p:nvSpPr>
        <p:spPr>
          <a:xfrm>
            <a:off x="3774456" y="4789213"/>
            <a:ext cx="242888" cy="138499"/>
          </a:xfrm>
          <a:prstGeom prst="rect">
            <a:avLst/>
          </a:prstGeom>
          <a:noFill/>
        </p:spPr>
        <p:txBody>
          <a:bodyPr wrap="square" lIns="0" tIns="0" rIns="0" bIns="0" rtlCol="0">
            <a:spAutoFit/>
          </a:bodyPr>
          <a:lstStyle/>
          <a:p>
            <a:pPr algn="ctr">
              <a:spcBef>
                <a:spcPts val="600"/>
              </a:spcBef>
              <a:buSzPct val="100000"/>
            </a:pPr>
            <a:r>
              <a:rPr lang="en-US" altLang="ko-KR" sz="900" dirty="0">
                <a:solidFill>
                  <a:srgbClr val="313131"/>
                </a:solidFill>
              </a:rPr>
              <a:t>131</a:t>
            </a:r>
            <a:endParaRPr lang="ko-KR" altLang="en-US" sz="900" dirty="0">
              <a:solidFill>
                <a:srgbClr val="313131"/>
              </a:solidFill>
            </a:endParaRPr>
          </a:p>
        </p:txBody>
      </p:sp>
      <p:sp>
        <p:nvSpPr>
          <p:cNvPr id="35" name="TextBox 34">
            <a:extLst>
              <a:ext uri="{FF2B5EF4-FFF2-40B4-BE49-F238E27FC236}">
                <a16:creationId xmlns:a16="http://schemas.microsoft.com/office/drawing/2014/main" id="{96231930-B59D-9039-664D-02F3EB6812E4}"/>
              </a:ext>
            </a:extLst>
          </p:cNvPr>
          <p:cNvSpPr txBox="1"/>
          <p:nvPr/>
        </p:nvSpPr>
        <p:spPr>
          <a:xfrm>
            <a:off x="4372548" y="4789213"/>
            <a:ext cx="242888" cy="138499"/>
          </a:xfrm>
          <a:prstGeom prst="rect">
            <a:avLst/>
          </a:prstGeom>
          <a:noFill/>
        </p:spPr>
        <p:txBody>
          <a:bodyPr wrap="square" lIns="0" tIns="0" rIns="0" bIns="0" rtlCol="0">
            <a:spAutoFit/>
          </a:bodyPr>
          <a:lstStyle/>
          <a:p>
            <a:pPr algn="ctr">
              <a:spcBef>
                <a:spcPts val="600"/>
              </a:spcBef>
              <a:buSzPct val="100000"/>
            </a:pPr>
            <a:r>
              <a:rPr lang="en-US" altLang="ko-KR" sz="900" dirty="0">
                <a:solidFill>
                  <a:srgbClr val="313131"/>
                </a:solidFill>
              </a:rPr>
              <a:t>131</a:t>
            </a:r>
            <a:endParaRPr lang="ko-KR" altLang="en-US" sz="900" dirty="0">
              <a:solidFill>
                <a:srgbClr val="313131"/>
              </a:solidFill>
            </a:endParaRPr>
          </a:p>
        </p:txBody>
      </p:sp>
      <p:sp>
        <p:nvSpPr>
          <p:cNvPr id="36" name="TextBox 35">
            <a:extLst>
              <a:ext uri="{FF2B5EF4-FFF2-40B4-BE49-F238E27FC236}">
                <a16:creationId xmlns:a16="http://schemas.microsoft.com/office/drawing/2014/main" id="{43391CF7-86EB-C818-63B9-6589EA83ACD6}"/>
              </a:ext>
            </a:extLst>
          </p:cNvPr>
          <p:cNvSpPr txBox="1"/>
          <p:nvPr/>
        </p:nvSpPr>
        <p:spPr>
          <a:xfrm>
            <a:off x="4964488" y="4855892"/>
            <a:ext cx="242888" cy="138499"/>
          </a:xfrm>
          <a:prstGeom prst="rect">
            <a:avLst/>
          </a:prstGeom>
          <a:noFill/>
        </p:spPr>
        <p:txBody>
          <a:bodyPr wrap="square" lIns="0" tIns="0" rIns="0" bIns="0" rtlCol="0">
            <a:spAutoFit/>
          </a:bodyPr>
          <a:lstStyle/>
          <a:p>
            <a:pPr algn="ctr">
              <a:spcBef>
                <a:spcPts val="600"/>
              </a:spcBef>
              <a:buSzPct val="100000"/>
            </a:pPr>
            <a:r>
              <a:rPr lang="en-US" altLang="ko-KR" sz="900" dirty="0">
                <a:solidFill>
                  <a:srgbClr val="313131"/>
                </a:solidFill>
              </a:rPr>
              <a:t>106</a:t>
            </a:r>
            <a:endParaRPr lang="ko-KR" altLang="en-US" sz="900" dirty="0">
              <a:solidFill>
                <a:srgbClr val="313131"/>
              </a:solidFill>
            </a:endParaRPr>
          </a:p>
        </p:txBody>
      </p:sp>
    </p:spTree>
    <p:extLst>
      <p:ext uri="{BB962C8B-B14F-4D97-AF65-F5344CB8AC3E}">
        <p14:creationId xmlns:p14="http://schemas.microsoft.com/office/powerpoint/2010/main" val="1823785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3939108" cy="461665"/>
          </a:xfrm>
          <a:prstGeom prst="rect">
            <a:avLst/>
          </a:prstGeom>
          <a:noFill/>
        </p:spPr>
        <p:txBody>
          <a:bodyPr wrap="square" rtlCol="0">
            <a:spAutoFit/>
          </a:bodyPr>
          <a:lstStyle/>
          <a:p>
            <a:r>
              <a:rPr lang="en-US" altLang="ko-KR" sz="2400" b="1" dirty="0"/>
              <a:t>IV. IFRS S2</a:t>
            </a:r>
            <a:r>
              <a:rPr lang="ko-KR" altLang="en-US" sz="2400" b="1" dirty="0"/>
              <a:t>와 </a:t>
            </a:r>
            <a:r>
              <a:rPr lang="en-US" altLang="ko-KR" sz="2400" b="1" dirty="0"/>
              <a:t>TCFD</a:t>
            </a:r>
            <a:endParaRPr lang="ko-KR" altLang="en-US" sz="2400" b="1" dirty="0"/>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23</a:t>
            </a:fld>
            <a:endParaRPr lang="ko-KR" altLang="en-US"/>
          </a:p>
        </p:txBody>
      </p:sp>
      <p:pic>
        <p:nvPicPr>
          <p:cNvPr id="7" name="그림 6">
            <a:extLst>
              <a:ext uri="{FF2B5EF4-FFF2-40B4-BE49-F238E27FC236}">
                <a16:creationId xmlns:a16="http://schemas.microsoft.com/office/drawing/2014/main" id="{9FBC8A55-9E35-44C4-9804-133611FB5863}"/>
              </a:ext>
            </a:extLst>
          </p:cNvPr>
          <p:cNvPicPr>
            <a:picLocks noChangeAspect="1"/>
          </p:cNvPicPr>
          <p:nvPr/>
        </p:nvPicPr>
        <p:blipFill>
          <a:blip r:embed="rId2"/>
          <a:stretch>
            <a:fillRect/>
          </a:stretch>
        </p:blipFill>
        <p:spPr>
          <a:xfrm>
            <a:off x="251370" y="1007775"/>
            <a:ext cx="6069859" cy="4777392"/>
          </a:xfrm>
          <a:prstGeom prst="rect">
            <a:avLst/>
          </a:prstGeom>
        </p:spPr>
      </p:pic>
    </p:spTree>
    <p:extLst>
      <p:ext uri="{BB962C8B-B14F-4D97-AF65-F5344CB8AC3E}">
        <p14:creationId xmlns:p14="http://schemas.microsoft.com/office/powerpoint/2010/main" val="2640787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3939108" cy="461665"/>
          </a:xfrm>
          <a:prstGeom prst="rect">
            <a:avLst/>
          </a:prstGeom>
          <a:noFill/>
        </p:spPr>
        <p:txBody>
          <a:bodyPr wrap="square" rtlCol="0">
            <a:spAutoFit/>
          </a:bodyPr>
          <a:lstStyle/>
          <a:p>
            <a:r>
              <a:rPr lang="en-US" altLang="ko-KR" sz="2400" b="1" dirty="0"/>
              <a:t>IV. IFRS S2</a:t>
            </a:r>
            <a:r>
              <a:rPr lang="ko-KR" altLang="en-US" sz="2400" b="1" dirty="0"/>
              <a:t>와 </a:t>
            </a:r>
            <a:r>
              <a:rPr lang="en-US" altLang="ko-KR" sz="2400" b="1" dirty="0"/>
              <a:t>TCFD</a:t>
            </a:r>
            <a:endParaRPr lang="ko-KR" altLang="en-US" sz="2400" b="1" dirty="0"/>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24</a:t>
            </a:fld>
            <a:endParaRPr lang="ko-KR" altLang="en-US"/>
          </a:p>
        </p:txBody>
      </p:sp>
      <p:pic>
        <p:nvPicPr>
          <p:cNvPr id="6" name="그림 5"/>
          <p:cNvPicPr>
            <a:picLocks noChangeAspect="1"/>
          </p:cNvPicPr>
          <p:nvPr/>
        </p:nvPicPr>
        <p:blipFill>
          <a:blip r:embed="rId2"/>
          <a:stretch>
            <a:fillRect/>
          </a:stretch>
        </p:blipFill>
        <p:spPr>
          <a:xfrm>
            <a:off x="394826" y="1042495"/>
            <a:ext cx="11479338" cy="3463003"/>
          </a:xfrm>
          <a:prstGeom prst="rect">
            <a:avLst/>
          </a:prstGeom>
        </p:spPr>
      </p:pic>
      <p:sp>
        <p:nvSpPr>
          <p:cNvPr id="9" name="TextBox 8">
            <a:extLst>
              <a:ext uri="{FF2B5EF4-FFF2-40B4-BE49-F238E27FC236}">
                <a16:creationId xmlns:a16="http://schemas.microsoft.com/office/drawing/2014/main" id="{201019E8-74E8-430C-A023-0741D2C5BB06}"/>
              </a:ext>
            </a:extLst>
          </p:cNvPr>
          <p:cNvSpPr txBox="1"/>
          <p:nvPr/>
        </p:nvSpPr>
        <p:spPr>
          <a:xfrm>
            <a:off x="286759" y="4845073"/>
            <a:ext cx="9513945" cy="1327426"/>
          </a:xfrm>
          <a:prstGeom prst="rect">
            <a:avLst/>
          </a:prstGeom>
          <a:noFill/>
        </p:spPr>
        <p:txBody>
          <a:bodyPr wrap="square" lIns="80147" tIns="40074" rIns="80147" bIns="40074" rtlCol="0">
            <a:spAutoFit/>
          </a:bodyPr>
          <a:lstStyle/>
          <a:p>
            <a:pPr marL="342900" indent="-342900">
              <a:lnSpc>
                <a:spcPct val="150000"/>
              </a:lnSpc>
              <a:buFont typeface="Arial" panose="020B0604020202020204" pitchFamily="34" charset="0"/>
              <a:buChar char="•"/>
            </a:pPr>
            <a:r>
              <a:rPr lang="ko-KR" altLang="en-US" b="1" dirty="0"/>
              <a:t>이에</a:t>
            </a:r>
            <a:r>
              <a:rPr lang="en-US" altLang="ko-KR" b="1" dirty="0"/>
              <a:t> </a:t>
            </a:r>
            <a:r>
              <a:rPr lang="ko-KR" altLang="en-US" b="1" dirty="0"/>
              <a:t>대응하여 한국회계기준원에서는 </a:t>
            </a:r>
            <a:r>
              <a:rPr lang="en-US" altLang="ko-KR" b="1" dirty="0"/>
              <a:t>5</a:t>
            </a:r>
            <a:r>
              <a:rPr lang="ko-KR" altLang="en-US" b="1" dirty="0"/>
              <a:t>월 공개 초안 번역본 공개</a:t>
            </a:r>
            <a:endParaRPr lang="en-US" altLang="ko-KR" b="1" dirty="0"/>
          </a:p>
          <a:p>
            <a:pPr marL="342900" indent="-342900">
              <a:lnSpc>
                <a:spcPct val="150000"/>
              </a:lnSpc>
              <a:buFont typeface="Arial" panose="020B0604020202020204" pitchFamily="34" charset="0"/>
              <a:buChar char="•"/>
            </a:pPr>
            <a:r>
              <a:rPr lang="en-US" altLang="ko-KR" b="1" dirty="0"/>
              <a:t>KSSB </a:t>
            </a:r>
            <a:r>
              <a:rPr lang="ko-KR" altLang="en-US" b="1" dirty="0"/>
              <a:t>를 설립하여</a:t>
            </a:r>
            <a:r>
              <a:rPr lang="en-US" altLang="ko-KR" b="1" dirty="0"/>
              <a:t>, </a:t>
            </a:r>
            <a:r>
              <a:rPr lang="ko-KR" altLang="en-US" b="1" dirty="0"/>
              <a:t>국내 적용가능하나 </a:t>
            </a:r>
            <a:r>
              <a:rPr lang="en-US" altLang="ko-KR" b="1" dirty="0"/>
              <a:t>K-IFRS S1, S2 </a:t>
            </a:r>
            <a:r>
              <a:rPr lang="ko-KR" altLang="en-US" b="1" dirty="0"/>
              <a:t>제시 준비</a:t>
            </a:r>
            <a:endParaRPr lang="en-US" altLang="ko-KR" b="1" dirty="0"/>
          </a:p>
          <a:p>
            <a:pPr marL="342900" indent="-342900">
              <a:lnSpc>
                <a:spcPct val="150000"/>
              </a:lnSpc>
              <a:buFont typeface="Arial" panose="020B0604020202020204" pitchFamily="34" charset="0"/>
              <a:buChar char="•"/>
            </a:pPr>
            <a:r>
              <a:rPr lang="ko-KR" altLang="en-US" b="1" dirty="0"/>
              <a:t>대략 </a:t>
            </a:r>
            <a:r>
              <a:rPr lang="en-US" altLang="ko-KR" b="1" dirty="0"/>
              <a:t>2025</a:t>
            </a:r>
            <a:r>
              <a:rPr lang="ko-KR" altLang="en-US" b="1" dirty="0"/>
              <a:t>년부터 국내에도 </a:t>
            </a:r>
            <a:r>
              <a:rPr lang="en-US" altLang="ko-KR" b="1" dirty="0"/>
              <a:t>IFRS S1, S2</a:t>
            </a:r>
            <a:r>
              <a:rPr lang="ko-KR" altLang="en-US" b="1" dirty="0"/>
              <a:t>가 도입 될 것으로 예측</a:t>
            </a:r>
            <a:endParaRPr lang="en-US" altLang="ko-KR" b="1" dirty="0"/>
          </a:p>
        </p:txBody>
      </p:sp>
    </p:spTree>
    <p:extLst>
      <p:ext uri="{BB962C8B-B14F-4D97-AF65-F5344CB8AC3E}">
        <p14:creationId xmlns:p14="http://schemas.microsoft.com/office/powerpoint/2010/main" val="2780279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10" name="모서리가 둥근 직사각형 9"/>
          <p:cNvSpPr/>
          <p:nvPr/>
        </p:nvSpPr>
        <p:spPr>
          <a:xfrm>
            <a:off x="433386" y="1014153"/>
            <a:ext cx="2168497"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latin typeface="+mj-lt"/>
              </a:rPr>
              <a:t>IFRS S2 </a:t>
            </a:r>
            <a:r>
              <a:rPr lang="ko-KR" altLang="en-US" b="1" dirty="0">
                <a:solidFill>
                  <a:schemeClr val="tx1"/>
                </a:solidFill>
                <a:latin typeface="+mj-lt"/>
              </a:rPr>
              <a:t>와 </a:t>
            </a:r>
            <a:r>
              <a:rPr lang="en-US" altLang="ko-KR" b="1" dirty="0">
                <a:solidFill>
                  <a:schemeClr val="tx1"/>
                </a:solidFill>
                <a:latin typeface="+mj-lt"/>
              </a:rPr>
              <a:t>TCFD</a:t>
            </a:r>
            <a:endParaRPr lang="ko-KR" altLang="en-US" b="1" dirty="0">
              <a:solidFill>
                <a:schemeClr val="tx1"/>
              </a:solidFill>
              <a:latin typeface="+mj-lt"/>
            </a:endParaRPr>
          </a:p>
        </p:txBody>
      </p:sp>
      <p:sp>
        <p:nvSpPr>
          <p:cNvPr id="7" name="TextBox 6">
            <a:extLst>
              <a:ext uri="{FF2B5EF4-FFF2-40B4-BE49-F238E27FC236}">
                <a16:creationId xmlns:a16="http://schemas.microsoft.com/office/drawing/2014/main" id="{E2656350-0814-474D-B176-229BB1AB5038}"/>
              </a:ext>
            </a:extLst>
          </p:cNvPr>
          <p:cNvSpPr txBox="1"/>
          <p:nvPr/>
        </p:nvSpPr>
        <p:spPr>
          <a:xfrm>
            <a:off x="280466" y="1518451"/>
            <a:ext cx="11416420" cy="4030730"/>
          </a:xfrm>
          <a:prstGeom prst="rect">
            <a:avLst/>
          </a:prstGeom>
          <a:noFill/>
        </p:spPr>
        <p:txBody>
          <a:bodyPr wrap="square" lIns="80147" tIns="40074" rIns="80147" bIns="40074" rtlCol="0">
            <a:spAutoFit/>
          </a:bodyPr>
          <a:lstStyle/>
          <a:p>
            <a:pPr marL="285750" indent="-285750" fontAlgn="base">
              <a:lnSpc>
                <a:spcPts val="2800"/>
              </a:lnSpc>
              <a:buFont typeface="Arial" panose="020B0604020202020204" pitchFamily="34" charset="0"/>
              <a:buChar char="•"/>
            </a:pPr>
            <a:r>
              <a:rPr lang="en-US" altLang="ko-KR" dirty="0">
                <a:latin typeface="+mn-ea"/>
              </a:rPr>
              <a:t>ISSB</a:t>
            </a:r>
            <a:r>
              <a:rPr lang="ko-KR" altLang="en-US" dirty="0">
                <a:latin typeface="+mn-ea"/>
              </a:rPr>
              <a:t>는 지속가능성 공시를 위한 최초의 기준서인 ’</a:t>
            </a:r>
            <a:r>
              <a:rPr lang="en-US" altLang="ko-KR" b="1" dirty="0">
                <a:latin typeface="+mn-ea"/>
              </a:rPr>
              <a:t>IFRS S1 </a:t>
            </a:r>
            <a:r>
              <a:rPr lang="ko-KR" altLang="en-US" b="1" dirty="0">
                <a:latin typeface="+mn-ea"/>
              </a:rPr>
              <a:t>일반 </a:t>
            </a:r>
            <a:r>
              <a:rPr lang="ko-KR" altLang="en-US" b="1" dirty="0" err="1">
                <a:latin typeface="+mn-ea"/>
              </a:rPr>
              <a:t>공시원칙</a:t>
            </a:r>
            <a:r>
              <a:rPr lang="ko-KR" altLang="en-US" b="1" dirty="0">
                <a:latin typeface="+mn-ea"/>
              </a:rPr>
              <a:t>’</a:t>
            </a:r>
            <a:r>
              <a:rPr lang="ko-KR" altLang="en-US" dirty="0">
                <a:latin typeface="+mn-ea"/>
              </a:rPr>
              <a:t> 및 ‘</a:t>
            </a:r>
            <a:r>
              <a:rPr lang="en-US" altLang="ko-KR" b="1" dirty="0">
                <a:latin typeface="+mn-ea"/>
              </a:rPr>
              <a:t>IFRS S2 </a:t>
            </a:r>
            <a:r>
              <a:rPr lang="ko-KR" altLang="en-US" b="1" dirty="0">
                <a:latin typeface="+mn-ea"/>
              </a:rPr>
              <a:t>기후 관련</a:t>
            </a:r>
            <a:r>
              <a:rPr lang="ko-KR" altLang="en-US" b="1" baseline="30000" dirty="0">
                <a:latin typeface="+mn-ea"/>
              </a:rPr>
              <a:t> </a:t>
            </a:r>
            <a:r>
              <a:rPr lang="ko-KR" altLang="en-US" b="1" dirty="0">
                <a:latin typeface="+mn-ea"/>
              </a:rPr>
              <a:t>공시’</a:t>
            </a:r>
            <a:r>
              <a:rPr lang="ko-KR" altLang="en-US" dirty="0">
                <a:latin typeface="+mn-ea"/>
              </a:rPr>
              <a:t> </a:t>
            </a:r>
            <a:r>
              <a:rPr lang="ko-KR" altLang="en-US" b="1" dirty="0" err="1">
                <a:latin typeface="+mn-ea"/>
              </a:rPr>
              <a:t>공개초안</a:t>
            </a:r>
            <a:r>
              <a:rPr lang="en-US" altLang="ko-KR" dirty="0">
                <a:latin typeface="+mn-ea"/>
              </a:rPr>
              <a:t>(</a:t>
            </a:r>
            <a:r>
              <a:rPr lang="en-US" altLang="ko-KR" b="1" dirty="0">
                <a:latin typeface="+mn-ea"/>
              </a:rPr>
              <a:t>Exposure</a:t>
            </a:r>
            <a:r>
              <a:rPr lang="ko-KR" altLang="en-US" b="1" dirty="0">
                <a:latin typeface="+mn-ea"/>
              </a:rPr>
              <a:t> </a:t>
            </a:r>
            <a:r>
              <a:rPr lang="en-US" altLang="ko-KR" b="1" dirty="0">
                <a:latin typeface="+mn-ea"/>
              </a:rPr>
              <a:t>Draft</a:t>
            </a:r>
            <a:r>
              <a:rPr lang="en-US" altLang="ko-KR" dirty="0">
                <a:latin typeface="+mn-ea"/>
              </a:rPr>
              <a:t>)</a:t>
            </a:r>
            <a:r>
              <a:rPr lang="ko-KR" altLang="en-US" dirty="0">
                <a:latin typeface="+mn-ea"/>
              </a:rPr>
              <a:t> 발표</a:t>
            </a:r>
            <a:r>
              <a:rPr lang="en-US" altLang="ko-KR" sz="1600" dirty="0">
                <a:latin typeface="+mn-ea"/>
              </a:rPr>
              <a:t>(2022</a:t>
            </a:r>
            <a:r>
              <a:rPr lang="ko-KR" altLang="en-US" sz="1600" dirty="0">
                <a:latin typeface="+mn-ea"/>
              </a:rPr>
              <a:t>년 </a:t>
            </a:r>
            <a:r>
              <a:rPr lang="en-US" altLang="ko-KR" sz="1600" dirty="0">
                <a:latin typeface="+mn-ea"/>
              </a:rPr>
              <a:t>3</a:t>
            </a:r>
            <a:r>
              <a:rPr lang="ko-KR" altLang="en-US" sz="1600" dirty="0">
                <a:latin typeface="+mn-ea"/>
              </a:rPr>
              <a:t>월 </a:t>
            </a:r>
            <a:r>
              <a:rPr lang="en-US" altLang="ko-KR" sz="1600" dirty="0">
                <a:latin typeface="+mn-ea"/>
              </a:rPr>
              <a:t>31</a:t>
            </a:r>
            <a:r>
              <a:rPr lang="ko-KR" altLang="en-US" sz="1600" dirty="0">
                <a:latin typeface="+mn-ea"/>
              </a:rPr>
              <a:t>일</a:t>
            </a:r>
            <a:r>
              <a:rPr lang="en-US" altLang="ko-KR" sz="1600" dirty="0">
                <a:latin typeface="+mn-ea"/>
              </a:rPr>
              <a:t>)</a:t>
            </a:r>
          </a:p>
          <a:p>
            <a:pPr marL="285750" indent="-285750" fontAlgn="base">
              <a:lnSpc>
                <a:spcPts val="2800"/>
              </a:lnSpc>
              <a:buFont typeface="Arial" panose="020B0604020202020204" pitchFamily="34" charset="0"/>
              <a:buChar char="•"/>
            </a:pPr>
            <a:r>
              <a:rPr lang="en-US" altLang="ko-KR" sz="1600" b="1" dirty="0">
                <a:latin typeface="+mn-ea"/>
              </a:rPr>
              <a:t>TCFD </a:t>
            </a:r>
            <a:r>
              <a:rPr lang="ko-KR" altLang="en-US" sz="1600" b="1" dirty="0">
                <a:latin typeface="+mn-ea"/>
              </a:rPr>
              <a:t>프래임워크를 기반으로 기준서 작성</a:t>
            </a:r>
          </a:p>
          <a:p>
            <a:pPr marL="742950" lvl="1" indent="-285750" fontAlgn="base">
              <a:lnSpc>
                <a:spcPts val="2800"/>
              </a:lnSpc>
              <a:buFontTx/>
              <a:buChar char="-"/>
            </a:pPr>
            <a:r>
              <a:rPr lang="en-US" altLang="ko-KR" sz="1600" b="1" spc="-100" dirty="0">
                <a:latin typeface="+mn-ea"/>
              </a:rPr>
              <a:t>IFRS S1 </a:t>
            </a:r>
            <a:r>
              <a:rPr lang="ko-KR" altLang="en-US" sz="1600" b="1" spc="-100" dirty="0">
                <a:latin typeface="+mn-ea"/>
              </a:rPr>
              <a:t>일반 공시원칙</a:t>
            </a:r>
            <a:r>
              <a:rPr lang="en-US" altLang="ko-KR" sz="1600" spc="-100" dirty="0">
                <a:latin typeface="+mn-ea"/>
              </a:rPr>
              <a:t>(General Requirements for Disclosure of Sustainability-related Financial Information): </a:t>
            </a:r>
            <a:r>
              <a:rPr lang="ko-KR" altLang="en-US" sz="1600" dirty="0"/>
              <a:t>기업이 </a:t>
            </a:r>
            <a:r>
              <a:rPr lang="ko-KR" altLang="en-US" sz="1600" b="1" dirty="0"/>
              <a:t>투자자</a:t>
            </a:r>
            <a:r>
              <a:rPr lang="ko-KR" altLang="en-US" sz="1600" dirty="0"/>
              <a:t>의 </a:t>
            </a:r>
            <a:r>
              <a:rPr lang="ko-KR" altLang="en-US" sz="1600" b="1" dirty="0"/>
              <a:t>의사결정</a:t>
            </a:r>
            <a:r>
              <a:rPr lang="ko-KR" altLang="en-US" sz="1600" dirty="0"/>
              <a:t>에 유용한 </a:t>
            </a:r>
            <a:r>
              <a:rPr lang="ko-KR" altLang="en-US" sz="1600" b="1" dirty="0"/>
              <a:t>지속가능성 관련 위험 및 기회</a:t>
            </a:r>
            <a:r>
              <a:rPr lang="ko-KR" altLang="en-US" sz="1600" dirty="0"/>
              <a:t>에 대한 </a:t>
            </a:r>
            <a:r>
              <a:rPr lang="ko-KR" altLang="en-US" sz="1600" b="1" dirty="0"/>
              <a:t>정보</a:t>
            </a:r>
            <a:r>
              <a:rPr lang="ko-KR" altLang="en-US" sz="1600" dirty="0"/>
              <a:t>를 </a:t>
            </a:r>
            <a:r>
              <a:rPr lang="ko-KR" altLang="en-US" sz="1600" b="1" dirty="0"/>
              <a:t>공시</a:t>
            </a:r>
            <a:r>
              <a:rPr lang="ko-KR" altLang="en-US" sz="1600" dirty="0"/>
              <a:t>하도록 </a:t>
            </a:r>
            <a:r>
              <a:rPr lang="ko-KR" altLang="en-US" sz="1600" b="1" dirty="0"/>
              <a:t>전반적인 요구사항</a:t>
            </a:r>
            <a:r>
              <a:rPr lang="ko-KR" altLang="en-US" sz="1600" dirty="0"/>
              <a:t>을 </a:t>
            </a:r>
            <a:r>
              <a:rPr lang="ko-KR" altLang="en-US" sz="1600" b="1" dirty="0"/>
              <a:t>제시</a:t>
            </a:r>
            <a:r>
              <a:rPr lang="en-US" altLang="ko-KR" sz="1600" b="1" dirty="0"/>
              <a:t>. </a:t>
            </a:r>
          </a:p>
          <a:p>
            <a:pPr marL="1200150" lvl="2" indent="-285750" fontAlgn="base">
              <a:lnSpc>
                <a:spcPts val="2800"/>
              </a:lnSpc>
              <a:buFont typeface="Wingdings" panose="05000000000000000000" pitchFamily="2" charset="2"/>
              <a:buChar char="§"/>
            </a:pPr>
            <a:r>
              <a:rPr lang="en-US" altLang="ko-KR" sz="1600" b="1" dirty="0"/>
              <a:t>ISSB </a:t>
            </a:r>
            <a:r>
              <a:rPr lang="ko-KR" altLang="en-US" sz="1600" b="1" dirty="0"/>
              <a:t>기준</a:t>
            </a:r>
            <a:r>
              <a:rPr lang="ko-KR" altLang="en-US" sz="1600" dirty="0"/>
              <a:t>이 </a:t>
            </a:r>
            <a:r>
              <a:rPr lang="ko-KR" altLang="en-US" sz="1600" b="1" dirty="0"/>
              <a:t>완전히 제정</a:t>
            </a:r>
            <a:r>
              <a:rPr lang="ko-KR" altLang="en-US" sz="1600" dirty="0"/>
              <a:t>되지 </a:t>
            </a:r>
            <a:r>
              <a:rPr lang="ko-KR" altLang="en-US" sz="1600" b="1" dirty="0"/>
              <a:t>않은 상황</a:t>
            </a:r>
            <a:r>
              <a:rPr lang="ko-KR" altLang="en-US" sz="1600" dirty="0"/>
              <a:t>에서 </a:t>
            </a:r>
            <a:r>
              <a:rPr lang="ko-KR" altLang="en-US" sz="1600" b="1" dirty="0"/>
              <a:t>기준이 다루지 않는</a:t>
            </a:r>
            <a:r>
              <a:rPr lang="ko-KR" altLang="en-US" sz="1600" dirty="0"/>
              <a:t> 지속가능성 관련 위험과 기회를 </a:t>
            </a:r>
            <a:r>
              <a:rPr lang="ko-KR" altLang="en-US" sz="1600" b="1" dirty="0"/>
              <a:t>식별</a:t>
            </a:r>
            <a:r>
              <a:rPr lang="ko-KR" altLang="en-US" sz="1600" dirty="0"/>
              <a:t> 및 </a:t>
            </a:r>
            <a:r>
              <a:rPr lang="ko-KR" altLang="en-US" sz="1600" b="1" dirty="0"/>
              <a:t>공시</a:t>
            </a:r>
            <a:r>
              <a:rPr lang="ko-KR" altLang="en-US" sz="1600" dirty="0"/>
              <a:t>하기 위한 </a:t>
            </a:r>
            <a:r>
              <a:rPr lang="ko-KR" altLang="en-US" sz="1600" b="1" dirty="0"/>
              <a:t>지침</a:t>
            </a:r>
            <a:r>
              <a:rPr lang="ko-KR" altLang="en-US" sz="1600" dirty="0"/>
              <a:t>을 제공</a:t>
            </a:r>
            <a:r>
              <a:rPr lang="en-US" altLang="ko-KR" sz="1400" dirty="0"/>
              <a:t>(</a:t>
            </a:r>
            <a:r>
              <a:rPr lang="en-US" altLang="ko-KR" sz="1400" b="1" dirty="0"/>
              <a:t>SASB</a:t>
            </a:r>
            <a:r>
              <a:rPr lang="ko-KR" altLang="en-US" sz="1400" dirty="0"/>
              <a:t> 기준의 공시 주제 및 </a:t>
            </a:r>
            <a:r>
              <a:rPr lang="en-US" altLang="ko-KR" sz="1400" b="1" dirty="0"/>
              <a:t>CDSB</a:t>
            </a:r>
            <a:r>
              <a:rPr lang="ko-KR" altLang="en-US" sz="1400" dirty="0"/>
              <a:t> 체계 및 적용지침 </a:t>
            </a:r>
            <a:r>
              <a:rPr lang="ko-KR" altLang="en-US" sz="1400" b="1" dirty="0"/>
              <a:t>활용</a:t>
            </a:r>
            <a:r>
              <a:rPr lang="en-US" altLang="ko-KR" sz="1400" dirty="0"/>
              <a:t>)</a:t>
            </a:r>
          </a:p>
          <a:p>
            <a:pPr marL="742950" lvl="1" indent="-285750" fontAlgn="base">
              <a:lnSpc>
                <a:spcPts val="2800"/>
              </a:lnSpc>
              <a:buFontTx/>
              <a:buChar char="-"/>
            </a:pPr>
            <a:r>
              <a:rPr lang="en-US" altLang="ko-KR" sz="1600" b="1" spc="-100" dirty="0">
                <a:latin typeface="+mn-ea"/>
              </a:rPr>
              <a:t>IFRS S2 </a:t>
            </a:r>
            <a:r>
              <a:rPr lang="ko-KR" altLang="en-US" sz="1600" b="1" spc="-100" dirty="0">
                <a:latin typeface="+mn-ea"/>
              </a:rPr>
              <a:t>기후 관련 공시</a:t>
            </a:r>
            <a:r>
              <a:rPr lang="en-US" altLang="ko-KR" sz="1600" spc="-100" dirty="0">
                <a:latin typeface="+mn-ea"/>
              </a:rPr>
              <a:t>(Climate-related Disclosures): </a:t>
            </a:r>
            <a:r>
              <a:rPr lang="ko-KR" altLang="en-US" sz="1600" b="1" dirty="0"/>
              <a:t>기업</a:t>
            </a:r>
            <a:r>
              <a:rPr lang="ko-KR" altLang="en-US" sz="1600" dirty="0"/>
              <a:t>이</a:t>
            </a:r>
            <a:r>
              <a:rPr lang="ko-KR" altLang="en-US" sz="1600" b="1" dirty="0"/>
              <a:t> 기후 관련</a:t>
            </a:r>
            <a:r>
              <a:rPr lang="ko-KR" altLang="en-US" sz="1600" dirty="0"/>
              <a:t> </a:t>
            </a:r>
            <a:r>
              <a:rPr lang="ko-KR" altLang="en-US" sz="1600" b="1" dirty="0"/>
              <a:t>재무정보</a:t>
            </a:r>
            <a:r>
              <a:rPr lang="ko-KR" altLang="en-US" sz="1600" dirty="0"/>
              <a:t>를 </a:t>
            </a:r>
            <a:r>
              <a:rPr lang="ko-KR" altLang="en-US" sz="1600" b="1" dirty="0"/>
              <a:t>식별</a:t>
            </a:r>
            <a:r>
              <a:rPr lang="en-US" altLang="ko-KR" sz="1600" dirty="0"/>
              <a:t>, </a:t>
            </a:r>
            <a:r>
              <a:rPr lang="ko-KR" altLang="en-US" sz="1600" b="1" dirty="0"/>
              <a:t>측정</a:t>
            </a:r>
            <a:r>
              <a:rPr lang="en-US" altLang="ko-KR" sz="1600" dirty="0"/>
              <a:t>, </a:t>
            </a:r>
            <a:r>
              <a:rPr lang="ko-KR" altLang="en-US" sz="1600" b="1" dirty="0"/>
              <a:t>공시</a:t>
            </a:r>
            <a:r>
              <a:rPr lang="ko-KR" altLang="en-US" sz="1600" dirty="0"/>
              <a:t>할 수 있도록 </a:t>
            </a:r>
            <a:r>
              <a:rPr lang="ko-KR" altLang="en-US" sz="1600" b="1" dirty="0"/>
              <a:t>구체적인 요구사항</a:t>
            </a:r>
            <a:r>
              <a:rPr lang="ko-KR" altLang="en-US" sz="1600" dirty="0"/>
              <a:t>을</a:t>
            </a:r>
            <a:r>
              <a:rPr lang="ko-KR" altLang="en-US" sz="1600" b="1" dirty="0"/>
              <a:t> 제시</a:t>
            </a:r>
            <a:endParaRPr lang="en-US" altLang="ko-KR" sz="1600" b="1" dirty="0"/>
          </a:p>
          <a:p>
            <a:pPr marL="742950" lvl="1" indent="-285750" fontAlgn="base">
              <a:lnSpc>
                <a:spcPts val="2800"/>
              </a:lnSpc>
              <a:buFontTx/>
              <a:buChar char="-"/>
            </a:pPr>
            <a:r>
              <a:rPr lang="ko-KR" altLang="en-US" sz="1600" b="1" dirty="0"/>
              <a:t>공개초안</a:t>
            </a:r>
            <a:r>
              <a:rPr lang="ko-KR" altLang="en-US" sz="1600" dirty="0"/>
              <a:t>의</a:t>
            </a:r>
            <a:r>
              <a:rPr lang="ko-KR" altLang="en-US" sz="1600" b="1" dirty="0"/>
              <a:t> 전반적인 개요</a:t>
            </a:r>
            <a:r>
              <a:rPr lang="ko-KR" altLang="en-US" sz="1600" dirty="0"/>
              <a:t>를 담은</a:t>
            </a:r>
            <a:r>
              <a:rPr lang="ko-KR" altLang="en-US" sz="1600" b="1" dirty="0"/>
              <a:t> </a:t>
            </a:r>
            <a:r>
              <a:rPr lang="en-US" altLang="ko-KR" sz="1600" b="1" dirty="0"/>
              <a:t>Snapshot </a:t>
            </a:r>
            <a:r>
              <a:rPr lang="ko-KR" altLang="en-US" sz="1600" b="1" dirty="0"/>
              <a:t>문서</a:t>
            </a:r>
            <a:r>
              <a:rPr lang="ko-KR" altLang="en-US" sz="1600" dirty="0"/>
              <a:t> 발표</a:t>
            </a:r>
            <a:r>
              <a:rPr lang="en-US" altLang="ko-KR" sz="1600" dirty="0"/>
              <a:t> </a:t>
            </a:r>
          </a:p>
          <a:p>
            <a:pPr marL="1200150" lvl="2" indent="-285750" fontAlgn="base">
              <a:lnSpc>
                <a:spcPts val="2800"/>
              </a:lnSpc>
              <a:buFont typeface="Wingdings" panose="05000000000000000000" pitchFamily="2" charset="2"/>
              <a:buChar char="§"/>
            </a:pPr>
            <a:r>
              <a:rPr lang="ko-KR" altLang="en-US" sz="1600" b="1" dirty="0"/>
              <a:t>공개초안</a:t>
            </a:r>
            <a:r>
              <a:rPr lang="ko-KR" altLang="en-US" sz="1600" dirty="0"/>
              <a:t>을 기존 </a:t>
            </a:r>
            <a:r>
              <a:rPr lang="ko-KR" altLang="en-US" sz="1600" b="1" dirty="0"/>
              <a:t>시안 </a:t>
            </a:r>
            <a:r>
              <a:rPr lang="ko-KR" altLang="en-US" sz="1600" dirty="0"/>
              <a:t>및 </a:t>
            </a:r>
            <a:r>
              <a:rPr lang="en-US" altLang="ko-KR" sz="1600" b="1" dirty="0"/>
              <a:t>TCFD </a:t>
            </a:r>
            <a:r>
              <a:rPr lang="ko-KR" altLang="en-US" sz="1600" b="1" dirty="0"/>
              <a:t>권고안</a:t>
            </a:r>
            <a:r>
              <a:rPr lang="ko-KR" altLang="en-US" sz="1600" dirty="0"/>
              <a:t>과 </a:t>
            </a:r>
            <a:r>
              <a:rPr lang="ko-KR" altLang="en-US" sz="1600" b="1" dirty="0"/>
              <a:t>비교</a:t>
            </a:r>
            <a:r>
              <a:rPr lang="ko-KR" altLang="en-US" sz="1600" dirty="0"/>
              <a:t>한 </a:t>
            </a:r>
            <a:r>
              <a:rPr lang="ko-KR" altLang="en-US" sz="1600" b="1" dirty="0"/>
              <a:t>문서</a:t>
            </a:r>
            <a:r>
              <a:rPr lang="ko-KR" altLang="en-US" sz="1600" dirty="0"/>
              <a:t>도 함께 발표</a:t>
            </a:r>
            <a:endParaRPr lang="en-US" altLang="ko-KR" sz="1400" dirty="0"/>
          </a:p>
        </p:txBody>
      </p:sp>
      <p:sp>
        <p:nvSpPr>
          <p:cNvPr id="3" name="슬라이드 번호 개체 틀 2"/>
          <p:cNvSpPr>
            <a:spLocks noGrp="1"/>
          </p:cNvSpPr>
          <p:nvPr>
            <p:ph type="sldNum" sz="quarter" idx="12"/>
          </p:nvPr>
        </p:nvSpPr>
        <p:spPr/>
        <p:txBody>
          <a:bodyPr/>
          <a:lstStyle/>
          <a:p>
            <a:fld id="{4CA00AB0-ADDF-46BC-B417-36A7D894DC0D}" type="slidenum">
              <a:rPr lang="ko-KR" altLang="en-US" smtClean="0"/>
              <a:t>25</a:t>
            </a:fld>
            <a:endParaRPr lang="ko-KR" altLang="en-US"/>
          </a:p>
        </p:txBody>
      </p:sp>
      <p:sp>
        <p:nvSpPr>
          <p:cNvPr id="9" name="TextBox 8"/>
          <p:cNvSpPr txBox="1"/>
          <p:nvPr/>
        </p:nvSpPr>
        <p:spPr>
          <a:xfrm>
            <a:off x="433387" y="241255"/>
            <a:ext cx="3939108" cy="461665"/>
          </a:xfrm>
          <a:prstGeom prst="rect">
            <a:avLst/>
          </a:prstGeom>
          <a:noFill/>
        </p:spPr>
        <p:txBody>
          <a:bodyPr wrap="square" rtlCol="0">
            <a:spAutoFit/>
          </a:bodyPr>
          <a:lstStyle/>
          <a:p>
            <a:r>
              <a:rPr lang="en-US" altLang="ko-KR" sz="2400" b="1" dirty="0"/>
              <a:t>IV. IFRS S2</a:t>
            </a:r>
            <a:r>
              <a:rPr lang="ko-KR" altLang="en-US" sz="2400" b="1" dirty="0"/>
              <a:t>와 </a:t>
            </a:r>
            <a:r>
              <a:rPr lang="en-US" altLang="ko-KR" sz="2400" b="1" dirty="0"/>
              <a:t>TCFD</a:t>
            </a:r>
            <a:endParaRPr lang="ko-KR" altLang="en-US" sz="2400" b="1" dirty="0"/>
          </a:p>
        </p:txBody>
      </p:sp>
    </p:spTree>
    <p:extLst>
      <p:ext uri="{BB962C8B-B14F-4D97-AF65-F5344CB8AC3E}">
        <p14:creationId xmlns:p14="http://schemas.microsoft.com/office/powerpoint/2010/main" val="2475725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10" name="직사각형 9"/>
          <p:cNvSpPr/>
          <p:nvPr/>
        </p:nvSpPr>
        <p:spPr>
          <a:xfrm>
            <a:off x="433387" y="1083175"/>
            <a:ext cx="10809317" cy="1877437"/>
          </a:xfrm>
          <a:prstGeom prst="rect">
            <a:avLst/>
          </a:prstGeom>
        </p:spPr>
        <p:txBody>
          <a:bodyPr wrap="square">
            <a:spAutoFit/>
          </a:bodyPr>
          <a:lstStyle/>
          <a:p>
            <a:pPr marL="285750" indent="-285750" algn="just" fontAlgn="base">
              <a:lnSpc>
                <a:spcPct val="145000"/>
              </a:lnSpc>
              <a:buFont typeface="Arial" panose="020B0604020202020204" pitchFamily="34" charset="0"/>
              <a:buChar char="•"/>
            </a:pPr>
            <a:r>
              <a:rPr lang="en-US" altLang="ko-KR" sz="1600" b="1" dirty="0"/>
              <a:t>IFRS S2</a:t>
            </a:r>
            <a:r>
              <a:rPr lang="ko-KR" altLang="en-US" sz="1600" b="1" dirty="0"/>
              <a:t>는 </a:t>
            </a:r>
            <a:r>
              <a:rPr lang="en-US" altLang="ko-KR" sz="1600" b="1" dirty="0"/>
              <a:t>TCFD</a:t>
            </a:r>
            <a:r>
              <a:rPr lang="ko-KR" altLang="en-US" sz="1600" b="1" dirty="0"/>
              <a:t>의 프레임워크를 </a:t>
            </a:r>
            <a:r>
              <a:rPr lang="ko-KR" altLang="en-US" sz="1600" b="1" dirty="0" err="1"/>
              <a:t>기반으로한</a:t>
            </a:r>
            <a:r>
              <a:rPr lang="ko-KR" altLang="en-US" sz="1600" b="1" dirty="0"/>
              <a:t> 기업의 기후관련 지속가능성 보고 기준</a:t>
            </a:r>
            <a:endParaRPr lang="en-US" altLang="ko-KR" sz="1600" b="1" dirty="0"/>
          </a:p>
          <a:p>
            <a:pPr marL="285750" indent="-285750" algn="just" fontAlgn="base">
              <a:lnSpc>
                <a:spcPct val="145000"/>
              </a:lnSpc>
              <a:buFont typeface="Arial" panose="020B0604020202020204" pitchFamily="34" charset="0"/>
              <a:buChar char="•"/>
            </a:pPr>
            <a:r>
              <a:rPr lang="ko-KR" altLang="en-US" sz="1600" b="1" dirty="0">
                <a:latin typeface="+mj-lt"/>
              </a:rPr>
              <a:t>한국에는 </a:t>
            </a:r>
            <a:r>
              <a:rPr lang="en-US" altLang="ko-KR" sz="1600" b="1" dirty="0">
                <a:latin typeface="+mj-lt"/>
              </a:rPr>
              <a:t>2025</a:t>
            </a:r>
            <a:r>
              <a:rPr lang="ko-KR" altLang="en-US" sz="1600" b="1" dirty="0">
                <a:latin typeface="+mj-lt"/>
              </a:rPr>
              <a:t>년 이후 의무적으로 공시 될 것으로 예상 </a:t>
            </a:r>
            <a:r>
              <a:rPr lang="en-US" altLang="ko-KR" sz="1600" b="1" dirty="0">
                <a:latin typeface="+mj-lt"/>
              </a:rPr>
              <a:t>(</a:t>
            </a:r>
            <a:r>
              <a:rPr lang="ko-KR" altLang="en-US" sz="1600" b="1" dirty="0">
                <a:latin typeface="+mj-lt"/>
              </a:rPr>
              <a:t>한국회계기준원</a:t>
            </a:r>
            <a:r>
              <a:rPr lang="en-US" altLang="ko-KR" sz="1600" b="1" dirty="0">
                <a:latin typeface="+mj-lt"/>
              </a:rPr>
              <a:t>)</a:t>
            </a:r>
          </a:p>
          <a:p>
            <a:pPr marL="285750" indent="-285750" algn="just" fontAlgn="base">
              <a:lnSpc>
                <a:spcPct val="145000"/>
              </a:lnSpc>
              <a:buFont typeface="Arial" panose="020B0604020202020204" pitchFamily="34" charset="0"/>
              <a:buChar char="•"/>
            </a:pPr>
            <a:r>
              <a:rPr lang="ko-KR" altLang="en-US" sz="1600" b="1" dirty="0" err="1">
                <a:latin typeface="+mj-lt"/>
              </a:rPr>
              <a:t>연결기업</a:t>
            </a:r>
            <a:r>
              <a:rPr lang="ko-KR" altLang="en-US" sz="1600" b="1" dirty="0">
                <a:latin typeface="+mj-lt"/>
              </a:rPr>
              <a:t> 뿐만 아니라 </a:t>
            </a:r>
            <a:r>
              <a:rPr lang="en-US" altLang="ko-KR" sz="1600" b="1" dirty="0">
                <a:latin typeface="+mj-lt"/>
              </a:rPr>
              <a:t>Value Chain </a:t>
            </a:r>
            <a:r>
              <a:rPr lang="ko-KR" altLang="en-US" sz="1600" b="1" dirty="0">
                <a:latin typeface="+mj-lt"/>
              </a:rPr>
              <a:t>까지 온실가스배출량 공시</a:t>
            </a:r>
            <a:endParaRPr lang="en-US" altLang="ko-KR" sz="1600" b="1" dirty="0">
              <a:latin typeface="+mj-lt"/>
            </a:endParaRPr>
          </a:p>
          <a:p>
            <a:pPr marL="285750" indent="-285750" algn="just" fontAlgn="base">
              <a:lnSpc>
                <a:spcPct val="145000"/>
              </a:lnSpc>
              <a:buFont typeface="Arial" panose="020B0604020202020204" pitchFamily="34" charset="0"/>
              <a:buChar char="•"/>
            </a:pPr>
            <a:r>
              <a:rPr lang="en-US" altLang="ko-KR" sz="1600" b="1" dirty="0">
                <a:latin typeface="+mj-lt"/>
              </a:rPr>
              <a:t>IFRS S2</a:t>
            </a:r>
            <a:r>
              <a:rPr lang="ko-KR" altLang="en-US" sz="1600" b="1" dirty="0">
                <a:latin typeface="+mj-lt"/>
              </a:rPr>
              <a:t>에서는 </a:t>
            </a:r>
            <a:r>
              <a:rPr lang="en-US" altLang="ko-KR" sz="1600" b="1" dirty="0">
                <a:latin typeface="+mj-lt"/>
              </a:rPr>
              <a:t>TCFD</a:t>
            </a:r>
            <a:r>
              <a:rPr lang="ko-KR" altLang="en-US" sz="1600" b="1" dirty="0">
                <a:latin typeface="+mj-lt"/>
              </a:rPr>
              <a:t>보다 더 높은 수준의 기후변화 정보 공개 요구</a:t>
            </a:r>
            <a:endParaRPr lang="en-US" altLang="ko-KR" sz="1600" b="1" dirty="0">
              <a:latin typeface="+mj-lt"/>
            </a:endParaRPr>
          </a:p>
          <a:p>
            <a:pPr marL="285750" indent="-285750" algn="just" fontAlgn="base">
              <a:lnSpc>
                <a:spcPct val="145000"/>
              </a:lnSpc>
              <a:buFont typeface="Arial" panose="020B0604020202020204" pitchFamily="34" charset="0"/>
              <a:buChar char="•"/>
            </a:pPr>
            <a:endParaRPr lang="en-US" altLang="ko-KR" sz="1600" b="1" dirty="0">
              <a:latin typeface="+mj-lt"/>
            </a:endParaRP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26</a:t>
            </a:fld>
            <a:endParaRPr lang="ko-KR" altLang="en-US" dirty="0"/>
          </a:p>
        </p:txBody>
      </p:sp>
      <p:sp>
        <p:nvSpPr>
          <p:cNvPr id="7" name="TextBox 6"/>
          <p:cNvSpPr txBox="1"/>
          <p:nvPr/>
        </p:nvSpPr>
        <p:spPr>
          <a:xfrm>
            <a:off x="433387" y="241255"/>
            <a:ext cx="3939108" cy="461665"/>
          </a:xfrm>
          <a:prstGeom prst="rect">
            <a:avLst/>
          </a:prstGeom>
          <a:noFill/>
        </p:spPr>
        <p:txBody>
          <a:bodyPr wrap="square" rtlCol="0">
            <a:spAutoFit/>
          </a:bodyPr>
          <a:lstStyle/>
          <a:p>
            <a:r>
              <a:rPr lang="en-US" altLang="ko-KR" sz="2400" b="1" dirty="0"/>
              <a:t>IV. IFRS S2</a:t>
            </a:r>
            <a:r>
              <a:rPr lang="ko-KR" altLang="en-US" sz="2400" b="1" dirty="0"/>
              <a:t>와 </a:t>
            </a:r>
            <a:r>
              <a:rPr lang="en-US" altLang="ko-KR" sz="2400" b="1" dirty="0"/>
              <a:t>TCFD</a:t>
            </a:r>
            <a:endParaRPr lang="ko-KR" altLang="en-US" sz="2400" b="1" dirty="0"/>
          </a:p>
        </p:txBody>
      </p:sp>
      <p:sp>
        <p:nvSpPr>
          <p:cNvPr id="6" name="모서리가 둥근 직사각형 5"/>
          <p:cNvSpPr/>
          <p:nvPr/>
        </p:nvSpPr>
        <p:spPr>
          <a:xfrm>
            <a:off x="433387" y="3039207"/>
            <a:ext cx="10949055" cy="286707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45000"/>
              </a:lnSpc>
            </a:pPr>
            <a:r>
              <a:rPr lang="en-US" altLang="ko-KR" sz="1600" b="1" i="1" dirty="0">
                <a:solidFill>
                  <a:schemeClr val="tx1"/>
                </a:solidFill>
              </a:rPr>
              <a:t>TCFD</a:t>
            </a:r>
            <a:r>
              <a:rPr lang="ko-KR" altLang="en-US" sz="1600" b="1" i="1" dirty="0">
                <a:solidFill>
                  <a:schemeClr val="tx1"/>
                </a:solidFill>
              </a:rPr>
              <a:t>의 </a:t>
            </a:r>
            <a:r>
              <a:rPr lang="en-US" altLang="ko-KR" sz="1600" b="1" i="1" dirty="0">
                <a:solidFill>
                  <a:schemeClr val="tx1"/>
                </a:solidFill>
              </a:rPr>
              <a:t>2021</a:t>
            </a:r>
            <a:r>
              <a:rPr lang="ko-KR" altLang="en-US" sz="1600" b="1" i="1" dirty="0">
                <a:solidFill>
                  <a:schemeClr val="tx1"/>
                </a:solidFill>
              </a:rPr>
              <a:t>년 현황 보고서</a:t>
            </a:r>
            <a:r>
              <a:rPr lang="en-US" altLang="ko-KR" sz="1600" b="1" i="1" dirty="0">
                <a:solidFill>
                  <a:schemeClr val="tx1"/>
                </a:solidFill>
              </a:rPr>
              <a:t>(status report)</a:t>
            </a:r>
            <a:r>
              <a:rPr lang="ko-KR" altLang="en-US" sz="1600" b="1" i="1" dirty="0">
                <a:solidFill>
                  <a:schemeClr val="tx1"/>
                </a:solidFill>
              </a:rPr>
              <a:t>는 </a:t>
            </a:r>
            <a:r>
              <a:rPr lang="en-US" altLang="ko-KR" sz="1600" b="1" i="1" dirty="0">
                <a:solidFill>
                  <a:schemeClr val="tx1"/>
                </a:solidFill>
              </a:rPr>
              <a:t>TCFD </a:t>
            </a:r>
            <a:r>
              <a:rPr lang="ko-KR" altLang="en-US" sz="1600" b="1" i="1" dirty="0">
                <a:solidFill>
                  <a:schemeClr val="tx1"/>
                </a:solidFill>
              </a:rPr>
              <a:t>권고안을 활용한 기후 </a:t>
            </a:r>
            <a:r>
              <a:rPr lang="ko-KR" altLang="en-US" sz="1600" b="1" i="1" dirty="0" err="1">
                <a:solidFill>
                  <a:schemeClr val="tx1"/>
                </a:solidFill>
              </a:rPr>
              <a:t>관련위험</a:t>
            </a:r>
            <a:r>
              <a:rPr lang="ko-KR" altLang="en-US" sz="1600" b="1" i="1" dirty="0">
                <a:solidFill>
                  <a:schemeClr val="tx1"/>
                </a:solidFill>
              </a:rPr>
              <a:t> 및 기회의 예상되는 재무적 영향의 공시를 공시가 거의 이루어지지 않는 분야로 식별</a:t>
            </a:r>
            <a:r>
              <a:rPr lang="en-US" altLang="ko-KR" sz="1600" b="1" i="1" dirty="0">
                <a:solidFill>
                  <a:schemeClr val="tx1"/>
                </a:solidFill>
              </a:rPr>
              <a:t>. </a:t>
            </a:r>
            <a:r>
              <a:rPr lang="ko-KR" altLang="en-US" sz="1600" b="1" i="1" dirty="0">
                <a:solidFill>
                  <a:schemeClr val="tx1"/>
                </a:solidFill>
              </a:rPr>
              <a:t>과제에는 조직적 일치</a:t>
            </a:r>
            <a:r>
              <a:rPr lang="en-US" altLang="ko-KR" sz="1600" b="1" i="1" dirty="0">
                <a:solidFill>
                  <a:schemeClr val="tx1"/>
                </a:solidFill>
              </a:rPr>
              <a:t>(alignment)</a:t>
            </a:r>
            <a:r>
              <a:rPr lang="ko-KR" altLang="en-US" sz="1600" b="1" i="1" dirty="0">
                <a:solidFill>
                  <a:schemeClr val="tx1"/>
                </a:solidFill>
              </a:rPr>
              <a:t>의 어려움</a:t>
            </a:r>
            <a:r>
              <a:rPr lang="en-US" altLang="ko-KR" sz="1600" b="1" i="1" dirty="0">
                <a:solidFill>
                  <a:schemeClr val="tx1"/>
                </a:solidFill>
              </a:rPr>
              <a:t>, </a:t>
            </a:r>
            <a:r>
              <a:rPr lang="ko-KR" altLang="en-US" sz="1600" b="1" i="1" dirty="0">
                <a:solidFill>
                  <a:schemeClr val="tx1"/>
                </a:solidFill>
              </a:rPr>
              <a:t>데이터</a:t>
            </a:r>
            <a:r>
              <a:rPr lang="en-US" altLang="ko-KR" sz="1600" b="1" i="1" dirty="0">
                <a:solidFill>
                  <a:schemeClr val="tx1"/>
                </a:solidFill>
              </a:rPr>
              <a:t>, </a:t>
            </a:r>
            <a:r>
              <a:rPr lang="ko-KR" altLang="en-US" sz="1600" b="1" i="1" dirty="0">
                <a:solidFill>
                  <a:schemeClr val="tx1"/>
                </a:solidFill>
              </a:rPr>
              <a:t>위험 </a:t>
            </a:r>
            <a:r>
              <a:rPr lang="ko-KR" altLang="en-US" sz="1600" b="1" i="1" dirty="0" err="1">
                <a:solidFill>
                  <a:schemeClr val="tx1"/>
                </a:solidFill>
              </a:rPr>
              <a:t>평가및</a:t>
            </a:r>
            <a:r>
              <a:rPr lang="ko-KR" altLang="en-US" sz="1600" b="1" i="1" dirty="0">
                <a:solidFill>
                  <a:schemeClr val="tx1"/>
                </a:solidFill>
              </a:rPr>
              <a:t> 재무적 계정에 미치는 영향의 특성</a:t>
            </a:r>
            <a:r>
              <a:rPr lang="en-US" altLang="ko-KR" sz="1600" b="1" i="1" dirty="0">
                <a:solidFill>
                  <a:schemeClr val="tx1"/>
                </a:solidFill>
              </a:rPr>
              <a:t>; </a:t>
            </a:r>
            <a:r>
              <a:rPr lang="ko-KR" altLang="en-US" sz="1600" b="1" i="1" dirty="0">
                <a:solidFill>
                  <a:schemeClr val="tx1"/>
                </a:solidFill>
              </a:rPr>
              <a:t>사업 기간과 비교하여 보다 긴 기후 </a:t>
            </a:r>
            <a:r>
              <a:rPr lang="ko-KR" altLang="en-US" sz="1600" b="1" i="1" dirty="0" err="1">
                <a:solidFill>
                  <a:schemeClr val="tx1"/>
                </a:solidFill>
              </a:rPr>
              <a:t>관련위험</a:t>
            </a:r>
            <a:r>
              <a:rPr lang="ko-KR" altLang="en-US" sz="1600" b="1" i="1" dirty="0">
                <a:solidFill>
                  <a:schemeClr val="tx1"/>
                </a:solidFill>
              </a:rPr>
              <a:t> 및 기후와 관련된 기간</a:t>
            </a:r>
            <a:r>
              <a:rPr lang="en-US" altLang="ko-KR" sz="1600" b="1" i="1" dirty="0">
                <a:solidFill>
                  <a:schemeClr val="tx1"/>
                </a:solidFill>
              </a:rPr>
              <a:t>; </a:t>
            </a:r>
            <a:r>
              <a:rPr lang="ko-KR" altLang="en-US" sz="1600" b="1" i="1" dirty="0">
                <a:solidFill>
                  <a:schemeClr val="tx1"/>
                </a:solidFill>
              </a:rPr>
              <a:t>그리고 해당 결과를 공개적으로 공시하기 위한 승인의 확보가 포함</a:t>
            </a:r>
            <a:r>
              <a:rPr lang="en-US" altLang="ko-KR" sz="1600" b="1" i="1" dirty="0">
                <a:solidFill>
                  <a:schemeClr val="tx1"/>
                </a:solidFill>
              </a:rPr>
              <a:t>. </a:t>
            </a:r>
            <a:r>
              <a:rPr lang="ko-KR" altLang="en-US" sz="1600" b="1" i="1" dirty="0">
                <a:solidFill>
                  <a:schemeClr val="tx1"/>
                </a:solidFill>
              </a:rPr>
              <a:t>기업이 기후 관련 위험 및 기회가 기업에 미치는 영향에 대한 특정한 정보를 제공하는 경우</a:t>
            </a:r>
            <a:r>
              <a:rPr lang="en-US" altLang="ko-KR" sz="1600" b="1" i="1" dirty="0">
                <a:solidFill>
                  <a:schemeClr val="tx1"/>
                </a:solidFill>
              </a:rPr>
              <a:t>, </a:t>
            </a:r>
            <a:r>
              <a:rPr lang="ko-KR" altLang="en-US" sz="1600" b="1" i="1" dirty="0">
                <a:solidFill>
                  <a:schemeClr val="tx1"/>
                </a:solidFill>
              </a:rPr>
              <a:t>기후 관련 위험 및 기회의 재무적 영향을 공시하는 것은 더욱 복잡해진다</a:t>
            </a:r>
            <a:r>
              <a:rPr lang="en-US" altLang="ko-KR" sz="1600" b="1" i="1" dirty="0">
                <a:solidFill>
                  <a:schemeClr val="tx1"/>
                </a:solidFill>
              </a:rPr>
              <a:t>. </a:t>
            </a:r>
            <a:r>
              <a:rPr lang="ko-KR" altLang="en-US" sz="1600" b="1" i="1" dirty="0">
                <a:solidFill>
                  <a:schemeClr val="tx1"/>
                </a:solidFill>
              </a:rPr>
              <a:t>재무적 영향은 다른 지속가능성 관련 위험 및 기회와의 조합</a:t>
            </a:r>
            <a:r>
              <a:rPr lang="en-US" altLang="ko-KR" sz="1600" b="1" i="1" dirty="0">
                <a:solidFill>
                  <a:schemeClr val="tx1"/>
                </a:solidFill>
              </a:rPr>
              <a:t>(combination)</a:t>
            </a:r>
            <a:r>
              <a:rPr lang="ko-KR" altLang="en-US" sz="1600" b="1" i="1" dirty="0">
                <a:solidFill>
                  <a:schemeClr val="tx1"/>
                </a:solidFill>
              </a:rPr>
              <a:t>으로 인해 발생할 수 있으며</a:t>
            </a:r>
            <a:r>
              <a:rPr lang="en-US" altLang="ko-KR" sz="1600" b="1" i="1" dirty="0">
                <a:solidFill>
                  <a:schemeClr val="tx1"/>
                </a:solidFill>
              </a:rPr>
              <a:t>, </a:t>
            </a:r>
            <a:r>
              <a:rPr lang="ko-KR" altLang="en-US" sz="1600" b="1" i="1" dirty="0">
                <a:solidFill>
                  <a:schemeClr val="tx1"/>
                </a:solidFill>
              </a:rPr>
              <a:t>기후 관련 공시의 목적을 위하여 분리할 수 없음</a:t>
            </a:r>
            <a:r>
              <a:rPr lang="en-US" altLang="ko-KR" sz="1600" b="1" i="1" dirty="0">
                <a:solidFill>
                  <a:schemeClr val="tx1"/>
                </a:solidFill>
              </a:rPr>
              <a:t>.</a:t>
            </a:r>
            <a:endParaRPr lang="ko-KR" altLang="en-US" sz="1600" b="1" i="1" dirty="0">
              <a:solidFill>
                <a:schemeClr val="tx1"/>
              </a:solidFill>
            </a:endParaRPr>
          </a:p>
        </p:txBody>
      </p:sp>
      <p:sp>
        <p:nvSpPr>
          <p:cNvPr id="8" name="TextBox 7"/>
          <p:cNvSpPr txBox="1"/>
          <p:nvPr/>
        </p:nvSpPr>
        <p:spPr>
          <a:xfrm>
            <a:off x="8462865" y="5984874"/>
            <a:ext cx="2192694" cy="307777"/>
          </a:xfrm>
          <a:prstGeom prst="rect">
            <a:avLst/>
          </a:prstGeom>
          <a:noFill/>
        </p:spPr>
        <p:txBody>
          <a:bodyPr wrap="square" rtlCol="0">
            <a:spAutoFit/>
          </a:bodyPr>
          <a:lstStyle/>
          <a:p>
            <a:r>
              <a:rPr lang="en-US" altLang="ko-KR" sz="1400" dirty="0"/>
              <a:t>IFRS S2 </a:t>
            </a:r>
            <a:r>
              <a:rPr lang="ko-KR" altLang="en-US" sz="1400" dirty="0" err="1"/>
              <a:t>공개초안</a:t>
            </a:r>
            <a:r>
              <a:rPr lang="en-US" altLang="ko-KR" sz="1400" dirty="0"/>
              <a:t>(2022.3)</a:t>
            </a:r>
            <a:r>
              <a:rPr lang="ko-KR" altLang="en-US" sz="1400" dirty="0"/>
              <a:t> </a:t>
            </a:r>
          </a:p>
        </p:txBody>
      </p:sp>
    </p:spTree>
    <p:extLst>
      <p:ext uri="{BB962C8B-B14F-4D97-AF65-F5344CB8AC3E}">
        <p14:creationId xmlns:p14="http://schemas.microsoft.com/office/powerpoint/2010/main" val="14326820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10" name="직사각형 9"/>
          <p:cNvSpPr/>
          <p:nvPr/>
        </p:nvSpPr>
        <p:spPr>
          <a:xfrm>
            <a:off x="433387" y="1083175"/>
            <a:ext cx="10809317" cy="1877437"/>
          </a:xfrm>
          <a:prstGeom prst="rect">
            <a:avLst/>
          </a:prstGeom>
        </p:spPr>
        <p:txBody>
          <a:bodyPr wrap="square">
            <a:spAutoFit/>
          </a:bodyPr>
          <a:lstStyle/>
          <a:p>
            <a:pPr marL="285750" indent="-285750" algn="just" fontAlgn="base">
              <a:lnSpc>
                <a:spcPct val="145000"/>
              </a:lnSpc>
              <a:buFont typeface="Arial" panose="020B0604020202020204" pitchFamily="34" charset="0"/>
              <a:buChar char="•"/>
            </a:pPr>
            <a:r>
              <a:rPr lang="en-US" altLang="ko-KR" sz="1600" b="1" dirty="0"/>
              <a:t>IFRS S2</a:t>
            </a:r>
            <a:r>
              <a:rPr lang="ko-KR" altLang="en-US" sz="1600" b="1" dirty="0"/>
              <a:t>는 </a:t>
            </a:r>
            <a:r>
              <a:rPr lang="en-US" altLang="ko-KR" sz="1600" b="1" dirty="0"/>
              <a:t>TCFD</a:t>
            </a:r>
            <a:r>
              <a:rPr lang="ko-KR" altLang="en-US" sz="1600" b="1" dirty="0"/>
              <a:t>의 프레임워크를 </a:t>
            </a:r>
            <a:r>
              <a:rPr lang="ko-KR" altLang="en-US" sz="1600" b="1" dirty="0" err="1"/>
              <a:t>기반으로한</a:t>
            </a:r>
            <a:r>
              <a:rPr lang="ko-KR" altLang="en-US" sz="1600" b="1" dirty="0"/>
              <a:t> 기업의 기후관련 지속가능성 보고 기준</a:t>
            </a:r>
            <a:endParaRPr lang="en-US" altLang="ko-KR" sz="1600" b="1" dirty="0"/>
          </a:p>
          <a:p>
            <a:pPr marL="285750" indent="-285750" algn="just" fontAlgn="base">
              <a:lnSpc>
                <a:spcPct val="145000"/>
              </a:lnSpc>
              <a:buFont typeface="Arial" panose="020B0604020202020204" pitchFamily="34" charset="0"/>
              <a:buChar char="•"/>
            </a:pPr>
            <a:r>
              <a:rPr lang="ko-KR" altLang="en-US" sz="1600" b="1" dirty="0">
                <a:latin typeface="+mj-lt"/>
              </a:rPr>
              <a:t>한국에는 </a:t>
            </a:r>
            <a:r>
              <a:rPr lang="en-US" altLang="ko-KR" sz="1600" b="1" dirty="0">
                <a:latin typeface="+mj-lt"/>
              </a:rPr>
              <a:t>2025</a:t>
            </a:r>
            <a:r>
              <a:rPr lang="ko-KR" altLang="en-US" sz="1600" b="1" dirty="0">
                <a:latin typeface="+mj-lt"/>
              </a:rPr>
              <a:t>년 이후 의무적으로 공시 될 것으로 예상 </a:t>
            </a:r>
            <a:r>
              <a:rPr lang="en-US" altLang="ko-KR" sz="1600" b="1" dirty="0">
                <a:latin typeface="+mj-lt"/>
              </a:rPr>
              <a:t>(</a:t>
            </a:r>
            <a:r>
              <a:rPr lang="ko-KR" altLang="en-US" sz="1600" b="1" dirty="0">
                <a:latin typeface="+mj-lt"/>
              </a:rPr>
              <a:t>한국회계기준원</a:t>
            </a:r>
            <a:r>
              <a:rPr lang="en-US" altLang="ko-KR" sz="1600" b="1" dirty="0">
                <a:latin typeface="+mj-lt"/>
              </a:rPr>
              <a:t>)</a:t>
            </a:r>
          </a:p>
          <a:p>
            <a:pPr marL="285750" indent="-285750" algn="just" fontAlgn="base">
              <a:lnSpc>
                <a:spcPct val="145000"/>
              </a:lnSpc>
              <a:buFont typeface="Arial" panose="020B0604020202020204" pitchFamily="34" charset="0"/>
              <a:buChar char="•"/>
            </a:pPr>
            <a:r>
              <a:rPr lang="ko-KR" altLang="en-US" sz="1600" b="1" dirty="0" err="1">
                <a:latin typeface="+mj-lt"/>
              </a:rPr>
              <a:t>연결기업</a:t>
            </a:r>
            <a:r>
              <a:rPr lang="ko-KR" altLang="en-US" sz="1600" b="1" dirty="0">
                <a:latin typeface="+mj-lt"/>
              </a:rPr>
              <a:t> 뿐만 아니라 </a:t>
            </a:r>
            <a:r>
              <a:rPr lang="en-US" altLang="ko-KR" sz="1600" b="1" dirty="0">
                <a:latin typeface="+mj-lt"/>
              </a:rPr>
              <a:t>Value Chain </a:t>
            </a:r>
            <a:r>
              <a:rPr lang="ko-KR" altLang="en-US" sz="1600" b="1" dirty="0">
                <a:latin typeface="+mj-lt"/>
              </a:rPr>
              <a:t>까지 온실가스배출량 공시</a:t>
            </a:r>
            <a:endParaRPr lang="en-US" altLang="ko-KR" sz="1600" b="1" dirty="0">
              <a:latin typeface="+mj-lt"/>
            </a:endParaRPr>
          </a:p>
          <a:p>
            <a:pPr marL="285750" indent="-285750" algn="just" fontAlgn="base">
              <a:lnSpc>
                <a:spcPct val="145000"/>
              </a:lnSpc>
              <a:buFont typeface="Arial" panose="020B0604020202020204" pitchFamily="34" charset="0"/>
              <a:buChar char="•"/>
            </a:pPr>
            <a:r>
              <a:rPr lang="en-US" altLang="ko-KR" sz="1600" b="1" dirty="0">
                <a:latin typeface="+mj-lt"/>
              </a:rPr>
              <a:t>IFRS S2</a:t>
            </a:r>
            <a:r>
              <a:rPr lang="ko-KR" altLang="en-US" sz="1600" b="1" dirty="0">
                <a:latin typeface="+mj-lt"/>
              </a:rPr>
              <a:t>에서는 </a:t>
            </a:r>
            <a:r>
              <a:rPr lang="en-US" altLang="ko-KR" sz="1600" b="1" dirty="0">
                <a:latin typeface="+mj-lt"/>
              </a:rPr>
              <a:t>TCFD</a:t>
            </a:r>
            <a:r>
              <a:rPr lang="ko-KR" altLang="en-US" sz="1600" b="1" dirty="0">
                <a:latin typeface="+mj-lt"/>
              </a:rPr>
              <a:t>보다 더 높은 수준의 기후변화 정보 공개 요구</a:t>
            </a:r>
            <a:endParaRPr lang="en-US" altLang="ko-KR" sz="1600" b="1" dirty="0">
              <a:latin typeface="+mj-lt"/>
            </a:endParaRPr>
          </a:p>
          <a:p>
            <a:pPr marL="285750" indent="-285750" algn="just" fontAlgn="base">
              <a:lnSpc>
                <a:spcPct val="145000"/>
              </a:lnSpc>
              <a:buFont typeface="Arial" panose="020B0604020202020204" pitchFamily="34" charset="0"/>
              <a:buChar char="•"/>
            </a:pPr>
            <a:endParaRPr lang="en-US" altLang="ko-KR" sz="1600" b="1" dirty="0">
              <a:latin typeface="+mj-lt"/>
            </a:endParaRP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27</a:t>
            </a:fld>
            <a:endParaRPr lang="ko-KR" altLang="en-US" dirty="0"/>
          </a:p>
        </p:txBody>
      </p:sp>
      <p:sp>
        <p:nvSpPr>
          <p:cNvPr id="7" name="TextBox 6"/>
          <p:cNvSpPr txBox="1"/>
          <p:nvPr/>
        </p:nvSpPr>
        <p:spPr>
          <a:xfrm>
            <a:off x="433387" y="241255"/>
            <a:ext cx="3939108" cy="461665"/>
          </a:xfrm>
          <a:prstGeom prst="rect">
            <a:avLst/>
          </a:prstGeom>
          <a:noFill/>
        </p:spPr>
        <p:txBody>
          <a:bodyPr wrap="square" rtlCol="0">
            <a:spAutoFit/>
          </a:bodyPr>
          <a:lstStyle/>
          <a:p>
            <a:r>
              <a:rPr lang="en-US" altLang="ko-KR" sz="2400" b="1" dirty="0"/>
              <a:t>IV. IFRS S2</a:t>
            </a:r>
            <a:r>
              <a:rPr lang="ko-KR" altLang="en-US" sz="2400" b="1" dirty="0"/>
              <a:t>와 </a:t>
            </a:r>
            <a:r>
              <a:rPr lang="en-US" altLang="ko-KR" sz="2400" b="1" dirty="0"/>
              <a:t>TCFD</a:t>
            </a:r>
            <a:endParaRPr lang="ko-KR" altLang="en-US" sz="2400" b="1" dirty="0"/>
          </a:p>
        </p:txBody>
      </p:sp>
      <p:sp>
        <p:nvSpPr>
          <p:cNvPr id="6" name="모서리가 둥근 직사각형 5"/>
          <p:cNvSpPr/>
          <p:nvPr/>
        </p:nvSpPr>
        <p:spPr>
          <a:xfrm>
            <a:off x="433387" y="3039207"/>
            <a:ext cx="10949055" cy="286707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45000"/>
              </a:lnSpc>
            </a:pPr>
            <a:r>
              <a:rPr lang="en-US" altLang="ko-KR" sz="1600" b="1" i="1" dirty="0">
                <a:solidFill>
                  <a:schemeClr val="tx1"/>
                </a:solidFill>
              </a:rPr>
              <a:t>TCFD</a:t>
            </a:r>
            <a:r>
              <a:rPr lang="ko-KR" altLang="en-US" sz="1600" b="1" i="1" dirty="0">
                <a:solidFill>
                  <a:schemeClr val="tx1"/>
                </a:solidFill>
              </a:rPr>
              <a:t>의 </a:t>
            </a:r>
            <a:r>
              <a:rPr lang="en-US" altLang="ko-KR" sz="1600" b="1" i="1" dirty="0">
                <a:solidFill>
                  <a:schemeClr val="tx1"/>
                </a:solidFill>
              </a:rPr>
              <a:t>2021</a:t>
            </a:r>
            <a:r>
              <a:rPr lang="ko-KR" altLang="en-US" sz="1600" b="1" i="1" dirty="0">
                <a:solidFill>
                  <a:schemeClr val="tx1"/>
                </a:solidFill>
              </a:rPr>
              <a:t>년 현황 보고서</a:t>
            </a:r>
            <a:r>
              <a:rPr lang="en-US" altLang="ko-KR" sz="1600" b="1" i="1" dirty="0">
                <a:solidFill>
                  <a:schemeClr val="tx1"/>
                </a:solidFill>
              </a:rPr>
              <a:t>(status report)</a:t>
            </a:r>
            <a:r>
              <a:rPr lang="ko-KR" altLang="en-US" sz="1600" b="1" i="1" dirty="0">
                <a:solidFill>
                  <a:schemeClr val="tx1"/>
                </a:solidFill>
              </a:rPr>
              <a:t>는 </a:t>
            </a:r>
            <a:r>
              <a:rPr lang="en-US" altLang="ko-KR" sz="1600" b="1" i="1" dirty="0">
                <a:solidFill>
                  <a:schemeClr val="tx1"/>
                </a:solidFill>
              </a:rPr>
              <a:t>TCFD </a:t>
            </a:r>
            <a:r>
              <a:rPr lang="ko-KR" altLang="en-US" sz="1600" b="1" i="1" dirty="0">
                <a:solidFill>
                  <a:schemeClr val="tx1"/>
                </a:solidFill>
              </a:rPr>
              <a:t>권고안을 활용한 기후 </a:t>
            </a:r>
            <a:r>
              <a:rPr lang="ko-KR" altLang="en-US" sz="1600" b="1" i="1" dirty="0" err="1">
                <a:solidFill>
                  <a:schemeClr val="tx1"/>
                </a:solidFill>
              </a:rPr>
              <a:t>관련위험</a:t>
            </a:r>
            <a:r>
              <a:rPr lang="ko-KR" altLang="en-US" sz="1600" b="1" i="1" dirty="0">
                <a:solidFill>
                  <a:schemeClr val="tx1"/>
                </a:solidFill>
              </a:rPr>
              <a:t> 및 기회의 예상되는 재무적 영향의 공시를 공시가 거의 이루어지지 않는 분야로 식별</a:t>
            </a:r>
            <a:r>
              <a:rPr lang="en-US" altLang="ko-KR" sz="1600" b="1" i="1" dirty="0">
                <a:solidFill>
                  <a:schemeClr val="tx1"/>
                </a:solidFill>
              </a:rPr>
              <a:t>. </a:t>
            </a:r>
            <a:r>
              <a:rPr lang="ko-KR" altLang="en-US" sz="1600" b="1" i="1" dirty="0">
                <a:solidFill>
                  <a:schemeClr val="tx1"/>
                </a:solidFill>
              </a:rPr>
              <a:t>과제에는 조직적 일치</a:t>
            </a:r>
            <a:r>
              <a:rPr lang="en-US" altLang="ko-KR" sz="1600" b="1" i="1" dirty="0">
                <a:solidFill>
                  <a:schemeClr val="tx1"/>
                </a:solidFill>
              </a:rPr>
              <a:t>(alignment)</a:t>
            </a:r>
            <a:r>
              <a:rPr lang="ko-KR" altLang="en-US" sz="1600" b="1" i="1" dirty="0">
                <a:solidFill>
                  <a:schemeClr val="tx1"/>
                </a:solidFill>
              </a:rPr>
              <a:t>의 어려움</a:t>
            </a:r>
            <a:r>
              <a:rPr lang="en-US" altLang="ko-KR" sz="1600" b="1" i="1" dirty="0">
                <a:solidFill>
                  <a:schemeClr val="tx1"/>
                </a:solidFill>
              </a:rPr>
              <a:t>, </a:t>
            </a:r>
            <a:r>
              <a:rPr lang="ko-KR" altLang="en-US" sz="1600" b="1" i="1" dirty="0">
                <a:solidFill>
                  <a:schemeClr val="tx1"/>
                </a:solidFill>
              </a:rPr>
              <a:t>데이터</a:t>
            </a:r>
            <a:r>
              <a:rPr lang="en-US" altLang="ko-KR" sz="1600" b="1" i="1" dirty="0">
                <a:solidFill>
                  <a:schemeClr val="tx1"/>
                </a:solidFill>
              </a:rPr>
              <a:t>, </a:t>
            </a:r>
            <a:r>
              <a:rPr lang="ko-KR" altLang="en-US" sz="1600" b="1" i="1" dirty="0">
                <a:solidFill>
                  <a:schemeClr val="tx1"/>
                </a:solidFill>
              </a:rPr>
              <a:t>위험 </a:t>
            </a:r>
            <a:r>
              <a:rPr lang="ko-KR" altLang="en-US" sz="1600" b="1" i="1" dirty="0" err="1">
                <a:solidFill>
                  <a:schemeClr val="tx1"/>
                </a:solidFill>
              </a:rPr>
              <a:t>평가및</a:t>
            </a:r>
            <a:r>
              <a:rPr lang="ko-KR" altLang="en-US" sz="1600" b="1" i="1" dirty="0">
                <a:solidFill>
                  <a:schemeClr val="tx1"/>
                </a:solidFill>
              </a:rPr>
              <a:t> 재무적 계정에 미치는 영향의 특성</a:t>
            </a:r>
            <a:r>
              <a:rPr lang="en-US" altLang="ko-KR" sz="1600" b="1" i="1" dirty="0">
                <a:solidFill>
                  <a:schemeClr val="tx1"/>
                </a:solidFill>
              </a:rPr>
              <a:t>; </a:t>
            </a:r>
            <a:r>
              <a:rPr lang="ko-KR" altLang="en-US" sz="1600" b="1" i="1" dirty="0">
                <a:solidFill>
                  <a:schemeClr val="tx1"/>
                </a:solidFill>
              </a:rPr>
              <a:t>사업 기간과 비교하여 보다 긴 기후 </a:t>
            </a:r>
            <a:r>
              <a:rPr lang="ko-KR" altLang="en-US" sz="1600" b="1" i="1" dirty="0" err="1">
                <a:solidFill>
                  <a:schemeClr val="tx1"/>
                </a:solidFill>
              </a:rPr>
              <a:t>관련위험</a:t>
            </a:r>
            <a:r>
              <a:rPr lang="ko-KR" altLang="en-US" sz="1600" b="1" i="1" dirty="0">
                <a:solidFill>
                  <a:schemeClr val="tx1"/>
                </a:solidFill>
              </a:rPr>
              <a:t> 및 기후와 관련된 기간</a:t>
            </a:r>
            <a:r>
              <a:rPr lang="en-US" altLang="ko-KR" sz="1600" b="1" i="1" dirty="0">
                <a:solidFill>
                  <a:schemeClr val="tx1"/>
                </a:solidFill>
              </a:rPr>
              <a:t>; </a:t>
            </a:r>
            <a:r>
              <a:rPr lang="ko-KR" altLang="en-US" sz="1600" b="1" i="1" dirty="0">
                <a:solidFill>
                  <a:schemeClr val="tx1"/>
                </a:solidFill>
              </a:rPr>
              <a:t>그리고 해당 결과를 공개적으로 공시하기 위한 승인의 확보가 포함</a:t>
            </a:r>
            <a:r>
              <a:rPr lang="en-US" altLang="ko-KR" sz="1600" b="1" i="1" dirty="0">
                <a:solidFill>
                  <a:schemeClr val="tx1"/>
                </a:solidFill>
              </a:rPr>
              <a:t>. </a:t>
            </a:r>
            <a:r>
              <a:rPr lang="ko-KR" altLang="en-US" sz="1600" b="1" i="1" dirty="0">
                <a:solidFill>
                  <a:schemeClr val="tx1"/>
                </a:solidFill>
              </a:rPr>
              <a:t>기업이 기후 관련 위험 및 기회가 기업에 미치는 영향에 대한 특정한 정보를 제공하는 경우</a:t>
            </a:r>
            <a:r>
              <a:rPr lang="en-US" altLang="ko-KR" sz="1600" b="1" i="1" dirty="0">
                <a:solidFill>
                  <a:schemeClr val="tx1"/>
                </a:solidFill>
              </a:rPr>
              <a:t>, </a:t>
            </a:r>
            <a:r>
              <a:rPr lang="ko-KR" altLang="en-US" sz="1600" b="1" i="1" dirty="0">
                <a:solidFill>
                  <a:schemeClr val="tx1"/>
                </a:solidFill>
              </a:rPr>
              <a:t>기후 관련 위험 및 기회의 재무적 영향을 공시하는 것은 더욱 복잡해진다</a:t>
            </a:r>
            <a:r>
              <a:rPr lang="en-US" altLang="ko-KR" sz="1600" b="1" i="1" dirty="0">
                <a:solidFill>
                  <a:schemeClr val="tx1"/>
                </a:solidFill>
              </a:rPr>
              <a:t>. </a:t>
            </a:r>
            <a:r>
              <a:rPr lang="ko-KR" altLang="en-US" sz="1600" b="1" i="1" dirty="0">
                <a:solidFill>
                  <a:schemeClr val="tx1"/>
                </a:solidFill>
              </a:rPr>
              <a:t>재무적 영향은 다른 지속가능성 관련 위험 및 기회와의 조합</a:t>
            </a:r>
            <a:r>
              <a:rPr lang="en-US" altLang="ko-KR" sz="1600" b="1" i="1" dirty="0">
                <a:solidFill>
                  <a:schemeClr val="tx1"/>
                </a:solidFill>
              </a:rPr>
              <a:t>(combination)</a:t>
            </a:r>
            <a:r>
              <a:rPr lang="ko-KR" altLang="en-US" sz="1600" b="1" i="1" dirty="0">
                <a:solidFill>
                  <a:schemeClr val="tx1"/>
                </a:solidFill>
              </a:rPr>
              <a:t>으로 인해 발생할 수 있으며</a:t>
            </a:r>
            <a:r>
              <a:rPr lang="en-US" altLang="ko-KR" sz="1600" b="1" i="1" dirty="0">
                <a:solidFill>
                  <a:schemeClr val="tx1"/>
                </a:solidFill>
              </a:rPr>
              <a:t>, </a:t>
            </a:r>
            <a:r>
              <a:rPr lang="ko-KR" altLang="en-US" sz="1600" b="1" i="1" dirty="0">
                <a:solidFill>
                  <a:schemeClr val="tx1"/>
                </a:solidFill>
              </a:rPr>
              <a:t>기후 관련 공시의 목적을 위하여 분리할 수 없음</a:t>
            </a:r>
            <a:r>
              <a:rPr lang="en-US" altLang="ko-KR" sz="1600" b="1" i="1" dirty="0">
                <a:solidFill>
                  <a:schemeClr val="tx1"/>
                </a:solidFill>
              </a:rPr>
              <a:t>.</a:t>
            </a:r>
            <a:endParaRPr lang="ko-KR" altLang="en-US" sz="1600" b="1" i="1" dirty="0">
              <a:solidFill>
                <a:schemeClr val="tx1"/>
              </a:solidFill>
            </a:endParaRPr>
          </a:p>
        </p:txBody>
      </p:sp>
      <p:sp>
        <p:nvSpPr>
          <p:cNvPr id="8" name="TextBox 7"/>
          <p:cNvSpPr txBox="1"/>
          <p:nvPr/>
        </p:nvSpPr>
        <p:spPr>
          <a:xfrm>
            <a:off x="8462865" y="5984874"/>
            <a:ext cx="2192694" cy="307777"/>
          </a:xfrm>
          <a:prstGeom prst="rect">
            <a:avLst/>
          </a:prstGeom>
          <a:noFill/>
        </p:spPr>
        <p:txBody>
          <a:bodyPr wrap="square" rtlCol="0">
            <a:spAutoFit/>
          </a:bodyPr>
          <a:lstStyle/>
          <a:p>
            <a:r>
              <a:rPr lang="en-US" altLang="ko-KR" sz="1400" dirty="0"/>
              <a:t>IFRS S2 </a:t>
            </a:r>
            <a:r>
              <a:rPr lang="ko-KR" altLang="en-US" sz="1400" dirty="0" err="1"/>
              <a:t>공개초안</a:t>
            </a:r>
            <a:r>
              <a:rPr lang="en-US" altLang="ko-KR" sz="1400" dirty="0"/>
              <a:t>(2022.3)</a:t>
            </a:r>
            <a:r>
              <a:rPr lang="ko-KR" altLang="en-US" sz="1400" dirty="0"/>
              <a:t> </a:t>
            </a:r>
          </a:p>
        </p:txBody>
      </p:sp>
    </p:spTree>
    <p:extLst>
      <p:ext uri="{BB962C8B-B14F-4D97-AF65-F5344CB8AC3E}">
        <p14:creationId xmlns:p14="http://schemas.microsoft.com/office/powerpoint/2010/main" val="41778242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28</a:t>
            </a:fld>
            <a:endParaRPr lang="ko-KR" altLang="en-US" dirty="0"/>
          </a:p>
        </p:txBody>
      </p:sp>
      <p:sp>
        <p:nvSpPr>
          <p:cNvPr id="7" name="TextBox 6"/>
          <p:cNvSpPr txBox="1"/>
          <p:nvPr/>
        </p:nvSpPr>
        <p:spPr>
          <a:xfrm>
            <a:off x="433387" y="241255"/>
            <a:ext cx="3939108" cy="461665"/>
          </a:xfrm>
          <a:prstGeom prst="rect">
            <a:avLst/>
          </a:prstGeom>
          <a:noFill/>
        </p:spPr>
        <p:txBody>
          <a:bodyPr wrap="square" rtlCol="0">
            <a:spAutoFit/>
          </a:bodyPr>
          <a:lstStyle/>
          <a:p>
            <a:r>
              <a:rPr lang="en-US" altLang="ko-KR" sz="2400" b="1" dirty="0"/>
              <a:t>IV. IFRS S2</a:t>
            </a:r>
            <a:r>
              <a:rPr lang="ko-KR" altLang="en-US" sz="2400" b="1" dirty="0"/>
              <a:t>와 </a:t>
            </a:r>
            <a:r>
              <a:rPr lang="en-US" altLang="ko-KR" sz="2400" b="1" dirty="0"/>
              <a:t>TCFD</a:t>
            </a:r>
            <a:endParaRPr lang="ko-KR" altLang="en-US" sz="2400" b="1" dirty="0"/>
          </a:p>
        </p:txBody>
      </p:sp>
      <p:sp>
        <p:nvSpPr>
          <p:cNvPr id="9" name="모서리가 둥근 직사각형 8"/>
          <p:cNvSpPr/>
          <p:nvPr/>
        </p:nvSpPr>
        <p:spPr>
          <a:xfrm>
            <a:off x="433387" y="958169"/>
            <a:ext cx="2496426"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solidFill>
                  <a:schemeClr val="tx1"/>
                </a:solidFill>
                <a:latin typeface="+mj-lt"/>
              </a:rPr>
              <a:t>SEC </a:t>
            </a:r>
            <a:r>
              <a:rPr lang="ko-KR" altLang="en-US" b="1" dirty="0" err="1">
                <a:solidFill>
                  <a:schemeClr val="tx1"/>
                </a:solidFill>
                <a:latin typeface="+mj-lt"/>
              </a:rPr>
              <a:t>기후공시</a:t>
            </a:r>
            <a:r>
              <a:rPr lang="ko-KR" altLang="en-US" b="1" dirty="0">
                <a:solidFill>
                  <a:schemeClr val="tx1"/>
                </a:solidFill>
                <a:latin typeface="+mj-lt"/>
              </a:rPr>
              <a:t> </a:t>
            </a:r>
            <a:r>
              <a:rPr lang="ko-KR" altLang="en-US" b="1" dirty="0" err="1">
                <a:solidFill>
                  <a:schemeClr val="tx1"/>
                </a:solidFill>
                <a:latin typeface="+mj-lt"/>
              </a:rPr>
              <a:t>규정안</a:t>
            </a:r>
            <a:endParaRPr lang="ko-KR" altLang="en-US" b="1" dirty="0">
              <a:solidFill>
                <a:schemeClr val="tx1"/>
              </a:solidFill>
              <a:latin typeface="+mj-lt"/>
            </a:endParaRPr>
          </a:p>
        </p:txBody>
      </p:sp>
      <p:sp>
        <p:nvSpPr>
          <p:cNvPr id="11" name="직사각형 10"/>
          <p:cNvSpPr/>
          <p:nvPr/>
        </p:nvSpPr>
        <p:spPr>
          <a:xfrm>
            <a:off x="433387" y="1511534"/>
            <a:ext cx="10809317" cy="4426918"/>
          </a:xfrm>
          <a:prstGeom prst="rect">
            <a:avLst/>
          </a:prstGeom>
        </p:spPr>
        <p:txBody>
          <a:bodyPr wrap="square">
            <a:spAutoFit/>
          </a:bodyPr>
          <a:lstStyle/>
          <a:p>
            <a:pPr marL="285750" indent="-285750" algn="just" fontAlgn="base">
              <a:lnSpc>
                <a:spcPct val="145000"/>
              </a:lnSpc>
              <a:buFont typeface="Arial" panose="020B0604020202020204" pitchFamily="34" charset="0"/>
              <a:buChar char="•"/>
            </a:pPr>
            <a:r>
              <a:rPr lang="en-US" altLang="ko-KR" sz="1400" b="1" dirty="0"/>
              <a:t>2022 </a:t>
            </a:r>
            <a:r>
              <a:rPr lang="ko-KR" altLang="en-US" sz="1400" b="1" dirty="0"/>
              <a:t>년 </a:t>
            </a:r>
            <a:r>
              <a:rPr lang="en-US" altLang="ko-KR" sz="1400" b="1" dirty="0"/>
              <a:t>3</a:t>
            </a:r>
            <a:r>
              <a:rPr lang="ko-KR" altLang="en-US" sz="1400" b="1" dirty="0"/>
              <a:t>월 미국 증권거래위원회 </a:t>
            </a:r>
            <a:r>
              <a:rPr lang="en-US" altLang="ko-KR" sz="1400" b="1" dirty="0"/>
              <a:t>(SEC)</a:t>
            </a:r>
            <a:r>
              <a:rPr lang="ko-KR" altLang="en-US" sz="1400" b="1" dirty="0"/>
              <a:t>가 기후 공시 의무화 </a:t>
            </a:r>
            <a:r>
              <a:rPr lang="ko-KR" altLang="en-US" sz="1400" b="1" dirty="0" err="1"/>
              <a:t>규정안을</a:t>
            </a:r>
            <a:r>
              <a:rPr lang="ko-KR" altLang="en-US" sz="1400" b="1" dirty="0"/>
              <a:t> 공개 </a:t>
            </a:r>
            <a:r>
              <a:rPr lang="en-US" altLang="ko-KR" sz="1400" b="1" dirty="0"/>
              <a:t>. </a:t>
            </a:r>
            <a:r>
              <a:rPr lang="ko-KR" altLang="en-US" sz="1400" b="1" dirty="0"/>
              <a:t>이 안은 미국 또는 외국 국적의 </a:t>
            </a:r>
            <a:r>
              <a:rPr lang="en-US" altLang="ko-KR" sz="1400" b="1" dirty="0"/>
              <a:t>SEC </a:t>
            </a:r>
            <a:r>
              <a:rPr lang="en-US" altLang="ko-KR" sz="1400" b="1" dirty="0" err="1"/>
              <a:t>SEC</a:t>
            </a:r>
            <a:r>
              <a:rPr lang="en-US" altLang="ko-KR" sz="1400" b="1" dirty="0"/>
              <a:t> </a:t>
            </a:r>
            <a:r>
              <a:rPr lang="ko-KR" altLang="en-US" sz="1400" b="1" dirty="0"/>
              <a:t>등록기업이 기후 관련 리스크에 관한 정량적 </a:t>
            </a:r>
            <a:r>
              <a:rPr lang="ko-KR" altLang="en-US" sz="1400" b="1" dirty="0" err="1"/>
              <a:t>지표뿐만</a:t>
            </a:r>
            <a:r>
              <a:rPr lang="ko-KR" altLang="en-US" sz="1400" b="1" dirty="0"/>
              <a:t> 아니라 정성적 정보를 공시하도록 의무화할 것을 제안</a:t>
            </a:r>
            <a:endParaRPr lang="en-US" altLang="ko-KR" sz="1400" b="1" dirty="0"/>
          </a:p>
          <a:p>
            <a:pPr marL="285750" indent="-285750" algn="just" fontAlgn="base">
              <a:lnSpc>
                <a:spcPct val="145000"/>
              </a:lnSpc>
              <a:buFont typeface="Arial" panose="020B0604020202020204" pitchFamily="34" charset="0"/>
              <a:buChar char="•"/>
            </a:pPr>
            <a:endParaRPr lang="en-US" altLang="ko-KR" sz="1400" b="1" dirty="0"/>
          </a:p>
          <a:p>
            <a:pPr marL="285750" indent="-285750" algn="just" fontAlgn="base">
              <a:lnSpc>
                <a:spcPct val="145000"/>
              </a:lnSpc>
              <a:buFont typeface="Arial" panose="020B0604020202020204" pitchFamily="34" charset="0"/>
              <a:buChar char="•"/>
            </a:pPr>
            <a:r>
              <a:rPr lang="en-US" altLang="ko-KR" sz="1400" b="1" dirty="0">
                <a:latin typeface="+mj-lt"/>
              </a:rPr>
              <a:t>SEC </a:t>
            </a:r>
            <a:r>
              <a:rPr lang="en-US" altLang="ko-KR" sz="1400" b="1" dirty="0" err="1">
                <a:latin typeface="+mj-lt"/>
              </a:rPr>
              <a:t>SEC</a:t>
            </a:r>
            <a:r>
              <a:rPr lang="ko-KR" altLang="en-US" sz="1400" b="1" dirty="0">
                <a:latin typeface="+mj-lt"/>
              </a:rPr>
              <a:t>안은 기업가치 평가와 관련된 기후 리스크 공시를 의무화 하기 위해 </a:t>
            </a:r>
            <a:r>
              <a:rPr lang="en-US" altLang="ko-KR" sz="1400" b="1" dirty="0">
                <a:latin typeface="+mj-lt"/>
              </a:rPr>
              <a:t>Scope </a:t>
            </a:r>
            <a:r>
              <a:rPr lang="en-US" altLang="ko-KR" sz="1400" b="1" dirty="0" err="1">
                <a:latin typeface="+mj-lt"/>
              </a:rPr>
              <a:t>Scope</a:t>
            </a:r>
            <a:r>
              <a:rPr lang="en-US" altLang="ko-KR" sz="1400" b="1" dirty="0">
                <a:latin typeface="+mj-lt"/>
              </a:rPr>
              <a:t> 1, 2 1, 2 1, 2 </a:t>
            </a:r>
            <a:r>
              <a:rPr lang="ko-KR" altLang="en-US" sz="1400" b="1" dirty="0">
                <a:latin typeface="+mj-lt"/>
              </a:rPr>
              <a:t>배출량 공시를 요구</a:t>
            </a:r>
            <a:r>
              <a:rPr lang="en-US" altLang="ko-KR" sz="1400" b="1" dirty="0">
                <a:latin typeface="+mj-lt"/>
              </a:rPr>
              <a:t>. Scope </a:t>
            </a:r>
            <a:r>
              <a:rPr lang="en-US" altLang="ko-KR" sz="1400" b="1" dirty="0" err="1">
                <a:latin typeface="+mj-lt"/>
              </a:rPr>
              <a:t>Scope</a:t>
            </a:r>
            <a:r>
              <a:rPr lang="en-US" altLang="ko-KR" sz="1400" b="1" dirty="0">
                <a:latin typeface="+mj-lt"/>
              </a:rPr>
              <a:t> 3 </a:t>
            </a:r>
            <a:r>
              <a:rPr lang="ko-KR" altLang="en-US" sz="1400" b="1" dirty="0">
                <a:latin typeface="+mj-lt"/>
              </a:rPr>
              <a:t>배출량도 중요한 수준이거나 기업의 온실가스 배출량 감축 목표에 포함된 경우에는 의무적으로 공시할 것을 요구</a:t>
            </a:r>
            <a:endParaRPr lang="en-US" altLang="ko-KR" sz="1400" b="1" dirty="0">
              <a:latin typeface="+mj-lt"/>
            </a:endParaRPr>
          </a:p>
          <a:p>
            <a:pPr marL="285750" indent="-285750" algn="just" fontAlgn="base">
              <a:lnSpc>
                <a:spcPct val="145000"/>
              </a:lnSpc>
              <a:buFont typeface="Arial" panose="020B0604020202020204" pitchFamily="34" charset="0"/>
              <a:buChar char="•"/>
            </a:pPr>
            <a:endParaRPr lang="en-US" altLang="ko-KR" sz="1400" b="1" dirty="0">
              <a:latin typeface="+mj-lt"/>
            </a:endParaRPr>
          </a:p>
          <a:p>
            <a:pPr marL="285750" indent="-285750" algn="just" fontAlgn="base">
              <a:lnSpc>
                <a:spcPct val="145000"/>
              </a:lnSpc>
              <a:buFont typeface="Arial" panose="020B0604020202020204" pitchFamily="34" charset="0"/>
              <a:buChar char="•"/>
            </a:pPr>
            <a:r>
              <a:rPr lang="ko-KR" altLang="en-US" sz="1400" b="1" dirty="0" err="1">
                <a:latin typeface="+mj-lt"/>
              </a:rPr>
              <a:t>규정안에</a:t>
            </a:r>
            <a:r>
              <a:rPr lang="ko-KR" altLang="en-US" sz="1400" b="1" dirty="0">
                <a:latin typeface="+mj-lt"/>
              </a:rPr>
              <a:t> 따르면 기업은 재무제표 내에 기후 관련 특정 지표를 기재하기 위한 새로운 주석을 공시 </a:t>
            </a:r>
            <a:r>
              <a:rPr lang="en-US" altLang="ko-KR" sz="1400" b="1" dirty="0">
                <a:latin typeface="+mj-lt"/>
              </a:rPr>
              <a:t>. </a:t>
            </a:r>
            <a:r>
              <a:rPr lang="ko-KR" altLang="en-US" sz="1400" b="1" dirty="0">
                <a:latin typeface="+mj-lt"/>
              </a:rPr>
              <a:t>여기에는 기후 관련 사건 또는 전환 활동이 계정과목 중 연결재무제표상 별도로 표시되는 각 항목 </a:t>
            </a:r>
            <a:r>
              <a:rPr lang="en-US" altLang="ko-KR" sz="1400" b="1" dirty="0">
                <a:latin typeface="+mj-lt"/>
              </a:rPr>
              <a:t>(line item item)</a:t>
            </a:r>
            <a:r>
              <a:rPr lang="ko-KR" altLang="en-US" sz="1400" b="1" dirty="0">
                <a:latin typeface="+mj-lt"/>
              </a:rPr>
              <a:t>에 미치는 개별적 영향이 포함되는데 </a:t>
            </a:r>
            <a:r>
              <a:rPr lang="en-US" altLang="ko-KR" sz="1400" b="1" dirty="0">
                <a:latin typeface="+mj-lt"/>
              </a:rPr>
              <a:t>,</a:t>
            </a:r>
            <a:r>
              <a:rPr lang="ko-KR" altLang="en-US" sz="1400" b="1" dirty="0">
                <a:latin typeface="+mj-lt"/>
              </a:rPr>
              <a:t>해당 영향이 항목 금액의 </a:t>
            </a:r>
            <a:r>
              <a:rPr lang="en-US" altLang="ko-KR" sz="1400" b="1" dirty="0">
                <a:latin typeface="+mj-lt"/>
              </a:rPr>
              <a:t>1% 1% 1% </a:t>
            </a:r>
            <a:r>
              <a:rPr lang="ko-KR" altLang="en-US" sz="1400" b="1" dirty="0">
                <a:latin typeface="+mj-lt"/>
              </a:rPr>
              <a:t>이상인 경우에만 공시가 요구 </a:t>
            </a:r>
            <a:r>
              <a:rPr lang="en-US" altLang="ko-KR" sz="1400" b="1" dirty="0">
                <a:latin typeface="+mj-lt"/>
              </a:rPr>
              <a:t>. </a:t>
            </a:r>
            <a:r>
              <a:rPr lang="ko-KR" altLang="en-US" sz="1400" b="1" dirty="0">
                <a:latin typeface="+mj-lt"/>
              </a:rPr>
              <a:t>또한 </a:t>
            </a:r>
            <a:r>
              <a:rPr lang="en-US" altLang="ko-KR" sz="1400" b="1" dirty="0">
                <a:latin typeface="+mj-lt"/>
              </a:rPr>
              <a:t>Scope </a:t>
            </a:r>
            <a:r>
              <a:rPr lang="en-US" altLang="ko-KR" sz="1400" b="1" dirty="0" err="1">
                <a:latin typeface="+mj-lt"/>
              </a:rPr>
              <a:t>Scope</a:t>
            </a:r>
            <a:r>
              <a:rPr lang="en-US" altLang="ko-KR" sz="1400" b="1" dirty="0">
                <a:latin typeface="+mj-lt"/>
              </a:rPr>
              <a:t> 1, 2 </a:t>
            </a:r>
            <a:r>
              <a:rPr lang="ko-KR" altLang="en-US" sz="1400" b="1" dirty="0">
                <a:latin typeface="+mj-lt"/>
              </a:rPr>
              <a:t>배출량 </a:t>
            </a:r>
            <a:r>
              <a:rPr lang="en-US" altLang="ko-KR" sz="1400" b="1" dirty="0">
                <a:latin typeface="+mj-lt"/>
              </a:rPr>
              <a:t>(Scope </a:t>
            </a:r>
            <a:r>
              <a:rPr lang="en-US" altLang="ko-KR" sz="1400" b="1" dirty="0" err="1">
                <a:latin typeface="+mj-lt"/>
              </a:rPr>
              <a:t>Scope</a:t>
            </a:r>
            <a:r>
              <a:rPr lang="en-US" altLang="ko-KR" sz="1400" b="1" dirty="0">
                <a:latin typeface="+mj-lt"/>
              </a:rPr>
              <a:t> 3 </a:t>
            </a:r>
            <a:r>
              <a:rPr lang="ko-KR" altLang="en-US" sz="1400" b="1" dirty="0">
                <a:latin typeface="+mj-lt"/>
              </a:rPr>
              <a:t>배출량도 포함 가능성 있음 </a:t>
            </a:r>
            <a:r>
              <a:rPr lang="en-US" altLang="ko-KR" sz="1400" b="1" dirty="0">
                <a:latin typeface="+mj-lt"/>
              </a:rPr>
              <a:t>) </a:t>
            </a:r>
            <a:r>
              <a:rPr lang="ko-KR" altLang="en-US" sz="1400" b="1" dirty="0">
                <a:latin typeface="+mj-lt"/>
              </a:rPr>
              <a:t>등의 지표는 재무제표 내가 아닌 별도의 위치에 공시하도록 요구할 것을 제안 </a:t>
            </a:r>
            <a:r>
              <a:rPr lang="en-US" altLang="ko-KR" sz="1400" b="1" dirty="0">
                <a:latin typeface="+mj-lt"/>
              </a:rPr>
              <a:t>. </a:t>
            </a:r>
            <a:r>
              <a:rPr lang="ko-KR" altLang="en-US" sz="1400" b="1" dirty="0">
                <a:latin typeface="+mj-lt"/>
              </a:rPr>
              <a:t>정보에 따라 공시 위치가 다른 것은 </a:t>
            </a:r>
            <a:r>
              <a:rPr lang="ko-KR" altLang="en-US" sz="1400" b="1" dirty="0" err="1">
                <a:latin typeface="+mj-lt"/>
              </a:rPr>
              <a:t>공시내역에</a:t>
            </a:r>
            <a:r>
              <a:rPr lang="ko-KR" altLang="en-US" sz="1400" b="1" dirty="0">
                <a:latin typeface="+mj-lt"/>
              </a:rPr>
              <a:t> 대한 법적 책임의 차이</a:t>
            </a:r>
            <a:endParaRPr lang="en-US" altLang="ko-KR" sz="1400" b="1" dirty="0">
              <a:latin typeface="+mj-lt"/>
            </a:endParaRPr>
          </a:p>
          <a:p>
            <a:pPr marL="285750" indent="-285750" algn="just" fontAlgn="base">
              <a:lnSpc>
                <a:spcPct val="145000"/>
              </a:lnSpc>
              <a:buFont typeface="Arial" panose="020B0604020202020204" pitchFamily="34" charset="0"/>
              <a:buChar char="•"/>
            </a:pPr>
            <a:endParaRPr lang="en-US" altLang="ko-KR" sz="1400" b="1" dirty="0">
              <a:latin typeface="+mj-lt"/>
            </a:endParaRPr>
          </a:p>
          <a:p>
            <a:pPr marL="285750" indent="-285750" algn="just" fontAlgn="base">
              <a:lnSpc>
                <a:spcPct val="145000"/>
              </a:lnSpc>
              <a:buFont typeface="Arial" panose="020B0604020202020204" pitchFamily="34" charset="0"/>
              <a:buChar char="•"/>
            </a:pPr>
            <a:r>
              <a:rPr lang="en-US" altLang="ko-KR" sz="1400" b="1" dirty="0">
                <a:latin typeface="+mj-lt"/>
              </a:rPr>
              <a:t>SEC</a:t>
            </a:r>
            <a:r>
              <a:rPr lang="ko-KR" altLang="en-US" sz="1400" b="1" dirty="0">
                <a:latin typeface="+mj-lt"/>
              </a:rPr>
              <a:t>가 </a:t>
            </a:r>
            <a:r>
              <a:rPr lang="en-US" altLang="ko-KR" sz="1400" b="1" dirty="0">
                <a:latin typeface="+mj-lt"/>
              </a:rPr>
              <a:t>2022</a:t>
            </a:r>
            <a:r>
              <a:rPr lang="ko-KR" altLang="en-US" sz="1400" b="1" dirty="0">
                <a:latin typeface="+mj-lt"/>
              </a:rPr>
              <a:t>년말까지 최종안을 </a:t>
            </a:r>
            <a:r>
              <a:rPr lang="ko-KR" altLang="en-US" sz="1400" b="1" dirty="0" err="1">
                <a:latin typeface="+mj-lt"/>
              </a:rPr>
              <a:t>채택할경우</a:t>
            </a:r>
            <a:r>
              <a:rPr lang="ko-KR" altLang="en-US" sz="1400" b="1" dirty="0">
                <a:latin typeface="+mj-lt"/>
              </a:rPr>
              <a:t>‘</a:t>
            </a:r>
            <a:r>
              <a:rPr lang="en-US" altLang="ko-KR" sz="1400" b="1" dirty="0" err="1">
                <a:latin typeface="+mj-lt"/>
              </a:rPr>
              <a:t>Larg</a:t>
            </a:r>
            <a:r>
              <a:rPr lang="en-US" altLang="ko-KR" sz="1400" b="1" dirty="0">
                <a:latin typeface="+mj-lt"/>
              </a:rPr>
              <a:t> </a:t>
            </a:r>
            <a:r>
              <a:rPr lang="en-US" altLang="ko-KR" sz="1400" b="1" dirty="0" err="1">
                <a:latin typeface="+mj-lt"/>
              </a:rPr>
              <a:t>eAccelerated</a:t>
            </a:r>
            <a:r>
              <a:rPr lang="en-US" altLang="ko-KR" sz="1400" b="1" dirty="0">
                <a:latin typeface="+mj-lt"/>
              </a:rPr>
              <a:t> Filer’</a:t>
            </a:r>
            <a:r>
              <a:rPr lang="ko-KR" altLang="en-US" sz="1400" b="1" dirty="0">
                <a:latin typeface="+mj-lt"/>
              </a:rPr>
              <a:t>에 해당하는 기업은</a:t>
            </a:r>
            <a:r>
              <a:rPr lang="en-US" altLang="ko-KR" sz="1400" b="1" dirty="0">
                <a:latin typeface="+mj-lt"/>
              </a:rPr>
              <a:t>FY2023(2024</a:t>
            </a:r>
            <a:r>
              <a:rPr lang="ko-KR" altLang="en-US" sz="1400" b="1" dirty="0" err="1">
                <a:latin typeface="+mj-lt"/>
              </a:rPr>
              <a:t>년제출</a:t>
            </a:r>
            <a:r>
              <a:rPr lang="en-US" altLang="ko-KR" sz="1400" b="1" dirty="0">
                <a:latin typeface="+mj-lt"/>
              </a:rPr>
              <a:t>)</a:t>
            </a:r>
            <a:r>
              <a:rPr lang="ko-KR" altLang="en-US" sz="1400" b="1" dirty="0">
                <a:latin typeface="+mj-lt"/>
              </a:rPr>
              <a:t>부터공시의무를 준수</a:t>
            </a:r>
            <a:endParaRPr lang="en-US" altLang="ko-KR" sz="1400" b="1" dirty="0">
              <a:latin typeface="+mj-lt"/>
            </a:endParaRPr>
          </a:p>
        </p:txBody>
      </p:sp>
    </p:spTree>
    <p:extLst>
      <p:ext uri="{BB962C8B-B14F-4D97-AF65-F5344CB8AC3E}">
        <p14:creationId xmlns:p14="http://schemas.microsoft.com/office/powerpoint/2010/main" val="3514444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29</a:t>
            </a:fld>
            <a:endParaRPr lang="ko-KR" altLang="en-US" dirty="0"/>
          </a:p>
        </p:txBody>
      </p:sp>
      <p:sp>
        <p:nvSpPr>
          <p:cNvPr id="7" name="TextBox 6"/>
          <p:cNvSpPr txBox="1"/>
          <p:nvPr/>
        </p:nvSpPr>
        <p:spPr>
          <a:xfrm>
            <a:off x="433387" y="241255"/>
            <a:ext cx="3939108" cy="461665"/>
          </a:xfrm>
          <a:prstGeom prst="rect">
            <a:avLst/>
          </a:prstGeom>
          <a:noFill/>
        </p:spPr>
        <p:txBody>
          <a:bodyPr wrap="square" rtlCol="0">
            <a:spAutoFit/>
          </a:bodyPr>
          <a:lstStyle/>
          <a:p>
            <a:r>
              <a:rPr lang="en-US" altLang="ko-KR" sz="2400" b="1" dirty="0"/>
              <a:t>IV. IFRS S2</a:t>
            </a:r>
            <a:r>
              <a:rPr lang="ko-KR" altLang="en-US" sz="2400" b="1" dirty="0"/>
              <a:t>와 </a:t>
            </a:r>
            <a:r>
              <a:rPr lang="en-US" altLang="ko-KR" sz="2400" b="1" dirty="0"/>
              <a:t>TCFD</a:t>
            </a:r>
            <a:endParaRPr lang="ko-KR" altLang="en-US" sz="2400" b="1" dirty="0"/>
          </a:p>
        </p:txBody>
      </p:sp>
      <p:sp>
        <p:nvSpPr>
          <p:cNvPr id="9" name="모서리가 둥근 직사각형 8"/>
          <p:cNvSpPr/>
          <p:nvPr/>
        </p:nvSpPr>
        <p:spPr>
          <a:xfrm>
            <a:off x="433387" y="958169"/>
            <a:ext cx="1554033" cy="4073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latin typeface="+mj-lt"/>
              </a:rPr>
              <a:t>EU CSRD</a:t>
            </a:r>
            <a:endParaRPr lang="ko-KR" altLang="en-US" b="1" dirty="0">
              <a:solidFill>
                <a:schemeClr val="tx1"/>
              </a:solidFill>
              <a:latin typeface="+mj-lt"/>
            </a:endParaRPr>
          </a:p>
        </p:txBody>
      </p:sp>
      <p:sp>
        <p:nvSpPr>
          <p:cNvPr id="11" name="직사각형 10"/>
          <p:cNvSpPr/>
          <p:nvPr/>
        </p:nvSpPr>
        <p:spPr>
          <a:xfrm>
            <a:off x="433387" y="1365492"/>
            <a:ext cx="10809317" cy="5403082"/>
          </a:xfrm>
          <a:prstGeom prst="rect">
            <a:avLst/>
          </a:prstGeom>
        </p:spPr>
        <p:txBody>
          <a:bodyPr wrap="square">
            <a:spAutoFit/>
          </a:bodyPr>
          <a:lstStyle/>
          <a:p>
            <a:pPr marL="285750" indent="-285750" algn="just" fontAlgn="base">
              <a:lnSpc>
                <a:spcPct val="145000"/>
              </a:lnSpc>
              <a:buFont typeface="Arial" panose="020B0604020202020204" pitchFamily="34" charset="0"/>
              <a:buChar char="•"/>
            </a:pPr>
            <a:r>
              <a:rPr lang="en-US" altLang="ko-KR" sz="1600" b="1" dirty="0"/>
              <a:t>EU</a:t>
            </a:r>
            <a:r>
              <a:rPr lang="ko-KR" altLang="en-US" sz="1600" b="1" dirty="0"/>
              <a:t>의 </a:t>
            </a:r>
            <a:r>
              <a:rPr lang="ko-KR" altLang="en-US" sz="1600" b="1" dirty="0" err="1"/>
              <a:t>기업지속가능성보고지침</a:t>
            </a:r>
            <a:r>
              <a:rPr lang="ko-KR" altLang="en-US" sz="1600" b="1" dirty="0"/>
              <a:t> </a:t>
            </a:r>
            <a:r>
              <a:rPr lang="en-US" altLang="ko-KR" sz="1600" b="1" dirty="0"/>
              <a:t>(CSRD) </a:t>
            </a:r>
            <a:r>
              <a:rPr lang="ko-KR" altLang="en-US" sz="1600" b="1" dirty="0"/>
              <a:t>안은 유럽을 세계 최초의 기후 중립 대륙으로 만들기 위한 유럽 </a:t>
            </a:r>
            <a:r>
              <a:rPr lang="ko-KR" altLang="en-US" sz="1600" b="1" dirty="0" err="1"/>
              <a:t>그린딜의</a:t>
            </a:r>
            <a:r>
              <a:rPr lang="ko-KR" altLang="en-US" sz="1600" b="1" dirty="0"/>
              <a:t> 일환으로 추진</a:t>
            </a:r>
            <a:endParaRPr lang="en-US" altLang="ko-KR" sz="1600" b="1" dirty="0"/>
          </a:p>
          <a:p>
            <a:pPr marL="285750" indent="-285750" algn="just" fontAlgn="base">
              <a:lnSpc>
                <a:spcPct val="145000"/>
              </a:lnSpc>
              <a:buFont typeface="Arial" panose="020B0604020202020204" pitchFamily="34" charset="0"/>
              <a:buChar char="•"/>
            </a:pPr>
            <a:r>
              <a:rPr lang="en-US" altLang="ko-KR" sz="1600" b="1" dirty="0"/>
              <a:t>CSRD</a:t>
            </a:r>
            <a:r>
              <a:rPr lang="ko-KR" altLang="en-US" sz="1600" b="1" dirty="0"/>
              <a:t>는 비 </a:t>
            </a:r>
            <a:r>
              <a:rPr lang="en-US" altLang="ko-KR" sz="1600" b="1" dirty="0"/>
              <a:t>EU</a:t>
            </a:r>
            <a:r>
              <a:rPr lang="ko-KR" altLang="en-US" sz="1600" b="1" dirty="0"/>
              <a:t>기업의 대규모 </a:t>
            </a:r>
            <a:r>
              <a:rPr lang="en-US" altLang="ko-KR" sz="1600" b="1" dirty="0"/>
              <a:t>EU</a:t>
            </a:r>
            <a:r>
              <a:rPr lang="ko-KR" altLang="en-US" sz="1600" b="1" dirty="0"/>
              <a:t>자회사까지 포함하는 모든 </a:t>
            </a:r>
            <a:r>
              <a:rPr lang="en-US" altLang="ko-KR" sz="1600" b="1" dirty="0"/>
              <a:t>EU</a:t>
            </a:r>
            <a:r>
              <a:rPr lang="ko-KR" altLang="en-US" sz="1600" b="1" dirty="0"/>
              <a:t>대기업 </a:t>
            </a:r>
            <a:r>
              <a:rPr lang="en-US" altLang="ko-KR" sz="1600" b="1" dirty="0"/>
              <a:t>(</a:t>
            </a:r>
            <a:r>
              <a:rPr lang="ko-KR" altLang="en-US" sz="1600" b="1" dirty="0"/>
              <a:t>상장 여부 무관 </a:t>
            </a:r>
            <a:r>
              <a:rPr lang="en-US" altLang="ko-KR" sz="1600" b="1" dirty="0"/>
              <a:t>)</a:t>
            </a:r>
            <a:r>
              <a:rPr lang="ko-KR" altLang="en-US" sz="1600" b="1" dirty="0"/>
              <a:t>과 상장 중소기업</a:t>
            </a:r>
            <a:r>
              <a:rPr lang="en-US" altLang="ko-KR" sz="1600" b="1" dirty="0"/>
              <a:t>(SME)</a:t>
            </a:r>
            <a:r>
              <a:rPr lang="ko-KR" altLang="en-US" sz="1600" b="1" dirty="0"/>
              <a:t>에 적용</a:t>
            </a:r>
            <a:r>
              <a:rPr lang="en-US" altLang="ko-KR" sz="1600" b="1" dirty="0"/>
              <a:t>. </a:t>
            </a:r>
            <a:r>
              <a:rPr lang="ko-KR" altLang="en-US" sz="1600" b="1" dirty="0"/>
              <a:t>적용 대상 기업은 사회적 가치 평가와 관련성이 있는 광범위한 지속가능성 사안 </a:t>
            </a:r>
            <a:r>
              <a:rPr lang="en-US" altLang="ko-KR" sz="1600" b="1" dirty="0"/>
              <a:t>(</a:t>
            </a:r>
            <a:r>
              <a:rPr lang="ko-KR" altLang="en-US" sz="1600" b="1" dirty="0"/>
              <a:t>기후 포함 </a:t>
            </a:r>
            <a:r>
              <a:rPr lang="en-US" altLang="ko-KR" sz="1600" b="1" dirty="0"/>
              <a:t>)</a:t>
            </a:r>
            <a:r>
              <a:rPr lang="ko-KR" altLang="en-US" sz="1600" b="1" dirty="0"/>
              <a:t>에 대한 정보를 의무적으로 공시 </a:t>
            </a:r>
            <a:r>
              <a:rPr lang="en-US" altLang="ko-KR" sz="1600" b="1" dirty="0"/>
              <a:t>.</a:t>
            </a:r>
          </a:p>
          <a:p>
            <a:pPr marL="285750" indent="-285750" algn="just" fontAlgn="base">
              <a:lnSpc>
                <a:spcPct val="145000"/>
              </a:lnSpc>
              <a:buFont typeface="Arial" panose="020B0604020202020204" pitchFamily="34" charset="0"/>
              <a:buChar char="•"/>
            </a:pPr>
            <a:r>
              <a:rPr lang="en-US" altLang="ko-KR" sz="1600" b="1" dirty="0"/>
              <a:t>CSRD</a:t>
            </a:r>
            <a:r>
              <a:rPr lang="ko-KR" altLang="en-US" sz="1600" b="1" dirty="0"/>
              <a:t>안은 거의 확정 단계에 이르렀으며 유럽연합이사회는 올해 최종 확정하는 것을 목표 </a:t>
            </a:r>
            <a:r>
              <a:rPr lang="en-US" altLang="ko-KR" sz="1600" b="1" dirty="0"/>
              <a:t>. </a:t>
            </a:r>
            <a:r>
              <a:rPr lang="ko-KR" altLang="en-US" sz="1600" b="1" dirty="0"/>
              <a:t>현재 </a:t>
            </a:r>
            <a:r>
              <a:rPr lang="ko-KR" altLang="en-US" sz="1600" b="1" dirty="0" err="1"/>
              <a:t>유럽재무</a:t>
            </a:r>
            <a:r>
              <a:rPr lang="ko-KR" altLang="en-US" sz="1600" b="1" dirty="0"/>
              <a:t> 보고자문그룹 </a:t>
            </a:r>
            <a:r>
              <a:rPr lang="en-US" altLang="ko-KR" sz="1600" b="1" dirty="0"/>
              <a:t>(EFRAG) </a:t>
            </a:r>
            <a:r>
              <a:rPr lang="ko-KR" altLang="en-US" sz="1600" b="1" dirty="0"/>
              <a:t>은 </a:t>
            </a:r>
            <a:r>
              <a:rPr lang="en-US" altLang="ko-KR" sz="1600" b="1" dirty="0"/>
              <a:t>CSRD </a:t>
            </a:r>
            <a:r>
              <a:rPr lang="ko-KR" altLang="en-US" sz="1600" b="1" dirty="0"/>
              <a:t>따른 </a:t>
            </a:r>
            <a:r>
              <a:rPr lang="en-US" altLang="ko-KR" sz="1600" b="1" dirty="0"/>
              <a:t>EU </a:t>
            </a:r>
            <a:r>
              <a:rPr lang="ko-KR" altLang="en-US" sz="1600" b="1" dirty="0"/>
              <a:t>지속가능성보고기준 </a:t>
            </a:r>
            <a:r>
              <a:rPr lang="en-US" altLang="ko-KR" sz="1600" b="1" dirty="0"/>
              <a:t>(ESRS)</a:t>
            </a:r>
            <a:r>
              <a:rPr lang="ko-KR" altLang="en-US" sz="1600" b="1" dirty="0"/>
              <a:t>을 개발 중</a:t>
            </a:r>
            <a:endParaRPr lang="en-US" altLang="ko-KR" sz="1600" b="1" dirty="0"/>
          </a:p>
          <a:p>
            <a:pPr marL="285750" indent="-285750" algn="just" fontAlgn="base">
              <a:lnSpc>
                <a:spcPct val="145000"/>
              </a:lnSpc>
              <a:buFont typeface="Arial" panose="020B0604020202020204" pitchFamily="34" charset="0"/>
              <a:buChar char="•"/>
            </a:pPr>
            <a:r>
              <a:rPr lang="ko-KR" altLang="en-US" sz="1600" b="1" dirty="0"/>
              <a:t>기후 기준의 정식 </a:t>
            </a:r>
            <a:r>
              <a:rPr lang="ko-KR" altLang="en-US" sz="1600" b="1" dirty="0" err="1"/>
              <a:t>의견수렴용</a:t>
            </a:r>
            <a:r>
              <a:rPr lang="ko-KR" altLang="en-US" sz="1600" b="1" dirty="0"/>
              <a:t> </a:t>
            </a:r>
            <a:r>
              <a:rPr lang="ko-KR" altLang="en-US" sz="1600" b="1" dirty="0" err="1"/>
              <a:t>협의문서는</a:t>
            </a:r>
            <a:r>
              <a:rPr lang="ko-KR" altLang="en-US" sz="1600" b="1" dirty="0"/>
              <a:t> 아직 발표되지 않았으나 올해 </a:t>
            </a:r>
            <a:r>
              <a:rPr lang="en-US" altLang="ko-KR" sz="1600" b="1" dirty="0"/>
              <a:t>1</a:t>
            </a:r>
            <a:r>
              <a:rPr lang="ko-KR" altLang="en-US" sz="1600" b="1" dirty="0"/>
              <a:t>월에 ‘</a:t>
            </a:r>
            <a:r>
              <a:rPr lang="en-US" altLang="ko-KR" sz="1600" b="1" dirty="0"/>
              <a:t>ESRS E1</a:t>
            </a:r>
            <a:r>
              <a:rPr lang="ko-KR" altLang="en-US" sz="1600" b="1" dirty="0"/>
              <a:t> ’ </a:t>
            </a:r>
            <a:r>
              <a:rPr lang="ko-KR" altLang="en-US" sz="1600" b="1" dirty="0" err="1"/>
              <a:t>작업초안</a:t>
            </a:r>
            <a:r>
              <a:rPr lang="ko-KR" altLang="en-US" sz="1600" b="1" dirty="0"/>
              <a:t> </a:t>
            </a:r>
            <a:r>
              <a:rPr lang="en-US" altLang="ko-KR" sz="1600" b="1" dirty="0"/>
              <a:t>(WD) </a:t>
            </a:r>
            <a:r>
              <a:rPr lang="ko-KR" altLang="en-US" sz="1600" b="1" dirty="0"/>
              <a:t> 공개 </a:t>
            </a:r>
            <a:r>
              <a:rPr lang="en-US" altLang="ko-KR" sz="1600" b="1" dirty="0"/>
              <a:t>.</a:t>
            </a:r>
          </a:p>
          <a:p>
            <a:pPr marL="285750" indent="-285750" algn="just" fontAlgn="base">
              <a:lnSpc>
                <a:spcPct val="145000"/>
              </a:lnSpc>
              <a:buFont typeface="Arial" panose="020B0604020202020204" pitchFamily="34" charset="0"/>
              <a:buChar char="•"/>
            </a:pPr>
            <a:r>
              <a:rPr lang="en-US" altLang="ko-KR" sz="1600" b="1" dirty="0"/>
              <a:t>CSRD</a:t>
            </a:r>
            <a:r>
              <a:rPr lang="ko-KR" altLang="en-US" sz="1600" b="1" dirty="0"/>
              <a:t>안은 기업이 자발적으로 온실가스 배출의 경제적 비용을 </a:t>
            </a:r>
            <a:r>
              <a:rPr lang="ko-KR" altLang="en-US" sz="1600" b="1" dirty="0" err="1"/>
              <a:t>내부화해</a:t>
            </a:r>
            <a:r>
              <a:rPr lang="ko-KR" altLang="en-US" sz="1600" b="1" dirty="0"/>
              <a:t> 운영비용에 이를 반영하는 제도인 ‘내부탄소가격제 ’를 운영하고 있는지 여부와 관련 정보 </a:t>
            </a:r>
            <a:r>
              <a:rPr lang="en-US" altLang="ko-KR" sz="1600" b="1" dirty="0"/>
              <a:t>(</a:t>
            </a:r>
            <a:r>
              <a:rPr lang="ko-KR" altLang="en-US" sz="1600" b="1" dirty="0"/>
              <a:t>참고 </a:t>
            </a:r>
            <a:r>
              <a:rPr lang="en-US" altLang="ko-KR" sz="1600" b="1" dirty="0"/>
              <a:t>: SEC</a:t>
            </a:r>
            <a:r>
              <a:rPr lang="ko-KR" altLang="en-US" sz="1600" b="1" dirty="0"/>
              <a:t>안은 내부탄소가격을 적용하는 경우 에만 공시 할 것을 요구 </a:t>
            </a:r>
            <a:r>
              <a:rPr lang="en-US" altLang="ko-KR" sz="1600" b="1" dirty="0"/>
              <a:t>), </a:t>
            </a:r>
            <a:r>
              <a:rPr lang="ko-KR" altLang="en-US" sz="1600" b="1" dirty="0"/>
              <a:t>기후 관련 목표 치 및 성과 지표가 보상 체계 에 통합되어 있는지 여부와 그 방식 </a:t>
            </a:r>
            <a:r>
              <a:rPr lang="en-US" altLang="ko-KR" sz="1600" b="1" dirty="0"/>
              <a:t>, EU </a:t>
            </a:r>
            <a:r>
              <a:rPr lang="ko-KR" altLang="en-US" sz="1600" b="1" dirty="0"/>
              <a:t>의 지속가능금융 </a:t>
            </a:r>
            <a:r>
              <a:rPr lang="ko-KR" altLang="en-US" sz="1600" b="1" dirty="0" err="1"/>
              <a:t>택소노미</a:t>
            </a:r>
            <a:r>
              <a:rPr lang="ko-KR" altLang="en-US" sz="1600" b="1" dirty="0"/>
              <a:t> </a:t>
            </a:r>
            <a:r>
              <a:rPr lang="en-US" altLang="ko-KR" sz="1600" b="1" dirty="0"/>
              <a:t>(taxonomy </a:t>
            </a:r>
            <a:r>
              <a:rPr lang="en-US" altLang="ko-KR" sz="1600" b="1" dirty="0" err="1"/>
              <a:t>taxonomytaxonomy</a:t>
            </a:r>
            <a:r>
              <a:rPr lang="en-US" altLang="ko-KR" sz="1600" b="1" dirty="0"/>
              <a:t> )</a:t>
            </a:r>
            <a:r>
              <a:rPr lang="ko-KR" altLang="en-US" sz="1600" b="1" dirty="0"/>
              <a:t>에 따라 요구되는 정보 를 모두 공시 하도록 </a:t>
            </a:r>
            <a:endParaRPr lang="en-US" altLang="ko-KR" sz="1600" b="1" dirty="0"/>
          </a:p>
          <a:p>
            <a:pPr marL="285750" indent="-285750" algn="just" fontAlgn="base">
              <a:lnSpc>
                <a:spcPct val="145000"/>
              </a:lnSpc>
              <a:buFont typeface="Arial" panose="020B0604020202020204" pitchFamily="34" charset="0"/>
              <a:buChar char="•"/>
            </a:pPr>
            <a:r>
              <a:rPr lang="en-US" altLang="ko-KR" sz="1600" b="1" dirty="0"/>
              <a:t>Scope 1-3 </a:t>
            </a:r>
            <a:r>
              <a:rPr lang="ko-KR" altLang="en-US" sz="1600" b="1" dirty="0"/>
              <a:t>배출량 및 시나리오 분석 공시 를 의무화하며 산업별 별도 요구사항이 포함될 것으로 예상 </a:t>
            </a:r>
            <a:r>
              <a:rPr lang="en-US" altLang="ko-KR" sz="1600" b="1" dirty="0"/>
              <a:t>.</a:t>
            </a:r>
          </a:p>
          <a:p>
            <a:pPr marL="285750" indent="-285750" algn="just" fontAlgn="base">
              <a:lnSpc>
                <a:spcPct val="145000"/>
              </a:lnSpc>
              <a:buFont typeface="Arial" panose="020B0604020202020204" pitchFamily="34" charset="0"/>
              <a:buChar char="•"/>
            </a:pPr>
            <a:r>
              <a:rPr lang="ko-KR" altLang="en-US" sz="1600" b="1" dirty="0"/>
              <a:t>미국 </a:t>
            </a:r>
            <a:r>
              <a:rPr lang="en-US" altLang="ko-KR" sz="1600" b="1" dirty="0"/>
              <a:t>SEC </a:t>
            </a:r>
            <a:r>
              <a:rPr lang="en-US" altLang="ko-KR" sz="1600" b="1" dirty="0" err="1"/>
              <a:t>SEC</a:t>
            </a:r>
            <a:r>
              <a:rPr lang="ko-KR" altLang="en-US" sz="1600" b="1" dirty="0"/>
              <a:t>규정 안이 </a:t>
            </a:r>
            <a:r>
              <a:rPr lang="en-US" altLang="ko-KR" sz="1600" b="1" dirty="0"/>
              <a:t>Scope 1, 2  </a:t>
            </a:r>
            <a:r>
              <a:rPr lang="ko-KR" altLang="en-US" sz="1600" b="1" dirty="0"/>
              <a:t>배출량 수치에 대해서만 독립적인 제</a:t>
            </a:r>
            <a:r>
              <a:rPr lang="en-US" altLang="ko-KR" sz="1600" b="1" dirty="0"/>
              <a:t>3</a:t>
            </a:r>
            <a:r>
              <a:rPr lang="ko-KR" altLang="en-US" sz="1600" b="1" dirty="0"/>
              <a:t>자의 인증을 요구하는 반면 </a:t>
            </a:r>
            <a:r>
              <a:rPr lang="en-US" altLang="ko-KR" sz="1600" b="1" dirty="0"/>
              <a:t>CSRD</a:t>
            </a:r>
            <a:r>
              <a:rPr lang="ko-KR" altLang="en-US" sz="1600" b="1" dirty="0"/>
              <a:t>안은 모든 공시 요구사항에 대해 인증을 의무화</a:t>
            </a:r>
            <a:endParaRPr lang="en-US" altLang="ko-KR" sz="1600" b="1" dirty="0">
              <a:latin typeface="+mj-lt"/>
            </a:endParaRPr>
          </a:p>
        </p:txBody>
      </p:sp>
    </p:spTree>
    <p:extLst>
      <p:ext uri="{BB962C8B-B14F-4D97-AF65-F5344CB8AC3E}">
        <p14:creationId xmlns:p14="http://schemas.microsoft.com/office/powerpoint/2010/main" val="2501923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30</a:t>
            </a:fld>
            <a:endParaRPr lang="ko-KR" altLang="en-US" dirty="0"/>
          </a:p>
        </p:txBody>
      </p:sp>
      <p:sp>
        <p:nvSpPr>
          <p:cNvPr id="7" name="TextBox 6"/>
          <p:cNvSpPr txBox="1"/>
          <p:nvPr/>
        </p:nvSpPr>
        <p:spPr>
          <a:xfrm>
            <a:off x="433387" y="241255"/>
            <a:ext cx="3939108" cy="461665"/>
          </a:xfrm>
          <a:prstGeom prst="rect">
            <a:avLst/>
          </a:prstGeom>
          <a:noFill/>
        </p:spPr>
        <p:txBody>
          <a:bodyPr wrap="square" rtlCol="0">
            <a:spAutoFit/>
          </a:bodyPr>
          <a:lstStyle/>
          <a:p>
            <a:r>
              <a:rPr lang="en-US" altLang="ko-KR" sz="2400" b="1" dirty="0"/>
              <a:t>IV. IFRS S2</a:t>
            </a:r>
            <a:r>
              <a:rPr lang="ko-KR" altLang="en-US" sz="2400" b="1" dirty="0"/>
              <a:t>와 </a:t>
            </a:r>
            <a:r>
              <a:rPr lang="en-US" altLang="ko-KR" sz="2400" b="1" dirty="0"/>
              <a:t>TCFD</a:t>
            </a:r>
            <a:endParaRPr lang="ko-KR" altLang="en-US" sz="2400" b="1" dirty="0"/>
          </a:p>
        </p:txBody>
      </p:sp>
      <p:pic>
        <p:nvPicPr>
          <p:cNvPr id="3" name="그림 2"/>
          <p:cNvPicPr>
            <a:picLocks noChangeAspect="1"/>
          </p:cNvPicPr>
          <p:nvPr/>
        </p:nvPicPr>
        <p:blipFill>
          <a:blip r:embed="rId2"/>
          <a:stretch>
            <a:fillRect/>
          </a:stretch>
        </p:blipFill>
        <p:spPr>
          <a:xfrm>
            <a:off x="433387" y="971917"/>
            <a:ext cx="11099167" cy="5120972"/>
          </a:xfrm>
          <a:prstGeom prst="rect">
            <a:avLst/>
          </a:prstGeom>
        </p:spPr>
      </p:pic>
      <p:sp>
        <p:nvSpPr>
          <p:cNvPr id="9" name="TextBox 8"/>
          <p:cNvSpPr txBox="1"/>
          <p:nvPr/>
        </p:nvSpPr>
        <p:spPr>
          <a:xfrm>
            <a:off x="9535886" y="6217850"/>
            <a:ext cx="2136710" cy="276999"/>
          </a:xfrm>
          <a:prstGeom prst="rect">
            <a:avLst/>
          </a:prstGeom>
          <a:noFill/>
        </p:spPr>
        <p:txBody>
          <a:bodyPr wrap="square" rtlCol="0">
            <a:spAutoFit/>
          </a:bodyPr>
          <a:lstStyle/>
          <a:p>
            <a:r>
              <a:rPr lang="en-US" altLang="ko-KR" sz="1200" dirty="0"/>
              <a:t>2022 EY</a:t>
            </a:r>
            <a:r>
              <a:rPr lang="ko-KR" altLang="en-US" sz="1200" dirty="0"/>
              <a:t>한영 보고서</a:t>
            </a:r>
          </a:p>
        </p:txBody>
      </p:sp>
    </p:spTree>
    <p:extLst>
      <p:ext uri="{BB962C8B-B14F-4D97-AF65-F5344CB8AC3E}">
        <p14:creationId xmlns:p14="http://schemas.microsoft.com/office/powerpoint/2010/main" val="1309266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31</a:t>
            </a:fld>
            <a:endParaRPr lang="ko-KR" altLang="en-US"/>
          </a:p>
        </p:txBody>
      </p:sp>
      <p:sp>
        <p:nvSpPr>
          <p:cNvPr id="7" name="TextBox 6"/>
          <p:cNvSpPr txBox="1"/>
          <p:nvPr/>
        </p:nvSpPr>
        <p:spPr>
          <a:xfrm>
            <a:off x="433386" y="241255"/>
            <a:ext cx="5370513" cy="461665"/>
          </a:xfrm>
          <a:prstGeom prst="rect">
            <a:avLst/>
          </a:prstGeom>
          <a:noFill/>
        </p:spPr>
        <p:txBody>
          <a:bodyPr wrap="square" rtlCol="0">
            <a:spAutoFit/>
          </a:bodyPr>
          <a:lstStyle/>
          <a:p>
            <a:r>
              <a:rPr lang="en-US" altLang="ko-KR" sz="2400" b="1" dirty="0"/>
              <a:t>V. TCFD</a:t>
            </a:r>
            <a:r>
              <a:rPr lang="ko-KR" altLang="en-US" sz="2400" b="1" dirty="0"/>
              <a:t>에 대한 국내 대응 방안</a:t>
            </a:r>
          </a:p>
        </p:txBody>
      </p:sp>
      <p:sp>
        <p:nvSpPr>
          <p:cNvPr id="2" name="직사각형 1"/>
          <p:cNvSpPr/>
          <p:nvPr/>
        </p:nvSpPr>
        <p:spPr>
          <a:xfrm>
            <a:off x="433386" y="1032495"/>
            <a:ext cx="10502092" cy="3449149"/>
          </a:xfrm>
          <a:prstGeom prst="rect">
            <a:avLst/>
          </a:prstGeom>
        </p:spPr>
        <p:txBody>
          <a:bodyPr wrap="square">
            <a:spAutoFit/>
          </a:bodyPr>
          <a:lstStyle/>
          <a:p>
            <a:pPr marL="285750" indent="-285750" algn="just" fontAlgn="base">
              <a:lnSpc>
                <a:spcPct val="160000"/>
              </a:lnSpc>
              <a:spcAft>
                <a:spcPts val="800"/>
              </a:spcAft>
              <a:buFont typeface="Arial" panose="020B0604020202020204" pitchFamily="34" charset="0"/>
              <a:buChar char="•"/>
            </a:pPr>
            <a:r>
              <a:rPr lang="en-US" altLang="ko-KR" sz="1600" b="1" dirty="0">
                <a:latin typeface="+mj-lt"/>
              </a:rPr>
              <a:t>Big 4 </a:t>
            </a:r>
            <a:r>
              <a:rPr lang="ko-KR" altLang="en-US" sz="1600" b="1" dirty="0">
                <a:latin typeface="+mj-lt"/>
              </a:rPr>
              <a:t>회계법인 중 하나인 </a:t>
            </a:r>
            <a:r>
              <a:rPr lang="en-US" altLang="ko-KR" sz="1600" b="1" dirty="0">
                <a:latin typeface="+mj-lt"/>
              </a:rPr>
              <a:t>EY</a:t>
            </a:r>
            <a:r>
              <a:rPr lang="ko-KR" altLang="en-US" sz="1600" b="1" dirty="0">
                <a:latin typeface="+mj-lt"/>
              </a:rPr>
              <a:t>는 지난 </a:t>
            </a:r>
            <a:r>
              <a:rPr lang="en-US" altLang="ko-KR" sz="1600" b="1" dirty="0">
                <a:latin typeface="+mj-lt"/>
              </a:rPr>
              <a:t>2018</a:t>
            </a:r>
            <a:r>
              <a:rPr lang="ko-KR" altLang="en-US" sz="1600" b="1" dirty="0">
                <a:latin typeface="+mj-lt"/>
              </a:rPr>
              <a:t>년부터 </a:t>
            </a:r>
            <a:r>
              <a:rPr lang="en-US" altLang="ko-KR" sz="1600" b="1" dirty="0">
                <a:latin typeface="+mj-lt"/>
              </a:rPr>
              <a:t>TCFD </a:t>
            </a:r>
            <a:r>
              <a:rPr lang="ko-KR" altLang="en-US" sz="1600" b="1" dirty="0">
                <a:latin typeface="+mj-lt"/>
              </a:rPr>
              <a:t>권고안을 기준으로 보고를 하고 있는 기업들의 현황을 조사하여 매년 ‘</a:t>
            </a:r>
            <a:r>
              <a:rPr lang="en-US" altLang="ko-KR" sz="1600" b="1" dirty="0">
                <a:latin typeface="+mj-lt"/>
              </a:rPr>
              <a:t>Global Climate Disclosure </a:t>
            </a:r>
            <a:r>
              <a:rPr lang="en-US" altLang="ko-KR" sz="1600" b="1" dirty="0" err="1">
                <a:latin typeface="+mj-lt"/>
              </a:rPr>
              <a:t>Barameter</a:t>
            </a:r>
            <a:r>
              <a:rPr lang="en-US" altLang="ko-KR" sz="1600" b="1" dirty="0">
                <a:latin typeface="+mj-lt"/>
              </a:rPr>
              <a:t>'</a:t>
            </a:r>
            <a:r>
              <a:rPr lang="ko-KR" altLang="en-US" sz="1600" b="1" dirty="0">
                <a:latin typeface="+mj-lt"/>
              </a:rPr>
              <a:t>를 발표</a:t>
            </a:r>
            <a:r>
              <a:rPr lang="en-US" altLang="ko-KR" sz="1600" b="1" dirty="0">
                <a:latin typeface="+mj-lt"/>
              </a:rPr>
              <a:t>. EY</a:t>
            </a:r>
            <a:r>
              <a:rPr lang="ko-KR" altLang="en-US" sz="1600" b="1" dirty="0">
                <a:latin typeface="+mj-lt"/>
              </a:rPr>
              <a:t>는 </a:t>
            </a:r>
            <a:r>
              <a:rPr lang="en-US" altLang="ko-KR" sz="1600" b="1" dirty="0">
                <a:latin typeface="+mj-lt"/>
              </a:rPr>
              <a:t>TCFD </a:t>
            </a:r>
            <a:r>
              <a:rPr lang="ko-KR" altLang="en-US" sz="1600" b="1" dirty="0">
                <a:latin typeface="+mj-lt"/>
              </a:rPr>
              <a:t>권고안에 따라 보고하고 있는 기업들의 보고 내용을 </a:t>
            </a:r>
            <a:r>
              <a:rPr lang="en-US" altLang="ko-KR" sz="1600" b="1" dirty="0">
                <a:latin typeface="+mj-lt"/>
              </a:rPr>
              <a:t>11</a:t>
            </a:r>
            <a:r>
              <a:rPr lang="ko-KR" altLang="en-US" sz="1600" b="1" dirty="0">
                <a:latin typeface="+mj-lt"/>
              </a:rPr>
              <a:t>개 세부 항목 </a:t>
            </a:r>
            <a:r>
              <a:rPr lang="ko-KR" altLang="en-US" sz="1600" b="1" dirty="0" err="1">
                <a:latin typeface="+mj-lt"/>
              </a:rPr>
              <a:t>준수율</a:t>
            </a:r>
            <a:r>
              <a:rPr lang="en-US" altLang="ko-KR" sz="1600" b="1" dirty="0">
                <a:latin typeface="+mj-lt"/>
              </a:rPr>
              <a:t>(Coverage)</a:t>
            </a:r>
            <a:r>
              <a:rPr lang="ko-KR" altLang="en-US" sz="1600" b="1" dirty="0">
                <a:latin typeface="+mj-lt"/>
              </a:rPr>
              <a:t>와 보고 품질</a:t>
            </a:r>
            <a:r>
              <a:rPr lang="en-US" altLang="ko-KR" sz="1600" b="1" dirty="0">
                <a:latin typeface="+mj-lt"/>
              </a:rPr>
              <a:t>(Quality)</a:t>
            </a:r>
            <a:r>
              <a:rPr lang="ko-KR" altLang="en-US" sz="1600" b="1" dirty="0">
                <a:latin typeface="+mj-lt"/>
              </a:rPr>
              <a:t>를 평가하여 보고서를 통해 공개</a:t>
            </a:r>
            <a:r>
              <a:rPr lang="en-US" altLang="ko-KR" sz="1600" b="1" dirty="0">
                <a:latin typeface="+mj-lt"/>
              </a:rPr>
              <a:t> </a:t>
            </a:r>
            <a:endParaRPr lang="ko-KR" altLang="en-US" sz="1600" b="1" dirty="0">
              <a:latin typeface="+mj-lt"/>
            </a:endParaRPr>
          </a:p>
          <a:p>
            <a:pPr marL="285750" indent="-285750" algn="just" fontAlgn="base">
              <a:lnSpc>
                <a:spcPct val="160000"/>
              </a:lnSpc>
              <a:spcAft>
                <a:spcPts val="800"/>
              </a:spcAft>
              <a:buFont typeface="Arial" panose="020B0604020202020204" pitchFamily="34" charset="0"/>
              <a:buChar char="•"/>
            </a:pPr>
            <a:endParaRPr lang="en-US" altLang="ko-KR" sz="1600" b="1" dirty="0">
              <a:latin typeface="+mj-lt"/>
            </a:endParaRPr>
          </a:p>
          <a:p>
            <a:pPr marL="285750" indent="-285750" algn="just" fontAlgn="base">
              <a:lnSpc>
                <a:spcPct val="160000"/>
              </a:lnSpc>
              <a:spcAft>
                <a:spcPts val="800"/>
              </a:spcAft>
              <a:buFont typeface="Arial" panose="020B0604020202020204" pitchFamily="34" charset="0"/>
              <a:buChar char="•"/>
            </a:pPr>
            <a:r>
              <a:rPr lang="ko-KR" altLang="en-US" sz="1600" b="1" dirty="0">
                <a:latin typeface="+mj-lt"/>
              </a:rPr>
              <a:t>조사 대상 기업들의 평균 품질 점수는 </a:t>
            </a:r>
            <a:r>
              <a:rPr lang="en-US" altLang="ko-KR" sz="1600" b="1" dirty="0">
                <a:latin typeface="+mj-lt"/>
              </a:rPr>
              <a:t>11</a:t>
            </a:r>
            <a:r>
              <a:rPr lang="ko-KR" altLang="en-US" sz="1600" b="1" dirty="0">
                <a:latin typeface="+mj-lt"/>
              </a:rPr>
              <a:t>개 권장 사항 전체에서 획득 가능한 최대 점수의 </a:t>
            </a:r>
            <a:r>
              <a:rPr lang="en-US" altLang="ko-KR" sz="1600" b="1" dirty="0">
                <a:latin typeface="+mj-lt"/>
              </a:rPr>
              <a:t>42%</a:t>
            </a:r>
            <a:r>
              <a:rPr lang="ko-KR" altLang="en-US" sz="1600" b="1" dirty="0">
                <a:latin typeface="+mj-lt"/>
              </a:rPr>
              <a:t>에 불과</a:t>
            </a:r>
            <a:r>
              <a:rPr lang="en-US" altLang="ko-KR" sz="1600" b="1" dirty="0">
                <a:latin typeface="+mj-lt"/>
              </a:rPr>
              <a:t>. 100%</a:t>
            </a:r>
            <a:r>
              <a:rPr lang="ko-KR" altLang="en-US" sz="1600" b="1" dirty="0">
                <a:latin typeface="+mj-lt"/>
              </a:rPr>
              <a:t>의 </a:t>
            </a:r>
            <a:r>
              <a:rPr lang="ko-KR" altLang="en-US" sz="1600" b="1" dirty="0" err="1">
                <a:latin typeface="+mj-lt"/>
              </a:rPr>
              <a:t>적용율을</a:t>
            </a:r>
            <a:r>
              <a:rPr lang="ko-KR" altLang="en-US" sz="1600" b="1" dirty="0">
                <a:latin typeface="+mj-lt"/>
              </a:rPr>
              <a:t> 갖고 있는 기업들은 </a:t>
            </a:r>
            <a:r>
              <a:rPr lang="en-US" altLang="ko-KR" sz="1600" b="1" dirty="0">
                <a:latin typeface="+mj-lt"/>
              </a:rPr>
              <a:t>50%</a:t>
            </a:r>
            <a:r>
              <a:rPr lang="ko-KR" altLang="en-US" sz="1600" b="1" dirty="0">
                <a:latin typeface="+mj-lt"/>
              </a:rPr>
              <a:t>에 육박했지만</a:t>
            </a:r>
            <a:r>
              <a:rPr lang="en-US" altLang="ko-KR" sz="1600" b="1" dirty="0">
                <a:latin typeface="+mj-lt"/>
              </a:rPr>
              <a:t>, </a:t>
            </a:r>
            <a:r>
              <a:rPr lang="ko-KR" altLang="en-US" sz="1600" b="1" dirty="0">
                <a:latin typeface="+mj-lt"/>
              </a:rPr>
              <a:t>이들 중 </a:t>
            </a:r>
            <a:r>
              <a:rPr lang="en-US" altLang="ko-KR" sz="1600" b="1" dirty="0">
                <a:latin typeface="+mj-lt"/>
              </a:rPr>
              <a:t>3%</a:t>
            </a:r>
            <a:r>
              <a:rPr lang="ko-KR" altLang="en-US" sz="1600" b="1" dirty="0">
                <a:latin typeface="+mj-lt"/>
              </a:rPr>
              <a:t>만이 </a:t>
            </a:r>
            <a:r>
              <a:rPr lang="en-US" altLang="ko-KR" sz="1600" b="1" dirty="0">
                <a:latin typeface="+mj-lt"/>
              </a:rPr>
              <a:t>100% </a:t>
            </a:r>
            <a:r>
              <a:rPr lang="ko-KR" altLang="en-US" sz="1600" b="1" dirty="0">
                <a:latin typeface="+mj-lt"/>
              </a:rPr>
              <a:t>품질 점수를 받았을 뿐</a:t>
            </a:r>
            <a:r>
              <a:rPr lang="en-US" altLang="ko-KR" sz="1600" b="1" dirty="0">
                <a:latin typeface="+mj-lt"/>
              </a:rPr>
              <a:t>. </a:t>
            </a:r>
            <a:r>
              <a:rPr lang="ko-KR" altLang="en-US" sz="1600" b="1" dirty="0">
                <a:latin typeface="+mj-lt"/>
              </a:rPr>
              <a:t>즉</a:t>
            </a:r>
            <a:r>
              <a:rPr lang="en-US" altLang="ko-KR" sz="1600" b="1" dirty="0">
                <a:latin typeface="+mj-lt"/>
              </a:rPr>
              <a:t>, </a:t>
            </a:r>
            <a:r>
              <a:rPr lang="ko-KR" altLang="en-US" sz="1600" b="1" dirty="0">
                <a:latin typeface="+mj-lt"/>
              </a:rPr>
              <a:t>개선의 여지가 많이 있다는 것</a:t>
            </a:r>
            <a:r>
              <a:rPr lang="en-US" altLang="ko-KR" sz="1600" b="1" dirty="0">
                <a:latin typeface="+mj-lt"/>
              </a:rPr>
              <a:t>. </a:t>
            </a:r>
            <a:r>
              <a:rPr lang="ko-KR" altLang="en-US" sz="1600" b="1" dirty="0">
                <a:latin typeface="+mj-lt"/>
              </a:rPr>
              <a:t>상세 분석에 따르면</a:t>
            </a:r>
            <a:r>
              <a:rPr lang="en-US" altLang="ko-KR" sz="1600" b="1" dirty="0">
                <a:latin typeface="+mj-lt"/>
              </a:rPr>
              <a:t>, </a:t>
            </a:r>
            <a:r>
              <a:rPr lang="ko-KR" altLang="en-US" sz="1600" b="1" dirty="0">
                <a:latin typeface="+mj-lt"/>
              </a:rPr>
              <a:t>많은 기업들이 실제로 기후 관련 위험과 기회에 대해 보고는 하고 있지만</a:t>
            </a:r>
            <a:r>
              <a:rPr lang="en-US" altLang="ko-KR" sz="1600" b="1" dirty="0">
                <a:latin typeface="+mj-lt"/>
              </a:rPr>
              <a:t>, </a:t>
            </a:r>
            <a:r>
              <a:rPr lang="ko-KR" altLang="en-US" sz="1600" b="1" dirty="0">
                <a:latin typeface="+mj-lt"/>
              </a:rPr>
              <a:t>단순히 </a:t>
            </a:r>
            <a:r>
              <a:rPr lang="en-US" altLang="ko-KR" sz="1600" b="1" dirty="0">
                <a:latin typeface="+mj-lt"/>
              </a:rPr>
              <a:t>TCFD </a:t>
            </a:r>
            <a:r>
              <a:rPr lang="ko-KR" altLang="en-US" sz="1600" b="1" dirty="0">
                <a:latin typeface="+mj-lt"/>
              </a:rPr>
              <a:t>항목별 상세 정보 공개가 없이 단순 체크 </a:t>
            </a:r>
            <a:r>
              <a:rPr lang="ko-KR" altLang="en-US" sz="1600" b="1" dirty="0" err="1">
                <a:latin typeface="+mj-lt"/>
              </a:rPr>
              <a:t>박싱</a:t>
            </a:r>
            <a:r>
              <a:rPr lang="en-US" altLang="ko-KR" sz="1600" b="1" dirty="0">
                <a:latin typeface="+mj-lt"/>
              </a:rPr>
              <a:t>(check-boxing)</a:t>
            </a:r>
            <a:r>
              <a:rPr lang="ko-KR" altLang="en-US" sz="1600" b="1" dirty="0">
                <a:latin typeface="+mj-lt"/>
              </a:rPr>
              <a:t>처럼 보고</a:t>
            </a:r>
          </a:p>
        </p:txBody>
      </p:sp>
    </p:spTree>
    <p:extLst>
      <p:ext uri="{BB962C8B-B14F-4D97-AF65-F5344CB8AC3E}">
        <p14:creationId xmlns:p14="http://schemas.microsoft.com/office/powerpoint/2010/main" val="1810130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32</a:t>
            </a:fld>
            <a:endParaRPr lang="ko-KR" altLang="en-US"/>
          </a:p>
        </p:txBody>
      </p:sp>
      <p:sp>
        <p:nvSpPr>
          <p:cNvPr id="7" name="TextBox 6"/>
          <p:cNvSpPr txBox="1"/>
          <p:nvPr/>
        </p:nvSpPr>
        <p:spPr>
          <a:xfrm>
            <a:off x="433386" y="241255"/>
            <a:ext cx="5370513" cy="461665"/>
          </a:xfrm>
          <a:prstGeom prst="rect">
            <a:avLst/>
          </a:prstGeom>
          <a:noFill/>
        </p:spPr>
        <p:txBody>
          <a:bodyPr wrap="square" rtlCol="0">
            <a:spAutoFit/>
          </a:bodyPr>
          <a:lstStyle/>
          <a:p>
            <a:r>
              <a:rPr lang="en-US" altLang="ko-KR" sz="2400" b="1" dirty="0"/>
              <a:t>V. TCFD</a:t>
            </a:r>
            <a:r>
              <a:rPr lang="ko-KR" altLang="en-US" sz="2400" b="1" dirty="0"/>
              <a:t>에 대한 국내 대응 방안</a:t>
            </a:r>
          </a:p>
        </p:txBody>
      </p:sp>
      <p:sp>
        <p:nvSpPr>
          <p:cNvPr id="6" name="직사각형 5">
            <a:extLst>
              <a:ext uri="{FF2B5EF4-FFF2-40B4-BE49-F238E27FC236}">
                <a16:creationId xmlns:a16="http://schemas.microsoft.com/office/drawing/2014/main" id="{65063D4D-E78C-366C-E2B3-8E405B3B9CF6}"/>
              </a:ext>
            </a:extLst>
          </p:cNvPr>
          <p:cNvSpPr/>
          <p:nvPr/>
        </p:nvSpPr>
        <p:spPr bwMode="gray">
          <a:xfrm>
            <a:off x="4017644" y="1967290"/>
            <a:ext cx="6239193" cy="4029757"/>
          </a:xfrm>
          <a:prstGeom prst="rect">
            <a:avLst/>
          </a:prstGeom>
          <a:solidFill>
            <a:schemeClr val="bg1"/>
          </a:solidFill>
          <a:ln w="9525" algn="ctr">
            <a:solidFill>
              <a:schemeClr val="accent6"/>
            </a:solidFill>
            <a:miter lim="800000"/>
            <a:headEnd/>
            <a:tailEnd/>
          </a:ln>
        </p:spPr>
        <p:txBody>
          <a:bodyPr wrap="square" lIns="88900" tIns="88900" rIns="88900" bIns="88900" rtlCol="0" anchor="ctr"/>
          <a:lstStyle/>
          <a:p>
            <a:pPr algn="ctr">
              <a:lnSpc>
                <a:spcPct val="106000"/>
              </a:lnSpc>
            </a:pPr>
            <a:endParaRPr lang="ko-KR" altLang="en-US" sz="1600" b="1" dirty="0">
              <a:solidFill>
                <a:schemeClr val="bg1"/>
              </a:solidFill>
            </a:endParaRPr>
          </a:p>
        </p:txBody>
      </p:sp>
      <p:sp>
        <p:nvSpPr>
          <p:cNvPr id="8" name="직사각형 7">
            <a:extLst>
              <a:ext uri="{FF2B5EF4-FFF2-40B4-BE49-F238E27FC236}">
                <a16:creationId xmlns:a16="http://schemas.microsoft.com/office/drawing/2014/main" id="{72988E31-3840-761A-FE99-6755E9EADFC5}"/>
              </a:ext>
            </a:extLst>
          </p:cNvPr>
          <p:cNvSpPr/>
          <p:nvPr/>
        </p:nvSpPr>
        <p:spPr bwMode="gray">
          <a:xfrm>
            <a:off x="433388" y="1964624"/>
            <a:ext cx="3154362" cy="4057824"/>
          </a:xfrm>
          <a:prstGeom prst="rect">
            <a:avLst/>
          </a:prstGeom>
          <a:solidFill>
            <a:schemeClr val="bg1"/>
          </a:solidFill>
          <a:ln w="9525" algn="ctr">
            <a:solidFill>
              <a:schemeClr val="accent6"/>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chemeClr val="bg1"/>
              </a:solidFill>
            </a:endParaRPr>
          </a:p>
        </p:txBody>
      </p:sp>
      <p:sp>
        <p:nvSpPr>
          <p:cNvPr id="9" name="AutoShape 9">
            <a:extLst>
              <a:ext uri="{FF2B5EF4-FFF2-40B4-BE49-F238E27FC236}">
                <a16:creationId xmlns:a16="http://schemas.microsoft.com/office/drawing/2014/main" id="{C4F63EC4-8B31-A08B-C31C-A184E8E2D01F}"/>
              </a:ext>
            </a:extLst>
          </p:cNvPr>
          <p:cNvSpPr>
            <a:spLocks noChangeArrowheads="1"/>
          </p:cNvSpPr>
          <p:nvPr/>
        </p:nvSpPr>
        <p:spPr bwMode="auto">
          <a:xfrm rot="5400000">
            <a:off x="2273476" y="3958876"/>
            <a:ext cx="3144486" cy="328612"/>
          </a:xfrm>
          <a:prstGeom prst="triangle">
            <a:avLst>
              <a:gd name="adj" fmla="val 50000"/>
            </a:avLst>
          </a:prstGeom>
          <a:solidFill>
            <a:schemeClr val="bg1">
              <a:lumMod val="95000"/>
            </a:schemeClr>
          </a:solidFill>
          <a:ln w="9525">
            <a:noFill/>
            <a:miter lim="800000"/>
            <a:headEnd/>
            <a:tailEnd/>
          </a:ln>
        </p:spPr>
        <p:txBody>
          <a:bodyPr wrap="none" anchor="ctr"/>
          <a:lstStyle/>
          <a:p>
            <a:pPr defTabSz="914400">
              <a:defRPr/>
            </a:pPr>
            <a:endParaRPr lang="ko-KR" altLang="en-US" b="1" kern="0" dirty="0">
              <a:solidFill>
                <a:srgbClr val="000000"/>
              </a:solidFill>
            </a:endParaRPr>
          </a:p>
        </p:txBody>
      </p:sp>
      <p:cxnSp>
        <p:nvCxnSpPr>
          <p:cNvPr id="11" name="직선 연결선 10">
            <a:extLst>
              <a:ext uri="{FF2B5EF4-FFF2-40B4-BE49-F238E27FC236}">
                <a16:creationId xmlns:a16="http://schemas.microsoft.com/office/drawing/2014/main" id="{377BBF40-639F-3E12-63A5-F32315577B03}"/>
              </a:ext>
            </a:extLst>
          </p:cNvPr>
          <p:cNvCxnSpPr>
            <a:cxnSpLocks/>
            <a:endCxn id="38" idx="7"/>
          </p:cNvCxnSpPr>
          <p:nvPr/>
        </p:nvCxnSpPr>
        <p:spPr>
          <a:xfrm flipH="1">
            <a:off x="6054394" y="2822030"/>
            <a:ext cx="531670" cy="451213"/>
          </a:xfrm>
          <a:prstGeom prst="line">
            <a:avLst/>
          </a:prstGeom>
          <a:ln>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2" name="직선 연결선 11">
            <a:extLst>
              <a:ext uri="{FF2B5EF4-FFF2-40B4-BE49-F238E27FC236}">
                <a16:creationId xmlns:a16="http://schemas.microsoft.com/office/drawing/2014/main" id="{699B0C89-D45E-9AA6-0EB7-77E654335E9F}"/>
              </a:ext>
            </a:extLst>
          </p:cNvPr>
          <p:cNvCxnSpPr>
            <a:cxnSpLocks/>
          </p:cNvCxnSpPr>
          <p:nvPr/>
        </p:nvCxnSpPr>
        <p:spPr>
          <a:xfrm flipH="1" flipV="1">
            <a:off x="5950786" y="4922862"/>
            <a:ext cx="645090" cy="691328"/>
          </a:xfrm>
          <a:prstGeom prst="line">
            <a:avLst/>
          </a:prstGeom>
          <a:ln>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3" name="Rectangle 28">
            <a:extLst>
              <a:ext uri="{FF2B5EF4-FFF2-40B4-BE49-F238E27FC236}">
                <a16:creationId xmlns:a16="http://schemas.microsoft.com/office/drawing/2014/main" id="{9DEB7DEB-6ADE-E82C-E9AD-524BDBC8C857}"/>
              </a:ext>
            </a:extLst>
          </p:cNvPr>
          <p:cNvSpPr>
            <a:spLocks noChangeArrowheads="1"/>
          </p:cNvSpPr>
          <p:nvPr/>
        </p:nvSpPr>
        <p:spPr bwMode="auto">
          <a:xfrm>
            <a:off x="6506187" y="2746275"/>
            <a:ext cx="3075963" cy="630000"/>
          </a:xfrm>
          <a:prstGeom prst="rect">
            <a:avLst/>
          </a:prstGeom>
          <a:solidFill>
            <a:srgbClr val="FFFFFF"/>
          </a:solidFill>
          <a:ln>
            <a:solidFill>
              <a:schemeClr val="bg2"/>
            </a:solidFill>
            <a:prstDash val="solid"/>
          </a:ln>
        </p:spPr>
        <p:txBody>
          <a:bodyPr wrap="square" rtlCol="0" anchor="ctr">
            <a:noAutofit/>
          </a:bodyPr>
          <a:lstStyle/>
          <a:p>
            <a:pPr marL="266700" indent="-85725"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a:p>
            <a:pPr marL="266700" indent="-85725"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r>
              <a:rPr lang="ko-KR" altLang="en-US" sz="1000" kern="0" dirty="0">
                <a:latin typeface="Verdana" panose="020B0604030504040204" pitchFamily="34" charset="0"/>
                <a:ea typeface="나눔고딕" panose="020D0604000000000000" pitchFamily="50" charset="-127"/>
                <a:cs typeface="Verdana" panose="020B0604030504040204" pitchFamily="34" charset="0"/>
              </a:rPr>
              <a:t>이사회의 감독</a:t>
            </a: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a:p>
            <a:pPr marL="266700" indent="-85725"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r>
              <a:rPr lang="ko-KR" altLang="en-US" sz="1000" kern="0" dirty="0">
                <a:latin typeface="Verdana" panose="020B0604030504040204" pitchFamily="34" charset="0"/>
                <a:ea typeface="나눔고딕" panose="020D0604000000000000" pitchFamily="50" charset="-127"/>
                <a:cs typeface="Verdana" panose="020B0604030504040204" pitchFamily="34" charset="0"/>
              </a:rPr>
              <a:t>경영진의 역할</a:t>
            </a: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p:txBody>
      </p:sp>
      <p:sp>
        <p:nvSpPr>
          <p:cNvPr id="14" name="Rectangle 28">
            <a:extLst>
              <a:ext uri="{FF2B5EF4-FFF2-40B4-BE49-F238E27FC236}">
                <a16:creationId xmlns:a16="http://schemas.microsoft.com/office/drawing/2014/main" id="{2EBACDFE-5405-1190-4409-9087B66F9A4C}"/>
              </a:ext>
            </a:extLst>
          </p:cNvPr>
          <p:cNvSpPr>
            <a:spLocks noChangeArrowheads="1"/>
          </p:cNvSpPr>
          <p:nvPr/>
        </p:nvSpPr>
        <p:spPr bwMode="auto">
          <a:xfrm>
            <a:off x="6506187" y="3501006"/>
            <a:ext cx="3075963" cy="630000"/>
          </a:xfrm>
          <a:prstGeom prst="rect">
            <a:avLst/>
          </a:prstGeom>
          <a:solidFill>
            <a:srgbClr val="FFFFFF"/>
          </a:solidFill>
          <a:ln>
            <a:solidFill>
              <a:schemeClr val="bg2"/>
            </a:solidFill>
            <a:prstDash val="solid"/>
          </a:ln>
        </p:spPr>
        <p:txBody>
          <a:bodyPr wrap="square" rtlCol="0" anchor="ctr">
            <a:noAutofit/>
          </a:bodyPr>
          <a:lstStyle/>
          <a:p>
            <a:pPr marL="266700" indent="-85725"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a:p>
            <a:pPr marL="266700" indent="-85725"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r>
              <a:rPr lang="ko-KR" altLang="en-US" sz="1000" kern="0" dirty="0">
                <a:latin typeface="Verdana" panose="020B0604030504040204" pitchFamily="34" charset="0"/>
                <a:ea typeface="나눔고딕" panose="020D0604000000000000" pitchFamily="50" charset="-127"/>
                <a:cs typeface="Verdana" panose="020B0604030504040204" pitchFamily="34" charset="0"/>
              </a:rPr>
              <a:t>단기</a:t>
            </a:r>
            <a:r>
              <a:rPr lang="en-US" altLang="ko-KR" sz="1000" kern="0" dirty="0">
                <a:latin typeface="Verdana" panose="020B0604030504040204" pitchFamily="34" charset="0"/>
                <a:ea typeface="나눔고딕" panose="020D0604000000000000" pitchFamily="50" charset="-127"/>
                <a:cs typeface="Verdana" panose="020B0604030504040204" pitchFamily="34" charset="0"/>
              </a:rPr>
              <a:t>, </a:t>
            </a:r>
            <a:r>
              <a:rPr lang="ko-KR" altLang="en-US" sz="1000" kern="0" dirty="0">
                <a:latin typeface="Verdana" panose="020B0604030504040204" pitchFamily="34" charset="0"/>
                <a:ea typeface="나눔고딕" panose="020D0604000000000000" pitchFamily="50" charset="-127"/>
                <a:cs typeface="Verdana" panose="020B0604030504040204" pitchFamily="34" charset="0"/>
              </a:rPr>
              <a:t>중기 및 장기 </a:t>
            </a:r>
            <a:r>
              <a:rPr lang="en-US" altLang="ko-KR" sz="1000" kern="0" dirty="0">
                <a:latin typeface="Verdana" panose="020B0604030504040204" pitchFamily="34" charset="0"/>
                <a:ea typeface="나눔고딕" panose="020D0604000000000000" pitchFamily="50" charset="-127"/>
                <a:cs typeface="Verdana" panose="020B0604030504040204" pitchFamily="34" charset="0"/>
              </a:rPr>
              <a:t>CRO </a:t>
            </a:r>
            <a:r>
              <a:rPr lang="ko-KR" altLang="en-US" sz="1000" kern="0" dirty="0">
                <a:latin typeface="Verdana" panose="020B0604030504040204" pitchFamily="34" charset="0"/>
                <a:ea typeface="나눔고딕" panose="020D0604000000000000" pitchFamily="50" charset="-127"/>
                <a:cs typeface="Verdana" panose="020B0604030504040204" pitchFamily="34" charset="0"/>
              </a:rPr>
              <a:t>설명</a:t>
            </a: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a:p>
            <a:pPr marL="266700" indent="-85725"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r>
              <a:rPr lang="en-US" altLang="ko-KR" sz="1000" kern="0" dirty="0">
                <a:latin typeface="Verdana" panose="020B0604030504040204" pitchFamily="34" charset="0"/>
                <a:ea typeface="나눔고딕" panose="020D0604000000000000" pitchFamily="50" charset="-127"/>
                <a:cs typeface="Verdana" panose="020B0604030504040204" pitchFamily="34" charset="0"/>
              </a:rPr>
              <a:t>CRO</a:t>
            </a:r>
            <a:r>
              <a:rPr lang="ko-KR" altLang="en-US" sz="1000" kern="0" dirty="0">
                <a:latin typeface="Verdana" panose="020B0604030504040204" pitchFamily="34" charset="0"/>
                <a:ea typeface="나눔고딕" panose="020D0604000000000000" pitchFamily="50" charset="-127"/>
                <a:cs typeface="Verdana" panose="020B0604030504040204" pitchFamily="34" charset="0"/>
              </a:rPr>
              <a:t>가 사업</a:t>
            </a:r>
            <a:r>
              <a:rPr lang="en-US" altLang="ko-KR" sz="1000" kern="0" dirty="0">
                <a:latin typeface="Verdana" panose="020B0604030504040204" pitchFamily="34" charset="0"/>
                <a:ea typeface="나눔고딕" panose="020D0604000000000000" pitchFamily="50" charset="-127"/>
                <a:cs typeface="Verdana" panose="020B0604030504040204" pitchFamily="34" charset="0"/>
              </a:rPr>
              <a:t>, </a:t>
            </a:r>
            <a:r>
              <a:rPr lang="ko-KR" altLang="en-US" sz="1000" kern="0" dirty="0">
                <a:latin typeface="Verdana" panose="020B0604030504040204" pitchFamily="34" charset="0"/>
                <a:ea typeface="나눔고딕" panose="020D0604000000000000" pitchFamily="50" charset="-127"/>
                <a:cs typeface="Verdana" panose="020B0604030504040204" pitchFamily="34" charset="0"/>
              </a:rPr>
              <a:t>전략 및 재무 계획에 미치는 영향</a:t>
            </a: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a:p>
            <a:pPr marL="266700" indent="-85725"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r>
              <a:rPr lang="ko-KR" altLang="en-US" sz="1000" kern="0" dirty="0">
                <a:latin typeface="Verdana" panose="020B0604030504040204" pitchFamily="34" charset="0"/>
                <a:ea typeface="나눔고딕" panose="020D0604000000000000" pitchFamily="50" charset="-127"/>
                <a:cs typeface="Verdana" panose="020B0604030504040204" pitchFamily="34" charset="0"/>
              </a:rPr>
              <a:t>시나리오 고려 시</a:t>
            </a:r>
            <a:r>
              <a:rPr lang="en-US" altLang="ko-KR" sz="1000" kern="0" dirty="0">
                <a:latin typeface="Verdana" panose="020B0604030504040204" pitchFamily="34" charset="0"/>
                <a:ea typeface="나눔고딕" panose="020D0604000000000000" pitchFamily="50" charset="-127"/>
                <a:cs typeface="Verdana" panose="020B0604030504040204" pitchFamily="34" charset="0"/>
              </a:rPr>
              <a:t>, </a:t>
            </a:r>
            <a:r>
              <a:rPr lang="ko-KR" altLang="en-US" sz="1000" kern="0" dirty="0">
                <a:latin typeface="Verdana" panose="020B0604030504040204" pitchFamily="34" charset="0"/>
                <a:ea typeface="나눔고딕" panose="020D0604000000000000" pitchFamily="50" charset="-127"/>
                <a:cs typeface="Verdana" panose="020B0604030504040204" pitchFamily="34" charset="0"/>
              </a:rPr>
              <a:t>조직 전략의 탄력성 설명</a:t>
            </a: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p:txBody>
      </p:sp>
      <p:sp>
        <p:nvSpPr>
          <p:cNvPr id="15" name="Rectangle 28">
            <a:extLst>
              <a:ext uri="{FF2B5EF4-FFF2-40B4-BE49-F238E27FC236}">
                <a16:creationId xmlns:a16="http://schemas.microsoft.com/office/drawing/2014/main" id="{796A343C-B6C2-3743-53CA-954357E61E4D}"/>
              </a:ext>
            </a:extLst>
          </p:cNvPr>
          <p:cNvSpPr>
            <a:spLocks noChangeArrowheads="1"/>
          </p:cNvSpPr>
          <p:nvPr/>
        </p:nvSpPr>
        <p:spPr bwMode="auto">
          <a:xfrm>
            <a:off x="6506187" y="4255737"/>
            <a:ext cx="3075963" cy="630000"/>
          </a:xfrm>
          <a:prstGeom prst="rect">
            <a:avLst/>
          </a:prstGeom>
          <a:solidFill>
            <a:srgbClr val="FFFFFF"/>
          </a:solidFill>
          <a:ln>
            <a:solidFill>
              <a:schemeClr val="bg2"/>
            </a:solidFill>
            <a:prstDash val="solid"/>
          </a:ln>
        </p:spPr>
        <p:txBody>
          <a:bodyPr wrap="square" rtlCol="0" anchor="ctr">
            <a:noAutofit/>
          </a:bodyPr>
          <a:lstStyle/>
          <a:p>
            <a:pPr marL="266700" indent="-85725"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a:p>
            <a:pPr marL="266700" indent="-85725"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r>
              <a:rPr lang="ko-KR" altLang="en-US" sz="1000" kern="0" dirty="0">
                <a:latin typeface="Verdana" panose="020B0604030504040204" pitchFamily="34" charset="0"/>
                <a:ea typeface="나눔고딕" panose="020D0604000000000000" pitchFamily="50" charset="-127"/>
                <a:cs typeface="Verdana" panose="020B0604030504040204" pitchFamily="34" charset="0"/>
              </a:rPr>
              <a:t>위험을 식별하고 평가하는 프로세스</a:t>
            </a: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a:p>
            <a:pPr marL="266700" indent="-85725"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r>
              <a:rPr lang="ko-KR" altLang="en-US" sz="1000" kern="0" dirty="0">
                <a:latin typeface="Verdana" panose="020B0604030504040204" pitchFamily="34" charset="0"/>
                <a:ea typeface="나눔고딕" panose="020D0604000000000000" pitchFamily="50" charset="-127"/>
                <a:cs typeface="Verdana" panose="020B0604030504040204" pitchFamily="34" charset="0"/>
              </a:rPr>
              <a:t>위험을 관리하기 위한 프로세스</a:t>
            </a: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a:p>
            <a:pPr marL="266700" indent="-85725"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r>
              <a:rPr lang="ko-KR" altLang="en-US" sz="1000" kern="0" dirty="0">
                <a:latin typeface="Verdana" panose="020B0604030504040204" pitchFamily="34" charset="0"/>
                <a:ea typeface="나눔고딕" panose="020D0604000000000000" pitchFamily="50" charset="-127"/>
                <a:cs typeface="Verdana" panose="020B0604030504040204" pitchFamily="34" charset="0"/>
              </a:rPr>
              <a:t>조직의 전반적인 위험 관리에 통합되는 방식</a:t>
            </a: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p:txBody>
      </p:sp>
      <p:sp>
        <p:nvSpPr>
          <p:cNvPr id="16" name="Rectangle 28">
            <a:extLst>
              <a:ext uri="{FF2B5EF4-FFF2-40B4-BE49-F238E27FC236}">
                <a16:creationId xmlns:a16="http://schemas.microsoft.com/office/drawing/2014/main" id="{9FE5FD8E-6778-C753-8EFB-1E6A89E1770B}"/>
              </a:ext>
            </a:extLst>
          </p:cNvPr>
          <p:cNvSpPr>
            <a:spLocks noChangeArrowheads="1"/>
          </p:cNvSpPr>
          <p:nvPr/>
        </p:nvSpPr>
        <p:spPr bwMode="auto">
          <a:xfrm>
            <a:off x="6506187" y="5010469"/>
            <a:ext cx="3075963" cy="630000"/>
          </a:xfrm>
          <a:prstGeom prst="rect">
            <a:avLst/>
          </a:prstGeom>
          <a:solidFill>
            <a:srgbClr val="FFFFFF"/>
          </a:solidFill>
          <a:ln>
            <a:solidFill>
              <a:schemeClr val="bg2"/>
            </a:solidFill>
            <a:prstDash val="solid"/>
          </a:ln>
        </p:spPr>
        <p:txBody>
          <a:bodyPr wrap="square" rtlCol="0" anchor="ctr">
            <a:noAutofit/>
          </a:bodyPr>
          <a:lstStyle/>
          <a:p>
            <a:pPr marL="266700" indent="-84138"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a:p>
            <a:pPr marL="266700" indent="-84138"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r>
              <a:rPr lang="en-US" altLang="ko-KR" sz="1000" kern="0" dirty="0">
                <a:latin typeface="Verdana" panose="020B0604030504040204" pitchFamily="34" charset="0"/>
                <a:ea typeface="나눔고딕" panose="020D0604000000000000" pitchFamily="50" charset="-127"/>
                <a:cs typeface="Verdana" panose="020B0604030504040204" pitchFamily="34" charset="0"/>
              </a:rPr>
              <a:t>CRO</a:t>
            </a:r>
            <a:r>
              <a:rPr lang="ko-KR" altLang="en-US" sz="1000" kern="0" dirty="0">
                <a:latin typeface="Verdana" panose="020B0604030504040204" pitchFamily="34" charset="0"/>
                <a:ea typeface="나눔고딕" panose="020D0604000000000000" pitchFamily="50" charset="-127"/>
                <a:cs typeface="Verdana" panose="020B0604030504040204" pitchFamily="34" charset="0"/>
              </a:rPr>
              <a:t>를 평가하기 위해 사용하는 지표</a:t>
            </a: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a:p>
            <a:pPr marL="266700" indent="-84138"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r>
              <a:rPr lang="en-US" altLang="ko-KR" sz="1000" kern="0" dirty="0">
                <a:latin typeface="Verdana" panose="020B0604030504040204" pitchFamily="34" charset="0"/>
                <a:ea typeface="나눔고딕" panose="020D0604000000000000" pitchFamily="50" charset="-127"/>
                <a:cs typeface="Verdana" panose="020B0604030504040204" pitchFamily="34" charset="0"/>
              </a:rPr>
              <a:t>GHG</a:t>
            </a:r>
            <a:r>
              <a:rPr lang="ko-KR" altLang="en-US" sz="1000" kern="0" dirty="0">
                <a:latin typeface="Verdana" panose="020B0604030504040204" pitchFamily="34" charset="0"/>
                <a:ea typeface="나눔고딕" panose="020D0604000000000000" pitchFamily="50" charset="-127"/>
                <a:cs typeface="Verdana" panose="020B0604030504040204" pitchFamily="34" charset="0"/>
              </a:rPr>
              <a:t>의 </a:t>
            </a:r>
            <a:r>
              <a:rPr lang="en-US" altLang="ko-KR" sz="1000" kern="0" dirty="0">
                <a:latin typeface="Verdana" panose="020B0604030504040204" pitchFamily="34" charset="0"/>
                <a:ea typeface="나눔고딕" panose="020D0604000000000000" pitchFamily="50" charset="-127"/>
                <a:cs typeface="Verdana" panose="020B0604030504040204" pitchFamily="34" charset="0"/>
              </a:rPr>
              <a:t>Scope 1, 2, 3 </a:t>
            </a:r>
            <a:r>
              <a:rPr lang="ko-KR" altLang="en-US" sz="1000" kern="0" dirty="0">
                <a:latin typeface="Verdana" panose="020B0604030504040204" pitchFamily="34" charset="0"/>
                <a:ea typeface="나눔고딕" panose="020D0604000000000000" pitchFamily="50" charset="-127"/>
                <a:cs typeface="Verdana" panose="020B0604030504040204" pitchFamily="34" charset="0"/>
              </a:rPr>
              <a:t>배출량 및 관련 위험</a:t>
            </a:r>
            <a:endParaRPr lang="en-US" altLang="ko-KR" sz="1000" kern="0" dirty="0">
              <a:latin typeface="Verdana" panose="020B0604030504040204" pitchFamily="34" charset="0"/>
              <a:ea typeface="나눔고딕" panose="020D0604000000000000" pitchFamily="50" charset="-127"/>
              <a:cs typeface="Verdana" panose="020B0604030504040204" pitchFamily="34" charset="0"/>
            </a:endParaRPr>
          </a:p>
          <a:p>
            <a:pPr marL="266700" indent="-84138" defTabSz="914400" fontAlgn="auto" latinLnBrk="0">
              <a:lnSpc>
                <a:spcPts val="800"/>
              </a:lnSpc>
              <a:spcBef>
                <a:spcPct val="20000"/>
              </a:spcBef>
              <a:spcAft>
                <a:spcPts val="0"/>
              </a:spcAft>
              <a:buClr>
                <a:srgbClr val="333333"/>
              </a:buClr>
              <a:buSzPct val="75000"/>
              <a:buFont typeface="Arial" panose="020B0604020202020204" pitchFamily="34" charset="0"/>
              <a:buChar char="•"/>
              <a:defRPr/>
            </a:pPr>
            <a:r>
              <a:rPr lang="en-US" altLang="ko-KR" sz="1000" kern="0" spc="-30" dirty="0">
                <a:latin typeface="Verdana" panose="020B0604030504040204" pitchFamily="34" charset="0"/>
                <a:ea typeface="나눔고딕" panose="020D0604000000000000" pitchFamily="50" charset="-127"/>
                <a:cs typeface="Verdana" panose="020B0604030504040204" pitchFamily="34" charset="0"/>
              </a:rPr>
              <a:t>CRO</a:t>
            </a:r>
            <a:r>
              <a:rPr lang="ko-KR" altLang="en-US" sz="1000" kern="0" spc="-30" dirty="0">
                <a:latin typeface="Verdana" panose="020B0604030504040204" pitchFamily="34" charset="0"/>
                <a:ea typeface="나눔고딕" panose="020D0604000000000000" pitchFamily="50" charset="-127"/>
                <a:cs typeface="Verdana" panose="020B0604030504040204" pitchFamily="34" charset="0"/>
              </a:rPr>
              <a:t>를 관리하기 위해 사용하고 있는 목표 및 성과</a:t>
            </a:r>
            <a:endParaRPr lang="en-US" altLang="ko-KR" sz="1000" kern="0" spc="-30" dirty="0">
              <a:latin typeface="Verdana" panose="020B0604030504040204" pitchFamily="34" charset="0"/>
              <a:ea typeface="나눔고딕" panose="020D0604000000000000" pitchFamily="50" charset="-127"/>
              <a:cs typeface="Verdana" panose="020B0604030504040204" pitchFamily="34" charset="0"/>
            </a:endParaRPr>
          </a:p>
        </p:txBody>
      </p:sp>
      <p:sp>
        <p:nvSpPr>
          <p:cNvPr id="17" name="직사각형 16">
            <a:extLst>
              <a:ext uri="{FF2B5EF4-FFF2-40B4-BE49-F238E27FC236}">
                <a16:creationId xmlns:a16="http://schemas.microsoft.com/office/drawing/2014/main" id="{83719AC9-7822-C697-59DD-6FEFC43D9C16}"/>
              </a:ext>
            </a:extLst>
          </p:cNvPr>
          <p:cNvSpPr/>
          <p:nvPr/>
        </p:nvSpPr>
        <p:spPr bwMode="gray">
          <a:xfrm>
            <a:off x="6511768" y="2750904"/>
            <a:ext cx="322956" cy="156472"/>
          </a:xfrm>
          <a:prstGeom prst="rect">
            <a:avLst/>
          </a:prstGeom>
          <a:solidFill>
            <a:schemeClr val="bg1"/>
          </a:solidFill>
          <a:ln w="19050" algn="ctr">
            <a:solidFill>
              <a:schemeClr val="accent4"/>
            </a:solidFill>
            <a:miter lim="800000"/>
            <a:headEnd/>
            <a:tailEnd/>
          </a:ln>
        </p:spPr>
        <p:txBody>
          <a:bodyPr wrap="square" lIns="0" tIns="0" rIns="0" bIns="0" rtlCol="0" anchor="ctr"/>
          <a:lstStyle/>
          <a:p>
            <a:pPr algn="ctr">
              <a:lnSpc>
                <a:spcPct val="106000"/>
              </a:lnSpc>
            </a:pPr>
            <a:r>
              <a:rPr lang="en-US" altLang="ko-KR" sz="800" b="1" dirty="0"/>
              <a:t>G</a:t>
            </a:r>
            <a:endParaRPr lang="ko-KR" altLang="en-US" sz="800" b="1" dirty="0"/>
          </a:p>
        </p:txBody>
      </p:sp>
      <p:sp>
        <p:nvSpPr>
          <p:cNvPr id="18" name="직사각형 17">
            <a:extLst>
              <a:ext uri="{FF2B5EF4-FFF2-40B4-BE49-F238E27FC236}">
                <a16:creationId xmlns:a16="http://schemas.microsoft.com/office/drawing/2014/main" id="{81B03C17-F4C7-918F-7CCD-139EA28F67AA}"/>
              </a:ext>
            </a:extLst>
          </p:cNvPr>
          <p:cNvSpPr/>
          <p:nvPr/>
        </p:nvSpPr>
        <p:spPr bwMode="gray">
          <a:xfrm>
            <a:off x="6511769" y="3501986"/>
            <a:ext cx="322956" cy="156472"/>
          </a:xfrm>
          <a:prstGeom prst="rect">
            <a:avLst/>
          </a:prstGeom>
          <a:solidFill>
            <a:schemeClr val="bg1"/>
          </a:solidFill>
          <a:ln w="19050" algn="ctr">
            <a:solidFill>
              <a:schemeClr val="accent4"/>
            </a:solidFill>
            <a:miter lim="800000"/>
            <a:headEnd/>
            <a:tailEnd/>
          </a:ln>
        </p:spPr>
        <p:txBody>
          <a:bodyPr wrap="square" lIns="0" tIns="0" rIns="0" bIns="0" rtlCol="0" anchor="ctr"/>
          <a:lstStyle/>
          <a:p>
            <a:pPr algn="ctr">
              <a:lnSpc>
                <a:spcPct val="106000"/>
              </a:lnSpc>
            </a:pPr>
            <a:r>
              <a:rPr lang="en-US" altLang="ko-KR" sz="800" b="1" dirty="0"/>
              <a:t>S</a:t>
            </a:r>
            <a:endParaRPr lang="ko-KR" altLang="en-US" sz="800" b="1" dirty="0"/>
          </a:p>
        </p:txBody>
      </p:sp>
      <p:sp>
        <p:nvSpPr>
          <p:cNvPr id="19" name="직사각형 18">
            <a:extLst>
              <a:ext uri="{FF2B5EF4-FFF2-40B4-BE49-F238E27FC236}">
                <a16:creationId xmlns:a16="http://schemas.microsoft.com/office/drawing/2014/main" id="{D7D756F8-6FD7-9270-8097-B4651F822EAA}"/>
              </a:ext>
            </a:extLst>
          </p:cNvPr>
          <p:cNvSpPr/>
          <p:nvPr/>
        </p:nvSpPr>
        <p:spPr bwMode="gray">
          <a:xfrm>
            <a:off x="6511769" y="4265767"/>
            <a:ext cx="322956" cy="156472"/>
          </a:xfrm>
          <a:prstGeom prst="rect">
            <a:avLst/>
          </a:prstGeom>
          <a:solidFill>
            <a:schemeClr val="bg1"/>
          </a:solidFill>
          <a:ln w="19050" algn="ctr">
            <a:solidFill>
              <a:schemeClr val="accent4"/>
            </a:solidFill>
            <a:miter lim="800000"/>
            <a:headEnd/>
            <a:tailEnd/>
          </a:ln>
        </p:spPr>
        <p:txBody>
          <a:bodyPr wrap="square" lIns="0" tIns="0" rIns="0" bIns="0" rtlCol="0" anchor="ctr"/>
          <a:lstStyle/>
          <a:p>
            <a:pPr algn="ctr">
              <a:lnSpc>
                <a:spcPct val="106000"/>
              </a:lnSpc>
            </a:pPr>
            <a:r>
              <a:rPr lang="en-US" altLang="ko-KR" sz="800" b="1" dirty="0"/>
              <a:t>R</a:t>
            </a:r>
            <a:endParaRPr lang="ko-KR" altLang="en-US" sz="800" b="1" dirty="0"/>
          </a:p>
        </p:txBody>
      </p:sp>
      <p:sp>
        <p:nvSpPr>
          <p:cNvPr id="20" name="직사각형 19">
            <a:extLst>
              <a:ext uri="{FF2B5EF4-FFF2-40B4-BE49-F238E27FC236}">
                <a16:creationId xmlns:a16="http://schemas.microsoft.com/office/drawing/2014/main" id="{B7E030B3-CFB7-88A6-6213-181E2B3FD57D}"/>
              </a:ext>
            </a:extLst>
          </p:cNvPr>
          <p:cNvSpPr/>
          <p:nvPr/>
        </p:nvSpPr>
        <p:spPr bwMode="gray">
          <a:xfrm>
            <a:off x="6519389" y="5015580"/>
            <a:ext cx="322956" cy="156472"/>
          </a:xfrm>
          <a:prstGeom prst="rect">
            <a:avLst/>
          </a:prstGeom>
          <a:solidFill>
            <a:schemeClr val="bg1"/>
          </a:solidFill>
          <a:ln w="19050" algn="ctr">
            <a:solidFill>
              <a:schemeClr val="accent4"/>
            </a:solidFill>
            <a:miter lim="800000"/>
            <a:headEnd/>
            <a:tailEnd/>
          </a:ln>
        </p:spPr>
        <p:txBody>
          <a:bodyPr wrap="square" lIns="0" tIns="0" rIns="0" bIns="0" rtlCol="0" anchor="ctr"/>
          <a:lstStyle/>
          <a:p>
            <a:pPr algn="ctr">
              <a:lnSpc>
                <a:spcPct val="106000"/>
              </a:lnSpc>
            </a:pPr>
            <a:r>
              <a:rPr lang="en-US" altLang="ko-KR" sz="800" b="1" dirty="0"/>
              <a:t>M</a:t>
            </a:r>
            <a:endParaRPr lang="ko-KR" altLang="en-US" sz="800" b="1" dirty="0"/>
          </a:p>
        </p:txBody>
      </p:sp>
      <p:cxnSp>
        <p:nvCxnSpPr>
          <p:cNvPr id="21" name="직선 연결선 20">
            <a:extLst>
              <a:ext uri="{FF2B5EF4-FFF2-40B4-BE49-F238E27FC236}">
                <a16:creationId xmlns:a16="http://schemas.microsoft.com/office/drawing/2014/main" id="{42FEEA1B-EC4C-114F-C3A4-19E0B1EBBDE8}"/>
              </a:ext>
            </a:extLst>
          </p:cNvPr>
          <p:cNvCxnSpPr>
            <a:cxnSpLocks/>
          </p:cNvCxnSpPr>
          <p:nvPr/>
        </p:nvCxnSpPr>
        <p:spPr>
          <a:xfrm>
            <a:off x="795360" y="1785605"/>
            <a:ext cx="24796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직사각형 21">
            <a:extLst>
              <a:ext uri="{FF2B5EF4-FFF2-40B4-BE49-F238E27FC236}">
                <a16:creationId xmlns:a16="http://schemas.microsoft.com/office/drawing/2014/main" id="{A2C1B54E-F89E-942D-BE9F-FEC289FA2068}"/>
              </a:ext>
            </a:extLst>
          </p:cNvPr>
          <p:cNvSpPr/>
          <p:nvPr/>
        </p:nvSpPr>
        <p:spPr bwMode="gray">
          <a:xfrm>
            <a:off x="1521960" y="1730325"/>
            <a:ext cx="1001341" cy="112912"/>
          </a:xfrm>
          <a:prstGeom prst="rect">
            <a:avLst/>
          </a:prstGeom>
          <a:solidFill>
            <a:schemeClr val="bg1"/>
          </a:solidFill>
          <a:ln w="9525" cap="flat" cmpd="sng" algn="ctr">
            <a:noFill/>
            <a:prstDash val="solid"/>
            <a:round/>
            <a:headEnd type="none" w="med" len="med"/>
            <a:tailEnd type="none" w="med" len="med"/>
          </a:ln>
          <a:effectLst/>
        </p:spPr>
        <p:txBody>
          <a:bodyPr vert="horz" wrap="square" lIns="36000" tIns="36000" rIns="36000" bIns="36000" numCol="1" rtlCol="0" anchor="ctr" anchorCtr="0" compatLnSpc="1">
            <a:prstTxWarp prst="textNoShape">
              <a:avLst/>
            </a:prstTxWarp>
          </a:bodyPr>
          <a:lstStyle/>
          <a:p>
            <a:pPr algn="ctr">
              <a:spcBef>
                <a:spcPts val="600"/>
              </a:spcBef>
              <a:buSzPct val="100000"/>
            </a:pPr>
            <a:r>
              <a:rPr lang="en-US" altLang="ko-KR" sz="1100" b="1" dirty="0">
                <a:solidFill>
                  <a:srgbClr val="313131"/>
                </a:solidFill>
              </a:rPr>
              <a:t>TCFD</a:t>
            </a:r>
            <a:r>
              <a:rPr lang="ko-KR" altLang="en-US" sz="1100" b="1" dirty="0">
                <a:solidFill>
                  <a:srgbClr val="313131"/>
                </a:solidFill>
              </a:rPr>
              <a:t> 권고안</a:t>
            </a:r>
          </a:p>
        </p:txBody>
      </p:sp>
      <p:cxnSp>
        <p:nvCxnSpPr>
          <p:cNvPr id="23" name="직선 연결선 22">
            <a:extLst>
              <a:ext uri="{FF2B5EF4-FFF2-40B4-BE49-F238E27FC236}">
                <a16:creationId xmlns:a16="http://schemas.microsoft.com/office/drawing/2014/main" id="{06710E6C-BEF0-008A-E263-5B9DF3342D04}"/>
              </a:ext>
            </a:extLst>
          </p:cNvPr>
          <p:cNvCxnSpPr>
            <a:cxnSpLocks/>
          </p:cNvCxnSpPr>
          <p:nvPr/>
        </p:nvCxnSpPr>
        <p:spPr>
          <a:xfrm>
            <a:off x="534999" y="3954863"/>
            <a:ext cx="300035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직사각형 23">
            <a:extLst>
              <a:ext uri="{FF2B5EF4-FFF2-40B4-BE49-F238E27FC236}">
                <a16:creationId xmlns:a16="http://schemas.microsoft.com/office/drawing/2014/main" id="{E5523248-9A3B-48E4-7B88-C380494F8E59}"/>
              </a:ext>
            </a:extLst>
          </p:cNvPr>
          <p:cNvSpPr/>
          <p:nvPr/>
        </p:nvSpPr>
        <p:spPr bwMode="gray">
          <a:xfrm>
            <a:off x="5943517" y="1870441"/>
            <a:ext cx="2146466" cy="165314"/>
          </a:xfrm>
          <a:prstGeom prst="rect">
            <a:avLst/>
          </a:prstGeom>
          <a:solidFill>
            <a:schemeClr val="bg1"/>
          </a:solidFill>
          <a:ln w="9525" cap="flat" cmpd="sng" algn="ctr">
            <a:noFill/>
            <a:prstDash val="solid"/>
            <a:round/>
            <a:headEnd type="none" w="med" len="med"/>
            <a:tailEnd type="none" w="med" len="med"/>
          </a:ln>
          <a:effectLst/>
        </p:spPr>
        <p:txBody>
          <a:bodyPr vert="horz" wrap="square" lIns="36000" tIns="36000" rIns="36000" bIns="36000" numCol="1" rtlCol="0" anchor="ctr" anchorCtr="0" compatLnSpc="1">
            <a:prstTxWarp prst="textNoShape">
              <a:avLst/>
            </a:prstTxWarp>
          </a:bodyPr>
          <a:lstStyle/>
          <a:p>
            <a:pPr algn="ctr">
              <a:spcBef>
                <a:spcPts val="600"/>
              </a:spcBef>
              <a:buSzPct val="100000"/>
            </a:pPr>
            <a:r>
              <a:rPr lang="ko-KR" altLang="en-US" sz="1100" b="1" dirty="0">
                <a:solidFill>
                  <a:srgbClr val="313131"/>
                </a:solidFill>
              </a:rPr>
              <a:t>세부 평가 항목</a:t>
            </a:r>
            <a:r>
              <a:rPr lang="en-US" altLang="ko-KR" sz="1100" b="1" dirty="0">
                <a:solidFill>
                  <a:srgbClr val="313131"/>
                </a:solidFill>
              </a:rPr>
              <a:t>(</a:t>
            </a:r>
            <a:r>
              <a:rPr lang="ko-KR" altLang="en-US" sz="1100" b="1" dirty="0">
                <a:solidFill>
                  <a:srgbClr val="313131"/>
                </a:solidFill>
              </a:rPr>
              <a:t>총 </a:t>
            </a:r>
            <a:r>
              <a:rPr lang="en-US" altLang="ko-KR" sz="1100" b="1" dirty="0">
                <a:solidFill>
                  <a:srgbClr val="313131"/>
                </a:solidFill>
              </a:rPr>
              <a:t>54</a:t>
            </a:r>
            <a:r>
              <a:rPr lang="ko-KR" altLang="en-US" sz="1100" b="1" dirty="0">
                <a:solidFill>
                  <a:srgbClr val="313131"/>
                </a:solidFill>
              </a:rPr>
              <a:t>개 항목</a:t>
            </a:r>
            <a:r>
              <a:rPr lang="en-US" altLang="ko-KR" sz="1100" b="1" dirty="0">
                <a:solidFill>
                  <a:srgbClr val="313131"/>
                </a:solidFill>
              </a:rPr>
              <a:t>)*</a:t>
            </a:r>
            <a:endParaRPr lang="ko-KR" altLang="en-US" sz="1100" b="1" dirty="0">
              <a:solidFill>
                <a:srgbClr val="313131"/>
              </a:solidFill>
            </a:endParaRPr>
          </a:p>
        </p:txBody>
      </p:sp>
      <p:grpSp>
        <p:nvGrpSpPr>
          <p:cNvPr id="25" name="그룹 24">
            <a:extLst>
              <a:ext uri="{FF2B5EF4-FFF2-40B4-BE49-F238E27FC236}">
                <a16:creationId xmlns:a16="http://schemas.microsoft.com/office/drawing/2014/main" id="{114A41A3-2651-2A8D-DD06-CCD1C228BC5A}"/>
              </a:ext>
            </a:extLst>
          </p:cNvPr>
          <p:cNvGrpSpPr/>
          <p:nvPr/>
        </p:nvGrpSpPr>
        <p:grpSpPr>
          <a:xfrm>
            <a:off x="4250924" y="2963816"/>
            <a:ext cx="2112897" cy="2112897"/>
            <a:chOff x="4317599" y="4113694"/>
            <a:chExt cx="2112897" cy="2112897"/>
          </a:xfrm>
        </p:grpSpPr>
        <p:grpSp>
          <p:nvGrpSpPr>
            <p:cNvPr id="26" name="그룹 25">
              <a:extLst>
                <a:ext uri="{FF2B5EF4-FFF2-40B4-BE49-F238E27FC236}">
                  <a16:creationId xmlns:a16="http://schemas.microsoft.com/office/drawing/2014/main" id="{B6541139-7583-109C-8AD7-1DD3E078D4F8}"/>
                </a:ext>
              </a:extLst>
            </p:cNvPr>
            <p:cNvGrpSpPr/>
            <p:nvPr/>
          </p:nvGrpSpPr>
          <p:grpSpPr>
            <a:xfrm>
              <a:off x="4317599" y="4113694"/>
              <a:ext cx="2112897" cy="2112897"/>
              <a:chOff x="4185990" y="4143055"/>
              <a:chExt cx="1746195" cy="1746195"/>
            </a:xfrm>
          </p:grpSpPr>
          <p:grpSp>
            <p:nvGrpSpPr>
              <p:cNvPr id="31" name="그룹 30">
                <a:extLst>
                  <a:ext uri="{FF2B5EF4-FFF2-40B4-BE49-F238E27FC236}">
                    <a16:creationId xmlns:a16="http://schemas.microsoft.com/office/drawing/2014/main" id="{4E3DE1EA-6C73-3DE3-CE11-ECF1C52473A3}"/>
                  </a:ext>
                </a:extLst>
              </p:cNvPr>
              <p:cNvGrpSpPr/>
              <p:nvPr/>
            </p:nvGrpSpPr>
            <p:grpSpPr>
              <a:xfrm>
                <a:off x="4185990" y="4143055"/>
                <a:ext cx="1746195" cy="1746195"/>
                <a:chOff x="3735242" y="2864110"/>
                <a:chExt cx="3093490" cy="3093489"/>
              </a:xfrm>
            </p:grpSpPr>
            <p:grpSp>
              <p:nvGrpSpPr>
                <p:cNvPr id="36" name="그룹 35">
                  <a:extLst>
                    <a:ext uri="{FF2B5EF4-FFF2-40B4-BE49-F238E27FC236}">
                      <a16:creationId xmlns:a16="http://schemas.microsoft.com/office/drawing/2014/main" id="{BD2C97EC-7F60-F176-765B-A28FB162C292}"/>
                    </a:ext>
                  </a:extLst>
                </p:cNvPr>
                <p:cNvGrpSpPr/>
                <p:nvPr/>
              </p:nvGrpSpPr>
              <p:grpSpPr>
                <a:xfrm>
                  <a:off x="3914573" y="3040170"/>
                  <a:ext cx="2745710" cy="2781742"/>
                  <a:chOff x="771419" y="2648519"/>
                  <a:chExt cx="3455412" cy="3500759"/>
                </a:xfrm>
                <a:solidFill>
                  <a:schemeClr val="bg2"/>
                </a:solidFill>
              </p:grpSpPr>
              <p:sp>
                <p:nvSpPr>
                  <p:cNvPr id="41" name="원형 26">
                    <a:extLst>
                      <a:ext uri="{FF2B5EF4-FFF2-40B4-BE49-F238E27FC236}">
                        <a16:creationId xmlns:a16="http://schemas.microsoft.com/office/drawing/2014/main" id="{40D58E71-20C0-EE46-4D02-68565942318C}"/>
                      </a:ext>
                    </a:extLst>
                  </p:cNvPr>
                  <p:cNvSpPr/>
                  <p:nvPr/>
                </p:nvSpPr>
                <p:spPr bwMode="gray">
                  <a:xfrm rot="2700000">
                    <a:off x="834105" y="2648519"/>
                    <a:ext cx="3340453" cy="3340453"/>
                  </a:xfrm>
                  <a:prstGeom prst="pie">
                    <a:avLst>
                      <a:gd name="adj1" fmla="val 10797942"/>
                      <a:gd name="adj2" fmla="val 16200000"/>
                    </a:avLst>
                  </a:prstGeom>
                  <a:solidFill>
                    <a:schemeClr val="bg1">
                      <a:lumMod val="85000"/>
                    </a:schemeClr>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400" b="1" dirty="0">
                      <a:solidFill>
                        <a:schemeClr val="bg1"/>
                      </a:solidFill>
                    </a:endParaRPr>
                  </a:p>
                </p:txBody>
              </p:sp>
              <p:sp>
                <p:nvSpPr>
                  <p:cNvPr id="42" name="원형 27">
                    <a:extLst>
                      <a:ext uri="{FF2B5EF4-FFF2-40B4-BE49-F238E27FC236}">
                        <a16:creationId xmlns:a16="http://schemas.microsoft.com/office/drawing/2014/main" id="{F395A429-88E9-BFA7-BCEA-70B47FCA388D}"/>
                      </a:ext>
                    </a:extLst>
                  </p:cNvPr>
                  <p:cNvSpPr/>
                  <p:nvPr/>
                </p:nvSpPr>
                <p:spPr bwMode="gray">
                  <a:xfrm rot="13500000">
                    <a:off x="834105" y="2808825"/>
                    <a:ext cx="3340453" cy="3340453"/>
                  </a:xfrm>
                  <a:prstGeom prst="pie">
                    <a:avLst>
                      <a:gd name="adj1" fmla="val 10797942"/>
                      <a:gd name="adj2" fmla="val 16200000"/>
                    </a:avLst>
                  </a:prstGeom>
                  <a:solidFill>
                    <a:schemeClr val="bg1">
                      <a:lumMod val="85000"/>
                    </a:schemeClr>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400" b="1" dirty="0">
                      <a:solidFill>
                        <a:schemeClr val="bg1"/>
                      </a:solidFill>
                    </a:endParaRPr>
                  </a:p>
                </p:txBody>
              </p:sp>
              <p:sp>
                <p:nvSpPr>
                  <p:cNvPr id="43" name="원형 28">
                    <a:extLst>
                      <a:ext uri="{FF2B5EF4-FFF2-40B4-BE49-F238E27FC236}">
                        <a16:creationId xmlns:a16="http://schemas.microsoft.com/office/drawing/2014/main" id="{062475BD-6B10-F599-EE1A-DB7D4C2C9307}"/>
                      </a:ext>
                    </a:extLst>
                  </p:cNvPr>
                  <p:cNvSpPr/>
                  <p:nvPr/>
                </p:nvSpPr>
                <p:spPr bwMode="gray">
                  <a:xfrm rot="8100000">
                    <a:off x="886378" y="2733486"/>
                    <a:ext cx="3340453" cy="3340453"/>
                  </a:xfrm>
                  <a:prstGeom prst="pie">
                    <a:avLst>
                      <a:gd name="adj1" fmla="val 10797942"/>
                      <a:gd name="adj2" fmla="val 16200000"/>
                    </a:avLst>
                  </a:prstGeom>
                  <a:solidFill>
                    <a:schemeClr val="bg1">
                      <a:lumMod val="85000"/>
                    </a:schemeClr>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400" b="1" dirty="0">
                      <a:solidFill>
                        <a:schemeClr val="bg1"/>
                      </a:solidFill>
                    </a:endParaRPr>
                  </a:p>
                </p:txBody>
              </p:sp>
              <p:sp>
                <p:nvSpPr>
                  <p:cNvPr id="44" name="원형 30">
                    <a:extLst>
                      <a:ext uri="{FF2B5EF4-FFF2-40B4-BE49-F238E27FC236}">
                        <a16:creationId xmlns:a16="http://schemas.microsoft.com/office/drawing/2014/main" id="{6E33B8DF-40CC-CF9D-3CE8-95CD882A9383}"/>
                      </a:ext>
                    </a:extLst>
                  </p:cNvPr>
                  <p:cNvSpPr/>
                  <p:nvPr/>
                </p:nvSpPr>
                <p:spPr bwMode="gray">
                  <a:xfrm rot="18900000">
                    <a:off x="771419" y="2733486"/>
                    <a:ext cx="3340453" cy="3340453"/>
                  </a:xfrm>
                  <a:prstGeom prst="pie">
                    <a:avLst>
                      <a:gd name="adj1" fmla="val 10797942"/>
                      <a:gd name="adj2" fmla="val 16200000"/>
                    </a:avLst>
                  </a:prstGeom>
                  <a:solidFill>
                    <a:schemeClr val="bg1">
                      <a:lumMod val="85000"/>
                    </a:schemeClr>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400" b="1" dirty="0">
                      <a:solidFill>
                        <a:schemeClr val="bg1"/>
                      </a:solidFill>
                    </a:endParaRPr>
                  </a:p>
                </p:txBody>
              </p:sp>
            </p:grpSp>
            <p:sp>
              <p:nvSpPr>
                <p:cNvPr id="37" name="TextBox 36">
                  <a:extLst>
                    <a:ext uri="{FF2B5EF4-FFF2-40B4-BE49-F238E27FC236}">
                      <a16:creationId xmlns:a16="http://schemas.microsoft.com/office/drawing/2014/main" id="{23954E54-067B-DC4B-F0F5-8D9E46D7573E}"/>
                    </a:ext>
                  </a:extLst>
                </p:cNvPr>
                <p:cNvSpPr txBox="1"/>
                <p:nvPr/>
              </p:nvSpPr>
              <p:spPr>
                <a:xfrm rot="18872782">
                  <a:off x="3945726" y="4758578"/>
                  <a:ext cx="1015252" cy="171225"/>
                </a:xfrm>
                <a:prstGeom prst="rect">
                  <a:avLst/>
                </a:prstGeom>
                <a:noFill/>
              </p:spPr>
              <p:txBody>
                <a:bodyPr wrap="square" lIns="0" tIns="0" rIns="0" bIns="0" rtlCol="0">
                  <a:spAutoFit/>
                </a:bodyPr>
                <a:lstStyle/>
                <a:p>
                  <a:pPr algn="ctr"/>
                  <a:endParaRPr lang="ko-KR" altLang="en-US" sz="1200" b="1" dirty="0">
                    <a:cs typeface="Verdana" panose="020B0604030504040204" pitchFamily="34" charset="0"/>
                  </a:endParaRPr>
                </a:p>
              </p:txBody>
            </p:sp>
            <p:sp>
              <p:nvSpPr>
                <p:cNvPr id="38" name="타원 37">
                  <a:extLst>
                    <a:ext uri="{FF2B5EF4-FFF2-40B4-BE49-F238E27FC236}">
                      <a16:creationId xmlns:a16="http://schemas.microsoft.com/office/drawing/2014/main" id="{3F5D34F9-7FDB-588E-EC3F-6E0EA1C71B85}"/>
                    </a:ext>
                  </a:extLst>
                </p:cNvPr>
                <p:cNvSpPr/>
                <p:nvPr/>
              </p:nvSpPr>
              <p:spPr bwMode="gray">
                <a:xfrm>
                  <a:off x="3735242" y="2864110"/>
                  <a:ext cx="3093490" cy="3093489"/>
                </a:xfrm>
                <a:prstGeom prst="ellipse">
                  <a:avLst/>
                </a:prstGeom>
                <a:noFill/>
                <a:ln w="19050" algn="ctr">
                  <a:solidFill>
                    <a:schemeClr val="bg2"/>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b="1" dirty="0">
                    <a:solidFill>
                      <a:schemeClr val="bg1"/>
                    </a:solidFill>
                  </a:endParaRPr>
                </a:p>
              </p:txBody>
            </p:sp>
            <p:sp>
              <p:nvSpPr>
                <p:cNvPr id="39" name="타원 38">
                  <a:extLst>
                    <a:ext uri="{FF2B5EF4-FFF2-40B4-BE49-F238E27FC236}">
                      <a16:creationId xmlns:a16="http://schemas.microsoft.com/office/drawing/2014/main" id="{EC5CE8DE-73D9-5E95-F898-ECCB6711A5D5}"/>
                    </a:ext>
                  </a:extLst>
                </p:cNvPr>
                <p:cNvSpPr/>
                <p:nvPr/>
              </p:nvSpPr>
              <p:spPr bwMode="gray">
                <a:xfrm rot="18872782">
                  <a:off x="4840953" y="4000127"/>
                  <a:ext cx="890962" cy="869432"/>
                </a:xfrm>
                <a:prstGeom prst="ellipse">
                  <a:avLst/>
                </a:prstGeom>
                <a:solidFill>
                  <a:schemeClr val="bg1"/>
                </a:solidFill>
                <a:ln w="28575"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200" b="1" dirty="0">
                    <a:solidFill>
                      <a:prstClr val="white"/>
                    </a:solidFill>
                  </a:endParaRPr>
                </a:p>
              </p:txBody>
            </p:sp>
            <p:sp>
              <p:nvSpPr>
                <p:cNvPr id="40" name="TextBox 39">
                  <a:extLst>
                    <a:ext uri="{FF2B5EF4-FFF2-40B4-BE49-F238E27FC236}">
                      <a16:creationId xmlns:a16="http://schemas.microsoft.com/office/drawing/2014/main" id="{1DAAD2DA-6839-A19D-377B-93F25E9E3F0E}"/>
                    </a:ext>
                  </a:extLst>
                </p:cNvPr>
                <p:cNvSpPr txBox="1"/>
                <p:nvPr/>
              </p:nvSpPr>
              <p:spPr>
                <a:xfrm>
                  <a:off x="3940853" y="4315101"/>
                  <a:ext cx="953084" cy="195515"/>
                </a:xfrm>
                <a:prstGeom prst="rect">
                  <a:avLst/>
                </a:prstGeom>
                <a:noFill/>
              </p:spPr>
              <p:txBody>
                <a:bodyPr wrap="square" lIns="0" tIns="0" rIns="0" bIns="0" rtlCol="0">
                  <a:spAutoFit/>
                </a:bodyPr>
                <a:lstStyle/>
                <a:p>
                  <a:pPr algn="ctr">
                    <a:spcBef>
                      <a:spcPts val="600"/>
                    </a:spcBef>
                    <a:buSzPct val="100000"/>
                  </a:pPr>
                  <a:endParaRPr lang="en-US" altLang="ko-KR" sz="1050" b="1" dirty="0">
                    <a:latin typeface="+mj-lt"/>
                  </a:endParaRPr>
                </a:p>
              </p:txBody>
            </p:sp>
          </p:grpSp>
          <p:sp>
            <p:nvSpPr>
              <p:cNvPr id="32" name="TextBox 31">
                <a:extLst>
                  <a:ext uri="{FF2B5EF4-FFF2-40B4-BE49-F238E27FC236}">
                    <a16:creationId xmlns:a16="http://schemas.microsoft.com/office/drawing/2014/main" id="{BE418090-71CC-FBFE-5BE7-EBD8A1A02113}"/>
                  </a:ext>
                </a:extLst>
              </p:cNvPr>
              <p:cNvSpPr txBox="1"/>
              <p:nvPr/>
            </p:nvSpPr>
            <p:spPr>
              <a:xfrm>
                <a:off x="4787374" y="4515494"/>
                <a:ext cx="572026" cy="153888"/>
              </a:xfrm>
              <a:prstGeom prst="rect">
                <a:avLst/>
              </a:prstGeom>
              <a:noFill/>
            </p:spPr>
            <p:txBody>
              <a:bodyPr wrap="square" lIns="0" tIns="0" rIns="0" bIns="0" rtlCol="0">
                <a:spAutoFit/>
              </a:bodyPr>
              <a:lstStyle/>
              <a:p>
                <a:pPr algn="ctr">
                  <a:spcBef>
                    <a:spcPts val="600"/>
                  </a:spcBef>
                  <a:buSzPct val="100000"/>
                </a:pPr>
                <a:r>
                  <a:rPr lang="ko-KR" altLang="en-US" sz="1000" dirty="0"/>
                  <a:t>지배구조</a:t>
                </a:r>
              </a:p>
            </p:txBody>
          </p:sp>
          <p:sp>
            <p:nvSpPr>
              <p:cNvPr id="33" name="TextBox 32">
                <a:extLst>
                  <a:ext uri="{FF2B5EF4-FFF2-40B4-BE49-F238E27FC236}">
                    <a16:creationId xmlns:a16="http://schemas.microsoft.com/office/drawing/2014/main" id="{23894E5D-6C20-18F3-CB7D-EFFC1B22EAF4}"/>
                  </a:ext>
                </a:extLst>
              </p:cNvPr>
              <p:cNvSpPr txBox="1"/>
              <p:nvPr/>
            </p:nvSpPr>
            <p:spPr>
              <a:xfrm>
                <a:off x="4787374" y="5546024"/>
                <a:ext cx="572026" cy="153888"/>
              </a:xfrm>
              <a:prstGeom prst="rect">
                <a:avLst/>
              </a:prstGeom>
              <a:noFill/>
            </p:spPr>
            <p:txBody>
              <a:bodyPr wrap="square" lIns="0" tIns="0" rIns="0" bIns="0" rtlCol="0">
                <a:spAutoFit/>
              </a:bodyPr>
              <a:lstStyle/>
              <a:p>
                <a:pPr algn="ctr">
                  <a:spcBef>
                    <a:spcPts val="600"/>
                  </a:spcBef>
                  <a:buSzPct val="100000"/>
                </a:pPr>
                <a:r>
                  <a:rPr lang="ko-KR" altLang="en-US" sz="1000" dirty="0"/>
                  <a:t>위험관리</a:t>
                </a:r>
              </a:p>
            </p:txBody>
          </p:sp>
          <p:sp>
            <p:nvSpPr>
              <p:cNvPr id="34" name="TextBox 33">
                <a:extLst>
                  <a:ext uri="{FF2B5EF4-FFF2-40B4-BE49-F238E27FC236}">
                    <a16:creationId xmlns:a16="http://schemas.microsoft.com/office/drawing/2014/main" id="{2A7A5255-A669-A7E8-B356-DEC77F9B8C42}"/>
                  </a:ext>
                </a:extLst>
              </p:cNvPr>
              <p:cNvSpPr txBox="1"/>
              <p:nvPr/>
            </p:nvSpPr>
            <p:spPr>
              <a:xfrm>
                <a:off x="5288498" y="5012423"/>
                <a:ext cx="572026" cy="153888"/>
              </a:xfrm>
              <a:prstGeom prst="rect">
                <a:avLst/>
              </a:prstGeom>
              <a:noFill/>
            </p:spPr>
            <p:txBody>
              <a:bodyPr wrap="square" lIns="0" tIns="0" rIns="0" bIns="0" rtlCol="0">
                <a:spAutoFit/>
              </a:bodyPr>
              <a:lstStyle/>
              <a:p>
                <a:pPr algn="ctr">
                  <a:spcBef>
                    <a:spcPts val="600"/>
                  </a:spcBef>
                  <a:buSzPct val="100000"/>
                </a:pPr>
                <a:r>
                  <a:rPr lang="ko-KR" altLang="en-US" sz="1000" dirty="0"/>
                  <a:t>전략</a:t>
                </a:r>
              </a:p>
            </p:txBody>
          </p:sp>
          <p:sp>
            <p:nvSpPr>
              <p:cNvPr id="35" name="TextBox 34">
                <a:extLst>
                  <a:ext uri="{FF2B5EF4-FFF2-40B4-BE49-F238E27FC236}">
                    <a16:creationId xmlns:a16="http://schemas.microsoft.com/office/drawing/2014/main" id="{ECAD21EE-2089-5DF8-2758-3C421BDF301A}"/>
                  </a:ext>
                </a:extLst>
              </p:cNvPr>
              <p:cNvSpPr txBox="1"/>
              <p:nvPr/>
            </p:nvSpPr>
            <p:spPr>
              <a:xfrm>
                <a:off x="4253250" y="5002503"/>
                <a:ext cx="572026" cy="307777"/>
              </a:xfrm>
              <a:prstGeom prst="rect">
                <a:avLst/>
              </a:prstGeom>
              <a:noFill/>
            </p:spPr>
            <p:txBody>
              <a:bodyPr wrap="square" lIns="0" tIns="0" rIns="0" bIns="0" rtlCol="0">
                <a:spAutoFit/>
              </a:bodyPr>
              <a:lstStyle/>
              <a:p>
                <a:pPr algn="ctr">
                  <a:spcBef>
                    <a:spcPts val="600"/>
                  </a:spcBef>
                  <a:buSzPct val="100000"/>
                </a:pPr>
                <a:r>
                  <a:rPr lang="ko-KR" altLang="en-US" sz="1000" dirty="0"/>
                  <a:t>지표 및 </a:t>
                </a:r>
                <a:br>
                  <a:rPr lang="en-US" altLang="ko-KR" sz="1000" dirty="0"/>
                </a:br>
                <a:r>
                  <a:rPr lang="ko-KR" altLang="en-US" sz="1000" dirty="0"/>
                  <a:t>목표</a:t>
                </a:r>
              </a:p>
            </p:txBody>
          </p:sp>
        </p:grpSp>
        <p:sp>
          <p:nvSpPr>
            <p:cNvPr id="27" name="직사각형 26">
              <a:extLst>
                <a:ext uri="{FF2B5EF4-FFF2-40B4-BE49-F238E27FC236}">
                  <a16:creationId xmlns:a16="http://schemas.microsoft.com/office/drawing/2014/main" id="{1A63419E-C7EE-1794-7F49-4B3DC04419E3}"/>
                </a:ext>
              </a:extLst>
            </p:cNvPr>
            <p:cNvSpPr/>
            <p:nvPr/>
          </p:nvSpPr>
          <p:spPr bwMode="gray">
            <a:xfrm>
              <a:off x="5248275" y="4347823"/>
              <a:ext cx="271404" cy="156472"/>
            </a:xfrm>
            <a:prstGeom prst="rect">
              <a:avLst/>
            </a:prstGeom>
            <a:solidFill>
              <a:schemeClr val="bg1"/>
            </a:solidFill>
            <a:ln w="19050" algn="ctr">
              <a:solidFill>
                <a:schemeClr val="accent4"/>
              </a:solidFill>
              <a:miter lim="800000"/>
              <a:headEnd/>
              <a:tailEnd/>
            </a:ln>
          </p:spPr>
          <p:txBody>
            <a:bodyPr wrap="square" lIns="0" tIns="0" rIns="0" bIns="0" rtlCol="0" anchor="ctr"/>
            <a:lstStyle/>
            <a:p>
              <a:pPr algn="ctr">
                <a:lnSpc>
                  <a:spcPct val="106000"/>
                </a:lnSpc>
              </a:pPr>
              <a:r>
                <a:rPr lang="en-US" altLang="ko-KR" sz="800" b="1" dirty="0"/>
                <a:t>G</a:t>
              </a:r>
              <a:endParaRPr lang="ko-KR" altLang="en-US" sz="800" b="1" dirty="0"/>
            </a:p>
          </p:txBody>
        </p:sp>
        <p:sp>
          <p:nvSpPr>
            <p:cNvPr id="28" name="직사각형 27">
              <a:extLst>
                <a:ext uri="{FF2B5EF4-FFF2-40B4-BE49-F238E27FC236}">
                  <a16:creationId xmlns:a16="http://schemas.microsoft.com/office/drawing/2014/main" id="{E6D955FE-D8B2-A252-1974-7398C7A567FA}"/>
                </a:ext>
              </a:extLst>
            </p:cNvPr>
            <p:cNvSpPr/>
            <p:nvPr/>
          </p:nvSpPr>
          <p:spPr bwMode="gray">
            <a:xfrm>
              <a:off x="5870575" y="4960598"/>
              <a:ext cx="271404" cy="156472"/>
            </a:xfrm>
            <a:prstGeom prst="rect">
              <a:avLst/>
            </a:prstGeom>
            <a:solidFill>
              <a:schemeClr val="bg1"/>
            </a:solidFill>
            <a:ln w="19050" algn="ctr">
              <a:solidFill>
                <a:schemeClr val="accent4"/>
              </a:solidFill>
              <a:miter lim="800000"/>
              <a:headEnd/>
              <a:tailEnd/>
            </a:ln>
          </p:spPr>
          <p:txBody>
            <a:bodyPr wrap="square" lIns="0" tIns="0" rIns="0" bIns="0" rtlCol="0" anchor="ctr"/>
            <a:lstStyle/>
            <a:p>
              <a:pPr algn="ctr">
                <a:lnSpc>
                  <a:spcPct val="106000"/>
                </a:lnSpc>
              </a:pPr>
              <a:r>
                <a:rPr lang="en-US" altLang="ko-KR" sz="800" b="1" dirty="0"/>
                <a:t>S</a:t>
              </a:r>
              <a:endParaRPr lang="ko-KR" altLang="en-US" sz="800" b="1" dirty="0"/>
            </a:p>
          </p:txBody>
        </p:sp>
        <p:sp>
          <p:nvSpPr>
            <p:cNvPr id="29" name="직사각형 28">
              <a:extLst>
                <a:ext uri="{FF2B5EF4-FFF2-40B4-BE49-F238E27FC236}">
                  <a16:creationId xmlns:a16="http://schemas.microsoft.com/office/drawing/2014/main" id="{A4B42C31-4C33-1839-747E-F898AA21B876}"/>
                </a:ext>
              </a:extLst>
            </p:cNvPr>
            <p:cNvSpPr/>
            <p:nvPr/>
          </p:nvSpPr>
          <p:spPr bwMode="gray">
            <a:xfrm>
              <a:off x="5245099" y="5609887"/>
              <a:ext cx="271404" cy="156472"/>
            </a:xfrm>
            <a:prstGeom prst="rect">
              <a:avLst/>
            </a:prstGeom>
            <a:solidFill>
              <a:schemeClr val="bg1"/>
            </a:solidFill>
            <a:ln w="19050" algn="ctr">
              <a:solidFill>
                <a:schemeClr val="accent4"/>
              </a:solidFill>
              <a:miter lim="800000"/>
              <a:headEnd/>
              <a:tailEnd/>
            </a:ln>
          </p:spPr>
          <p:txBody>
            <a:bodyPr wrap="square" lIns="0" tIns="0" rIns="0" bIns="0" rtlCol="0" anchor="ctr"/>
            <a:lstStyle/>
            <a:p>
              <a:pPr algn="ctr">
                <a:lnSpc>
                  <a:spcPct val="106000"/>
                </a:lnSpc>
                <a:buFont typeface="Wingdings 2" pitchFamily="18" charset="2"/>
                <a:buNone/>
              </a:pPr>
              <a:r>
                <a:rPr lang="en-US" altLang="ko-KR" sz="800" b="1" dirty="0"/>
                <a:t>R</a:t>
              </a:r>
              <a:endParaRPr lang="ko-KR" altLang="en-US" sz="800" b="1" dirty="0"/>
            </a:p>
          </p:txBody>
        </p:sp>
        <p:sp>
          <p:nvSpPr>
            <p:cNvPr id="30" name="직사각형 29">
              <a:extLst>
                <a:ext uri="{FF2B5EF4-FFF2-40B4-BE49-F238E27FC236}">
                  <a16:creationId xmlns:a16="http://schemas.microsoft.com/office/drawing/2014/main" id="{DE690C0D-4E99-045B-4DB9-619B208D14A1}"/>
                </a:ext>
              </a:extLst>
            </p:cNvPr>
            <p:cNvSpPr/>
            <p:nvPr/>
          </p:nvSpPr>
          <p:spPr bwMode="gray">
            <a:xfrm>
              <a:off x="4587875" y="4960598"/>
              <a:ext cx="271404" cy="156472"/>
            </a:xfrm>
            <a:prstGeom prst="rect">
              <a:avLst/>
            </a:prstGeom>
            <a:solidFill>
              <a:schemeClr val="bg1"/>
            </a:solidFill>
            <a:ln w="19050" algn="ctr">
              <a:solidFill>
                <a:schemeClr val="accent4"/>
              </a:solidFill>
              <a:miter lim="800000"/>
              <a:headEnd/>
              <a:tailEnd/>
            </a:ln>
          </p:spPr>
          <p:txBody>
            <a:bodyPr wrap="square" lIns="0" tIns="0" rIns="0" bIns="0" rtlCol="0" anchor="ctr"/>
            <a:lstStyle/>
            <a:p>
              <a:pPr algn="ctr">
                <a:lnSpc>
                  <a:spcPct val="106000"/>
                </a:lnSpc>
              </a:pPr>
              <a:r>
                <a:rPr lang="en-US" altLang="ko-KR" sz="800" b="1" dirty="0"/>
                <a:t>R</a:t>
              </a:r>
              <a:endParaRPr lang="ko-KR" altLang="en-US" sz="800" b="1" dirty="0"/>
            </a:p>
          </p:txBody>
        </p:sp>
      </p:grpSp>
      <p:sp>
        <p:nvSpPr>
          <p:cNvPr id="45" name="TextBox 44">
            <a:extLst>
              <a:ext uri="{FF2B5EF4-FFF2-40B4-BE49-F238E27FC236}">
                <a16:creationId xmlns:a16="http://schemas.microsoft.com/office/drawing/2014/main" id="{4C6AECA9-F330-6575-4A8C-82742CAB3397}"/>
              </a:ext>
            </a:extLst>
          </p:cNvPr>
          <p:cNvSpPr txBox="1"/>
          <p:nvPr/>
        </p:nvSpPr>
        <p:spPr>
          <a:xfrm>
            <a:off x="3737610" y="2173529"/>
            <a:ext cx="6724650" cy="225126"/>
          </a:xfrm>
          <a:prstGeom prst="rect">
            <a:avLst/>
          </a:prstGeom>
          <a:noFill/>
        </p:spPr>
        <p:txBody>
          <a:bodyPr wrap="square">
            <a:spAutoFit/>
          </a:bodyPr>
          <a:lstStyle/>
          <a:p>
            <a:pPr algn="ctr">
              <a:lnSpc>
                <a:spcPct val="106000"/>
              </a:lnSpc>
              <a:buFont typeface="Wingdings 2" pitchFamily="18" charset="2"/>
              <a:buNone/>
            </a:pPr>
            <a:r>
              <a:rPr lang="en-US" altLang="ko-KR" sz="900" spc="-20" dirty="0"/>
              <a:t>“</a:t>
            </a:r>
            <a:r>
              <a:rPr lang="ko-KR" altLang="en-US" sz="900" spc="-20" dirty="0"/>
              <a:t>모든 </a:t>
            </a:r>
            <a:r>
              <a:rPr lang="en-US" altLang="ko-KR" sz="900" spc="-20" dirty="0"/>
              <a:t>should clause</a:t>
            </a:r>
            <a:r>
              <a:rPr lang="ko-KR" altLang="en-US" sz="900" spc="-20" dirty="0"/>
              <a:t>를</a:t>
            </a:r>
            <a:r>
              <a:rPr lang="en-US" altLang="ko-KR" sz="900" spc="-20" dirty="0"/>
              <a:t> </a:t>
            </a:r>
            <a:r>
              <a:rPr lang="ko-KR" altLang="en-US" sz="900" spc="-20" dirty="0"/>
              <a:t>평가 </a:t>
            </a:r>
            <a:r>
              <a:rPr lang="ko-KR" altLang="en-US" sz="900" spc="-20" dirty="0" err="1"/>
              <a:t>항목화하여</a:t>
            </a:r>
            <a:r>
              <a:rPr lang="ko-KR" altLang="en-US" sz="900" spc="-20" dirty="0"/>
              <a:t> 지배구조 </a:t>
            </a:r>
            <a:r>
              <a:rPr lang="en-US" altLang="ko-KR" sz="900" spc="-20" dirty="0"/>
              <a:t>12</a:t>
            </a:r>
            <a:r>
              <a:rPr lang="ko-KR" altLang="en-US" sz="900" spc="-20" dirty="0"/>
              <a:t>항목</a:t>
            </a:r>
            <a:r>
              <a:rPr lang="en-US" altLang="ko-KR" sz="900" spc="-20" dirty="0"/>
              <a:t>, </a:t>
            </a:r>
            <a:r>
              <a:rPr lang="ko-KR" altLang="en-US" sz="900" spc="-20" dirty="0"/>
              <a:t>전략 </a:t>
            </a:r>
            <a:r>
              <a:rPr lang="en-US" altLang="ko-KR" sz="900" spc="-20" dirty="0"/>
              <a:t>20</a:t>
            </a:r>
            <a:r>
              <a:rPr lang="ko-KR" altLang="en-US" sz="900" spc="-20" dirty="0"/>
              <a:t>항목</a:t>
            </a:r>
            <a:r>
              <a:rPr lang="en-US" altLang="ko-KR" sz="900" spc="-20" dirty="0"/>
              <a:t>, </a:t>
            </a:r>
            <a:r>
              <a:rPr lang="ko-KR" altLang="en-US" sz="900" spc="-20" dirty="0"/>
              <a:t>위험관리 </a:t>
            </a:r>
            <a:r>
              <a:rPr lang="en-US" altLang="ko-KR" sz="900" spc="-20" dirty="0"/>
              <a:t>6</a:t>
            </a:r>
            <a:r>
              <a:rPr lang="ko-KR" altLang="en-US" sz="900" spc="-20" dirty="0"/>
              <a:t>항목</a:t>
            </a:r>
            <a:r>
              <a:rPr lang="en-US" altLang="ko-KR" sz="900" spc="-20" dirty="0"/>
              <a:t>, </a:t>
            </a:r>
            <a:r>
              <a:rPr lang="ko-KR" altLang="en-US" sz="900" spc="-20" dirty="0"/>
              <a:t>지표 및 목표 </a:t>
            </a:r>
            <a:r>
              <a:rPr lang="en-US" altLang="ko-KR" sz="900" spc="-20" dirty="0"/>
              <a:t>16</a:t>
            </a:r>
            <a:r>
              <a:rPr lang="ko-KR" altLang="en-US" sz="900" spc="-20" dirty="0"/>
              <a:t>항목으로 구성</a:t>
            </a:r>
            <a:r>
              <a:rPr lang="en-US" altLang="ko-KR" sz="900" spc="-20" dirty="0"/>
              <a:t>”</a:t>
            </a:r>
          </a:p>
        </p:txBody>
      </p:sp>
      <p:sp>
        <p:nvSpPr>
          <p:cNvPr id="46" name="TextBox 45">
            <a:extLst>
              <a:ext uri="{FF2B5EF4-FFF2-40B4-BE49-F238E27FC236}">
                <a16:creationId xmlns:a16="http://schemas.microsoft.com/office/drawing/2014/main" id="{58BEE270-0653-C7A4-C0F7-D6D18E618DF5}"/>
              </a:ext>
            </a:extLst>
          </p:cNvPr>
          <p:cNvSpPr txBox="1"/>
          <p:nvPr/>
        </p:nvSpPr>
        <p:spPr>
          <a:xfrm>
            <a:off x="4117679" y="6111346"/>
            <a:ext cx="6143921" cy="307777"/>
          </a:xfrm>
          <a:prstGeom prst="rect">
            <a:avLst/>
          </a:prstGeom>
          <a:noFill/>
        </p:spPr>
        <p:txBody>
          <a:bodyPr wrap="square" lIns="0" tIns="0" rIns="0" bIns="0" rtlCol="0">
            <a:spAutoFit/>
          </a:bodyPr>
          <a:lstStyle/>
          <a:p>
            <a:pPr algn="r">
              <a:spcBef>
                <a:spcPts val="600"/>
              </a:spcBef>
              <a:buSzPct val="100000"/>
            </a:pPr>
            <a:r>
              <a:rPr lang="en-US" altLang="ko-KR" sz="1000" dirty="0">
                <a:solidFill>
                  <a:srgbClr val="313131"/>
                </a:solidFill>
              </a:rPr>
              <a:t>* </a:t>
            </a:r>
            <a:r>
              <a:rPr lang="ko-KR" altLang="en-US" sz="1000" dirty="0">
                <a:solidFill>
                  <a:srgbClr val="313131"/>
                </a:solidFill>
              </a:rPr>
              <a:t>각 항목의 권고사항에 관해 모두 공시할 경우 </a:t>
            </a:r>
            <a:r>
              <a:rPr lang="en-US" altLang="ko-KR" sz="1000" dirty="0">
                <a:solidFill>
                  <a:srgbClr val="313131"/>
                </a:solidFill>
              </a:rPr>
              <a:t>1</a:t>
            </a:r>
            <a:r>
              <a:rPr lang="ko-KR" altLang="en-US" sz="1000" dirty="0">
                <a:solidFill>
                  <a:srgbClr val="313131"/>
                </a:solidFill>
              </a:rPr>
              <a:t>점</a:t>
            </a:r>
            <a:r>
              <a:rPr lang="en-US" altLang="ko-KR" sz="1000" dirty="0">
                <a:solidFill>
                  <a:srgbClr val="313131"/>
                </a:solidFill>
              </a:rPr>
              <a:t>, </a:t>
            </a:r>
            <a:r>
              <a:rPr lang="ko-KR" altLang="en-US" sz="1000" dirty="0">
                <a:solidFill>
                  <a:srgbClr val="313131"/>
                </a:solidFill>
              </a:rPr>
              <a:t>일부만 공시할 경우 </a:t>
            </a:r>
            <a:r>
              <a:rPr lang="en-US" altLang="ko-KR" sz="1000" dirty="0">
                <a:solidFill>
                  <a:srgbClr val="313131"/>
                </a:solidFill>
              </a:rPr>
              <a:t>0.5</a:t>
            </a:r>
            <a:r>
              <a:rPr lang="ko-KR" altLang="en-US" sz="1000" dirty="0">
                <a:solidFill>
                  <a:srgbClr val="313131"/>
                </a:solidFill>
              </a:rPr>
              <a:t>점</a:t>
            </a:r>
            <a:r>
              <a:rPr lang="en-US" altLang="ko-KR" sz="1000" dirty="0">
                <a:solidFill>
                  <a:srgbClr val="313131"/>
                </a:solidFill>
              </a:rPr>
              <a:t>, </a:t>
            </a:r>
            <a:r>
              <a:rPr lang="ko-KR" altLang="en-US" sz="1000" dirty="0">
                <a:solidFill>
                  <a:srgbClr val="313131"/>
                </a:solidFill>
              </a:rPr>
              <a:t>관련 공시 내용이 없을 경우 </a:t>
            </a:r>
            <a:r>
              <a:rPr lang="en-US" altLang="ko-KR" sz="1000" dirty="0">
                <a:solidFill>
                  <a:srgbClr val="313131"/>
                </a:solidFill>
              </a:rPr>
              <a:t>0</a:t>
            </a:r>
            <a:r>
              <a:rPr lang="ko-KR" altLang="en-US" sz="1000" dirty="0">
                <a:solidFill>
                  <a:srgbClr val="313131"/>
                </a:solidFill>
              </a:rPr>
              <a:t>점결과는 </a:t>
            </a:r>
            <a:r>
              <a:rPr lang="en-US" altLang="ko-KR" sz="1000" dirty="0">
                <a:solidFill>
                  <a:srgbClr val="313131"/>
                </a:solidFill>
              </a:rPr>
              <a:t>54</a:t>
            </a:r>
            <a:r>
              <a:rPr lang="ko-KR" altLang="en-US" sz="1000" dirty="0">
                <a:solidFill>
                  <a:srgbClr val="313131"/>
                </a:solidFill>
              </a:rPr>
              <a:t>점에 대한 백분율로 표시</a:t>
            </a:r>
          </a:p>
        </p:txBody>
      </p:sp>
      <p:sp>
        <p:nvSpPr>
          <p:cNvPr id="47" name="텍스트 개체 틀 5">
            <a:extLst>
              <a:ext uri="{FF2B5EF4-FFF2-40B4-BE49-F238E27FC236}">
                <a16:creationId xmlns:a16="http://schemas.microsoft.com/office/drawing/2014/main" id="{4AD8F5ED-E3E3-48D5-DA24-713AE6FBE54F}"/>
              </a:ext>
            </a:extLst>
          </p:cNvPr>
          <p:cNvSpPr txBox="1">
            <a:spLocks/>
          </p:cNvSpPr>
          <p:nvPr/>
        </p:nvSpPr>
        <p:spPr>
          <a:xfrm>
            <a:off x="433388" y="1195387"/>
            <a:ext cx="9823450" cy="630286"/>
          </a:xfrm>
          <a:prstGeom prst="rect">
            <a:avLst/>
          </a:prstGeom>
          <a:noFill/>
        </p:spPr>
        <p:txBody>
          <a:bodyPr wrap="square" lIns="0" tIns="0" rIns="0" bIns="0" rtlCol="0">
            <a:noAutofit/>
          </a:bodyPr>
          <a:lstStyle>
            <a:defPPr>
              <a:defRPr lang="ko-KR"/>
            </a:defPPr>
            <a:lvl1pPr defTabSz="990571">
              <a:spcBef>
                <a:spcPts val="600"/>
              </a:spcBef>
              <a:buSzPct val="100000"/>
              <a:defRPr sz="1200" b="1"/>
            </a:lvl1pPr>
            <a:lvl2pPr marL="0" indent="0" algn="l" defTabSz="990571" rtl="0" eaLnBrk="1" latinLnBrk="1" hangingPunct="1">
              <a:spcBef>
                <a:spcPts val="0"/>
              </a:spcBef>
              <a:spcAft>
                <a:spcPts val="1083"/>
              </a:spcAft>
              <a:buClrTx/>
              <a:buSzPct val="100000"/>
              <a:buFont typeface="Arial"/>
              <a:buNone/>
              <a:defRPr lang="en-US" sz="1000" b="1" kern="1200" dirty="0" smtClean="0">
                <a:solidFill>
                  <a:schemeClr val="tx1"/>
                </a:solidFill>
                <a:latin typeface="+mn-lt"/>
                <a:ea typeface="+mn-ea"/>
                <a:cs typeface="+mn-cs"/>
              </a:defRPr>
            </a:lvl2pPr>
            <a:lvl3pPr marL="191094" indent="-191094" algn="l" defTabSz="990571" rtl="0" eaLnBrk="1" latinLnBrk="1" hangingPunct="1">
              <a:spcBef>
                <a:spcPts val="0"/>
              </a:spcBef>
              <a:spcAft>
                <a:spcPts val="1083"/>
              </a:spcAft>
              <a:buClrTx/>
              <a:buSzPct val="100000"/>
              <a:buFont typeface="Arial" panose="020B0604020202020204" pitchFamily="34" charset="0"/>
              <a:buChar char="•"/>
              <a:defRPr lang="en-US" sz="1000" kern="1200" dirty="0" smtClean="0">
                <a:solidFill>
                  <a:schemeClr val="tx1"/>
                </a:solidFill>
                <a:latin typeface="+mn-lt"/>
                <a:ea typeface="+mn-ea"/>
                <a:cs typeface="+mn-cs"/>
              </a:defRPr>
            </a:lvl3pPr>
            <a:lvl4pPr marL="386089" indent="-191094" algn="l" defTabSz="990571" rtl="0" eaLnBrk="1" latinLnBrk="1" hangingPunct="1">
              <a:spcBef>
                <a:spcPts val="0"/>
              </a:spcBef>
              <a:spcAft>
                <a:spcPts val="1083"/>
              </a:spcAft>
              <a:buClrTx/>
              <a:buSzPct val="100000"/>
              <a:buFont typeface="Verdana" panose="020B0604030504040204" pitchFamily="34" charset="0"/>
              <a:buChar char="−"/>
              <a:defRPr lang="en-US" sz="1000" kern="1200" baseline="0" dirty="0" smtClean="0">
                <a:solidFill>
                  <a:schemeClr val="tx1"/>
                </a:solidFill>
                <a:latin typeface="+mn-lt"/>
                <a:ea typeface="+mn-ea"/>
                <a:cs typeface="+mn-cs"/>
              </a:defRPr>
            </a:lvl4pPr>
            <a:lvl5pPr marL="577182" indent="-191094" algn="l" defTabSz="865030" rtl="0" eaLnBrk="1" latinLnBrk="1" hangingPunct="1">
              <a:spcBef>
                <a:spcPts val="0"/>
              </a:spcBef>
              <a:spcAft>
                <a:spcPts val="1083"/>
              </a:spcAft>
              <a:buClrTx/>
              <a:buSzPct val="100000"/>
              <a:buFont typeface="Verdana" panose="020B0604030504040204" pitchFamily="34" charset="0"/>
              <a:buChar char="−"/>
              <a:tabLst/>
              <a:defRPr lang="en-US" sz="1000" kern="1200" baseline="0" dirty="0" smtClean="0">
                <a:solidFill>
                  <a:schemeClr val="tx1"/>
                </a:solidFill>
                <a:latin typeface="+mn-lt"/>
                <a:ea typeface="+mn-ea"/>
                <a:cs typeface="+mn-cs"/>
              </a:defRPr>
            </a:lvl5pPr>
            <a:lvl6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6pPr>
            <a:lvl7pPr marL="577182" indent="-191094" algn="l" defTabSz="990571" rtl="0" eaLnBrk="1" latinLnBrk="1" hangingPunct="1">
              <a:spcBef>
                <a:spcPts val="0"/>
              </a:spcBef>
              <a:spcAft>
                <a:spcPts val="1083"/>
              </a:spcAft>
              <a:buFont typeface="Verdana" panose="020B0604030504040204" pitchFamily="34" charset="0"/>
              <a:buChar char="−"/>
              <a:defRPr sz="1300" kern="1200">
                <a:solidFill>
                  <a:schemeClr val="tx1"/>
                </a:solidFill>
                <a:latin typeface="+mn-lt"/>
                <a:ea typeface="+mn-ea"/>
                <a:cs typeface="+mn-cs"/>
              </a:defRPr>
            </a:lvl7pPr>
            <a:lvl8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8pPr>
            <a:lvl9pPr marL="577182" indent="-191094" algn="l" defTabSz="990571" rtl="0" eaLnBrk="1" latinLnBrk="1"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9pPr>
          </a:lstStyle>
          <a:p>
            <a:pPr>
              <a:spcAft>
                <a:spcPts val="0"/>
              </a:spcAft>
            </a:pPr>
            <a:r>
              <a:rPr lang="ko-KR" altLang="en-US" sz="1400" dirty="0">
                <a:latin typeface="+mn-ea"/>
                <a:cs typeface="Aharoni" panose="020B0604020202020204" pitchFamily="2" charset="-79"/>
              </a:rPr>
              <a:t>지평 </a:t>
            </a:r>
            <a:r>
              <a:rPr lang="en-US" altLang="ko-KR" sz="1400" dirty="0">
                <a:latin typeface="+mn-ea"/>
                <a:cs typeface="Aharoni" panose="020B0604020202020204" pitchFamily="2" charset="-79"/>
              </a:rPr>
              <a:t>ESG</a:t>
            </a:r>
            <a:r>
              <a:rPr lang="ko-KR" altLang="en-US" sz="1400" dirty="0">
                <a:latin typeface="+mn-ea"/>
                <a:cs typeface="Aharoni" panose="020B0604020202020204" pitchFamily="2" charset="-79"/>
              </a:rPr>
              <a:t>센터는 </a:t>
            </a:r>
            <a:r>
              <a:rPr lang="en-US" altLang="ko-KR" sz="1400" dirty="0">
                <a:latin typeface="+mn-ea"/>
                <a:cs typeface="Aharoni" panose="020B0604020202020204" pitchFamily="2" charset="-79"/>
              </a:rPr>
              <a:t>EY</a:t>
            </a:r>
            <a:r>
              <a:rPr lang="ko-KR" altLang="en-US" sz="1400" dirty="0">
                <a:latin typeface="+mn-ea"/>
                <a:cs typeface="Aharoni" panose="020B0604020202020204" pitchFamily="2" charset="-79"/>
              </a:rPr>
              <a:t>와 유사하게  </a:t>
            </a:r>
            <a:r>
              <a:rPr lang="en-US" altLang="ko-KR" sz="1400" dirty="0">
                <a:latin typeface="+mn-ea"/>
                <a:cs typeface="Aharoni" panose="020B0604020202020204" pitchFamily="2" charset="-79"/>
              </a:rPr>
              <a:t>TCFD </a:t>
            </a:r>
            <a:r>
              <a:rPr lang="ko-KR" altLang="en-US" sz="1400" dirty="0">
                <a:latin typeface="+mn-ea"/>
                <a:cs typeface="Aharoni" panose="020B0604020202020204" pitchFamily="2" charset="-79"/>
              </a:rPr>
              <a:t>권고안에 기반하여 총 </a:t>
            </a:r>
            <a:r>
              <a:rPr lang="en-US" altLang="ko-KR" sz="1400" dirty="0">
                <a:latin typeface="+mn-ea"/>
                <a:cs typeface="Aharoni" panose="020B0604020202020204" pitchFamily="2" charset="-79"/>
              </a:rPr>
              <a:t>54</a:t>
            </a:r>
            <a:r>
              <a:rPr lang="ko-KR" altLang="en-US" sz="1400" dirty="0">
                <a:latin typeface="+mn-ea"/>
                <a:cs typeface="Aharoni" panose="020B0604020202020204" pitchFamily="2" charset="-79"/>
              </a:rPr>
              <a:t>개의 상세 평가 항목을 도출하였음</a:t>
            </a:r>
            <a:r>
              <a:rPr lang="en-US" altLang="ko-KR" sz="1400" dirty="0">
                <a:latin typeface="+mn-ea"/>
                <a:cs typeface="Aharoni" panose="020B0604020202020204" pitchFamily="2" charset="-79"/>
              </a:rPr>
              <a:t>. </a:t>
            </a:r>
            <a:r>
              <a:rPr lang="ko-KR" altLang="en-US" sz="1400" dirty="0">
                <a:latin typeface="+mn-ea"/>
                <a:cs typeface="Aharoni" panose="020B0604020202020204" pitchFamily="2" charset="-79"/>
              </a:rPr>
              <a:t>이를 바탕으로 국내 </a:t>
            </a:r>
            <a:r>
              <a:rPr lang="en-US" altLang="ko-KR" sz="1400" dirty="0">
                <a:latin typeface="+mn-ea"/>
                <a:cs typeface="Aharoni" panose="020B0604020202020204" pitchFamily="2" charset="-79"/>
              </a:rPr>
              <a:t>4</a:t>
            </a:r>
            <a:r>
              <a:rPr lang="ko-KR" altLang="en-US" sz="1400" dirty="0">
                <a:latin typeface="+mn-ea"/>
                <a:cs typeface="Aharoni" panose="020B0604020202020204" pitchFamily="2" charset="-79"/>
              </a:rPr>
              <a:t>대 기업의 </a:t>
            </a:r>
            <a:r>
              <a:rPr lang="en-US" altLang="ko-KR" sz="1400" dirty="0">
                <a:latin typeface="+mn-ea"/>
                <a:cs typeface="Aharoni" panose="020B0604020202020204" pitchFamily="2" charset="-79"/>
              </a:rPr>
              <a:t>TCFD </a:t>
            </a:r>
            <a:r>
              <a:rPr lang="ko-KR" altLang="en-US" sz="1400" dirty="0" err="1">
                <a:latin typeface="+mn-ea"/>
                <a:cs typeface="Aharoni" panose="020B0604020202020204" pitchFamily="2" charset="-79"/>
              </a:rPr>
              <a:t>보고현황</a:t>
            </a:r>
            <a:r>
              <a:rPr lang="ko-KR" altLang="en-US" sz="1400" dirty="0">
                <a:latin typeface="+mn-ea"/>
                <a:cs typeface="Aharoni" panose="020B0604020202020204" pitchFamily="2" charset="-79"/>
              </a:rPr>
              <a:t> 분석  </a:t>
            </a:r>
            <a:endParaRPr lang="ko-KR" altLang="en-US" sz="1400" b="1" dirty="0">
              <a:latin typeface="+mn-ea"/>
              <a:cs typeface="Aharoni" panose="020B0604020202020204" pitchFamily="2" charset="-79"/>
            </a:endParaRPr>
          </a:p>
        </p:txBody>
      </p:sp>
      <p:pic>
        <p:nvPicPr>
          <p:cNvPr id="48" name="Picture 2" descr="Final TCFD Report June 2017">
            <a:extLst>
              <a:ext uri="{FF2B5EF4-FFF2-40B4-BE49-F238E27FC236}">
                <a16:creationId xmlns:a16="http://schemas.microsoft.com/office/drawing/2014/main" id="{57168A17-A6EF-2574-4F9F-BDAAA3CBDDA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82968" y="2090227"/>
            <a:ext cx="1271044" cy="164520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Publications | Task Force on Climate-Related Financial Disclosures">
            <a:extLst>
              <a:ext uri="{FF2B5EF4-FFF2-40B4-BE49-F238E27FC236}">
                <a16:creationId xmlns:a16="http://schemas.microsoft.com/office/drawing/2014/main" id="{5AFE2D38-8701-3453-3DB5-CE7A2C43B0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93065" y="4077666"/>
            <a:ext cx="1248148" cy="1495641"/>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a:extLst>
              <a:ext uri="{FF2B5EF4-FFF2-40B4-BE49-F238E27FC236}">
                <a16:creationId xmlns:a16="http://schemas.microsoft.com/office/drawing/2014/main" id="{794DEDE8-3656-204F-F061-EC3CFC409330}"/>
              </a:ext>
            </a:extLst>
          </p:cNvPr>
          <p:cNvSpPr txBox="1"/>
          <p:nvPr/>
        </p:nvSpPr>
        <p:spPr>
          <a:xfrm>
            <a:off x="523875" y="2147292"/>
            <a:ext cx="1515432" cy="738664"/>
          </a:xfrm>
          <a:prstGeom prst="rect">
            <a:avLst/>
          </a:prstGeom>
          <a:noFill/>
        </p:spPr>
        <p:txBody>
          <a:bodyPr wrap="square" lIns="0" tIns="0" rIns="0" bIns="0" rtlCol="0">
            <a:spAutoFit/>
          </a:bodyPr>
          <a:lstStyle/>
          <a:p>
            <a:pPr>
              <a:spcBef>
                <a:spcPts val="600"/>
              </a:spcBef>
              <a:buSzPct val="100000"/>
            </a:pPr>
            <a:r>
              <a:rPr lang="en-US" altLang="ko-KR" sz="1200" dirty="0">
                <a:solidFill>
                  <a:srgbClr val="313131"/>
                </a:solidFill>
              </a:rPr>
              <a:t>Final Recommendations and Recommended Disclosures</a:t>
            </a:r>
            <a:endParaRPr lang="ko-KR" altLang="en-US" sz="1200" dirty="0">
              <a:solidFill>
                <a:srgbClr val="313131"/>
              </a:solidFill>
            </a:endParaRPr>
          </a:p>
        </p:txBody>
      </p:sp>
      <p:sp>
        <p:nvSpPr>
          <p:cNvPr id="51" name="TextBox 50">
            <a:extLst>
              <a:ext uri="{FF2B5EF4-FFF2-40B4-BE49-F238E27FC236}">
                <a16:creationId xmlns:a16="http://schemas.microsoft.com/office/drawing/2014/main" id="{697156A7-A96C-6E24-F1EE-B04A8F0FCAA4}"/>
              </a:ext>
            </a:extLst>
          </p:cNvPr>
          <p:cNvSpPr txBox="1"/>
          <p:nvPr/>
        </p:nvSpPr>
        <p:spPr>
          <a:xfrm>
            <a:off x="1979441" y="3739756"/>
            <a:ext cx="1515432" cy="184666"/>
          </a:xfrm>
          <a:prstGeom prst="rect">
            <a:avLst/>
          </a:prstGeom>
          <a:noFill/>
        </p:spPr>
        <p:txBody>
          <a:bodyPr wrap="square" lIns="0" tIns="0" rIns="0" bIns="0" rtlCol="0">
            <a:spAutoFit/>
          </a:bodyPr>
          <a:lstStyle/>
          <a:p>
            <a:pPr algn="ctr">
              <a:spcBef>
                <a:spcPts val="600"/>
              </a:spcBef>
              <a:buSzPct val="100000"/>
            </a:pPr>
            <a:r>
              <a:rPr lang="en-US" altLang="ko-KR" sz="1200" dirty="0">
                <a:solidFill>
                  <a:srgbClr val="313131"/>
                </a:solidFill>
              </a:rPr>
              <a:t>2017 Report</a:t>
            </a:r>
            <a:endParaRPr lang="ko-KR" altLang="en-US" sz="1200" dirty="0">
              <a:solidFill>
                <a:srgbClr val="313131"/>
              </a:solidFill>
            </a:endParaRPr>
          </a:p>
        </p:txBody>
      </p:sp>
      <p:sp>
        <p:nvSpPr>
          <p:cNvPr id="52" name="TextBox 51">
            <a:extLst>
              <a:ext uri="{FF2B5EF4-FFF2-40B4-BE49-F238E27FC236}">
                <a16:creationId xmlns:a16="http://schemas.microsoft.com/office/drawing/2014/main" id="{79CCF6BA-7DAB-948F-C63D-15D42B532E4F}"/>
              </a:ext>
            </a:extLst>
          </p:cNvPr>
          <p:cNvSpPr txBox="1"/>
          <p:nvPr/>
        </p:nvSpPr>
        <p:spPr>
          <a:xfrm>
            <a:off x="523875" y="4183716"/>
            <a:ext cx="1515432" cy="369332"/>
          </a:xfrm>
          <a:prstGeom prst="rect">
            <a:avLst/>
          </a:prstGeom>
          <a:noFill/>
        </p:spPr>
        <p:txBody>
          <a:bodyPr wrap="square" lIns="0" tIns="0" rIns="0" bIns="0" rtlCol="0">
            <a:spAutoFit/>
          </a:bodyPr>
          <a:lstStyle/>
          <a:p>
            <a:pPr>
              <a:spcBef>
                <a:spcPts val="600"/>
              </a:spcBef>
              <a:buSzPct val="100000"/>
            </a:pPr>
            <a:r>
              <a:rPr lang="en-US" altLang="ko-KR" sz="1200" dirty="0">
                <a:solidFill>
                  <a:srgbClr val="313131"/>
                </a:solidFill>
              </a:rPr>
              <a:t>Implementation Guidance</a:t>
            </a:r>
            <a:endParaRPr lang="ko-KR" altLang="en-US" sz="1200" dirty="0">
              <a:solidFill>
                <a:srgbClr val="313131"/>
              </a:solidFill>
            </a:endParaRPr>
          </a:p>
        </p:txBody>
      </p:sp>
      <p:sp>
        <p:nvSpPr>
          <p:cNvPr id="53" name="TextBox 52">
            <a:extLst>
              <a:ext uri="{FF2B5EF4-FFF2-40B4-BE49-F238E27FC236}">
                <a16:creationId xmlns:a16="http://schemas.microsoft.com/office/drawing/2014/main" id="{5D173EDD-B03C-0F43-E3AF-EC1E27627973}"/>
              </a:ext>
            </a:extLst>
          </p:cNvPr>
          <p:cNvSpPr txBox="1"/>
          <p:nvPr/>
        </p:nvSpPr>
        <p:spPr>
          <a:xfrm>
            <a:off x="1903670" y="5592560"/>
            <a:ext cx="1666975" cy="369332"/>
          </a:xfrm>
          <a:prstGeom prst="rect">
            <a:avLst/>
          </a:prstGeom>
          <a:noFill/>
        </p:spPr>
        <p:txBody>
          <a:bodyPr wrap="square" lIns="0" tIns="0" rIns="0" bIns="0" rtlCol="0">
            <a:spAutoFit/>
          </a:bodyPr>
          <a:lstStyle/>
          <a:p>
            <a:pPr algn="ctr">
              <a:spcBef>
                <a:spcPts val="600"/>
              </a:spcBef>
              <a:buSzPct val="100000"/>
            </a:pPr>
            <a:r>
              <a:rPr lang="en-US" altLang="ko-KR" sz="1200" dirty="0">
                <a:solidFill>
                  <a:srgbClr val="313131"/>
                </a:solidFill>
              </a:rPr>
              <a:t>2021 Implementation Guidance (Annex)</a:t>
            </a:r>
            <a:endParaRPr lang="ko-KR" altLang="en-US" sz="1200" dirty="0">
              <a:solidFill>
                <a:srgbClr val="313131"/>
              </a:solidFill>
            </a:endParaRPr>
          </a:p>
        </p:txBody>
      </p:sp>
      <p:sp>
        <p:nvSpPr>
          <p:cNvPr id="54" name="타원 53">
            <a:extLst>
              <a:ext uri="{FF2B5EF4-FFF2-40B4-BE49-F238E27FC236}">
                <a16:creationId xmlns:a16="http://schemas.microsoft.com/office/drawing/2014/main" id="{424C6D88-1F42-4A47-1D6D-EEDC8F38F4A0}"/>
              </a:ext>
            </a:extLst>
          </p:cNvPr>
          <p:cNvSpPr/>
          <p:nvPr/>
        </p:nvSpPr>
        <p:spPr bwMode="gray">
          <a:xfrm>
            <a:off x="9689997" y="2840016"/>
            <a:ext cx="471590" cy="471600"/>
          </a:xfrm>
          <a:prstGeom prst="ellipse">
            <a:avLst/>
          </a:prstGeom>
          <a:solidFill>
            <a:schemeClr val="bg2"/>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altLang="ko-KR" sz="900" b="1" spc="-50" dirty="0">
                <a:solidFill>
                  <a:schemeClr val="bg1"/>
                </a:solidFill>
              </a:rPr>
              <a:t>12</a:t>
            </a:r>
            <a:endParaRPr lang="ko-KR" altLang="en-US" sz="900" b="1" spc="-50" dirty="0">
              <a:solidFill>
                <a:schemeClr val="bg1"/>
              </a:solidFill>
            </a:endParaRPr>
          </a:p>
        </p:txBody>
      </p:sp>
      <p:sp>
        <p:nvSpPr>
          <p:cNvPr id="55" name="타원 54">
            <a:extLst>
              <a:ext uri="{FF2B5EF4-FFF2-40B4-BE49-F238E27FC236}">
                <a16:creationId xmlns:a16="http://schemas.microsoft.com/office/drawing/2014/main" id="{979D39D9-7FBB-C2E2-1BDD-0FEC1EDE3BB5}"/>
              </a:ext>
            </a:extLst>
          </p:cNvPr>
          <p:cNvSpPr/>
          <p:nvPr/>
        </p:nvSpPr>
        <p:spPr bwMode="gray">
          <a:xfrm>
            <a:off x="9689997" y="3593722"/>
            <a:ext cx="471590" cy="471600"/>
          </a:xfrm>
          <a:prstGeom prst="ellipse">
            <a:avLst/>
          </a:prstGeom>
          <a:solidFill>
            <a:schemeClr val="bg2"/>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altLang="ko-KR" sz="900" b="1" spc="-50" dirty="0">
                <a:solidFill>
                  <a:schemeClr val="bg1"/>
                </a:solidFill>
              </a:rPr>
              <a:t>20</a:t>
            </a:r>
            <a:endParaRPr lang="ko-KR" altLang="en-US" sz="900" b="1" spc="-50" dirty="0">
              <a:solidFill>
                <a:schemeClr val="bg1"/>
              </a:solidFill>
            </a:endParaRPr>
          </a:p>
        </p:txBody>
      </p:sp>
      <p:sp>
        <p:nvSpPr>
          <p:cNvPr id="56" name="타원 55">
            <a:extLst>
              <a:ext uri="{FF2B5EF4-FFF2-40B4-BE49-F238E27FC236}">
                <a16:creationId xmlns:a16="http://schemas.microsoft.com/office/drawing/2014/main" id="{CB6FD71D-3852-9808-7D80-D135F5871786}"/>
              </a:ext>
            </a:extLst>
          </p:cNvPr>
          <p:cNvSpPr/>
          <p:nvPr/>
        </p:nvSpPr>
        <p:spPr bwMode="gray">
          <a:xfrm>
            <a:off x="9689997" y="4329541"/>
            <a:ext cx="471590" cy="471600"/>
          </a:xfrm>
          <a:prstGeom prst="ellipse">
            <a:avLst/>
          </a:prstGeom>
          <a:solidFill>
            <a:schemeClr val="bg2"/>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altLang="ko-KR" sz="900" b="1" spc="-50" dirty="0">
                <a:solidFill>
                  <a:schemeClr val="bg1"/>
                </a:solidFill>
              </a:rPr>
              <a:t>6</a:t>
            </a:r>
            <a:endParaRPr lang="ko-KR" altLang="en-US" sz="900" b="1" spc="-50" dirty="0">
              <a:solidFill>
                <a:schemeClr val="bg1"/>
              </a:solidFill>
            </a:endParaRPr>
          </a:p>
        </p:txBody>
      </p:sp>
      <p:sp>
        <p:nvSpPr>
          <p:cNvPr id="57" name="타원 56">
            <a:extLst>
              <a:ext uri="{FF2B5EF4-FFF2-40B4-BE49-F238E27FC236}">
                <a16:creationId xmlns:a16="http://schemas.microsoft.com/office/drawing/2014/main" id="{22C38A32-677B-D31C-2A50-67F6A8D0AC0A}"/>
              </a:ext>
            </a:extLst>
          </p:cNvPr>
          <p:cNvSpPr/>
          <p:nvPr/>
        </p:nvSpPr>
        <p:spPr bwMode="gray">
          <a:xfrm>
            <a:off x="9689997" y="5099401"/>
            <a:ext cx="471590" cy="471600"/>
          </a:xfrm>
          <a:prstGeom prst="ellipse">
            <a:avLst/>
          </a:prstGeom>
          <a:solidFill>
            <a:schemeClr val="bg2"/>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altLang="ko-KR" sz="900" b="1" spc="-50" dirty="0">
                <a:solidFill>
                  <a:schemeClr val="bg1"/>
                </a:solidFill>
              </a:rPr>
              <a:t>16</a:t>
            </a:r>
            <a:endParaRPr lang="ko-KR" altLang="en-US" sz="900" b="1" spc="-50" dirty="0">
              <a:solidFill>
                <a:schemeClr val="bg1"/>
              </a:solidFill>
            </a:endParaRPr>
          </a:p>
        </p:txBody>
      </p:sp>
      <p:cxnSp>
        <p:nvCxnSpPr>
          <p:cNvPr id="58" name="직선 연결선 57">
            <a:extLst>
              <a:ext uri="{FF2B5EF4-FFF2-40B4-BE49-F238E27FC236}">
                <a16:creationId xmlns:a16="http://schemas.microsoft.com/office/drawing/2014/main" id="{FDDCDDAE-7E62-FBC4-120F-9229D9752E21}"/>
              </a:ext>
            </a:extLst>
          </p:cNvPr>
          <p:cNvCxnSpPr/>
          <p:nvPr/>
        </p:nvCxnSpPr>
        <p:spPr>
          <a:xfrm>
            <a:off x="9602863" y="2638599"/>
            <a:ext cx="604744"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F0C589D4-8B0E-F56F-816E-81D82FE71D73}"/>
              </a:ext>
            </a:extLst>
          </p:cNvPr>
          <p:cNvSpPr txBox="1"/>
          <p:nvPr/>
        </p:nvSpPr>
        <p:spPr>
          <a:xfrm>
            <a:off x="9697917" y="2552488"/>
            <a:ext cx="436860" cy="138499"/>
          </a:xfrm>
          <a:prstGeom prst="rect">
            <a:avLst/>
          </a:prstGeom>
          <a:solidFill>
            <a:schemeClr val="bg1"/>
          </a:solidFill>
        </p:spPr>
        <p:txBody>
          <a:bodyPr wrap="square" lIns="0" tIns="0" rIns="0" bIns="0" rtlCol="0">
            <a:spAutoFit/>
          </a:bodyPr>
          <a:lstStyle/>
          <a:p>
            <a:pPr algn="ctr">
              <a:spcBef>
                <a:spcPts val="600"/>
              </a:spcBef>
              <a:buSzPct val="100000"/>
            </a:pPr>
            <a:r>
              <a:rPr lang="ko-KR" altLang="en-US" sz="900" dirty="0" err="1">
                <a:solidFill>
                  <a:srgbClr val="313131"/>
                </a:solidFill>
              </a:rPr>
              <a:t>항목수</a:t>
            </a:r>
            <a:endParaRPr lang="ko-KR" altLang="en-US" sz="900" dirty="0">
              <a:solidFill>
                <a:srgbClr val="313131"/>
              </a:solidFill>
            </a:endParaRPr>
          </a:p>
        </p:txBody>
      </p:sp>
    </p:spTree>
    <p:extLst>
      <p:ext uri="{BB962C8B-B14F-4D97-AF65-F5344CB8AC3E}">
        <p14:creationId xmlns:p14="http://schemas.microsoft.com/office/powerpoint/2010/main" val="4247218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33</a:t>
            </a:fld>
            <a:endParaRPr lang="ko-KR" altLang="en-US"/>
          </a:p>
        </p:txBody>
      </p:sp>
      <p:sp>
        <p:nvSpPr>
          <p:cNvPr id="7" name="TextBox 6"/>
          <p:cNvSpPr txBox="1"/>
          <p:nvPr/>
        </p:nvSpPr>
        <p:spPr>
          <a:xfrm>
            <a:off x="433386" y="241255"/>
            <a:ext cx="5370513" cy="461665"/>
          </a:xfrm>
          <a:prstGeom prst="rect">
            <a:avLst/>
          </a:prstGeom>
          <a:noFill/>
        </p:spPr>
        <p:txBody>
          <a:bodyPr wrap="square" rtlCol="0">
            <a:spAutoFit/>
          </a:bodyPr>
          <a:lstStyle/>
          <a:p>
            <a:r>
              <a:rPr lang="en-US" altLang="ko-KR" sz="2400" b="1" dirty="0"/>
              <a:t>V. TCFD</a:t>
            </a:r>
            <a:r>
              <a:rPr lang="ko-KR" altLang="en-US" sz="2400" b="1" dirty="0"/>
              <a:t>에 대한 국내 대응 방안</a:t>
            </a:r>
          </a:p>
        </p:txBody>
      </p:sp>
      <p:sp>
        <p:nvSpPr>
          <p:cNvPr id="2" name="직사각형 1"/>
          <p:cNvSpPr/>
          <p:nvPr/>
        </p:nvSpPr>
        <p:spPr>
          <a:xfrm>
            <a:off x="433386" y="1032495"/>
            <a:ext cx="10502092" cy="2661241"/>
          </a:xfrm>
          <a:prstGeom prst="rect">
            <a:avLst/>
          </a:prstGeom>
        </p:spPr>
        <p:txBody>
          <a:bodyPr wrap="square">
            <a:spAutoFit/>
          </a:bodyPr>
          <a:lstStyle/>
          <a:p>
            <a:pPr marL="285750" indent="-285750" algn="just" fontAlgn="base">
              <a:lnSpc>
                <a:spcPct val="160000"/>
              </a:lnSpc>
              <a:spcAft>
                <a:spcPts val="800"/>
              </a:spcAft>
              <a:buFont typeface="Arial" panose="020B0604020202020204" pitchFamily="34" charset="0"/>
              <a:buChar char="•"/>
            </a:pPr>
            <a:r>
              <a:rPr lang="en-US" altLang="ko-KR" sz="1600" b="1" dirty="0">
                <a:latin typeface="+mj-lt"/>
              </a:rPr>
              <a:t>4</a:t>
            </a:r>
            <a:r>
              <a:rPr lang="ko-KR" altLang="en-US" sz="1600" b="1" dirty="0">
                <a:latin typeface="+mj-lt"/>
              </a:rPr>
              <a:t>개사의 전체 평균 점수는 </a:t>
            </a:r>
            <a:r>
              <a:rPr lang="en-US" altLang="ko-KR" sz="1600" b="1" dirty="0">
                <a:latin typeface="+mj-lt"/>
              </a:rPr>
              <a:t>34</a:t>
            </a:r>
            <a:r>
              <a:rPr lang="ko-KR" altLang="en-US" sz="1600" b="1" dirty="0">
                <a:latin typeface="+mj-lt"/>
              </a:rPr>
              <a:t>점</a:t>
            </a:r>
            <a:r>
              <a:rPr lang="en-US" altLang="ko-KR" sz="1600" b="1" dirty="0">
                <a:latin typeface="+mj-lt"/>
              </a:rPr>
              <a:t>(100</a:t>
            </a:r>
            <a:r>
              <a:rPr lang="ko-KR" altLang="en-US" sz="1600" b="1" dirty="0">
                <a:latin typeface="+mj-lt"/>
              </a:rPr>
              <a:t>점 만점</a:t>
            </a:r>
            <a:r>
              <a:rPr lang="en-US" altLang="ko-KR" sz="1600" b="1" dirty="0">
                <a:latin typeface="+mj-lt"/>
              </a:rPr>
              <a:t>)</a:t>
            </a:r>
            <a:r>
              <a:rPr lang="ko-KR" altLang="en-US" sz="1600" b="1" dirty="0">
                <a:latin typeface="+mj-lt"/>
              </a:rPr>
              <a:t>으로 </a:t>
            </a:r>
            <a:r>
              <a:rPr lang="en-US" altLang="ko-KR" sz="1600" b="1" dirty="0">
                <a:latin typeface="+mj-lt"/>
              </a:rPr>
              <a:t>TCFD</a:t>
            </a:r>
            <a:r>
              <a:rPr lang="ko-KR" altLang="en-US" sz="1600" b="1" dirty="0">
                <a:latin typeface="+mj-lt"/>
              </a:rPr>
              <a:t>권고안 기반 공개 수준이 높지 않음 </a:t>
            </a:r>
          </a:p>
          <a:p>
            <a:pPr marL="285750" indent="-285750" algn="just" fontAlgn="base">
              <a:lnSpc>
                <a:spcPct val="160000"/>
              </a:lnSpc>
              <a:spcAft>
                <a:spcPts val="800"/>
              </a:spcAft>
              <a:buFont typeface="Arial" panose="020B0604020202020204" pitchFamily="34" charset="0"/>
              <a:buChar char="•"/>
            </a:pPr>
            <a:r>
              <a:rPr lang="ko-KR" altLang="en-US" sz="1600" b="1" dirty="0">
                <a:latin typeface="+mj-lt"/>
              </a:rPr>
              <a:t>지배구조</a:t>
            </a:r>
            <a:r>
              <a:rPr lang="en-US" altLang="ko-KR" sz="1600" b="1" dirty="0">
                <a:latin typeface="+mj-lt"/>
              </a:rPr>
              <a:t>, </a:t>
            </a:r>
            <a:r>
              <a:rPr lang="ko-KR" altLang="en-US" sz="1600" b="1" dirty="0">
                <a:latin typeface="+mj-lt"/>
              </a:rPr>
              <a:t>전략</a:t>
            </a:r>
            <a:r>
              <a:rPr lang="en-US" altLang="ko-KR" sz="1600" b="1" dirty="0">
                <a:latin typeface="+mj-lt"/>
              </a:rPr>
              <a:t>, </a:t>
            </a:r>
            <a:r>
              <a:rPr lang="ko-KR" altLang="en-US" sz="1600" b="1" dirty="0">
                <a:latin typeface="+mj-lt"/>
              </a:rPr>
              <a:t>위험관리</a:t>
            </a:r>
            <a:r>
              <a:rPr lang="en-US" altLang="ko-KR" sz="1600" b="1" dirty="0">
                <a:latin typeface="+mj-lt"/>
              </a:rPr>
              <a:t>, </a:t>
            </a:r>
            <a:r>
              <a:rPr lang="ko-KR" altLang="en-US" sz="1600" b="1" dirty="0">
                <a:latin typeface="+mj-lt"/>
              </a:rPr>
              <a:t>지표 및 목표 중에서는 지배구조와 지표 및 목표에서 높은 점수를 나타내고 있으며 전략과 위험관리 측면에서의 대응이 부족함</a:t>
            </a:r>
          </a:p>
          <a:p>
            <a:pPr marL="285750" indent="-285750" algn="just" fontAlgn="base">
              <a:lnSpc>
                <a:spcPct val="160000"/>
              </a:lnSpc>
              <a:spcAft>
                <a:spcPts val="800"/>
              </a:spcAft>
              <a:buFont typeface="Arial" panose="020B0604020202020204" pitchFamily="34" charset="0"/>
              <a:buChar char="•"/>
            </a:pPr>
            <a:r>
              <a:rPr lang="en-US" altLang="ko-KR" sz="1600" b="1" dirty="0">
                <a:latin typeface="+mj-lt"/>
              </a:rPr>
              <a:t>11</a:t>
            </a:r>
            <a:r>
              <a:rPr lang="ko-KR" altLang="en-US" sz="1600" b="1" dirty="0">
                <a:latin typeface="+mj-lt"/>
              </a:rPr>
              <a:t>개의 권고 공개항목으로 분류했을 경우</a:t>
            </a:r>
            <a:r>
              <a:rPr lang="en-US" altLang="ko-KR" sz="1600" b="1" dirty="0">
                <a:latin typeface="+mj-lt"/>
              </a:rPr>
              <a:t>, </a:t>
            </a:r>
            <a:r>
              <a:rPr lang="ko-KR" altLang="en-US" sz="1600" b="1" dirty="0">
                <a:latin typeface="+mj-lt"/>
              </a:rPr>
              <a:t>기후변화 관련 위험 및 기회를 </a:t>
            </a:r>
            <a:r>
              <a:rPr lang="ko-KR" altLang="en-US" sz="1600" b="1" dirty="0" err="1">
                <a:latin typeface="+mj-lt"/>
              </a:rPr>
              <a:t>평가∙관리하는</a:t>
            </a:r>
            <a:r>
              <a:rPr lang="ko-KR" altLang="en-US" sz="1600" b="1" dirty="0">
                <a:latin typeface="+mj-lt"/>
              </a:rPr>
              <a:t> 경영진의 역할을 설명해야 하는 지배구조</a:t>
            </a:r>
            <a:r>
              <a:rPr lang="en-US" altLang="ko-KR" sz="1600" b="1" dirty="0">
                <a:latin typeface="+mj-lt"/>
              </a:rPr>
              <a:t>-b </a:t>
            </a:r>
            <a:r>
              <a:rPr lang="ko-KR" altLang="en-US" sz="1600" b="1" dirty="0">
                <a:latin typeface="+mj-lt"/>
              </a:rPr>
              <a:t>항목에서 가장 높은 점수를 나타냈고 기후변화 관련 위험을 </a:t>
            </a:r>
            <a:r>
              <a:rPr lang="ko-KR" altLang="en-US" sz="1600" b="1" dirty="0" err="1">
                <a:latin typeface="+mj-lt"/>
              </a:rPr>
              <a:t>식별∙평가하는</a:t>
            </a:r>
            <a:r>
              <a:rPr lang="ko-KR" altLang="en-US" sz="1600" b="1" dirty="0">
                <a:latin typeface="+mj-lt"/>
              </a:rPr>
              <a:t> 조직의 프로세스를 설명해야 하는 위험관리</a:t>
            </a:r>
            <a:r>
              <a:rPr lang="en-US" altLang="ko-KR" sz="1600" b="1" dirty="0">
                <a:latin typeface="+mj-lt"/>
              </a:rPr>
              <a:t>-a </a:t>
            </a:r>
            <a:r>
              <a:rPr lang="ko-KR" altLang="en-US" sz="1600" b="1" dirty="0">
                <a:latin typeface="+mj-lt"/>
              </a:rPr>
              <a:t>항목에서 가장 낮은 점수를 나타남</a:t>
            </a:r>
            <a:endParaRPr lang="en-US" altLang="ko-KR" sz="1600" b="1" dirty="0">
              <a:latin typeface="+mj-lt"/>
            </a:endParaRPr>
          </a:p>
        </p:txBody>
      </p:sp>
    </p:spTree>
    <p:extLst>
      <p:ext uri="{BB962C8B-B14F-4D97-AF65-F5344CB8AC3E}">
        <p14:creationId xmlns:p14="http://schemas.microsoft.com/office/powerpoint/2010/main" val="31158349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34</a:t>
            </a:fld>
            <a:endParaRPr lang="ko-KR" altLang="en-US"/>
          </a:p>
        </p:txBody>
      </p:sp>
      <p:sp>
        <p:nvSpPr>
          <p:cNvPr id="7" name="TextBox 6"/>
          <p:cNvSpPr txBox="1"/>
          <p:nvPr/>
        </p:nvSpPr>
        <p:spPr>
          <a:xfrm>
            <a:off x="433386" y="241255"/>
            <a:ext cx="5370513" cy="461665"/>
          </a:xfrm>
          <a:prstGeom prst="rect">
            <a:avLst/>
          </a:prstGeom>
          <a:noFill/>
        </p:spPr>
        <p:txBody>
          <a:bodyPr wrap="square" rtlCol="0">
            <a:spAutoFit/>
          </a:bodyPr>
          <a:lstStyle/>
          <a:p>
            <a:r>
              <a:rPr lang="en-US" altLang="ko-KR" sz="2400" b="1" dirty="0"/>
              <a:t>V. TCFD</a:t>
            </a:r>
            <a:r>
              <a:rPr lang="ko-KR" altLang="en-US" sz="2400" b="1" dirty="0"/>
              <a:t>에 대한 국내 대응 방안</a:t>
            </a:r>
          </a:p>
        </p:txBody>
      </p:sp>
      <p:sp>
        <p:nvSpPr>
          <p:cNvPr id="88" name="직사각형 87"/>
          <p:cNvSpPr/>
          <p:nvPr/>
        </p:nvSpPr>
        <p:spPr>
          <a:xfrm>
            <a:off x="433386" y="1166717"/>
            <a:ext cx="10809317" cy="4019562"/>
          </a:xfrm>
          <a:prstGeom prst="rect">
            <a:avLst/>
          </a:prstGeom>
        </p:spPr>
        <p:txBody>
          <a:bodyPr wrap="square">
            <a:spAutoFit/>
          </a:bodyPr>
          <a:lstStyle/>
          <a:p>
            <a:pPr marL="285750" indent="-285750" algn="just" fontAlgn="base">
              <a:lnSpc>
                <a:spcPct val="145000"/>
              </a:lnSpc>
              <a:buFont typeface="Arial" panose="020B0604020202020204" pitchFamily="34" charset="0"/>
              <a:buChar char="•"/>
            </a:pPr>
            <a:r>
              <a:rPr lang="en-US" altLang="ko-KR" sz="1600" b="1" dirty="0"/>
              <a:t>2025</a:t>
            </a:r>
            <a:r>
              <a:rPr lang="ko-KR" altLang="en-US" sz="1600" b="1" dirty="0"/>
              <a:t>년부터 </a:t>
            </a:r>
            <a:r>
              <a:rPr lang="en-US" altLang="ko-KR" sz="1600" b="1" dirty="0"/>
              <a:t>IFRS S2</a:t>
            </a:r>
            <a:r>
              <a:rPr lang="ko-KR" altLang="en-US" sz="1600" b="1" dirty="0"/>
              <a:t>를 </a:t>
            </a:r>
            <a:r>
              <a:rPr lang="ko-KR" altLang="en-US" sz="1600" b="1" dirty="0" err="1"/>
              <a:t>중심으로한</a:t>
            </a:r>
            <a:r>
              <a:rPr lang="ko-KR" altLang="en-US" sz="1600" b="1" dirty="0"/>
              <a:t> 기후변화 정보 의무화 예정</a:t>
            </a:r>
            <a:endParaRPr lang="en-US" altLang="ko-KR" sz="1600" b="1" dirty="0"/>
          </a:p>
          <a:p>
            <a:pPr marL="285750" indent="-285750" algn="just" fontAlgn="base">
              <a:lnSpc>
                <a:spcPct val="145000"/>
              </a:lnSpc>
              <a:buFont typeface="Arial" panose="020B0604020202020204" pitchFamily="34" charset="0"/>
              <a:buChar char="•"/>
            </a:pPr>
            <a:r>
              <a:rPr lang="ko-KR" altLang="en-US" sz="1600" b="1" dirty="0"/>
              <a:t>기업들은 </a:t>
            </a:r>
            <a:r>
              <a:rPr lang="en-US" altLang="ko-KR" sz="1600" b="1" dirty="0"/>
              <a:t>TCFD </a:t>
            </a:r>
            <a:r>
              <a:rPr lang="ko-KR" altLang="en-US" sz="1600" b="1" dirty="0"/>
              <a:t>프레임워크를 기반으로 정보를 공시하여 기후변화 정보 의무화에 대비해야 함</a:t>
            </a:r>
            <a:endParaRPr lang="en-US" altLang="ko-KR" sz="1600" b="1" dirty="0"/>
          </a:p>
          <a:p>
            <a:pPr marL="285750" indent="-285750" algn="just" fontAlgn="base">
              <a:lnSpc>
                <a:spcPct val="145000"/>
              </a:lnSpc>
              <a:buFont typeface="Arial" panose="020B0604020202020204" pitchFamily="34" charset="0"/>
              <a:buChar char="•"/>
            </a:pPr>
            <a:r>
              <a:rPr lang="ko-KR" altLang="en-US" sz="1600" b="1" dirty="0"/>
              <a:t>나아가 향후 </a:t>
            </a:r>
            <a:r>
              <a:rPr lang="ko-KR" altLang="en-US" sz="1600" b="1" dirty="0" err="1"/>
              <a:t>금융활동</a:t>
            </a:r>
            <a:r>
              <a:rPr lang="ko-KR" altLang="en-US" sz="1600" b="1" dirty="0"/>
              <a:t> 상에서 기후변화 정보 공개가 강화될 예정</a:t>
            </a:r>
            <a:r>
              <a:rPr lang="en-US" altLang="ko-KR" sz="1600" b="1" dirty="0"/>
              <a:t>. </a:t>
            </a:r>
            <a:r>
              <a:rPr lang="ko-KR" altLang="en-US" sz="1600" b="1" dirty="0"/>
              <a:t>향후 기업활동에 필수적인 </a:t>
            </a:r>
            <a:r>
              <a:rPr lang="ko-KR" altLang="en-US" sz="1600" b="1" dirty="0" err="1"/>
              <a:t>공시사항이</a:t>
            </a:r>
            <a:r>
              <a:rPr lang="ko-KR" altLang="en-US" sz="1600" b="1" dirty="0"/>
              <a:t> 될 것임</a:t>
            </a:r>
            <a:endParaRPr lang="en-US" altLang="ko-KR" sz="1600" b="1" dirty="0"/>
          </a:p>
          <a:p>
            <a:pPr marL="285750" indent="-285750" algn="just" fontAlgn="base">
              <a:lnSpc>
                <a:spcPct val="145000"/>
              </a:lnSpc>
              <a:buFont typeface="Arial" panose="020B0604020202020204" pitchFamily="34" charset="0"/>
              <a:buChar char="•"/>
            </a:pPr>
            <a:endParaRPr lang="en-US" altLang="ko-KR" sz="1600" b="1" dirty="0"/>
          </a:p>
          <a:p>
            <a:pPr algn="just" fontAlgn="base">
              <a:lnSpc>
                <a:spcPct val="145000"/>
              </a:lnSpc>
            </a:pPr>
            <a:r>
              <a:rPr lang="ko-KR" altLang="en-US" sz="1600" b="1" dirty="0"/>
              <a:t>   </a:t>
            </a:r>
            <a:r>
              <a:rPr lang="ko-KR" altLang="en-US" sz="1600" b="1" u="sng" dirty="0"/>
              <a:t>효율적인 정보공개를 위한 방향</a:t>
            </a:r>
            <a:endParaRPr lang="en-US" altLang="ko-KR" sz="1600" b="1" u="sng" dirty="0"/>
          </a:p>
          <a:p>
            <a:pPr marL="285750" indent="-285750" algn="just" fontAlgn="base">
              <a:lnSpc>
                <a:spcPct val="145000"/>
              </a:lnSpc>
              <a:buFont typeface="Arial" panose="020B0604020202020204" pitchFamily="34" charset="0"/>
              <a:buChar char="•"/>
            </a:pPr>
            <a:r>
              <a:rPr lang="en-US" altLang="ko-KR" sz="1600" b="1" dirty="0"/>
              <a:t>TCFD </a:t>
            </a:r>
            <a:r>
              <a:rPr lang="ko-KR" altLang="en-US" sz="1600" b="1" dirty="0"/>
              <a:t>권고안에 따르면 시나리오 분석 방법 등이 소개</a:t>
            </a:r>
            <a:r>
              <a:rPr lang="en-US" altLang="ko-KR" sz="1600" b="1" dirty="0"/>
              <a:t>. </a:t>
            </a:r>
            <a:r>
              <a:rPr lang="ko-KR" altLang="en-US" sz="1600" b="1" dirty="0"/>
              <a:t>그렇지만</a:t>
            </a:r>
            <a:r>
              <a:rPr lang="en-US" altLang="ko-KR" sz="1600" b="1" dirty="0"/>
              <a:t>, </a:t>
            </a:r>
            <a:r>
              <a:rPr lang="ko-KR" altLang="en-US" sz="1600" b="1" dirty="0"/>
              <a:t>이를 수행하기에 많은 기업들이 역량 부족</a:t>
            </a:r>
            <a:endParaRPr lang="en-US" altLang="ko-KR" sz="1600" b="1" dirty="0"/>
          </a:p>
          <a:p>
            <a:pPr marL="285750" indent="-285750" algn="just" fontAlgn="base">
              <a:lnSpc>
                <a:spcPct val="145000"/>
              </a:lnSpc>
              <a:buFont typeface="Arial" panose="020B0604020202020204" pitchFamily="34" charset="0"/>
              <a:buChar char="•"/>
            </a:pPr>
            <a:r>
              <a:rPr lang="en-US" altLang="ko-KR" sz="1600" b="1" dirty="0"/>
              <a:t>TCFD </a:t>
            </a:r>
            <a:r>
              <a:rPr lang="ko-KR" altLang="en-US" sz="1600" b="1" dirty="0"/>
              <a:t>를</a:t>
            </a:r>
            <a:r>
              <a:rPr lang="en-US" altLang="ko-KR" sz="1600" b="1" dirty="0"/>
              <a:t> </a:t>
            </a:r>
            <a:r>
              <a:rPr lang="ko-KR" altLang="en-US" sz="1600" b="1" dirty="0"/>
              <a:t>이해하고 </a:t>
            </a:r>
            <a:r>
              <a:rPr lang="ko-KR" altLang="en-US" sz="1600" b="1" dirty="0" err="1"/>
              <a:t>내재화하기</a:t>
            </a:r>
            <a:r>
              <a:rPr lang="ko-KR" altLang="en-US" sz="1600" b="1" dirty="0"/>
              <a:t> 위해서는 상당히 많은 교육 훈련 시간이 필요 </a:t>
            </a:r>
            <a:endParaRPr lang="en-US" altLang="ko-KR" sz="1600" b="1" dirty="0"/>
          </a:p>
          <a:p>
            <a:pPr marL="285750" indent="-285750" algn="just" fontAlgn="base">
              <a:lnSpc>
                <a:spcPct val="145000"/>
              </a:lnSpc>
              <a:buFont typeface="Arial" panose="020B0604020202020204" pitchFamily="34" charset="0"/>
              <a:buChar char="•"/>
            </a:pPr>
            <a:r>
              <a:rPr lang="en-US" altLang="ko-KR" sz="1600" b="1" dirty="0"/>
              <a:t>TCFD </a:t>
            </a:r>
            <a:r>
              <a:rPr lang="ko-KR" altLang="en-US" sz="1600" b="1" dirty="0"/>
              <a:t>정보를 </a:t>
            </a:r>
            <a:r>
              <a:rPr lang="ko-KR" altLang="en-US" sz="1600" b="1" dirty="0" err="1"/>
              <a:t>관리보고</a:t>
            </a:r>
            <a:r>
              <a:rPr lang="ko-KR" altLang="en-US" sz="1600" b="1" dirty="0"/>
              <a:t> 목적과 재무보고 목적으로 모두 이용가능</a:t>
            </a:r>
            <a:r>
              <a:rPr lang="en-US" altLang="ko-KR" sz="1600" b="1" dirty="0"/>
              <a:t>. </a:t>
            </a:r>
            <a:r>
              <a:rPr lang="ko-KR" altLang="en-US" sz="1600" b="1" dirty="0"/>
              <a:t>단순히 재무보고 목적으로 이용할 때는 </a:t>
            </a:r>
            <a:r>
              <a:rPr lang="ko-KR" altLang="en-US" sz="1600" b="1" dirty="0" err="1"/>
              <a:t>정보산출</a:t>
            </a:r>
            <a:r>
              <a:rPr lang="ko-KR" altLang="en-US" sz="1600" b="1" dirty="0"/>
              <a:t> 비용 대비 </a:t>
            </a:r>
            <a:r>
              <a:rPr lang="ko-KR" altLang="en-US" sz="1600" b="1" dirty="0" err="1"/>
              <a:t>효익이</a:t>
            </a:r>
            <a:r>
              <a:rPr lang="ko-KR" altLang="en-US" sz="1600" b="1" dirty="0"/>
              <a:t> 높지 않아 비효율적</a:t>
            </a:r>
            <a:r>
              <a:rPr lang="en-US" altLang="ko-KR" sz="1600" b="1" dirty="0"/>
              <a:t>. </a:t>
            </a:r>
          </a:p>
          <a:p>
            <a:pPr marL="285750" indent="-285750" algn="just" fontAlgn="base">
              <a:lnSpc>
                <a:spcPct val="145000"/>
              </a:lnSpc>
              <a:buFont typeface="Arial" panose="020B0604020202020204" pitchFamily="34" charset="0"/>
              <a:buChar char="•"/>
            </a:pPr>
            <a:r>
              <a:rPr lang="en-US" altLang="ko-KR" sz="1600" b="1" dirty="0"/>
              <a:t>TCFD </a:t>
            </a:r>
            <a:r>
              <a:rPr lang="ko-KR" altLang="en-US" sz="1600" b="1" dirty="0"/>
              <a:t>기반으로 하여 산출된 정보를 적극적으로 활용할 수 있는 방안 모색</a:t>
            </a:r>
            <a:endParaRPr lang="en-US" altLang="ko-KR" sz="1600" b="1" dirty="0"/>
          </a:p>
          <a:p>
            <a:pPr marL="285750" indent="-285750" algn="just" fontAlgn="base">
              <a:lnSpc>
                <a:spcPct val="145000"/>
              </a:lnSpc>
              <a:buFont typeface="Arial" panose="020B0604020202020204" pitchFamily="34" charset="0"/>
              <a:buChar char="•"/>
            </a:pPr>
            <a:r>
              <a:rPr lang="en-US" altLang="ko-KR" sz="1600" b="1" dirty="0"/>
              <a:t>(</a:t>
            </a:r>
            <a:r>
              <a:rPr lang="ko-KR" altLang="en-US" sz="1600" b="1" dirty="0"/>
              <a:t>예</a:t>
            </a:r>
            <a:r>
              <a:rPr lang="en-US" altLang="ko-KR" sz="1600" b="1" dirty="0"/>
              <a:t>: Value Chain, </a:t>
            </a:r>
            <a:r>
              <a:rPr lang="ko-KR" altLang="en-US" sz="1600" b="1" dirty="0" err="1"/>
              <a:t>협력사</a:t>
            </a:r>
            <a:r>
              <a:rPr lang="ko-KR" altLang="en-US" sz="1600" b="1" dirty="0"/>
              <a:t> </a:t>
            </a:r>
            <a:r>
              <a:rPr lang="ko-KR" altLang="en-US" sz="1600" b="1" dirty="0" err="1"/>
              <a:t>선정시</a:t>
            </a:r>
            <a:r>
              <a:rPr lang="ko-KR" altLang="en-US" sz="1600" b="1" dirty="0"/>
              <a:t> 온실가스배출정보 요소 등을 고려</a:t>
            </a:r>
            <a:r>
              <a:rPr lang="en-US" altLang="ko-KR" sz="1600" b="1" dirty="0"/>
              <a:t>)</a:t>
            </a:r>
          </a:p>
        </p:txBody>
      </p:sp>
    </p:spTree>
    <p:extLst>
      <p:ext uri="{BB962C8B-B14F-4D97-AF65-F5344CB8AC3E}">
        <p14:creationId xmlns:p14="http://schemas.microsoft.com/office/powerpoint/2010/main" val="1524103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955901" y="3930535"/>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4" name="슬라이드 번호 개체 틀 3"/>
          <p:cNvSpPr>
            <a:spLocks noGrp="1"/>
          </p:cNvSpPr>
          <p:nvPr>
            <p:ph type="sldNum" sz="quarter" idx="12"/>
          </p:nvPr>
        </p:nvSpPr>
        <p:spPr/>
        <p:txBody>
          <a:bodyPr/>
          <a:lstStyle/>
          <a:p>
            <a:fld id="{4CA00AB0-ADDF-46BC-B417-36A7D894DC0D}" type="slidenum">
              <a:rPr lang="ko-KR" altLang="en-US" smtClean="0"/>
              <a:t>35</a:t>
            </a:fld>
            <a:endParaRPr lang="ko-KR" altLang="en-US"/>
          </a:p>
        </p:txBody>
      </p:sp>
      <p:sp>
        <p:nvSpPr>
          <p:cNvPr id="7" name="TextBox 6"/>
          <p:cNvSpPr txBox="1"/>
          <p:nvPr/>
        </p:nvSpPr>
        <p:spPr>
          <a:xfrm>
            <a:off x="4774320" y="3283034"/>
            <a:ext cx="2263161" cy="461665"/>
          </a:xfrm>
          <a:prstGeom prst="rect">
            <a:avLst/>
          </a:prstGeom>
          <a:noFill/>
        </p:spPr>
        <p:txBody>
          <a:bodyPr wrap="square" rtlCol="0">
            <a:spAutoFit/>
          </a:bodyPr>
          <a:lstStyle/>
          <a:p>
            <a:r>
              <a:rPr lang="ko-KR" altLang="en-US" sz="2400" b="1" dirty="0"/>
              <a:t>감사합니다</a:t>
            </a:r>
            <a:r>
              <a:rPr lang="en-US" altLang="ko-KR" sz="2400" b="1" dirty="0"/>
              <a:t>.</a:t>
            </a:r>
            <a:endParaRPr lang="ko-KR" altLang="en-US" sz="2400" b="1" dirty="0"/>
          </a:p>
        </p:txBody>
      </p:sp>
    </p:spTree>
    <p:extLst>
      <p:ext uri="{BB962C8B-B14F-4D97-AF65-F5344CB8AC3E}">
        <p14:creationId xmlns:p14="http://schemas.microsoft.com/office/powerpoint/2010/main" val="28083883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4885062" cy="461665"/>
          </a:xfrm>
          <a:prstGeom prst="rect">
            <a:avLst/>
          </a:prstGeom>
          <a:noFill/>
        </p:spPr>
        <p:txBody>
          <a:bodyPr wrap="square" rtlCol="0">
            <a:spAutoFit/>
          </a:bodyPr>
          <a:lstStyle/>
          <a:p>
            <a:r>
              <a:rPr lang="ko-KR" altLang="en-US" sz="2400" b="1" dirty="0"/>
              <a:t>부록 모범사례 </a:t>
            </a:r>
            <a:r>
              <a:rPr lang="en-US" altLang="ko-KR" sz="2400" b="1" dirty="0"/>
              <a:t>(</a:t>
            </a:r>
            <a:r>
              <a:rPr lang="ko-KR" altLang="en-US" sz="2400" b="1" dirty="0"/>
              <a:t>국내 현대건설</a:t>
            </a:r>
            <a:r>
              <a:rPr lang="en-US" altLang="ko-KR" sz="2400" b="1" dirty="0"/>
              <a:t>)</a:t>
            </a:r>
            <a:endParaRPr lang="ko-KR" altLang="en-US" sz="2400" b="1" dirty="0"/>
          </a:p>
        </p:txBody>
      </p:sp>
      <p:sp>
        <p:nvSpPr>
          <p:cNvPr id="9" name="슬라이드 번호 개체 틀 8"/>
          <p:cNvSpPr>
            <a:spLocks noGrp="1"/>
          </p:cNvSpPr>
          <p:nvPr>
            <p:ph type="sldNum" sz="quarter" idx="12"/>
          </p:nvPr>
        </p:nvSpPr>
        <p:spPr/>
        <p:txBody>
          <a:bodyPr/>
          <a:lstStyle/>
          <a:p>
            <a:fld id="{4CA00AB0-ADDF-46BC-B417-36A7D894DC0D}" type="slidenum">
              <a:rPr lang="ko-KR" altLang="en-US" smtClean="0"/>
              <a:t>36</a:t>
            </a:fld>
            <a:endParaRPr lang="ko-KR" altLang="en-US"/>
          </a:p>
        </p:txBody>
      </p:sp>
      <p:pic>
        <p:nvPicPr>
          <p:cNvPr id="6" name="그림 5"/>
          <p:cNvPicPr>
            <a:picLocks noChangeAspect="1"/>
          </p:cNvPicPr>
          <p:nvPr/>
        </p:nvPicPr>
        <p:blipFill>
          <a:blip r:embed="rId2"/>
          <a:stretch>
            <a:fillRect/>
          </a:stretch>
        </p:blipFill>
        <p:spPr>
          <a:xfrm>
            <a:off x="433387" y="1141986"/>
            <a:ext cx="5622354" cy="2597684"/>
          </a:xfrm>
          <a:prstGeom prst="rect">
            <a:avLst/>
          </a:prstGeom>
        </p:spPr>
      </p:pic>
      <p:pic>
        <p:nvPicPr>
          <p:cNvPr id="7" name="그림 6"/>
          <p:cNvPicPr>
            <a:picLocks noChangeAspect="1"/>
          </p:cNvPicPr>
          <p:nvPr/>
        </p:nvPicPr>
        <p:blipFill>
          <a:blip r:embed="rId3"/>
          <a:stretch>
            <a:fillRect/>
          </a:stretch>
        </p:blipFill>
        <p:spPr>
          <a:xfrm>
            <a:off x="488378" y="4287944"/>
            <a:ext cx="5512372" cy="1357077"/>
          </a:xfrm>
          <a:prstGeom prst="rect">
            <a:avLst/>
          </a:prstGeom>
        </p:spPr>
      </p:pic>
      <p:pic>
        <p:nvPicPr>
          <p:cNvPr id="8" name="그림 7"/>
          <p:cNvPicPr>
            <a:picLocks noChangeAspect="1"/>
          </p:cNvPicPr>
          <p:nvPr/>
        </p:nvPicPr>
        <p:blipFill>
          <a:blip r:embed="rId4"/>
          <a:stretch>
            <a:fillRect/>
          </a:stretch>
        </p:blipFill>
        <p:spPr>
          <a:xfrm>
            <a:off x="6742227" y="985271"/>
            <a:ext cx="3778780" cy="2849611"/>
          </a:xfrm>
          <a:prstGeom prst="rect">
            <a:avLst/>
          </a:prstGeom>
        </p:spPr>
      </p:pic>
      <p:pic>
        <p:nvPicPr>
          <p:cNvPr id="10" name="그림 9"/>
          <p:cNvPicPr>
            <a:picLocks noChangeAspect="1"/>
          </p:cNvPicPr>
          <p:nvPr/>
        </p:nvPicPr>
        <p:blipFill>
          <a:blip r:embed="rId5"/>
          <a:stretch>
            <a:fillRect/>
          </a:stretch>
        </p:blipFill>
        <p:spPr>
          <a:xfrm>
            <a:off x="6795721" y="3980033"/>
            <a:ext cx="3725286" cy="2726375"/>
          </a:xfrm>
          <a:prstGeom prst="rect">
            <a:avLst/>
          </a:prstGeom>
        </p:spPr>
      </p:pic>
      <p:sp>
        <p:nvSpPr>
          <p:cNvPr id="11" name="직사각형 10"/>
          <p:cNvSpPr/>
          <p:nvPr/>
        </p:nvSpPr>
        <p:spPr>
          <a:xfrm>
            <a:off x="6742226" y="985271"/>
            <a:ext cx="3708059" cy="284961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직사각형 11"/>
          <p:cNvSpPr/>
          <p:nvPr/>
        </p:nvSpPr>
        <p:spPr>
          <a:xfrm>
            <a:off x="6742225" y="3872206"/>
            <a:ext cx="3708059" cy="284961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이등변 삼각형 12"/>
          <p:cNvSpPr/>
          <p:nvPr/>
        </p:nvSpPr>
        <p:spPr>
          <a:xfrm rot="5400000">
            <a:off x="5147386" y="3774235"/>
            <a:ext cx="2379309" cy="195942"/>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8162024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D145CD30-4F87-6831-66EC-3BF09EB27FA2}"/>
              </a:ext>
            </a:extLst>
          </p:cNvPr>
          <p:cNvSpPr/>
          <p:nvPr/>
        </p:nvSpPr>
        <p:spPr bwMode="gray">
          <a:xfrm rot="10800000">
            <a:off x="433387" y="758126"/>
            <a:ext cx="9900000" cy="54000"/>
          </a:xfrm>
          <a:prstGeom prst="rect">
            <a:avLst/>
          </a:prstGeom>
          <a:gradFill flip="none" rotWithShape="1">
            <a:gsLst>
              <a:gs pos="0">
                <a:srgbClr val="C00000"/>
              </a:gs>
              <a:gs pos="100000">
                <a:srgbClr val="C00000">
                  <a:alpha val="10000"/>
                </a:srgbClr>
              </a:gs>
            </a:gsLst>
            <a:lin ang="10800000" scaled="1"/>
            <a:tileRect/>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ko-KR" altLang="en-US" sz="1600" dirty="0">
              <a:solidFill>
                <a:schemeClr val="bg1"/>
              </a:solidFill>
              <a:latin typeface="Verdana" panose="020B0604030504040204" pitchFamily="34" charset="0"/>
              <a:ea typeface="나눔고딕" pitchFamily="2" charset="-127"/>
            </a:endParaRPr>
          </a:p>
        </p:txBody>
      </p:sp>
      <p:sp>
        <p:nvSpPr>
          <p:cNvPr id="2" name="TextBox 1"/>
          <p:cNvSpPr txBox="1"/>
          <p:nvPr/>
        </p:nvSpPr>
        <p:spPr>
          <a:xfrm>
            <a:off x="433387" y="241255"/>
            <a:ext cx="4885062" cy="461665"/>
          </a:xfrm>
          <a:prstGeom prst="rect">
            <a:avLst/>
          </a:prstGeom>
          <a:noFill/>
        </p:spPr>
        <p:txBody>
          <a:bodyPr wrap="square" rtlCol="0">
            <a:spAutoFit/>
          </a:bodyPr>
          <a:lstStyle/>
          <a:p>
            <a:r>
              <a:rPr lang="ko-KR" altLang="en-US" sz="2400" b="1" dirty="0"/>
              <a:t>부록 모범사례 </a:t>
            </a:r>
            <a:r>
              <a:rPr lang="en-US" altLang="ko-KR" sz="2400" b="1" dirty="0"/>
              <a:t>(</a:t>
            </a:r>
            <a:r>
              <a:rPr lang="ko-KR" altLang="en-US" sz="2400" b="1" dirty="0"/>
              <a:t>해외 포드</a:t>
            </a:r>
            <a:r>
              <a:rPr lang="en-US" altLang="ko-KR" sz="2400" b="1" dirty="0"/>
              <a:t>)</a:t>
            </a:r>
            <a:endParaRPr lang="ko-KR" altLang="en-US" sz="2400" b="1" dirty="0"/>
          </a:p>
        </p:txBody>
      </p:sp>
      <p:sp>
        <p:nvSpPr>
          <p:cNvPr id="9" name="슬라이드 번호 개체 틀 8"/>
          <p:cNvSpPr>
            <a:spLocks noGrp="1"/>
          </p:cNvSpPr>
          <p:nvPr>
            <p:ph type="sldNum" sz="quarter" idx="12"/>
          </p:nvPr>
        </p:nvSpPr>
        <p:spPr/>
        <p:txBody>
          <a:bodyPr/>
          <a:lstStyle/>
          <a:p>
            <a:fld id="{4CA00AB0-ADDF-46BC-B417-36A7D894DC0D}" type="slidenum">
              <a:rPr lang="ko-KR" altLang="en-US" smtClean="0"/>
              <a:t>37</a:t>
            </a:fld>
            <a:endParaRPr lang="ko-KR" altLang="en-US"/>
          </a:p>
        </p:txBody>
      </p:sp>
      <p:pic>
        <p:nvPicPr>
          <p:cNvPr id="3" name="그림 2"/>
          <p:cNvPicPr>
            <a:picLocks noChangeAspect="1"/>
          </p:cNvPicPr>
          <p:nvPr/>
        </p:nvPicPr>
        <p:blipFill>
          <a:blip r:embed="rId2"/>
          <a:stretch>
            <a:fillRect/>
          </a:stretch>
        </p:blipFill>
        <p:spPr>
          <a:xfrm>
            <a:off x="242738" y="1005875"/>
            <a:ext cx="7066897" cy="2810346"/>
          </a:xfrm>
          <a:prstGeom prst="rect">
            <a:avLst/>
          </a:prstGeom>
        </p:spPr>
      </p:pic>
      <p:pic>
        <p:nvPicPr>
          <p:cNvPr id="4" name="그림 3"/>
          <p:cNvPicPr>
            <a:picLocks noChangeAspect="1"/>
          </p:cNvPicPr>
          <p:nvPr/>
        </p:nvPicPr>
        <p:blipFill>
          <a:blip r:embed="rId3"/>
          <a:stretch>
            <a:fillRect/>
          </a:stretch>
        </p:blipFill>
        <p:spPr>
          <a:xfrm>
            <a:off x="242738" y="4333780"/>
            <a:ext cx="7221752" cy="1620469"/>
          </a:xfrm>
          <a:prstGeom prst="rect">
            <a:avLst/>
          </a:prstGeom>
        </p:spPr>
      </p:pic>
    </p:spTree>
    <p:extLst>
      <p:ext uri="{BB962C8B-B14F-4D97-AF65-F5344CB8AC3E}">
        <p14:creationId xmlns:p14="http://schemas.microsoft.com/office/powerpoint/2010/main" val="1209026144"/>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3119</TotalTime>
  <Words>4576</Words>
  <Application>Microsoft Office PowerPoint</Application>
  <PresentationFormat>와이드스크린</PresentationFormat>
  <Paragraphs>429</Paragraphs>
  <Slides>37</Slides>
  <Notes>0</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37</vt:i4>
      </vt:variant>
    </vt:vector>
  </HeadingPairs>
  <TitlesOfParts>
    <vt:vector size="46" baseType="lpstr">
      <vt:lpstr>돋움</vt:lpstr>
      <vt:lpstr>맑은 고딕</vt:lpstr>
      <vt:lpstr>-윤고딕320</vt:lpstr>
      <vt:lpstr>-윤고딕330</vt:lpstr>
      <vt:lpstr>Arial</vt:lpstr>
      <vt:lpstr>Verdana</vt:lpstr>
      <vt:lpstr>Wingdings</vt:lpstr>
      <vt:lpstr>Wingdings 2</vt:lpstr>
      <vt:lpstr>Office 테마</vt:lpstr>
      <vt:lpstr>기후 관련 재무정보 공개(TCFD)의 이해 </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기후 관련 재무정보 공개(TCFD)의 국내외 동향과 기업의 과제</dc:title>
  <dc:creator>jan</dc:creator>
  <cp:lastModifiedBy>OWNER</cp:lastModifiedBy>
  <cp:revision>28</cp:revision>
  <dcterms:created xsi:type="dcterms:W3CDTF">2022-07-24T06:17:19Z</dcterms:created>
  <dcterms:modified xsi:type="dcterms:W3CDTF">2024-08-27T07:16:44Z</dcterms:modified>
</cp:coreProperties>
</file>