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sldIdLst>
    <p:sldId id="261" r:id="rId2"/>
    <p:sldId id="1284" r:id="rId3"/>
    <p:sldId id="258" r:id="rId4"/>
    <p:sldId id="262" r:id="rId5"/>
    <p:sldId id="263" r:id="rId6"/>
    <p:sldId id="259" r:id="rId7"/>
    <p:sldId id="264" r:id="rId8"/>
    <p:sldId id="265" r:id="rId9"/>
    <p:sldId id="266" r:id="rId10"/>
    <p:sldId id="267" r:id="rId11"/>
    <p:sldId id="269" r:id="rId12"/>
    <p:sldId id="268" r:id="rId13"/>
    <p:sldId id="270" r:id="rId14"/>
    <p:sldId id="287" r:id="rId15"/>
    <p:sldId id="271" r:id="rId16"/>
    <p:sldId id="272" r:id="rId17"/>
    <p:sldId id="273" r:id="rId18"/>
    <p:sldId id="274" r:id="rId19"/>
    <p:sldId id="288" r:id="rId20"/>
    <p:sldId id="275" r:id="rId21"/>
    <p:sldId id="276" r:id="rId22"/>
    <p:sldId id="289" r:id="rId23"/>
    <p:sldId id="290" r:id="rId24"/>
    <p:sldId id="277" r:id="rId25"/>
    <p:sldId id="278" r:id="rId26"/>
    <p:sldId id="280" r:id="rId27"/>
    <p:sldId id="283" r:id="rId28"/>
    <p:sldId id="291" r:id="rId29"/>
    <p:sldId id="284" r:id="rId30"/>
    <p:sldId id="292" r:id="rId31"/>
    <p:sldId id="1290" r:id="rId32"/>
    <p:sldId id="296" r:id="rId33"/>
    <p:sldId id="294" r:id="rId34"/>
    <p:sldId id="297" r:id="rId35"/>
    <p:sldId id="299" r:id="rId36"/>
    <p:sldId id="298" r:id="rId37"/>
    <p:sldId id="1281" r:id="rId38"/>
    <p:sldId id="300" r:id="rId39"/>
    <p:sldId id="301" r:id="rId40"/>
    <p:sldId id="302" r:id="rId41"/>
    <p:sldId id="303" r:id="rId42"/>
    <p:sldId id="304" r:id="rId43"/>
    <p:sldId id="305" r:id="rId44"/>
    <p:sldId id="306" r:id="rId45"/>
    <p:sldId id="307" r:id="rId46"/>
    <p:sldId id="1282" r:id="rId47"/>
    <p:sldId id="1221" r:id="rId48"/>
    <p:sldId id="1285" r:id="rId49"/>
    <p:sldId id="1231" r:id="rId50"/>
    <p:sldId id="1286" r:id="rId51"/>
    <p:sldId id="1232" r:id="rId52"/>
    <p:sldId id="1291" r:id="rId53"/>
    <p:sldId id="1287" r:id="rId54"/>
    <p:sldId id="1296" r:id="rId55"/>
    <p:sldId id="1292" r:id="rId56"/>
    <p:sldId id="1294" r:id="rId57"/>
    <p:sldId id="1280" r:id="rId58"/>
    <p:sldId id="1297" r:id="rId59"/>
    <p:sldId id="281" r:id="rId60"/>
    <p:sldId id="260" r:id="rId61"/>
    <p:sldId id="282" r:id="rId62"/>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46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61" d="100"/>
          <a:sy n="161" d="100"/>
        </p:scale>
        <p:origin x="30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ohoon\Dropbox\DOHOON\&#50672;&#44396;\&#48708;&#51116;&#47924;&#48372;&#44256;%20project\&#48537;&#51076;_IFRS_&#51648;&#49549;&#44032;&#45733;&#49457;_&#44277;&#49884;&#44592;&#51456;_&#44277;&#44060;&#52488;&#50504;_&#51452;&#50836;_&#45236;&#50857;_&#48143;_&#44160;&#53664;&#51032;&#44204;_&#50808;\&#48516;&#49437;&#5147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ohoon\Dropbox\DOHOON\&#50672;&#44396;\&#48708;&#51116;&#47924;&#48372;&#44256;%20project\&#48537;&#51076;_IFRS_&#51648;&#49549;&#44032;&#45733;&#49457;_&#44277;&#49884;&#44592;&#51456;_&#44277;&#44060;&#52488;&#50504;_&#51452;&#50836;_&#45236;&#50857;_&#48143;_&#44160;&#53664;&#51032;&#44204;_&#50808;\&#48516;&#49437;&#5147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079613567099943"/>
          <c:y val="9.7094216417910453E-2"/>
          <c:w val="0.67089552053892232"/>
          <c:h val="0.80463093030030497"/>
        </c:manualLayout>
      </c:layout>
      <c:barChart>
        <c:barDir val="bar"/>
        <c:grouping val="stacked"/>
        <c:varyColors val="0"/>
        <c:ser>
          <c:idx val="1"/>
          <c:order val="1"/>
          <c:tx>
            <c:strRef>
              <c:f>산업_s2ppt!$W$2</c:f>
              <c:strCache>
                <c:ptCount val="1"/>
                <c:pt idx="0">
                  <c:v>지배구조</c:v>
                </c:pt>
              </c:strCache>
            </c:strRef>
          </c:tx>
          <c:spPr>
            <a:solidFill>
              <a:srgbClr val="0F6FC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산업_s2ppt!$U$3:$U$12</c:f>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extLst/>
            </c:strRef>
          </c:cat>
          <c:val>
            <c:numRef>
              <c:f>산업_s2ppt!$W$3:$W$12</c:f>
              <c:numCache>
                <c:formatCode>0.00</c:formatCode>
                <c:ptCount val="9"/>
                <c:pt idx="0">
                  <c:v>0.47619047619047611</c:v>
                </c:pt>
                <c:pt idx="1">
                  <c:v>0.42142857142857137</c:v>
                </c:pt>
                <c:pt idx="2">
                  <c:v>0.20634920634920634</c:v>
                </c:pt>
                <c:pt idx="3">
                  <c:v>0.3571428571428571</c:v>
                </c:pt>
                <c:pt idx="4">
                  <c:v>0.26190476190476186</c:v>
                </c:pt>
                <c:pt idx="5">
                  <c:v>0.5714285714285714</c:v>
                </c:pt>
                <c:pt idx="6">
                  <c:v>0.31868131868131866</c:v>
                </c:pt>
                <c:pt idx="7">
                  <c:v>0.36034115138592726</c:v>
                </c:pt>
                <c:pt idx="8">
                  <c:v>0.51428571428571423</c:v>
                </c:pt>
              </c:numCache>
              <c:extLst/>
            </c:numRef>
          </c:val>
          <c:extLst>
            <c:ext xmlns:c16="http://schemas.microsoft.com/office/drawing/2014/chart" uri="{C3380CC4-5D6E-409C-BE32-E72D297353CC}">
              <c16:uniqueId val="{00000000-2477-434D-8E09-462592DFDA1A}"/>
            </c:ext>
          </c:extLst>
        </c:ser>
        <c:ser>
          <c:idx val="6"/>
          <c:order val="6"/>
          <c:tx>
            <c:strRef>
              <c:f>산업_s2ppt!$AB$2</c:f>
              <c:strCache>
                <c:ptCount val="1"/>
                <c:pt idx="0">
                  <c:v>전략</c:v>
                </c:pt>
              </c:strCache>
            </c:strRef>
          </c:tx>
          <c:spPr>
            <a:solidFill>
              <a:schemeClr val="accent6">
                <a:lumMod val="80000"/>
                <a:lumOff val="20000"/>
              </a:schemeClr>
            </a:solidFill>
            <a:ln>
              <a:noFill/>
            </a:ln>
            <a:effectLst/>
          </c:spPr>
          <c:invertIfNegative val="0"/>
          <c:dLbls>
            <c:dLbl>
              <c:idx val="3"/>
              <c:layout>
                <c:manualLayout>
                  <c:x val="-2.4129806961544751E-3"/>
                  <c:y val="2.30358623548922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77-434D-8E09-462592DFDA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산업_s2ppt!$U$3:$U$12</c:f>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extLst/>
            </c:strRef>
          </c:cat>
          <c:val>
            <c:numRef>
              <c:f>산업_s2ppt!$AB$3:$AB$12</c:f>
              <c:numCache>
                <c:formatCode>0.00</c:formatCode>
                <c:ptCount val="9"/>
                <c:pt idx="0">
                  <c:v>0.2294733044733045</c:v>
                </c:pt>
                <c:pt idx="1">
                  <c:v>0.19549783549783553</c:v>
                </c:pt>
                <c:pt idx="2">
                  <c:v>0.14935064935064932</c:v>
                </c:pt>
                <c:pt idx="3">
                  <c:v>5.3571428571428568E-2</c:v>
                </c:pt>
                <c:pt idx="4">
                  <c:v>0.14166666666666666</c:v>
                </c:pt>
                <c:pt idx="5">
                  <c:v>0.59047619047619049</c:v>
                </c:pt>
                <c:pt idx="6">
                  <c:v>0.14010989010989011</c:v>
                </c:pt>
                <c:pt idx="7">
                  <c:v>0.14786780383795303</c:v>
                </c:pt>
                <c:pt idx="8">
                  <c:v>0.16867965367965368</c:v>
                </c:pt>
              </c:numCache>
              <c:extLst/>
            </c:numRef>
          </c:val>
          <c:extLst>
            <c:ext xmlns:c16="http://schemas.microsoft.com/office/drawing/2014/chart" uri="{C3380CC4-5D6E-409C-BE32-E72D297353CC}">
              <c16:uniqueId val="{00000002-2477-434D-8E09-462592DFDA1A}"/>
            </c:ext>
          </c:extLst>
        </c:ser>
        <c:ser>
          <c:idx val="7"/>
          <c:order val="7"/>
          <c:tx>
            <c:strRef>
              <c:f>산업_s2ppt!$AC$2</c:f>
              <c:strCache>
                <c:ptCount val="1"/>
                <c:pt idx="0">
                  <c:v>위험관리</c:v>
                </c:pt>
              </c:strCache>
            </c:strRef>
          </c:tx>
          <c:spPr>
            <a:solidFill>
              <a:srgbClr val="094377"/>
            </a:solidFill>
            <a:ln>
              <a:noFill/>
            </a:ln>
            <a:effectLst/>
          </c:spPr>
          <c:invertIfNegative val="0"/>
          <c:dLbls>
            <c:dLbl>
              <c:idx val="2"/>
              <c:layout>
                <c:manualLayout>
                  <c:x val="3.7021905453341248E-3"/>
                  <c:y val="1.1064872297568451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mn-lt"/>
                      <a:ea typeface="+mn-ea"/>
                      <a:cs typeface="+mn-cs"/>
                    </a:defRPr>
                  </a:pPr>
                  <a:endParaRPr lang="ko-KR"/>
                </a:p>
              </c:txPr>
              <c:showLegendKey val="0"/>
              <c:showVal val="1"/>
              <c:showCatName val="0"/>
              <c:showSerName val="0"/>
              <c:showPercent val="0"/>
              <c:showBubbleSize val="0"/>
              <c:extLst>
                <c:ext xmlns:c15="http://schemas.microsoft.com/office/drawing/2012/chart" uri="{CE6537A1-D6FC-4f65-9D91-7224C49458BB}">
                  <c15:layout>
                    <c:manualLayout>
                      <c:w val="4.0631541235042021E-2"/>
                      <c:h val="2.8404593324684091E-2"/>
                    </c:manualLayout>
                  </c15:layout>
                </c:ext>
                <c:ext xmlns:c16="http://schemas.microsoft.com/office/drawing/2014/chart" uri="{C3380CC4-5D6E-409C-BE32-E72D297353CC}">
                  <c16:uniqueId val="{00000003-2477-434D-8E09-462592DFDA1A}"/>
                </c:ext>
              </c:extLst>
            </c:dLbl>
            <c:dLbl>
              <c:idx val="3"/>
              <c:delete val="1"/>
              <c:extLst>
                <c:ext xmlns:c15="http://schemas.microsoft.com/office/drawing/2012/chart" uri="{CE6537A1-D6FC-4f65-9D91-7224C49458BB}"/>
                <c:ext xmlns:c16="http://schemas.microsoft.com/office/drawing/2014/chart" uri="{C3380CC4-5D6E-409C-BE32-E72D297353CC}">
                  <c16:uniqueId val="{00000004-2477-434D-8E09-462592DFDA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산업_s2ppt!$U$3:$U$12</c:f>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extLst/>
            </c:strRef>
          </c:cat>
          <c:val>
            <c:numRef>
              <c:f>산업_s2ppt!$AC$3:$AC$12</c:f>
              <c:numCache>
                <c:formatCode>0.00</c:formatCode>
                <c:ptCount val="9"/>
                <c:pt idx="0">
                  <c:v>0.11666666666666665</c:v>
                </c:pt>
                <c:pt idx="1">
                  <c:v>0.18</c:v>
                </c:pt>
                <c:pt idx="2">
                  <c:v>6.6666666666666666E-2</c:v>
                </c:pt>
                <c:pt idx="3">
                  <c:v>0</c:v>
                </c:pt>
                <c:pt idx="4">
                  <c:v>0.15</c:v>
                </c:pt>
                <c:pt idx="5">
                  <c:v>0.64999999999999991</c:v>
                </c:pt>
                <c:pt idx="6">
                  <c:v>0.13846153846153847</c:v>
                </c:pt>
                <c:pt idx="7">
                  <c:v>0.1373134328358209</c:v>
                </c:pt>
                <c:pt idx="8">
                  <c:v>0.13999999999999999</c:v>
                </c:pt>
              </c:numCache>
              <c:extLst/>
            </c:numRef>
          </c:val>
          <c:extLst>
            <c:ext xmlns:c16="http://schemas.microsoft.com/office/drawing/2014/chart" uri="{C3380CC4-5D6E-409C-BE32-E72D297353CC}">
              <c16:uniqueId val="{00000005-2477-434D-8E09-462592DFDA1A}"/>
            </c:ext>
          </c:extLst>
        </c:ser>
        <c:ser>
          <c:idx val="8"/>
          <c:order val="8"/>
          <c:tx>
            <c:strRef>
              <c:f>산업_s2ppt!$AD$2</c:f>
              <c:strCache>
                <c:ptCount val="1"/>
                <c:pt idx="0">
                  <c:v>지표및 목표</c:v>
                </c:pt>
              </c:strCache>
            </c:strRef>
          </c:tx>
          <c:spPr>
            <a:solidFill>
              <a:srgbClr val="55A839"/>
            </a:solidFill>
            <a:ln>
              <a:noFill/>
            </a:ln>
            <a:effectLst/>
          </c:spPr>
          <c:invertIfNegative val="0"/>
          <c:dLbls>
            <c:dLbl>
              <c:idx val="3"/>
              <c:layout>
                <c:manualLayout>
                  <c:x val="2.036204799933768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ko-KR"/>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77-434D-8E09-462592DFDA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산업_s2ppt!$U$3:$U$12</c:f>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extLst/>
            </c:strRef>
          </c:cat>
          <c:val>
            <c:numRef>
              <c:f>산업_s2ppt!$AD$3:$AD$12</c:f>
              <c:numCache>
                <c:formatCode>0.00</c:formatCode>
                <c:ptCount val="9"/>
                <c:pt idx="0">
                  <c:v>0.23809523809523805</c:v>
                </c:pt>
                <c:pt idx="1">
                  <c:v>0.31428571428571422</c:v>
                </c:pt>
                <c:pt idx="2">
                  <c:v>0.18650793650793651</c:v>
                </c:pt>
                <c:pt idx="3">
                  <c:v>8.9285714285714274E-2</c:v>
                </c:pt>
                <c:pt idx="4">
                  <c:v>0.23809523809523811</c:v>
                </c:pt>
                <c:pt idx="5">
                  <c:v>0.4642857142857143</c:v>
                </c:pt>
                <c:pt idx="6">
                  <c:v>0.27197802197802201</c:v>
                </c:pt>
                <c:pt idx="7">
                  <c:v>0.2633262260127931</c:v>
                </c:pt>
                <c:pt idx="8">
                  <c:v>0.23928571428571427</c:v>
                </c:pt>
              </c:numCache>
              <c:extLst/>
            </c:numRef>
          </c:val>
          <c:extLst>
            <c:ext xmlns:c16="http://schemas.microsoft.com/office/drawing/2014/chart" uri="{C3380CC4-5D6E-409C-BE32-E72D297353CC}">
              <c16:uniqueId val="{00000007-2477-434D-8E09-462592DFDA1A}"/>
            </c:ext>
          </c:extLst>
        </c:ser>
        <c:dLbls>
          <c:showLegendKey val="0"/>
          <c:showVal val="0"/>
          <c:showCatName val="0"/>
          <c:showSerName val="0"/>
          <c:showPercent val="0"/>
          <c:showBubbleSize val="0"/>
        </c:dLbls>
        <c:gapWidth val="150"/>
        <c:overlap val="100"/>
        <c:axId val="-1488301552"/>
        <c:axId val="-1488293936"/>
        <c:extLst>
          <c:ext xmlns:c15="http://schemas.microsoft.com/office/drawing/2012/chart" uri="{02D57815-91ED-43cb-92C2-25804820EDAC}">
            <c15:filteredBarSeries>
              <c15:ser>
                <c:idx val="0"/>
                <c:order val="0"/>
                <c:tx>
                  <c:strRef>
                    <c:extLst>
                      <c:ext uri="{02D57815-91ED-43cb-92C2-25804820EDAC}">
                        <c15:formulaRef>
                          <c15:sqref>산업_s2ppt!$V$2</c15:sqref>
                        </c15:formulaRef>
                      </c:ext>
                    </c:extLst>
                    <c:strCache>
                      <c:ptCount val="1"/>
                      <c:pt idx="0">
                        <c:v>표본수</c:v>
                      </c:pt>
                    </c:strCache>
                  </c:strRef>
                </c:tx>
                <c:spPr>
                  <a:solidFill>
                    <a:schemeClr val="accent6"/>
                  </a:solidFill>
                  <a:ln>
                    <a:noFill/>
                  </a:ln>
                  <a:effectLst/>
                </c:spPr>
                <c:invertIfNegative val="0"/>
                <c:cat>
                  <c:strRef>
                    <c:extLst>
                      <c:ext uri="{02D57815-91ED-43cb-92C2-25804820EDAC}">
                        <c15:formulaRef>
                          <c15:sqref>산업_s2ppt!$U$3:$U$12</c15:sqref>
                        </c15:formulaRef>
                      </c:ext>
                    </c:extLst>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strRef>
                </c:cat>
                <c:val>
                  <c:numRef>
                    <c:extLst>
                      <c:ext uri="{02D57815-91ED-43cb-92C2-25804820EDAC}">
                        <c15:formulaRef>
                          <c15:sqref>산업_s2ppt!$V$3:$V$12</c15:sqref>
                        </c15:formulaRef>
                      </c:ext>
                    </c:extLst>
                    <c:numCache>
                      <c:formatCode>0.00</c:formatCode>
                      <c:ptCount val="9"/>
                      <c:pt idx="0">
                        <c:v>6</c:v>
                      </c:pt>
                      <c:pt idx="1">
                        <c:v>20</c:v>
                      </c:pt>
                      <c:pt idx="2">
                        <c:v>9</c:v>
                      </c:pt>
                      <c:pt idx="3">
                        <c:v>2</c:v>
                      </c:pt>
                      <c:pt idx="4">
                        <c:v>6</c:v>
                      </c:pt>
                      <c:pt idx="5">
                        <c:v>2</c:v>
                      </c:pt>
                      <c:pt idx="6">
                        <c:v>13</c:v>
                      </c:pt>
                      <c:pt idx="7">
                        <c:v>67</c:v>
                      </c:pt>
                      <c:pt idx="8">
                        <c:v>10</c:v>
                      </c:pt>
                    </c:numCache>
                  </c:numRef>
                </c:val>
                <c:extLst>
                  <c:ext xmlns:c16="http://schemas.microsoft.com/office/drawing/2014/chart" uri="{C3380CC4-5D6E-409C-BE32-E72D297353CC}">
                    <c16:uniqueId val="{00000008-2477-434D-8E09-462592DFDA1A}"/>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산업_s2ppt!$X$2</c15:sqref>
                        </c15:formulaRef>
                      </c:ext>
                    </c:extLst>
                    <c:strCache>
                      <c:ptCount val="1"/>
                      <c:pt idx="0">
                        <c:v>기후관련위험및기회</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산업_s2ppt!$U$3:$U$12</c15:sqref>
                        </c15:formulaRef>
                      </c:ext>
                    </c:extLst>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strRef>
                </c:cat>
                <c:val>
                  <c:numRef>
                    <c:extLst xmlns:c15="http://schemas.microsoft.com/office/drawing/2012/chart">
                      <c:ext xmlns:c15="http://schemas.microsoft.com/office/drawing/2012/chart" uri="{02D57815-91ED-43cb-92C2-25804820EDAC}">
                        <c15:formulaRef>
                          <c15:sqref>산업_s2ppt!$X$3:$X$12</c15:sqref>
                        </c15:formulaRef>
                      </c:ext>
                    </c:extLst>
                    <c:numCache>
                      <c:formatCode>0.00</c:formatCode>
                      <c:ptCount val="9"/>
                      <c:pt idx="0">
                        <c:v>0.20000000000000004</c:v>
                      </c:pt>
                      <c:pt idx="1">
                        <c:v>0.24000000000000005</c:v>
                      </c:pt>
                      <c:pt idx="2">
                        <c:v>0.1111111111111111</c:v>
                      </c:pt>
                      <c:pt idx="3">
                        <c:v>0</c:v>
                      </c:pt>
                      <c:pt idx="4">
                        <c:v>0.23333333333333336</c:v>
                      </c:pt>
                      <c:pt idx="5">
                        <c:v>0.60000000000000009</c:v>
                      </c:pt>
                      <c:pt idx="6">
                        <c:v>0.15384615384615385</c:v>
                      </c:pt>
                      <c:pt idx="7">
                        <c:v>0.16716417910447756</c:v>
                      </c:pt>
                      <c:pt idx="8">
                        <c:v>0.15999999999999998</c:v>
                      </c:pt>
                    </c:numCache>
                  </c:numRef>
                </c:val>
                <c:extLst xmlns:c15="http://schemas.microsoft.com/office/drawing/2012/chart">
                  <c:ext xmlns:c16="http://schemas.microsoft.com/office/drawing/2014/chart" uri="{C3380CC4-5D6E-409C-BE32-E72D297353CC}">
                    <c16:uniqueId val="{00000009-2477-434D-8E09-462592DFDA1A}"/>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산업_s2ppt!$Y$2</c15:sqref>
                        </c15:formulaRef>
                      </c:ext>
                    </c:extLst>
                    <c:strCache>
                      <c:ptCount val="1"/>
                      <c:pt idx="0">
                        <c:v>전략과의사결정</c:v>
                      </c:pt>
                    </c:strCache>
                  </c:strRef>
                </c:tx>
                <c:spPr>
                  <a:solidFill>
                    <a:schemeClr val="accent6">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산업_s2ppt!$U$3:$U$12</c15:sqref>
                        </c15:formulaRef>
                      </c:ext>
                    </c:extLst>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strRef>
                </c:cat>
                <c:val>
                  <c:numRef>
                    <c:extLst xmlns:c15="http://schemas.microsoft.com/office/drawing/2012/chart">
                      <c:ext xmlns:c15="http://schemas.microsoft.com/office/drawing/2012/chart" uri="{02D57815-91ED-43cb-92C2-25804820EDAC}">
                        <c15:formulaRef>
                          <c15:sqref>산업_s2ppt!$Y$3:$Y$12</c15:sqref>
                        </c15:formulaRef>
                      </c:ext>
                    </c:extLst>
                    <c:numCache>
                      <c:formatCode>0.00</c:formatCode>
                      <c:ptCount val="9"/>
                      <c:pt idx="0">
                        <c:v>0.5714285714285714</c:v>
                      </c:pt>
                      <c:pt idx="1">
                        <c:v>0.40714285714285714</c:v>
                      </c:pt>
                      <c:pt idx="2">
                        <c:v>0.47619047619047616</c:v>
                      </c:pt>
                      <c:pt idx="3">
                        <c:v>0.21428571428571427</c:v>
                      </c:pt>
                      <c:pt idx="4">
                        <c:v>0.33333333333333331</c:v>
                      </c:pt>
                      <c:pt idx="5">
                        <c:v>0.9285714285714286</c:v>
                      </c:pt>
                      <c:pt idx="6">
                        <c:v>0.32967032967032966</c:v>
                      </c:pt>
                      <c:pt idx="7">
                        <c:v>0.36460554371002113</c:v>
                      </c:pt>
                      <c:pt idx="8">
                        <c:v>0.3571428571428571</c:v>
                      </c:pt>
                    </c:numCache>
                  </c:numRef>
                </c:val>
                <c:extLst xmlns:c15="http://schemas.microsoft.com/office/drawing/2012/chart">
                  <c:ext xmlns:c16="http://schemas.microsoft.com/office/drawing/2014/chart" uri="{C3380CC4-5D6E-409C-BE32-E72D297353CC}">
                    <c16:uniqueId val="{0000000A-2477-434D-8E09-462592DFDA1A}"/>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산업_s2ppt!$Z$2</c15:sqref>
                        </c15:formulaRef>
                      </c:ext>
                    </c:extLst>
                    <c:strCache>
                      <c:ptCount val="1"/>
                      <c:pt idx="0">
                        <c:v>재무상태등</c:v>
                      </c:pt>
                    </c:strCache>
                  </c:strRef>
                </c:tx>
                <c:spPr>
                  <a:solidFill>
                    <a:schemeClr val="accent5">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산업_s2ppt!$U$3:$U$12</c15:sqref>
                        </c15:formulaRef>
                      </c:ext>
                    </c:extLst>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strRef>
                </c:cat>
                <c:val>
                  <c:numRef>
                    <c:extLst xmlns:c15="http://schemas.microsoft.com/office/drawing/2012/chart">
                      <c:ext xmlns:c15="http://schemas.microsoft.com/office/drawing/2012/chart" uri="{02D57815-91ED-43cb-92C2-25804820EDAC}">
                        <c15:formulaRef>
                          <c15:sqref>산업_s2ppt!$Z$3:$Z$12</c15:sqref>
                        </c15:formulaRef>
                      </c:ext>
                    </c:extLst>
                    <c:numCache>
                      <c:formatCode>0.00</c:formatCode>
                      <c:ptCount val="9"/>
                      <c:pt idx="0">
                        <c:v>5.5555555555555552E-2</c:v>
                      </c:pt>
                      <c:pt idx="1">
                        <c:v>1.6666666666666666E-2</c:v>
                      </c:pt>
                      <c:pt idx="2">
                        <c:v>0</c:v>
                      </c:pt>
                      <c:pt idx="3">
                        <c:v>0</c:v>
                      </c:pt>
                      <c:pt idx="4">
                        <c:v>0</c:v>
                      </c:pt>
                      <c:pt idx="5">
                        <c:v>0.33333333333333331</c:v>
                      </c:pt>
                      <c:pt idx="6">
                        <c:v>0</c:v>
                      </c:pt>
                      <c:pt idx="7">
                        <c:v>1.4925373134328356E-2</c:v>
                      </c:pt>
                      <c:pt idx="8">
                        <c:v>6.6666666666666666E-2</c:v>
                      </c:pt>
                    </c:numCache>
                  </c:numRef>
                </c:val>
                <c:extLst xmlns:c15="http://schemas.microsoft.com/office/drawing/2012/chart">
                  <c:ext xmlns:c16="http://schemas.microsoft.com/office/drawing/2014/chart" uri="{C3380CC4-5D6E-409C-BE32-E72D297353CC}">
                    <c16:uniqueId val="{0000000B-2477-434D-8E09-462592DFDA1A}"/>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산업_s2ppt!$AA$2</c15:sqref>
                        </c15:formulaRef>
                      </c:ext>
                    </c:extLst>
                    <c:strCache>
                      <c:ptCount val="1"/>
                      <c:pt idx="0">
                        <c:v>기후회복력</c:v>
                      </c:pt>
                    </c:strCache>
                  </c:strRef>
                </c:tx>
                <c:spPr>
                  <a:solidFill>
                    <a:schemeClr val="accent4">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산업_s2ppt!$U$3:$U$12</c15:sqref>
                        </c15:formulaRef>
                      </c:ext>
                    </c:extLst>
                    <c:strCache>
                      <c:ptCount val="9"/>
                      <c:pt idx="0">
                        <c:v>건설업</c:v>
                      </c:pt>
                      <c:pt idx="1">
                        <c:v>금융및보험업</c:v>
                      </c:pt>
                      <c:pt idx="2">
                        <c:v>도매및소매업</c:v>
                      </c:pt>
                      <c:pt idx="3">
                        <c:v>사업시설관리및사업지원서비스업</c:v>
                      </c:pt>
                      <c:pt idx="4">
                        <c:v>운수업</c:v>
                      </c:pt>
                      <c:pt idx="5">
                        <c:v>전기,가스,증기및수도사업</c:v>
                      </c:pt>
                      <c:pt idx="6">
                        <c:v>전문,과학및기술서비스업</c:v>
                      </c:pt>
                      <c:pt idx="7">
                        <c:v>제조업</c:v>
                      </c:pt>
                      <c:pt idx="8">
                        <c:v>출판,영상,방송통신및정보서비스업</c:v>
                      </c:pt>
                    </c:strCache>
                  </c:strRef>
                </c:cat>
                <c:val>
                  <c:numRef>
                    <c:extLst xmlns:c15="http://schemas.microsoft.com/office/drawing/2012/chart">
                      <c:ext xmlns:c15="http://schemas.microsoft.com/office/drawing/2012/chart" uri="{02D57815-91ED-43cb-92C2-25804820EDAC}">
                        <c15:formulaRef>
                          <c15:sqref>산업_s2ppt!$AA$3:$AA$12</c15:sqref>
                        </c15:formulaRef>
                      </c:ext>
                    </c:extLst>
                    <c:numCache>
                      <c:formatCode>0.00</c:formatCode>
                      <c:ptCount val="9"/>
                      <c:pt idx="0">
                        <c:v>9.0909090909090898E-2</c:v>
                      </c:pt>
                      <c:pt idx="1">
                        <c:v>0.11818181818181819</c:v>
                      </c:pt>
                      <c:pt idx="2">
                        <c:v>1.0101010101010102E-2</c:v>
                      </c:pt>
                      <c:pt idx="3">
                        <c:v>0</c:v>
                      </c:pt>
                      <c:pt idx="4">
                        <c:v>0</c:v>
                      </c:pt>
                      <c:pt idx="5">
                        <c:v>0.5</c:v>
                      </c:pt>
                      <c:pt idx="6">
                        <c:v>7.6923076923076927E-2</c:v>
                      </c:pt>
                      <c:pt idx="7">
                        <c:v>4.4776119402985072E-2</c:v>
                      </c:pt>
                      <c:pt idx="8">
                        <c:v>9.0909090909090912E-2</c:v>
                      </c:pt>
                    </c:numCache>
                  </c:numRef>
                </c:val>
                <c:extLst xmlns:c15="http://schemas.microsoft.com/office/drawing/2012/chart">
                  <c:ext xmlns:c16="http://schemas.microsoft.com/office/drawing/2014/chart" uri="{C3380CC4-5D6E-409C-BE32-E72D297353CC}">
                    <c16:uniqueId val="{0000000C-2477-434D-8E09-462592DFDA1A}"/>
                  </c:ext>
                </c:extLst>
              </c15:ser>
            </c15:filteredBarSeries>
          </c:ext>
        </c:extLst>
      </c:barChart>
      <c:catAx>
        <c:axId val="-14883015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488293936"/>
        <c:crosses val="autoZero"/>
        <c:auto val="1"/>
        <c:lblAlgn val="ctr"/>
        <c:lblOffset val="100"/>
        <c:noMultiLvlLbl val="0"/>
      </c:catAx>
      <c:valAx>
        <c:axId val="-1488293936"/>
        <c:scaling>
          <c:orientation val="minMax"/>
        </c:scaling>
        <c:delete val="0"/>
        <c:axPos val="t"/>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low"/>
        <c:spPr>
          <a:noFill/>
          <a:ln>
            <a:noFill/>
          </a:ln>
          <a:effectLst/>
        </c:spPr>
        <c:txPr>
          <a:bodyPr rot="0" spcFirstLastPara="1" vertOverflow="ellipsis" wrap="square" anchor="t"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48830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solidFill>
        <a:schemeClr val="tx1"/>
      </a:solid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08126729231765"/>
          <c:y val="7.2842207899881745E-2"/>
          <c:w val="0.5808788741259262"/>
          <c:h val="0.81957270888863887"/>
        </c:manualLayout>
      </c:layout>
      <c:barChart>
        <c:barDir val="bar"/>
        <c:grouping val="stacked"/>
        <c:varyColors val="0"/>
        <c:ser>
          <c:idx val="0"/>
          <c:order val="0"/>
          <c:tx>
            <c:strRef>
              <c:f>산업_s2ppt!$AE$80</c:f>
              <c:strCache>
                <c:ptCount val="1"/>
                <c:pt idx="0">
                  <c:v>총점</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산업_s2ppt!$U$81:$U$89</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f>산업_s2ppt!$AE$81:$AE$89</c:f>
              <c:numCache>
                <c:formatCode>0%</c:formatCode>
                <c:ptCount val="9"/>
                <c:pt idx="0">
                  <c:v>0.26510642135642137</c:v>
                </c:pt>
                <c:pt idx="1">
                  <c:v>0.27780303030303027</c:v>
                </c:pt>
                <c:pt idx="2">
                  <c:v>0.1522186147186147</c:v>
                </c:pt>
                <c:pt idx="3">
                  <c:v>0.12499999999999997</c:v>
                </c:pt>
                <c:pt idx="4">
                  <c:v>0.19791666666666666</c:v>
                </c:pt>
                <c:pt idx="5">
                  <c:v>0.56904761904761902</c:v>
                </c:pt>
                <c:pt idx="6">
                  <c:v>0.21730769230769231</c:v>
                </c:pt>
                <c:pt idx="7">
                  <c:v>0.22721215351812357</c:v>
                </c:pt>
                <c:pt idx="8">
                  <c:v>0.26556277056277056</c:v>
                </c:pt>
              </c:numCache>
            </c:numRef>
          </c:val>
          <c:extLst xmlns:c15="http://schemas.microsoft.com/office/drawing/2012/chart">
            <c:ext xmlns:c16="http://schemas.microsoft.com/office/drawing/2014/chart" uri="{C3380CC4-5D6E-409C-BE32-E72D297353CC}">
              <c16:uniqueId val="{00000000-39E0-43E4-A13E-74B9D995E1A4}"/>
            </c:ext>
          </c:extLst>
        </c:ser>
        <c:dLbls>
          <c:showLegendKey val="0"/>
          <c:showVal val="0"/>
          <c:showCatName val="0"/>
          <c:showSerName val="0"/>
          <c:showPercent val="0"/>
          <c:showBubbleSize val="0"/>
        </c:dLbls>
        <c:gapWidth val="150"/>
        <c:overlap val="100"/>
        <c:axId val="-1488300464"/>
        <c:axId val="-1488297200"/>
        <c:extLst/>
      </c:barChart>
      <c:catAx>
        <c:axId val="-14883004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488297200"/>
        <c:crosses val="autoZero"/>
        <c:auto val="1"/>
        <c:lblAlgn val="ctr"/>
        <c:lblOffset val="100"/>
        <c:noMultiLvlLbl val="0"/>
      </c:catAx>
      <c:valAx>
        <c:axId val="-1488297200"/>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low"/>
        <c:spPr>
          <a:noFill/>
          <a:ln>
            <a:noFill/>
          </a:ln>
          <a:effectLst/>
        </c:spPr>
        <c:txPr>
          <a:bodyPr rot="0" spcFirstLastPara="1" vertOverflow="ellipsis" wrap="square" anchor="t"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48830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solidFill>
        <a:schemeClr val="tx1"/>
      </a:solid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17503E-84D6-48E5-A7A2-75E675273559}" type="datetimeFigureOut">
              <a:rPr lang="ko-KR" altLang="en-US" smtClean="0"/>
              <a:t>2024-08-27</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1DB68C-6DFE-4676-9956-6370DD9EC735}" type="slidenum">
              <a:rPr lang="ko-KR" altLang="en-US" smtClean="0"/>
              <a:t>‹#›</a:t>
            </a:fld>
            <a:endParaRPr lang="ko-KR" altLang="en-US"/>
          </a:p>
        </p:txBody>
      </p:sp>
    </p:spTree>
    <p:extLst>
      <p:ext uri="{BB962C8B-B14F-4D97-AF65-F5344CB8AC3E}">
        <p14:creationId xmlns:p14="http://schemas.microsoft.com/office/powerpoint/2010/main" val="241108181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47</a:t>
            </a:fld>
            <a:endParaRPr lang="ko-KR" altLang="en-US"/>
          </a:p>
        </p:txBody>
      </p:sp>
    </p:spTree>
    <p:extLst>
      <p:ext uri="{BB962C8B-B14F-4D97-AF65-F5344CB8AC3E}">
        <p14:creationId xmlns:p14="http://schemas.microsoft.com/office/powerpoint/2010/main" val="3207404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48</a:t>
            </a:fld>
            <a:endParaRPr lang="ko-KR" altLang="en-US"/>
          </a:p>
        </p:txBody>
      </p:sp>
    </p:spTree>
    <p:extLst>
      <p:ext uri="{BB962C8B-B14F-4D97-AF65-F5344CB8AC3E}">
        <p14:creationId xmlns:p14="http://schemas.microsoft.com/office/powerpoint/2010/main" val="579569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49</a:t>
            </a:fld>
            <a:endParaRPr lang="ko-KR" altLang="en-US"/>
          </a:p>
        </p:txBody>
      </p:sp>
    </p:spTree>
    <p:extLst>
      <p:ext uri="{BB962C8B-B14F-4D97-AF65-F5344CB8AC3E}">
        <p14:creationId xmlns:p14="http://schemas.microsoft.com/office/powerpoint/2010/main" val="3998985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50</a:t>
            </a:fld>
            <a:endParaRPr lang="ko-KR" altLang="en-US"/>
          </a:p>
        </p:txBody>
      </p:sp>
    </p:spTree>
    <p:extLst>
      <p:ext uri="{BB962C8B-B14F-4D97-AF65-F5344CB8AC3E}">
        <p14:creationId xmlns:p14="http://schemas.microsoft.com/office/powerpoint/2010/main" val="2718018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51</a:t>
            </a:fld>
            <a:endParaRPr lang="ko-KR" altLang="en-US"/>
          </a:p>
        </p:txBody>
      </p:sp>
    </p:spTree>
    <p:extLst>
      <p:ext uri="{BB962C8B-B14F-4D97-AF65-F5344CB8AC3E}">
        <p14:creationId xmlns:p14="http://schemas.microsoft.com/office/powerpoint/2010/main" val="176542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52</a:t>
            </a:fld>
            <a:endParaRPr lang="ko-KR" altLang="en-US"/>
          </a:p>
        </p:txBody>
      </p:sp>
    </p:spTree>
    <p:extLst>
      <p:ext uri="{BB962C8B-B14F-4D97-AF65-F5344CB8AC3E}">
        <p14:creationId xmlns:p14="http://schemas.microsoft.com/office/powerpoint/2010/main" val="2541406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53</a:t>
            </a:fld>
            <a:endParaRPr lang="ko-KR" altLang="en-US"/>
          </a:p>
        </p:txBody>
      </p:sp>
    </p:spTree>
    <p:extLst>
      <p:ext uri="{BB962C8B-B14F-4D97-AF65-F5344CB8AC3E}">
        <p14:creationId xmlns:p14="http://schemas.microsoft.com/office/powerpoint/2010/main" val="107519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54</a:t>
            </a:fld>
            <a:endParaRPr lang="ko-KR" altLang="en-US"/>
          </a:p>
        </p:txBody>
      </p:sp>
    </p:spTree>
    <p:extLst>
      <p:ext uri="{BB962C8B-B14F-4D97-AF65-F5344CB8AC3E}">
        <p14:creationId xmlns:p14="http://schemas.microsoft.com/office/powerpoint/2010/main" val="2396374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55</a:t>
            </a:fld>
            <a:endParaRPr lang="ko-KR" altLang="en-US"/>
          </a:p>
        </p:txBody>
      </p:sp>
    </p:spTree>
    <p:extLst>
      <p:ext uri="{BB962C8B-B14F-4D97-AF65-F5344CB8AC3E}">
        <p14:creationId xmlns:p14="http://schemas.microsoft.com/office/powerpoint/2010/main" val="610584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56</a:t>
            </a:fld>
            <a:endParaRPr lang="ko-KR" altLang="en-US"/>
          </a:p>
        </p:txBody>
      </p:sp>
    </p:spTree>
    <p:extLst>
      <p:ext uri="{BB962C8B-B14F-4D97-AF65-F5344CB8AC3E}">
        <p14:creationId xmlns:p14="http://schemas.microsoft.com/office/powerpoint/2010/main" val="2009094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57</a:t>
            </a:fld>
            <a:endParaRPr lang="ko-KR" altLang="en-US"/>
          </a:p>
        </p:txBody>
      </p:sp>
    </p:spTree>
    <p:extLst>
      <p:ext uri="{BB962C8B-B14F-4D97-AF65-F5344CB8AC3E}">
        <p14:creationId xmlns:p14="http://schemas.microsoft.com/office/powerpoint/2010/main" val="2493987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196561F-AA16-4246-B8ED-37C0B96E1DFF}" type="slidenum">
              <a:rPr lang="ko-KR" altLang="en-US" smtClean="0"/>
              <a:t>58</a:t>
            </a:fld>
            <a:endParaRPr lang="ko-KR" altLang="en-US"/>
          </a:p>
        </p:txBody>
      </p:sp>
    </p:spTree>
    <p:extLst>
      <p:ext uri="{BB962C8B-B14F-4D97-AF65-F5344CB8AC3E}">
        <p14:creationId xmlns:p14="http://schemas.microsoft.com/office/powerpoint/2010/main" val="2352048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8C6F9A0-D3DD-321A-54DC-579DF45C6260}"/>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AB92C282-A1B4-55C1-266F-23E56717D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04D10569-251C-0F62-809B-A0B61E00FFE8}"/>
              </a:ext>
            </a:extLst>
          </p:cNvPr>
          <p:cNvSpPr>
            <a:spLocks noGrp="1"/>
          </p:cNvSpPr>
          <p:nvPr>
            <p:ph type="dt" sz="half" idx="10"/>
          </p:nvPr>
        </p:nvSpPr>
        <p:spPr/>
        <p:txBody>
          <a:bodyPr/>
          <a:lstStyle/>
          <a:p>
            <a:fld id="{05A7EE13-DD0F-4863-B6CA-B8CD02A1F042}"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FBB60FBC-8FA7-C62E-4B2D-E2A86F4855C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B9614EE-5F63-9F70-3725-6C3A82905635}"/>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2592910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026D207-7495-44F5-064A-DC5D6E919833}"/>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4F0D2AD3-9FFE-60E4-D160-241B5B2952B3}"/>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ED19B506-4858-E2A4-845A-8E4E1D20591D}"/>
              </a:ext>
            </a:extLst>
          </p:cNvPr>
          <p:cNvSpPr>
            <a:spLocks noGrp="1"/>
          </p:cNvSpPr>
          <p:nvPr>
            <p:ph type="dt" sz="half" idx="10"/>
          </p:nvPr>
        </p:nvSpPr>
        <p:spPr/>
        <p:txBody>
          <a:bodyPr/>
          <a:lstStyle/>
          <a:p>
            <a:fld id="{EAB36CCA-EF95-4871-97BA-88401B0D61B4}"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F61263D7-3B33-DF16-C015-47FB1F8C7DCA}"/>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148D6C5-5F3A-CFA0-E5B3-500B330E6B35}"/>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3311300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7C99D26-906D-F400-B2C9-D76770C9236A}"/>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DFFA4A9E-6022-1AEF-0241-F6301ADD77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4ABF6298-7A1F-6F2D-4045-18444F7F0A5B}"/>
              </a:ext>
            </a:extLst>
          </p:cNvPr>
          <p:cNvSpPr>
            <a:spLocks noGrp="1"/>
          </p:cNvSpPr>
          <p:nvPr>
            <p:ph type="dt" sz="half" idx="10"/>
          </p:nvPr>
        </p:nvSpPr>
        <p:spPr/>
        <p:txBody>
          <a:bodyPr/>
          <a:lstStyle/>
          <a:p>
            <a:fld id="{D7668030-6EEC-4CF2-9CEA-7BD975F72EF4}"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0CF217C0-EB8E-EC3F-887F-CE10BC26A9F7}"/>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146FBE7B-598C-8012-226B-4E3E530BAC80}"/>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1051044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56BB931-78EA-9645-7028-6DA768C3617B}"/>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40ACDE30-D40D-EF21-1EED-3F3F7551D66E}"/>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568FB87F-629A-D9BF-F8AC-7C22CBC36DA2}"/>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46261BE1-0A72-7742-D7CC-08F61744BB66}"/>
              </a:ext>
            </a:extLst>
          </p:cNvPr>
          <p:cNvSpPr>
            <a:spLocks noGrp="1"/>
          </p:cNvSpPr>
          <p:nvPr>
            <p:ph type="dt" sz="half" idx="10"/>
          </p:nvPr>
        </p:nvSpPr>
        <p:spPr/>
        <p:txBody>
          <a:bodyPr/>
          <a:lstStyle/>
          <a:p>
            <a:fld id="{4ECB4438-2397-4FE8-BD4F-97B8692174E0}" type="datetime1">
              <a:rPr lang="ko-KR" altLang="en-US" smtClean="0"/>
              <a:t>2024-08-27</a:t>
            </a:fld>
            <a:endParaRPr lang="ko-KR" altLang="en-US"/>
          </a:p>
        </p:txBody>
      </p:sp>
      <p:sp>
        <p:nvSpPr>
          <p:cNvPr id="6" name="바닥글 개체 틀 5">
            <a:extLst>
              <a:ext uri="{FF2B5EF4-FFF2-40B4-BE49-F238E27FC236}">
                <a16:creationId xmlns:a16="http://schemas.microsoft.com/office/drawing/2014/main" id="{C20F3165-EA9B-E380-6CA6-F45FE42A1379}"/>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B8595FC8-9683-1078-5FF5-378C25B678AE}"/>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1284808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904D6EC-2083-DDA4-55E9-DF3A2E95FDFE}"/>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04A091E-E1A0-C2FF-CF74-7B78C6D602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865AF3B1-024A-B0CA-D38C-7CA2EC47D239}"/>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F7617A28-4C6C-F16F-84E3-2C4197D2D3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9AB063D3-95D1-BA00-6E4A-25F68E9AA66D}"/>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4CC30D89-6685-E293-98A0-856E17BC9749}"/>
              </a:ext>
            </a:extLst>
          </p:cNvPr>
          <p:cNvSpPr>
            <a:spLocks noGrp="1"/>
          </p:cNvSpPr>
          <p:nvPr>
            <p:ph type="dt" sz="half" idx="10"/>
          </p:nvPr>
        </p:nvSpPr>
        <p:spPr/>
        <p:txBody>
          <a:bodyPr/>
          <a:lstStyle/>
          <a:p>
            <a:fld id="{5CC84594-C3EC-493F-9A64-C3FF9B8BEFCA}" type="datetime1">
              <a:rPr lang="ko-KR" altLang="en-US" smtClean="0"/>
              <a:t>2024-08-27</a:t>
            </a:fld>
            <a:endParaRPr lang="ko-KR" altLang="en-US"/>
          </a:p>
        </p:txBody>
      </p:sp>
      <p:sp>
        <p:nvSpPr>
          <p:cNvPr id="8" name="바닥글 개체 틀 7">
            <a:extLst>
              <a:ext uri="{FF2B5EF4-FFF2-40B4-BE49-F238E27FC236}">
                <a16:creationId xmlns:a16="http://schemas.microsoft.com/office/drawing/2014/main" id="{D44DFD55-210B-4472-BF42-48F9E115FC0D}"/>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AC1DFBAF-EA4B-C8C0-42E6-76B861E4D3BA}"/>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1366999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318CBB6-98C7-973C-3589-51E0F385C76E}"/>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24C62E7-A057-782B-D135-E568155C59FB}"/>
              </a:ext>
            </a:extLst>
          </p:cNvPr>
          <p:cNvSpPr>
            <a:spLocks noGrp="1"/>
          </p:cNvSpPr>
          <p:nvPr>
            <p:ph type="dt" sz="half" idx="10"/>
          </p:nvPr>
        </p:nvSpPr>
        <p:spPr/>
        <p:txBody>
          <a:bodyPr/>
          <a:lstStyle/>
          <a:p>
            <a:fld id="{A5F16EF6-B3D1-4A4C-BB7D-5057222F5579}" type="datetime1">
              <a:rPr lang="ko-KR" altLang="en-US" smtClean="0"/>
              <a:t>2024-08-27</a:t>
            </a:fld>
            <a:endParaRPr lang="ko-KR" altLang="en-US"/>
          </a:p>
        </p:txBody>
      </p:sp>
      <p:sp>
        <p:nvSpPr>
          <p:cNvPr id="4" name="바닥글 개체 틀 3">
            <a:extLst>
              <a:ext uri="{FF2B5EF4-FFF2-40B4-BE49-F238E27FC236}">
                <a16:creationId xmlns:a16="http://schemas.microsoft.com/office/drawing/2014/main" id="{7739090E-3B8B-18F4-0E66-2FFF764A0F5E}"/>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41AB66C8-BAB8-4419-EF0C-1CA656186174}"/>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325164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E8306D0E-0551-E58A-F030-C215FBA7A8CA}"/>
              </a:ext>
            </a:extLst>
          </p:cNvPr>
          <p:cNvSpPr>
            <a:spLocks noGrp="1"/>
          </p:cNvSpPr>
          <p:nvPr>
            <p:ph type="dt" sz="half" idx="10"/>
          </p:nvPr>
        </p:nvSpPr>
        <p:spPr/>
        <p:txBody>
          <a:bodyPr/>
          <a:lstStyle/>
          <a:p>
            <a:fld id="{09F4E3EE-9C8C-419F-BD27-57C7759C96CC}" type="datetime1">
              <a:rPr lang="ko-KR" altLang="en-US" smtClean="0"/>
              <a:t>2024-08-27</a:t>
            </a:fld>
            <a:endParaRPr lang="ko-KR" altLang="en-US"/>
          </a:p>
        </p:txBody>
      </p:sp>
      <p:sp>
        <p:nvSpPr>
          <p:cNvPr id="3" name="바닥글 개체 틀 2">
            <a:extLst>
              <a:ext uri="{FF2B5EF4-FFF2-40B4-BE49-F238E27FC236}">
                <a16:creationId xmlns:a16="http://schemas.microsoft.com/office/drawing/2014/main" id="{33CB3CEF-863D-EF7F-78B0-5F73316A27CE}"/>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9F9611CC-9147-7F81-CFD0-6515883FE25E}"/>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3473677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210AB06-08D3-E503-ED48-8FDDC45C43F4}"/>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114E0EFA-6082-D918-7C04-D4FA66D52A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CEAAB030-DC6B-0B9C-32A8-CBA58F2997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84DB2F2-F1AC-F339-FE95-5A97B004ECE8}"/>
              </a:ext>
            </a:extLst>
          </p:cNvPr>
          <p:cNvSpPr>
            <a:spLocks noGrp="1"/>
          </p:cNvSpPr>
          <p:nvPr>
            <p:ph type="dt" sz="half" idx="10"/>
          </p:nvPr>
        </p:nvSpPr>
        <p:spPr/>
        <p:txBody>
          <a:bodyPr/>
          <a:lstStyle/>
          <a:p>
            <a:fld id="{367F72E7-2C53-4DCB-865D-6F677A0AFA64}" type="datetime1">
              <a:rPr lang="ko-KR" altLang="en-US" smtClean="0"/>
              <a:t>2024-08-27</a:t>
            </a:fld>
            <a:endParaRPr lang="ko-KR" altLang="en-US"/>
          </a:p>
        </p:txBody>
      </p:sp>
      <p:sp>
        <p:nvSpPr>
          <p:cNvPr id="6" name="바닥글 개체 틀 5">
            <a:extLst>
              <a:ext uri="{FF2B5EF4-FFF2-40B4-BE49-F238E27FC236}">
                <a16:creationId xmlns:a16="http://schemas.microsoft.com/office/drawing/2014/main" id="{C756D216-BF7F-752D-A489-9EEFB82F5A25}"/>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360DDECB-1598-3E02-3596-887AF221B663}"/>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1129274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66588C0-80FE-19DA-7D51-6391079714C1}"/>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933B0CD6-37DA-3491-55C4-34160786CA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5BE2ECA5-50DF-AE33-5A76-00C74FCCB2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CA628772-C0E3-10B6-4CF5-4A6192CB037D}"/>
              </a:ext>
            </a:extLst>
          </p:cNvPr>
          <p:cNvSpPr>
            <a:spLocks noGrp="1"/>
          </p:cNvSpPr>
          <p:nvPr>
            <p:ph type="dt" sz="half" idx="10"/>
          </p:nvPr>
        </p:nvSpPr>
        <p:spPr/>
        <p:txBody>
          <a:bodyPr/>
          <a:lstStyle/>
          <a:p>
            <a:fld id="{E37DF633-694D-4A16-A7BA-33183C883F93}" type="datetime1">
              <a:rPr lang="ko-KR" altLang="en-US" smtClean="0"/>
              <a:t>2024-08-27</a:t>
            </a:fld>
            <a:endParaRPr lang="ko-KR" altLang="en-US"/>
          </a:p>
        </p:txBody>
      </p:sp>
      <p:sp>
        <p:nvSpPr>
          <p:cNvPr id="6" name="바닥글 개체 틀 5">
            <a:extLst>
              <a:ext uri="{FF2B5EF4-FFF2-40B4-BE49-F238E27FC236}">
                <a16:creationId xmlns:a16="http://schemas.microsoft.com/office/drawing/2014/main" id="{8520C0E1-530D-AD20-AE41-3C091EE86354}"/>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678AF3-F27D-38D8-1D7A-829F317D5918}"/>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2510258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DC177FB-69DC-6E1E-BE49-6EF068D0373C}"/>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6F967F42-C47F-74F3-8305-024A528962E1}"/>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DD18FA39-6DEB-D334-3463-774B7CD4A4B6}"/>
              </a:ext>
            </a:extLst>
          </p:cNvPr>
          <p:cNvSpPr>
            <a:spLocks noGrp="1"/>
          </p:cNvSpPr>
          <p:nvPr>
            <p:ph type="dt" sz="half" idx="10"/>
          </p:nvPr>
        </p:nvSpPr>
        <p:spPr/>
        <p:txBody>
          <a:bodyPr/>
          <a:lstStyle/>
          <a:p>
            <a:fld id="{4FE035A5-A9B6-4330-8246-E802B2095B7D}"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B7B2FBBA-7770-206F-C307-12832007438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10AA8246-8E4F-1970-F2F2-32D30CD04E1F}"/>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2651193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44AA5476-6D5F-F937-E290-1DF7E3B43E1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A3105EF8-42C7-6CB9-F2E2-B60567D2804F}"/>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71A15B27-2621-CDBB-8167-F064A0BE8FE1}"/>
              </a:ext>
            </a:extLst>
          </p:cNvPr>
          <p:cNvSpPr>
            <a:spLocks noGrp="1"/>
          </p:cNvSpPr>
          <p:nvPr>
            <p:ph type="dt" sz="half" idx="10"/>
          </p:nvPr>
        </p:nvSpPr>
        <p:spPr/>
        <p:txBody>
          <a:bodyPr/>
          <a:lstStyle/>
          <a:p>
            <a:fld id="{88DB8C07-89D2-4DAB-8A88-589D743E743F}"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D056B64E-BA3D-D479-52D7-0828A004EF6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072960C3-83A9-8661-C780-07EE0FDCD516}"/>
              </a:ext>
            </a:extLst>
          </p:cNvPr>
          <p:cNvSpPr>
            <a:spLocks noGrp="1"/>
          </p:cNvSpPr>
          <p:nvPr>
            <p:ph type="sldNum" sz="quarter" idx="12"/>
          </p:nvPr>
        </p:nvSpPr>
        <p:spPr/>
        <p:txBody>
          <a:body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225416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743AEB60-4E20-0196-10EF-FCF1787F6F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33C73727-6D87-9A27-ED3A-8D737D74BA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A0835E0C-FD6E-817E-9976-85A1ADFA31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47BC68-D852-4A8F-A3EB-AF4C0108CF21}"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596C4C4B-CB0E-BFEA-C99C-D6103724B6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03FB8957-5086-ED19-4B5F-62B2A5F390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3BDE75-907D-4853-87E8-76DDB018510F}" type="slidenum">
              <a:rPr lang="ko-KR" altLang="en-US" smtClean="0"/>
              <a:t>‹#›</a:t>
            </a:fld>
            <a:endParaRPr lang="ko-KR" altLang="en-US"/>
          </a:p>
        </p:txBody>
      </p:sp>
    </p:spTree>
    <p:extLst>
      <p:ext uri="{BB962C8B-B14F-4D97-AF65-F5344CB8AC3E}">
        <p14:creationId xmlns:p14="http://schemas.microsoft.com/office/powerpoint/2010/main" val="1487944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dp.net/en/companies" TargetMode="External"/><Relationship Id="rId2" Type="http://schemas.openxmlformats.org/officeDocument/2006/relationships/hyperlink" Target="https://www.cdp.net/en/investor" TargetMode="External"/><Relationship Id="rId1" Type="http://schemas.openxmlformats.org/officeDocument/2006/relationships/slideLayout" Target="../slideLayouts/slideLayout2.xml"/><Relationship Id="rId5" Type="http://schemas.openxmlformats.org/officeDocument/2006/relationships/hyperlink" Target="https://www.cdp.net/en/cities/states-and-regions" TargetMode="External"/><Relationship Id="rId4" Type="http://schemas.openxmlformats.org/officeDocument/2006/relationships/hyperlink" Target="https://www.cdp.net/en/citie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png"/></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wmf"/></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3.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25.wmf"/><Relationship Id="rId4" Type="http://schemas.openxmlformats.org/officeDocument/2006/relationships/image" Target="../media/image22.wmf"/><Relationship Id="rId9" Type="http://schemas.openxmlformats.org/officeDocument/2006/relationships/oleObject" Target="../embeddings/oleObject5.bin"/><Relationship Id="rId14" Type="http://schemas.openxmlformats.org/officeDocument/2006/relationships/image" Target="../media/image27.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2.emf"/><Relationship Id="rId4" Type="http://schemas.openxmlformats.org/officeDocument/2006/relationships/oleObject" Target="../embeddings/oleObject8.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CA0231A3-99C6-731C-387D-7238244E4E84}"/>
              </a:ext>
            </a:extLst>
          </p:cNvPr>
          <p:cNvSpPr/>
          <p:nvPr/>
        </p:nvSpPr>
        <p:spPr>
          <a:xfrm>
            <a:off x="0" y="-1"/>
            <a:ext cx="12192000" cy="360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a:extLst>
              <a:ext uri="{FF2B5EF4-FFF2-40B4-BE49-F238E27FC236}">
                <a16:creationId xmlns:a16="http://schemas.microsoft.com/office/drawing/2014/main" id="{738A0F59-8F3E-F90E-DA7F-96BFFD6AC7EE}"/>
              </a:ext>
            </a:extLst>
          </p:cNvPr>
          <p:cNvSpPr>
            <a:spLocks noGrp="1"/>
          </p:cNvSpPr>
          <p:nvPr>
            <p:ph type="ctrTitle"/>
          </p:nvPr>
        </p:nvSpPr>
        <p:spPr>
          <a:xfrm>
            <a:off x="839755" y="933062"/>
            <a:ext cx="11094098" cy="1109494"/>
          </a:xfrm>
        </p:spPr>
        <p:txBody>
          <a:bodyPr anchor="t" anchorCtr="0">
            <a:noAutofit/>
          </a:bodyPr>
          <a:lstStyle/>
          <a:p>
            <a:pPr marL="0" marR="0" indent="0" fontAlgn="base" latinLnBrk="1">
              <a:lnSpc>
                <a:spcPct val="160000"/>
              </a:lnSpc>
              <a:spcBef>
                <a:spcPts val="0"/>
              </a:spcBef>
              <a:spcAft>
                <a:spcPts val="0"/>
              </a:spcAft>
            </a:pPr>
            <a:r>
              <a:rPr lang="ko-KR" altLang="en-US" sz="3200" b="1" kern="0" dirty="0">
                <a:solidFill>
                  <a:schemeClr val="bg1"/>
                </a:solidFill>
                <a:cs typeface="Arial" panose="020B0604020202020204" pitchFamily="34" charset="0"/>
              </a:rPr>
              <a:t>탄소회계와 </a:t>
            </a:r>
            <a:r>
              <a:rPr lang="en-US" altLang="ko-KR" sz="3200" b="1" kern="0" spc="0" dirty="0">
                <a:solidFill>
                  <a:schemeClr val="bg1"/>
                </a:solidFill>
                <a:effectLst/>
                <a:cs typeface="Arial" panose="020B0604020202020204" pitchFamily="34" charset="0"/>
              </a:rPr>
              <a:t>GHG </a:t>
            </a:r>
            <a:r>
              <a:rPr lang="en-US" altLang="ko-KR" sz="3200" b="1" kern="0" dirty="0" err="1">
                <a:solidFill>
                  <a:schemeClr val="bg1"/>
                </a:solidFill>
                <a:cs typeface="Arial" panose="020B0604020202020204" pitchFamily="34" charset="0"/>
              </a:rPr>
              <a:t>procotol</a:t>
            </a:r>
            <a:r>
              <a:rPr lang="en-US" altLang="ko-KR" sz="3200" b="1" kern="0" dirty="0">
                <a:solidFill>
                  <a:schemeClr val="bg1"/>
                </a:solidFill>
                <a:cs typeface="Arial" panose="020B0604020202020204" pitchFamily="34" charset="0"/>
              </a:rPr>
              <a:t> </a:t>
            </a:r>
            <a:r>
              <a:rPr lang="ko-KR" altLang="en-US" sz="3200" b="1" kern="0" dirty="0">
                <a:solidFill>
                  <a:schemeClr val="bg1"/>
                </a:solidFill>
                <a:cs typeface="Arial" panose="020B0604020202020204" pitchFamily="34" charset="0"/>
              </a:rPr>
              <a:t>그리고 글로벌 기후 공시</a:t>
            </a:r>
            <a:br>
              <a:rPr lang="en-US" altLang="ko-KR" sz="3200" b="1" kern="0" dirty="0">
                <a:solidFill>
                  <a:schemeClr val="bg1"/>
                </a:solidFill>
                <a:cs typeface="Arial" panose="020B0604020202020204" pitchFamily="34" charset="0"/>
              </a:rPr>
            </a:br>
            <a:r>
              <a:rPr lang="en-US" altLang="ko-KR" sz="3200" b="1" kern="0" dirty="0">
                <a:solidFill>
                  <a:schemeClr val="bg1"/>
                </a:solidFill>
                <a:cs typeface="Arial" panose="020B0604020202020204" pitchFamily="34" charset="0"/>
              </a:rPr>
              <a:t>6</a:t>
            </a:r>
            <a:r>
              <a:rPr lang="ko-KR" altLang="en-US" sz="3200" b="1" kern="0" dirty="0">
                <a:solidFill>
                  <a:schemeClr val="bg1"/>
                </a:solidFill>
                <a:cs typeface="Arial" panose="020B0604020202020204" pitchFamily="34" charset="0"/>
              </a:rPr>
              <a:t>주차</a:t>
            </a:r>
            <a:r>
              <a:rPr lang="en-US" altLang="ko-KR" sz="3200" b="1" kern="0" dirty="0">
                <a:solidFill>
                  <a:schemeClr val="bg1"/>
                </a:solidFill>
                <a:cs typeface="Arial" panose="020B0604020202020204" pitchFamily="34" charset="0"/>
              </a:rPr>
              <a:t>, 7</a:t>
            </a:r>
            <a:r>
              <a:rPr lang="ko-KR" altLang="en-US" sz="3200" b="1" kern="0" dirty="0">
                <a:solidFill>
                  <a:schemeClr val="bg1"/>
                </a:solidFill>
                <a:cs typeface="Arial" panose="020B0604020202020204" pitchFamily="34" charset="0"/>
              </a:rPr>
              <a:t>주차 강의안</a:t>
            </a:r>
            <a:endParaRPr lang="en-US" altLang="ko-KR" sz="3200" b="1" kern="0" spc="0" dirty="0">
              <a:solidFill>
                <a:schemeClr val="bg1"/>
              </a:solidFill>
              <a:effectLst/>
              <a:cs typeface="Arial" panose="020B0604020202020204" pitchFamily="34" charset="0"/>
            </a:endParaRPr>
          </a:p>
        </p:txBody>
      </p:sp>
    </p:spTree>
    <p:extLst>
      <p:ext uri="{BB962C8B-B14F-4D97-AF65-F5344CB8AC3E}">
        <p14:creationId xmlns:p14="http://schemas.microsoft.com/office/powerpoint/2010/main" val="2626748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DBEFBA2A-58BA-5C17-BFDD-34ACADADF18D}"/>
              </a:ext>
            </a:extLst>
          </p:cNvPr>
          <p:cNvSpPr/>
          <p:nvPr/>
        </p:nvSpPr>
        <p:spPr>
          <a:xfrm>
            <a:off x="1386735" y="1460584"/>
            <a:ext cx="9468000" cy="587277"/>
          </a:xfrm>
          <a:prstGeom prst="rect">
            <a:avLst/>
          </a:prstGeom>
        </p:spPr>
        <p:txBody>
          <a:bodyPr wrap="square">
            <a:spAutoFit/>
          </a:bodyPr>
          <a:lstStyle/>
          <a:p>
            <a:pPr>
              <a:lnSpc>
                <a:spcPct val="150000"/>
              </a:lnSpc>
            </a:pPr>
            <a:r>
              <a:rPr lang="en-US" altLang="ko-KR" sz="2400" b="1" dirty="0">
                <a:latin typeface="Noto Sans" panose="020B0502040504020204" pitchFamily="34" charset="0"/>
                <a:ea typeface="Noto Sans KR Bold" panose="020B0800000000000000" pitchFamily="50" charset="-127"/>
                <a:cs typeface="Times New Roman" pitchFamily="18" charset="0"/>
              </a:rPr>
              <a:t>Introduction (Climate change and sustainability)</a:t>
            </a:r>
            <a:endParaRPr lang="ko-KR" altLang="en-US" sz="2400" b="1" dirty="0">
              <a:latin typeface="Noto Sans" panose="020B0502040504020204" pitchFamily="34" charset="0"/>
              <a:ea typeface="Noto Sans KR Bold" panose="020B0800000000000000" pitchFamily="50" charset="-127"/>
              <a:cs typeface="Times New Roman" pitchFamily="18" charset="0"/>
            </a:endParaRPr>
          </a:p>
        </p:txBody>
      </p:sp>
      <p:sp>
        <p:nvSpPr>
          <p:cNvPr id="8" name="직사각형 7">
            <a:extLst>
              <a:ext uri="{FF2B5EF4-FFF2-40B4-BE49-F238E27FC236}">
                <a16:creationId xmlns:a16="http://schemas.microsoft.com/office/drawing/2014/main" id="{D2BE0128-90A1-3892-FA8D-0B863779E7B3}"/>
              </a:ext>
            </a:extLst>
          </p:cNvPr>
          <p:cNvSpPr/>
          <p:nvPr/>
        </p:nvSpPr>
        <p:spPr>
          <a:xfrm>
            <a:off x="790439" y="1353845"/>
            <a:ext cx="652743" cy="752257"/>
          </a:xfrm>
          <a:prstGeom prst="rect">
            <a:avLst/>
          </a:prstGeom>
          <a:noFill/>
        </p:spPr>
        <p:txBody>
          <a:bodyPr wrap="none">
            <a:spAutoFit/>
          </a:bodyPr>
          <a:lstStyle/>
          <a:p>
            <a:pPr>
              <a:lnSpc>
                <a:spcPct val="150000"/>
              </a:lnSpc>
            </a:pPr>
            <a:r>
              <a:rPr lang="en-US" altLang="ko-KR" sz="3200" b="1" dirty="0">
                <a:solidFill>
                  <a:schemeClr val="bg1">
                    <a:lumMod val="75000"/>
                  </a:schemeClr>
                </a:solidFill>
                <a:latin typeface="Noto Sans" panose="020B0502040504020204" pitchFamily="34" charset="0"/>
                <a:ea typeface="맑은 고딕" pitchFamily="50" charset="-127"/>
                <a:cs typeface="Times New Roman" pitchFamily="18" charset="0"/>
              </a:rPr>
              <a:t>0</a:t>
            </a:r>
            <a:r>
              <a:rPr lang="en-US" altLang="ko-KR" sz="3200" b="1" dirty="0">
                <a:solidFill>
                  <a:schemeClr val="accent1"/>
                </a:solidFill>
                <a:latin typeface="Noto Sans" panose="020B0502040504020204" pitchFamily="34" charset="0"/>
                <a:ea typeface="맑은 고딕" pitchFamily="50" charset="-127"/>
                <a:cs typeface="Times New Roman" pitchFamily="18" charset="0"/>
              </a:rPr>
              <a:t>1</a:t>
            </a:r>
          </a:p>
        </p:txBody>
      </p:sp>
      <p:sp>
        <p:nvSpPr>
          <p:cNvPr id="9" name="직사각형 8">
            <a:extLst>
              <a:ext uri="{FF2B5EF4-FFF2-40B4-BE49-F238E27FC236}">
                <a16:creationId xmlns:a16="http://schemas.microsoft.com/office/drawing/2014/main" id="{8F7F301A-2A9E-455B-5687-5C43428956DD}"/>
              </a:ext>
            </a:extLst>
          </p:cNvPr>
          <p:cNvSpPr/>
          <p:nvPr/>
        </p:nvSpPr>
        <p:spPr>
          <a:xfrm>
            <a:off x="1395441" y="2170536"/>
            <a:ext cx="9468000" cy="587277"/>
          </a:xfrm>
          <a:prstGeom prst="rect">
            <a:avLst/>
          </a:prstGeom>
        </p:spPr>
        <p:txBody>
          <a:bodyPr wrap="square">
            <a:spAutoFit/>
          </a:bodyPr>
          <a:lstStyle/>
          <a:p>
            <a:pPr>
              <a:lnSpc>
                <a:spcPct val="150000"/>
              </a:lnSpc>
            </a:pPr>
            <a:r>
              <a:rPr lang="en-US" altLang="ko-KR" sz="2400" b="1" dirty="0">
                <a:latin typeface="Noto Sans" panose="020B0502040504020204" pitchFamily="34" charset="0"/>
                <a:ea typeface="Noto Sans KR Bold" panose="020B0800000000000000" pitchFamily="50" charset="-127"/>
                <a:cs typeface="Times New Roman" pitchFamily="18" charset="0"/>
              </a:rPr>
              <a:t>Carbon Accounting  </a:t>
            </a:r>
            <a:endParaRPr lang="ko-KR" altLang="en-US" sz="2400" b="1" dirty="0">
              <a:latin typeface="Noto Sans" panose="020B0502040504020204" pitchFamily="34" charset="0"/>
              <a:ea typeface="Noto Sans KR Bold" panose="020B0800000000000000" pitchFamily="50" charset="-127"/>
              <a:cs typeface="Times New Roman" pitchFamily="18" charset="0"/>
            </a:endParaRPr>
          </a:p>
        </p:txBody>
      </p:sp>
      <p:sp>
        <p:nvSpPr>
          <p:cNvPr id="10" name="직사각형 9">
            <a:extLst>
              <a:ext uri="{FF2B5EF4-FFF2-40B4-BE49-F238E27FC236}">
                <a16:creationId xmlns:a16="http://schemas.microsoft.com/office/drawing/2014/main" id="{CE67433F-2F98-FE22-AD7A-51DBFD8562E7}"/>
              </a:ext>
            </a:extLst>
          </p:cNvPr>
          <p:cNvSpPr/>
          <p:nvPr/>
        </p:nvSpPr>
        <p:spPr>
          <a:xfrm>
            <a:off x="790439" y="2046378"/>
            <a:ext cx="652743" cy="752257"/>
          </a:xfrm>
          <a:prstGeom prst="rect">
            <a:avLst/>
          </a:prstGeom>
        </p:spPr>
        <p:txBody>
          <a:bodyPr wrap="none">
            <a:spAutoFit/>
          </a:bodyPr>
          <a:lstStyle/>
          <a:p>
            <a:pPr>
              <a:lnSpc>
                <a:spcPct val="150000"/>
              </a:lnSpc>
            </a:pPr>
            <a:r>
              <a:rPr lang="en-US" altLang="ko-KR" sz="3200" b="1" dirty="0">
                <a:solidFill>
                  <a:schemeClr val="bg1">
                    <a:lumMod val="75000"/>
                  </a:schemeClr>
                </a:solidFill>
                <a:latin typeface="Noto Sans" panose="020B0502040504020204" pitchFamily="34" charset="0"/>
                <a:ea typeface="맑은 고딕" pitchFamily="50" charset="-127"/>
                <a:cs typeface="Times New Roman" pitchFamily="18" charset="0"/>
              </a:rPr>
              <a:t>0</a:t>
            </a:r>
            <a:r>
              <a:rPr lang="en-US" altLang="ko-KR" sz="3200" b="1" dirty="0">
                <a:solidFill>
                  <a:schemeClr val="accent1"/>
                </a:solidFill>
                <a:latin typeface="Noto Sans" panose="020B0502040504020204" pitchFamily="34" charset="0"/>
                <a:ea typeface="맑은 고딕" pitchFamily="50" charset="-127"/>
                <a:cs typeface="Times New Roman" pitchFamily="18" charset="0"/>
              </a:rPr>
              <a:t>2</a:t>
            </a:r>
          </a:p>
        </p:txBody>
      </p:sp>
      <p:sp>
        <p:nvSpPr>
          <p:cNvPr id="11" name="직사각형 10">
            <a:extLst>
              <a:ext uri="{FF2B5EF4-FFF2-40B4-BE49-F238E27FC236}">
                <a16:creationId xmlns:a16="http://schemas.microsoft.com/office/drawing/2014/main" id="{7DB3834D-95EB-4978-30E6-3F72C56DC435}"/>
              </a:ext>
            </a:extLst>
          </p:cNvPr>
          <p:cNvSpPr/>
          <p:nvPr/>
        </p:nvSpPr>
        <p:spPr>
          <a:xfrm>
            <a:off x="1386736" y="2894108"/>
            <a:ext cx="9468000" cy="587277"/>
          </a:xfrm>
          <a:prstGeom prst="rect">
            <a:avLst/>
          </a:prstGeom>
        </p:spPr>
        <p:txBody>
          <a:bodyPr wrap="square">
            <a:spAutoFit/>
          </a:bodyPr>
          <a:lstStyle/>
          <a:p>
            <a:pPr>
              <a:lnSpc>
                <a:spcPct val="150000"/>
              </a:lnSpc>
            </a:pPr>
            <a:r>
              <a:rPr lang="en-US" altLang="ko-KR" sz="2400" b="1" dirty="0">
                <a:latin typeface="Noto Sans" panose="020B0502040504020204" pitchFamily="34" charset="0"/>
                <a:ea typeface="Noto Sans KR Bold" panose="020B0800000000000000" pitchFamily="50" charset="-127"/>
                <a:cs typeface="Times New Roman" pitchFamily="18" charset="0"/>
              </a:rPr>
              <a:t>What is GHG Protocol Accounting and Reporting Standards? </a:t>
            </a:r>
            <a:endParaRPr lang="ko-KR" altLang="en-US" sz="2400" b="1" dirty="0">
              <a:latin typeface="Noto Sans" panose="020B0502040504020204" pitchFamily="34" charset="0"/>
              <a:ea typeface="Noto Sans KR Bold" panose="020B0800000000000000" pitchFamily="50" charset="-127"/>
              <a:cs typeface="Times New Roman" pitchFamily="18" charset="0"/>
            </a:endParaRPr>
          </a:p>
        </p:txBody>
      </p:sp>
      <p:sp>
        <p:nvSpPr>
          <p:cNvPr id="12" name="직사각형 11">
            <a:extLst>
              <a:ext uri="{FF2B5EF4-FFF2-40B4-BE49-F238E27FC236}">
                <a16:creationId xmlns:a16="http://schemas.microsoft.com/office/drawing/2014/main" id="{DB923CC5-36A5-D557-AD8D-3105CB1081C1}"/>
              </a:ext>
            </a:extLst>
          </p:cNvPr>
          <p:cNvSpPr/>
          <p:nvPr/>
        </p:nvSpPr>
        <p:spPr>
          <a:xfrm>
            <a:off x="790439" y="2769951"/>
            <a:ext cx="652743" cy="752257"/>
          </a:xfrm>
          <a:prstGeom prst="rect">
            <a:avLst/>
          </a:prstGeom>
        </p:spPr>
        <p:txBody>
          <a:bodyPr wrap="none">
            <a:spAutoFit/>
          </a:bodyPr>
          <a:lstStyle/>
          <a:p>
            <a:pPr>
              <a:lnSpc>
                <a:spcPct val="150000"/>
              </a:lnSpc>
            </a:pPr>
            <a:r>
              <a:rPr lang="en-US" altLang="ko-KR" sz="3200" b="1" dirty="0">
                <a:solidFill>
                  <a:schemeClr val="bg1">
                    <a:lumMod val="75000"/>
                  </a:schemeClr>
                </a:solidFill>
                <a:latin typeface="Noto Sans" panose="020B0502040504020204" pitchFamily="34" charset="0"/>
                <a:ea typeface="맑은 고딕" pitchFamily="50" charset="-127"/>
                <a:cs typeface="Times New Roman" pitchFamily="18" charset="0"/>
              </a:rPr>
              <a:t>0</a:t>
            </a:r>
            <a:r>
              <a:rPr lang="en-US" altLang="ko-KR" sz="3200" b="1" dirty="0">
                <a:solidFill>
                  <a:schemeClr val="accent1"/>
                </a:solidFill>
                <a:latin typeface="Noto Sans" panose="020B0502040504020204" pitchFamily="34" charset="0"/>
                <a:ea typeface="맑은 고딕" pitchFamily="50" charset="-127"/>
                <a:cs typeface="Times New Roman" pitchFamily="18" charset="0"/>
              </a:rPr>
              <a:t>3</a:t>
            </a:r>
          </a:p>
        </p:txBody>
      </p:sp>
      <p:sp>
        <p:nvSpPr>
          <p:cNvPr id="13" name="직사각형 12">
            <a:extLst>
              <a:ext uri="{FF2B5EF4-FFF2-40B4-BE49-F238E27FC236}">
                <a16:creationId xmlns:a16="http://schemas.microsoft.com/office/drawing/2014/main" id="{9C7ACC5A-1732-B252-84FC-8BA1D2B20B86}"/>
              </a:ext>
            </a:extLst>
          </p:cNvPr>
          <p:cNvSpPr/>
          <p:nvPr/>
        </p:nvSpPr>
        <p:spPr>
          <a:xfrm>
            <a:off x="1404153" y="3584365"/>
            <a:ext cx="9468000" cy="587277"/>
          </a:xfrm>
          <a:prstGeom prst="rect">
            <a:avLst/>
          </a:prstGeom>
        </p:spPr>
        <p:txBody>
          <a:bodyPr wrap="square">
            <a:spAutoFit/>
          </a:bodyPr>
          <a:lstStyle/>
          <a:p>
            <a:pPr>
              <a:lnSpc>
                <a:spcPct val="150000"/>
              </a:lnSpc>
            </a:pPr>
            <a:r>
              <a:rPr lang="en-US" altLang="ko-KR" sz="2400" b="1" dirty="0">
                <a:latin typeface="Noto Sans" panose="020B0502040504020204" pitchFamily="34" charset="0"/>
                <a:ea typeface="Noto Sans KR Bold" panose="020B0800000000000000" pitchFamily="50" charset="-127"/>
                <a:cs typeface="Times New Roman" pitchFamily="18" charset="0"/>
              </a:rPr>
              <a:t>What is ETS</a:t>
            </a:r>
            <a:r>
              <a:rPr lang="ko-KR" altLang="en-US" sz="2400" b="1" dirty="0">
                <a:latin typeface="Noto Sans" panose="020B0502040504020204" pitchFamily="34" charset="0"/>
                <a:ea typeface="Noto Sans KR Bold" panose="020B0800000000000000" pitchFamily="50" charset="-127"/>
                <a:cs typeface="Times New Roman" pitchFamily="18" charset="0"/>
              </a:rPr>
              <a:t> </a:t>
            </a:r>
            <a:r>
              <a:rPr lang="en-US" altLang="ko-KR" sz="2400" b="1" dirty="0">
                <a:latin typeface="Noto Sans" panose="020B0502040504020204" pitchFamily="34" charset="0"/>
                <a:ea typeface="Noto Sans KR Bold" panose="020B0800000000000000" pitchFamily="50" charset="-127"/>
                <a:cs typeface="Times New Roman" pitchFamily="18" charset="0"/>
              </a:rPr>
              <a:t>and</a:t>
            </a:r>
            <a:r>
              <a:rPr lang="ko-KR" altLang="en-US" sz="2400" b="1" dirty="0">
                <a:latin typeface="Noto Sans" panose="020B0502040504020204" pitchFamily="34" charset="0"/>
                <a:ea typeface="Noto Sans KR Bold" panose="020B0800000000000000" pitchFamily="50" charset="-127"/>
                <a:cs typeface="Times New Roman" pitchFamily="18" charset="0"/>
              </a:rPr>
              <a:t> </a:t>
            </a:r>
            <a:r>
              <a:rPr lang="en-US" altLang="ko-KR" sz="2400" b="1" dirty="0">
                <a:latin typeface="Noto Sans" panose="020B0502040504020204" pitchFamily="34" charset="0"/>
                <a:ea typeface="Noto Sans KR Bold" panose="020B0800000000000000" pitchFamily="50" charset="-127"/>
                <a:cs typeface="Times New Roman" pitchFamily="18" charset="0"/>
              </a:rPr>
              <a:t>SBTi?</a:t>
            </a:r>
            <a:endParaRPr lang="ko-KR" altLang="en-US" sz="2400" b="1" dirty="0">
              <a:latin typeface="Noto Sans" panose="020B0502040504020204" pitchFamily="34" charset="0"/>
              <a:ea typeface="Noto Sans KR Bold" panose="020B0800000000000000" pitchFamily="50" charset="-127"/>
              <a:cs typeface="Times New Roman" pitchFamily="18" charset="0"/>
            </a:endParaRPr>
          </a:p>
        </p:txBody>
      </p:sp>
      <p:sp>
        <p:nvSpPr>
          <p:cNvPr id="14" name="직사각형 13">
            <a:extLst>
              <a:ext uri="{FF2B5EF4-FFF2-40B4-BE49-F238E27FC236}">
                <a16:creationId xmlns:a16="http://schemas.microsoft.com/office/drawing/2014/main" id="{221C25E8-FDA5-CBF4-B942-314E54BA9A45}"/>
              </a:ext>
            </a:extLst>
          </p:cNvPr>
          <p:cNvSpPr/>
          <p:nvPr/>
        </p:nvSpPr>
        <p:spPr>
          <a:xfrm>
            <a:off x="799148" y="3486335"/>
            <a:ext cx="652743" cy="752257"/>
          </a:xfrm>
          <a:prstGeom prst="rect">
            <a:avLst/>
          </a:prstGeom>
        </p:spPr>
        <p:txBody>
          <a:bodyPr wrap="none">
            <a:spAutoFit/>
          </a:bodyPr>
          <a:lstStyle/>
          <a:p>
            <a:pPr>
              <a:lnSpc>
                <a:spcPct val="150000"/>
              </a:lnSpc>
            </a:pPr>
            <a:r>
              <a:rPr lang="en-US" altLang="ko-KR" sz="3200" b="1" dirty="0">
                <a:solidFill>
                  <a:schemeClr val="bg1">
                    <a:lumMod val="75000"/>
                  </a:schemeClr>
                </a:solidFill>
                <a:latin typeface="Noto Sans" panose="020B0502040504020204" pitchFamily="34" charset="0"/>
                <a:ea typeface="맑은 고딕" pitchFamily="50" charset="-127"/>
                <a:cs typeface="Times New Roman" pitchFamily="18" charset="0"/>
              </a:rPr>
              <a:t>0</a:t>
            </a:r>
            <a:r>
              <a:rPr lang="en-US" altLang="ko-KR" sz="3200" b="1" dirty="0">
                <a:solidFill>
                  <a:schemeClr val="accent1"/>
                </a:solidFill>
                <a:latin typeface="Noto Sans" panose="020B0502040504020204" pitchFamily="34" charset="0"/>
                <a:ea typeface="맑은 고딕" pitchFamily="50" charset="-127"/>
                <a:cs typeface="Times New Roman" pitchFamily="18" charset="0"/>
              </a:rPr>
              <a:t>4</a:t>
            </a:r>
          </a:p>
        </p:txBody>
      </p:sp>
      <p:sp>
        <p:nvSpPr>
          <p:cNvPr id="15" name="직사각형 14">
            <a:extLst>
              <a:ext uri="{FF2B5EF4-FFF2-40B4-BE49-F238E27FC236}">
                <a16:creationId xmlns:a16="http://schemas.microsoft.com/office/drawing/2014/main" id="{98F293F4-2E55-F2C0-B29A-3C1161135D4E}"/>
              </a:ext>
            </a:extLst>
          </p:cNvPr>
          <p:cNvSpPr/>
          <p:nvPr/>
        </p:nvSpPr>
        <p:spPr>
          <a:xfrm>
            <a:off x="1395444" y="4306166"/>
            <a:ext cx="9468000" cy="587277"/>
          </a:xfrm>
          <a:prstGeom prst="rect">
            <a:avLst/>
          </a:prstGeom>
        </p:spPr>
        <p:txBody>
          <a:bodyPr wrap="square">
            <a:spAutoFit/>
          </a:bodyPr>
          <a:lstStyle/>
          <a:p>
            <a:pPr>
              <a:lnSpc>
                <a:spcPct val="150000"/>
              </a:lnSpc>
            </a:pPr>
            <a:r>
              <a:rPr lang="en-US" altLang="ko-KR" sz="2400" b="1" dirty="0">
                <a:latin typeface="Noto Sans" panose="020B0502040504020204" pitchFamily="34" charset="0"/>
                <a:ea typeface="Noto Sans KR Bold" panose="020B0800000000000000" pitchFamily="50" charset="-127"/>
                <a:cs typeface="Times New Roman" pitchFamily="18" charset="0"/>
              </a:rPr>
              <a:t>Disclosure requirements (TCFD, ISSB, CSRD, SEC rule </a:t>
            </a:r>
            <a:r>
              <a:rPr lang="en-US" altLang="ko-KR" sz="2400" b="1" dirty="0" err="1">
                <a:latin typeface="Noto Sans" panose="020B0502040504020204" pitchFamily="34" charset="0"/>
                <a:ea typeface="Noto Sans KR Bold" panose="020B0800000000000000" pitchFamily="50" charset="-127"/>
                <a:cs typeface="Times New Roman" pitchFamily="18" charset="0"/>
              </a:rPr>
              <a:t>etc</a:t>
            </a:r>
            <a:r>
              <a:rPr lang="en-US" altLang="ko-KR" sz="2400" b="1" dirty="0">
                <a:latin typeface="Noto Sans" panose="020B0502040504020204" pitchFamily="34" charset="0"/>
                <a:ea typeface="Noto Sans KR Bold" panose="020B0800000000000000" pitchFamily="50" charset="-127"/>
                <a:cs typeface="Times New Roman" pitchFamily="18" charset="0"/>
              </a:rPr>
              <a:t>)</a:t>
            </a:r>
            <a:endParaRPr lang="ko-KR" altLang="en-US" sz="2400" b="1" dirty="0">
              <a:latin typeface="Noto Sans" panose="020B0502040504020204" pitchFamily="34" charset="0"/>
              <a:ea typeface="Noto Sans KR Bold" panose="020B0800000000000000" pitchFamily="50" charset="-127"/>
              <a:cs typeface="Times New Roman" pitchFamily="18" charset="0"/>
            </a:endParaRPr>
          </a:p>
        </p:txBody>
      </p:sp>
      <p:sp>
        <p:nvSpPr>
          <p:cNvPr id="16" name="직사각형 15">
            <a:extLst>
              <a:ext uri="{FF2B5EF4-FFF2-40B4-BE49-F238E27FC236}">
                <a16:creationId xmlns:a16="http://schemas.microsoft.com/office/drawing/2014/main" id="{9CD4C13F-5540-E928-0392-3F6338BF233C}"/>
              </a:ext>
            </a:extLst>
          </p:cNvPr>
          <p:cNvSpPr/>
          <p:nvPr/>
        </p:nvSpPr>
        <p:spPr>
          <a:xfrm>
            <a:off x="799148" y="4199427"/>
            <a:ext cx="652743" cy="752257"/>
          </a:xfrm>
          <a:prstGeom prst="rect">
            <a:avLst/>
          </a:prstGeom>
        </p:spPr>
        <p:txBody>
          <a:bodyPr wrap="none">
            <a:spAutoFit/>
          </a:bodyPr>
          <a:lstStyle/>
          <a:p>
            <a:pPr>
              <a:lnSpc>
                <a:spcPct val="150000"/>
              </a:lnSpc>
            </a:pPr>
            <a:r>
              <a:rPr lang="en-US" altLang="ko-KR" sz="3200" b="1" dirty="0">
                <a:solidFill>
                  <a:schemeClr val="bg1">
                    <a:lumMod val="75000"/>
                  </a:schemeClr>
                </a:solidFill>
                <a:latin typeface="Noto Sans" panose="020B0502040504020204" pitchFamily="34" charset="0"/>
                <a:ea typeface="맑은 고딕" pitchFamily="50" charset="-127"/>
                <a:cs typeface="Times New Roman" pitchFamily="18" charset="0"/>
              </a:rPr>
              <a:t>0</a:t>
            </a:r>
            <a:r>
              <a:rPr lang="en-US" altLang="ko-KR" sz="3200" b="1" dirty="0">
                <a:solidFill>
                  <a:schemeClr val="accent1"/>
                </a:solidFill>
                <a:latin typeface="Noto Sans" panose="020B0502040504020204" pitchFamily="34" charset="0"/>
                <a:ea typeface="맑은 고딕" pitchFamily="50" charset="-127"/>
                <a:cs typeface="Times New Roman" pitchFamily="18" charset="0"/>
              </a:rPr>
              <a:t>5</a:t>
            </a:r>
          </a:p>
        </p:txBody>
      </p:sp>
      <p:sp>
        <p:nvSpPr>
          <p:cNvPr id="17" name="직사각형 16">
            <a:extLst>
              <a:ext uri="{FF2B5EF4-FFF2-40B4-BE49-F238E27FC236}">
                <a16:creationId xmlns:a16="http://schemas.microsoft.com/office/drawing/2014/main" id="{ABCB16E2-A86C-E78A-F524-6B462D5C80E6}"/>
              </a:ext>
            </a:extLst>
          </p:cNvPr>
          <p:cNvSpPr/>
          <p:nvPr/>
        </p:nvSpPr>
        <p:spPr>
          <a:xfrm>
            <a:off x="1395444" y="5068140"/>
            <a:ext cx="9468000" cy="587661"/>
          </a:xfrm>
          <a:prstGeom prst="rect">
            <a:avLst/>
          </a:prstGeom>
        </p:spPr>
        <p:txBody>
          <a:bodyPr wrap="square">
            <a:spAutoFit/>
          </a:bodyPr>
          <a:lstStyle/>
          <a:p>
            <a:pPr>
              <a:lnSpc>
                <a:spcPct val="150000"/>
              </a:lnSpc>
            </a:pPr>
            <a:r>
              <a:rPr lang="en-US" altLang="ko-KR" sz="2400" b="1" dirty="0">
                <a:latin typeface="Noto Sans" panose="020B0502040504020204" pitchFamily="34" charset="0"/>
                <a:ea typeface="Noto Sans KR Bold" panose="020B0800000000000000" pitchFamily="50" charset="-127"/>
                <a:cs typeface="Times New Roman" pitchFamily="18" charset="0"/>
              </a:rPr>
              <a:t>Takeaways</a:t>
            </a:r>
          </a:p>
        </p:txBody>
      </p:sp>
      <p:sp>
        <p:nvSpPr>
          <p:cNvPr id="18" name="직사각형 17">
            <a:extLst>
              <a:ext uri="{FF2B5EF4-FFF2-40B4-BE49-F238E27FC236}">
                <a16:creationId xmlns:a16="http://schemas.microsoft.com/office/drawing/2014/main" id="{C6578F01-34EE-0F7C-F96D-55FBD1049283}"/>
              </a:ext>
            </a:extLst>
          </p:cNvPr>
          <p:cNvSpPr/>
          <p:nvPr/>
        </p:nvSpPr>
        <p:spPr>
          <a:xfrm>
            <a:off x="799148" y="4961401"/>
            <a:ext cx="652743" cy="752257"/>
          </a:xfrm>
          <a:prstGeom prst="rect">
            <a:avLst/>
          </a:prstGeom>
        </p:spPr>
        <p:txBody>
          <a:bodyPr wrap="none">
            <a:spAutoFit/>
          </a:bodyPr>
          <a:lstStyle/>
          <a:p>
            <a:pPr>
              <a:lnSpc>
                <a:spcPct val="150000"/>
              </a:lnSpc>
            </a:pPr>
            <a:r>
              <a:rPr lang="en-US" altLang="ko-KR" sz="3200" b="1" dirty="0">
                <a:solidFill>
                  <a:schemeClr val="bg1">
                    <a:lumMod val="75000"/>
                  </a:schemeClr>
                </a:solidFill>
                <a:latin typeface="Noto Sans" panose="020B0502040504020204" pitchFamily="34" charset="0"/>
                <a:ea typeface="맑은 고딕" pitchFamily="50" charset="-127"/>
                <a:cs typeface="Times New Roman" pitchFamily="18" charset="0"/>
              </a:rPr>
              <a:t>0</a:t>
            </a:r>
            <a:r>
              <a:rPr lang="en-US" altLang="ko-KR" sz="3200" b="1" dirty="0">
                <a:solidFill>
                  <a:schemeClr val="accent1"/>
                </a:solidFill>
                <a:latin typeface="Noto Sans" panose="020B0502040504020204" pitchFamily="34" charset="0"/>
                <a:ea typeface="맑은 고딕" pitchFamily="50" charset="-127"/>
                <a:cs typeface="Times New Roman" pitchFamily="18" charset="0"/>
              </a:rPr>
              <a:t>6</a:t>
            </a:r>
          </a:p>
        </p:txBody>
      </p:sp>
      <p:sp>
        <p:nvSpPr>
          <p:cNvPr id="19" name="직사각형 18">
            <a:extLst>
              <a:ext uri="{FF2B5EF4-FFF2-40B4-BE49-F238E27FC236}">
                <a16:creationId xmlns:a16="http://schemas.microsoft.com/office/drawing/2014/main" id="{671FA03D-62CB-1CD2-68AD-2D512ED50435}"/>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20" name="그룹 19">
            <a:extLst>
              <a:ext uri="{FF2B5EF4-FFF2-40B4-BE49-F238E27FC236}">
                <a16:creationId xmlns:a16="http://schemas.microsoft.com/office/drawing/2014/main" id="{738A2452-CBB4-42AD-3390-4F6D29CEDE1D}"/>
              </a:ext>
            </a:extLst>
          </p:cNvPr>
          <p:cNvGrpSpPr/>
          <p:nvPr/>
        </p:nvGrpSpPr>
        <p:grpSpPr>
          <a:xfrm>
            <a:off x="404018" y="230978"/>
            <a:ext cx="2264767" cy="721519"/>
            <a:chOff x="404018" y="230978"/>
            <a:chExt cx="2264767" cy="721519"/>
          </a:xfrm>
        </p:grpSpPr>
        <p:sp>
          <p:nvSpPr>
            <p:cNvPr id="21" name="TextBox 20">
              <a:extLst>
                <a:ext uri="{FF2B5EF4-FFF2-40B4-BE49-F238E27FC236}">
                  <a16:creationId xmlns:a16="http://schemas.microsoft.com/office/drawing/2014/main" id="{553673DA-2C61-C301-9BD1-7778EF158035}"/>
                </a:ext>
              </a:extLst>
            </p:cNvPr>
            <p:cNvSpPr txBox="1"/>
            <p:nvPr/>
          </p:nvSpPr>
          <p:spPr>
            <a:xfrm>
              <a:off x="959663" y="263915"/>
              <a:ext cx="1709122"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Contents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23" name="그룹 22">
              <a:extLst>
                <a:ext uri="{FF2B5EF4-FFF2-40B4-BE49-F238E27FC236}">
                  <a16:creationId xmlns:a16="http://schemas.microsoft.com/office/drawing/2014/main" id="{83C5AD84-F0EE-B487-0760-9377B6731E79}"/>
                </a:ext>
              </a:extLst>
            </p:cNvPr>
            <p:cNvGrpSpPr/>
            <p:nvPr/>
          </p:nvGrpSpPr>
          <p:grpSpPr>
            <a:xfrm>
              <a:off x="404018" y="230978"/>
              <a:ext cx="507432" cy="721519"/>
              <a:chOff x="404018" y="230978"/>
              <a:chExt cx="507432" cy="721519"/>
            </a:xfrm>
          </p:grpSpPr>
          <p:sp>
            <p:nvSpPr>
              <p:cNvPr id="25" name="평행 사변형 24">
                <a:extLst>
                  <a:ext uri="{FF2B5EF4-FFF2-40B4-BE49-F238E27FC236}">
                    <a16:creationId xmlns:a16="http://schemas.microsoft.com/office/drawing/2014/main" id="{C2101963-F20F-B3F3-7E57-9B1E946E85B8}"/>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6" name="사각형: 둥근 모서리 25">
                <a:extLst>
                  <a:ext uri="{FF2B5EF4-FFF2-40B4-BE49-F238E27FC236}">
                    <a16:creationId xmlns:a16="http://schemas.microsoft.com/office/drawing/2014/main" id="{C39A40D9-EE43-5A13-1B8A-7DC890B9D363}"/>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grpSp>
      <p:sp>
        <p:nvSpPr>
          <p:cNvPr id="29" name="슬라이드 번호 개체 틀 28">
            <a:extLst>
              <a:ext uri="{FF2B5EF4-FFF2-40B4-BE49-F238E27FC236}">
                <a16:creationId xmlns:a16="http://schemas.microsoft.com/office/drawing/2014/main" id="{59497253-DD7B-E4F4-90D9-CA0BD9CD7208}"/>
              </a:ext>
            </a:extLst>
          </p:cNvPr>
          <p:cNvSpPr>
            <a:spLocks noGrp="1"/>
          </p:cNvSpPr>
          <p:nvPr>
            <p:ph type="sldNum" sz="quarter" idx="12"/>
          </p:nvPr>
        </p:nvSpPr>
        <p:spPr/>
        <p:txBody>
          <a:bodyPr/>
          <a:lstStyle/>
          <a:p>
            <a:fld id="{2A3BDE75-907D-4853-87E8-76DDB018510F}" type="slidenum">
              <a:rPr lang="ko-KR" altLang="en-US" smtClean="0"/>
              <a:t>2</a:t>
            </a:fld>
            <a:endParaRPr lang="ko-KR" altLang="en-US"/>
          </a:p>
        </p:txBody>
      </p:sp>
    </p:spTree>
    <p:extLst>
      <p:ext uri="{BB962C8B-B14F-4D97-AF65-F5344CB8AC3E}">
        <p14:creationId xmlns:p14="http://schemas.microsoft.com/office/powerpoint/2010/main" val="817940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1CB66DF3-A95B-1CF0-F89F-F0C58A763E75}"/>
              </a:ext>
            </a:extLst>
          </p:cNvPr>
          <p:cNvSpPr>
            <a:spLocks noGrp="1"/>
          </p:cNvSpPr>
          <p:nvPr>
            <p:ph idx="1"/>
          </p:nvPr>
        </p:nvSpPr>
        <p:spPr>
          <a:xfrm>
            <a:off x="838200" y="1395413"/>
            <a:ext cx="10515600" cy="4486274"/>
          </a:xfrm>
        </p:spPr>
        <p:txBody>
          <a:bodyPr>
            <a:normAutofit fontScale="92500" lnSpcReduction="20000"/>
          </a:bodyPr>
          <a:lstStyle/>
          <a:p>
            <a:r>
              <a:rPr lang="en-US" altLang="ko-KR" dirty="0"/>
              <a:t>Sustainable Development Goals (SDGs) in 2015 by UN</a:t>
            </a:r>
          </a:p>
          <a:p>
            <a:pPr lvl="1">
              <a:buFont typeface="Wingdings" panose="05000000000000000000" pitchFamily="2" charset="2"/>
              <a:buChar char="ü"/>
            </a:pPr>
            <a:r>
              <a:rPr lang="en-US" altLang="ko-KR" sz="2800" dirty="0"/>
              <a:t>12 Responsible consumption and production</a:t>
            </a:r>
          </a:p>
          <a:p>
            <a:pPr lvl="1">
              <a:buFont typeface="Wingdings" panose="05000000000000000000" pitchFamily="2" charset="2"/>
              <a:buChar char="ü"/>
            </a:pPr>
            <a:r>
              <a:rPr lang="en-US" altLang="ko-KR" sz="2800" dirty="0"/>
              <a:t>13 Climate Action</a:t>
            </a:r>
          </a:p>
          <a:p>
            <a:endParaRPr lang="en-US" altLang="ko-KR" dirty="0"/>
          </a:p>
          <a:p>
            <a:r>
              <a:rPr lang="en-US" altLang="ko-KR" dirty="0"/>
              <a:t>IPCC special report on Global warming of 1.5°C (2018)</a:t>
            </a:r>
          </a:p>
          <a:p>
            <a:pPr lvl="1">
              <a:buFont typeface="Wingdings" panose="05000000000000000000" pitchFamily="2" charset="2"/>
              <a:buChar char="ü"/>
            </a:pPr>
            <a:r>
              <a:rPr lang="en-US" altLang="ko-KR" sz="2600" dirty="0"/>
              <a:t>the global response to the threat of climate change, sustainable development, and efforts to eradicate poverty</a:t>
            </a:r>
          </a:p>
          <a:p>
            <a:endParaRPr lang="en-US" altLang="ko-KR" dirty="0"/>
          </a:p>
          <a:p>
            <a:r>
              <a:rPr lang="en-US" altLang="ko-KR" dirty="0"/>
              <a:t>Needs participation of corporates!!!! -&gt; requires the disclosure of carbon emissions related information (for whom and for what???)</a:t>
            </a:r>
          </a:p>
          <a:p>
            <a:endParaRPr lang="en-US" altLang="ko-KR" dirty="0"/>
          </a:p>
          <a:p>
            <a:r>
              <a:rPr lang="en-US" altLang="ko-KR" dirty="0"/>
              <a:t>But we need measurement first before disclose!!!!</a:t>
            </a:r>
          </a:p>
          <a:p>
            <a:endParaRPr lang="ko-KR" altLang="en-US" dirty="0"/>
          </a:p>
        </p:txBody>
      </p:sp>
      <p:sp>
        <p:nvSpPr>
          <p:cNvPr id="4" name="직사각형 3">
            <a:extLst>
              <a:ext uri="{FF2B5EF4-FFF2-40B4-BE49-F238E27FC236}">
                <a16:creationId xmlns:a16="http://schemas.microsoft.com/office/drawing/2014/main" id="{553CE910-EF54-6EB1-2ED5-605B8B9351A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F1D6C04F-23DF-B5AC-BFED-1A6B7C02C5C7}"/>
              </a:ext>
            </a:extLst>
          </p:cNvPr>
          <p:cNvGrpSpPr/>
          <p:nvPr/>
        </p:nvGrpSpPr>
        <p:grpSpPr>
          <a:xfrm>
            <a:off x="404018" y="230978"/>
            <a:ext cx="6605699" cy="721519"/>
            <a:chOff x="404018" y="230978"/>
            <a:chExt cx="6605699" cy="721519"/>
          </a:xfrm>
        </p:grpSpPr>
        <p:sp>
          <p:nvSpPr>
            <p:cNvPr id="6" name="TextBox 5">
              <a:extLst>
                <a:ext uri="{FF2B5EF4-FFF2-40B4-BE49-F238E27FC236}">
                  <a16:creationId xmlns:a16="http://schemas.microsoft.com/office/drawing/2014/main" id="{97E5398A-4E5D-C895-07B4-C754573EAF2F}"/>
                </a:ext>
              </a:extLst>
            </p:cNvPr>
            <p:cNvSpPr txBox="1"/>
            <p:nvPr/>
          </p:nvSpPr>
          <p:spPr>
            <a:xfrm>
              <a:off x="959663" y="263915"/>
              <a:ext cx="6050054"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Climate Change and Sustainability</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62DEA0AD-D01B-2D73-0EA9-7962F2AE3B68}"/>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C5881AE4-A669-6515-E2AD-F2ED38DADB4E}"/>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D9731388-1BC1-6152-3548-5DC7B9271642}"/>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0E48DAC3-F100-2592-69D5-7B019E5C4BE6}"/>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F8ABB1E3-A088-97F3-072F-C32C7AEB6E1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01</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4" name="슬라이드 번호 개체 틀 13">
            <a:extLst>
              <a:ext uri="{FF2B5EF4-FFF2-40B4-BE49-F238E27FC236}">
                <a16:creationId xmlns:a16="http://schemas.microsoft.com/office/drawing/2014/main" id="{D8196D86-8428-AB97-4A3B-13AAF45AA74C}"/>
              </a:ext>
            </a:extLst>
          </p:cNvPr>
          <p:cNvSpPr>
            <a:spLocks noGrp="1"/>
          </p:cNvSpPr>
          <p:nvPr>
            <p:ph type="sldNum" sz="quarter" idx="12"/>
          </p:nvPr>
        </p:nvSpPr>
        <p:spPr/>
        <p:txBody>
          <a:bodyPr/>
          <a:lstStyle/>
          <a:p>
            <a:fld id="{2A3BDE75-907D-4853-87E8-76DDB018510F}" type="slidenum">
              <a:rPr lang="ko-KR" altLang="en-US" smtClean="0"/>
              <a:t>3</a:t>
            </a:fld>
            <a:endParaRPr lang="ko-KR" altLang="en-US"/>
          </a:p>
        </p:txBody>
      </p:sp>
    </p:spTree>
    <p:extLst>
      <p:ext uri="{BB962C8B-B14F-4D97-AF65-F5344CB8AC3E}">
        <p14:creationId xmlns:p14="http://schemas.microsoft.com/office/powerpoint/2010/main" val="1950487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2BF444B8-8E75-EBE8-A76D-4F94236DB07F}"/>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AD9B33D1-888C-4006-8C19-2918C3F59031}"/>
              </a:ext>
            </a:extLst>
          </p:cNvPr>
          <p:cNvGrpSpPr/>
          <p:nvPr/>
        </p:nvGrpSpPr>
        <p:grpSpPr>
          <a:xfrm>
            <a:off x="404018" y="230978"/>
            <a:ext cx="6211360" cy="721519"/>
            <a:chOff x="404018" y="230978"/>
            <a:chExt cx="6211360" cy="721519"/>
          </a:xfrm>
        </p:grpSpPr>
        <p:sp>
          <p:nvSpPr>
            <p:cNvPr id="6" name="TextBox 5">
              <a:extLst>
                <a:ext uri="{FF2B5EF4-FFF2-40B4-BE49-F238E27FC236}">
                  <a16:creationId xmlns:a16="http://schemas.microsoft.com/office/drawing/2014/main" id="{4F170F2D-CC5B-A88A-A320-BAD203F48697}"/>
                </a:ext>
              </a:extLst>
            </p:cNvPr>
            <p:cNvSpPr txBox="1"/>
            <p:nvPr/>
          </p:nvSpPr>
          <p:spPr>
            <a:xfrm>
              <a:off x="959663" y="263915"/>
              <a:ext cx="5655715"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Climate change and Accounting</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F7E18368-365F-4441-C110-06FD6E4AFF19}"/>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A8A689CD-4325-35E1-09DD-069B58CDD18D}"/>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8F2921A8-4EDE-65EE-4202-1D1A992553A5}"/>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62E55B33-BB95-436A-0889-3E2EBB5B08AD}"/>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EDCCD6CD-19D3-FEB0-A29C-4A6F853ADAD8}"/>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01</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9" name="내용 개체 틀 2">
            <a:extLst>
              <a:ext uri="{FF2B5EF4-FFF2-40B4-BE49-F238E27FC236}">
                <a16:creationId xmlns:a16="http://schemas.microsoft.com/office/drawing/2014/main" id="{A0CCC367-9F9A-1F91-4FD4-16F850E42F40}"/>
              </a:ext>
            </a:extLst>
          </p:cNvPr>
          <p:cNvSpPr txBox="1">
            <a:spLocks/>
          </p:cNvSpPr>
          <p:nvPr/>
        </p:nvSpPr>
        <p:spPr>
          <a:xfrm>
            <a:off x="838200" y="1395413"/>
            <a:ext cx="10515600" cy="4351338"/>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dirty="0"/>
              <a:t>Is climate change important for firms? Yes</a:t>
            </a:r>
          </a:p>
          <a:p>
            <a:endParaRPr lang="en-US" altLang="ko-KR" dirty="0"/>
          </a:p>
          <a:p>
            <a:r>
              <a:rPr lang="en-US" altLang="ko-KR" dirty="0"/>
              <a:t>Sustainability issues for everybody (Environment) </a:t>
            </a:r>
          </a:p>
          <a:p>
            <a:pPr marL="0" indent="0">
              <a:buNone/>
            </a:pPr>
            <a:r>
              <a:rPr lang="en-US" altLang="ko-KR" dirty="0"/>
              <a:t> (Overall    governments    Society  </a:t>
            </a:r>
            <a:r>
              <a:rPr lang="ko-KR" altLang="en-US" dirty="0"/>
              <a:t>  </a:t>
            </a:r>
            <a:r>
              <a:rPr lang="en-US" altLang="ko-KR" dirty="0"/>
              <a:t>Individuals    Firms)</a:t>
            </a:r>
          </a:p>
          <a:p>
            <a:endParaRPr lang="en-US" altLang="ko-KR" dirty="0"/>
          </a:p>
          <a:p>
            <a:r>
              <a:rPr lang="en-US" altLang="ko-KR" dirty="0"/>
              <a:t>Are carbon-emissions information value-relevant?  Yes</a:t>
            </a:r>
          </a:p>
          <a:p>
            <a:endParaRPr lang="en-US" altLang="ko-KR" dirty="0"/>
          </a:p>
          <a:p>
            <a:r>
              <a:rPr lang="en-US" altLang="ko-KR" b="1" dirty="0"/>
              <a:t>But</a:t>
            </a:r>
            <a:r>
              <a:rPr lang="en-US" altLang="ko-KR" dirty="0"/>
              <a:t> nothing much have done in main accounting journals!!!</a:t>
            </a:r>
          </a:p>
          <a:p>
            <a:endParaRPr lang="en-US" altLang="ko-KR" dirty="0"/>
          </a:p>
          <a:p>
            <a:endParaRPr lang="ko-KR" altLang="en-US" dirty="0"/>
          </a:p>
        </p:txBody>
      </p:sp>
      <p:sp>
        <p:nvSpPr>
          <p:cNvPr id="20" name="슬라이드 번호 개체 틀 19">
            <a:extLst>
              <a:ext uri="{FF2B5EF4-FFF2-40B4-BE49-F238E27FC236}">
                <a16:creationId xmlns:a16="http://schemas.microsoft.com/office/drawing/2014/main" id="{0BCB17B3-714E-5F25-D6FE-16E365C59C3F}"/>
              </a:ext>
            </a:extLst>
          </p:cNvPr>
          <p:cNvSpPr>
            <a:spLocks noGrp="1"/>
          </p:cNvSpPr>
          <p:nvPr>
            <p:ph type="sldNum" sz="quarter" idx="12"/>
          </p:nvPr>
        </p:nvSpPr>
        <p:spPr/>
        <p:txBody>
          <a:bodyPr/>
          <a:lstStyle/>
          <a:p>
            <a:fld id="{2A3BDE75-907D-4853-87E8-76DDB018510F}" type="slidenum">
              <a:rPr lang="ko-KR" altLang="en-US" smtClean="0"/>
              <a:t>4</a:t>
            </a:fld>
            <a:endParaRPr lang="ko-KR" altLang="en-US"/>
          </a:p>
        </p:txBody>
      </p:sp>
      <p:sp>
        <p:nvSpPr>
          <p:cNvPr id="2" name="화살표: 오른쪽 1">
            <a:extLst>
              <a:ext uri="{FF2B5EF4-FFF2-40B4-BE49-F238E27FC236}">
                <a16:creationId xmlns:a16="http://schemas.microsoft.com/office/drawing/2014/main" id="{F5C731EC-4B66-41CC-99C9-BE9BACB6190A}"/>
              </a:ext>
            </a:extLst>
          </p:cNvPr>
          <p:cNvSpPr/>
          <p:nvPr/>
        </p:nvSpPr>
        <p:spPr>
          <a:xfrm>
            <a:off x="2332139" y="2986481"/>
            <a:ext cx="352338" cy="365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화살표: 오른쪽 12">
            <a:extLst>
              <a:ext uri="{FF2B5EF4-FFF2-40B4-BE49-F238E27FC236}">
                <a16:creationId xmlns:a16="http://schemas.microsoft.com/office/drawing/2014/main" id="{551AC097-807F-4C9E-A33A-80B7F24C4627}"/>
              </a:ext>
            </a:extLst>
          </p:cNvPr>
          <p:cNvSpPr/>
          <p:nvPr/>
        </p:nvSpPr>
        <p:spPr>
          <a:xfrm>
            <a:off x="4976069" y="2977495"/>
            <a:ext cx="352338" cy="365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4" name="화살표: 오른쪽 13">
            <a:extLst>
              <a:ext uri="{FF2B5EF4-FFF2-40B4-BE49-F238E27FC236}">
                <a16:creationId xmlns:a16="http://schemas.microsoft.com/office/drawing/2014/main" id="{6A21DDEB-3BCC-4C3A-8785-FFDE6E00E3AF}"/>
              </a:ext>
            </a:extLst>
          </p:cNvPr>
          <p:cNvSpPr/>
          <p:nvPr/>
        </p:nvSpPr>
        <p:spPr>
          <a:xfrm>
            <a:off x="6615378" y="2986481"/>
            <a:ext cx="352338" cy="365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5" name="화살표: 오른쪽 14">
            <a:extLst>
              <a:ext uri="{FF2B5EF4-FFF2-40B4-BE49-F238E27FC236}">
                <a16:creationId xmlns:a16="http://schemas.microsoft.com/office/drawing/2014/main" id="{51EB97DA-43D7-4B06-9845-2BE7F429842B}"/>
              </a:ext>
            </a:extLst>
          </p:cNvPr>
          <p:cNvSpPr/>
          <p:nvPr/>
        </p:nvSpPr>
        <p:spPr>
          <a:xfrm>
            <a:off x="8808420" y="2977495"/>
            <a:ext cx="352338" cy="365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3794810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7DBBF3AF-B351-F725-D448-09B170443AC5}"/>
              </a:ext>
            </a:extLst>
          </p:cNvPr>
          <p:cNvSpPr>
            <a:spLocks noGrp="1"/>
          </p:cNvSpPr>
          <p:nvPr>
            <p:ph idx="1"/>
          </p:nvPr>
        </p:nvSpPr>
        <p:spPr>
          <a:xfrm>
            <a:off x="838200" y="1395413"/>
            <a:ext cx="10515600" cy="4937125"/>
          </a:xfrm>
        </p:spPr>
        <p:txBody>
          <a:bodyPr>
            <a:normAutofit fontScale="92500" lnSpcReduction="20000"/>
          </a:bodyPr>
          <a:lstStyle/>
          <a:p>
            <a:r>
              <a:rPr lang="en-US" altLang="ko-KR" sz="2400" b="1" kern="0" spc="0" dirty="0">
                <a:solidFill>
                  <a:srgbClr val="000000"/>
                </a:solidFill>
                <a:effectLst/>
                <a:ea typeface="함초롬바탕" panose="02030604000101010101" pitchFamily="18" charset="-127"/>
              </a:rPr>
              <a:t>Value relevance of Carbon emissions and disclosures</a:t>
            </a:r>
          </a:p>
          <a:p>
            <a:pPr marL="457200" lvl="1" indent="0" algn="just" fontAlgn="base">
              <a:lnSpc>
                <a:spcPct val="160000"/>
              </a:lnSpc>
              <a:spcBef>
                <a:spcPts val="0"/>
              </a:spcBef>
              <a:buNone/>
            </a:pPr>
            <a:r>
              <a:rPr lang="en-US" altLang="ko-KR" kern="0" spc="0" dirty="0">
                <a:solidFill>
                  <a:srgbClr val="000000"/>
                </a:solidFill>
                <a:effectLst/>
                <a:ea typeface="함초롬바탕" panose="02030604000101010101" pitchFamily="18" charset="-127"/>
              </a:rPr>
              <a:t>Hughes II (AR 2000). (Clean Air Act 1990), Matsumura, Prakash, and Vera-Munoz (AR 2014); Griffin, Long and Sun (CAR 2017); </a:t>
            </a:r>
            <a:r>
              <a:rPr lang="en-US" altLang="ko-KR" kern="0" spc="0" dirty="0" err="1">
                <a:solidFill>
                  <a:srgbClr val="000000"/>
                </a:solidFill>
                <a:effectLst/>
                <a:ea typeface="함초롬바탕" panose="02030604000101010101" pitchFamily="18" charset="-127"/>
              </a:rPr>
              <a:t>Schieman</a:t>
            </a:r>
            <a:r>
              <a:rPr lang="en-US" altLang="ko-KR" kern="0" spc="0" dirty="0">
                <a:solidFill>
                  <a:srgbClr val="000000"/>
                </a:solidFill>
                <a:effectLst/>
                <a:ea typeface="함초롬바탕" panose="02030604000101010101" pitchFamily="18" charset="-127"/>
              </a:rPr>
              <a:t> and </a:t>
            </a:r>
            <a:r>
              <a:rPr lang="en-US" altLang="ko-KR" kern="0" spc="0" dirty="0" err="1">
                <a:solidFill>
                  <a:srgbClr val="000000"/>
                </a:solidFill>
                <a:effectLst/>
                <a:ea typeface="함초롬바탕" panose="02030604000101010101" pitchFamily="18" charset="-127"/>
              </a:rPr>
              <a:t>Sakhel</a:t>
            </a:r>
            <a:r>
              <a:rPr lang="en-US" altLang="ko-KR" kern="0" spc="0" dirty="0">
                <a:solidFill>
                  <a:srgbClr val="000000"/>
                </a:solidFill>
                <a:effectLst/>
                <a:ea typeface="함초롬바탕" panose="02030604000101010101" pitchFamily="18" charset="-127"/>
              </a:rPr>
              <a:t> (EAR 2019).  </a:t>
            </a:r>
            <a:endParaRPr lang="en-US" altLang="ko-KR" kern="0" spc="0" dirty="0">
              <a:solidFill>
                <a:srgbClr val="000000"/>
              </a:solidFill>
              <a:effectLst/>
            </a:endParaRPr>
          </a:p>
          <a:p>
            <a:pPr marL="0" indent="0">
              <a:buNone/>
            </a:pPr>
            <a:endParaRPr lang="en-US" altLang="ko-KR" sz="900" kern="0" spc="0" dirty="0">
              <a:solidFill>
                <a:srgbClr val="000000"/>
              </a:solidFill>
              <a:effectLst/>
            </a:endParaRPr>
          </a:p>
          <a:p>
            <a:r>
              <a:rPr lang="en-US" altLang="ko-KR" sz="2400" b="1" kern="0" spc="0" dirty="0">
                <a:solidFill>
                  <a:srgbClr val="000000"/>
                </a:solidFill>
                <a:effectLst/>
                <a:ea typeface="함초롬바탕" panose="02030604000101010101" pitchFamily="18" charset="-127"/>
              </a:rPr>
              <a:t>Carbon accounting standard and disclosure requirements: </a:t>
            </a:r>
          </a:p>
          <a:p>
            <a:pPr marL="457200" lvl="1" indent="0">
              <a:buNone/>
            </a:pPr>
            <a:r>
              <a:rPr lang="en-US" altLang="ko-KR" kern="0" spc="0" dirty="0">
                <a:solidFill>
                  <a:srgbClr val="000000"/>
                </a:solidFill>
                <a:effectLst/>
                <a:ea typeface="함초롬바탕" panose="02030604000101010101" pitchFamily="18" charset="-127"/>
              </a:rPr>
              <a:t>Kolk, Levy and </a:t>
            </a:r>
            <a:r>
              <a:rPr lang="en-US" altLang="ko-KR" kern="0" spc="0" dirty="0" err="1">
                <a:solidFill>
                  <a:srgbClr val="000000"/>
                </a:solidFill>
                <a:effectLst/>
                <a:ea typeface="함초롬바탕" panose="02030604000101010101" pitchFamily="18" charset="-127"/>
              </a:rPr>
              <a:t>Pinske</a:t>
            </a:r>
            <a:r>
              <a:rPr lang="en-US" altLang="ko-KR" kern="0" spc="0" dirty="0">
                <a:solidFill>
                  <a:srgbClr val="000000"/>
                </a:solidFill>
                <a:effectLst/>
                <a:ea typeface="함초롬바탕" panose="02030604000101010101" pitchFamily="18" charset="-127"/>
              </a:rPr>
              <a:t> (EAR 2008) </a:t>
            </a:r>
            <a:endParaRPr lang="en-US" altLang="ko-KR" kern="0" spc="0" dirty="0">
              <a:solidFill>
                <a:srgbClr val="000000"/>
              </a:solidFill>
              <a:effectLst/>
            </a:endParaRPr>
          </a:p>
          <a:p>
            <a:endParaRPr lang="en-US" altLang="ko-KR" sz="900" kern="0" spc="0" dirty="0">
              <a:solidFill>
                <a:srgbClr val="000000"/>
              </a:solidFill>
              <a:effectLst/>
            </a:endParaRPr>
          </a:p>
          <a:p>
            <a:r>
              <a:rPr lang="en-US" altLang="ko-KR" sz="2400" b="1" kern="0" spc="0" dirty="0">
                <a:solidFill>
                  <a:srgbClr val="000000"/>
                </a:solidFill>
                <a:effectLst/>
                <a:ea typeface="함초롬바탕" panose="02030604000101010101" pitchFamily="18" charset="-127"/>
              </a:rPr>
              <a:t>Carbon Market and Trading (ETS)</a:t>
            </a:r>
            <a:endParaRPr lang="en-US" altLang="ko-KR" sz="2400" b="1" kern="0" spc="0" dirty="0">
              <a:solidFill>
                <a:srgbClr val="000000"/>
              </a:solidFill>
              <a:effectLst/>
            </a:endParaRPr>
          </a:p>
          <a:p>
            <a:pPr marL="457200" lvl="1" indent="0" algn="just" fontAlgn="base">
              <a:lnSpc>
                <a:spcPct val="160000"/>
              </a:lnSpc>
              <a:spcBef>
                <a:spcPts val="0"/>
              </a:spcBef>
              <a:buNone/>
            </a:pPr>
            <a:r>
              <a:rPr lang="en-US" altLang="ko-KR" kern="0" spc="0" dirty="0">
                <a:solidFill>
                  <a:srgbClr val="000000"/>
                </a:solidFill>
                <a:effectLst/>
                <a:ea typeface="함초롬바탕" panose="02030604000101010101" pitchFamily="18" charset="-127"/>
              </a:rPr>
              <a:t>Chen, </a:t>
            </a:r>
            <a:r>
              <a:rPr lang="en-US" altLang="ko-KR" kern="0" spc="0" dirty="0" err="1">
                <a:solidFill>
                  <a:srgbClr val="000000"/>
                </a:solidFill>
                <a:effectLst/>
                <a:ea typeface="함초롬바탕" panose="02030604000101010101" pitchFamily="18" charset="-127"/>
              </a:rPr>
              <a:t>Lethmathe</a:t>
            </a:r>
            <a:r>
              <a:rPr lang="en-US" altLang="ko-KR" kern="0" spc="0" dirty="0">
                <a:solidFill>
                  <a:srgbClr val="000000"/>
                </a:solidFill>
                <a:effectLst/>
                <a:ea typeface="함초롬바탕" panose="02030604000101010101" pitchFamily="18" charset="-127"/>
              </a:rPr>
              <a:t>, and </a:t>
            </a:r>
            <a:r>
              <a:rPr lang="en-US" altLang="ko-KR" kern="0" spc="0" dirty="0" err="1">
                <a:solidFill>
                  <a:srgbClr val="000000"/>
                </a:solidFill>
                <a:effectLst/>
                <a:ea typeface="함초롬바탕" panose="02030604000101010101" pitchFamily="18" charset="-127"/>
              </a:rPr>
              <a:t>Soderstrom</a:t>
            </a:r>
            <a:r>
              <a:rPr lang="en-US" altLang="ko-KR" kern="0" spc="0" dirty="0">
                <a:solidFill>
                  <a:srgbClr val="000000"/>
                </a:solidFill>
                <a:effectLst/>
                <a:ea typeface="함초롬바탕" panose="02030604000101010101" pitchFamily="18" charset="-127"/>
              </a:rPr>
              <a:t> (CAR 2021); Clarkson, Li and </a:t>
            </a:r>
            <a:r>
              <a:rPr lang="en-US" altLang="ko-KR" kern="0" spc="0" dirty="0" err="1">
                <a:solidFill>
                  <a:srgbClr val="000000"/>
                </a:solidFill>
                <a:effectLst/>
                <a:ea typeface="함초롬바탕" panose="02030604000101010101" pitchFamily="18" charset="-127"/>
              </a:rPr>
              <a:t>Pinnuck</a:t>
            </a:r>
            <a:r>
              <a:rPr lang="en-US" altLang="ko-KR" kern="0" spc="0" dirty="0">
                <a:solidFill>
                  <a:srgbClr val="000000"/>
                </a:solidFill>
                <a:effectLst/>
                <a:ea typeface="함초롬바탕" panose="02030604000101010101" pitchFamily="18" charset="-127"/>
              </a:rPr>
              <a:t> (EAR 2015); Johnston, </a:t>
            </a:r>
            <a:r>
              <a:rPr lang="en-US" altLang="ko-KR" kern="0" spc="0" dirty="0" err="1">
                <a:solidFill>
                  <a:srgbClr val="000000"/>
                </a:solidFill>
                <a:effectLst/>
                <a:ea typeface="함초롬바탕" panose="02030604000101010101" pitchFamily="18" charset="-127"/>
              </a:rPr>
              <a:t>Sefcik</a:t>
            </a:r>
            <a:r>
              <a:rPr lang="en-US" altLang="ko-KR" kern="0" spc="0" dirty="0">
                <a:solidFill>
                  <a:srgbClr val="000000"/>
                </a:solidFill>
                <a:effectLst/>
                <a:ea typeface="함초롬바탕" panose="02030604000101010101" pitchFamily="18" charset="-127"/>
              </a:rPr>
              <a:t>, and </a:t>
            </a:r>
            <a:r>
              <a:rPr lang="en-US" altLang="ko-KR" kern="0" spc="0" dirty="0" err="1">
                <a:solidFill>
                  <a:srgbClr val="000000"/>
                </a:solidFill>
                <a:effectLst/>
                <a:ea typeface="함초롬바탕" panose="02030604000101010101" pitchFamily="18" charset="-127"/>
              </a:rPr>
              <a:t>Sodertrom</a:t>
            </a:r>
            <a:r>
              <a:rPr lang="en-US" altLang="ko-KR" kern="0" spc="0" dirty="0">
                <a:solidFill>
                  <a:srgbClr val="000000"/>
                </a:solidFill>
                <a:effectLst/>
                <a:ea typeface="함초롬바탕" panose="02030604000101010101" pitchFamily="18" charset="-127"/>
              </a:rPr>
              <a:t> (EAR 2008); </a:t>
            </a:r>
            <a:r>
              <a:rPr lang="ko-KR" altLang="en-US" kern="0" spc="0" dirty="0">
                <a:solidFill>
                  <a:srgbClr val="000000"/>
                </a:solidFill>
                <a:effectLst/>
                <a:ea typeface="함초롬바탕" panose="02030604000101010101" pitchFamily="18" charset="-127"/>
              </a:rPr>
              <a:t>이준규</a:t>
            </a:r>
            <a:r>
              <a:rPr lang="en-US" altLang="ko-KR" kern="0" spc="0" dirty="0">
                <a:solidFill>
                  <a:srgbClr val="000000"/>
                </a:solidFill>
                <a:effectLst/>
                <a:ea typeface="함초롬바탕" panose="02030604000101010101" pitchFamily="18" charset="-127"/>
              </a:rPr>
              <a:t>, </a:t>
            </a:r>
            <a:r>
              <a:rPr lang="ko-KR" altLang="en-US" kern="0" spc="0" dirty="0" err="1">
                <a:solidFill>
                  <a:srgbClr val="000000"/>
                </a:solidFill>
                <a:effectLst/>
                <a:ea typeface="함초롬바탕" panose="02030604000101010101" pitchFamily="18" charset="-127"/>
              </a:rPr>
              <a:t>김문철</a:t>
            </a:r>
            <a:r>
              <a:rPr lang="en-US" altLang="ko-KR" kern="0" spc="0" dirty="0">
                <a:solidFill>
                  <a:srgbClr val="000000"/>
                </a:solidFill>
                <a:effectLst/>
                <a:ea typeface="함초롬바탕" panose="02030604000101010101" pitchFamily="18" charset="-127"/>
              </a:rPr>
              <a:t>(</a:t>
            </a:r>
            <a:r>
              <a:rPr lang="ko-KR" altLang="en-US" kern="0" spc="0" dirty="0">
                <a:solidFill>
                  <a:srgbClr val="000000"/>
                </a:solidFill>
                <a:effectLst/>
                <a:ea typeface="함초롬바탕" panose="02030604000101010101" pitchFamily="18" charset="-127"/>
              </a:rPr>
              <a:t>회계저널 </a:t>
            </a:r>
            <a:r>
              <a:rPr lang="en-US" altLang="ko-KR" kern="0" spc="0" dirty="0">
                <a:solidFill>
                  <a:srgbClr val="000000"/>
                </a:solidFill>
                <a:effectLst/>
                <a:ea typeface="함초롬바탕" panose="02030604000101010101" pitchFamily="18" charset="-127"/>
              </a:rPr>
              <a:t>2010) </a:t>
            </a:r>
            <a:endParaRPr lang="ko-KR" altLang="en-US" kern="0" spc="0" dirty="0">
              <a:solidFill>
                <a:srgbClr val="000000"/>
              </a:solidFill>
              <a:effectLst/>
            </a:endParaRPr>
          </a:p>
        </p:txBody>
      </p:sp>
      <p:sp>
        <p:nvSpPr>
          <p:cNvPr id="4" name="직사각형 3">
            <a:extLst>
              <a:ext uri="{FF2B5EF4-FFF2-40B4-BE49-F238E27FC236}">
                <a16:creationId xmlns:a16="http://schemas.microsoft.com/office/drawing/2014/main" id="{C0489B57-9672-9EB2-B003-76F3C03B3D48}"/>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D09B85F5-00B7-2B36-1810-20E5ED245D9C}"/>
              </a:ext>
            </a:extLst>
          </p:cNvPr>
          <p:cNvGrpSpPr/>
          <p:nvPr/>
        </p:nvGrpSpPr>
        <p:grpSpPr>
          <a:xfrm>
            <a:off x="404018" y="230978"/>
            <a:ext cx="9315351" cy="721519"/>
            <a:chOff x="404018" y="230978"/>
            <a:chExt cx="9315351" cy="721519"/>
          </a:xfrm>
        </p:grpSpPr>
        <p:sp>
          <p:nvSpPr>
            <p:cNvPr id="6" name="TextBox 5">
              <a:extLst>
                <a:ext uri="{FF2B5EF4-FFF2-40B4-BE49-F238E27FC236}">
                  <a16:creationId xmlns:a16="http://schemas.microsoft.com/office/drawing/2014/main" id="{D6BE549D-9668-8F0F-EFF0-61CA39497D1A}"/>
                </a:ext>
              </a:extLst>
            </p:cNvPr>
            <p:cNvSpPr txBox="1"/>
            <p:nvPr/>
          </p:nvSpPr>
          <p:spPr>
            <a:xfrm>
              <a:off x="959663" y="263915"/>
              <a:ext cx="8759706"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Researches published in main accounting journals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F480BE75-65C1-BE4E-272C-AFE47030FD5E}"/>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5811057A-C169-0FD2-C707-811BDD6C77A6}"/>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3953F4D0-981A-99DE-5517-2DED3E9E0B0D}"/>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A9DAF786-774D-B326-5C19-B81F4380533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62AE2DCE-558B-2383-DEBA-B98F7F89C4EC}"/>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01</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A307B2CE-D3FD-7710-A86A-12FFE464B44E}"/>
              </a:ext>
            </a:extLst>
          </p:cNvPr>
          <p:cNvSpPr>
            <a:spLocks noGrp="1"/>
          </p:cNvSpPr>
          <p:nvPr>
            <p:ph type="sldNum" sz="quarter" idx="12"/>
          </p:nvPr>
        </p:nvSpPr>
        <p:spPr/>
        <p:txBody>
          <a:bodyPr/>
          <a:lstStyle/>
          <a:p>
            <a:fld id="{2A3BDE75-907D-4853-87E8-76DDB018510F}" type="slidenum">
              <a:rPr lang="ko-KR" altLang="en-US" smtClean="0"/>
              <a:t>5</a:t>
            </a:fld>
            <a:endParaRPr lang="ko-KR" altLang="en-US"/>
          </a:p>
        </p:txBody>
      </p:sp>
    </p:spTree>
    <p:extLst>
      <p:ext uri="{BB962C8B-B14F-4D97-AF65-F5344CB8AC3E}">
        <p14:creationId xmlns:p14="http://schemas.microsoft.com/office/powerpoint/2010/main" val="2430188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1545F418-A1CF-45FA-8F1C-CF6A73A9D5C1}"/>
              </a:ext>
            </a:extLst>
          </p:cNvPr>
          <p:cNvSpPr>
            <a:spLocks noGrp="1"/>
          </p:cNvSpPr>
          <p:nvPr>
            <p:ph idx="1"/>
          </p:nvPr>
        </p:nvSpPr>
        <p:spPr>
          <a:xfrm>
            <a:off x="838200" y="1395413"/>
            <a:ext cx="10515600" cy="4351338"/>
          </a:xfrm>
        </p:spPr>
        <p:txBody>
          <a:bodyPr>
            <a:normAutofit fontScale="92500" lnSpcReduction="10000"/>
          </a:bodyPr>
          <a:lstStyle/>
          <a:p>
            <a:r>
              <a:rPr lang="ko-KR" altLang="en-US" sz="2600" dirty="0"/>
              <a:t>탄소가스배출과 관련된 재무정보</a:t>
            </a:r>
            <a:r>
              <a:rPr lang="en-US" altLang="ko-KR" sz="2600" dirty="0"/>
              <a:t>???</a:t>
            </a:r>
          </a:p>
          <a:p>
            <a:endParaRPr lang="en-US" altLang="ko-KR" sz="800" dirty="0"/>
          </a:p>
          <a:p>
            <a:r>
              <a:rPr lang="ko-KR" altLang="en-US" sz="2600" dirty="0"/>
              <a:t>탄소가스배출량 측정</a:t>
            </a:r>
            <a:r>
              <a:rPr lang="en-US" altLang="ko-KR" sz="2600" dirty="0"/>
              <a:t>???</a:t>
            </a:r>
          </a:p>
          <a:p>
            <a:pPr lvl="1">
              <a:buFont typeface="Wingdings" panose="05000000000000000000" pitchFamily="2" charset="2"/>
              <a:buChar char="ü"/>
            </a:pPr>
            <a:r>
              <a:rPr lang="ko-KR" altLang="en-US" sz="2000" kern="0" spc="0" dirty="0">
                <a:solidFill>
                  <a:srgbClr val="000000"/>
                </a:solidFill>
                <a:effectLst/>
                <a:latin typeface="휴먼명조"/>
                <a:ea typeface="휴먼명조"/>
              </a:rPr>
              <a:t>조직</a:t>
            </a:r>
            <a:r>
              <a:rPr lang="en-US" altLang="ko-KR" sz="2000" kern="0" spc="0" dirty="0">
                <a:solidFill>
                  <a:srgbClr val="000000"/>
                </a:solidFill>
                <a:effectLst/>
                <a:latin typeface="휴먼명조"/>
                <a:ea typeface="휴먼명조"/>
              </a:rPr>
              <a:t>(</a:t>
            </a:r>
            <a:r>
              <a:rPr lang="ko-KR" altLang="en-US" sz="2000" kern="0" spc="0" dirty="0">
                <a:solidFill>
                  <a:srgbClr val="000000"/>
                </a:solidFill>
                <a:effectLst/>
                <a:latin typeface="휴먼명조"/>
                <a:ea typeface="휴먼명조"/>
              </a:rPr>
              <a:t>기관</a:t>
            </a:r>
            <a:r>
              <a:rPr lang="en-US" altLang="ko-KR" sz="2000" kern="0" spc="0" dirty="0">
                <a:solidFill>
                  <a:srgbClr val="000000"/>
                </a:solidFill>
                <a:effectLst/>
                <a:latin typeface="휴먼명조"/>
                <a:ea typeface="휴먼명조"/>
              </a:rPr>
              <a:t>)</a:t>
            </a:r>
            <a:r>
              <a:rPr lang="ko-KR" altLang="en-US" sz="2000" kern="0" spc="0" dirty="0">
                <a:solidFill>
                  <a:srgbClr val="000000"/>
                </a:solidFill>
                <a:effectLst/>
                <a:latin typeface="휴먼명조"/>
                <a:ea typeface="휴먼명조"/>
              </a:rPr>
              <a:t>이 생산</a:t>
            </a:r>
            <a:r>
              <a:rPr lang="en-US" altLang="ko-KR" sz="2000" kern="0" spc="0" dirty="0">
                <a:solidFill>
                  <a:srgbClr val="000000"/>
                </a:solidFill>
                <a:effectLst/>
                <a:latin typeface="휴먼명조"/>
                <a:ea typeface="휴먼명조"/>
              </a:rPr>
              <a:t>(generated)</a:t>
            </a:r>
            <a:r>
              <a:rPr lang="ko-KR" altLang="en-US" sz="2000" kern="0" spc="0" dirty="0">
                <a:solidFill>
                  <a:srgbClr val="000000"/>
                </a:solidFill>
                <a:effectLst/>
                <a:latin typeface="휴먼명조"/>
                <a:ea typeface="휴먼명조"/>
              </a:rPr>
              <a:t>한 온실가스와 생산을 회피</a:t>
            </a:r>
            <a:r>
              <a:rPr lang="en-US" altLang="ko-KR" sz="2000" kern="0" spc="0" dirty="0">
                <a:solidFill>
                  <a:srgbClr val="000000"/>
                </a:solidFill>
                <a:effectLst/>
                <a:latin typeface="휴먼명조"/>
                <a:ea typeface="휴먼명조"/>
              </a:rPr>
              <a:t>(avoided)</a:t>
            </a:r>
            <a:r>
              <a:rPr lang="ko-KR" altLang="en-US" sz="2000" kern="0" spc="0" dirty="0">
                <a:solidFill>
                  <a:srgbClr val="000000"/>
                </a:solidFill>
                <a:effectLst/>
                <a:latin typeface="휴먼명조"/>
                <a:ea typeface="휴먼명조"/>
              </a:rPr>
              <a:t>하였거나 제거</a:t>
            </a:r>
            <a:r>
              <a:rPr lang="en-US" altLang="ko-KR" sz="2000" kern="0" spc="0" dirty="0">
                <a:solidFill>
                  <a:srgbClr val="000000"/>
                </a:solidFill>
                <a:effectLst/>
                <a:latin typeface="휴먼명조"/>
                <a:ea typeface="휴먼명조"/>
              </a:rPr>
              <a:t>(removed)</a:t>
            </a:r>
            <a:r>
              <a:rPr lang="ko-KR" altLang="en-US" sz="2000" kern="0" spc="0" dirty="0">
                <a:solidFill>
                  <a:srgbClr val="000000"/>
                </a:solidFill>
                <a:effectLst/>
                <a:latin typeface="휴먼명조"/>
                <a:ea typeface="휴먼명조"/>
              </a:rPr>
              <a:t>한 온실가스의 양을 지속적으로 측정함으로써 탄소의 배출을 추적하고 보고하는데 필요한 일련의 과정</a:t>
            </a:r>
            <a:endParaRPr lang="en-US" altLang="ko-KR" sz="2000" kern="0" spc="0" dirty="0">
              <a:solidFill>
                <a:srgbClr val="000000"/>
              </a:solidFill>
              <a:effectLst/>
              <a:latin typeface="휴먼명조"/>
              <a:ea typeface="휴먼명조"/>
            </a:endParaRPr>
          </a:p>
          <a:p>
            <a:pPr lvl="1">
              <a:buFont typeface="Wingdings" panose="05000000000000000000" pitchFamily="2" charset="2"/>
              <a:buChar char="ü"/>
            </a:pPr>
            <a:r>
              <a:rPr lang="en-US" altLang="ko-KR" sz="2000" kern="0" spc="0" dirty="0">
                <a:solidFill>
                  <a:srgbClr val="000000"/>
                </a:solidFill>
                <a:effectLst/>
                <a:latin typeface="휴먼명조"/>
              </a:rPr>
              <a:t>GHG</a:t>
            </a:r>
            <a:r>
              <a:rPr lang="ko-KR" altLang="en-US" sz="2000" kern="0" spc="0" dirty="0">
                <a:solidFill>
                  <a:srgbClr val="000000"/>
                </a:solidFill>
                <a:effectLst/>
                <a:latin typeface="휴먼명조"/>
              </a:rPr>
              <a:t> </a:t>
            </a:r>
            <a:r>
              <a:rPr lang="en-US" altLang="ko-KR" sz="2000" kern="0" spc="0" dirty="0">
                <a:solidFill>
                  <a:srgbClr val="000000"/>
                </a:solidFill>
                <a:effectLst/>
                <a:latin typeface="휴먼명조"/>
              </a:rPr>
              <a:t>Protocol</a:t>
            </a:r>
            <a:r>
              <a:rPr lang="ko-KR" altLang="en-US" sz="2000" kern="0" spc="0" dirty="0">
                <a:solidFill>
                  <a:srgbClr val="000000"/>
                </a:solidFill>
                <a:effectLst/>
                <a:latin typeface="휴먼명조"/>
              </a:rPr>
              <a:t> </a:t>
            </a:r>
            <a:r>
              <a:rPr lang="en-US" altLang="ko-KR" sz="2000" kern="0" spc="0" dirty="0">
                <a:solidFill>
                  <a:srgbClr val="000000"/>
                </a:solidFill>
                <a:effectLst/>
                <a:latin typeface="휴먼명조"/>
              </a:rPr>
              <a:t>Corporate Accounting and Reporting Standards (by WRI</a:t>
            </a:r>
            <a:r>
              <a:rPr lang="ko-KR" altLang="en-US" sz="2000" kern="0" spc="0" dirty="0">
                <a:solidFill>
                  <a:srgbClr val="000000"/>
                </a:solidFill>
                <a:effectLst/>
                <a:latin typeface="휴먼명조"/>
              </a:rPr>
              <a:t> </a:t>
            </a:r>
            <a:r>
              <a:rPr lang="en-US" altLang="ko-KR" sz="2000" kern="0" spc="0" dirty="0">
                <a:solidFill>
                  <a:srgbClr val="000000"/>
                </a:solidFill>
                <a:effectLst/>
                <a:latin typeface="휴먼명조"/>
              </a:rPr>
              <a:t>and</a:t>
            </a:r>
            <a:r>
              <a:rPr lang="ko-KR" altLang="en-US" sz="2000" kern="0" spc="0" dirty="0">
                <a:solidFill>
                  <a:srgbClr val="000000"/>
                </a:solidFill>
                <a:effectLst/>
                <a:latin typeface="휴먼명조"/>
              </a:rPr>
              <a:t> </a:t>
            </a:r>
            <a:r>
              <a:rPr lang="en-US" altLang="ko-KR" sz="2000" kern="0" spc="0" dirty="0">
                <a:solidFill>
                  <a:srgbClr val="000000"/>
                </a:solidFill>
                <a:effectLst/>
                <a:latin typeface="휴먼명조"/>
              </a:rPr>
              <a:t>WBCSD)</a:t>
            </a:r>
            <a:endParaRPr lang="ko-KR" altLang="en-US" sz="1400" kern="0" spc="0" dirty="0">
              <a:solidFill>
                <a:srgbClr val="000000"/>
              </a:solidFill>
              <a:effectLst/>
              <a:latin typeface="함초롬바탕" panose="02030604000101010101" pitchFamily="18" charset="-127"/>
            </a:endParaRPr>
          </a:p>
          <a:p>
            <a:pPr marL="0" indent="0">
              <a:buNone/>
            </a:pPr>
            <a:endParaRPr lang="en-US" altLang="ko-KR" sz="2600" dirty="0"/>
          </a:p>
          <a:p>
            <a:r>
              <a:rPr lang="ko-KR" altLang="en-US" sz="2600" dirty="0"/>
              <a:t>온실가스</a:t>
            </a:r>
            <a:r>
              <a:rPr lang="en-US" altLang="ko-KR" sz="2600" dirty="0"/>
              <a:t>(</a:t>
            </a:r>
            <a:r>
              <a:rPr lang="ko-KR" altLang="en-US" sz="2600" dirty="0"/>
              <a:t>탄소가스</a:t>
            </a:r>
            <a:r>
              <a:rPr lang="en-US" altLang="ko-KR" sz="2600" dirty="0"/>
              <a:t>) </a:t>
            </a:r>
            <a:r>
              <a:rPr lang="ko-KR" altLang="en-US" sz="2600" dirty="0"/>
              <a:t>배출권과 관련한 회계처리</a:t>
            </a:r>
            <a:r>
              <a:rPr lang="en-US" altLang="ko-KR" sz="2600" dirty="0"/>
              <a:t>: </a:t>
            </a:r>
            <a:r>
              <a:rPr lang="ko-KR" altLang="en-US" sz="2600" dirty="0"/>
              <a:t>보유하고 있는 탄소가스 배출권의 가치를 측정하여 보고하는 회계처리</a:t>
            </a:r>
            <a:endParaRPr lang="en-US" altLang="ko-KR" sz="2600" dirty="0"/>
          </a:p>
          <a:p>
            <a:pPr lvl="1" algn="just" fontAlgn="base">
              <a:lnSpc>
                <a:spcPct val="160000"/>
              </a:lnSpc>
              <a:spcBef>
                <a:spcPts val="0"/>
              </a:spcBef>
              <a:buFont typeface="Wingdings" panose="05000000000000000000" pitchFamily="2" charset="2"/>
              <a:buChar char="ü"/>
            </a:pPr>
            <a:r>
              <a:rPr lang="ko-KR" altLang="en-US" sz="2000" kern="0" spc="0" dirty="0">
                <a:solidFill>
                  <a:srgbClr val="000000"/>
                </a:solidFill>
                <a:effectLst/>
                <a:ea typeface="함초롬바탕" panose="02030604000101010101" pitchFamily="18" charset="-127"/>
              </a:rPr>
              <a:t>일반기업회계기준 제 </a:t>
            </a:r>
            <a:r>
              <a:rPr lang="en-US" altLang="ko-KR" sz="2000" kern="0" spc="0" dirty="0">
                <a:solidFill>
                  <a:srgbClr val="000000"/>
                </a:solidFill>
                <a:effectLst/>
                <a:ea typeface="함초롬바탕" panose="02030604000101010101" pitchFamily="18" charset="-127"/>
              </a:rPr>
              <a:t>33</a:t>
            </a:r>
            <a:r>
              <a:rPr lang="ko-KR" altLang="en-US" sz="2000" kern="0" spc="0" dirty="0">
                <a:solidFill>
                  <a:srgbClr val="000000"/>
                </a:solidFill>
                <a:effectLst/>
                <a:ea typeface="함초롬바탕" panose="02030604000101010101" pitchFamily="18" charset="-127"/>
              </a:rPr>
              <a:t>장 온실가스 배출권과 배출부채</a:t>
            </a:r>
            <a:endParaRPr lang="ko-KR" altLang="en-US" sz="2000" kern="0" spc="0" dirty="0">
              <a:solidFill>
                <a:srgbClr val="000000"/>
              </a:solidFill>
              <a:effectLst/>
            </a:endParaRPr>
          </a:p>
          <a:p>
            <a:pPr lvl="1" algn="just" fontAlgn="base">
              <a:lnSpc>
                <a:spcPct val="160000"/>
              </a:lnSpc>
              <a:spcBef>
                <a:spcPts val="0"/>
              </a:spcBef>
              <a:buFont typeface="Wingdings" panose="05000000000000000000" pitchFamily="2" charset="2"/>
              <a:buChar char="ü"/>
            </a:pPr>
            <a:r>
              <a:rPr lang="en-US" altLang="ko-KR" sz="2000" kern="0" spc="0" dirty="0">
                <a:solidFill>
                  <a:srgbClr val="000000"/>
                </a:solidFill>
                <a:effectLst/>
                <a:ea typeface="함초롬바탕" panose="02030604000101010101" pitchFamily="18" charset="-127"/>
              </a:rPr>
              <a:t>2004 </a:t>
            </a:r>
            <a:r>
              <a:rPr lang="ko-KR" altLang="en-US" sz="2000" kern="0" spc="0" dirty="0">
                <a:solidFill>
                  <a:srgbClr val="000000"/>
                </a:solidFill>
                <a:effectLst/>
                <a:ea typeface="함초롬바탕" panose="02030604000101010101" pitchFamily="18" charset="-127"/>
              </a:rPr>
              <a:t>국제회계기준해석위원회 </a:t>
            </a:r>
            <a:r>
              <a:rPr lang="en-US" altLang="ko-KR" sz="2000" kern="0" spc="0" dirty="0">
                <a:solidFill>
                  <a:srgbClr val="000000"/>
                </a:solidFill>
                <a:effectLst/>
                <a:ea typeface="함초롬바탕" panose="02030604000101010101" pitchFamily="18" charset="-127"/>
              </a:rPr>
              <a:t>(IFRIC) 3 “Emission Right”</a:t>
            </a:r>
            <a:endParaRPr lang="ko-KR" altLang="en-US" sz="2000" kern="0" spc="0" dirty="0">
              <a:solidFill>
                <a:srgbClr val="000000"/>
              </a:solidFill>
              <a:effectLst/>
            </a:endParaRPr>
          </a:p>
          <a:p>
            <a:pPr lvl="1">
              <a:buFont typeface="Wingdings" panose="05000000000000000000" pitchFamily="2" charset="2"/>
              <a:buChar char="ü"/>
            </a:pPr>
            <a:endParaRPr lang="ko-KR" altLang="en-US" dirty="0"/>
          </a:p>
        </p:txBody>
      </p:sp>
      <p:sp>
        <p:nvSpPr>
          <p:cNvPr id="4" name="직사각형 3">
            <a:extLst>
              <a:ext uri="{FF2B5EF4-FFF2-40B4-BE49-F238E27FC236}">
                <a16:creationId xmlns:a16="http://schemas.microsoft.com/office/drawing/2014/main" id="{FDED4277-EA72-56F3-2823-6C78CEC9EAAC}"/>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27D29F9C-773F-978A-6C24-030BFDCDCB7F}"/>
              </a:ext>
            </a:extLst>
          </p:cNvPr>
          <p:cNvGrpSpPr/>
          <p:nvPr/>
        </p:nvGrpSpPr>
        <p:grpSpPr>
          <a:xfrm>
            <a:off x="404018" y="230978"/>
            <a:ext cx="5857096" cy="721519"/>
            <a:chOff x="404018" y="230978"/>
            <a:chExt cx="5857096" cy="721519"/>
          </a:xfrm>
        </p:grpSpPr>
        <p:sp>
          <p:nvSpPr>
            <p:cNvPr id="6" name="TextBox 5">
              <a:extLst>
                <a:ext uri="{FF2B5EF4-FFF2-40B4-BE49-F238E27FC236}">
                  <a16:creationId xmlns:a16="http://schemas.microsoft.com/office/drawing/2014/main" id="{200AB070-AEEB-EC85-D75B-5DE56C7F208C}"/>
                </a:ext>
              </a:extLst>
            </p:cNvPr>
            <p:cNvSpPr txBox="1"/>
            <p:nvPr/>
          </p:nvSpPr>
          <p:spPr>
            <a:xfrm>
              <a:off x="959663" y="263915"/>
              <a:ext cx="5301451"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Carbon Accounting (</a:t>
              </a:r>
              <a:r>
                <a:rPr lang="ko-KR" altLang="en-US" sz="2800" b="1" dirty="0">
                  <a:ln>
                    <a:solidFill>
                      <a:schemeClr val="bg1">
                        <a:lumMod val="75000"/>
                        <a:alpha val="0"/>
                      </a:schemeClr>
                    </a:solidFill>
                  </a:ln>
                  <a:latin typeface="+mj-lt"/>
                  <a:ea typeface="Noto Sans KR Bold" panose="020B0800000000000000" pitchFamily="50" charset="-127"/>
                </a:rPr>
                <a:t>탄소회계</a:t>
              </a:r>
              <a:r>
                <a:rPr lang="en-US" altLang="ko-KR" sz="2800" b="1" dirty="0">
                  <a:ln>
                    <a:solidFill>
                      <a:schemeClr val="bg1">
                        <a:lumMod val="75000"/>
                        <a:alpha val="0"/>
                      </a:schemeClr>
                    </a:solidFill>
                  </a:ln>
                  <a:latin typeface="+mj-lt"/>
                  <a:ea typeface="Noto Sans KR Bold" panose="020B0800000000000000" pitchFamily="50" charset="-127"/>
                </a:rPr>
                <a:t>)</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02F53E8E-6638-3358-43AD-6B9CBB5BEE35}"/>
                </a:ext>
              </a:extLst>
            </p:cNvPr>
            <p:cNvGrpSpPr/>
            <p:nvPr/>
          </p:nvGrpSpPr>
          <p:grpSpPr>
            <a:xfrm>
              <a:off x="404018" y="230978"/>
              <a:ext cx="525125" cy="721519"/>
              <a:chOff x="404018" y="230978"/>
              <a:chExt cx="525125" cy="721519"/>
            </a:xfrm>
          </p:grpSpPr>
          <p:grpSp>
            <p:nvGrpSpPr>
              <p:cNvPr id="8" name="그룹 7">
                <a:extLst>
                  <a:ext uri="{FF2B5EF4-FFF2-40B4-BE49-F238E27FC236}">
                    <a16:creationId xmlns:a16="http://schemas.microsoft.com/office/drawing/2014/main" id="{E27498F0-4C95-CC70-4821-BD071DC22010}"/>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85990D31-7809-1BE9-C538-60F66E93F714}"/>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127C14CE-BDBC-2C46-F1AF-53C7C8B2664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C70CDE3C-5A28-6BB8-4382-D30A9BEBCBE6}"/>
                  </a:ext>
                </a:extLst>
              </p:cNvPr>
              <p:cNvSpPr txBox="1"/>
              <p:nvPr/>
            </p:nvSpPr>
            <p:spPr>
              <a:xfrm>
                <a:off x="443113" y="263915"/>
                <a:ext cx="486030"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6" name="슬라이드 번호 개체 틀 15">
            <a:extLst>
              <a:ext uri="{FF2B5EF4-FFF2-40B4-BE49-F238E27FC236}">
                <a16:creationId xmlns:a16="http://schemas.microsoft.com/office/drawing/2014/main" id="{293E0DC7-2E68-6F98-E443-D996613C6002}"/>
              </a:ext>
            </a:extLst>
          </p:cNvPr>
          <p:cNvSpPr>
            <a:spLocks noGrp="1"/>
          </p:cNvSpPr>
          <p:nvPr>
            <p:ph type="sldNum" sz="quarter" idx="12"/>
          </p:nvPr>
        </p:nvSpPr>
        <p:spPr/>
        <p:txBody>
          <a:bodyPr/>
          <a:lstStyle/>
          <a:p>
            <a:fld id="{2A3BDE75-907D-4853-87E8-76DDB018510F}" type="slidenum">
              <a:rPr lang="ko-KR" altLang="en-US" smtClean="0"/>
              <a:t>6</a:t>
            </a:fld>
            <a:endParaRPr lang="ko-KR" altLang="en-US"/>
          </a:p>
        </p:txBody>
      </p:sp>
    </p:spTree>
    <p:extLst>
      <p:ext uri="{BB962C8B-B14F-4D97-AF65-F5344CB8AC3E}">
        <p14:creationId xmlns:p14="http://schemas.microsoft.com/office/powerpoint/2010/main" val="685733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0F6A9E94-2EDE-6F85-52B8-066F06A2F8DC}"/>
              </a:ext>
            </a:extLst>
          </p:cNvPr>
          <p:cNvSpPr>
            <a:spLocks noGrp="1"/>
          </p:cNvSpPr>
          <p:nvPr>
            <p:ph idx="1"/>
          </p:nvPr>
        </p:nvSpPr>
        <p:spPr>
          <a:xfrm>
            <a:off x="838200" y="1395413"/>
            <a:ext cx="10515600" cy="4351338"/>
          </a:xfrm>
        </p:spPr>
        <p:txBody>
          <a:bodyPr>
            <a:normAutofit fontScale="85000" lnSpcReduction="20000"/>
          </a:bodyPr>
          <a:lstStyle/>
          <a:p>
            <a:r>
              <a:rPr lang="en-US" altLang="ko-KR" dirty="0"/>
              <a:t>CDP (Carbon Disclosure Projects): Require</a:t>
            </a:r>
            <a:r>
              <a:rPr lang="ko-KR" altLang="en-US" dirty="0"/>
              <a:t> </a:t>
            </a:r>
            <a:r>
              <a:rPr lang="en-US" altLang="ko-KR" dirty="0"/>
              <a:t>to</a:t>
            </a:r>
            <a:r>
              <a:rPr lang="ko-KR" altLang="en-US" dirty="0"/>
              <a:t> </a:t>
            </a:r>
            <a:r>
              <a:rPr lang="en-US" altLang="ko-KR" dirty="0"/>
              <a:t>disclose</a:t>
            </a:r>
            <a:r>
              <a:rPr lang="ko-KR" altLang="en-US" dirty="0"/>
              <a:t> </a:t>
            </a:r>
            <a:r>
              <a:rPr lang="en-US" altLang="ko-KR" dirty="0"/>
              <a:t>carbon</a:t>
            </a:r>
            <a:r>
              <a:rPr lang="ko-KR" altLang="en-US" dirty="0"/>
              <a:t> </a:t>
            </a:r>
            <a:r>
              <a:rPr lang="en-US" altLang="ko-KR" dirty="0"/>
              <a:t>related information since 2002</a:t>
            </a:r>
          </a:p>
          <a:p>
            <a:endParaRPr lang="en-US" altLang="ko-KR" dirty="0"/>
          </a:p>
          <a:p>
            <a:r>
              <a:rPr lang="en-US" altLang="ko-KR" dirty="0"/>
              <a:t>Accounting Standards (measurement)</a:t>
            </a:r>
          </a:p>
          <a:p>
            <a:pPr lvl="1">
              <a:buFont typeface="Wingdings" panose="05000000000000000000" pitchFamily="2" charset="2"/>
              <a:buChar char="ü"/>
            </a:pPr>
            <a:r>
              <a:rPr lang="en-US" altLang="ko-KR" dirty="0"/>
              <a:t>GHG Initiative Protocols: Accounting and Reporting Standards since 2001</a:t>
            </a:r>
          </a:p>
          <a:p>
            <a:pPr lvl="1">
              <a:buFont typeface="Wingdings" panose="05000000000000000000" pitchFamily="2" charset="2"/>
              <a:buChar char="ü"/>
            </a:pPr>
            <a:r>
              <a:rPr lang="en-US" altLang="ko-KR" dirty="0"/>
              <a:t>SBTi (2015) </a:t>
            </a:r>
          </a:p>
          <a:p>
            <a:endParaRPr lang="en-US" altLang="ko-KR" dirty="0"/>
          </a:p>
          <a:p>
            <a:r>
              <a:rPr lang="en-US" altLang="ko-KR" dirty="0"/>
              <a:t>Carbon Information Disclosures</a:t>
            </a:r>
          </a:p>
          <a:p>
            <a:pPr lvl="1">
              <a:buFont typeface="Wingdings" panose="05000000000000000000" pitchFamily="2" charset="2"/>
              <a:buChar char="ü"/>
            </a:pPr>
            <a:r>
              <a:rPr lang="en-US" altLang="ko-KR" dirty="0"/>
              <a:t>GRI </a:t>
            </a:r>
          </a:p>
          <a:p>
            <a:pPr lvl="1">
              <a:buFont typeface="Wingdings" panose="05000000000000000000" pitchFamily="2" charset="2"/>
              <a:buChar char="ü"/>
            </a:pPr>
            <a:r>
              <a:rPr lang="en-US" altLang="ko-KR" dirty="0"/>
              <a:t>SASB (SEC)</a:t>
            </a:r>
          </a:p>
          <a:p>
            <a:pPr lvl="1">
              <a:buFont typeface="Wingdings" panose="05000000000000000000" pitchFamily="2" charset="2"/>
              <a:buChar char="ü"/>
            </a:pPr>
            <a:r>
              <a:rPr lang="en-US" altLang="ko-KR" dirty="0"/>
              <a:t>TCFD (FSB)</a:t>
            </a:r>
          </a:p>
          <a:p>
            <a:pPr lvl="1">
              <a:buFont typeface="Wingdings" panose="05000000000000000000" pitchFamily="2" charset="2"/>
              <a:buChar char="ü"/>
            </a:pPr>
            <a:r>
              <a:rPr lang="en-US" altLang="ko-KR" dirty="0"/>
              <a:t>ISSB  (IASB)</a:t>
            </a:r>
          </a:p>
          <a:p>
            <a:pPr lvl="1">
              <a:buFont typeface="Wingdings" panose="05000000000000000000" pitchFamily="2" charset="2"/>
              <a:buChar char="ü"/>
            </a:pPr>
            <a:r>
              <a:rPr lang="en-US" altLang="ko-KR" dirty="0"/>
              <a:t>CRSD</a:t>
            </a:r>
          </a:p>
          <a:p>
            <a:endParaRPr lang="ko-KR" altLang="en-US" dirty="0"/>
          </a:p>
        </p:txBody>
      </p:sp>
      <p:sp>
        <p:nvSpPr>
          <p:cNvPr id="4" name="직사각형 3">
            <a:extLst>
              <a:ext uri="{FF2B5EF4-FFF2-40B4-BE49-F238E27FC236}">
                <a16:creationId xmlns:a16="http://schemas.microsoft.com/office/drawing/2014/main" id="{F16F722C-88B5-73F1-2553-D3FD1FE3B18D}"/>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00AA39CD-3D2C-57CA-02DC-40E4A7C096B7}"/>
              </a:ext>
            </a:extLst>
          </p:cNvPr>
          <p:cNvGrpSpPr/>
          <p:nvPr/>
        </p:nvGrpSpPr>
        <p:grpSpPr>
          <a:xfrm>
            <a:off x="404018" y="230978"/>
            <a:ext cx="8448255" cy="721519"/>
            <a:chOff x="404018" y="230978"/>
            <a:chExt cx="8448255" cy="721519"/>
          </a:xfrm>
        </p:grpSpPr>
        <p:sp>
          <p:nvSpPr>
            <p:cNvPr id="6" name="TextBox 5">
              <a:extLst>
                <a:ext uri="{FF2B5EF4-FFF2-40B4-BE49-F238E27FC236}">
                  <a16:creationId xmlns:a16="http://schemas.microsoft.com/office/drawing/2014/main" id="{C1658C2F-83A6-7C56-AE80-8E3C1F3671AF}"/>
                </a:ext>
              </a:extLst>
            </p:cNvPr>
            <p:cNvSpPr txBox="1"/>
            <p:nvPr/>
          </p:nvSpPr>
          <p:spPr>
            <a:xfrm>
              <a:off x="959663" y="263915"/>
              <a:ext cx="7892610"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Carbon Accounting and Reporting Standards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06752EB2-6BE1-2B3A-D43C-9A4EF43A0C5C}"/>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9C6C8F77-2170-56C9-D7B7-23929E98464A}"/>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8E2A2D45-0547-EC10-F4C5-00326D6FDDBA}"/>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EB9A4324-34FF-FE92-B42A-9F52818C32C5}"/>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80115697-8905-EAD5-10E1-B6972184A5A6}"/>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F016BF87-6C7F-E39C-D436-645330102961}"/>
              </a:ext>
            </a:extLst>
          </p:cNvPr>
          <p:cNvSpPr>
            <a:spLocks noGrp="1"/>
          </p:cNvSpPr>
          <p:nvPr>
            <p:ph type="sldNum" sz="quarter" idx="12"/>
          </p:nvPr>
        </p:nvSpPr>
        <p:spPr/>
        <p:txBody>
          <a:bodyPr/>
          <a:lstStyle/>
          <a:p>
            <a:fld id="{2A3BDE75-907D-4853-87E8-76DDB018510F}" type="slidenum">
              <a:rPr lang="ko-KR" altLang="en-US" smtClean="0"/>
              <a:t>7</a:t>
            </a:fld>
            <a:endParaRPr lang="ko-KR" altLang="en-US"/>
          </a:p>
        </p:txBody>
      </p:sp>
    </p:spTree>
    <p:extLst>
      <p:ext uri="{BB962C8B-B14F-4D97-AF65-F5344CB8AC3E}">
        <p14:creationId xmlns:p14="http://schemas.microsoft.com/office/powerpoint/2010/main" val="1715521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F1032DE6-DD66-1006-3EB5-846B9ED3CF7F}"/>
              </a:ext>
            </a:extLst>
          </p:cNvPr>
          <p:cNvSpPr>
            <a:spLocks noGrp="1"/>
          </p:cNvSpPr>
          <p:nvPr>
            <p:ph idx="1"/>
          </p:nvPr>
        </p:nvSpPr>
        <p:spPr>
          <a:xfrm>
            <a:off x="838200" y="1395413"/>
            <a:ext cx="10610850" cy="4667250"/>
          </a:xfrm>
        </p:spPr>
        <p:txBody>
          <a:bodyPr>
            <a:normAutofit fontScale="92500" lnSpcReduction="10000"/>
          </a:bodyPr>
          <a:lstStyle/>
          <a:p>
            <a:r>
              <a:rPr lang="en-US" altLang="ko-KR" sz="2600" i="0" u="none" strike="noStrike" dirty="0">
                <a:effectLst/>
                <a:latin typeface="+mj-lt"/>
              </a:rPr>
              <a:t>An international not-for-profit charity that runs the global disclosure system for </a:t>
            </a:r>
            <a:r>
              <a:rPr lang="en-US" altLang="ko-KR" sz="2600" i="0" u="sng" strike="noStrike" dirty="0">
                <a:solidFill>
                  <a:schemeClr val="accent1"/>
                </a:solidFill>
                <a:effectLst/>
                <a:latin typeface="+mj-lt"/>
                <a:hlinkClick r:id="rId2">
                  <a:extLst>
                    <a:ext uri="{A12FA001-AC4F-418D-AE19-62706E023703}">
                      <ahyp:hlinkClr xmlns:ahyp="http://schemas.microsoft.com/office/drawing/2018/hyperlinkcolor" val="tx"/>
                    </a:ext>
                  </a:extLst>
                </a:hlinkClick>
              </a:rPr>
              <a:t>investors</a:t>
            </a:r>
            <a:r>
              <a:rPr lang="en-US" altLang="ko-KR" sz="2600" i="0" u="none" strike="noStrike" dirty="0">
                <a:solidFill>
                  <a:schemeClr val="accent1"/>
                </a:solidFill>
                <a:effectLst/>
                <a:latin typeface="+mj-lt"/>
              </a:rPr>
              <a:t>, </a:t>
            </a:r>
            <a:r>
              <a:rPr lang="en-US" altLang="ko-KR" sz="2600" i="0" u="sng" strike="noStrike" dirty="0">
                <a:solidFill>
                  <a:schemeClr val="accent1"/>
                </a:solidFill>
                <a:effectLst/>
                <a:latin typeface="+mj-lt"/>
                <a:hlinkClick r:id="rId3">
                  <a:extLst>
                    <a:ext uri="{A12FA001-AC4F-418D-AE19-62706E023703}">
                      <ahyp:hlinkClr xmlns:ahyp="http://schemas.microsoft.com/office/drawing/2018/hyperlinkcolor" val="tx"/>
                    </a:ext>
                  </a:extLst>
                </a:hlinkClick>
              </a:rPr>
              <a:t>companies</a:t>
            </a:r>
            <a:r>
              <a:rPr lang="en-US" altLang="ko-KR" sz="2600" i="0" u="none" strike="noStrike" dirty="0">
                <a:solidFill>
                  <a:schemeClr val="accent1"/>
                </a:solidFill>
                <a:effectLst/>
                <a:latin typeface="+mj-lt"/>
              </a:rPr>
              <a:t>, </a:t>
            </a:r>
            <a:r>
              <a:rPr lang="en-US" altLang="ko-KR" sz="2600" i="0" u="sng" strike="noStrike" dirty="0">
                <a:solidFill>
                  <a:schemeClr val="accent1"/>
                </a:solidFill>
                <a:effectLst/>
                <a:latin typeface="+mj-lt"/>
                <a:hlinkClick r:id="rId4">
                  <a:extLst>
                    <a:ext uri="{A12FA001-AC4F-418D-AE19-62706E023703}">
                      <ahyp:hlinkClr xmlns:ahyp="http://schemas.microsoft.com/office/drawing/2018/hyperlinkcolor" val="tx"/>
                    </a:ext>
                  </a:extLst>
                </a:hlinkClick>
              </a:rPr>
              <a:t>cities</a:t>
            </a:r>
            <a:r>
              <a:rPr lang="en-US" altLang="ko-KR" sz="2600" i="0" u="none" strike="noStrike" dirty="0">
                <a:solidFill>
                  <a:schemeClr val="accent1"/>
                </a:solidFill>
                <a:effectLst/>
                <a:latin typeface="+mj-lt"/>
              </a:rPr>
              <a:t>, </a:t>
            </a:r>
            <a:r>
              <a:rPr lang="en-US" altLang="ko-KR" sz="2600" i="0" u="sng" strike="noStrike" dirty="0">
                <a:solidFill>
                  <a:schemeClr val="accent1"/>
                </a:solidFill>
                <a:effectLst/>
                <a:latin typeface="+mj-lt"/>
                <a:hlinkClick r:id="rId5">
                  <a:extLst>
                    <a:ext uri="{A12FA001-AC4F-418D-AE19-62706E023703}">
                      <ahyp:hlinkClr xmlns:ahyp="http://schemas.microsoft.com/office/drawing/2018/hyperlinkcolor" val="tx"/>
                    </a:ext>
                  </a:extLst>
                </a:hlinkClick>
              </a:rPr>
              <a:t>states and regions</a:t>
            </a:r>
            <a:r>
              <a:rPr lang="en-US" altLang="ko-KR" sz="2600" i="0" u="none" strike="noStrike" dirty="0">
                <a:solidFill>
                  <a:schemeClr val="accent1"/>
                </a:solidFill>
                <a:effectLst/>
                <a:latin typeface="+mj-lt"/>
              </a:rPr>
              <a:t> </a:t>
            </a:r>
            <a:r>
              <a:rPr lang="en-US" altLang="ko-KR" sz="2600" i="0" u="none" strike="noStrike" dirty="0">
                <a:effectLst/>
                <a:latin typeface="+mj-lt"/>
              </a:rPr>
              <a:t>to manage their environmental impacts. </a:t>
            </a:r>
          </a:p>
          <a:p>
            <a:endParaRPr lang="en-US" altLang="ko-KR" sz="900" i="0" u="none" strike="noStrike" dirty="0">
              <a:effectLst/>
              <a:latin typeface="+mj-lt"/>
            </a:endParaRPr>
          </a:p>
          <a:p>
            <a:pPr rtl="0">
              <a:spcBef>
                <a:spcPts val="0"/>
              </a:spcBef>
              <a:spcAft>
                <a:spcPts val="0"/>
              </a:spcAft>
            </a:pPr>
            <a:r>
              <a:rPr lang="en-US" altLang="ko-KR" sz="2600" b="0" i="0" u="none" strike="noStrike" dirty="0">
                <a:effectLst/>
                <a:latin typeface="+mj-lt"/>
              </a:rPr>
              <a:t>Vision and Mission</a:t>
            </a:r>
          </a:p>
          <a:p>
            <a:pPr marL="457200" lvl="1" indent="0">
              <a:spcBef>
                <a:spcPts val="0"/>
              </a:spcBef>
              <a:buNone/>
            </a:pPr>
            <a:r>
              <a:rPr lang="en-US" altLang="ko-KR" b="0" i="0" u="none" strike="noStrike" dirty="0">
                <a:effectLst/>
                <a:latin typeface="+mj-lt"/>
              </a:rPr>
              <a:t>“We want to see a thriving economy that works for people and planet in the long term. We focus investors, companies, cities and governments on building a sustainable economy by measuring and acting on their environmental impact.”</a:t>
            </a:r>
          </a:p>
          <a:p>
            <a:pPr marL="457200" lvl="1" indent="0">
              <a:spcBef>
                <a:spcPts val="0"/>
              </a:spcBef>
              <a:buNone/>
            </a:pPr>
            <a:endParaRPr lang="en-US" altLang="ko-KR" sz="1400" b="0" dirty="0">
              <a:effectLst/>
              <a:latin typeface="+mj-lt"/>
            </a:endParaRPr>
          </a:p>
          <a:p>
            <a:r>
              <a:rPr lang="en-US" altLang="ko-KR" sz="2600" dirty="0">
                <a:latin typeface="+mj-lt"/>
              </a:rPr>
              <a:t>2002 first</a:t>
            </a:r>
            <a:r>
              <a:rPr lang="ko-KR" altLang="en-US" sz="2600" dirty="0">
                <a:latin typeface="+mj-lt"/>
              </a:rPr>
              <a:t> </a:t>
            </a:r>
            <a:r>
              <a:rPr lang="en-US" altLang="ko-KR" sz="2600" dirty="0">
                <a:latin typeface="+mj-lt"/>
              </a:rPr>
              <a:t>disclosure requests for firms(48)</a:t>
            </a:r>
          </a:p>
          <a:p>
            <a:endParaRPr lang="en-US" altLang="ko-KR" sz="800" dirty="0">
              <a:latin typeface="+mj-lt"/>
            </a:endParaRPr>
          </a:p>
          <a:p>
            <a:pPr rtl="0">
              <a:spcBef>
                <a:spcPts val="0"/>
              </a:spcBef>
              <a:spcAft>
                <a:spcPts val="0"/>
              </a:spcAft>
            </a:pPr>
            <a:r>
              <a:rPr lang="en-US" altLang="ko-KR" sz="2600" dirty="0">
                <a:latin typeface="+mj-lt"/>
              </a:rPr>
              <a:t>2015 </a:t>
            </a:r>
            <a:r>
              <a:rPr lang="en-US" altLang="ko-KR" sz="2600" b="0" i="0" u="none" strike="noStrike" dirty="0">
                <a:effectLst/>
                <a:latin typeface="+mj-lt"/>
              </a:rPr>
              <a:t>SBTi launches, with CDP as a founding partner</a:t>
            </a:r>
          </a:p>
          <a:p>
            <a:pPr rtl="0">
              <a:spcBef>
                <a:spcPts val="0"/>
              </a:spcBef>
              <a:spcAft>
                <a:spcPts val="0"/>
              </a:spcAft>
            </a:pPr>
            <a:endParaRPr lang="en-US" altLang="ko-KR" sz="2600" dirty="0">
              <a:latin typeface="+mj-lt"/>
            </a:endParaRPr>
          </a:p>
          <a:p>
            <a:pPr rtl="0">
              <a:spcBef>
                <a:spcPts val="0"/>
              </a:spcBef>
              <a:spcAft>
                <a:spcPts val="0"/>
              </a:spcAft>
            </a:pPr>
            <a:r>
              <a:rPr lang="en-US" altLang="ko-KR" sz="2600" b="0" dirty="0">
                <a:effectLst/>
                <a:latin typeface="+mj-lt"/>
              </a:rPr>
              <a:t>2021 Over 11,000 (23,487) firms submitted environment data to CDP</a:t>
            </a:r>
          </a:p>
        </p:txBody>
      </p:sp>
      <p:sp>
        <p:nvSpPr>
          <p:cNvPr id="4" name="직사각형 3">
            <a:extLst>
              <a:ext uri="{FF2B5EF4-FFF2-40B4-BE49-F238E27FC236}">
                <a16:creationId xmlns:a16="http://schemas.microsoft.com/office/drawing/2014/main" id="{B30BB4B6-C426-12EA-3F0E-71470C6C17AA}"/>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8081D7AA-F9C7-1C85-4F81-2AAD3BED9B8A}"/>
              </a:ext>
            </a:extLst>
          </p:cNvPr>
          <p:cNvGrpSpPr/>
          <p:nvPr/>
        </p:nvGrpSpPr>
        <p:grpSpPr>
          <a:xfrm>
            <a:off x="404018" y="230978"/>
            <a:ext cx="6264900" cy="721519"/>
            <a:chOff x="404018" y="230978"/>
            <a:chExt cx="6264900" cy="721519"/>
          </a:xfrm>
        </p:grpSpPr>
        <p:sp>
          <p:nvSpPr>
            <p:cNvPr id="6" name="TextBox 5">
              <a:extLst>
                <a:ext uri="{FF2B5EF4-FFF2-40B4-BE49-F238E27FC236}">
                  <a16:creationId xmlns:a16="http://schemas.microsoft.com/office/drawing/2014/main" id="{47E99D47-B891-F137-2C8D-08F6AF9A22E5}"/>
                </a:ext>
              </a:extLst>
            </p:cNvPr>
            <p:cNvSpPr txBox="1"/>
            <p:nvPr/>
          </p:nvSpPr>
          <p:spPr>
            <a:xfrm>
              <a:off x="959663" y="263915"/>
              <a:ext cx="5709255"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CDP (Carbon Disclosure Project)</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AF796DB1-B847-E09A-BD3B-90BBB5CA0068}"/>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681FC6DD-39B9-F84E-E532-D59B70688324}"/>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634D55E7-076F-B3B7-ADE1-F8B66BD0470B}"/>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EC55C06B-D645-D78E-5D79-DE924B05C3DA}"/>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035A1EB7-89B7-8698-1046-4753E0092DC9}"/>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96348260-496F-13D5-5EB1-4C8D6A53D522}"/>
              </a:ext>
            </a:extLst>
          </p:cNvPr>
          <p:cNvSpPr>
            <a:spLocks noGrp="1"/>
          </p:cNvSpPr>
          <p:nvPr>
            <p:ph type="sldNum" sz="quarter" idx="12"/>
          </p:nvPr>
        </p:nvSpPr>
        <p:spPr/>
        <p:txBody>
          <a:bodyPr/>
          <a:lstStyle/>
          <a:p>
            <a:fld id="{2A3BDE75-907D-4853-87E8-76DDB018510F}" type="slidenum">
              <a:rPr lang="ko-KR" altLang="en-US" smtClean="0"/>
              <a:t>8</a:t>
            </a:fld>
            <a:endParaRPr lang="ko-KR" altLang="en-US"/>
          </a:p>
        </p:txBody>
      </p:sp>
    </p:spTree>
    <p:extLst>
      <p:ext uri="{BB962C8B-B14F-4D97-AF65-F5344CB8AC3E}">
        <p14:creationId xmlns:p14="http://schemas.microsoft.com/office/powerpoint/2010/main" val="3754337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D8F77778-99EE-85BC-624C-0ABD85DF06B1}"/>
              </a:ext>
            </a:extLst>
          </p:cNvPr>
          <p:cNvSpPr>
            <a:spLocks noGrp="1"/>
          </p:cNvSpPr>
          <p:nvPr>
            <p:ph idx="1"/>
          </p:nvPr>
        </p:nvSpPr>
        <p:spPr>
          <a:xfrm>
            <a:off x="838200" y="1395413"/>
            <a:ext cx="10515600" cy="4351338"/>
          </a:xfrm>
        </p:spPr>
        <p:txBody>
          <a:bodyPr>
            <a:normAutofit fontScale="92500" lnSpcReduction="10000"/>
          </a:bodyPr>
          <a:lstStyle/>
          <a:p>
            <a:r>
              <a:rPr lang="en-US" altLang="ko-KR" sz="2600" dirty="0"/>
              <a:t>a multistakeholder partnership of businesses, NGOs, governments, and others convened by the World Resources Institute (WRI) and the World Business Council for Sustainable Development (WBCSD) Started since 1998 </a:t>
            </a:r>
          </a:p>
          <a:p>
            <a:endParaRPr lang="en-US" altLang="ko-KR" sz="900" dirty="0"/>
          </a:p>
          <a:p>
            <a:pPr lvl="1">
              <a:buFont typeface="Wingdings" panose="05000000000000000000" pitchFamily="2" charset="2"/>
              <a:buChar char="ü"/>
            </a:pPr>
            <a:r>
              <a:rPr lang="en-US" altLang="ko-KR" dirty="0"/>
              <a:t>Corporate Level: scope</a:t>
            </a:r>
            <a:r>
              <a:rPr lang="ko-KR" altLang="en-US" dirty="0"/>
              <a:t> </a:t>
            </a:r>
            <a:r>
              <a:rPr lang="en-US" altLang="ko-KR" dirty="0"/>
              <a:t>1, 2 and 3</a:t>
            </a:r>
          </a:p>
          <a:p>
            <a:pPr lvl="1">
              <a:buFont typeface="Wingdings" panose="05000000000000000000" pitchFamily="2" charset="2"/>
              <a:buChar char="ü"/>
            </a:pPr>
            <a:endParaRPr lang="en-US" altLang="ko-KR" sz="900" dirty="0"/>
          </a:p>
          <a:p>
            <a:pPr lvl="1">
              <a:buFont typeface="Wingdings" panose="05000000000000000000" pitchFamily="2" charset="2"/>
              <a:buChar char="ü"/>
            </a:pPr>
            <a:r>
              <a:rPr lang="en-US" altLang="ko-KR" dirty="0"/>
              <a:t>Project Level (Project Protocol): </a:t>
            </a:r>
          </a:p>
          <a:p>
            <a:pPr marL="914400" lvl="2" indent="0">
              <a:buNone/>
            </a:pPr>
            <a:r>
              <a:rPr lang="en-US" altLang="ko-KR" dirty="0"/>
              <a:t>to quantify the GHG impacts of specific projects undertaken to reduce and avoid emissions </a:t>
            </a:r>
          </a:p>
          <a:p>
            <a:pPr marL="914400" lvl="2" indent="0">
              <a:buNone/>
            </a:pPr>
            <a:endParaRPr lang="en-US" altLang="ko-KR" sz="900" dirty="0"/>
          </a:p>
          <a:p>
            <a:pPr lvl="1">
              <a:buFont typeface="Wingdings" panose="05000000000000000000" pitchFamily="2" charset="2"/>
              <a:buChar char="ü"/>
            </a:pPr>
            <a:r>
              <a:rPr lang="en-US" altLang="ko-KR" dirty="0"/>
              <a:t>Product Level (Product standard): </a:t>
            </a:r>
          </a:p>
          <a:p>
            <a:pPr marL="914400" lvl="2" indent="0">
              <a:buNone/>
            </a:pPr>
            <a:r>
              <a:rPr lang="en-US" altLang="ko-KR" dirty="0"/>
              <a:t>Product Life Cycle Accounting and Reporting Standard GHG emissions inventories including the entire life cycle of individual  products or services  from raw material extraction to product disposal </a:t>
            </a:r>
            <a:endParaRPr lang="ko-KR" altLang="en-US" dirty="0"/>
          </a:p>
        </p:txBody>
      </p:sp>
      <p:sp>
        <p:nvSpPr>
          <p:cNvPr id="4" name="직사각형 3">
            <a:extLst>
              <a:ext uri="{FF2B5EF4-FFF2-40B4-BE49-F238E27FC236}">
                <a16:creationId xmlns:a16="http://schemas.microsoft.com/office/drawing/2014/main" id="{07B80377-604B-7938-6056-DAAA1952B42C}"/>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309299F2-E634-2701-2750-4E9966D25139}"/>
              </a:ext>
            </a:extLst>
          </p:cNvPr>
          <p:cNvGrpSpPr/>
          <p:nvPr/>
        </p:nvGrpSpPr>
        <p:grpSpPr>
          <a:xfrm>
            <a:off x="404018" y="230978"/>
            <a:ext cx="4705371" cy="721519"/>
            <a:chOff x="404018" y="230978"/>
            <a:chExt cx="4705371" cy="721519"/>
          </a:xfrm>
        </p:grpSpPr>
        <p:sp>
          <p:nvSpPr>
            <p:cNvPr id="6" name="TextBox 5">
              <a:extLst>
                <a:ext uri="{FF2B5EF4-FFF2-40B4-BE49-F238E27FC236}">
                  <a16:creationId xmlns:a16="http://schemas.microsoft.com/office/drawing/2014/main" id="{B6EB4C60-9FC1-3602-674B-ADB5D660390F}"/>
                </a:ext>
              </a:extLst>
            </p:cNvPr>
            <p:cNvSpPr txBox="1"/>
            <p:nvPr/>
          </p:nvSpPr>
          <p:spPr>
            <a:xfrm>
              <a:off x="959663" y="263915"/>
              <a:ext cx="4149726"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GHG Initiative Protocol</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FC6A3939-4339-02FF-EC7F-4BCC25E5C818}"/>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C394F940-EA3A-6B92-7B57-14475F1E6C25}"/>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F87EB7A1-8345-647F-DB8E-8B1D7629290C}"/>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593B2F84-0BF4-AB75-041F-AB4D6EB96DF1}"/>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A4AD6A3D-5541-7824-5EBD-BC9FA3EA8E36}"/>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3BE22948-C867-DDDC-25B2-D2E30BE64281}"/>
              </a:ext>
            </a:extLst>
          </p:cNvPr>
          <p:cNvSpPr>
            <a:spLocks noGrp="1"/>
          </p:cNvSpPr>
          <p:nvPr>
            <p:ph type="sldNum" sz="quarter" idx="12"/>
          </p:nvPr>
        </p:nvSpPr>
        <p:spPr/>
        <p:txBody>
          <a:bodyPr/>
          <a:lstStyle/>
          <a:p>
            <a:fld id="{2A3BDE75-907D-4853-87E8-76DDB018510F}" type="slidenum">
              <a:rPr lang="ko-KR" altLang="en-US" smtClean="0"/>
              <a:t>9</a:t>
            </a:fld>
            <a:endParaRPr lang="ko-KR" altLang="en-US"/>
          </a:p>
        </p:txBody>
      </p:sp>
    </p:spTree>
    <p:extLst>
      <p:ext uri="{BB962C8B-B14F-4D97-AF65-F5344CB8AC3E}">
        <p14:creationId xmlns:p14="http://schemas.microsoft.com/office/powerpoint/2010/main" val="3700753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D8F77778-99EE-85BC-624C-0ABD85DF06B1}"/>
              </a:ext>
            </a:extLst>
          </p:cNvPr>
          <p:cNvSpPr>
            <a:spLocks noGrp="1"/>
          </p:cNvSpPr>
          <p:nvPr>
            <p:ph idx="1"/>
          </p:nvPr>
        </p:nvSpPr>
        <p:spPr>
          <a:xfrm>
            <a:off x="838200" y="1395413"/>
            <a:ext cx="10515600" cy="4351338"/>
          </a:xfrm>
        </p:spPr>
        <p:txBody>
          <a:bodyPr>
            <a:normAutofit lnSpcReduction="10000"/>
          </a:bodyPr>
          <a:lstStyle/>
          <a:p>
            <a:pPr marR="0" algn="just" fontAlgn="base" latinLnBrk="1">
              <a:lnSpc>
                <a:spcPct val="110000"/>
              </a:lnSpc>
              <a:spcBef>
                <a:spcPts val="0"/>
              </a:spcBef>
              <a:spcAft>
                <a:spcPts val="0"/>
              </a:spcAft>
            </a:pPr>
            <a:r>
              <a:rPr lang="en-US" altLang="ko-KR" sz="2400" b="1" kern="0" spc="0" dirty="0">
                <a:solidFill>
                  <a:srgbClr val="000000"/>
                </a:solidFill>
                <a:effectLst/>
                <a:ea typeface="함초롬바탕" panose="02030604000101010101" pitchFamily="18" charset="-127"/>
              </a:rPr>
              <a:t>GHG Protocol Corporate Accounting and Reporting Standard </a:t>
            </a:r>
            <a:r>
              <a:rPr lang="en-US" altLang="ko-KR" sz="2400" kern="0" spc="0" dirty="0">
                <a:solidFill>
                  <a:srgbClr val="000000"/>
                </a:solidFill>
                <a:effectLst/>
                <a:ea typeface="함초롬바탕" panose="02030604000101010101" pitchFamily="18" charset="-127"/>
              </a:rPr>
              <a:t>(Corporate Standard): the most widely used global standard for corporate accounting of GHG emissions  (2001 introduced and 2004 Revised)</a:t>
            </a:r>
          </a:p>
          <a:p>
            <a:pPr marL="360000" marR="0" indent="-457200" algn="just" fontAlgn="base" latinLnBrk="1">
              <a:lnSpc>
                <a:spcPct val="110000"/>
              </a:lnSpc>
              <a:spcBef>
                <a:spcPts val="0"/>
              </a:spcBef>
              <a:spcAft>
                <a:spcPts val="0"/>
              </a:spcAft>
            </a:pPr>
            <a:endParaRPr lang="en-US" altLang="ko-KR" sz="2400" kern="0" spc="0" dirty="0">
              <a:solidFill>
                <a:srgbClr val="000000"/>
              </a:solidFill>
              <a:effectLst/>
            </a:endParaRPr>
          </a:p>
          <a:p>
            <a:pPr marR="0" algn="just" fontAlgn="base" latinLnBrk="1">
              <a:lnSpc>
                <a:spcPct val="110000"/>
              </a:lnSpc>
              <a:spcBef>
                <a:spcPts val="0"/>
              </a:spcBef>
              <a:spcAft>
                <a:spcPts val="0"/>
              </a:spcAft>
            </a:pPr>
            <a:r>
              <a:rPr lang="en-US" altLang="ko-KR" sz="2400" b="1" kern="0" spc="0" dirty="0">
                <a:solidFill>
                  <a:srgbClr val="000000"/>
                </a:solidFill>
                <a:effectLst/>
                <a:ea typeface="함초롬바탕" panose="02030604000101010101" pitchFamily="18" charset="-127"/>
              </a:rPr>
              <a:t>GHG Protocol Corporate Standard, the GHG Protocol Corporate Value Chain (Scope 3) Accounting and Reporting Standard</a:t>
            </a:r>
            <a:r>
              <a:rPr lang="en-US" altLang="ko-KR" sz="2400" kern="0" spc="0" dirty="0">
                <a:solidFill>
                  <a:srgbClr val="000000"/>
                </a:solidFill>
                <a:effectLst/>
                <a:ea typeface="함초롬바탕" panose="02030604000101010101" pitchFamily="18" charset="-127"/>
              </a:rPr>
              <a:t>: comprehensive inventories of other indirect (scope 3) emissions (2011)</a:t>
            </a:r>
          </a:p>
          <a:p>
            <a:pPr marL="0" marR="0" indent="0" algn="just" fontAlgn="base" latinLnBrk="1">
              <a:lnSpc>
                <a:spcPct val="110000"/>
              </a:lnSpc>
              <a:spcBef>
                <a:spcPts val="0"/>
              </a:spcBef>
              <a:spcAft>
                <a:spcPts val="0"/>
              </a:spcAft>
              <a:buNone/>
            </a:pPr>
            <a:endParaRPr lang="en-US" altLang="ko-KR" sz="2400" kern="0" spc="0" dirty="0">
              <a:solidFill>
                <a:srgbClr val="000000"/>
              </a:solidFill>
              <a:effectLst/>
            </a:endParaRPr>
          </a:p>
          <a:p>
            <a:pPr marR="0" algn="just" fontAlgn="base" latinLnBrk="1">
              <a:lnSpc>
                <a:spcPct val="110000"/>
              </a:lnSpc>
              <a:spcBef>
                <a:spcPts val="0"/>
              </a:spcBef>
              <a:spcAft>
                <a:spcPts val="0"/>
              </a:spcAft>
            </a:pPr>
            <a:r>
              <a:rPr lang="en-US" altLang="ko-KR" sz="2400" b="1" kern="0" spc="0" dirty="0">
                <a:solidFill>
                  <a:srgbClr val="000000"/>
                </a:solidFill>
                <a:effectLst/>
                <a:ea typeface="함초롬바탕" panose="02030604000101010101" pitchFamily="18" charset="-127"/>
              </a:rPr>
              <a:t>GHG Protocol Scope 2 Guidance</a:t>
            </a:r>
            <a:r>
              <a:rPr lang="en-US" altLang="ko-KR" sz="2400" kern="0" spc="0" dirty="0">
                <a:solidFill>
                  <a:srgbClr val="000000"/>
                </a:solidFill>
                <a:effectLst/>
                <a:ea typeface="함초롬바탕" panose="02030604000101010101" pitchFamily="18" charset="-127"/>
              </a:rPr>
              <a:t>: An amendment to the GHG Protocol Corporate Standard (2015)</a:t>
            </a:r>
            <a:endParaRPr lang="en-US" altLang="ko-KR" sz="2400" kern="0" spc="0" dirty="0">
              <a:solidFill>
                <a:srgbClr val="000000"/>
              </a:solidFill>
              <a:effectLst/>
            </a:endParaRPr>
          </a:p>
          <a:p>
            <a:endParaRPr lang="ko-KR" altLang="en-US" dirty="0"/>
          </a:p>
        </p:txBody>
      </p:sp>
      <p:sp>
        <p:nvSpPr>
          <p:cNvPr id="4" name="직사각형 3">
            <a:extLst>
              <a:ext uri="{FF2B5EF4-FFF2-40B4-BE49-F238E27FC236}">
                <a16:creationId xmlns:a16="http://schemas.microsoft.com/office/drawing/2014/main" id="{D814825F-BF60-7C4F-CCB1-9AED79D16DFC}"/>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25AB946D-4207-BADF-AEBD-B8493B8D0A24}"/>
              </a:ext>
            </a:extLst>
          </p:cNvPr>
          <p:cNvGrpSpPr/>
          <p:nvPr/>
        </p:nvGrpSpPr>
        <p:grpSpPr>
          <a:xfrm>
            <a:off x="404018" y="230978"/>
            <a:ext cx="7790511" cy="721519"/>
            <a:chOff x="404018" y="230978"/>
            <a:chExt cx="7790511" cy="721519"/>
          </a:xfrm>
        </p:grpSpPr>
        <p:sp>
          <p:nvSpPr>
            <p:cNvPr id="6" name="TextBox 5">
              <a:extLst>
                <a:ext uri="{FF2B5EF4-FFF2-40B4-BE49-F238E27FC236}">
                  <a16:creationId xmlns:a16="http://schemas.microsoft.com/office/drawing/2014/main" id="{96974AAD-3DEC-347B-37E0-E5776B7A1317}"/>
                </a:ext>
              </a:extLst>
            </p:cNvPr>
            <p:cNvSpPr txBox="1"/>
            <p:nvPr/>
          </p:nvSpPr>
          <p:spPr>
            <a:xfrm>
              <a:off x="959663" y="263915"/>
              <a:ext cx="7234866"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GHG Initiative Protocol (Corporate Level)</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90516CCE-A245-BA49-F1AC-878F1C347F6E}"/>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29633738-F621-5D0F-9B79-2B43915F02BB}"/>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433570A3-A606-FF79-4F53-90AD8488E834}"/>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13C338AB-358C-1107-1FBB-971BE9A1539E}"/>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141FCECD-B26F-62EC-32B3-70E1C8110DA5}"/>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2427F0BE-87A5-BB1F-8F08-B0DE4C33F0C2}"/>
              </a:ext>
            </a:extLst>
          </p:cNvPr>
          <p:cNvSpPr>
            <a:spLocks noGrp="1"/>
          </p:cNvSpPr>
          <p:nvPr>
            <p:ph type="sldNum" sz="quarter" idx="12"/>
          </p:nvPr>
        </p:nvSpPr>
        <p:spPr/>
        <p:txBody>
          <a:bodyPr/>
          <a:lstStyle/>
          <a:p>
            <a:fld id="{2A3BDE75-907D-4853-87E8-76DDB018510F}" type="slidenum">
              <a:rPr lang="ko-KR" altLang="en-US" smtClean="0"/>
              <a:t>10</a:t>
            </a:fld>
            <a:endParaRPr lang="ko-KR" altLang="en-US"/>
          </a:p>
        </p:txBody>
      </p:sp>
    </p:spTree>
    <p:extLst>
      <p:ext uri="{BB962C8B-B14F-4D97-AF65-F5344CB8AC3E}">
        <p14:creationId xmlns:p14="http://schemas.microsoft.com/office/powerpoint/2010/main" val="173782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9B6BFB56-85A6-1C74-83D8-2B3D971D1D73}"/>
              </a:ext>
            </a:extLst>
          </p:cNvPr>
          <p:cNvSpPr>
            <a:spLocks noGrp="1"/>
          </p:cNvSpPr>
          <p:nvPr>
            <p:ph idx="1"/>
          </p:nvPr>
        </p:nvSpPr>
        <p:spPr>
          <a:xfrm>
            <a:off x="838200" y="1395413"/>
            <a:ext cx="10515600" cy="4351338"/>
          </a:xfrm>
        </p:spPr>
        <p:txBody>
          <a:bodyPr>
            <a:normAutofit/>
          </a:bodyPr>
          <a:lstStyle/>
          <a:p>
            <a:pPr>
              <a:lnSpc>
                <a:spcPct val="100000"/>
              </a:lnSpc>
            </a:pPr>
            <a:r>
              <a:rPr lang="en-US" altLang="ko-KR" sz="2400" dirty="0"/>
              <a:t>A multi-stakeholder partnership of businesses, NGOs, governments, and others convened by the World Resources Institute (WRI), and the World Business Council for Sustainable Development (WBCSD)</a:t>
            </a:r>
          </a:p>
          <a:p>
            <a:pPr>
              <a:lnSpc>
                <a:spcPct val="100000"/>
              </a:lnSpc>
            </a:pPr>
            <a:endParaRPr lang="en-US" altLang="ko-KR" sz="2400" dirty="0"/>
          </a:p>
          <a:p>
            <a:pPr>
              <a:lnSpc>
                <a:spcPct val="100000"/>
              </a:lnSpc>
            </a:pPr>
            <a:r>
              <a:rPr lang="en-US" altLang="ko-KR" sz="2400" dirty="0"/>
              <a:t>Launched in 1998, the Initiative’s mission is to develop internationally accepted greenhouse gas (GHG) accounting and reporting standards for business and to promote their broad adoption</a:t>
            </a:r>
            <a:endParaRPr lang="ko-KR" altLang="en-US" sz="2400" dirty="0"/>
          </a:p>
        </p:txBody>
      </p:sp>
      <p:sp>
        <p:nvSpPr>
          <p:cNvPr id="4" name="직사각형 3">
            <a:extLst>
              <a:ext uri="{FF2B5EF4-FFF2-40B4-BE49-F238E27FC236}">
                <a16:creationId xmlns:a16="http://schemas.microsoft.com/office/drawing/2014/main" id="{0A65AD2E-195C-8174-6F0E-D2B8A5E225E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FECC2A3E-785A-21A1-9BF6-9B313AAA2B86}"/>
              </a:ext>
            </a:extLst>
          </p:cNvPr>
          <p:cNvGrpSpPr/>
          <p:nvPr/>
        </p:nvGrpSpPr>
        <p:grpSpPr>
          <a:xfrm>
            <a:off x="404018" y="230978"/>
            <a:ext cx="6689760" cy="721519"/>
            <a:chOff x="404018" y="230978"/>
            <a:chExt cx="6689760" cy="721519"/>
          </a:xfrm>
        </p:grpSpPr>
        <p:sp>
          <p:nvSpPr>
            <p:cNvPr id="6" name="TextBox 5">
              <a:extLst>
                <a:ext uri="{FF2B5EF4-FFF2-40B4-BE49-F238E27FC236}">
                  <a16:creationId xmlns:a16="http://schemas.microsoft.com/office/drawing/2014/main" id="{E4D1D6AC-255A-ADD2-1DB8-4E6C0278A303}"/>
                </a:ext>
              </a:extLst>
            </p:cNvPr>
            <p:cNvSpPr txBox="1"/>
            <p:nvPr/>
          </p:nvSpPr>
          <p:spPr>
            <a:xfrm>
              <a:off x="959663" y="263915"/>
              <a:ext cx="6134115"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Greenhouse Gas Protocol Initiative</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5453430B-495D-4669-369F-DC0A14B79DA4}"/>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099FCD79-7388-8B9E-3C4D-01317CF68135}"/>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1300B936-83D5-BE07-02C7-4C113D407BF7}"/>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76F5E4E5-DECC-9C8B-E36D-76D8803863EF}"/>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E2B1BD41-A8FB-11A3-5BE9-8E5D058B12F5}"/>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5FA9DE51-642D-0BB5-824C-986D077FD596}"/>
              </a:ext>
            </a:extLst>
          </p:cNvPr>
          <p:cNvSpPr>
            <a:spLocks noGrp="1"/>
          </p:cNvSpPr>
          <p:nvPr>
            <p:ph type="sldNum" sz="quarter" idx="12"/>
          </p:nvPr>
        </p:nvSpPr>
        <p:spPr/>
        <p:txBody>
          <a:bodyPr/>
          <a:lstStyle/>
          <a:p>
            <a:fld id="{2A3BDE75-907D-4853-87E8-76DDB018510F}" type="slidenum">
              <a:rPr lang="ko-KR" altLang="en-US" smtClean="0"/>
              <a:t>11</a:t>
            </a:fld>
            <a:endParaRPr lang="ko-KR" altLang="en-US"/>
          </a:p>
        </p:txBody>
      </p:sp>
    </p:spTree>
    <p:extLst>
      <p:ext uri="{BB962C8B-B14F-4D97-AF65-F5344CB8AC3E}">
        <p14:creationId xmlns:p14="http://schemas.microsoft.com/office/powerpoint/2010/main" val="3247071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3847C35D-E72D-091F-640D-A2FAB4250FC1}"/>
              </a:ext>
            </a:extLst>
          </p:cNvPr>
          <p:cNvSpPr>
            <a:spLocks noGrp="1"/>
          </p:cNvSpPr>
          <p:nvPr>
            <p:ph idx="1"/>
          </p:nvPr>
        </p:nvSpPr>
        <p:spPr>
          <a:xfrm>
            <a:off x="838200" y="1395413"/>
            <a:ext cx="10519200" cy="4667250"/>
          </a:xfrm>
        </p:spPr>
        <p:txBody>
          <a:bodyPr>
            <a:normAutofit fontScale="85000" lnSpcReduction="20000"/>
          </a:bodyPr>
          <a:lstStyle/>
          <a:p>
            <a:pPr marL="0" indent="0">
              <a:buNone/>
            </a:pPr>
            <a:r>
              <a:rPr lang="en-US" altLang="ko-KR" sz="3300" dirty="0"/>
              <a:t>The Greenhouse Gas Protocol Initiative </a:t>
            </a:r>
          </a:p>
          <a:p>
            <a:pPr marL="0" indent="0">
              <a:buNone/>
            </a:pPr>
            <a:r>
              <a:rPr lang="en-US" altLang="ko-KR" dirty="0">
                <a:solidFill>
                  <a:srgbClr val="0070C0"/>
                </a:solidFill>
              </a:rPr>
              <a:t>Chapter 1 GHG Accounting and Reporting Principles (Standards)</a:t>
            </a:r>
          </a:p>
          <a:p>
            <a:pPr marL="0" indent="0">
              <a:buNone/>
            </a:pPr>
            <a:r>
              <a:rPr lang="en-US" altLang="ko-KR" dirty="0"/>
              <a:t>Chapter 2 Business Goals and Inventory Design (Guidance)</a:t>
            </a:r>
          </a:p>
          <a:p>
            <a:pPr marL="0" indent="0">
              <a:buNone/>
            </a:pPr>
            <a:r>
              <a:rPr lang="en-US" altLang="ko-KR" dirty="0">
                <a:solidFill>
                  <a:srgbClr val="0070C0"/>
                </a:solidFill>
              </a:rPr>
              <a:t>Chapter 3 Setting Organizational Boundaries (Standard)</a:t>
            </a:r>
          </a:p>
          <a:p>
            <a:pPr marL="0" indent="0">
              <a:buNone/>
            </a:pPr>
            <a:r>
              <a:rPr lang="en-US" altLang="ko-KR" dirty="0">
                <a:solidFill>
                  <a:srgbClr val="0070C0"/>
                </a:solidFill>
              </a:rPr>
              <a:t>Chapter 4 Setting Operational Boundaries(Standard) </a:t>
            </a:r>
          </a:p>
          <a:p>
            <a:pPr marL="0" indent="0">
              <a:buNone/>
            </a:pPr>
            <a:r>
              <a:rPr lang="en-US" altLang="ko-KR" dirty="0">
                <a:solidFill>
                  <a:srgbClr val="0070C0"/>
                </a:solidFill>
              </a:rPr>
              <a:t>Chapter 5 Tracking Emissions Over Time (Standard)</a:t>
            </a:r>
          </a:p>
          <a:p>
            <a:pPr marL="0" indent="0">
              <a:buNone/>
            </a:pPr>
            <a:r>
              <a:rPr lang="en-US" altLang="ko-KR" dirty="0"/>
              <a:t>Chapter 6 Identifying and Calculating GHG Emissions </a:t>
            </a:r>
          </a:p>
          <a:p>
            <a:pPr marL="0" indent="0">
              <a:buNone/>
            </a:pPr>
            <a:r>
              <a:rPr lang="en-US" altLang="ko-KR" dirty="0"/>
              <a:t>Chapter 7 Managing Inventory Quality </a:t>
            </a:r>
          </a:p>
          <a:p>
            <a:pPr marL="0" indent="0">
              <a:buNone/>
            </a:pPr>
            <a:r>
              <a:rPr lang="en-US" altLang="ko-KR" dirty="0"/>
              <a:t>Chapter 8 Accounting for GHG Reductions </a:t>
            </a:r>
          </a:p>
          <a:p>
            <a:pPr marL="0" indent="0">
              <a:buNone/>
            </a:pPr>
            <a:r>
              <a:rPr lang="en-US" altLang="ko-KR" dirty="0">
                <a:solidFill>
                  <a:srgbClr val="0070C0"/>
                </a:solidFill>
              </a:rPr>
              <a:t>Chapter 9 Reporting GHG Emissions (Standard)</a:t>
            </a:r>
          </a:p>
          <a:p>
            <a:pPr marL="0" indent="0">
              <a:buNone/>
            </a:pPr>
            <a:r>
              <a:rPr lang="en-US" altLang="ko-KR" dirty="0"/>
              <a:t>Chapter 10 Verification of GHG Emissions </a:t>
            </a:r>
          </a:p>
          <a:p>
            <a:pPr marL="0" indent="0">
              <a:buNone/>
            </a:pPr>
            <a:r>
              <a:rPr lang="en-US" altLang="ko-KR" dirty="0"/>
              <a:t>Chapter 11 Setting GHG Target</a:t>
            </a:r>
            <a:endParaRPr lang="ko-KR" altLang="en-US" dirty="0"/>
          </a:p>
        </p:txBody>
      </p:sp>
      <p:sp>
        <p:nvSpPr>
          <p:cNvPr id="4" name="직사각형 3">
            <a:extLst>
              <a:ext uri="{FF2B5EF4-FFF2-40B4-BE49-F238E27FC236}">
                <a16:creationId xmlns:a16="http://schemas.microsoft.com/office/drawing/2014/main" id="{6E617760-3C4D-ABBA-712E-528E60F2095D}"/>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BA99FD68-10AA-51CE-6F74-E9550B69B41F}"/>
              </a:ext>
            </a:extLst>
          </p:cNvPr>
          <p:cNvGrpSpPr/>
          <p:nvPr/>
        </p:nvGrpSpPr>
        <p:grpSpPr>
          <a:xfrm>
            <a:off x="404018" y="230978"/>
            <a:ext cx="11248572" cy="721519"/>
            <a:chOff x="404018" y="230978"/>
            <a:chExt cx="11248572" cy="721519"/>
          </a:xfrm>
        </p:grpSpPr>
        <p:sp>
          <p:nvSpPr>
            <p:cNvPr id="6" name="TextBox 5">
              <a:extLst>
                <a:ext uri="{FF2B5EF4-FFF2-40B4-BE49-F238E27FC236}">
                  <a16:creationId xmlns:a16="http://schemas.microsoft.com/office/drawing/2014/main" id="{B0954B0D-4D2F-6489-2BCF-45C889AE0C79}"/>
                </a:ext>
              </a:extLst>
            </p:cNvPr>
            <p:cNvSpPr txBox="1"/>
            <p:nvPr/>
          </p:nvSpPr>
          <p:spPr>
            <a:xfrm>
              <a:off x="959663" y="263915"/>
              <a:ext cx="10692927"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GHG Protocol Corporate Accounting and Reporting Standard</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A0BC0A54-986E-443F-C086-3F16E0F40AE7}"/>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CCD8B349-814D-78C6-4AE4-FCA589D4DCA6}"/>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033D2511-E4EB-E589-5F23-127486F89325}"/>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65937929-E168-DCAD-BE94-52DF6877F7D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1BE73B8B-2DD3-3903-345F-21E37A36300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6C2AD659-E1FB-5543-7C51-73D1B91DCA03}"/>
              </a:ext>
            </a:extLst>
          </p:cNvPr>
          <p:cNvSpPr>
            <a:spLocks noGrp="1"/>
          </p:cNvSpPr>
          <p:nvPr>
            <p:ph type="sldNum" sz="quarter" idx="12"/>
          </p:nvPr>
        </p:nvSpPr>
        <p:spPr/>
        <p:txBody>
          <a:bodyPr/>
          <a:lstStyle/>
          <a:p>
            <a:fld id="{2A3BDE75-907D-4853-87E8-76DDB018510F}" type="slidenum">
              <a:rPr lang="ko-KR" altLang="en-US" smtClean="0"/>
              <a:t>12</a:t>
            </a:fld>
            <a:endParaRPr lang="ko-KR" altLang="en-US"/>
          </a:p>
        </p:txBody>
      </p:sp>
    </p:spTree>
    <p:extLst>
      <p:ext uri="{BB962C8B-B14F-4D97-AF65-F5344CB8AC3E}">
        <p14:creationId xmlns:p14="http://schemas.microsoft.com/office/powerpoint/2010/main" val="932579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9929577E-687C-C7B4-02C5-0FF1764694FD}"/>
              </a:ext>
            </a:extLst>
          </p:cNvPr>
          <p:cNvSpPr>
            <a:spLocks noGrp="1"/>
          </p:cNvSpPr>
          <p:nvPr>
            <p:ph idx="1"/>
          </p:nvPr>
        </p:nvSpPr>
        <p:spPr>
          <a:xfrm>
            <a:off x="686127" y="1253331"/>
            <a:ext cx="10563509" cy="4870632"/>
          </a:xfrm>
        </p:spPr>
        <p:txBody>
          <a:bodyPr>
            <a:normAutofit lnSpcReduction="10000"/>
          </a:bodyPr>
          <a:lstStyle/>
          <a:p>
            <a:pPr marL="457200" indent="-457200">
              <a:buFont typeface="+mj-lt"/>
              <a:buAutoNum type="arabicParenR"/>
            </a:pPr>
            <a:r>
              <a:rPr lang="en-US" altLang="ko-KR" sz="2000" dirty="0"/>
              <a:t>RELEVANCE </a:t>
            </a:r>
          </a:p>
          <a:p>
            <a:pPr marL="457200" lvl="1" indent="0">
              <a:buNone/>
            </a:pPr>
            <a:r>
              <a:rPr lang="en-US" altLang="ko-KR" sz="1600" dirty="0"/>
              <a:t>Ensure the GHG inventory appropriately reflects the GHG emissions of the company and serves the decision-making needs of users – both internal and external to the company. </a:t>
            </a:r>
          </a:p>
          <a:p>
            <a:pPr marL="457200" indent="-457200">
              <a:buFont typeface="+mj-lt"/>
              <a:buAutoNum type="arabicParenR"/>
            </a:pPr>
            <a:r>
              <a:rPr lang="en-US" altLang="ko-KR" sz="2000" dirty="0"/>
              <a:t>COMPLETENESS </a:t>
            </a:r>
          </a:p>
          <a:p>
            <a:pPr marL="457200" lvl="1" indent="0">
              <a:buNone/>
            </a:pPr>
            <a:r>
              <a:rPr lang="en-US" altLang="ko-KR" sz="1600" dirty="0"/>
              <a:t>Account for and report on all GHG emission sources and activities within the chosen inventory boundary. Disclose and justify any specific exclusions. </a:t>
            </a:r>
          </a:p>
          <a:p>
            <a:pPr marL="457200" indent="-457200">
              <a:buFont typeface="+mj-lt"/>
              <a:buAutoNum type="arabicParenR"/>
            </a:pPr>
            <a:r>
              <a:rPr lang="en-US" altLang="ko-KR" sz="2000" dirty="0"/>
              <a:t>CONSISTENCY </a:t>
            </a:r>
          </a:p>
          <a:p>
            <a:pPr marL="457200" lvl="1" indent="0">
              <a:buNone/>
            </a:pPr>
            <a:r>
              <a:rPr lang="en-US" altLang="ko-KR" sz="1600" dirty="0"/>
              <a:t>Use consistent methodologies to allow for meaningful comparisons of emissions over time. Transparently document any changes to the data, inventory boundary, methods, or any other relevant factors in the time series. </a:t>
            </a:r>
          </a:p>
          <a:p>
            <a:pPr marL="457200" indent="-457200">
              <a:buFont typeface="+mj-lt"/>
              <a:buAutoNum type="arabicParenR"/>
            </a:pPr>
            <a:r>
              <a:rPr lang="en-US" altLang="ko-KR" sz="2000" dirty="0"/>
              <a:t>TRANSPARENCY </a:t>
            </a:r>
          </a:p>
          <a:p>
            <a:pPr marL="457200" lvl="1" indent="0">
              <a:buNone/>
            </a:pPr>
            <a:r>
              <a:rPr lang="en-US" altLang="ko-KR" sz="1600" dirty="0"/>
              <a:t>Address all relevant issues in a factual and coherent manner, based on a clear audit trail. Disclose any relevant assumptions and make appropriate references to the accounting and calculation methodologies and data sources used. </a:t>
            </a:r>
          </a:p>
          <a:p>
            <a:pPr marL="457200" indent="-457200">
              <a:buFont typeface="+mj-lt"/>
              <a:buAutoNum type="arabicParenR"/>
            </a:pPr>
            <a:r>
              <a:rPr lang="en-US" altLang="ko-KR" sz="2000" dirty="0"/>
              <a:t>ACCURACY </a:t>
            </a:r>
          </a:p>
          <a:p>
            <a:pPr marL="457200" lvl="1" indent="0">
              <a:buNone/>
            </a:pPr>
            <a:r>
              <a:rPr lang="en-US" altLang="ko-KR" sz="1600" dirty="0"/>
              <a:t>Ensure that the quantification of GHG emissions is systematically neither over nor under actual emissions, as far as can be judged, and that uncertainties are reduced as far as practicable. Achieve sufficient accuracy to enable users to make decisions with reasonable assurance as to the integrity of the reported information</a:t>
            </a:r>
            <a:endParaRPr lang="ko-KR" altLang="en-US" sz="1600" dirty="0"/>
          </a:p>
        </p:txBody>
      </p:sp>
      <p:sp>
        <p:nvSpPr>
          <p:cNvPr id="4" name="직사각형 3">
            <a:extLst>
              <a:ext uri="{FF2B5EF4-FFF2-40B4-BE49-F238E27FC236}">
                <a16:creationId xmlns:a16="http://schemas.microsoft.com/office/drawing/2014/main" id="{02880677-084D-74DE-0A44-ED838DC5BD7E}"/>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EE20F950-1F88-56C4-A10A-11BD31332C85}"/>
              </a:ext>
            </a:extLst>
          </p:cNvPr>
          <p:cNvGrpSpPr/>
          <p:nvPr/>
        </p:nvGrpSpPr>
        <p:grpSpPr>
          <a:xfrm>
            <a:off x="404018" y="230978"/>
            <a:ext cx="9758036" cy="721519"/>
            <a:chOff x="404018" y="230978"/>
            <a:chExt cx="9758036" cy="721519"/>
          </a:xfrm>
        </p:grpSpPr>
        <p:sp>
          <p:nvSpPr>
            <p:cNvPr id="6" name="TextBox 5">
              <a:extLst>
                <a:ext uri="{FF2B5EF4-FFF2-40B4-BE49-F238E27FC236}">
                  <a16:creationId xmlns:a16="http://schemas.microsoft.com/office/drawing/2014/main" id="{22D33C0B-0534-8DBA-C961-2F12E45D8E53}"/>
                </a:ext>
              </a:extLst>
            </p:cNvPr>
            <p:cNvSpPr txBox="1"/>
            <p:nvPr/>
          </p:nvSpPr>
          <p:spPr>
            <a:xfrm>
              <a:off x="959663" y="263915"/>
              <a:ext cx="9202391"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Chapter 1 GHG Accounting and Reporting Principles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50FE69D0-11FF-803A-17CD-172B1CCFA302}"/>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E0A30AF6-5AF5-CB85-CA7B-EBDE196F3CE7}"/>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2DB5DCEE-14F0-64EA-650C-692CF95D7E3C}"/>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AC118B43-E83A-39AD-9C2A-1C2F151AA378}"/>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BEDDB8A8-2165-5C9A-4FA8-80C04F5C079B}"/>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5A9ED5D6-6735-8517-EC99-754C92FC1AC9}"/>
              </a:ext>
            </a:extLst>
          </p:cNvPr>
          <p:cNvSpPr>
            <a:spLocks noGrp="1"/>
          </p:cNvSpPr>
          <p:nvPr>
            <p:ph type="sldNum" sz="quarter" idx="12"/>
          </p:nvPr>
        </p:nvSpPr>
        <p:spPr/>
        <p:txBody>
          <a:bodyPr/>
          <a:lstStyle/>
          <a:p>
            <a:fld id="{2A3BDE75-907D-4853-87E8-76DDB018510F}" type="slidenum">
              <a:rPr lang="ko-KR" altLang="en-US" smtClean="0"/>
              <a:t>13</a:t>
            </a:fld>
            <a:endParaRPr lang="ko-KR" altLang="en-US"/>
          </a:p>
        </p:txBody>
      </p:sp>
    </p:spTree>
    <p:extLst>
      <p:ext uri="{BB962C8B-B14F-4D97-AF65-F5344CB8AC3E}">
        <p14:creationId xmlns:p14="http://schemas.microsoft.com/office/powerpoint/2010/main" val="3052323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내용 개체 틀 3">
            <a:extLst>
              <a:ext uri="{FF2B5EF4-FFF2-40B4-BE49-F238E27FC236}">
                <a16:creationId xmlns:a16="http://schemas.microsoft.com/office/drawing/2014/main" id="{39105DC9-3CF8-66C7-1282-3AF547CE5B59}"/>
              </a:ext>
            </a:extLst>
          </p:cNvPr>
          <p:cNvGraphicFramePr>
            <a:graphicFrameLocks noGrp="1"/>
          </p:cNvGraphicFramePr>
          <p:nvPr>
            <p:ph idx="1"/>
            <p:extLst>
              <p:ext uri="{D42A27DB-BD31-4B8C-83A1-F6EECF244321}">
                <p14:modId xmlns:p14="http://schemas.microsoft.com/office/powerpoint/2010/main" val="3262407138"/>
              </p:ext>
            </p:extLst>
          </p:nvPr>
        </p:nvGraphicFramePr>
        <p:xfrm>
          <a:off x="1209304" y="1395413"/>
          <a:ext cx="9830171" cy="4753454"/>
        </p:xfrm>
        <a:graphic>
          <a:graphicData uri="http://schemas.openxmlformats.org/drawingml/2006/table">
            <a:tbl>
              <a:tblPr>
                <a:tableStyleId>{5C22544A-7EE6-4342-B048-85BDC9FD1C3A}</a:tableStyleId>
              </a:tblPr>
              <a:tblGrid>
                <a:gridCol w="2236117">
                  <a:extLst>
                    <a:ext uri="{9D8B030D-6E8A-4147-A177-3AD203B41FA5}">
                      <a16:colId xmlns:a16="http://schemas.microsoft.com/office/drawing/2014/main" val="3949529746"/>
                    </a:ext>
                  </a:extLst>
                </a:gridCol>
                <a:gridCol w="4185044">
                  <a:extLst>
                    <a:ext uri="{9D8B030D-6E8A-4147-A177-3AD203B41FA5}">
                      <a16:colId xmlns:a16="http://schemas.microsoft.com/office/drawing/2014/main" val="2405711234"/>
                    </a:ext>
                  </a:extLst>
                </a:gridCol>
                <a:gridCol w="3409010">
                  <a:extLst>
                    <a:ext uri="{9D8B030D-6E8A-4147-A177-3AD203B41FA5}">
                      <a16:colId xmlns:a16="http://schemas.microsoft.com/office/drawing/2014/main" val="305348934"/>
                    </a:ext>
                  </a:extLst>
                </a:gridCol>
              </a:tblGrid>
              <a:tr h="557213">
                <a:tc>
                  <a:txBody>
                    <a:bodyPr/>
                    <a:lstStyle/>
                    <a:p>
                      <a:pPr algn="ctr" fontAlgn="ctr"/>
                      <a:r>
                        <a:rPr lang="en-US" sz="2400" b="1" u="none" strike="noStrike" dirty="0">
                          <a:solidFill>
                            <a:schemeClr val="bg1"/>
                          </a:solidFill>
                          <a:effectLst/>
                        </a:rPr>
                        <a:t>GHG </a:t>
                      </a:r>
                      <a:endParaRPr lang="en-US" sz="24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2400" b="1" u="none" strike="noStrike" dirty="0">
                          <a:solidFill>
                            <a:schemeClr val="bg1"/>
                          </a:solidFill>
                          <a:effectLst/>
                        </a:rPr>
                        <a:t>ISSB(S1)</a:t>
                      </a:r>
                      <a:endParaRPr lang="en-US" sz="24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2400" b="1" u="none" strike="noStrike" dirty="0">
                          <a:solidFill>
                            <a:schemeClr val="bg1"/>
                          </a:solidFill>
                          <a:effectLst/>
                        </a:rPr>
                        <a:t>GRI</a:t>
                      </a:r>
                      <a:endParaRPr lang="en-US" sz="24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extLst>
                  <a:ext uri="{0D108BD9-81ED-4DB2-BD59-A6C34878D82A}">
                    <a16:rowId xmlns:a16="http://schemas.microsoft.com/office/drawing/2014/main" val="2552040070"/>
                  </a:ext>
                </a:extLst>
              </a:tr>
              <a:tr h="466249">
                <a:tc rowSpan="4">
                  <a:txBody>
                    <a:bodyPr/>
                    <a:lstStyle/>
                    <a:p>
                      <a:pPr algn="l" fontAlgn="ctr"/>
                      <a:r>
                        <a:rPr lang="en-US" sz="2400" u="none" strike="noStrike" dirty="0">
                          <a:effectLst/>
                        </a:rPr>
                        <a:t> Relevance</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effectLst/>
                        </a:rPr>
                        <a:t> Relevance</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1863363651"/>
                  </a:ext>
                </a:extLst>
              </a:tr>
              <a:tr h="466249">
                <a:tc vMerge="1">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l" fontAlgn="ctr"/>
                      <a:r>
                        <a:rPr lang="en-US" sz="2400" u="none" strike="noStrike" dirty="0">
                          <a:effectLst/>
                        </a:rPr>
                        <a:t> Materiality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848588315"/>
                  </a:ext>
                </a:extLst>
              </a:tr>
              <a:tr h="466249">
                <a:tc vMerge="1">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l" fontAlgn="ctr"/>
                      <a:r>
                        <a:rPr lang="en-US" sz="2400" u="none" strike="noStrike" dirty="0">
                          <a:effectLst/>
                        </a:rPr>
                        <a:t> Faithful Representation</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3903335253"/>
                  </a:ext>
                </a:extLst>
              </a:tr>
              <a:tr h="466249">
                <a:tc vMerge="1">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l" fontAlgn="ctr"/>
                      <a:r>
                        <a:rPr lang="en-US" sz="2400" u="none" strike="noStrike" dirty="0">
                          <a:effectLst/>
                        </a:rPr>
                        <a:t> Timeless/Understandability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effectLst/>
                        </a:rPr>
                        <a:t> Timeliness</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1997209732"/>
                  </a:ext>
                </a:extLst>
              </a:tr>
              <a:tr h="466249">
                <a:tc>
                  <a:txBody>
                    <a:bodyPr/>
                    <a:lstStyle/>
                    <a:p>
                      <a:pPr algn="l" fontAlgn="ctr"/>
                      <a:r>
                        <a:rPr lang="en-US" sz="2400" u="none" strike="noStrike" dirty="0">
                          <a:effectLst/>
                        </a:rPr>
                        <a:t> Completeness</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699677361"/>
                  </a:ext>
                </a:extLst>
              </a:tr>
              <a:tr h="466249">
                <a:tc>
                  <a:txBody>
                    <a:bodyPr/>
                    <a:lstStyle/>
                    <a:p>
                      <a:pPr algn="l" fontAlgn="ctr"/>
                      <a:r>
                        <a:rPr lang="en-US" sz="2400" u="none" strike="noStrike" dirty="0">
                          <a:solidFill>
                            <a:srgbClr val="FF0000"/>
                          </a:solidFill>
                          <a:effectLst/>
                        </a:rPr>
                        <a:t> Consistency</a:t>
                      </a:r>
                      <a:endParaRPr lang="en-US" sz="2400" b="0" i="0" u="none" strike="noStrike" dirty="0">
                        <a:solidFill>
                          <a:srgbClr val="FF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solidFill>
                            <a:srgbClr val="FF0000"/>
                          </a:solidFill>
                          <a:effectLst/>
                        </a:rPr>
                        <a:t> Comparability</a:t>
                      </a:r>
                      <a:endParaRPr lang="en-US" sz="2400" b="0" i="0" u="none" strike="noStrike" dirty="0">
                        <a:solidFill>
                          <a:srgbClr val="FF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solidFill>
                            <a:srgbClr val="FF0000"/>
                          </a:solidFill>
                          <a:effectLst/>
                        </a:rPr>
                        <a:t> Comparability</a:t>
                      </a:r>
                      <a:endParaRPr lang="en-US" sz="2400" b="0" i="0" u="none" strike="noStrike" dirty="0">
                        <a:solidFill>
                          <a:srgbClr val="FF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8186726"/>
                  </a:ext>
                </a:extLst>
              </a:tr>
              <a:tr h="466249">
                <a:tc>
                  <a:txBody>
                    <a:bodyPr/>
                    <a:lstStyle/>
                    <a:p>
                      <a:pPr algn="l" fontAlgn="ctr"/>
                      <a:r>
                        <a:rPr lang="en-US" sz="2400" u="none" strike="noStrike" dirty="0">
                          <a:effectLst/>
                        </a:rPr>
                        <a:t> Transparency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effectLst/>
                        </a:rPr>
                        <a:t> Clarity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3438500016"/>
                  </a:ext>
                </a:extLst>
              </a:tr>
              <a:tr h="466249">
                <a:tc rowSpan="2">
                  <a:txBody>
                    <a:bodyPr/>
                    <a:lstStyle/>
                    <a:p>
                      <a:pPr algn="l" fontAlgn="ctr"/>
                      <a:r>
                        <a:rPr lang="en-US" sz="2400" u="none" strike="noStrike" dirty="0">
                          <a:effectLst/>
                        </a:rPr>
                        <a:t> Accuracy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effectLst/>
                        </a:rPr>
                        <a:t> Verifiability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effectLst/>
                        </a:rPr>
                        <a:t> Accuracy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1205946663"/>
                  </a:ext>
                </a:extLst>
              </a:tr>
              <a:tr h="466249">
                <a:tc vMerge="1">
                  <a:txBody>
                    <a:bodyPr/>
                    <a:lstStyle/>
                    <a:p>
                      <a:pPr algn="l" fontAlgn="ctr"/>
                      <a:endParaRPr lang="ko-KR" alt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l" fontAlgn="ctr"/>
                      <a:endParaRPr lang="ko-KR" altLang="en-US" sz="2400" b="0"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tc>
                  <a:txBody>
                    <a:bodyPr/>
                    <a:lstStyle/>
                    <a:p>
                      <a:pPr algn="l" fontAlgn="ctr"/>
                      <a:r>
                        <a:rPr lang="en-US" sz="2400" u="none" strike="noStrike" dirty="0">
                          <a:effectLst/>
                        </a:rPr>
                        <a:t> Reliability</a:t>
                      </a:r>
                      <a:endParaRPr lang="en-US" sz="24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solidFill>
                      <a:schemeClr val="bg1">
                        <a:lumMod val="95000"/>
                      </a:schemeClr>
                    </a:solidFill>
                  </a:tcPr>
                </a:tc>
                <a:extLst>
                  <a:ext uri="{0D108BD9-81ED-4DB2-BD59-A6C34878D82A}">
                    <a16:rowId xmlns:a16="http://schemas.microsoft.com/office/drawing/2014/main" val="3732881329"/>
                  </a:ext>
                </a:extLst>
              </a:tr>
            </a:tbl>
          </a:graphicData>
        </a:graphic>
      </p:graphicFrame>
      <p:sp>
        <p:nvSpPr>
          <p:cNvPr id="3" name="직사각형 2">
            <a:extLst>
              <a:ext uri="{FF2B5EF4-FFF2-40B4-BE49-F238E27FC236}">
                <a16:creationId xmlns:a16="http://schemas.microsoft.com/office/drawing/2014/main" id="{BB0D3F1A-AEF1-EC33-C344-89557D4B5E3F}"/>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133175CD-2234-2BAD-C766-D57F336D194C}"/>
              </a:ext>
            </a:extLst>
          </p:cNvPr>
          <p:cNvGrpSpPr/>
          <p:nvPr/>
        </p:nvGrpSpPr>
        <p:grpSpPr>
          <a:xfrm>
            <a:off x="404018" y="230978"/>
            <a:ext cx="6692774" cy="721519"/>
            <a:chOff x="404018" y="230978"/>
            <a:chExt cx="6692774" cy="721519"/>
          </a:xfrm>
        </p:grpSpPr>
        <p:sp>
          <p:nvSpPr>
            <p:cNvPr id="6" name="TextBox 5">
              <a:extLst>
                <a:ext uri="{FF2B5EF4-FFF2-40B4-BE49-F238E27FC236}">
                  <a16:creationId xmlns:a16="http://schemas.microsoft.com/office/drawing/2014/main" id="{A3FF0C29-206D-3F2B-B032-254DF69CE769}"/>
                </a:ext>
              </a:extLst>
            </p:cNvPr>
            <p:cNvSpPr txBox="1"/>
            <p:nvPr/>
          </p:nvSpPr>
          <p:spPr>
            <a:xfrm>
              <a:off x="959663" y="263915"/>
              <a:ext cx="6137129"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Useful Information Characteristics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D86F7B87-DE47-5FFF-9112-785E37E3CA0E}"/>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84D89E7A-064D-F82E-1933-BB3695C8BAA6}"/>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065F1649-0210-42AB-C024-12A057CF9F05}"/>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06747B38-F0EC-206F-96EF-0754D64BBF9B}"/>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FCF3E0EB-3247-3456-2E44-F4F034D37904}"/>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D797095A-D597-FD2A-0AAC-85B97B1EA90E}"/>
              </a:ext>
            </a:extLst>
          </p:cNvPr>
          <p:cNvSpPr>
            <a:spLocks noGrp="1"/>
          </p:cNvSpPr>
          <p:nvPr>
            <p:ph type="sldNum" sz="quarter" idx="12"/>
          </p:nvPr>
        </p:nvSpPr>
        <p:spPr/>
        <p:txBody>
          <a:bodyPr/>
          <a:lstStyle/>
          <a:p>
            <a:fld id="{2A3BDE75-907D-4853-87E8-76DDB018510F}" type="slidenum">
              <a:rPr lang="ko-KR" altLang="en-US" smtClean="0"/>
              <a:t>14</a:t>
            </a:fld>
            <a:endParaRPr lang="ko-KR" altLang="en-US"/>
          </a:p>
        </p:txBody>
      </p:sp>
    </p:spTree>
    <p:extLst>
      <p:ext uri="{BB962C8B-B14F-4D97-AF65-F5344CB8AC3E}">
        <p14:creationId xmlns:p14="http://schemas.microsoft.com/office/powerpoint/2010/main" val="32682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83AF4563-53EB-615E-E519-E77F3D511027}"/>
              </a:ext>
            </a:extLst>
          </p:cNvPr>
          <p:cNvSpPr>
            <a:spLocks noGrp="1"/>
          </p:cNvSpPr>
          <p:nvPr>
            <p:ph idx="1"/>
          </p:nvPr>
        </p:nvSpPr>
        <p:spPr>
          <a:xfrm>
            <a:off x="838200" y="1395413"/>
            <a:ext cx="10515600" cy="4351338"/>
          </a:xfrm>
        </p:spPr>
        <p:txBody>
          <a:bodyPr>
            <a:normAutofit/>
          </a:bodyPr>
          <a:lstStyle/>
          <a:p>
            <a:r>
              <a:rPr lang="en-US" altLang="ko-KR" dirty="0"/>
              <a:t>How to consolidate GHG emissions depending on firms’ legal and organizational structures?</a:t>
            </a:r>
          </a:p>
          <a:p>
            <a:endParaRPr lang="en-US" altLang="ko-KR" dirty="0"/>
          </a:p>
          <a:p>
            <a:r>
              <a:rPr lang="en-US" altLang="ko-KR" dirty="0"/>
              <a:t>3 approaches</a:t>
            </a:r>
          </a:p>
          <a:p>
            <a:pPr marL="914400" lvl="1" indent="-457200">
              <a:buFont typeface="+mj-lt"/>
              <a:buAutoNum type="arabicParenR"/>
            </a:pPr>
            <a:r>
              <a:rPr lang="en-US" altLang="ko-KR" dirty="0"/>
              <a:t>Equity share approach</a:t>
            </a:r>
          </a:p>
          <a:p>
            <a:pPr marL="914400" lvl="1" indent="-457200">
              <a:buFont typeface="+mj-lt"/>
              <a:buAutoNum type="arabicParenR"/>
            </a:pPr>
            <a:r>
              <a:rPr lang="en-US" altLang="ko-KR" dirty="0"/>
              <a:t>Control approach I (Financial control)</a:t>
            </a:r>
          </a:p>
          <a:p>
            <a:pPr marL="914400" lvl="1" indent="-457200">
              <a:buFont typeface="+mj-lt"/>
              <a:buAutoNum type="arabicParenR"/>
            </a:pPr>
            <a:r>
              <a:rPr lang="en-US" altLang="ko-KR" dirty="0"/>
              <a:t>Control approach II (Operational control)</a:t>
            </a:r>
          </a:p>
          <a:p>
            <a:pPr marL="914400" lvl="1" indent="-457200">
              <a:buFont typeface="+mj-lt"/>
              <a:buAutoNum type="arabicParenR"/>
            </a:pPr>
            <a:endParaRPr lang="en-US" altLang="ko-KR" dirty="0"/>
          </a:p>
          <a:p>
            <a:r>
              <a:rPr lang="en-US" altLang="ko-KR" dirty="0"/>
              <a:t>Are these approaches consistent with control concept of consolidated F/S preparation?</a:t>
            </a:r>
          </a:p>
          <a:p>
            <a:endParaRPr lang="ko-KR" altLang="en-US" dirty="0"/>
          </a:p>
        </p:txBody>
      </p:sp>
      <p:sp>
        <p:nvSpPr>
          <p:cNvPr id="4" name="직사각형 3">
            <a:extLst>
              <a:ext uri="{FF2B5EF4-FFF2-40B4-BE49-F238E27FC236}">
                <a16:creationId xmlns:a16="http://schemas.microsoft.com/office/drawing/2014/main" id="{8514B938-66BF-84C2-57F5-207227722CB0}"/>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CDAA3069-BCEF-BF92-3D27-0B5A8B6D3A7A}"/>
              </a:ext>
            </a:extLst>
          </p:cNvPr>
          <p:cNvGrpSpPr/>
          <p:nvPr/>
        </p:nvGrpSpPr>
        <p:grpSpPr>
          <a:xfrm>
            <a:off x="404018" y="230978"/>
            <a:ext cx="10328449" cy="721519"/>
            <a:chOff x="404018" y="230978"/>
            <a:chExt cx="10328449" cy="721519"/>
          </a:xfrm>
        </p:grpSpPr>
        <p:sp>
          <p:nvSpPr>
            <p:cNvPr id="6" name="TextBox 5">
              <a:extLst>
                <a:ext uri="{FF2B5EF4-FFF2-40B4-BE49-F238E27FC236}">
                  <a16:creationId xmlns:a16="http://schemas.microsoft.com/office/drawing/2014/main" id="{2DC4BF55-D085-3840-D444-1C5BD1684D9F}"/>
                </a:ext>
              </a:extLst>
            </p:cNvPr>
            <p:cNvSpPr txBox="1"/>
            <p:nvPr/>
          </p:nvSpPr>
          <p:spPr>
            <a:xfrm>
              <a:off x="959663" y="263915"/>
              <a:ext cx="9772804"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Chapter 3 Setting Organizational Boundaries (Standard)</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C69D7603-0EF8-8176-C34C-3B12E4208FD7}"/>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1D5315C4-34C9-CC7A-F7A8-F6379EF731EC}"/>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5D9CD5F2-1D54-7623-2FA4-E2BF9E1DB257}"/>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4873CCBC-8308-CD14-DDF2-AD693C7C77B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B6FA451B-19EC-5725-577A-BF31DD8B118A}"/>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8CC1383A-9A14-F348-54BA-246793261ADD}"/>
              </a:ext>
            </a:extLst>
          </p:cNvPr>
          <p:cNvSpPr>
            <a:spLocks noGrp="1"/>
          </p:cNvSpPr>
          <p:nvPr>
            <p:ph type="sldNum" sz="quarter" idx="12"/>
          </p:nvPr>
        </p:nvSpPr>
        <p:spPr/>
        <p:txBody>
          <a:bodyPr/>
          <a:lstStyle/>
          <a:p>
            <a:fld id="{2A3BDE75-907D-4853-87E8-76DDB018510F}" type="slidenum">
              <a:rPr lang="ko-KR" altLang="en-US" smtClean="0"/>
              <a:t>15</a:t>
            </a:fld>
            <a:endParaRPr lang="ko-KR" altLang="en-US"/>
          </a:p>
        </p:txBody>
      </p:sp>
    </p:spTree>
    <p:extLst>
      <p:ext uri="{BB962C8B-B14F-4D97-AF65-F5344CB8AC3E}">
        <p14:creationId xmlns:p14="http://schemas.microsoft.com/office/powerpoint/2010/main" val="1705244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F0938FEE-F5B8-4C80-D144-9DB2B9F60330}"/>
              </a:ext>
            </a:extLst>
          </p:cNvPr>
          <p:cNvSpPr>
            <a:spLocks noGrp="1"/>
          </p:cNvSpPr>
          <p:nvPr>
            <p:ph idx="1"/>
          </p:nvPr>
        </p:nvSpPr>
        <p:spPr>
          <a:xfrm>
            <a:off x="838200" y="1395413"/>
            <a:ext cx="10515600" cy="4351338"/>
          </a:xfrm>
        </p:spPr>
        <p:txBody>
          <a:bodyPr/>
          <a:lstStyle/>
          <a:p>
            <a:r>
              <a:rPr lang="en-US" altLang="ko-KR" dirty="0"/>
              <a:t>Under equity share approach</a:t>
            </a:r>
          </a:p>
          <a:p>
            <a:pPr marL="971550" lvl="1" indent="-514350">
              <a:buFont typeface="+mj-lt"/>
              <a:buAutoNum type="arabicPeriod"/>
            </a:pPr>
            <a:r>
              <a:rPr lang="en-US" altLang="ko-KR" dirty="0"/>
              <a:t>accounts for GHG emissions from operations according to its share of equity </a:t>
            </a:r>
          </a:p>
          <a:p>
            <a:pPr marL="971550" lvl="1" indent="-514350">
              <a:buFont typeface="+mj-lt"/>
              <a:buAutoNum type="arabicPeriod"/>
            </a:pPr>
            <a:r>
              <a:rPr lang="en-US" altLang="ko-KR" dirty="0"/>
              <a:t>reflects economic interest: the extent of rights a company has to the risks and rewards flowing from an operation</a:t>
            </a:r>
          </a:p>
          <a:p>
            <a:pPr marL="971550" lvl="1" indent="-514350">
              <a:buFont typeface="+mj-lt"/>
              <a:buAutoNum type="arabicPeriod"/>
            </a:pPr>
            <a:r>
              <a:rPr lang="en-US" altLang="ko-KR" dirty="0"/>
              <a:t>When equity share does not reflect the economic substance with the operation, the economic substance always overrides the legal ownership form  (consistent with IFRS??)</a:t>
            </a:r>
          </a:p>
          <a:p>
            <a:pPr marL="971550" lvl="1" indent="-514350">
              <a:buFont typeface="+mj-lt"/>
              <a:buAutoNum type="arabicPeriod"/>
            </a:pPr>
            <a:endParaRPr lang="en-US" altLang="ko-KR" dirty="0"/>
          </a:p>
          <a:p>
            <a:pPr marL="457200" lvl="1" indent="0">
              <a:buNone/>
            </a:pPr>
            <a:r>
              <a:rPr lang="en-US" altLang="ko-KR" dirty="0"/>
              <a:t>-&gt; </a:t>
            </a:r>
            <a:r>
              <a:rPr lang="ko-KR" altLang="en-US" dirty="0"/>
              <a:t>비례</a:t>
            </a:r>
            <a:r>
              <a:rPr lang="en-US" altLang="ko-KR" dirty="0"/>
              <a:t> </a:t>
            </a:r>
            <a:r>
              <a:rPr lang="ko-KR" altLang="en-US" dirty="0"/>
              <a:t>연결</a:t>
            </a:r>
            <a:r>
              <a:rPr lang="en-US" altLang="ko-KR" dirty="0"/>
              <a:t>???</a:t>
            </a:r>
          </a:p>
          <a:p>
            <a:endParaRPr lang="ko-KR" altLang="en-US" dirty="0"/>
          </a:p>
        </p:txBody>
      </p:sp>
      <p:sp>
        <p:nvSpPr>
          <p:cNvPr id="4" name="직사각형 3">
            <a:extLst>
              <a:ext uri="{FF2B5EF4-FFF2-40B4-BE49-F238E27FC236}">
                <a16:creationId xmlns:a16="http://schemas.microsoft.com/office/drawing/2014/main" id="{22C66740-4629-D983-EF13-85E99D627612}"/>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5B077E67-6F2A-FBF6-8866-28451EC42B28}"/>
              </a:ext>
            </a:extLst>
          </p:cNvPr>
          <p:cNvGrpSpPr/>
          <p:nvPr/>
        </p:nvGrpSpPr>
        <p:grpSpPr>
          <a:xfrm>
            <a:off x="404018" y="230978"/>
            <a:ext cx="10328449" cy="721519"/>
            <a:chOff x="404018" y="230978"/>
            <a:chExt cx="10328449" cy="721519"/>
          </a:xfrm>
        </p:grpSpPr>
        <p:sp>
          <p:nvSpPr>
            <p:cNvPr id="6" name="TextBox 5">
              <a:extLst>
                <a:ext uri="{FF2B5EF4-FFF2-40B4-BE49-F238E27FC236}">
                  <a16:creationId xmlns:a16="http://schemas.microsoft.com/office/drawing/2014/main" id="{82AA4C22-D9EE-7832-DA25-A6EFDFF0B129}"/>
                </a:ext>
              </a:extLst>
            </p:cNvPr>
            <p:cNvSpPr txBox="1"/>
            <p:nvPr/>
          </p:nvSpPr>
          <p:spPr>
            <a:xfrm>
              <a:off x="959663" y="263915"/>
              <a:ext cx="9772804"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Chapter 3 Setting Organizational Boundaries (Standard)</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D97E47E8-1626-B0F4-08F0-6D5D42EA671D}"/>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F8F55FF5-234E-EB18-2166-59A6A73BB2DE}"/>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F83C659D-D775-6EFF-066E-04DAA6D19E1E}"/>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2E23E283-D740-D68D-ABCA-462CBE48247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F206845C-6B17-B880-12EE-16D136456082}"/>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5FE8B101-65DD-49BF-F1EF-BC4504A72B52}"/>
              </a:ext>
            </a:extLst>
          </p:cNvPr>
          <p:cNvSpPr>
            <a:spLocks noGrp="1"/>
          </p:cNvSpPr>
          <p:nvPr>
            <p:ph type="sldNum" sz="quarter" idx="12"/>
          </p:nvPr>
        </p:nvSpPr>
        <p:spPr/>
        <p:txBody>
          <a:bodyPr/>
          <a:lstStyle/>
          <a:p>
            <a:fld id="{2A3BDE75-907D-4853-87E8-76DDB018510F}" type="slidenum">
              <a:rPr lang="ko-KR" altLang="en-US" smtClean="0"/>
              <a:t>16</a:t>
            </a:fld>
            <a:endParaRPr lang="ko-KR" altLang="en-US"/>
          </a:p>
        </p:txBody>
      </p:sp>
    </p:spTree>
    <p:extLst>
      <p:ext uri="{BB962C8B-B14F-4D97-AF65-F5344CB8AC3E}">
        <p14:creationId xmlns:p14="http://schemas.microsoft.com/office/powerpoint/2010/main" val="666308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F0938FEE-F5B8-4C80-D144-9DB2B9F60330}"/>
              </a:ext>
            </a:extLst>
          </p:cNvPr>
          <p:cNvSpPr>
            <a:spLocks noGrp="1"/>
          </p:cNvSpPr>
          <p:nvPr>
            <p:ph idx="1"/>
          </p:nvPr>
        </p:nvSpPr>
        <p:spPr>
          <a:xfrm>
            <a:off x="838200" y="1395413"/>
            <a:ext cx="10515600" cy="4351338"/>
          </a:xfrm>
        </p:spPr>
        <p:txBody>
          <a:bodyPr>
            <a:normAutofit fontScale="92500" lnSpcReduction="10000"/>
          </a:bodyPr>
          <a:lstStyle/>
          <a:p>
            <a:r>
              <a:rPr lang="en-US" altLang="ko-KR" sz="3000" dirty="0"/>
              <a:t>Under the control approach</a:t>
            </a:r>
          </a:p>
          <a:p>
            <a:pPr marL="971550" lvl="1" indent="-514350">
              <a:buFont typeface="+mj-lt"/>
              <a:buAutoNum type="arabicPeriod"/>
            </a:pPr>
            <a:r>
              <a:rPr lang="en-US" altLang="ko-KR" dirty="0"/>
              <a:t>accounts for 100 percent of the GHG emissions from operations over which it has control</a:t>
            </a:r>
          </a:p>
          <a:p>
            <a:pPr marL="971550" lvl="1" indent="-514350">
              <a:buFont typeface="+mj-lt"/>
              <a:buAutoNum type="arabicPeriod"/>
            </a:pPr>
            <a:r>
              <a:rPr lang="en-US" altLang="ko-KR" b="1" dirty="0"/>
              <a:t>Financial control</a:t>
            </a:r>
            <a:r>
              <a:rPr lang="en-US" altLang="ko-KR" dirty="0"/>
              <a:t>: if a firm has the ability to direct the financial and operating policies of other with a view to gaining economic benefits from its activities</a:t>
            </a:r>
          </a:p>
          <a:p>
            <a:pPr marL="971550" lvl="1" indent="-514350">
              <a:buFont typeface="+mj-lt"/>
              <a:buAutoNum type="arabicPeriod"/>
            </a:pPr>
            <a:r>
              <a:rPr lang="en-US" altLang="ko-KR" b="1" dirty="0"/>
              <a:t>Operational control</a:t>
            </a:r>
            <a:r>
              <a:rPr lang="en-US" altLang="ko-KR" dirty="0"/>
              <a:t>: if the former or one of its subsidiaries(???) has the full authority to introduce and implement its operating policies at the operation. having operational control does not mean that a company necessarily has authority to make all decisions concerning an operation.  </a:t>
            </a:r>
          </a:p>
          <a:p>
            <a:pPr marL="971550" lvl="1" indent="-514350">
              <a:buFont typeface="+mj-lt"/>
              <a:buAutoNum type="arabicPeriod"/>
            </a:pPr>
            <a:endParaRPr lang="en-US" altLang="ko-KR" dirty="0"/>
          </a:p>
          <a:p>
            <a:pPr marL="457200" lvl="1" indent="0">
              <a:buNone/>
            </a:pPr>
            <a:r>
              <a:rPr lang="en-US" altLang="ko-KR" dirty="0"/>
              <a:t>-&gt; </a:t>
            </a:r>
            <a:r>
              <a:rPr lang="ko-KR" altLang="en-US" dirty="0"/>
              <a:t>실체 연결</a:t>
            </a:r>
            <a:r>
              <a:rPr lang="en-US" altLang="ko-KR" dirty="0"/>
              <a:t>???</a:t>
            </a:r>
          </a:p>
          <a:p>
            <a:pPr marL="457200" lvl="1" indent="0">
              <a:buNone/>
            </a:pPr>
            <a:r>
              <a:rPr lang="en-US" altLang="ko-KR" dirty="0"/>
              <a:t>-&gt; What</a:t>
            </a:r>
            <a:r>
              <a:rPr lang="ko-KR" altLang="en-US" dirty="0"/>
              <a:t> </a:t>
            </a:r>
            <a:r>
              <a:rPr lang="en-US" altLang="ko-KR" dirty="0"/>
              <a:t>if financial control is different from operational control??? </a:t>
            </a:r>
            <a:endParaRPr lang="ko-KR" altLang="en-US" dirty="0"/>
          </a:p>
        </p:txBody>
      </p:sp>
      <p:sp>
        <p:nvSpPr>
          <p:cNvPr id="4" name="직사각형 3">
            <a:extLst>
              <a:ext uri="{FF2B5EF4-FFF2-40B4-BE49-F238E27FC236}">
                <a16:creationId xmlns:a16="http://schemas.microsoft.com/office/drawing/2014/main" id="{2095D9FC-8F80-96A6-CC0F-3A910B9366AE}"/>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0BE4180A-25AF-CE73-A86C-F712E2914AF2}"/>
              </a:ext>
            </a:extLst>
          </p:cNvPr>
          <p:cNvGrpSpPr/>
          <p:nvPr/>
        </p:nvGrpSpPr>
        <p:grpSpPr>
          <a:xfrm>
            <a:off x="404018" y="230978"/>
            <a:ext cx="10328449" cy="721519"/>
            <a:chOff x="404018" y="230978"/>
            <a:chExt cx="10328449" cy="721519"/>
          </a:xfrm>
        </p:grpSpPr>
        <p:sp>
          <p:nvSpPr>
            <p:cNvPr id="6" name="TextBox 5">
              <a:extLst>
                <a:ext uri="{FF2B5EF4-FFF2-40B4-BE49-F238E27FC236}">
                  <a16:creationId xmlns:a16="http://schemas.microsoft.com/office/drawing/2014/main" id="{8B39FE1B-9E24-A553-68AE-C302C58D26C8}"/>
                </a:ext>
              </a:extLst>
            </p:cNvPr>
            <p:cNvSpPr txBox="1"/>
            <p:nvPr/>
          </p:nvSpPr>
          <p:spPr>
            <a:xfrm>
              <a:off x="959663" y="263915"/>
              <a:ext cx="9772804"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Chapter 3 Setting Organizational Boundaries (Standard)</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29F65243-7472-6130-A2E8-67666013D8C2}"/>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16DC8F0D-5DB9-2A7F-44ED-ED0D34DCF849}"/>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64D8808C-7046-A230-C725-2E49C7AD4CEA}"/>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D48B9813-DB8E-C31C-5C8F-29A29CC1129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BAC76D6B-6F68-2BCB-2C47-95B123B20A4C}"/>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34DFEBED-AF93-975B-E1BE-94F585551E44}"/>
              </a:ext>
            </a:extLst>
          </p:cNvPr>
          <p:cNvSpPr>
            <a:spLocks noGrp="1"/>
          </p:cNvSpPr>
          <p:nvPr>
            <p:ph type="sldNum" sz="quarter" idx="12"/>
          </p:nvPr>
        </p:nvSpPr>
        <p:spPr/>
        <p:txBody>
          <a:bodyPr/>
          <a:lstStyle/>
          <a:p>
            <a:fld id="{2A3BDE75-907D-4853-87E8-76DDB018510F}" type="slidenum">
              <a:rPr lang="ko-KR" altLang="en-US" smtClean="0"/>
              <a:t>17</a:t>
            </a:fld>
            <a:endParaRPr lang="ko-KR" altLang="en-US"/>
          </a:p>
        </p:txBody>
      </p:sp>
    </p:spTree>
    <p:extLst>
      <p:ext uri="{BB962C8B-B14F-4D97-AF65-F5344CB8AC3E}">
        <p14:creationId xmlns:p14="http://schemas.microsoft.com/office/powerpoint/2010/main" val="3166535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F0938FEE-F5B8-4C80-D144-9DB2B9F60330}"/>
              </a:ext>
            </a:extLst>
          </p:cNvPr>
          <p:cNvSpPr>
            <a:spLocks noGrp="1"/>
          </p:cNvSpPr>
          <p:nvPr>
            <p:ph idx="1"/>
          </p:nvPr>
        </p:nvSpPr>
        <p:spPr>
          <a:xfrm>
            <a:off x="838200" y="1395413"/>
            <a:ext cx="10515600" cy="4351338"/>
          </a:xfrm>
        </p:spPr>
        <p:txBody>
          <a:bodyPr>
            <a:normAutofit fontScale="92500" lnSpcReduction="10000"/>
          </a:bodyPr>
          <a:lstStyle/>
          <a:p>
            <a:r>
              <a:rPr lang="en-US" altLang="ko-KR" dirty="0"/>
              <a:t>Identifying emissions associated with its operations, categorizing them as direct and indirect emissions, and choosing the scope of accounting and reporting for indirect emissions. </a:t>
            </a:r>
          </a:p>
          <a:p>
            <a:endParaRPr lang="en-US" altLang="ko-KR" dirty="0"/>
          </a:p>
          <a:p>
            <a:pPr marL="971550" lvl="1" indent="-514350">
              <a:buFont typeface="+mj-lt"/>
              <a:buAutoNum type="arabicPeriod"/>
            </a:pPr>
            <a:r>
              <a:rPr lang="en-US" altLang="ko-KR" b="1" dirty="0"/>
              <a:t>Direct Emissions </a:t>
            </a:r>
            <a:r>
              <a:rPr lang="en-US" altLang="ko-KR" dirty="0"/>
              <a:t>(Scope 1): occur from sources that are owned or controlled by the company  </a:t>
            </a:r>
          </a:p>
          <a:p>
            <a:pPr marL="971550" lvl="1" indent="-514350">
              <a:buFont typeface="+mj-lt"/>
              <a:buAutoNum type="arabicPeriod"/>
            </a:pPr>
            <a:endParaRPr lang="en-US" altLang="ko-KR" dirty="0"/>
          </a:p>
          <a:p>
            <a:pPr marL="971550" lvl="1" indent="-514350">
              <a:buFont typeface="+mj-lt"/>
              <a:buAutoNum type="arabicPeriod"/>
            </a:pPr>
            <a:r>
              <a:rPr lang="en-US" altLang="ko-KR" b="1" dirty="0"/>
              <a:t>Indirect emissions </a:t>
            </a:r>
            <a:r>
              <a:rPr lang="en-US" altLang="ko-KR" dirty="0"/>
              <a:t>(Scopes 2 and 3):  </a:t>
            </a:r>
          </a:p>
          <a:p>
            <a:pPr lvl="2">
              <a:buFont typeface="Wingdings" panose="05000000000000000000" pitchFamily="2" charset="2"/>
              <a:buChar char="ü"/>
            </a:pPr>
            <a:r>
              <a:rPr lang="en-US" altLang="ko-KR" sz="2400" dirty="0"/>
              <a:t>Scope 2: GHG emissions from the generation of purchased electricity consumed by the company</a:t>
            </a:r>
          </a:p>
          <a:p>
            <a:pPr lvl="2">
              <a:buFont typeface="Wingdings" panose="05000000000000000000" pitchFamily="2" charset="2"/>
              <a:buChar char="ü"/>
            </a:pPr>
            <a:r>
              <a:rPr lang="en-US" altLang="ko-KR" sz="2400" dirty="0"/>
              <a:t>Scope 3: All other indirect GHG emissions</a:t>
            </a:r>
          </a:p>
          <a:p>
            <a:pPr marL="971550" lvl="1" indent="-514350">
              <a:buFont typeface="+mj-lt"/>
              <a:buAutoNum type="arabicPeriod"/>
            </a:pPr>
            <a:endParaRPr lang="en-US" altLang="ko-KR" dirty="0"/>
          </a:p>
          <a:p>
            <a:pPr marL="457200" lvl="1" indent="0">
              <a:buNone/>
            </a:pPr>
            <a:r>
              <a:rPr lang="en-US" altLang="ko-KR" dirty="0"/>
              <a:t> </a:t>
            </a:r>
            <a:endParaRPr lang="ko-KR" altLang="en-US" dirty="0"/>
          </a:p>
        </p:txBody>
      </p:sp>
      <p:sp>
        <p:nvSpPr>
          <p:cNvPr id="4" name="직사각형 3">
            <a:extLst>
              <a:ext uri="{FF2B5EF4-FFF2-40B4-BE49-F238E27FC236}">
                <a16:creationId xmlns:a16="http://schemas.microsoft.com/office/drawing/2014/main" id="{B8365C46-E69C-DF50-DFF1-AADFDA7A4EC1}"/>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F64E76D0-DCBB-C5B4-D807-3F89A475B855}"/>
              </a:ext>
            </a:extLst>
          </p:cNvPr>
          <p:cNvGrpSpPr/>
          <p:nvPr/>
        </p:nvGrpSpPr>
        <p:grpSpPr>
          <a:xfrm>
            <a:off x="404018" y="230978"/>
            <a:ext cx="9842867" cy="721519"/>
            <a:chOff x="404018" y="230978"/>
            <a:chExt cx="9842867" cy="721519"/>
          </a:xfrm>
        </p:grpSpPr>
        <p:sp>
          <p:nvSpPr>
            <p:cNvPr id="6" name="TextBox 5">
              <a:extLst>
                <a:ext uri="{FF2B5EF4-FFF2-40B4-BE49-F238E27FC236}">
                  <a16:creationId xmlns:a16="http://schemas.microsoft.com/office/drawing/2014/main" id="{1071760B-464C-D636-303D-9CB82D889179}"/>
                </a:ext>
              </a:extLst>
            </p:cNvPr>
            <p:cNvSpPr txBox="1"/>
            <p:nvPr/>
          </p:nvSpPr>
          <p:spPr>
            <a:xfrm>
              <a:off x="959663" y="263915"/>
              <a:ext cx="9287222"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Chapter 4 Setting Operational Boundaries(Standard)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871FA5D8-80D4-AF09-B50D-E853E23DED67}"/>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1083B75F-305F-3C18-1601-DA2D2DC5C281}"/>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43A3E7E7-B1A3-E555-6024-2842E71D9627}"/>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8E6984CF-8F36-4576-A133-EAE87CDDD414}"/>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A4FF56AA-163E-0BE5-0983-DE05102AEC0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0D464DFC-5E84-16B6-9A65-55C594161299}"/>
              </a:ext>
            </a:extLst>
          </p:cNvPr>
          <p:cNvSpPr>
            <a:spLocks noGrp="1"/>
          </p:cNvSpPr>
          <p:nvPr>
            <p:ph type="sldNum" sz="quarter" idx="12"/>
          </p:nvPr>
        </p:nvSpPr>
        <p:spPr/>
        <p:txBody>
          <a:bodyPr/>
          <a:lstStyle/>
          <a:p>
            <a:fld id="{2A3BDE75-907D-4853-87E8-76DDB018510F}" type="slidenum">
              <a:rPr lang="ko-KR" altLang="en-US" smtClean="0"/>
              <a:t>18</a:t>
            </a:fld>
            <a:endParaRPr lang="ko-KR" altLang="en-US"/>
          </a:p>
        </p:txBody>
      </p:sp>
    </p:spTree>
    <p:extLst>
      <p:ext uri="{BB962C8B-B14F-4D97-AF65-F5344CB8AC3E}">
        <p14:creationId xmlns:p14="http://schemas.microsoft.com/office/powerpoint/2010/main" val="1254016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4037C9FD-1878-DE6C-4EC0-B3EDCFEE7FB5}"/>
              </a:ext>
            </a:extLst>
          </p:cNvPr>
          <p:cNvSpPr>
            <a:spLocks noGrp="1"/>
          </p:cNvSpPr>
          <p:nvPr>
            <p:ph idx="1"/>
          </p:nvPr>
        </p:nvSpPr>
        <p:spPr>
          <a:xfrm>
            <a:off x="605232" y="1253331"/>
            <a:ext cx="11080631" cy="5013860"/>
          </a:xfrm>
        </p:spPr>
        <p:txBody>
          <a:bodyPr>
            <a:normAutofit/>
          </a:bodyPr>
          <a:lstStyle/>
          <a:p>
            <a:r>
              <a:rPr lang="en-US" altLang="ko-KR" sz="2400" b="1" dirty="0"/>
              <a:t>Generation of electricity, heat, or steam</a:t>
            </a:r>
            <a:r>
              <a:rPr lang="en-US" altLang="ko-KR" sz="2400" dirty="0"/>
              <a:t>: combustion of fuels in stationary sources, e.g., boilers, furnaces, turbines </a:t>
            </a:r>
          </a:p>
          <a:p>
            <a:endParaRPr lang="en-US" altLang="ko-KR" sz="2400" dirty="0"/>
          </a:p>
          <a:p>
            <a:r>
              <a:rPr lang="en-US" altLang="ko-KR" sz="2400" b="1" dirty="0"/>
              <a:t>Physical or chemical processing</a:t>
            </a:r>
            <a:r>
              <a:rPr lang="en-US" altLang="ko-KR" sz="2400" dirty="0"/>
              <a:t>: manufacture or processing of chemicals and materials, e.g., cement, aluminum, adipic acid, ammonia manufacture, and waste processing </a:t>
            </a:r>
          </a:p>
          <a:p>
            <a:endParaRPr lang="en-US" altLang="ko-KR" sz="2400" dirty="0"/>
          </a:p>
          <a:p>
            <a:r>
              <a:rPr lang="en-US" altLang="ko-KR" sz="2400" b="1" dirty="0"/>
              <a:t>Transportation of materials, products, waste, and employees</a:t>
            </a:r>
            <a:r>
              <a:rPr lang="en-US" altLang="ko-KR" sz="2400" dirty="0"/>
              <a:t>: combustion of fuels in company owned/controlled mobile combustion sources  </a:t>
            </a:r>
          </a:p>
          <a:p>
            <a:endParaRPr lang="en-US" altLang="ko-KR" sz="2400" dirty="0"/>
          </a:p>
          <a:p>
            <a:r>
              <a:rPr lang="en-US" altLang="ko-KR" sz="2400" b="1" dirty="0"/>
              <a:t>Fugitive emissions</a:t>
            </a:r>
            <a:r>
              <a:rPr lang="en-US" altLang="ko-KR" sz="2400" dirty="0"/>
              <a:t>: intentional or unintentional releases, e.g., equipment leaks from joints, seals, packing, and gaskets </a:t>
            </a:r>
            <a:endParaRPr lang="ko-KR" altLang="en-US" sz="2400" dirty="0"/>
          </a:p>
        </p:txBody>
      </p:sp>
      <p:sp>
        <p:nvSpPr>
          <p:cNvPr id="4" name="직사각형 3">
            <a:extLst>
              <a:ext uri="{FF2B5EF4-FFF2-40B4-BE49-F238E27FC236}">
                <a16:creationId xmlns:a16="http://schemas.microsoft.com/office/drawing/2014/main" id="{CB4BE18F-32AE-B951-E7AD-0A356F38F73F}"/>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54E94B8B-13C2-FDFE-233F-826AB6C7DD9B}"/>
              </a:ext>
            </a:extLst>
          </p:cNvPr>
          <p:cNvGrpSpPr/>
          <p:nvPr/>
        </p:nvGrpSpPr>
        <p:grpSpPr>
          <a:xfrm>
            <a:off x="404018" y="230978"/>
            <a:ext cx="5114778" cy="721519"/>
            <a:chOff x="404018" y="230978"/>
            <a:chExt cx="5114778" cy="721519"/>
          </a:xfrm>
        </p:grpSpPr>
        <p:sp>
          <p:nvSpPr>
            <p:cNvPr id="6" name="TextBox 5">
              <a:extLst>
                <a:ext uri="{FF2B5EF4-FFF2-40B4-BE49-F238E27FC236}">
                  <a16:creationId xmlns:a16="http://schemas.microsoft.com/office/drawing/2014/main" id="{3B602B55-E2D2-5EF8-81B7-FB659F6A1582}"/>
                </a:ext>
              </a:extLst>
            </p:cNvPr>
            <p:cNvSpPr txBox="1"/>
            <p:nvPr/>
          </p:nvSpPr>
          <p:spPr>
            <a:xfrm>
              <a:off x="959663" y="263915"/>
              <a:ext cx="4559133"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Direct Emission (Scope 1)</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549CB199-D186-D9D1-FD1C-3F25888C2887}"/>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6DDE597D-62E6-64D6-674D-393992020025}"/>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C307D5DD-3D7E-5CFF-6442-7B8C69DB9154}"/>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CF24831E-8BDA-D670-D0B0-32E49B5C085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538E5D78-DD67-E991-C368-03E9EFB73CE9}"/>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16DFEAA9-FA5E-A1A9-7F1E-D7B4A17DDC9C}"/>
              </a:ext>
            </a:extLst>
          </p:cNvPr>
          <p:cNvSpPr>
            <a:spLocks noGrp="1"/>
          </p:cNvSpPr>
          <p:nvPr>
            <p:ph type="sldNum" sz="quarter" idx="12"/>
          </p:nvPr>
        </p:nvSpPr>
        <p:spPr/>
        <p:txBody>
          <a:bodyPr/>
          <a:lstStyle/>
          <a:p>
            <a:fld id="{2A3BDE75-907D-4853-87E8-76DDB018510F}" type="slidenum">
              <a:rPr lang="ko-KR" altLang="en-US" smtClean="0"/>
              <a:t>19</a:t>
            </a:fld>
            <a:endParaRPr lang="ko-KR" altLang="en-US"/>
          </a:p>
        </p:txBody>
      </p:sp>
    </p:spTree>
    <p:extLst>
      <p:ext uri="{BB962C8B-B14F-4D97-AF65-F5344CB8AC3E}">
        <p14:creationId xmlns:p14="http://schemas.microsoft.com/office/powerpoint/2010/main" val="2979539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내용 개체 틀 6">
            <a:extLst>
              <a:ext uri="{FF2B5EF4-FFF2-40B4-BE49-F238E27FC236}">
                <a16:creationId xmlns:a16="http://schemas.microsoft.com/office/drawing/2014/main" id="{34C004AC-2C32-B66E-B213-2DAB4039AB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0255" y="1140210"/>
            <a:ext cx="9851489" cy="4631377"/>
          </a:xfrm>
        </p:spPr>
      </p:pic>
      <p:sp>
        <p:nvSpPr>
          <p:cNvPr id="3" name="직사각형 2">
            <a:extLst>
              <a:ext uri="{FF2B5EF4-FFF2-40B4-BE49-F238E27FC236}">
                <a16:creationId xmlns:a16="http://schemas.microsoft.com/office/drawing/2014/main" id="{2EF1B12E-999C-9685-8703-5324F9267247}"/>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BF8703DC-E113-78CF-CCE6-E6965F86EBBE}"/>
              </a:ext>
            </a:extLst>
          </p:cNvPr>
          <p:cNvGrpSpPr/>
          <p:nvPr/>
        </p:nvGrpSpPr>
        <p:grpSpPr>
          <a:xfrm>
            <a:off x="404018" y="230978"/>
            <a:ext cx="9842867" cy="721519"/>
            <a:chOff x="404018" y="230978"/>
            <a:chExt cx="9842867" cy="721519"/>
          </a:xfrm>
        </p:grpSpPr>
        <p:sp>
          <p:nvSpPr>
            <p:cNvPr id="5" name="TextBox 4">
              <a:extLst>
                <a:ext uri="{FF2B5EF4-FFF2-40B4-BE49-F238E27FC236}">
                  <a16:creationId xmlns:a16="http://schemas.microsoft.com/office/drawing/2014/main" id="{ACBC9B20-F94C-A2E0-CB91-3C6A02AC3EF4}"/>
                </a:ext>
              </a:extLst>
            </p:cNvPr>
            <p:cNvSpPr txBox="1"/>
            <p:nvPr/>
          </p:nvSpPr>
          <p:spPr>
            <a:xfrm>
              <a:off x="959663" y="263915"/>
              <a:ext cx="9287222"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Chapter 4 Setting Operational Boundaries(Standard)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6" name="그룹 5">
              <a:extLst>
                <a:ext uri="{FF2B5EF4-FFF2-40B4-BE49-F238E27FC236}">
                  <a16:creationId xmlns:a16="http://schemas.microsoft.com/office/drawing/2014/main" id="{0BBAF3A0-1448-9082-6542-BE65BDAFC556}"/>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498CA749-3C57-17D1-1241-6B0C9E7557CD}"/>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12B67720-DB45-F2CD-66DD-9296F27C4C08}"/>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D822B327-3E37-5D13-BE9E-DA684571A987}"/>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356148B8-BC78-8C59-1C2F-873FA62A3AA7}"/>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3ADDCB8F-C833-1D6C-FF8C-0981F502B14A}"/>
              </a:ext>
            </a:extLst>
          </p:cNvPr>
          <p:cNvSpPr>
            <a:spLocks noGrp="1"/>
          </p:cNvSpPr>
          <p:nvPr>
            <p:ph type="sldNum" sz="quarter" idx="12"/>
          </p:nvPr>
        </p:nvSpPr>
        <p:spPr/>
        <p:txBody>
          <a:bodyPr/>
          <a:lstStyle/>
          <a:p>
            <a:fld id="{2A3BDE75-907D-4853-87E8-76DDB018510F}" type="slidenum">
              <a:rPr lang="ko-KR" altLang="en-US" smtClean="0"/>
              <a:t>20</a:t>
            </a:fld>
            <a:endParaRPr lang="ko-KR" altLang="en-US"/>
          </a:p>
        </p:txBody>
      </p:sp>
      <p:sp>
        <p:nvSpPr>
          <p:cNvPr id="2" name="TextBox 1">
            <a:extLst>
              <a:ext uri="{FF2B5EF4-FFF2-40B4-BE49-F238E27FC236}">
                <a16:creationId xmlns:a16="http://schemas.microsoft.com/office/drawing/2014/main" id="{3B31F93E-C740-A6FB-7FCE-CABA6B27134C}"/>
              </a:ext>
            </a:extLst>
          </p:cNvPr>
          <p:cNvSpPr txBox="1"/>
          <p:nvPr/>
        </p:nvSpPr>
        <p:spPr>
          <a:xfrm>
            <a:off x="1004227" y="5814332"/>
            <a:ext cx="10183545" cy="461665"/>
          </a:xfrm>
          <a:prstGeom prst="rect">
            <a:avLst/>
          </a:prstGeom>
          <a:noFill/>
        </p:spPr>
        <p:txBody>
          <a:bodyPr wrap="square" rtlCol="0">
            <a:spAutoFit/>
          </a:bodyPr>
          <a:lstStyle/>
          <a:p>
            <a:r>
              <a:rPr lang="en-US" altLang="ko-KR" sz="2400" dirty="0"/>
              <a:t>Scope</a:t>
            </a:r>
            <a:r>
              <a:rPr lang="ko-KR" altLang="en-US" sz="2400" dirty="0"/>
              <a:t> </a:t>
            </a:r>
            <a:r>
              <a:rPr lang="en-US" altLang="ko-KR" sz="2400" dirty="0"/>
              <a:t>1 emissions change depending on firm’s strategy of operation!!!</a:t>
            </a:r>
            <a:endParaRPr lang="ko-KR" altLang="en-US" sz="2400" dirty="0"/>
          </a:p>
        </p:txBody>
      </p:sp>
    </p:spTree>
    <p:extLst>
      <p:ext uri="{BB962C8B-B14F-4D97-AF65-F5344CB8AC3E}">
        <p14:creationId xmlns:p14="http://schemas.microsoft.com/office/powerpoint/2010/main" val="1278604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내용 개체 틀 6">
            <a:extLst>
              <a:ext uri="{FF2B5EF4-FFF2-40B4-BE49-F238E27FC236}">
                <a16:creationId xmlns:a16="http://schemas.microsoft.com/office/drawing/2014/main" id="{98DD81A4-72AA-0D8C-4B99-3A961EABD4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3856" y="876152"/>
            <a:ext cx="8324288" cy="6305409"/>
          </a:xfrm>
        </p:spPr>
      </p:pic>
      <p:sp>
        <p:nvSpPr>
          <p:cNvPr id="3" name="직사각형 2">
            <a:extLst>
              <a:ext uri="{FF2B5EF4-FFF2-40B4-BE49-F238E27FC236}">
                <a16:creationId xmlns:a16="http://schemas.microsoft.com/office/drawing/2014/main" id="{3C47302C-F67F-9B1D-0837-35311AAC58E7}"/>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2215B3C0-265A-51A9-2BCA-277C580D969D}"/>
              </a:ext>
            </a:extLst>
          </p:cNvPr>
          <p:cNvGrpSpPr/>
          <p:nvPr/>
        </p:nvGrpSpPr>
        <p:grpSpPr>
          <a:xfrm>
            <a:off x="404018" y="230978"/>
            <a:ext cx="9842867" cy="721519"/>
            <a:chOff x="404018" y="230978"/>
            <a:chExt cx="9842867" cy="721519"/>
          </a:xfrm>
        </p:grpSpPr>
        <p:sp>
          <p:nvSpPr>
            <p:cNvPr id="5" name="TextBox 4">
              <a:extLst>
                <a:ext uri="{FF2B5EF4-FFF2-40B4-BE49-F238E27FC236}">
                  <a16:creationId xmlns:a16="http://schemas.microsoft.com/office/drawing/2014/main" id="{17E4F097-0FDC-4A37-AC9E-4EC2E256BDD4}"/>
                </a:ext>
              </a:extLst>
            </p:cNvPr>
            <p:cNvSpPr txBox="1"/>
            <p:nvPr/>
          </p:nvSpPr>
          <p:spPr>
            <a:xfrm>
              <a:off x="959663" y="263915"/>
              <a:ext cx="9287222" cy="523220"/>
            </a:xfrm>
            <a:prstGeom prst="rect">
              <a:avLst/>
            </a:prstGeom>
            <a:noFill/>
          </p:spPr>
          <p:txBody>
            <a:bodyPr wrap="none" rtlCol="0">
              <a:spAutoFit/>
            </a:bodyPr>
            <a:lstStyle/>
            <a:p>
              <a:r>
                <a:rPr lang="en-US" altLang="ko-KR" sz="2800" b="1" dirty="0"/>
                <a:t>Chapter 4 Setting Operational Boundaries(Standard)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6" name="그룹 5">
              <a:extLst>
                <a:ext uri="{FF2B5EF4-FFF2-40B4-BE49-F238E27FC236}">
                  <a16:creationId xmlns:a16="http://schemas.microsoft.com/office/drawing/2014/main" id="{035CF5DB-14F1-81AC-01C8-83399A27AD67}"/>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4EDBBFCC-E435-7C0B-ED8D-D3E28D766D44}"/>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1677E96D-1F32-8DDF-F40E-6C082529845F}"/>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ABAA2B2B-00E4-168A-1EC7-FDE21079C711}"/>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B9A6C69C-F00A-20D2-081F-5F069F2E495C}"/>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2370FCE8-D0AC-63D9-7E3F-4B2DDD48E056}"/>
              </a:ext>
            </a:extLst>
          </p:cNvPr>
          <p:cNvSpPr>
            <a:spLocks noGrp="1"/>
          </p:cNvSpPr>
          <p:nvPr>
            <p:ph type="sldNum" sz="quarter" idx="12"/>
          </p:nvPr>
        </p:nvSpPr>
        <p:spPr/>
        <p:txBody>
          <a:bodyPr/>
          <a:lstStyle/>
          <a:p>
            <a:fld id="{2A3BDE75-907D-4853-87E8-76DDB018510F}" type="slidenum">
              <a:rPr lang="ko-KR" altLang="en-US" smtClean="0"/>
              <a:t>21</a:t>
            </a:fld>
            <a:endParaRPr lang="ko-KR" altLang="en-US"/>
          </a:p>
        </p:txBody>
      </p:sp>
    </p:spTree>
    <p:extLst>
      <p:ext uri="{BB962C8B-B14F-4D97-AF65-F5344CB8AC3E}">
        <p14:creationId xmlns:p14="http://schemas.microsoft.com/office/powerpoint/2010/main" val="570117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내용 개체 틀 4" descr="텍스트이(가) 표시된 사진&#10;&#10;자동 생성된 설명">
            <a:extLst>
              <a:ext uri="{FF2B5EF4-FFF2-40B4-BE49-F238E27FC236}">
                <a16:creationId xmlns:a16="http://schemas.microsoft.com/office/drawing/2014/main" id="{ED4CAA93-3C0F-C4D7-5869-114F2699FE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6494" y="484159"/>
            <a:ext cx="9619012" cy="6360960"/>
          </a:xfrm>
        </p:spPr>
      </p:pic>
      <p:sp>
        <p:nvSpPr>
          <p:cNvPr id="2" name="직사각형 1">
            <a:extLst>
              <a:ext uri="{FF2B5EF4-FFF2-40B4-BE49-F238E27FC236}">
                <a16:creationId xmlns:a16="http://schemas.microsoft.com/office/drawing/2014/main" id="{CCEAB091-813E-6547-052A-BE5A1D8E1418}"/>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3" name="그룹 2">
            <a:extLst>
              <a:ext uri="{FF2B5EF4-FFF2-40B4-BE49-F238E27FC236}">
                <a16:creationId xmlns:a16="http://schemas.microsoft.com/office/drawing/2014/main" id="{CA17CC2B-E85B-2106-BD45-D90A896CB1C6}"/>
              </a:ext>
            </a:extLst>
          </p:cNvPr>
          <p:cNvGrpSpPr/>
          <p:nvPr/>
        </p:nvGrpSpPr>
        <p:grpSpPr>
          <a:xfrm>
            <a:off x="404018" y="230978"/>
            <a:ext cx="9842867" cy="721519"/>
            <a:chOff x="404018" y="230978"/>
            <a:chExt cx="9842867" cy="721519"/>
          </a:xfrm>
        </p:grpSpPr>
        <p:sp>
          <p:nvSpPr>
            <p:cNvPr id="4" name="TextBox 3">
              <a:extLst>
                <a:ext uri="{FF2B5EF4-FFF2-40B4-BE49-F238E27FC236}">
                  <a16:creationId xmlns:a16="http://schemas.microsoft.com/office/drawing/2014/main" id="{D2274525-86EC-67B9-32E1-BC05372924AC}"/>
                </a:ext>
              </a:extLst>
            </p:cNvPr>
            <p:cNvSpPr txBox="1"/>
            <p:nvPr/>
          </p:nvSpPr>
          <p:spPr>
            <a:xfrm>
              <a:off x="959663" y="263915"/>
              <a:ext cx="9287222" cy="523220"/>
            </a:xfrm>
            <a:prstGeom prst="rect">
              <a:avLst/>
            </a:prstGeom>
            <a:noFill/>
          </p:spPr>
          <p:txBody>
            <a:bodyPr wrap="none" rtlCol="0">
              <a:spAutoFit/>
            </a:bodyPr>
            <a:lstStyle/>
            <a:p>
              <a:r>
                <a:rPr lang="en-US" altLang="ko-KR" sz="2800" b="1" dirty="0"/>
                <a:t>Chapter 4 Setting Operational Boundaries(Standard)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6" name="그룹 5">
              <a:extLst>
                <a:ext uri="{FF2B5EF4-FFF2-40B4-BE49-F238E27FC236}">
                  <a16:creationId xmlns:a16="http://schemas.microsoft.com/office/drawing/2014/main" id="{98880CF6-C61D-D543-570C-D5E0952B4DCE}"/>
                </a:ext>
              </a:extLst>
            </p:cNvPr>
            <p:cNvGrpSpPr/>
            <p:nvPr/>
          </p:nvGrpSpPr>
          <p:grpSpPr>
            <a:xfrm>
              <a:off x="404018" y="230978"/>
              <a:ext cx="531538" cy="721519"/>
              <a:chOff x="404018" y="230978"/>
              <a:chExt cx="531538" cy="721519"/>
            </a:xfrm>
          </p:grpSpPr>
          <p:grpSp>
            <p:nvGrpSpPr>
              <p:cNvPr id="7" name="그룹 6">
                <a:extLst>
                  <a:ext uri="{FF2B5EF4-FFF2-40B4-BE49-F238E27FC236}">
                    <a16:creationId xmlns:a16="http://schemas.microsoft.com/office/drawing/2014/main" id="{7E9216D7-806F-7388-EFCC-384A4219BB78}"/>
                  </a:ext>
                </a:extLst>
              </p:cNvPr>
              <p:cNvGrpSpPr/>
              <p:nvPr/>
            </p:nvGrpSpPr>
            <p:grpSpPr>
              <a:xfrm>
                <a:off x="404018" y="230978"/>
                <a:ext cx="507432" cy="721519"/>
                <a:chOff x="404018" y="230978"/>
                <a:chExt cx="507432" cy="721519"/>
              </a:xfrm>
            </p:grpSpPr>
            <p:sp>
              <p:nvSpPr>
                <p:cNvPr id="9" name="평행 사변형 8">
                  <a:extLst>
                    <a:ext uri="{FF2B5EF4-FFF2-40B4-BE49-F238E27FC236}">
                      <a16:creationId xmlns:a16="http://schemas.microsoft.com/office/drawing/2014/main" id="{374B2725-C936-35A9-AECA-D93450B301E3}"/>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0" name="사각형: 둥근 모서리 9">
                  <a:extLst>
                    <a:ext uri="{FF2B5EF4-FFF2-40B4-BE49-F238E27FC236}">
                      <a16:creationId xmlns:a16="http://schemas.microsoft.com/office/drawing/2014/main" id="{006DE895-BFAA-4AB3-0A67-01C06D098856}"/>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8" name="TextBox 7">
                <a:extLst>
                  <a:ext uri="{FF2B5EF4-FFF2-40B4-BE49-F238E27FC236}">
                    <a16:creationId xmlns:a16="http://schemas.microsoft.com/office/drawing/2014/main" id="{A072DCC7-BB84-F0E7-39A3-D2B040F6C4C9}"/>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1" name="슬라이드 번호 개체 틀 10">
            <a:extLst>
              <a:ext uri="{FF2B5EF4-FFF2-40B4-BE49-F238E27FC236}">
                <a16:creationId xmlns:a16="http://schemas.microsoft.com/office/drawing/2014/main" id="{730A6394-8559-1B53-1B9C-CCE437CA1F8E}"/>
              </a:ext>
            </a:extLst>
          </p:cNvPr>
          <p:cNvSpPr>
            <a:spLocks noGrp="1"/>
          </p:cNvSpPr>
          <p:nvPr>
            <p:ph type="sldNum" sz="quarter" idx="12"/>
          </p:nvPr>
        </p:nvSpPr>
        <p:spPr/>
        <p:txBody>
          <a:bodyPr/>
          <a:lstStyle/>
          <a:p>
            <a:fld id="{2A3BDE75-907D-4853-87E8-76DDB018510F}" type="slidenum">
              <a:rPr lang="ko-KR" altLang="en-US" smtClean="0"/>
              <a:t>22</a:t>
            </a:fld>
            <a:endParaRPr lang="ko-KR" altLang="en-US"/>
          </a:p>
        </p:txBody>
      </p:sp>
    </p:spTree>
    <p:extLst>
      <p:ext uri="{BB962C8B-B14F-4D97-AF65-F5344CB8AC3E}">
        <p14:creationId xmlns:p14="http://schemas.microsoft.com/office/powerpoint/2010/main" val="3342171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내용 개체 틀 4">
            <a:extLst>
              <a:ext uri="{FF2B5EF4-FFF2-40B4-BE49-F238E27FC236}">
                <a16:creationId xmlns:a16="http://schemas.microsoft.com/office/drawing/2014/main" id="{0F3CAE9F-1D67-9A52-3DD3-41D3CD305D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8524" y="803442"/>
            <a:ext cx="9119753" cy="5978067"/>
          </a:xfrm>
        </p:spPr>
      </p:pic>
      <p:sp>
        <p:nvSpPr>
          <p:cNvPr id="2" name="직사각형 1">
            <a:extLst>
              <a:ext uri="{FF2B5EF4-FFF2-40B4-BE49-F238E27FC236}">
                <a16:creationId xmlns:a16="http://schemas.microsoft.com/office/drawing/2014/main" id="{485A2664-B649-78AF-4D44-37238A0C725C}"/>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3" name="그룹 2">
            <a:extLst>
              <a:ext uri="{FF2B5EF4-FFF2-40B4-BE49-F238E27FC236}">
                <a16:creationId xmlns:a16="http://schemas.microsoft.com/office/drawing/2014/main" id="{BCFBCD41-629B-F142-9F9E-66BBAE285390}"/>
              </a:ext>
            </a:extLst>
          </p:cNvPr>
          <p:cNvGrpSpPr/>
          <p:nvPr/>
        </p:nvGrpSpPr>
        <p:grpSpPr>
          <a:xfrm>
            <a:off x="404018" y="230978"/>
            <a:ext cx="9842867" cy="721519"/>
            <a:chOff x="404018" y="230978"/>
            <a:chExt cx="9842867" cy="721519"/>
          </a:xfrm>
        </p:grpSpPr>
        <p:sp>
          <p:nvSpPr>
            <p:cNvPr id="4" name="TextBox 3">
              <a:extLst>
                <a:ext uri="{FF2B5EF4-FFF2-40B4-BE49-F238E27FC236}">
                  <a16:creationId xmlns:a16="http://schemas.microsoft.com/office/drawing/2014/main" id="{67556D23-C2ED-8518-B711-387FE3AEAB3C}"/>
                </a:ext>
              </a:extLst>
            </p:cNvPr>
            <p:cNvSpPr txBox="1"/>
            <p:nvPr/>
          </p:nvSpPr>
          <p:spPr>
            <a:xfrm>
              <a:off x="959663" y="263915"/>
              <a:ext cx="9287222" cy="523220"/>
            </a:xfrm>
            <a:prstGeom prst="rect">
              <a:avLst/>
            </a:prstGeom>
            <a:noFill/>
          </p:spPr>
          <p:txBody>
            <a:bodyPr wrap="none" rtlCol="0">
              <a:spAutoFit/>
            </a:bodyPr>
            <a:lstStyle/>
            <a:p>
              <a:r>
                <a:rPr lang="en-US" altLang="ko-KR" sz="2800" b="1" dirty="0"/>
                <a:t>Chapter 4 Setting Operational Boundaries(Standard)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6" name="그룹 5">
              <a:extLst>
                <a:ext uri="{FF2B5EF4-FFF2-40B4-BE49-F238E27FC236}">
                  <a16:creationId xmlns:a16="http://schemas.microsoft.com/office/drawing/2014/main" id="{90902050-123A-02E6-90AD-B00AA505A95A}"/>
                </a:ext>
              </a:extLst>
            </p:cNvPr>
            <p:cNvGrpSpPr/>
            <p:nvPr/>
          </p:nvGrpSpPr>
          <p:grpSpPr>
            <a:xfrm>
              <a:off x="404018" y="230978"/>
              <a:ext cx="531538" cy="721519"/>
              <a:chOff x="404018" y="230978"/>
              <a:chExt cx="531538" cy="721519"/>
            </a:xfrm>
          </p:grpSpPr>
          <p:grpSp>
            <p:nvGrpSpPr>
              <p:cNvPr id="7" name="그룹 6">
                <a:extLst>
                  <a:ext uri="{FF2B5EF4-FFF2-40B4-BE49-F238E27FC236}">
                    <a16:creationId xmlns:a16="http://schemas.microsoft.com/office/drawing/2014/main" id="{129AFF97-D4BB-92C1-6AC4-A7192A2A329F}"/>
                  </a:ext>
                </a:extLst>
              </p:cNvPr>
              <p:cNvGrpSpPr/>
              <p:nvPr/>
            </p:nvGrpSpPr>
            <p:grpSpPr>
              <a:xfrm>
                <a:off x="404018" y="230978"/>
                <a:ext cx="507432" cy="721519"/>
                <a:chOff x="404018" y="230978"/>
                <a:chExt cx="507432" cy="721519"/>
              </a:xfrm>
            </p:grpSpPr>
            <p:sp>
              <p:nvSpPr>
                <p:cNvPr id="9" name="평행 사변형 8">
                  <a:extLst>
                    <a:ext uri="{FF2B5EF4-FFF2-40B4-BE49-F238E27FC236}">
                      <a16:creationId xmlns:a16="http://schemas.microsoft.com/office/drawing/2014/main" id="{8148CB2D-47C5-BAA6-D87B-0C07830686E8}"/>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0" name="사각형: 둥근 모서리 9">
                  <a:extLst>
                    <a:ext uri="{FF2B5EF4-FFF2-40B4-BE49-F238E27FC236}">
                      <a16:creationId xmlns:a16="http://schemas.microsoft.com/office/drawing/2014/main" id="{08625F01-776E-ABD7-B80E-AC608FE24290}"/>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8" name="TextBox 7">
                <a:extLst>
                  <a:ext uri="{FF2B5EF4-FFF2-40B4-BE49-F238E27FC236}">
                    <a16:creationId xmlns:a16="http://schemas.microsoft.com/office/drawing/2014/main" id="{3E49F7E8-AB1B-9D50-A399-58A20F880287}"/>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1" name="슬라이드 번호 개체 틀 10">
            <a:extLst>
              <a:ext uri="{FF2B5EF4-FFF2-40B4-BE49-F238E27FC236}">
                <a16:creationId xmlns:a16="http://schemas.microsoft.com/office/drawing/2014/main" id="{773F2365-08B0-24B8-7C5E-37E2E0CC5BFD}"/>
              </a:ext>
            </a:extLst>
          </p:cNvPr>
          <p:cNvSpPr>
            <a:spLocks noGrp="1"/>
          </p:cNvSpPr>
          <p:nvPr>
            <p:ph type="sldNum" sz="quarter" idx="12"/>
          </p:nvPr>
        </p:nvSpPr>
        <p:spPr/>
        <p:txBody>
          <a:bodyPr/>
          <a:lstStyle/>
          <a:p>
            <a:fld id="{2A3BDE75-907D-4853-87E8-76DDB018510F}" type="slidenum">
              <a:rPr lang="ko-KR" altLang="en-US" smtClean="0"/>
              <a:t>23</a:t>
            </a:fld>
            <a:endParaRPr lang="ko-KR" altLang="en-US"/>
          </a:p>
        </p:txBody>
      </p:sp>
    </p:spTree>
    <p:extLst>
      <p:ext uri="{BB962C8B-B14F-4D97-AF65-F5344CB8AC3E}">
        <p14:creationId xmlns:p14="http://schemas.microsoft.com/office/powerpoint/2010/main" val="4042605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E8F026CE-3575-BB4E-20FD-9B3BAD742286}"/>
              </a:ext>
            </a:extLst>
          </p:cNvPr>
          <p:cNvSpPr>
            <a:spLocks noGrp="1"/>
          </p:cNvSpPr>
          <p:nvPr>
            <p:ph idx="1"/>
          </p:nvPr>
        </p:nvSpPr>
        <p:spPr>
          <a:xfrm>
            <a:off x="838200" y="1395413"/>
            <a:ext cx="10515600" cy="4351338"/>
          </a:xfrm>
        </p:spPr>
        <p:txBody>
          <a:bodyPr>
            <a:normAutofit fontScale="92500" lnSpcReduction="10000"/>
          </a:bodyPr>
          <a:lstStyle/>
          <a:p>
            <a:r>
              <a:rPr lang="en-US" altLang="ko-KR" dirty="0"/>
              <a:t>Choosing a base year</a:t>
            </a:r>
          </a:p>
          <a:p>
            <a:pPr lvl="1">
              <a:buFont typeface="Wingdings" panose="05000000000000000000" pitchFamily="2" charset="2"/>
              <a:buChar char="ü"/>
            </a:pPr>
            <a:r>
              <a:rPr lang="en-US" altLang="ko-KR" dirty="0"/>
              <a:t>Verifiable emissions data are available </a:t>
            </a:r>
          </a:p>
          <a:p>
            <a:pPr lvl="1">
              <a:buFont typeface="Wingdings" panose="05000000000000000000" pitchFamily="2" charset="2"/>
              <a:buChar char="ü"/>
            </a:pPr>
            <a:r>
              <a:rPr lang="en-US" altLang="ko-KR" dirty="0"/>
              <a:t>Reasons for choosing  </a:t>
            </a:r>
          </a:p>
          <a:p>
            <a:endParaRPr lang="en-US" altLang="ko-KR" dirty="0"/>
          </a:p>
          <a:p>
            <a:r>
              <a:rPr lang="en-US" altLang="ko-KR" dirty="0"/>
              <a:t>Recalculating base year emissions</a:t>
            </a:r>
          </a:p>
          <a:p>
            <a:pPr lvl="1">
              <a:buFont typeface="Wingdings" panose="05000000000000000000" pitchFamily="2" charset="2"/>
              <a:buChar char="ü"/>
            </a:pPr>
            <a:r>
              <a:rPr lang="en-US" altLang="ko-KR" dirty="0"/>
              <a:t>Significance threshold: a qualitative and/or quantitative criterion used to define any significant change to the data, inventory boundary, methods, or any other relevant factors</a:t>
            </a:r>
          </a:p>
          <a:p>
            <a:pPr lvl="1">
              <a:buFont typeface="Wingdings" panose="05000000000000000000" pitchFamily="2" charset="2"/>
              <a:buChar char="ü"/>
            </a:pPr>
            <a:r>
              <a:rPr lang="en-US" altLang="ko-KR" dirty="0"/>
              <a:t>Structural changes: M&amp;A and divestments, Out/insourcing</a:t>
            </a:r>
          </a:p>
          <a:p>
            <a:pPr lvl="1">
              <a:buFont typeface="Wingdings" panose="05000000000000000000" pitchFamily="2" charset="2"/>
              <a:buChar char="ü"/>
            </a:pPr>
            <a:r>
              <a:rPr lang="en-US" altLang="ko-KR" dirty="0"/>
              <a:t>Changes in calculation methodology or improvements in the accuracy of emission factors or activity data</a:t>
            </a:r>
          </a:p>
          <a:p>
            <a:pPr lvl="1">
              <a:buFont typeface="Wingdings" panose="05000000000000000000" pitchFamily="2" charset="2"/>
              <a:buChar char="ü"/>
            </a:pPr>
            <a:r>
              <a:rPr lang="en-US" altLang="ko-KR" dirty="0"/>
              <a:t>Discovery of significant errors </a:t>
            </a:r>
            <a:endParaRPr lang="ko-KR" altLang="en-US" dirty="0"/>
          </a:p>
        </p:txBody>
      </p:sp>
      <p:sp>
        <p:nvSpPr>
          <p:cNvPr id="4" name="직사각형 3">
            <a:extLst>
              <a:ext uri="{FF2B5EF4-FFF2-40B4-BE49-F238E27FC236}">
                <a16:creationId xmlns:a16="http://schemas.microsoft.com/office/drawing/2014/main" id="{16DEB362-1263-89A0-1214-530CEB3F1F8E}"/>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3D99F62D-9BE8-F903-9383-E7A824B80D46}"/>
              </a:ext>
            </a:extLst>
          </p:cNvPr>
          <p:cNvGrpSpPr/>
          <p:nvPr/>
        </p:nvGrpSpPr>
        <p:grpSpPr>
          <a:xfrm>
            <a:off x="404018" y="230978"/>
            <a:ext cx="9562919" cy="721519"/>
            <a:chOff x="404018" y="230978"/>
            <a:chExt cx="9562919" cy="721519"/>
          </a:xfrm>
        </p:grpSpPr>
        <p:sp>
          <p:nvSpPr>
            <p:cNvPr id="6" name="TextBox 5">
              <a:extLst>
                <a:ext uri="{FF2B5EF4-FFF2-40B4-BE49-F238E27FC236}">
                  <a16:creationId xmlns:a16="http://schemas.microsoft.com/office/drawing/2014/main" id="{ED72C77D-B79E-7E42-9AD9-BECA238780BF}"/>
                </a:ext>
              </a:extLst>
            </p:cNvPr>
            <p:cNvSpPr txBox="1"/>
            <p:nvPr/>
          </p:nvSpPr>
          <p:spPr>
            <a:xfrm>
              <a:off x="959663" y="263915"/>
              <a:ext cx="9007274" cy="523220"/>
            </a:xfrm>
            <a:prstGeom prst="rect">
              <a:avLst/>
            </a:prstGeom>
            <a:noFill/>
          </p:spPr>
          <p:txBody>
            <a:bodyPr wrap="none" rtlCol="0">
              <a:spAutoFit/>
            </a:bodyPr>
            <a:lstStyle/>
            <a:p>
              <a:r>
                <a:rPr lang="en-US" altLang="ko-KR" sz="2800" b="1" dirty="0"/>
                <a:t>Chapter 5 Tracking Emissions Over Time (Standard)</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0A85A1AB-4E23-0218-EB06-3AF985C6FF87}"/>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6830813D-9EEB-A28E-88E8-1DB645518469}"/>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1A850AC0-2DC7-7612-2A2D-2D0CB33B6DE8}"/>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C5DFDA54-F45E-5D0B-B3E0-80D7395C8927}"/>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608C2F9A-CB28-5589-A8D8-18891FD176A3}"/>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8CF38209-2EF5-2F1A-8616-B138544CEB11}"/>
              </a:ext>
            </a:extLst>
          </p:cNvPr>
          <p:cNvSpPr>
            <a:spLocks noGrp="1"/>
          </p:cNvSpPr>
          <p:nvPr>
            <p:ph type="sldNum" sz="quarter" idx="12"/>
          </p:nvPr>
        </p:nvSpPr>
        <p:spPr/>
        <p:txBody>
          <a:bodyPr/>
          <a:lstStyle/>
          <a:p>
            <a:fld id="{2A3BDE75-907D-4853-87E8-76DDB018510F}" type="slidenum">
              <a:rPr lang="ko-KR" altLang="en-US" smtClean="0"/>
              <a:t>24</a:t>
            </a:fld>
            <a:endParaRPr lang="ko-KR" altLang="en-US"/>
          </a:p>
        </p:txBody>
      </p:sp>
    </p:spTree>
    <p:extLst>
      <p:ext uri="{BB962C8B-B14F-4D97-AF65-F5344CB8AC3E}">
        <p14:creationId xmlns:p14="http://schemas.microsoft.com/office/powerpoint/2010/main" val="433213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내용 개체 틀 6">
            <a:extLst>
              <a:ext uri="{FF2B5EF4-FFF2-40B4-BE49-F238E27FC236}">
                <a16:creationId xmlns:a16="http://schemas.microsoft.com/office/drawing/2014/main" id="{D4CA571F-5846-759F-083F-487E4F8B90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0514" y="404465"/>
            <a:ext cx="6810972" cy="6275468"/>
          </a:xfrm>
        </p:spPr>
      </p:pic>
      <p:sp>
        <p:nvSpPr>
          <p:cNvPr id="3" name="직사각형 2">
            <a:extLst>
              <a:ext uri="{FF2B5EF4-FFF2-40B4-BE49-F238E27FC236}">
                <a16:creationId xmlns:a16="http://schemas.microsoft.com/office/drawing/2014/main" id="{720937B7-7857-043F-287D-9E4C77368A4D}"/>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FC2778BA-1980-D79B-4907-9A96A1DCE68B}"/>
              </a:ext>
            </a:extLst>
          </p:cNvPr>
          <p:cNvGrpSpPr/>
          <p:nvPr/>
        </p:nvGrpSpPr>
        <p:grpSpPr>
          <a:xfrm>
            <a:off x="404018" y="230978"/>
            <a:ext cx="9886404" cy="721519"/>
            <a:chOff x="404018" y="230978"/>
            <a:chExt cx="9886404" cy="721519"/>
          </a:xfrm>
        </p:grpSpPr>
        <p:sp>
          <p:nvSpPr>
            <p:cNvPr id="5" name="TextBox 4">
              <a:extLst>
                <a:ext uri="{FF2B5EF4-FFF2-40B4-BE49-F238E27FC236}">
                  <a16:creationId xmlns:a16="http://schemas.microsoft.com/office/drawing/2014/main" id="{47FE3C34-6724-A82F-051A-00A19557E0A2}"/>
                </a:ext>
              </a:extLst>
            </p:cNvPr>
            <p:cNvSpPr txBox="1"/>
            <p:nvPr/>
          </p:nvSpPr>
          <p:spPr>
            <a:xfrm>
              <a:off x="959663" y="263915"/>
              <a:ext cx="9330759" cy="523220"/>
            </a:xfrm>
            <a:prstGeom prst="rect">
              <a:avLst/>
            </a:prstGeom>
            <a:noFill/>
          </p:spPr>
          <p:txBody>
            <a:bodyPr wrap="none" rtlCol="0">
              <a:spAutoFit/>
            </a:bodyPr>
            <a:lstStyle/>
            <a:p>
              <a:r>
                <a:rPr lang="en-US" altLang="ko-KR" sz="2800" b="1" dirty="0"/>
                <a:t>Chapter 6 Identifying and Calculating GHG Emissions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6" name="그룹 5">
              <a:extLst>
                <a:ext uri="{FF2B5EF4-FFF2-40B4-BE49-F238E27FC236}">
                  <a16:creationId xmlns:a16="http://schemas.microsoft.com/office/drawing/2014/main" id="{52C29B8B-C032-61C1-7887-C175BDA96C9F}"/>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07101169-DB4A-53C7-5EE4-542F9ED6F1D2}"/>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C6DDF62B-67B2-DBAE-9D20-B03A8C9038F3}"/>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6C454910-E0A7-5440-64FE-9DB78EDE481B}"/>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9C74766A-BB08-0E6E-08C3-416BDFABC456}"/>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2D1583D6-57FF-7F8D-4E31-D6ACF4171C61}"/>
              </a:ext>
            </a:extLst>
          </p:cNvPr>
          <p:cNvSpPr>
            <a:spLocks noGrp="1"/>
          </p:cNvSpPr>
          <p:nvPr>
            <p:ph type="sldNum" sz="quarter" idx="12"/>
          </p:nvPr>
        </p:nvSpPr>
        <p:spPr/>
        <p:txBody>
          <a:bodyPr/>
          <a:lstStyle/>
          <a:p>
            <a:fld id="{2A3BDE75-907D-4853-87E8-76DDB018510F}" type="slidenum">
              <a:rPr lang="ko-KR" altLang="en-US" smtClean="0"/>
              <a:t>25</a:t>
            </a:fld>
            <a:endParaRPr lang="ko-KR" altLang="en-US"/>
          </a:p>
        </p:txBody>
      </p:sp>
    </p:spTree>
    <p:extLst>
      <p:ext uri="{BB962C8B-B14F-4D97-AF65-F5344CB8AC3E}">
        <p14:creationId xmlns:p14="http://schemas.microsoft.com/office/powerpoint/2010/main" val="3256966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C3DE13FF-F0EC-FDD6-6450-C9BEAD0AE491}"/>
              </a:ext>
            </a:extLst>
          </p:cNvPr>
          <p:cNvSpPr>
            <a:spLocks noGrp="1"/>
          </p:cNvSpPr>
          <p:nvPr>
            <p:ph idx="1"/>
          </p:nvPr>
        </p:nvSpPr>
        <p:spPr>
          <a:xfrm>
            <a:off x="838200" y="1395413"/>
            <a:ext cx="10515600" cy="4351338"/>
          </a:xfrm>
        </p:spPr>
        <p:txBody>
          <a:bodyPr>
            <a:normAutofit/>
          </a:bodyPr>
          <a:lstStyle/>
          <a:p>
            <a:r>
              <a:rPr lang="en-US" altLang="ko-KR" dirty="0"/>
              <a:t>Selecting a verifier</a:t>
            </a:r>
          </a:p>
          <a:p>
            <a:pPr marL="971550" lvl="1" indent="-514350">
              <a:buFont typeface="+mj-lt"/>
              <a:buAutoNum type="arabicParenR"/>
            </a:pPr>
            <a:r>
              <a:rPr lang="en-US" altLang="ko-KR" dirty="0"/>
              <a:t>previous experience and competence in undertaking GHG verifications </a:t>
            </a:r>
          </a:p>
          <a:p>
            <a:pPr marL="971550" lvl="1" indent="-514350">
              <a:buFont typeface="+mj-lt"/>
              <a:buAutoNum type="arabicParenR"/>
            </a:pPr>
            <a:r>
              <a:rPr lang="en-US" altLang="ko-KR" dirty="0"/>
              <a:t>understanding of GHG issues including calculation methodologies </a:t>
            </a:r>
          </a:p>
          <a:p>
            <a:pPr marL="971550" lvl="1" indent="-514350">
              <a:buFont typeface="+mj-lt"/>
              <a:buAutoNum type="arabicParenR"/>
            </a:pPr>
            <a:r>
              <a:rPr lang="en-US" altLang="ko-KR" dirty="0"/>
              <a:t>understanding of the company’s operations and industry </a:t>
            </a:r>
          </a:p>
          <a:p>
            <a:pPr marL="971550" lvl="1" indent="-514350">
              <a:buFont typeface="+mj-lt"/>
              <a:buAutoNum type="arabicParenR"/>
            </a:pPr>
            <a:r>
              <a:rPr lang="en-US" altLang="ko-KR" dirty="0"/>
              <a:t>objectivity, credibility, and independence.</a:t>
            </a:r>
          </a:p>
          <a:p>
            <a:pPr marL="971550" lvl="1" indent="-514350">
              <a:buFont typeface="+mj-lt"/>
              <a:buAutoNum type="arabicParenR"/>
            </a:pPr>
            <a:endParaRPr lang="en-US" altLang="ko-KR" dirty="0"/>
          </a:p>
          <a:p>
            <a:pPr marL="0" indent="0">
              <a:buNone/>
            </a:pPr>
            <a:r>
              <a:rPr lang="en-US" altLang="ko-KR" dirty="0"/>
              <a:t>Who will do it? How to set up socially reliable verifier selection process/protocol ? </a:t>
            </a:r>
            <a:endParaRPr lang="ko-KR" altLang="en-US" dirty="0"/>
          </a:p>
          <a:p>
            <a:endParaRPr lang="ko-KR" altLang="en-US" dirty="0"/>
          </a:p>
        </p:txBody>
      </p:sp>
      <p:sp>
        <p:nvSpPr>
          <p:cNvPr id="4" name="직사각형 3">
            <a:extLst>
              <a:ext uri="{FF2B5EF4-FFF2-40B4-BE49-F238E27FC236}">
                <a16:creationId xmlns:a16="http://schemas.microsoft.com/office/drawing/2014/main" id="{5827748A-9C25-0886-A01F-65B64EDDAFD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F07784C5-DB84-1D6B-096E-A666BBE08674}"/>
              </a:ext>
            </a:extLst>
          </p:cNvPr>
          <p:cNvGrpSpPr/>
          <p:nvPr/>
        </p:nvGrpSpPr>
        <p:grpSpPr>
          <a:xfrm>
            <a:off x="404018" y="230978"/>
            <a:ext cx="7864697" cy="721519"/>
            <a:chOff x="404018" y="230978"/>
            <a:chExt cx="7864697" cy="721519"/>
          </a:xfrm>
        </p:grpSpPr>
        <p:sp>
          <p:nvSpPr>
            <p:cNvPr id="6" name="TextBox 5">
              <a:extLst>
                <a:ext uri="{FF2B5EF4-FFF2-40B4-BE49-F238E27FC236}">
                  <a16:creationId xmlns:a16="http://schemas.microsoft.com/office/drawing/2014/main" id="{01E70A87-7627-C5C6-D2C2-C639BCA509DE}"/>
                </a:ext>
              </a:extLst>
            </p:cNvPr>
            <p:cNvSpPr txBox="1"/>
            <p:nvPr/>
          </p:nvSpPr>
          <p:spPr>
            <a:xfrm>
              <a:off x="959663" y="263915"/>
              <a:ext cx="7309052" cy="523220"/>
            </a:xfrm>
            <a:prstGeom prst="rect">
              <a:avLst/>
            </a:prstGeom>
            <a:noFill/>
          </p:spPr>
          <p:txBody>
            <a:bodyPr wrap="none" rtlCol="0">
              <a:spAutoFit/>
            </a:bodyPr>
            <a:lstStyle/>
            <a:p>
              <a:r>
                <a:rPr lang="en-US" altLang="ko-KR" sz="2800" b="1" dirty="0"/>
                <a:t>Chapter 10 Verification of GHG Emissions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15234E0F-2393-AFB5-7864-C7AD7B9AE480}"/>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98823738-5EEE-114C-D79D-13919462D1FC}"/>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3702DFAB-FEDF-047B-75B3-465E7FF2949F}"/>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963E9AA8-7D6F-8151-B167-2F37E66C2434}"/>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345B7216-0A3F-2110-AA98-D28AF67871E5}"/>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7" name="슬라이드 번호 개체 틀 16">
            <a:extLst>
              <a:ext uri="{FF2B5EF4-FFF2-40B4-BE49-F238E27FC236}">
                <a16:creationId xmlns:a16="http://schemas.microsoft.com/office/drawing/2014/main" id="{F2BCBD06-C417-7988-39E3-8E02A38A2659}"/>
              </a:ext>
            </a:extLst>
          </p:cNvPr>
          <p:cNvSpPr>
            <a:spLocks noGrp="1"/>
          </p:cNvSpPr>
          <p:nvPr>
            <p:ph type="sldNum" sz="quarter" idx="12"/>
          </p:nvPr>
        </p:nvSpPr>
        <p:spPr/>
        <p:txBody>
          <a:bodyPr/>
          <a:lstStyle/>
          <a:p>
            <a:fld id="{2A3BDE75-907D-4853-87E8-76DDB018510F}" type="slidenum">
              <a:rPr lang="ko-KR" altLang="en-US" smtClean="0"/>
              <a:t>26</a:t>
            </a:fld>
            <a:endParaRPr lang="ko-KR" altLang="en-US"/>
          </a:p>
        </p:txBody>
      </p:sp>
    </p:spTree>
    <p:extLst>
      <p:ext uri="{BB962C8B-B14F-4D97-AF65-F5344CB8AC3E}">
        <p14:creationId xmlns:p14="http://schemas.microsoft.com/office/powerpoint/2010/main" val="1762058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B1B4C5C0-C7EE-3F17-02ED-93110CEFE728}"/>
              </a:ext>
            </a:extLst>
          </p:cNvPr>
          <p:cNvSpPr>
            <a:spLocks noGrp="1"/>
          </p:cNvSpPr>
          <p:nvPr>
            <p:ph idx="1"/>
          </p:nvPr>
        </p:nvSpPr>
        <p:spPr>
          <a:xfrm>
            <a:off x="838199" y="1395413"/>
            <a:ext cx="10515600" cy="4802187"/>
          </a:xfrm>
        </p:spPr>
        <p:txBody>
          <a:bodyPr>
            <a:normAutofit/>
          </a:bodyPr>
          <a:lstStyle/>
          <a:p>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탄소중립</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 </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녹생성장 기본법 </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기본법</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 2021 </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제정</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 </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제 </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25</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조 </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온실가스 </a:t>
            </a:r>
            <a:r>
              <a:rPr lang="ko-KR" altLang="en-US" sz="2400" b="1" kern="0" spc="0" dirty="0" err="1">
                <a:solidFill>
                  <a:srgbClr val="000000"/>
                </a:solidFill>
                <a:effectLst/>
                <a:latin typeface="함초롬바탕" panose="02030604000101010101" pitchFamily="18" charset="-127"/>
                <a:ea typeface="함초롬바탕" panose="02030604000101010101" pitchFamily="18" charset="-127"/>
              </a:rPr>
              <a:t>배출권</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 거래제</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a:t>
            </a:r>
          </a:p>
          <a:p>
            <a:pPr marL="0" indent="0">
              <a:buNone/>
            </a:pPr>
            <a:endParaRPr lang="en-US" altLang="ko-KR" sz="2000" kern="0" spc="0" dirty="0">
              <a:solidFill>
                <a:srgbClr val="000000"/>
              </a:solidFill>
              <a:effectLst/>
              <a:latin typeface="함초롬바탕" panose="02030604000101010101" pitchFamily="18" charset="-127"/>
              <a:ea typeface="함초롬바탕" panose="02030604000101010101" pitchFamily="18" charset="-127"/>
            </a:endParaRPr>
          </a:p>
          <a:p>
            <a:pPr marL="0" marR="0" indent="0" algn="just" fontAlgn="base" latinLnBrk="1">
              <a:lnSpc>
                <a:spcPct val="160000"/>
              </a:lnSpc>
              <a:spcBef>
                <a:spcPts val="0"/>
              </a:spcBef>
              <a:spcAft>
                <a:spcPts val="0"/>
              </a:spcAft>
              <a:buNone/>
            </a:pPr>
            <a:r>
              <a:rPr lang="ko-KR" altLang="en-US" sz="2000" kern="0" spc="0" dirty="0">
                <a:solidFill>
                  <a:srgbClr val="000000"/>
                </a:solidFill>
                <a:effectLst/>
                <a:latin typeface="함초롬바탕" panose="02030604000101010101" pitchFamily="18" charset="-127"/>
                <a:ea typeface="함초롬바탕" panose="02030604000101010101" pitchFamily="18" charset="-127"/>
              </a:rPr>
              <a:t>① 정부는 국가비전 및 중장기감축목표 등을 효율적으로 달성하기 위하여 온실가스 배출허용총량을 설정하고 시장기능을 활용하여 온실가스 배출권을 거래하는 제도</a:t>
            </a:r>
            <a:r>
              <a:rPr lang="en-US" altLang="ko-KR" sz="20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이하 </a:t>
            </a:r>
            <a:r>
              <a:rPr lang="en-US" altLang="ko-KR" sz="20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2000" kern="0" spc="0" dirty="0" err="1">
                <a:solidFill>
                  <a:srgbClr val="000000"/>
                </a:solidFill>
                <a:effectLst/>
                <a:latin typeface="함초롬바탕" panose="02030604000101010101" pitchFamily="18" charset="-127"/>
                <a:ea typeface="함초롬바탕" panose="02030604000101010101" pitchFamily="18" charset="-127"/>
              </a:rPr>
              <a:t>배출권거래제</a:t>
            </a:r>
            <a:r>
              <a:rPr lang="en-US" altLang="ko-KR" sz="20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라 한다</a:t>
            </a:r>
            <a:r>
              <a:rPr lang="en-US" altLang="ko-KR" sz="20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를 운영한다</a:t>
            </a:r>
            <a:r>
              <a:rPr lang="en-US" altLang="ko-KR" sz="2000" kern="0" spc="0" dirty="0">
                <a:solidFill>
                  <a:srgbClr val="000000"/>
                </a:solidFill>
                <a:effectLst/>
                <a:latin typeface="함초롬바탕" panose="02030604000101010101" pitchFamily="18" charset="-127"/>
                <a:ea typeface="함초롬바탕" panose="02030604000101010101" pitchFamily="18" charset="-127"/>
              </a:rPr>
              <a:t>.</a:t>
            </a:r>
            <a:endParaRPr lang="ko-KR" altLang="en-US" sz="2000" kern="0" spc="0" dirty="0">
              <a:solidFill>
                <a:srgbClr val="000000"/>
              </a:solidFill>
              <a:effectLst/>
              <a:latin typeface="함초롬바탕" panose="02030604000101010101" pitchFamily="18" charset="-127"/>
            </a:endParaRPr>
          </a:p>
          <a:p>
            <a:pPr marL="0" marR="0" indent="0" algn="just" fontAlgn="base" latinLnBrk="1">
              <a:lnSpc>
                <a:spcPct val="160000"/>
              </a:lnSpc>
              <a:spcBef>
                <a:spcPts val="0"/>
              </a:spcBef>
              <a:spcAft>
                <a:spcPts val="0"/>
              </a:spcAft>
              <a:buNone/>
            </a:pPr>
            <a:endParaRPr lang="en-US" altLang="ko-KR" sz="2000" kern="0" spc="0" dirty="0">
              <a:solidFill>
                <a:srgbClr val="000000"/>
              </a:solidFill>
              <a:effectLst/>
              <a:latin typeface="함초롬바탕" panose="02030604000101010101" pitchFamily="18" charset="-127"/>
              <a:ea typeface="함초롬바탕" panose="02030604000101010101" pitchFamily="18" charset="-127"/>
            </a:endParaRPr>
          </a:p>
          <a:p>
            <a:pPr marL="0" marR="0" indent="0" algn="just" fontAlgn="base" latinLnBrk="1">
              <a:lnSpc>
                <a:spcPct val="160000"/>
              </a:lnSpc>
              <a:spcBef>
                <a:spcPts val="0"/>
              </a:spcBef>
              <a:spcAft>
                <a:spcPts val="0"/>
              </a:spcAft>
              <a:buNone/>
            </a:pPr>
            <a:r>
              <a:rPr lang="ko-KR" altLang="en-US" sz="2000" kern="0" spc="0" dirty="0">
                <a:solidFill>
                  <a:srgbClr val="000000"/>
                </a:solidFill>
                <a:effectLst/>
                <a:latin typeface="함초롬바탕" panose="02030604000101010101" pitchFamily="18" charset="-127"/>
                <a:ea typeface="함초롬바탕" panose="02030604000101010101" pitchFamily="18" charset="-127"/>
              </a:rPr>
              <a:t>② </a:t>
            </a:r>
            <a:r>
              <a:rPr lang="ko-KR" altLang="en-US" sz="2000" kern="0" spc="0" dirty="0" err="1">
                <a:solidFill>
                  <a:srgbClr val="000000"/>
                </a:solidFill>
                <a:effectLst/>
                <a:latin typeface="함초롬바탕" panose="02030604000101010101" pitchFamily="18" charset="-127"/>
                <a:ea typeface="함초롬바탕" panose="02030604000101010101" pitchFamily="18" charset="-127"/>
              </a:rPr>
              <a:t>배출권거래제의</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 실시를 위한 </a:t>
            </a:r>
            <a:r>
              <a:rPr lang="ko-KR" altLang="en-US" sz="2000" kern="0" spc="0" dirty="0" err="1">
                <a:solidFill>
                  <a:srgbClr val="000000"/>
                </a:solidFill>
                <a:effectLst/>
                <a:latin typeface="함초롬바탕" panose="02030604000101010101" pitchFamily="18" charset="-127"/>
                <a:ea typeface="함초롬바탕" panose="02030604000101010101" pitchFamily="18" charset="-127"/>
              </a:rPr>
              <a:t>배출허용량의</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 할당방법</a:t>
            </a:r>
            <a:r>
              <a:rPr lang="en-US" altLang="ko-KR" sz="2000" kern="0" spc="0" dirty="0">
                <a:solidFill>
                  <a:srgbClr val="000000"/>
                </a:solidFill>
                <a:effectLst/>
                <a:latin typeface="함초롬바탕" panose="02030604000101010101" pitchFamily="18" charset="-127"/>
                <a:ea typeface="함초롬바탕" panose="02030604000101010101" pitchFamily="18" charset="-127"/>
              </a:rPr>
              <a:t>, </a:t>
            </a:r>
            <a:r>
              <a:rPr lang="ko-KR" altLang="en-US" sz="2000" kern="0" spc="0" dirty="0" err="1">
                <a:solidFill>
                  <a:srgbClr val="000000"/>
                </a:solidFill>
                <a:effectLst/>
                <a:latin typeface="함초롬바탕" panose="02030604000101010101" pitchFamily="18" charset="-127"/>
                <a:ea typeface="함초롬바탕" panose="02030604000101010101" pitchFamily="18" charset="-127"/>
              </a:rPr>
              <a:t>등록ㆍ관리방법</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 및 거래소의 </a:t>
            </a:r>
            <a:r>
              <a:rPr lang="ko-KR" altLang="en-US" sz="2000" kern="0" spc="0" dirty="0" err="1">
                <a:solidFill>
                  <a:srgbClr val="000000"/>
                </a:solidFill>
                <a:effectLst/>
                <a:latin typeface="함초롬바탕" panose="02030604000101010101" pitchFamily="18" charset="-127"/>
                <a:ea typeface="함초롬바탕" panose="02030604000101010101" pitchFamily="18" charset="-127"/>
              </a:rPr>
              <a:t>설치ㆍ운영</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 등에 관하여는 「온실가스 배출권의 할당 및 거래에 관한 </a:t>
            </a:r>
            <a:r>
              <a:rPr lang="ko-KR" altLang="en-US" sz="2000" kern="0" spc="0" dirty="0" err="1">
                <a:solidFill>
                  <a:srgbClr val="000000"/>
                </a:solidFill>
                <a:effectLst/>
                <a:latin typeface="함초롬바탕" panose="02030604000101010101" pitchFamily="18" charset="-127"/>
                <a:ea typeface="함초롬바탕" panose="02030604000101010101" pitchFamily="18" charset="-127"/>
              </a:rPr>
              <a:t>법률」에</a:t>
            </a:r>
            <a:r>
              <a:rPr lang="ko-KR" altLang="en-US" sz="2000" kern="0" spc="0" dirty="0">
                <a:solidFill>
                  <a:srgbClr val="000000"/>
                </a:solidFill>
                <a:effectLst/>
                <a:latin typeface="함초롬바탕" panose="02030604000101010101" pitchFamily="18" charset="-127"/>
                <a:ea typeface="함초롬바탕" panose="02030604000101010101" pitchFamily="18" charset="-127"/>
              </a:rPr>
              <a:t> 따른다</a:t>
            </a:r>
            <a:r>
              <a:rPr lang="en-US" altLang="ko-KR" sz="2000" kern="0" spc="0" dirty="0">
                <a:solidFill>
                  <a:srgbClr val="000000"/>
                </a:solidFill>
                <a:effectLst/>
                <a:latin typeface="함초롬바탕" panose="02030604000101010101" pitchFamily="18" charset="-127"/>
                <a:ea typeface="함초롬바탕" panose="02030604000101010101" pitchFamily="18" charset="-127"/>
              </a:rPr>
              <a:t>.</a:t>
            </a:r>
            <a:r>
              <a:rPr lang="ko-KR" altLang="en-US" sz="1000" dirty="0"/>
              <a:t> </a:t>
            </a:r>
          </a:p>
        </p:txBody>
      </p:sp>
      <p:sp>
        <p:nvSpPr>
          <p:cNvPr id="4" name="직사각형 3">
            <a:extLst>
              <a:ext uri="{FF2B5EF4-FFF2-40B4-BE49-F238E27FC236}">
                <a16:creationId xmlns:a16="http://schemas.microsoft.com/office/drawing/2014/main" id="{8E21486F-22B5-EB87-BFA8-E2BD910851FB}"/>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ABBB8783-34F0-78CB-CB8E-5BC334172FA1}"/>
              </a:ext>
            </a:extLst>
          </p:cNvPr>
          <p:cNvGrpSpPr/>
          <p:nvPr/>
        </p:nvGrpSpPr>
        <p:grpSpPr>
          <a:xfrm>
            <a:off x="404018" y="230978"/>
            <a:ext cx="3507094" cy="721519"/>
            <a:chOff x="404018" y="230978"/>
            <a:chExt cx="3507094" cy="721519"/>
          </a:xfrm>
        </p:grpSpPr>
        <p:sp>
          <p:nvSpPr>
            <p:cNvPr id="6" name="TextBox 5">
              <a:extLst>
                <a:ext uri="{FF2B5EF4-FFF2-40B4-BE49-F238E27FC236}">
                  <a16:creationId xmlns:a16="http://schemas.microsoft.com/office/drawing/2014/main" id="{4F4D40EB-640D-235E-2121-16F5A4CBC581}"/>
                </a:ext>
              </a:extLst>
            </p:cNvPr>
            <p:cNvSpPr txBox="1"/>
            <p:nvPr/>
          </p:nvSpPr>
          <p:spPr>
            <a:xfrm>
              <a:off x="959663" y="263915"/>
              <a:ext cx="2951449" cy="523220"/>
            </a:xfrm>
            <a:prstGeom prst="rect">
              <a:avLst/>
            </a:prstGeom>
            <a:noFill/>
          </p:spPr>
          <p:txBody>
            <a:bodyPr wrap="none" rtlCol="0">
              <a:spAutoFit/>
            </a:bodyPr>
            <a:lstStyle/>
            <a:p>
              <a:r>
                <a:rPr lang="ko-KR" altLang="en-US" sz="2800" b="1" dirty="0"/>
                <a:t>온실가스 </a:t>
              </a:r>
              <a:r>
                <a:rPr lang="ko-KR" altLang="en-US" sz="2800" b="1" dirty="0" err="1"/>
                <a:t>배출권</a:t>
              </a:r>
              <a:r>
                <a:rPr lang="ko-KR" altLang="en-US" sz="2800" b="1" dirty="0"/>
                <a:t>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7976F456-AC74-EE85-5FD4-45D23107485D}"/>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B816FB69-29EB-C7D6-656C-5D2844B68100}"/>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A817DED2-58BC-7FB3-DA46-5EA8647DD0F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94FE75AB-B67E-632D-D24A-EE2FA8F2A8E3}"/>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5121E8FA-4506-8EFF-B625-43255C66517C}"/>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37507D8E-6168-4A49-C261-3906ABC29F0A}"/>
              </a:ext>
            </a:extLst>
          </p:cNvPr>
          <p:cNvSpPr>
            <a:spLocks noGrp="1"/>
          </p:cNvSpPr>
          <p:nvPr>
            <p:ph type="sldNum" sz="quarter" idx="12"/>
          </p:nvPr>
        </p:nvSpPr>
        <p:spPr/>
        <p:txBody>
          <a:bodyPr/>
          <a:lstStyle/>
          <a:p>
            <a:fld id="{2A3BDE75-907D-4853-87E8-76DDB018510F}" type="slidenum">
              <a:rPr lang="ko-KR" altLang="en-US" smtClean="0"/>
              <a:t>27</a:t>
            </a:fld>
            <a:endParaRPr lang="ko-KR" altLang="en-US"/>
          </a:p>
        </p:txBody>
      </p:sp>
    </p:spTree>
    <p:extLst>
      <p:ext uri="{BB962C8B-B14F-4D97-AF65-F5344CB8AC3E}">
        <p14:creationId xmlns:p14="http://schemas.microsoft.com/office/powerpoint/2010/main" val="248520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B1B4C5C0-C7EE-3F17-02ED-93110CEFE728}"/>
              </a:ext>
            </a:extLst>
          </p:cNvPr>
          <p:cNvSpPr>
            <a:spLocks noGrp="1"/>
          </p:cNvSpPr>
          <p:nvPr>
            <p:ph idx="1"/>
          </p:nvPr>
        </p:nvSpPr>
        <p:spPr>
          <a:xfrm>
            <a:off x="838199" y="1395413"/>
            <a:ext cx="10515600" cy="4575175"/>
          </a:xfrm>
        </p:spPr>
        <p:txBody>
          <a:bodyPr>
            <a:normAutofit fontScale="62500" lnSpcReduction="20000"/>
          </a:bodyPr>
          <a:lstStyle/>
          <a:p>
            <a:pPr>
              <a:lnSpc>
                <a:spcPct val="120000"/>
              </a:lnSpc>
            </a:pPr>
            <a:r>
              <a:rPr lang="ko-KR" altLang="en-US" sz="3800" kern="0" spc="0" dirty="0">
                <a:solidFill>
                  <a:srgbClr val="000000"/>
                </a:solidFill>
                <a:effectLst/>
                <a:ea typeface="함초롬바탕" panose="02030604000101010101" pitchFamily="18" charset="-127"/>
              </a:rPr>
              <a:t>온실가스 할당 및 거래에 관한 법률 </a:t>
            </a:r>
            <a:r>
              <a:rPr lang="en-US" altLang="ko-KR" sz="3800" kern="0" spc="0" dirty="0">
                <a:solidFill>
                  <a:srgbClr val="000000"/>
                </a:solidFill>
                <a:effectLst/>
                <a:ea typeface="함초롬바탕" panose="02030604000101010101" pitchFamily="18" charset="-127"/>
              </a:rPr>
              <a:t>(</a:t>
            </a:r>
            <a:r>
              <a:rPr lang="ko-KR" altLang="en-US" sz="3800" kern="0" spc="0" dirty="0" err="1">
                <a:solidFill>
                  <a:srgbClr val="000000"/>
                </a:solidFill>
                <a:effectLst/>
                <a:ea typeface="함초롬바탕" panose="02030604000101010101" pitchFamily="18" charset="-127"/>
              </a:rPr>
              <a:t>배출권</a:t>
            </a:r>
            <a:r>
              <a:rPr lang="ko-KR" altLang="en-US" sz="3800" kern="0" spc="0" dirty="0">
                <a:solidFill>
                  <a:srgbClr val="000000"/>
                </a:solidFill>
                <a:effectLst/>
                <a:ea typeface="함초롬바탕" panose="02030604000101010101" pitchFamily="18" charset="-127"/>
              </a:rPr>
              <a:t> 거래법</a:t>
            </a:r>
            <a:r>
              <a:rPr lang="en-US" altLang="ko-KR" sz="3800" kern="0" spc="0" dirty="0">
                <a:solidFill>
                  <a:srgbClr val="000000"/>
                </a:solidFill>
                <a:effectLst/>
                <a:ea typeface="함초롬바탕" panose="02030604000101010101" pitchFamily="18" charset="-127"/>
              </a:rPr>
              <a:t>, 2012) : </a:t>
            </a:r>
            <a:r>
              <a:rPr lang="ko-KR" altLang="en-US" sz="3800" kern="0" spc="0" dirty="0" err="1">
                <a:solidFill>
                  <a:srgbClr val="000000"/>
                </a:solidFill>
                <a:effectLst/>
                <a:ea typeface="함초롬바탕" panose="02030604000101010101" pitchFamily="18" charset="-127"/>
              </a:rPr>
              <a:t>배출권</a:t>
            </a:r>
            <a:r>
              <a:rPr lang="ko-KR" altLang="en-US" sz="3800" kern="0" spc="0" dirty="0">
                <a:solidFill>
                  <a:srgbClr val="000000"/>
                </a:solidFill>
                <a:effectLst/>
                <a:ea typeface="함초롬바탕" panose="02030604000101010101" pitchFamily="18" charset="-127"/>
              </a:rPr>
              <a:t> 할당위원회</a:t>
            </a:r>
            <a:r>
              <a:rPr lang="en-US" altLang="ko-KR" sz="3800" kern="0" spc="0" dirty="0">
                <a:solidFill>
                  <a:srgbClr val="000000"/>
                </a:solidFill>
                <a:effectLst/>
                <a:ea typeface="함초롬바탕" panose="02030604000101010101" pitchFamily="18" charset="-127"/>
              </a:rPr>
              <a:t>(</a:t>
            </a:r>
            <a:r>
              <a:rPr lang="ko-KR" altLang="en-US" sz="3800" kern="0" spc="0" dirty="0">
                <a:solidFill>
                  <a:srgbClr val="000000"/>
                </a:solidFill>
                <a:effectLst/>
                <a:ea typeface="함초롬바탕" panose="02030604000101010101" pitchFamily="18" charset="-127"/>
              </a:rPr>
              <a:t>위원장</a:t>
            </a:r>
            <a:r>
              <a:rPr lang="en-US" altLang="ko-KR" sz="3800" kern="0" spc="0" dirty="0">
                <a:solidFill>
                  <a:srgbClr val="000000"/>
                </a:solidFill>
                <a:effectLst/>
                <a:ea typeface="함초롬바탕" panose="02030604000101010101" pitchFamily="18" charset="-127"/>
              </a:rPr>
              <a:t>: </a:t>
            </a:r>
            <a:r>
              <a:rPr lang="ko-KR" altLang="en-US" sz="3800" kern="0" spc="0" dirty="0">
                <a:solidFill>
                  <a:srgbClr val="000000"/>
                </a:solidFill>
                <a:effectLst/>
                <a:ea typeface="함초롬바탕" panose="02030604000101010101" pitchFamily="18" charset="-127"/>
              </a:rPr>
              <a:t>기재부장관</a:t>
            </a:r>
            <a:r>
              <a:rPr lang="en-US" altLang="ko-KR" sz="3800" kern="0" spc="0" dirty="0">
                <a:solidFill>
                  <a:srgbClr val="000000"/>
                </a:solidFill>
                <a:effectLst/>
                <a:ea typeface="함초롬바탕" panose="02030604000101010101" pitchFamily="18" charset="-127"/>
              </a:rPr>
              <a:t>, </a:t>
            </a:r>
            <a:r>
              <a:rPr lang="ko-KR" altLang="en-US" sz="3800" kern="0" spc="0" dirty="0">
                <a:solidFill>
                  <a:srgbClr val="000000"/>
                </a:solidFill>
                <a:effectLst/>
                <a:ea typeface="함초롬바탕" panose="02030604000101010101" pitchFamily="18" charset="-127"/>
              </a:rPr>
              <a:t>간사</a:t>
            </a:r>
            <a:r>
              <a:rPr lang="en-US" altLang="ko-KR" sz="3800" kern="0" spc="0" dirty="0">
                <a:solidFill>
                  <a:srgbClr val="000000"/>
                </a:solidFill>
                <a:effectLst/>
                <a:ea typeface="함초롬바탕" panose="02030604000101010101" pitchFamily="18" charset="-127"/>
              </a:rPr>
              <a:t>: </a:t>
            </a:r>
            <a:r>
              <a:rPr lang="ko-KR" altLang="en-US" sz="3800" kern="0" spc="0" dirty="0">
                <a:solidFill>
                  <a:srgbClr val="000000"/>
                </a:solidFill>
                <a:effectLst/>
                <a:ea typeface="함초롬바탕" panose="02030604000101010101" pitchFamily="18" charset="-127"/>
              </a:rPr>
              <a:t>환경부 차관</a:t>
            </a:r>
            <a:r>
              <a:rPr lang="en-US" altLang="ko-KR" sz="3800" kern="0" spc="0" dirty="0">
                <a:solidFill>
                  <a:srgbClr val="000000"/>
                </a:solidFill>
                <a:effectLst/>
                <a:ea typeface="함초롬바탕" panose="02030604000101010101" pitchFamily="18" charset="-127"/>
              </a:rPr>
              <a:t>)</a:t>
            </a:r>
          </a:p>
          <a:p>
            <a:pPr>
              <a:lnSpc>
                <a:spcPct val="120000"/>
              </a:lnSpc>
            </a:pPr>
            <a:endParaRPr lang="en-US" altLang="ko-KR" sz="3800" kern="0" dirty="0">
              <a:solidFill>
                <a:srgbClr val="000000"/>
              </a:solidFill>
              <a:ea typeface="함초롬바탕" panose="02030604000101010101" pitchFamily="18" charset="-127"/>
            </a:endParaRPr>
          </a:p>
          <a:p>
            <a:pPr>
              <a:lnSpc>
                <a:spcPct val="120000"/>
              </a:lnSpc>
            </a:pPr>
            <a:r>
              <a:rPr lang="en-US" altLang="ko-KR" sz="3800" kern="0" dirty="0">
                <a:solidFill>
                  <a:srgbClr val="000000"/>
                </a:solidFill>
                <a:ea typeface="함초롬바탕" panose="02030604000101010101" pitchFamily="18" charset="-127"/>
              </a:rPr>
              <a:t>(</a:t>
            </a:r>
            <a:r>
              <a:rPr lang="ko-KR" altLang="en-US" sz="3800" kern="0" dirty="0">
                <a:solidFill>
                  <a:srgbClr val="000000"/>
                </a:solidFill>
                <a:ea typeface="함초롬바탕" panose="02030604000101010101" pitchFamily="18" charset="-127"/>
              </a:rPr>
              <a:t>제 </a:t>
            </a:r>
            <a:r>
              <a:rPr lang="en-US" altLang="ko-KR" sz="3800" kern="0" dirty="0">
                <a:solidFill>
                  <a:srgbClr val="000000"/>
                </a:solidFill>
                <a:ea typeface="함초롬바탕" panose="02030604000101010101" pitchFamily="18" charset="-127"/>
              </a:rPr>
              <a:t>5</a:t>
            </a:r>
            <a:r>
              <a:rPr lang="ko-KR" altLang="en-US" sz="3800" kern="0" dirty="0">
                <a:solidFill>
                  <a:srgbClr val="000000"/>
                </a:solidFill>
                <a:ea typeface="함초롬바탕" panose="02030604000101010101" pitchFamily="18" charset="-127"/>
              </a:rPr>
              <a:t>조</a:t>
            </a:r>
            <a:r>
              <a:rPr lang="en-US" altLang="ko-KR" sz="3800" kern="0" dirty="0">
                <a:solidFill>
                  <a:srgbClr val="000000"/>
                </a:solidFill>
                <a:ea typeface="함초롬바탕" panose="02030604000101010101" pitchFamily="18" charset="-127"/>
              </a:rPr>
              <a:t>) </a:t>
            </a:r>
            <a:r>
              <a:rPr lang="ko-KR" altLang="en-US" sz="3800" kern="0" dirty="0" err="1">
                <a:solidFill>
                  <a:srgbClr val="000000"/>
                </a:solidFill>
                <a:ea typeface="함초롬바탕" panose="02030604000101010101" pitchFamily="18" charset="-127"/>
              </a:rPr>
              <a:t>국가온실가스</a:t>
            </a:r>
            <a:r>
              <a:rPr lang="ko-KR" altLang="en-US" sz="3800" kern="0" dirty="0">
                <a:solidFill>
                  <a:srgbClr val="000000"/>
                </a:solidFill>
                <a:ea typeface="함초롬바탕" panose="02030604000101010101" pitchFamily="18" charset="-127"/>
              </a:rPr>
              <a:t> 감축목표</a:t>
            </a:r>
            <a:r>
              <a:rPr lang="en-US" altLang="ko-KR" sz="3800" kern="0" dirty="0">
                <a:solidFill>
                  <a:srgbClr val="000000"/>
                </a:solidFill>
                <a:ea typeface="함초롬바탕" panose="02030604000101010101" pitchFamily="18" charset="-127"/>
              </a:rPr>
              <a:t>(NDC, Nationally Determined Contribution)</a:t>
            </a:r>
            <a:r>
              <a:rPr lang="ko-KR" altLang="en-US" sz="3800" kern="0" dirty="0">
                <a:solidFill>
                  <a:srgbClr val="000000"/>
                </a:solidFill>
                <a:ea typeface="함초롬바탕" panose="02030604000101010101" pitchFamily="18" charset="-127"/>
              </a:rPr>
              <a:t>를</a:t>
            </a:r>
            <a:r>
              <a:rPr lang="en-US" altLang="ko-KR" sz="3800" kern="0" dirty="0">
                <a:solidFill>
                  <a:srgbClr val="000000"/>
                </a:solidFill>
                <a:ea typeface="함초롬바탕" panose="02030604000101010101" pitchFamily="18" charset="-127"/>
              </a:rPr>
              <a:t> </a:t>
            </a:r>
            <a:r>
              <a:rPr lang="ko-KR" altLang="en-US" sz="3800" kern="0" dirty="0">
                <a:solidFill>
                  <a:srgbClr val="000000"/>
                </a:solidFill>
                <a:ea typeface="함초롬바탕" panose="02030604000101010101" pitchFamily="18" charset="-127"/>
              </a:rPr>
              <a:t>고려하여 국가 온실가스 허용총량 결정</a:t>
            </a:r>
            <a:r>
              <a:rPr lang="en-US" altLang="ko-KR" sz="3800" kern="0" dirty="0">
                <a:solidFill>
                  <a:srgbClr val="000000"/>
                </a:solidFill>
                <a:ea typeface="함초롬바탕" panose="02030604000101010101" pitchFamily="18" charset="-127"/>
              </a:rPr>
              <a:t>: </a:t>
            </a:r>
            <a:r>
              <a:rPr lang="en-US" altLang="ko-KR" sz="3800" kern="0" spc="0" dirty="0">
                <a:solidFill>
                  <a:srgbClr val="000000"/>
                </a:solidFill>
                <a:effectLst/>
              </a:rPr>
              <a:t>5</a:t>
            </a:r>
            <a:r>
              <a:rPr lang="ko-KR" altLang="en-US" sz="3800" kern="0" spc="0" dirty="0" err="1">
                <a:solidFill>
                  <a:srgbClr val="000000"/>
                </a:solidFill>
                <a:effectLst/>
              </a:rPr>
              <a:t>년단위</a:t>
            </a:r>
            <a:r>
              <a:rPr lang="ko-KR" altLang="en-US" sz="3800" kern="0" spc="0" dirty="0">
                <a:solidFill>
                  <a:srgbClr val="000000"/>
                </a:solidFill>
                <a:effectLst/>
              </a:rPr>
              <a:t> 계획수립</a:t>
            </a:r>
            <a:endParaRPr lang="en-US" altLang="ko-KR" sz="3800" kern="0" spc="0" dirty="0">
              <a:solidFill>
                <a:srgbClr val="000000"/>
              </a:solidFill>
              <a:effectLst/>
            </a:endParaRPr>
          </a:p>
          <a:p>
            <a:pPr lvl="1">
              <a:lnSpc>
                <a:spcPct val="120000"/>
              </a:lnSpc>
              <a:buFont typeface="Wingdings" panose="05000000000000000000" pitchFamily="2" charset="2"/>
              <a:buChar char="ü"/>
            </a:pPr>
            <a:r>
              <a:rPr lang="en-US" altLang="ko-KR" sz="3400" kern="0" dirty="0">
                <a:solidFill>
                  <a:srgbClr val="000000"/>
                </a:solidFill>
              </a:rPr>
              <a:t>5</a:t>
            </a:r>
            <a:r>
              <a:rPr lang="ko-KR" altLang="en-US" sz="3400" kern="0" dirty="0">
                <a:solidFill>
                  <a:srgbClr val="000000"/>
                </a:solidFill>
              </a:rPr>
              <a:t>년</a:t>
            </a:r>
            <a:r>
              <a:rPr lang="en-US" altLang="ko-KR" sz="3400" kern="0" dirty="0">
                <a:solidFill>
                  <a:srgbClr val="000000"/>
                </a:solidFill>
              </a:rPr>
              <a:t> </a:t>
            </a:r>
            <a:r>
              <a:rPr lang="ko-KR" altLang="en-US" sz="3400" kern="0" dirty="0" err="1">
                <a:solidFill>
                  <a:srgbClr val="000000"/>
                </a:solidFill>
              </a:rPr>
              <a:t>목표감축량만</a:t>
            </a:r>
            <a:r>
              <a:rPr lang="ko-KR" altLang="en-US" sz="3400" kern="0" dirty="0">
                <a:solidFill>
                  <a:srgbClr val="000000"/>
                </a:solidFill>
              </a:rPr>
              <a:t> 존재  </a:t>
            </a:r>
            <a:endParaRPr lang="en-US" altLang="ko-KR" sz="3400" kern="0" spc="0" dirty="0">
              <a:solidFill>
                <a:srgbClr val="000000"/>
              </a:solidFill>
              <a:effectLst/>
            </a:endParaRPr>
          </a:p>
          <a:p>
            <a:pPr>
              <a:lnSpc>
                <a:spcPct val="120000"/>
              </a:lnSpc>
            </a:pPr>
            <a:endParaRPr lang="en-US" altLang="ko-KR" sz="3800" kern="0" dirty="0">
              <a:solidFill>
                <a:srgbClr val="000000"/>
              </a:solidFill>
              <a:ea typeface="함초롬바탕" panose="02030604000101010101" pitchFamily="18" charset="-127"/>
            </a:endParaRPr>
          </a:p>
          <a:p>
            <a:pPr>
              <a:lnSpc>
                <a:spcPct val="120000"/>
              </a:lnSpc>
            </a:pPr>
            <a:r>
              <a:rPr lang="en-US" altLang="ko-KR" sz="3800" kern="0" dirty="0">
                <a:solidFill>
                  <a:srgbClr val="000000"/>
                </a:solidFill>
                <a:ea typeface="함초롬바탕" panose="02030604000101010101" pitchFamily="18" charset="-127"/>
              </a:rPr>
              <a:t>(</a:t>
            </a:r>
            <a:r>
              <a:rPr lang="ko-KR" altLang="en-US" sz="4000" kern="0" spc="0" dirty="0">
                <a:solidFill>
                  <a:srgbClr val="000000"/>
                </a:solidFill>
                <a:effectLst/>
                <a:ea typeface="함초롬바탕" panose="02030604000101010101" pitchFamily="18" charset="-127"/>
              </a:rPr>
              <a:t>제 </a:t>
            </a:r>
            <a:r>
              <a:rPr lang="en-US" altLang="ko-KR" sz="4000" kern="0" spc="0" dirty="0">
                <a:solidFill>
                  <a:srgbClr val="000000"/>
                </a:solidFill>
                <a:effectLst/>
                <a:ea typeface="함초롬바탕" panose="02030604000101010101" pitchFamily="18" charset="-127"/>
              </a:rPr>
              <a:t>8</a:t>
            </a:r>
            <a:r>
              <a:rPr lang="ko-KR" altLang="en-US" sz="4000" kern="0" spc="0" dirty="0">
                <a:solidFill>
                  <a:srgbClr val="000000"/>
                </a:solidFill>
                <a:effectLst/>
                <a:ea typeface="함초롬바탕" panose="02030604000101010101" pitchFamily="18" charset="-127"/>
              </a:rPr>
              <a:t>조 제 </a:t>
            </a:r>
            <a:r>
              <a:rPr lang="en-US" altLang="ko-KR" sz="4000" kern="0" spc="0" dirty="0">
                <a:solidFill>
                  <a:srgbClr val="000000"/>
                </a:solidFill>
                <a:effectLst/>
                <a:ea typeface="함초롬바탕" panose="02030604000101010101" pitchFamily="18" charset="-127"/>
              </a:rPr>
              <a:t>1</a:t>
            </a:r>
            <a:r>
              <a:rPr lang="ko-KR" altLang="en-US" sz="4000" kern="0" spc="0" dirty="0">
                <a:solidFill>
                  <a:srgbClr val="000000"/>
                </a:solidFill>
                <a:effectLst/>
                <a:ea typeface="함초롬바탕" panose="02030604000101010101" pitchFamily="18" charset="-127"/>
              </a:rPr>
              <a:t>항 </a:t>
            </a:r>
            <a:r>
              <a:rPr lang="en-US" altLang="ko-KR" sz="4000" kern="0" spc="0" dirty="0">
                <a:solidFill>
                  <a:srgbClr val="000000"/>
                </a:solidFill>
                <a:effectLst/>
                <a:ea typeface="함초롬바탕" panose="02030604000101010101" pitchFamily="18" charset="-127"/>
              </a:rPr>
              <a:t>) </a:t>
            </a:r>
            <a:r>
              <a:rPr lang="ko-KR" altLang="en-US" sz="3800" kern="0" dirty="0">
                <a:solidFill>
                  <a:srgbClr val="000000"/>
                </a:solidFill>
                <a:ea typeface="함초롬바탕" panose="02030604000101010101" pitchFamily="18" charset="-127"/>
              </a:rPr>
              <a:t>온실가스 배출량 할당</a:t>
            </a:r>
            <a:r>
              <a:rPr lang="en-US" altLang="ko-KR" sz="3800" kern="0" dirty="0">
                <a:solidFill>
                  <a:srgbClr val="000000"/>
                </a:solidFill>
                <a:ea typeface="함초롬바탕" panose="02030604000101010101" pitchFamily="18" charset="-127"/>
              </a:rPr>
              <a:t>: </a:t>
            </a:r>
            <a:r>
              <a:rPr lang="ko-KR" altLang="en-US" sz="3800" kern="0" spc="0" dirty="0">
                <a:solidFill>
                  <a:srgbClr val="000000"/>
                </a:solidFill>
                <a:effectLst/>
                <a:ea typeface="함초롬바탕" panose="02030604000101010101" pitchFamily="18" charset="-127"/>
              </a:rPr>
              <a:t>법적 실체 단위관리</a:t>
            </a:r>
            <a:r>
              <a:rPr lang="en-US" altLang="ko-KR" sz="3800" kern="0" dirty="0">
                <a:solidFill>
                  <a:srgbClr val="000000"/>
                </a:solidFill>
                <a:ea typeface="함초롬바탕" panose="02030604000101010101" pitchFamily="18" charset="-127"/>
              </a:rPr>
              <a:t> </a:t>
            </a:r>
          </a:p>
          <a:p>
            <a:pPr lvl="1">
              <a:lnSpc>
                <a:spcPct val="120000"/>
              </a:lnSpc>
              <a:buFont typeface="Wingdings" panose="05000000000000000000" pitchFamily="2" charset="2"/>
              <a:buChar char="ü"/>
            </a:pPr>
            <a:r>
              <a:rPr lang="ko-KR" altLang="en-US" sz="3400" kern="0" spc="0" dirty="0">
                <a:solidFill>
                  <a:srgbClr val="000000"/>
                </a:solidFill>
                <a:effectLst/>
                <a:ea typeface="함초롬바탕" panose="02030604000101010101" pitchFamily="18" charset="-127"/>
              </a:rPr>
              <a:t>최근 </a:t>
            </a:r>
            <a:r>
              <a:rPr lang="en-US" altLang="ko-KR" sz="3400" kern="0" spc="0" dirty="0">
                <a:solidFill>
                  <a:srgbClr val="000000"/>
                </a:solidFill>
                <a:effectLst/>
                <a:ea typeface="함초롬바탕" panose="02030604000101010101" pitchFamily="18" charset="-127"/>
              </a:rPr>
              <a:t>3</a:t>
            </a:r>
            <a:r>
              <a:rPr lang="ko-KR" altLang="en-US" sz="3400" kern="0" spc="0" dirty="0">
                <a:solidFill>
                  <a:srgbClr val="000000"/>
                </a:solidFill>
                <a:effectLst/>
                <a:ea typeface="함초롬바탕" panose="02030604000101010101" pitchFamily="18" charset="-127"/>
              </a:rPr>
              <a:t>년간 온실가스배출량 연평균 총량이 </a:t>
            </a:r>
            <a:r>
              <a:rPr lang="en-US" altLang="ko-KR" sz="3400" kern="0" spc="0" dirty="0">
                <a:solidFill>
                  <a:srgbClr val="000000"/>
                </a:solidFill>
                <a:effectLst/>
                <a:ea typeface="함초롬바탕" panose="02030604000101010101" pitchFamily="18" charset="-127"/>
              </a:rPr>
              <a:t>125,000</a:t>
            </a:r>
            <a:r>
              <a:rPr lang="ko-KR" altLang="en-US" sz="3400" kern="0" spc="0" dirty="0">
                <a:solidFill>
                  <a:srgbClr val="000000"/>
                </a:solidFill>
                <a:effectLst/>
                <a:ea typeface="함초롬바탕" panose="02030604000101010101" pitchFamily="18" charset="-127"/>
              </a:rPr>
              <a:t>톤 이상인 업체이거나 </a:t>
            </a:r>
            <a:r>
              <a:rPr lang="en-US" altLang="ko-KR" sz="3400" kern="0" spc="0" dirty="0">
                <a:solidFill>
                  <a:srgbClr val="000000"/>
                </a:solidFill>
                <a:effectLst/>
                <a:ea typeface="함초롬바탕" panose="02030604000101010101" pitchFamily="18" charset="-127"/>
              </a:rPr>
              <a:t>25,000</a:t>
            </a:r>
            <a:r>
              <a:rPr lang="ko-KR" altLang="en-US" sz="3400" kern="0" spc="0" dirty="0">
                <a:solidFill>
                  <a:srgbClr val="000000"/>
                </a:solidFill>
                <a:effectLst/>
                <a:ea typeface="함초롬바탕" panose="02030604000101010101" pitchFamily="18" charset="-127"/>
              </a:rPr>
              <a:t>톤 이상인 사업장을 하나 이상 보유한 업체</a:t>
            </a:r>
            <a:endParaRPr lang="en-US" altLang="ko-KR" sz="3400" kern="0" spc="0" dirty="0">
              <a:solidFill>
                <a:srgbClr val="000000"/>
              </a:solidFill>
              <a:effectLst/>
              <a:ea typeface="함초롬바탕" panose="02030604000101010101" pitchFamily="18" charset="-127"/>
            </a:endParaRPr>
          </a:p>
        </p:txBody>
      </p:sp>
      <p:sp>
        <p:nvSpPr>
          <p:cNvPr id="4" name="직사각형 3">
            <a:extLst>
              <a:ext uri="{FF2B5EF4-FFF2-40B4-BE49-F238E27FC236}">
                <a16:creationId xmlns:a16="http://schemas.microsoft.com/office/drawing/2014/main" id="{D6CC9EB0-2E71-B75F-31E8-DD5FBAFBE6F3}"/>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0B2F280F-0058-2875-33DC-5B28F2E0EE19}"/>
              </a:ext>
            </a:extLst>
          </p:cNvPr>
          <p:cNvGrpSpPr/>
          <p:nvPr/>
        </p:nvGrpSpPr>
        <p:grpSpPr>
          <a:xfrm>
            <a:off x="404018" y="230978"/>
            <a:ext cx="3507094" cy="721519"/>
            <a:chOff x="404018" y="230978"/>
            <a:chExt cx="3507094" cy="721519"/>
          </a:xfrm>
        </p:grpSpPr>
        <p:sp>
          <p:nvSpPr>
            <p:cNvPr id="6" name="TextBox 5">
              <a:extLst>
                <a:ext uri="{FF2B5EF4-FFF2-40B4-BE49-F238E27FC236}">
                  <a16:creationId xmlns:a16="http://schemas.microsoft.com/office/drawing/2014/main" id="{FD1AE9DC-1D4C-B547-401E-AE2536AA75AA}"/>
                </a:ext>
              </a:extLst>
            </p:cNvPr>
            <p:cNvSpPr txBox="1"/>
            <p:nvPr/>
          </p:nvSpPr>
          <p:spPr>
            <a:xfrm>
              <a:off x="959663" y="263915"/>
              <a:ext cx="2951449" cy="523220"/>
            </a:xfrm>
            <a:prstGeom prst="rect">
              <a:avLst/>
            </a:prstGeom>
            <a:noFill/>
          </p:spPr>
          <p:txBody>
            <a:bodyPr wrap="none" rtlCol="0">
              <a:spAutoFit/>
            </a:bodyPr>
            <a:lstStyle/>
            <a:p>
              <a:r>
                <a:rPr lang="ko-KR" altLang="en-US" sz="2800" b="1" dirty="0"/>
                <a:t>온실가스 </a:t>
              </a:r>
              <a:r>
                <a:rPr lang="ko-KR" altLang="en-US" sz="2800" b="1" dirty="0" err="1"/>
                <a:t>배출권</a:t>
              </a:r>
              <a:r>
                <a:rPr lang="ko-KR" altLang="en-US" sz="2800" b="1" dirty="0"/>
                <a:t>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C9F077F1-C6CC-FD11-CAE6-1BB26D4AC081}"/>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94531E56-95AC-E0C6-D826-EC7C89AB682E}"/>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2118AD57-E9C7-D219-0E51-43BB5CD1975F}"/>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6D958824-AB34-F041-9B94-0412163A07AB}"/>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D2DB61EA-4104-2663-AEF4-5AFB05E3D946}"/>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13B9EC0F-04BA-02EC-D447-7DF41A930FF5}"/>
              </a:ext>
            </a:extLst>
          </p:cNvPr>
          <p:cNvSpPr>
            <a:spLocks noGrp="1"/>
          </p:cNvSpPr>
          <p:nvPr>
            <p:ph type="sldNum" sz="quarter" idx="12"/>
          </p:nvPr>
        </p:nvSpPr>
        <p:spPr/>
        <p:txBody>
          <a:bodyPr/>
          <a:lstStyle/>
          <a:p>
            <a:fld id="{2A3BDE75-907D-4853-87E8-76DDB018510F}" type="slidenum">
              <a:rPr lang="ko-KR" altLang="en-US" smtClean="0"/>
              <a:t>28</a:t>
            </a:fld>
            <a:endParaRPr lang="ko-KR" altLang="en-US"/>
          </a:p>
        </p:txBody>
      </p:sp>
    </p:spTree>
    <p:extLst>
      <p:ext uri="{BB962C8B-B14F-4D97-AF65-F5344CB8AC3E}">
        <p14:creationId xmlns:p14="http://schemas.microsoft.com/office/powerpoint/2010/main" val="1297521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A59ADBE8-80DB-C97C-86F6-30BC32217402}"/>
              </a:ext>
            </a:extLst>
          </p:cNvPr>
          <p:cNvSpPr>
            <a:spLocks noGrp="1"/>
          </p:cNvSpPr>
          <p:nvPr>
            <p:ph idx="1"/>
          </p:nvPr>
        </p:nvSpPr>
        <p:spPr>
          <a:xfrm>
            <a:off x="838200" y="1395413"/>
            <a:ext cx="10515600" cy="4351338"/>
          </a:xfrm>
        </p:spPr>
        <p:txBody>
          <a:bodyPr>
            <a:normAutofit fontScale="92500" lnSpcReduction="10000"/>
          </a:bodyPr>
          <a:lstStyle/>
          <a:p>
            <a:pPr algn="just" fontAlgn="base">
              <a:lnSpc>
                <a:spcPct val="160000"/>
              </a:lnSpc>
              <a:spcBef>
                <a:spcPts val="0"/>
              </a:spcBef>
            </a:pPr>
            <a:r>
              <a:rPr lang="ko-KR" altLang="en-US" sz="2400" kern="0" spc="0" dirty="0">
                <a:solidFill>
                  <a:srgbClr val="000000"/>
                </a:solidFill>
                <a:effectLst/>
                <a:ea typeface="함초롬바탕" panose="02030604000101010101" pitchFamily="18" charset="-127"/>
              </a:rPr>
              <a:t>과학 기반 목표 이니셔티브</a:t>
            </a:r>
            <a:r>
              <a:rPr lang="en-US" altLang="ko-KR" sz="2400" kern="0" spc="0" dirty="0">
                <a:solidFill>
                  <a:srgbClr val="000000"/>
                </a:solidFill>
                <a:effectLst/>
                <a:ea typeface="함초롬바탕" panose="02030604000101010101" pitchFamily="18" charset="-127"/>
              </a:rPr>
              <a:t>(</a:t>
            </a:r>
            <a:r>
              <a:rPr lang="ko-KR" altLang="en-US" sz="2400" kern="0" spc="0" dirty="0">
                <a:solidFill>
                  <a:srgbClr val="000000"/>
                </a:solidFill>
                <a:effectLst/>
                <a:ea typeface="함초롬바탕" panose="02030604000101010101" pitchFamily="18" charset="-127"/>
              </a:rPr>
              <a:t>이하 ‘</a:t>
            </a:r>
            <a:r>
              <a:rPr lang="en-US" altLang="ko-KR" sz="2400" kern="0" spc="0" dirty="0">
                <a:solidFill>
                  <a:srgbClr val="000000"/>
                </a:solidFill>
                <a:effectLst/>
                <a:ea typeface="함초롬바탕" panose="02030604000101010101" pitchFamily="18" charset="-127"/>
              </a:rPr>
              <a:t>SBTi’</a:t>
            </a:r>
            <a:r>
              <a:rPr lang="ko-KR" altLang="en-US" sz="2400" kern="0" spc="0" dirty="0">
                <a:solidFill>
                  <a:srgbClr val="000000"/>
                </a:solidFill>
                <a:effectLst/>
                <a:ea typeface="함초롬바탕" panose="02030604000101010101" pitchFamily="18" charset="-127"/>
              </a:rPr>
              <a:t>라 함</a:t>
            </a:r>
            <a:r>
              <a:rPr lang="en-US" altLang="ko-KR" sz="2400" kern="0" spc="0" dirty="0">
                <a:solidFill>
                  <a:srgbClr val="000000"/>
                </a:solidFill>
                <a:effectLst/>
                <a:ea typeface="함초롬바탕" panose="02030604000101010101" pitchFamily="18" charset="-127"/>
              </a:rPr>
              <a:t>)</a:t>
            </a:r>
            <a:r>
              <a:rPr lang="ko-KR" altLang="en-US" sz="2400" kern="0" spc="0" dirty="0">
                <a:solidFill>
                  <a:srgbClr val="000000"/>
                </a:solidFill>
                <a:effectLst/>
                <a:ea typeface="함초롬바탕" panose="02030604000101010101" pitchFamily="18" charset="-127"/>
              </a:rPr>
              <a:t>는 탄소 공개 프로젝트</a:t>
            </a:r>
            <a:r>
              <a:rPr lang="en-US" altLang="ko-KR" sz="2400" kern="0" spc="0" dirty="0">
                <a:solidFill>
                  <a:srgbClr val="000000"/>
                </a:solidFill>
                <a:effectLst/>
                <a:ea typeface="함초롬바탕" panose="02030604000101010101" pitchFamily="18" charset="-127"/>
              </a:rPr>
              <a:t>(CDP), UN </a:t>
            </a:r>
            <a:r>
              <a:rPr lang="ko-KR" altLang="en-US" sz="2400" kern="0" spc="0" dirty="0">
                <a:solidFill>
                  <a:srgbClr val="000000"/>
                </a:solidFill>
                <a:effectLst/>
                <a:ea typeface="함초롬바탕" panose="02030604000101010101" pitchFamily="18" charset="-127"/>
              </a:rPr>
              <a:t>글로벌 </a:t>
            </a:r>
            <a:r>
              <a:rPr lang="ko-KR" altLang="en-US" sz="2400" kern="0" spc="0" dirty="0" err="1">
                <a:solidFill>
                  <a:srgbClr val="000000"/>
                </a:solidFill>
                <a:effectLst/>
                <a:ea typeface="함초롬바탕" panose="02030604000101010101" pitchFamily="18" charset="-127"/>
              </a:rPr>
              <a:t>컴팩트</a:t>
            </a:r>
            <a:r>
              <a:rPr lang="en-US" altLang="ko-KR" sz="2400" kern="0" spc="0" dirty="0">
                <a:solidFill>
                  <a:srgbClr val="000000"/>
                </a:solidFill>
                <a:effectLst/>
                <a:ea typeface="함초롬바탕" panose="02030604000101010101" pitchFamily="18" charset="-127"/>
              </a:rPr>
              <a:t>(UNGC), </a:t>
            </a:r>
            <a:r>
              <a:rPr lang="ko-KR" altLang="en-US" sz="2400" kern="0" spc="0" dirty="0">
                <a:solidFill>
                  <a:srgbClr val="000000"/>
                </a:solidFill>
                <a:effectLst/>
                <a:ea typeface="함초롬바탕" panose="02030604000101010101" pitchFamily="18" charset="-127"/>
              </a:rPr>
              <a:t>세계 자원 연구소</a:t>
            </a:r>
            <a:r>
              <a:rPr lang="en-US" altLang="ko-KR" sz="2400" kern="0" spc="0" dirty="0">
                <a:solidFill>
                  <a:srgbClr val="000000"/>
                </a:solidFill>
                <a:effectLst/>
                <a:ea typeface="함초롬바탕" panose="02030604000101010101" pitchFamily="18" charset="-127"/>
              </a:rPr>
              <a:t>, </a:t>
            </a:r>
            <a:r>
              <a:rPr lang="ko-KR" altLang="en-US" sz="2400" kern="0" spc="0" dirty="0">
                <a:solidFill>
                  <a:srgbClr val="000000"/>
                </a:solidFill>
                <a:effectLst/>
                <a:ea typeface="함초롬바탕" panose="02030604000101010101" pitchFamily="18" charset="-127"/>
              </a:rPr>
              <a:t>세계자연기금</a:t>
            </a:r>
            <a:r>
              <a:rPr lang="en-US" altLang="ko-KR" sz="2400" kern="0" spc="0" dirty="0">
                <a:solidFill>
                  <a:srgbClr val="000000"/>
                </a:solidFill>
                <a:effectLst/>
                <a:ea typeface="함초롬바탕" panose="02030604000101010101" pitchFamily="18" charset="-127"/>
              </a:rPr>
              <a:t>(WWF)</a:t>
            </a:r>
            <a:r>
              <a:rPr lang="ko-KR" altLang="en-US" sz="2400" kern="0" spc="0" dirty="0">
                <a:solidFill>
                  <a:srgbClr val="000000"/>
                </a:solidFill>
                <a:effectLst/>
                <a:ea typeface="함초롬바탕" panose="02030604000101010101" pitchFamily="18" charset="-127"/>
              </a:rPr>
              <a:t>의 연합체</a:t>
            </a:r>
            <a:endParaRPr lang="en-US" altLang="ko-KR" sz="2400" kern="0" spc="0" dirty="0">
              <a:solidFill>
                <a:srgbClr val="000000"/>
              </a:solidFill>
              <a:effectLst/>
              <a:ea typeface="함초롬바탕" panose="02030604000101010101" pitchFamily="18" charset="-127"/>
            </a:endParaRPr>
          </a:p>
          <a:p>
            <a:pPr algn="just" fontAlgn="base">
              <a:lnSpc>
                <a:spcPct val="160000"/>
              </a:lnSpc>
              <a:spcBef>
                <a:spcPts val="0"/>
              </a:spcBef>
            </a:pPr>
            <a:endParaRPr lang="ko-KR" altLang="en-US" sz="2400" kern="0" spc="0" dirty="0">
              <a:solidFill>
                <a:srgbClr val="000000"/>
              </a:solidFill>
              <a:effectLst/>
            </a:endParaRPr>
          </a:p>
          <a:p>
            <a:pPr algn="just" fontAlgn="base">
              <a:lnSpc>
                <a:spcPct val="160000"/>
              </a:lnSpc>
              <a:spcBef>
                <a:spcPts val="0"/>
              </a:spcBef>
            </a:pPr>
            <a:r>
              <a:rPr lang="ko-KR" altLang="en-US" sz="2400" kern="0" spc="0" dirty="0">
                <a:solidFill>
                  <a:srgbClr val="000000"/>
                </a:solidFill>
                <a:effectLst/>
                <a:ea typeface="함초롬바탕" panose="02030604000101010101" pitchFamily="18" charset="-127"/>
              </a:rPr>
              <a:t>역할</a:t>
            </a:r>
            <a:r>
              <a:rPr lang="en-US" altLang="ko-KR" sz="2400" kern="0" spc="0" dirty="0">
                <a:solidFill>
                  <a:srgbClr val="000000"/>
                </a:solidFill>
                <a:effectLst/>
                <a:ea typeface="함초롬바탕" panose="02030604000101010101" pitchFamily="18" charset="-127"/>
              </a:rPr>
              <a:t>: </a:t>
            </a:r>
            <a:r>
              <a:rPr lang="ko-KR" altLang="en-US" sz="2400" kern="0" spc="0" dirty="0">
                <a:solidFill>
                  <a:srgbClr val="000000"/>
                </a:solidFill>
                <a:effectLst/>
                <a:ea typeface="함초롬바탕" panose="02030604000101010101" pitchFamily="18" charset="-127"/>
              </a:rPr>
              <a:t>기업들이 </a:t>
            </a:r>
            <a:r>
              <a:rPr lang="en-US" altLang="ko-KR" sz="2400" kern="0" spc="0" dirty="0">
                <a:solidFill>
                  <a:srgbClr val="000000"/>
                </a:solidFill>
                <a:effectLst/>
                <a:ea typeface="함초롬바탕" panose="02030604000101010101" pitchFamily="18" charset="-127"/>
              </a:rPr>
              <a:t>1.5°C </a:t>
            </a:r>
            <a:r>
              <a:rPr lang="ko-KR" altLang="en-US" sz="2400" kern="0" spc="0" dirty="0">
                <a:solidFill>
                  <a:srgbClr val="000000"/>
                </a:solidFill>
                <a:effectLst/>
                <a:ea typeface="함초롬바탕" panose="02030604000101010101" pitchFamily="18" charset="-127"/>
              </a:rPr>
              <a:t>절감 프로젝트에 맞춰 탄소 중립 과학 기반 목표를 설정하도록 독려하는 비즈니스 기후 행동</a:t>
            </a:r>
            <a:r>
              <a:rPr lang="en-US" altLang="ko-KR" sz="2400" kern="0" spc="0" dirty="0">
                <a:solidFill>
                  <a:srgbClr val="000000"/>
                </a:solidFill>
                <a:effectLst/>
                <a:ea typeface="함초롬바탕" panose="02030604000101010101" pitchFamily="18" charset="-127"/>
              </a:rPr>
              <a:t>(Business Ambition for 1.5°C) </a:t>
            </a:r>
            <a:r>
              <a:rPr lang="ko-KR" altLang="en-US" sz="2400" kern="0" spc="0" dirty="0">
                <a:solidFill>
                  <a:srgbClr val="000000"/>
                </a:solidFill>
                <a:effectLst/>
                <a:ea typeface="함초롬바탕" panose="02030604000101010101" pitchFamily="18" charset="-127"/>
              </a:rPr>
              <a:t>캠페인을 주도</a:t>
            </a:r>
            <a:endParaRPr lang="en-US" altLang="ko-KR" sz="2400" kern="0" spc="0" dirty="0">
              <a:solidFill>
                <a:srgbClr val="000000"/>
              </a:solidFill>
              <a:effectLst/>
              <a:ea typeface="함초롬바탕" panose="02030604000101010101" pitchFamily="18" charset="-127"/>
            </a:endParaRPr>
          </a:p>
          <a:p>
            <a:pPr algn="just" fontAlgn="base">
              <a:lnSpc>
                <a:spcPct val="160000"/>
              </a:lnSpc>
              <a:spcBef>
                <a:spcPts val="0"/>
              </a:spcBef>
            </a:pPr>
            <a:endParaRPr lang="en-US" altLang="ko-KR" sz="2400" kern="0" dirty="0">
              <a:solidFill>
                <a:srgbClr val="000000"/>
              </a:solidFill>
              <a:ea typeface="함초롬바탕" panose="02030604000101010101" pitchFamily="18" charset="-127"/>
            </a:endParaRPr>
          </a:p>
          <a:p>
            <a:pPr algn="just" fontAlgn="base">
              <a:lnSpc>
                <a:spcPct val="160000"/>
              </a:lnSpc>
              <a:spcBef>
                <a:spcPts val="0"/>
              </a:spcBef>
            </a:pPr>
            <a:r>
              <a:rPr lang="ko-KR" altLang="en-US" sz="2400" kern="0" dirty="0">
                <a:solidFill>
                  <a:srgbClr val="000000"/>
                </a:solidFill>
                <a:ea typeface="함초롬바탕" panose="02030604000101010101" pitchFamily="18" charset="-127"/>
              </a:rPr>
              <a:t>목표</a:t>
            </a:r>
            <a:r>
              <a:rPr lang="en-US" altLang="ko-KR" sz="2400" kern="0" dirty="0">
                <a:solidFill>
                  <a:srgbClr val="000000"/>
                </a:solidFill>
                <a:ea typeface="함초롬바탕" panose="02030604000101010101" pitchFamily="18" charset="-127"/>
              </a:rPr>
              <a:t>: </a:t>
            </a:r>
            <a:r>
              <a:rPr lang="en-US" altLang="ko-KR" sz="2400" kern="0" spc="0" dirty="0">
                <a:solidFill>
                  <a:srgbClr val="000000"/>
                </a:solidFill>
                <a:effectLst/>
                <a:ea typeface="함초롬바탕" panose="02030604000101010101" pitchFamily="18" charset="-127"/>
              </a:rPr>
              <a:t>2030</a:t>
            </a:r>
            <a:r>
              <a:rPr lang="ko-KR" altLang="en-US" sz="2400" kern="0" spc="0" dirty="0">
                <a:solidFill>
                  <a:srgbClr val="000000"/>
                </a:solidFill>
                <a:effectLst/>
                <a:ea typeface="함초롬바탕" panose="02030604000101010101" pitchFamily="18" charset="-127"/>
              </a:rPr>
              <a:t>년까지 </a:t>
            </a:r>
            <a:r>
              <a:rPr lang="en-US" altLang="ko-KR" sz="2400" kern="0" spc="0" dirty="0">
                <a:solidFill>
                  <a:srgbClr val="000000"/>
                </a:solidFill>
                <a:effectLst/>
                <a:ea typeface="함초롬바탕" panose="02030604000101010101" pitchFamily="18" charset="-127"/>
              </a:rPr>
              <a:t>GHG </a:t>
            </a:r>
            <a:r>
              <a:rPr lang="ko-KR" altLang="en-US" sz="2400" kern="0" spc="0" dirty="0">
                <a:solidFill>
                  <a:srgbClr val="000000"/>
                </a:solidFill>
                <a:effectLst/>
                <a:ea typeface="함초롬바탕" panose="02030604000101010101" pitchFamily="18" charset="-127"/>
              </a:rPr>
              <a:t>배출량을 </a:t>
            </a:r>
            <a:r>
              <a:rPr lang="en-US" altLang="ko-KR" sz="2400" kern="0" spc="0" dirty="0">
                <a:solidFill>
                  <a:srgbClr val="000000"/>
                </a:solidFill>
                <a:effectLst/>
                <a:ea typeface="함초롬바탕" panose="02030604000101010101" pitchFamily="18" charset="-127"/>
              </a:rPr>
              <a:t>50% </a:t>
            </a:r>
            <a:r>
              <a:rPr lang="ko-KR" altLang="en-US" sz="2400" kern="0" spc="0" dirty="0">
                <a:solidFill>
                  <a:srgbClr val="000000"/>
                </a:solidFill>
                <a:effectLst/>
                <a:ea typeface="함초롬바탕" panose="02030604000101010101" pitchFamily="18" charset="-127"/>
              </a:rPr>
              <a:t>절감하고 최대 </a:t>
            </a:r>
            <a:r>
              <a:rPr lang="en-US" altLang="ko-KR" sz="2400" kern="0" spc="0" dirty="0">
                <a:solidFill>
                  <a:srgbClr val="000000"/>
                </a:solidFill>
                <a:effectLst/>
                <a:ea typeface="함초롬바탕" panose="02030604000101010101" pitchFamily="18" charset="-127"/>
              </a:rPr>
              <a:t>2050</a:t>
            </a:r>
            <a:r>
              <a:rPr lang="ko-KR" altLang="en-US" sz="2400" kern="0" spc="0" dirty="0">
                <a:solidFill>
                  <a:srgbClr val="000000"/>
                </a:solidFill>
                <a:effectLst/>
                <a:ea typeface="함초롬바탕" panose="02030604000101010101" pitchFamily="18" charset="-127"/>
              </a:rPr>
              <a:t>년까지 탄소 중립 배출을 달성</a:t>
            </a:r>
            <a:endParaRPr lang="ko-KR" altLang="en-US" sz="2400" kern="0" spc="0" dirty="0">
              <a:solidFill>
                <a:srgbClr val="000000"/>
              </a:solidFill>
              <a:effectLst/>
            </a:endParaRPr>
          </a:p>
        </p:txBody>
      </p:sp>
      <p:sp>
        <p:nvSpPr>
          <p:cNvPr id="4" name="직사각형 3">
            <a:extLst>
              <a:ext uri="{FF2B5EF4-FFF2-40B4-BE49-F238E27FC236}">
                <a16:creationId xmlns:a16="http://schemas.microsoft.com/office/drawing/2014/main" id="{A20B9413-97EF-43E2-3498-D7501364D3C1}"/>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9E778B09-9315-9022-7756-AC8E5A722030}"/>
              </a:ext>
            </a:extLst>
          </p:cNvPr>
          <p:cNvGrpSpPr/>
          <p:nvPr/>
        </p:nvGrpSpPr>
        <p:grpSpPr>
          <a:xfrm>
            <a:off x="404018" y="230978"/>
            <a:ext cx="7054604" cy="721519"/>
            <a:chOff x="404018" y="230978"/>
            <a:chExt cx="7054604" cy="721519"/>
          </a:xfrm>
        </p:grpSpPr>
        <p:sp>
          <p:nvSpPr>
            <p:cNvPr id="6" name="TextBox 5">
              <a:extLst>
                <a:ext uri="{FF2B5EF4-FFF2-40B4-BE49-F238E27FC236}">
                  <a16:creationId xmlns:a16="http://schemas.microsoft.com/office/drawing/2014/main" id="{1ECF33B0-D978-00DE-A5CA-2091EF44ADA9}"/>
                </a:ext>
              </a:extLst>
            </p:cNvPr>
            <p:cNvSpPr txBox="1"/>
            <p:nvPr/>
          </p:nvSpPr>
          <p:spPr>
            <a:xfrm>
              <a:off x="959663" y="263915"/>
              <a:ext cx="6498959" cy="523220"/>
            </a:xfrm>
            <a:prstGeom prst="rect">
              <a:avLst/>
            </a:prstGeom>
            <a:noFill/>
          </p:spPr>
          <p:txBody>
            <a:bodyPr wrap="none" rtlCol="0">
              <a:spAutoFit/>
            </a:bodyPr>
            <a:lstStyle/>
            <a:p>
              <a:r>
                <a:rPr lang="en-US" altLang="ko-KR" sz="2800" b="1" dirty="0"/>
                <a:t>SBTi (Science Based Target Initiative)</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27D28704-4797-CDFB-9A6F-35FB037C868E}"/>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816A7620-E1BA-DA1D-B416-A30D79A8C5EE}"/>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B17CF595-75B5-1EB2-1481-BD87DBD9FF4A}"/>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39799639-A045-3F11-E1FB-8AA6579F5614}"/>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D03F2E63-484E-56D0-E7B2-FC6D38342E46}"/>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04</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E877EA9A-2385-C338-0F81-3EF5974DD368}"/>
              </a:ext>
            </a:extLst>
          </p:cNvPr>
          <p:cNvSpPr>
            <a:spLocks noGrp="1"/>
          </p:cNvSpPr>
          <p:nvPr>
            <p:ph type="sldNum" sz="quarter" idx="12"/>
          </p:nvPr>
        </p:nvSpPr>
        <p:spPr/>
        <p:txBody>
          <a:bodyPr/>
          <a:lstStyle/>
          <a:p>
            <a:fld id="{2A3BDE75-907D-4853-87E8-76DDB018510F}" type="slidenum">
              <a:rPr lang="ko-KR" altLang="en-US" smtClean="0"/>
              <a:t>29</a:t>
            </a:fld>
            <a:endParaRPr lang="ko-KR" altLang="en-US"/>
          </a:p>
        </p:txBody>
      </p:sp>
    </p:spTree>
    <p:extLst>
      <p:ext uri="{BB962C8B-B14F-4D97-AF65-F5344CB8AC3E}">
        <p14:creationId xmlns:p14="http://schemas.microsoft.com/office/powerpoint/2010/main" val="318895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A59ADBE8-80DB-C97C-86F6-30BC32217402}"/>
              </a:ext>
            </a:extLst>
          </p:cNvPr>
          <p:cNvSpPr>
            <a:spLocks noGrp="1"/>
          </p:cNvSpPr>
          <p:nvPr>
            <p:ph idx="1"/>
          </p:nvPr>
        </p:nvSpPr>
        <p:spPr>
          <a:xfrm>
            <a:off x="838200" y="1395413"/>
            <a:ext cx="10515600" cy="4351338"/>
          </a:xfrm>
        </p:spPr>
        <p:txBody>
          <a:bodyPr>
            <a:normAutofit fontScale="92500" lnSpcReduction="10000"/>
          </a:bodyPr>
          <a:lstStyle/>
          <a:p>
            <a:pPr marR="0" algn="just" fontAlgn="base" latinLnBrk="1">
              <a:lnSpc>
                <a:spcPct val="160000"/>
              </a:lnSpc>
              <a:spcBef>
                <a:spcPts val="0"/>
              </a:spcBef>
              <a:spcAft>
                <a:spcPts val="0"/>
              </a:spcAft>
              <a:buFont typeface="Wingdings" panose="05000000000000000000" pitchFamily="2" charset="2"/>
              <a:buChar char="§"/>
            </a:pP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SBT(</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과학기반목표</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a:t>
            </a:r>
            <a:r>
              <a:rPr lang="ko-KR" altLang="en-US" sz="2400" b="1" kern="0" spc="0" dirty="0">
                <a:solidFill>
                  <a:srgbClr val="000000"/>
                </a:solidFill>
                <a:effectLst/>
                <a:latin typeface="함초롬바탕" panose="02030604000101010101" pitchFamily="18" charset="-127"/>
                <a:ea typeface="함초롬바탕" panose="02030604000101010101" pitchFamily="18" charset="-127"/>
              </a:rPr>
              <a:t>란</a:t>
            </a:r>
            <a:r>
              <a:rPr lang="en-US" altLang="ko-KR" sz="2400" b="1" kern="0" spc="0" dirty="0">
                <a:solidFill>
                  <a:srgbClr val="000000"/>
                </a:solidFill>
                <a:effectLst/>
                <a:latin typeface="함초롬바탕" panose="02030604000101010101" pitchFamily="18" charset="-127"/>
                <a:ea typeface="함초롬바탕" panose="02030604000101010101" pitchFamily="18" charset="-127"/>
              </a:rPr>
              <a:t>?</a:t>
            </a:r>
            <a:endParaRPr lang="ko-KR" altLang="en-US" sz="2400" b="1" kern="0" spc="0" dirty="0">
              <a:solidFill>
                <a:srgbClr val="000000"/>
              </a:solidFill>
              <a:effectLst/>
              <a:latin typeface="함초롬바탕" panose="02030604000101010101" pitchFamily="18" charset="-127"/>
            </a:endParaRPr>
          </a:p>
          <a:p>
            <a:pPr algn="just" fontAlgn="base">
              <a:lnSpc>
                <a:spcPct val="160000"/>
              </a:lnSpc>
              <a:spcBef>
                <a:spcPts val="0"/>
              </a:spcBef>
            </a:pPr>
            <a:r>
              <a:rPr lang="en-US" altLang="ko-KR" sz="2400" kern="0" spc="0" dirty="0">
                <a:solidFill>
                  <a:srgbClr val="000000"/>
                </a:solidFill>
                <a:effectLst/>
                <a:latin typeface="함초롬바탕" panose="02030604000101010101" pitchFamily="18" charset="-127"/>
                <a:ea typeface="함초롬바탕" panose="02030604000101010101" pitchFamily="18" charset="-127"/>
              </a:rPr>
              <a:t>Targets are considered ‘science-based’ if they are in line with what the latest climate science deems necessary to meet the goals of the Paris Agreement – limiting global warming to 1.5°C above pre-industrial levels.</a:t>
            </a:r>
          </a:p>
          <a:p>
            <a:pPr algn="just" fontAlgn="base">
              <a:lnSpc>
                <a:spcPct val="160000"/>
              </a:lnSpc>
              <a:spcBef>
                <a:spcPts val="0"/>
              </a:spcBef>
            </a:pPr>
            <a:r>
              <a:rPr lang="en-US" altLang="ko-KR" sz="2400" kern="0" spc="0" dirty="0">
                <a:solidFill>
                  <a:srgbClr val="000000"/>
                </a:solidFill>
                <a:effectLst/>
                <a:latin typeface="함초롬바탕" panose="02030604000101010101" pitchFamily="18" charset="-127"/>
                <a:ea typeface="함초롬바탕" panose="02030604000101010101" pitchFamily="18" charset="-127"/>
              </a:rPr>
              <a:t>Science-based targets provide a clearly-defined pathway for companies and financial institutions to reduce greenhouse gas (GHG) emissions, helping prevent the worst impacts of climate change and future-proof business growth.</a:t>
            </a:r>
            <a:endParaRPr lang="en-US" altLang="ko-KR" sz="2400" kern="0" spc="0" dirty="0">
              <a:solidFill>
                <a:srgbClr val="000000"/>
              </a:solidFill>
              <a:effectLst/>
              <a:latin typeface="함초롬바탕" panose="02030604000101010101" pitchFamily="18" charset="-127"/>
            </a:endParaRPr>
          </a:p>
          <a:p>
            <a:pPr marR="0" algn="just" fontAlgn="base" latinLnBrk="1">
              <a:lnSpc>
                <a:spcPct val="160000"/>
              </a:lnSpc>
              <a:spcBef>
                <a:spcPts val="0"/>
              </a:spcBef>
              <a:spcAft>
                <a:spcPts val="0"/>
              </a:spcAft>
              <a:buFont typeface="Wingdings" panose="05000000000000000000" pitchFamily="2" charset="2"/>
              <a:buChar char="ü"/>
            </a:pPr>
            <a:endParaRPr lang="en-US" altLang="ko-KR" sz="2400" kern="0" spc="0" dirty="0">
              <a:solidFill>
                <a:srgbClr val="000000"/>
              </a:solidFill>
              <a:effectLst/>
              <a:latin typeface="함초롬바탕" panose="02030604000101010101" pitchFamily="18" charset="-127"/>
            </a:endParaRPr>
          </a:p>
          <a:p>
            <a:endParaRPr lang="ko-KR" altLang="en-US" sz="3600" dirty="0"/>
          </a:p>
        </p:txBody>
      </p:sp>
      <p:sp>
        <p:nvSpPr>
          <p:cNvPr id="4" name="직사각형 3">
            <a:extLst>
              <a:ext uri="{FF2B5EF4-FFF2-40B4-BE49-F238E27FC236}">
                <a16:creationId xmlns:a16="http://schemas.microsoft.com/office/drawing/2014/main" id="{AADD82B2-B00C-6C18-4D7E-2A85B6405B27}"/>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CEF1870D-3440-4BDA-BA65-5AB16462C03F}"/>
              </a:ext>
            </a:extLst>
          </p:cNvPr>
          <p:cNvGrpSpPr/>
          <p:nvPr/>
        </p:nvGrpSpPr>
        <p:grpSpPr>
          <a:xfrm>
            <a:off x="404018" y="230978"/>
            <a:ext cx="7054604" cy="721519"/>
            <a:chOff x="404018" y="230978"/>
            <a:chExt cx="7054604" cy="721519"/>
          </a:xfrm>
        </p:grpSpPr>
        <p:sp>
          <p:nvSpPr>
            <p:cNvPr id="6" name="TextBox 5">
              <a:extLst>
                <a:ext uri="{FF2B5EF4-FFF2-40B4-BE49-F238E27FC236}">
                  <a16:creationId xmlns:a16="http://schemas.microsoft.com/office/drawing/2014/main" id="{EAB5D67E-2C43-B2D2-2D45-4626FE2027CE}"/>
                </a:ext>
              </a:extLst>
            </p:cNvPr>
            <p:cNvSpPr txBox="1"/>
            <p:nvPr/>
          </p:nvSpPr>
          <p:spPr>
            <a:xfrm>
              <a:off x="959663" y="263915"/>
              <a:ext cx="6498959" cy="523220"/>
            </a:xfrm>
            <a:prstGeom prst="rect">
              <a:avLst/>
            </a:prstGeom>
            <a:noFill/>
          </p:spPr>
          <p:txBody>
            <a:bodyPr wrap="none" rtlCol="0">
              <a:spAutoFit/>
            </a:bodyPr>
            <a:lstStyle/>
            <a:p>
              <a:r>
                <a:rPr lang="en-US" altLang="ko-KR" sz="2800" b="1" dirty="0"/>
                <a:t>SBTi (Science Based Target Initiative)</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86C97629-67C0-303B-334A-33ED1EE3631D}"/>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F4FCC931-0422-C345-75FE-CD41AE002454}"/>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2EED6B69-E868-3910-A593-9D1B9705F66A}"/>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B8D42D7F-D5C9-01C2-FF75-B1DF8DBCBD1F}"/>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9615CF83-D70D-0818-302A-7C30A02E8D57}"/>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04</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9A3E4629-3F58-FEF7-6A36-7C36E7AC5623}"/>
              </a:ext>
            </a:extLst>
          </p:cNvPr>
          <p:cNvSpPr>
            <a:spLocks noGrp="1"/>
          </p:cNvSpPr>
          <p:nvPr>
            <p:ph type="sldNum" sz="quarter" idx="12"/>
          </p:nvPr>
        </p:nvSpPr>
        <p:spPr/>
        <p:txBody>
          <a:bodyPr/>
          <a:lstStyle/>
          <a:p>
            <a:fld id="{2A3BDE75-907D-4853-87E8-76DDB018510F}" type="slidenum">
              <a:rPr lang="ko-KR" altLang="en-US" smtClean="0"/>
              <a:t>30</a:t>
            </a:fld>
            <a:endParaRPr lang="ko-KR" altLang="en-US"/>
          </a:p>
        </p:txBody>
      </p:sp>
    </p:spTree>
    <p:extLst>
      <p:ext uri="{BB962C8B-B14F-4D97-AF65-F5344CB8AC3E}">
        <p14:creationId xmlns:p14="http://schemas.microsoft.com/office/powerpoint/2010/main" val="951427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B67268F1-8957-A9D2-2A6E-BA47CB8793B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792A9B44-87A8-B1F5-7891-38701EAB6B16}"/>
              </a:ext>
            </a:extLst>
          </p:cNvPr>
          <p:cNvGrpSpPr/>
          <p:nvPr/>
        </p:nvGrpSpPr>
        <p:grpSpPr>
          <a:xfrm>
            <a:off x="404018" y="230978"/>
            <a:ext cx="5040784" cy="721519"/>
            <a:chOff x="404018" y="230978"/>
            <a:chExt cx="5040784" cy="721519"/>
          </a:xfrm>
        </p:grpSpPr>
        <p:sp>
          <p:nvSpPr>
            <p:cNvPr id="5" name="TextBox 4">
              <a:extLst>
                <a:ext uri="{FF2B5EF4-FFF2-40B4-BE49-F238E27FC236}">
                  <a16:creationId xmlns:a16="http://schemas.microsoft.com/office/drawing/2014/main" id="{8618A67A-CEC4-C6BE-0CB3-DCCBC02464B3}"/>
                </a:ext>
              </a:extLst>
            </p:cNvPr>
            <p:cNvSpPr txBox="1"/>
            <p:nvPr/>
          </p:nvSpPr>
          <p:spPr>
            <a:xfrm>
              <a:off x="959663" y="263915"/>
              <a:ext cx="4485139" cy="523220"/>
            </a:xfrm>
            <a:prstGeom prst="rect">
              <a:avLst/>
            </a:prstGeom>
            <a:noFill/>
          </p:spPr>
          <p:txBody>
            <a:bodyPr wrap="none" rtlCol="0">
              <a:spAutoFit/>
            </a:bodyPr>
            <a:lstStyle/>
            <a:p>
              <a:r>
                <a:rPr lang="en-US" altLang="ko-KR" sz="2800" b="1" dirty="0"/>
                <a:t>Disclosures requirements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4" name="그룹 13">
              <a:extLst>
                <a:ext uri="{FF2B5EF4-FFF2-40B4-BE49-F238E27FC236}">
                  <a16:creationId xmlns:a16="http://schemas.microsoft.com/office/drawing/2014/main" id="{3CB5C83D-B34F-2D09-4B3D-E84B4C8E0921}"/>
                </a:ext>
              </a:extLst>
            </p:cNvPr>
            <p:cNvGrpSpPr/>
            <p:nvPr/>
          </p:nvGrpSpPr>
          <p:grpSpPr>
            <a:xfrm>
              <a:off x="404018" y="230978"/>
              <a:ext cx="531538" cy="721519"/>
              <a:chOff x="404018" y="230978"/>
              <a:chExt cx="531538" cy="721519"/>
            </a:xfrm>
          </p:grpSpPr>
          <p:grpSp>
            <p:nvGrpSpPr>
              <p:cNvPr id="15" name="그룹 14">
                <a:extLst>
                  <a:ext uri="{FF2B5EF4-FFF2-40B4-BE49-F238E27FC236}">
                    <a16:creationId xmlns:a16="http://schemas.microsoft.com/office/drawing/2014/main" id="{FF704849-42DF-2C06-99C8-61F3F777F13A}"/>
                  </a:ext>
                </a:extLst>
              </p:cNvPr>
              <p:cNvGrpSpPr/>
              <p:nvPr/>
            </p:nvGrpSpPr>
            <p:grpSpPr>
              <a:xfrm>
                <a:off x="404018" y="230978"/>
                <a:ext cx="507432" cy="721519"/>
                <a:chOff x="404018" y="230978"/>
                <a:chExt cx="507432" cy="721519"/>
              </a:xfrm>
            </p:grpSpPr>
            <p:sp>
              <p:nvSpPr>
                <p:cNvPr id="17" name="평행 사변형 16">
                  <a:extLst>
                    <a:ext uri="{FF2B5EF4-FFF2-40B4-BE49-F238E27FC236}">
                      <a16:creationId xmlns:a16="http://schemas.microsoft.com/office/drawing/2014/main" id="{7E3982D7-EFBE-E536-BE90-0CBEF8930D4F}"/>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8" name="사각형: 둥근 모서리 17">
                  <a:extLst>
                    <a:ext uri="{FF2B5EF4-FFF2-40B4-BE49-F238E27FC236}">
                      <a16:creationId xmlns:a16="http://schemas.microsoft.com/office/drawing/2014/main" id="{3FD5C1F7-6213-145A-5885-2E32DB73494C}"/>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6" name="TextBox 15">
                <a:extLst>
                  <a:ext uri="{FF2B5EF4-FFF2-40B4-BE49-F238E27FC236}">
                    <a16:creationId xmlns:a16="http://schemas.microsoft.com/office/drawing/2014/main" id="{359A2327-419C-79F4-9D02-DD4211DF7B85}"/>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2" name="슬라이드 번호 개체 틀 21">
            <a:extLst>
              <a:ext uri="{FF2B5EF4-FFF2-40B4-BE49-F238E27FC236}">
                <a16:creationId xmlns:a16="http://schemas.microsoft.com/office/drawing/2014/main" id="{C8D9AD2D-00DD-B933-342D-DE5A968EAC2E}"/>
              </a:ext>
            </a:extLst>
          </p:cNvPr>
          <p:cNvSpPr>
            <a:spLocks noGrp="1"/>
          </p:cNvSpPr>
          <p:nvPr>
            <p:ph type="sldNum" sz="quarter" idx="12"/>
          </p:nvPr>
        </p:nvSpPr>
        <p:spPr/>
        <p:txBody>
          <a:bodyPr/>
          <a:lstStyle/>
          <a:p>
            <a:fld id="{2A3BDE75-907D-4853-87E8-76DDB018510F}" type="slidenum">
              <a:rPr lang="ko-KR" altLang="en-US" smtClean="0"/>
              <a:t>31</a:t>
            </a:fld>
            <a:endParaRPr lang="ko-KR" altLang="en-US"/>
          </a:p>
        </p:txBody>
      </p:sp>
      <p:pic>
        <p:nvPicPr>
          <p:cNvPr id="19" name="그림 18">
            <a:extLst>
              <a:ext uri="{FF2B5EF4-FFF2-40B4-BE49-F238E27FC236}">
                <a16:creationId xmlns:a16="http://schemas.microsoft.com/office/drawing/2014/main" id="{EB3C8927-8AFF-599D-931B-670AD1C61860}"/>
              </a:ext>
            </a:extLst>
          </p:cNvPr>
          <p:cNvPicPr>
            <a:picLocks noChangeAspect="1"/>
          </p:cNvPicPr>
          <p:nvPr/>
        </p:nvPicPr>
        <p:blipFill rotWithShape="1">
          <a:blip r:embed="rId2"/>
          <a:srcRect l="34588" t="23082" r="35853" b="67703"/>
          <a:stretch/>
        </p:blipFill>
        <p:spPr>
          <a:xfrm>
            <a:off x="1106760" y="3582722"/>
            <a:ext cx="1716953" cy="421290"/>
          </a:xfrm>
          <a:prstGeom prst="rect">
            <a:avLst/>
          </a:prstGeom>
        </p:spPr>
      </p:pic>
      <p:pic>
        <p:nvPicPr>
          <p:cNvPr id="20" name="Picture 6" descr="공시] ｢ IFRS 지속가능성·기후관련 공시기준 ｣ 공개 초안">
            <a:extLst>
              <a:ext uri="{FF2B5EF4-FFF2-40B4-BE49-F238E27FC236}">
                <a16:creationId xmlns:a16="http://schemas.microsoft.com/office/drawing/2014/main" id="{19E9B838-C270-5BD5-D601-BDBC24017D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165" t="63472" r="21615" b="28161"/>
          <a:stretch/>
        </p:blipFill>
        <p:spPr bwMode="auto">
          <a:xfrm>
            <a:off x="1170717" y="4302592"/>
            <a:ext cx="2702054" cy="28779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공시] ｢ IFRS 지속가능성·기후관련 공시기준 ｣ 공개 초안">
            <a:extLst>
              <a:ext uri="{FF2B5EF4-FFF2-40B4-BE49-F238E27FC236}">
                <a16:creationId xmlns:a16="http://schemas.microsoft.com/office/drawing/2014/main" id="{F2690757-3540-1201-EFE3-32B4C61F1E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625" t="64268" r="63084" b="28588"/>
          <a:stretch/>
        </p:blipFill>
        <p:spPr bwMode="auto">
          <a:xfrm>
            <a:off x="1170717" y="3982840"/>
            <a:ext cx="1006999" cy="30714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SEC Emblem">
            <a:extLst>
              <a:ext uri="{FF2B5EF4-FFF2-40B4-BE49-F238E27FC236}">
                <a16:creationId xmlns:a16="http://schemas.microsoft.com/office/drawing/2014/main" id="{1E436DFD-A171-D38E-6E25-F5406E2A01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9999" y="3560384"/>
            <a:ext cx="1117716" cy="11177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0" descr="The newly proposed SEC climate disclosure rule and what this means for public companies">
            <a:extLst>
              <a:ext uri="{FF2B5EF4-FFF2-40B4-BE49-F238E27FC236}">
                <a16:creationId xmlns:a16="http://schemas.microsoft.com/office/drawing/2014/main" id="{277ED95B-793B-4ADB-0F02-9C649131B5E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3040" r="16421" b="23980"/>
          <a:stretch/>
        </p:blipFill>
        <p:spPr bwMode="auto">
          <a:xfrm>
            <a:off x="5647715" y="3594754"/>
            <a:ext cx="1486726" cy="58810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Public consultation on the first set of Draft ESRS - EFRAG">
            <a:extLst>
              <a:ext uri="{FF2B5EF4-FFF2-40B4-BE49-F238E27FC236}">
                <a16:creationId xmlns:a16="http://schemas.microsoft.com/office/drawing/2014/main" id="{CBCADC67-A5F6-4FFB-4554-8D40E856EB5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73759" y="3580832"/>
            <a:ext cx="2438155" cy="477818"/>
          </a:xfrm>
          <a:prstGeom prst="rect">
            <a:avLst/>
          </a:prstGeom>
          <a:noFill/>
          <a:extLst>
            <a:ext uri="{909E8E84-426E-40DD-AFC4-6F175D3DCCD1}">
              <a14:hiddenFill xmlns:a14="http://schemas.microsoft.com/office/drawing/2010/main">
                <a:solidFill>
                  <a:srgbClr val="FFFFFF"/>
                </a:solidFill>
              </a14:hiddenFill>
            </a:ext>
          </a:extLst>
        </p:spPr>
      </p:pic>
      <p:pic>
        <p:nvPicPr>
          <p:cNvPr id="28" name="그림 27">
            <a:extLst>
              <a:ext uri="{FF2B5EF4-FFF2-40B4-BE49-F238E27FC236}">
                <a16:creationId xmlns:a16="http://schemas.microsoft.com/office/drawing/2014/main" id="{00DF55EF-7C0E-C2F9-D1C5-E199C0DEC4EF}"/>
              </a:ext>
            </a:extLst>
          </p:cNvPr>
          <p:cNvPicPr>
            <a:picLocks noChangeAspect="1"/>
          </p:cNvPicPr>
          <p:nvPr/>
        </p:nvPicPr>
        <p:blipFill>
          <a:blip r:embed="rId7"/>
          <a:stretch>
            <a:fillRect/>
          </a:stretch>
        </p:blipFill>
        <p:spPr>
          <a:xfrm>
            <a:off x="7928810" y="4058650"/>
            <a:ext cx="1997243" cy="661139"/>
          </a:xfrm>
          <a:prstGeom prst="rect">
            <a:avLst/>
          </a:prstGeom>
        </p:spPr>
      </p:pic>
      <p:sp>
        <p:nvSpPr>
          <p:cNvPr id="32" name="TextBox 31">
            <a:extLst>
              <a:ext uri="{FF2B5EF4-FFF2-40B4-BE49-F238E27FC236}">
                <a16:creationId xmlns:a16="http://schemas.microsoft.com/office/drawing/2014/main" id="{DBAB0FE4-4022-237E-B2AA-AA45FADFC583}"/>
              </a:ext>
            </a:extLst>
          </p:cNvPr>
          <p:cNvSpPr txBox="1"/>
          <p:nvPr/>
        </p:nvSpPr>
        <p:spPr>
          <a:xfrm>
            <a:off x="3249561" y="1232512"/>
            <a:ext cx="4619091" cy="388696"/>
          </a:xfrm>
          <a:prstGeom prst="rect">
            <a:avLst/>
          </a:prstGeom>
          <a:noFill/>
        </p:spPr>
        <p:txBody>
          <a:bodyPr wrap="square" rtlCol="0" anchor="t">
            <a:spAutoFit/>
          </a:bodyPr>
          <a:lstStyle/>
          <a:p>
            <a:pPr>
              <a:lnSpc>
                <a:spcPts val="2500"/>
              </a:lnSpc>
              <a:spcBef>
                <a:spcPts val="0"/>
              </a:spcBef>
            </a:pPr>
            <a:r>
              <a:rPr lang="en-US" altLang="ko-KR" sz="2000" b="1" dirty="0">
                <a:solidFill>
                  <a:schemeClr val="accent1"/>
                </a:solidFill>
                <a:latin typeface="+mj-lt"/>
                <a:ea typeface="나눔고딕" panose="020D0604000000000000" pitchFamily="50" charset="-127"/>
              </a:rPr>
              <a:t>Sustainability Disclosure Standards</a:t>
            </a:r>
            <a:endParaRPr lang="en-US" altLang="ko-KR" sz="2000" b="1" spc="-30" dirty="0">
              <a:latin typeface="+mj-lt"/>
              <a:ea typeface="나눔고딕" panose="020D0604000000000000" pitchFamily="50" charset="-127"/>
            </a:endParaRPr>
          </a:p>
        </p:txBody>
      </p:sp>
      <p:sp>
        <p:nvSpPr>
          <p:cNvPr id="6" name="사각형: 둥근 모서리 5">
            <a:extLst>
              <a:ext uri="{FF2B5EF4-FFF2-40B4-BE49-F238E27FC236}">
                <a16:creationId xmlns:a16="http://schemas.microsoft.com/office/drawing/2014/main" id="{BC9EEE5E-ADA8-B8A0-840E-8A7ADB85C1D4}"/>
              </a:ext>
            </a:extLst>
          </p:cNvPr>
          <p:cNvSpPr/>
          <p:nvPr/>
        </p:nvSpPr>
        <p:spPr>
          <a:xfrm>
            <a:off x="1106760" y="3530305"/>
            <a:ext cx="2863661" cy="117404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사각형: 둥근 모서리 6">
            <a:extLst>
              <a:ext uri="{FF2B5EF4-FFF2-40B4-BE49-F238E27FC236}">
                <a16:creationId xmlns:a16="http://schemas.microsoft.com/office/drawing/2014/main" id="{292691F9-C998-9030-5F75-5DFDB440FB0F}"/>
              </a:ext>
            </a:extLst>
          </p:cNvPr>
          <p:cNvSpPr/>
          <p:nvPr/>
        </p:nvSpPr>
        <p:spPr>
          <a:xfrm>
            <a:off x="4439007" y="3532220"/>
            <a:ext cx="2863661" cy="117404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사각형: 둥근 모서리 7">
            <a:extLst>
              <a:ext uri="{FF2B5EF4-FFF2-40B4-BE49-F238E27FC236}">
                <a16:creationId xmlns:a16="http://schemas.microsoft.com/office/drawing/2014/main" id="{86968774-53CA-9090-D393-F3D773814B93}"/>
              </a:ext>
            </a:extLst>
          </p:cNvPr>
          <p:cNvSpPr/>
          <p:nvPr/>
        </p:nvSpPr>
        <p:spPr>
          <a:xfrm>
            <a:off x="7834783" y="3520187"/>
            <a:ext cx="2863661" cy="117404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9" name="Picture 24" descr="Task Force on Climate-Related Financial Disclosures | TCFD)">
            <a:extLst>
              <a:ext uri="{FF2B5EF4-FFF2-40B4-BE49-F238E27FC236}">
                <a16:creationId xmlns:a16="http://schemas.microsoft.com/office/drawing/2014/main" id="{9FF29F1B-493C-3A24-8D45-E5257A2B954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3830" t="42710" r="13516" b="42627"/>
          <a:stretch/>
        </p:blipFill>
        <p:spPr bwMode="auto">
          <a:xfrm>
            <a:off x="3021306" y="2085008"/>
            <a:ext cx="6029978" cy="6368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ustainability Accounting Standards Board - Wikipedia">
            <a:extLst>
              <a:ext uri="{FF2B5EF4-FFF2-40B4-BE49-F238E27FC236}">
                <a16:creationId xmlns:a16="http://schemas.microsoft.com/office/drawing/2014/main" id="{322AA0E1-1BD5-6DEA-A480-91B71804AC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5228" y="5061704"/>
            <a:ext cx="1362406" cy="13624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RI 가이드라인 : 네이버 블로그">
            <a:extLst>
              <a:ext uri="{FF2B5EF4-FFF2-40B4-BE49-F238E27FC236}">
                <a16:creationId xmlns:a16="http://schemas.microsoft.com/office/drawing/2014/main" id="{1F0F99E3-60B5-CEA5-B5A3-9D1A040A7E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30282" y="5129314"/>
            <a:ext cx="1252595" cy="1252595"/>
          </a:xfrm>
          <a:prstGeom prst="rect">
            <a:avLst/>
          </a:prstGeom>
          <a:noFill/>
          <a:extLst>
            <a:ext uri="{909E8E84-426E-40DD-AFC4-6F175D3DCCD1}">
              <a14:hiddenFill xmlns:a14="http://schemas.microsoft.com/office/drawing/2010/main">
                <a:solidFill>
                  <a:srgbClr val="FFFFFF"/>
                </a:solidFill>
              </a14:hiddenFill>
            </a:ext>
          </a:extLst>
        </p:spPr>
      </p:pic>
      <p:sp>
        <p:nvSpPr>
          <p:cNvPr id="12" name="화살표: 오른쪽 11">
            <a:extLst>
              <a:ext uri="{FF2B5EF4-FFF2-40B4-BE49-F238E27FC236}">
                <a16:creationId xmlns:a16="http://schemas.microsoft.com/office/drawing/2014/main" id="{33134791-2EC9-55D9-3925-20FFAE5B7178}"/>
              </a:ext>
            </a:extLst>
          </p:cNvPr>
          <p:cNvSpPr/>
          <p:nvPr/>
        </p:nvSpPr>
        <p:spPr>
          <a:xfrm rot="10128214">
            <a:off x="3018808" y="3012249"/>
            <a:ext cx="2470914" cy="237110"/>
          </a:xfrm>
          <a:prstGeom prst="rightArrow">
            <a:avLst>
              <a:gd name="adj1" fmla="val 50000"/>
              <a:gd name="adj2" fmla="val 448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화살표: 오른쪽 12">
            <a:extLst>
              <a:ext uri="{FF2B5EF4-FFF2-40B4-BE49-F238E27FC236}">
                <a16:creationId xmlns:a16="http://schemas.microsoft.com/office/drawing/2014/main" id="{81880FEE-6D09-4AD9-E6CC-129297857D22}"/>
              </a:ext>
            </a:extLst>
          </p:cNvPr>
          <p:cNvSpPr/>
          <p:nvPr/>
        </p:nvSpPr>
        <p:spPr>
          <a:xfrm rot="5400000">
            <a:off x="5533701" y="3041236"/>
            <a:ext cx="641410" cy="237110"/>
          </a:xfrm>
          <a:prstGeom prst="rightArrow">
            <a:avLst>
              <a:gd name="adj1" fmla="val 50000"/>
              <a:gd name="adj2" fmla="val 448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1" name="화살표: 오른쪽 20">
            <a:extLst>
              <a:ext uri="{FF2B5EF4-FFF2-40B4-BE49-F238E27FC236}">
                <a16:creationId xmlns:a16="http://schemas.microsoft.com/office/drawing/2014/main" id="{E1F72F94-3725-0165-7843-013E7D22291D}"/>
              </a:ext>
            </a:extLst>
          </p:cNvPr>
          <p:cNvSpPr/>
          <p:nvPr/>
        </p:nvSpPr>
        <p:spPr>
          <a:xfrm rot="743048">
            <a:off x="6136991" y="3012249"/>
            <a:ext cx="2470914" cy="237110"/>
          </a:xfrm>
          <a:prstGeom prst="rightArrow">
            <a:avLst>
              <a:gd name="adj1" fmla="val 50000"/>
              <a:gd name="adj2" fmla="val 448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0" name="화살표: 오른쪽 29">
            <a:extLst>
              <a:ext uri="{FF2B5EF4-FFF2-40B4-BE49-F238E27FC236}">
                <a16:creationId xmlns:a16="http://schemas.microsoft.com/office/drawing/2014/main" id="{B5B8526A-867C-A9CE-F937-D063A1E5CCE5}"/>
              </a:ext>
            </a:extLst>
          </p:cNvPr>
          <p:cNvSpPr/>
          <p:nvPr/>
        </p:nvSpPr>
        <p:spPr>
          <a:xfrm rot="16200000">
            <a:off x="9133465" y="4734381"/>
            <a:ext cx="446231" cy="417047"/>
          </a:xfrm>
          <a:prstGeom prst="rightArrow">
            <a:avLst>
              <a:gd name="adj1" fmla="val 50000"/>
              <a:gd name="adj2" fmla="val 448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1" name="화살표: 오른쪽 30">
            <a:extLst>
              <a:ext uri="{FF2B5EF4-FFF2-40B4-BE49-F238E27FC236}">
                <a16:creationId xmlns:a16="http://schemas.microsoft.com/office/drawing/2014/main" id="{01FF9E8A-E900-CBC9-E732-5566057E615A}"/>
              </a:ext>
            </a:extLst>
          </p:cNvPr>
          <p:cNvSpPr/>
          <p:nvPr/>
        </p:nvSpPr>
        <p:spPr>
          <a:xfrm rot="13232812">
            <a:off x="3340291" y="4782440"/>
            <a:ext cx="446231" cy="338994"/>
          </a:xfrm>
          <a:prstGeom prst="rightArrow">
            <a:avLst>
              <a:gd name="adj1" fmla="val 50000"/>
              <a:gd name="adj2" fmla="val 448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9" name="화살표: 오른쪽 38">
            <a:extLst>
              <a:ext uri="{FF2B5EF4-FFF2-40B4-BE49-F238E27FC236}">
                <a16:creationId xmlns:a16="http://schemas.microsoft.com/office/drawing/2014/main" id="{C761F73B-95BF-2A4F-968D-A591EE19A3B6}"/>
              </a:ext>
            </a:extLst>
          </p:cNvPr>
          <p:cNvSpPr/>
          <p:nvPr/>
        </p:nvSpPr>
        <p:spPr>
          <a:xfrm rot="19242172">
            <a:off x="4620943" y="4824019"/>
            <a:ext cx="446231" cy="327925"/>
          </a:xfrm>
          <a:prstGeom prst="rightArrow">
            <a:avLst>
              <a:gd name="adj1" fmla="val 50000"/>
              <a:gd name="adj2" fmla="val 4483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2479104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A59ADBE8-80DB-C97C-86F6-30BC32217402}"/>
              </a:ext>
            </a:extLst>
          </p:cNvPr>
          <p:cNvSpPr>
            <a:spLocks noGrp="1"/>
          </p:cNvSpPr>
          <p:nvPr>
            <p:ph idx="1"/>
          </p:nvPr>
        </p:nvSpPr>
        <p:spPr>
          <a:xfrm>
            <a:off x="838200" y="1853903"/>
            <a:ext cx="10515600" cy="2239845"/>
          </a:xfrm>
        </p:spPr>
        <p:txBody>
          <a:bodyPr>
            <a:normAutofit/>
          </a:bodyPr>
          <a:lstStyle/>
          <a:p>
            <a:pPr>
              <a:lnSpc>
                <a:spcPct val="110000"/>
              </a:lnSpc>
            </a:pPr>
            <a:r>
              <a:rPr lang="en-US" altLang="ko-KR" sz="1600" dirty="0"/>
              <a:t>2015</a:t>
            </a:r>
            <a:r>
              <a:rPr lang="ko-KR" altLang="en-US" sz="1600" dirty="0"/>
              <a:t>년 </a:t>
            </a:r>
            <a:r>
              <a:rPr lang="en-US" altLang="ko-KR" sz="1600" dirty="0"/>
              <a:t>4</a:t>
            </a:r>
            <a:r>
              <a:rPr lang="ko-KR" altLang="en-US" sz="1600" dirty="0"/>
              <a:t>월 </a:t>
            </a:r>
            <a:r>
              <a:rPr lang="en-US" altLang="ko-KR" sz="1600" dirty="0"/>
              <a:t>G20 </a:t>
            </a:r>
            <a:r>
              <a:rPr lang="ko-KR" altLang="en-US" sz="1600" dirty="0" err="1"/>
              <a:t>재무장관∙중앙은행장회의에서</a:t>
            </a:r>
            <a:r>
              <a:rPr lang="ko-KR" altLang="en-US" sz="1600" dirty="0"/>
              <a:t> 금융안정위원회</a:t>
            </a:r>
            <a:r>
              <a:rPr lang="en-US" altLang="ko-KR" sz="1600" dirty="0"/>
              <a:t>(FSB)</a:t>
            </a:r>
            <a:r>
              <a:rPr lang="ko-KR" altLang="en-US" sz="1600" dirty="0"/>
              <a:t>에 금융부문에서 기후변화관련 이슈를 반영할 수 있는 방법에 대한 검토 요청	</a:t>
            </a:r>
            <a:endParaRPr lang="en-US" altLang="ko-KR" sz="1600" dirty="0"/>
          </a:p>
          <a:p>
            <a:pPr>
              <a:lnSpc>
                <a:spcPct val="110000"/>
              </a:lnSpc>
            </a:pPr>
            <a:r>
              <a:rPr lang="en-US" altLang="ko-KR" sz="1600" dirty="0"/>
              <a:t>FSB</a:t>
            </a:r>
            <a:r>
              <a:rPr lang="ko-KR" altLang="en-US" sz="1600" dirty="0"/>
              <a:t>는 </a:t>
            </a:r>
            <a:r>
              <a:rPr lang="en-US" altLang="ko-KR" sz="1600" dirty="0"/>
              <a:t>2015</a:t>
            </a:r>
            <a:r>
              <a:rPr lang="ko-KR" altLang="en-US" sz="1600" dirty="0"/>
              <a:t>년 </a:t>
            </a:r>
            <a:r>
              <a:rPr lang="en-US" altLang="ko-KR" sz="1600" dirty="0"/>
              <a:t>12</a:t>
            </a:r>
            <a:r>
              <a:rPr lang="ko-KR" altLang="en-US" sz="1600" dirty="0"/>
              <a:t>월 마이클 블룸버그를 위원장으로 한 태스크포스</a:t>
            </a:r>
            <a:r>
              <a:rPr lang="en-US" altLang="ko-KR" sz="1600" dirty="0"/>
              <a:t>(TCFD)</a:t>
            </a:r>
            <a:r>
              <a:rPr lang="ko-KR" altLang="en-US" sz="1600" dirty="0"/>
              <a:t>를 발족했고</a:t>
            </a:r>
            <a:r>
              <a:rPr lang="en-US" altLang="ko-KR" sz="1600" dirty="0"/>
              <a:t>, 32</a:t>
            </a:r>
            <a:r>
              <a:rPr lang="ko-KR" altLang="en-US" sz="1600" dirty="0"/>
              <a:t>명의 금융 및 비재무정보 전문가가 태스크포스에 참여</a:t>
            </a:r>
            <a:endParaRPr lang="en-US" altLang="ko-KR" sz="1600" dirty="0"/>
          </a:p>
          <a:p>
            <a:pPr>
              <a:lnSpc>
                <a:spcPct val="110000"/>
              </a:lnSpc>
            </a:pPr>
            <a:r>
              <a:rPr lang="en-US" altLang="ko-KR" sz="1600" dirty="0"/>
              <a:t>2017</a:t>
            </a:r>
            <a:r>
              <a:rPr lang="ko-KR" altLang="en-US" sz="1600" dirty="0"/>
              <a:t>년 </a:t>
            </a:r>
            <a:r>
              <a:rPr lang="en-US" altLang="ko-KR" sz="1600" dirty="0"/>
              <a:t>7</a:t>
            </a:r>
            <a:r>
              <a:rPr lang="ko-KR" altLang="en-US" sz="1600" dirty="0"/>
              <a:t>월 독일 본에서 열린 </a:t>
            </a:r>
            <a:r>
              <a:rPr lang="en-US" altLang="ko-KR" sz="1600" dirty="0"/>
              <a:t>G20 </a:t>
            </a:r>
            <a:r>
              <a:rPr lang="ko-KR" altLang="en-US" sz="1600" dirty="0"/>
              <a:t>정상회담에서 </a:t>
            </a:r>
            <a:r>
              <a:rPr lang="en-US" altLang="ko-KR" sz="1600" dirty="0"/>
              <a:t>FSB</a:t>
            </a:r>
            <a:r>
              <a:rPr lang="ko-KR" altLang="en-US" sz="1600" dirty="0"/>
              <a:t>가 </a:t>
            </a:r>
            <a:r>
              <a:rPr lang="en-US" altLang="ko-KR" sz="1600" dirty="0"/>
              <a:t>TCFD</a:t>
            </a:r>
            <a:r>
              <a:rPr lang="ko-KR" altLang="en-US" sz="1600" dirty="0"/>
              <a:t>권고안 발표</a:t>
            </a:r>
            <a:endParaRPr lang="en-US" altLang="ko-KR" sz="1600" dirty="0"/>
          </a:p>
          <a:p>
            <a:pPr>
              <a:lnSpc>
                <a:spcPct val="110000"/>
              </a:lnSpc>
            </a:pPr>
            <a:r>
              <a:rPr lang="ko-KR" altLang="en-US" sz="1600" dirty="0"/>
              <a:t>권고안은 기업의 기후변화관련 위험과 기회의 영향을 재무적으로 측정하여 공시하는 프레임워크 제시</a:t>
            </a:r>
            <a:endParaRPr lang="ko-KR" altLang="en-US" sz="1800" dirty="0"/>
          </a:p>
        </p:txBody>
      </p:sp>
      <p:sp>
        <p:nvSpPr>
          <p:cNvPr id="4" name="직사각형 3">
            <a:extLst>
              <a:ext uri="{FF2B5EF4-FFF2-40B4-BE49-F238E27FC236}">
                <a16:creationId xmlns:a16="http://schemas.microsoft.com/office/drawing/2014/main" id="{0A0D8EE1-B07E-C387-90D2-1EEE4513CFF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B845E388-1413-F9D8-37E4-86EB4CB5AA26}"/>
              </a:ext>
            </a:extLst>
          </p:cNvPr>
          <p:cNvGrpSpPr/>
          <p:nvPr/>
        </p:nvGrpSpPr>
        <p:grpSpPr>
          <a:xfrm>
            <a:off x="404018" y="230978"/>
            <a:ext cx="10832561" cy="721519"/>
            <a:chOff x="404018" y="230978"/>
            <a:chExt cx="10832561" cy="721519"/>
          </a:xfrm>
        </p:grpSpPr>
        <p:sp>
          <p:nvSpPr>
            <p:cNvPr id="6" name="TextBox 5">
              <a:extLst>
                <a:ext uri="{FF2B5EF4-FFF2-40B4-BE49-F238E27FC236}">
                  <a16:creationId xmlns:a16="http://schemas.microsoft.com/office/drawing/2014/main" id="{38C6D03C-7D97-0D79-F2CD-0921BDF85F9B}"/>
                </a:ext>
              </a:extLst>
            </p:cNvPr>
            <p:cNvSpPr txBox="1"/>
            <p:nvPr/>
          </p:nvSpPr>
          <p:spPr>
            <a:xfrm>
              <a:off x="959663" y="263915"/>
              <a:ext cx="10276916" cy="523220"/>
            </a:xfrm>
            <a:prstGeom prst="rect">
              <a:avLst/>
            </a:prstGeom>
            <a:noFill/>
          </p:spPr>
          <p:txBody>
            <a:bodyPr wrap="none" rtlCol="0">
              <a:spAutoFit/>
            </a:bodyPr>
            <a:lstStyle/>
            <a:p>
              <a:r>
                <a:rPr lang="en-US" altLang="ko-KR" sz="2800" b="1" dirty="0"/>
                <a:t>TCFD (Task Force on Climate-Related Financial Disclosures)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57F60320-4DBC-F153-0B6B-D67EF95740AA}"/>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07101276-1CC2-1820-23F4-161F0998E53C}"/>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32D4A67E-C621-A665-A88E-E34EF3AD68B2}"/>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E231C7CF-7046-E79F-A406-E2D45040EA76}"/>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5B95FFFB-B8EC-8E22-1AB9-EC8002E1E218}"/>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6BBAA5D4-189A-BF45-1EB1-69E0C9E1E523}"/>
              </a:ext>
            </a:extLst>
          </p:cNvPr>
          <p:cNvSpPr>
            <a:spLocks noGrp="1"/>
          </p:cNvSpPr>
          <p:nvPr>
            <p:ph type="sldNum" sz="quarter" idx="12"/>
          </p:nvPr>
        </p:nvSpPr>
        <p:spPr/>
        <p:txBody>
          <a:bodyPr/>
          <a:lstStyle/>
          <a:p>
            <a:fld id="{2A3BDE75-907D-4853-87E8-76DDB018510F}" type="slidenum">
              <a:rPr lang="ko-KR" altLang="en-US" smtClean="0"/>
              <a:t>32</a:t>
            </a:fld>
            <a:endParaRPr lang="ko-KR" altLang="en-US"/>
          </a:p>
        </p:txBody>
      </p:sp>
      <p:pic>
        <p:nvPicPr>
          <p:cNvPr id="12" name="그림 11">
            <a:extLst>
              <a:ext uri="{FF2B5EF4-FFF2-40B4-BE49-F238E27FC236}">
                <a16:creationId xmlns:a16="http://schemas.microsoft.com/office/drawing/2014/main" id="{BB99DE95-6C03-CEEF-85A3-2753E70FD0FF}"/>
              </a:ext>
            </a:extLst>
          </p:cNvPr>
          <p:cNvPicPr>
            <a:picLocks noChangeAspect="1"/>
          </p:cNvPicPr>
          <p:nvPr/>
        </p:nvPicPr>
        <p:blipFill>
          <a:blip r:embed="rId2"/>
          <a:stretch>
            <a:fillRect/>
          </a:stretch>
        </p:blipFill>
        <p:spPr>
          <a:xfrm>
            <a:off x="1256172" y="3992148"/>
            <a:ext cx="9462509" cy="2458437"/>
          </a:xfrm>
          <a:prstGeom prst="rect">
            <a:avLst/>
          </a:prstGeom>
        </p:spPr>
      </p:pic>
      <p:sp>
        <p:nvSpPr>
          <p:cNvPr id="13" name="TextBox 12">
            <a:extLst>
              <a:ext uri="{FF2B5EF4-FFF2-40B4-BE49-F238E27FC236}">
                <a16:creationId xmlns:a16="http://schemas.microsoft.com/office/drawing/2014/main" id="{89CA84DA-9ED3-C99C-F509-CA5182F3AD05}"/>
              </a:ext>
            </a:extLst>
          </p:cNvPr>
          <p:cNvSpPr txBox="1"/>
          <p:nvPr/>
        </p:nvSpPr>
        <p:spPr>
          <a:xfrm>
            <a:off x="838199" y="1395413"/>
            <a:ext cx="10515600" cy="388696"/>
          </a:xfrm>
          <a:prstGeom prst="rect">
            <a:avLst/>
          </a:prstGeom>
          <a:noFill/>
        </p:spPr>
        <p:txBody>
          <a:bodyPr wrap="square" rtlCol="0" anchor="t">
            <a:spAutoFit/>
          </a:bodyPr>
          <a:lstStyle/>
          <a:p>
            <a:pPr>
              <a:lnSpc>
                <a:spcPts val="2500"/>
              </a:lnSpc>
              <a:spcBef>
                <a:spcPts val="0"/>
              </a:spcBef>
            </a:pPr>
            <a:r>
              <a:rPr lang="ko-KR" altLang="en-US" sz="2000" b="1" spc="-30" dirty="0">
                <a:solidFill>
                  <a:schemeClr val="accent1"/>
                </a:solidFill>
                <a:latin typeface="+mj-lt"/>
                <a:ea typeface="나눔고딕" panose="020D0604000000000000" pitchFamily="50" charset="-127"/>
              </a:rPr>
              <a:t>기후재무정보공시 태스크포스</a:t>
            </a:r>
            <a:r>
              <a:rPr lang="en-US" altLang="ko-KR" sz="2000" b="1" spc="-30" dirty="0">
                <a:solidFill>
                  <a:schemeClr val="accent1"/>
                </a:solidFill>
                <a:latin typeface="+mj-lt"/>
                <a:ea typeface="나눔고딕" panose="020D0604000000000000" pitchFamily="50" charset="-127"/>
              </a:rPr>
              <a:t>(TCFD)</a:t>
            </a:r>
            <a:r>
              <a:rPr lang="ko-KR" altLang="en-US" sz="2000" b="1" spc="-30" dirty="0">
                <a:solidFill>
                  <a:schemeClr val="accent1"/>
                </a:solidFill>
                <a:latin typeface="+mj-lt"/>
                <a:ea typeface="나눔고딕" panose="020D0604000000000000" pitchFamily="50" charset="-127"/>
              </a:rPr>
              <a:t>의 탄생과 권고안 발표</a:t>
            </a:r>
            <a:endParaRPr lang="en-US" altLang="ko-KR" sz="2000" b="1" spc="-30" dirty="0">
              <a:latin typeface="+mj-lt"/>
              <a:ea typeface="나눔고딕" panose="020D0604000000000000" pitchFamily="50" charset="-127"/>
            </a:endParaRPr>
          </a:p>
        </p:txBody>
      </p:sp>
    </p:spTree>
    <p:extLst>
      <p:ext uri="{BB962C8B-B14F-4D97-AF65-F5344CB8AC3E}">
        <p14:creationId xmlns:p14="http://schemas.microsoft.com/office/powerpoint/2010/main" val="1710759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961B632A-F751-A54A-64AD-F39324B4B2E5}"/>
              </a:ext>
            </a:extLst>
          </p:cNvPr>
          <p:cNvPicPr>
            <a:picLocks noChangeAspect="1"/>
          </p:cNvPicPr>
          <p:nvPr/>
        </p:nvPicPr>
        <p:blipFill rotWithShape="1">
          <a:blip r:embed="rId2"/>
          <a:srcRect l="1926" t="17765" r="6564" b="5331"/>
          <a:stretch/>
        </p:blipFill>
        <p:spPr>
          <a:xfrm>
            <a:off x="1553083" y="1873509"/>
            <a:ext cx="9085834" cy="4428474"/>
          </a:xfrm>
          <a:prstGeom prst="rect">
            <a:avLst/>
          </a:prstGeom>
        </p:spPr>
      </p:pic>
      <p:sp>
        <p:nvSpPr>
          <p:cNvPr id="7" name="TextBox 6">
            <a:extLst>
              <a:ext uri="{FF2B5EF4-FFF2-40B4-BE49-F238E27FC236}">
                <a16:creationId xmlns:a16="http://schemas.microsoft.com/office/drawing/2014/main" id="{ADA8BE6E-09FC-CA00-CAC4-D3B871D4E739}"/>
              </a:ext>
            </a:extLst>
          </p:cNvPr>
          <p:cNvSpPr txBox="1"/>
          <p:nvPr/>
        </p:nvSpPr>
        <p:spPr>
          <a:xfrm>
            <a:off x="838200" y="1395413"/>
            <a:ext cx="10515600" cy="388696"/>
          </a:xfrm>
          <a:prstGeom prst="rect">
            <a:avLst/>
          </a:prstGeom>
          <a:noFill/>
        </p:spPr>
        <p:txBody>
          <a:bodyPr wrap="square" rtlCol="0" anchor="t">
            <a:spAutoFit/>
          </a:bodyPr>
          <a:lstStyle/>
          <a:p>
            <a:pPr algn="ctr">
              <a:lnSpc>
                <a:spcPts val="2500"/>
              </a:lnSpc>
              <a:spcBef>
                <a:spcPts val="0"/>
              </a:spcBef>
            </a:pPr>
            <a:r>
              <a:rPr lang="ko-KR" altLang="en-US" sz="2000" b="1" dirty="0">
                <a:solidFill>
                  <a:schemeClr val="accent1"/>
                </a:solidFill>
                <a:latin typeface="+mj-lt"/>
                <a:ea typeface="나눔고딕" panose="020D0604000000000000" pitchFamily="50" charset="-127"/>
              </a:rPr>
              <a:t>기후 변화의 위험과 기회가 기업가치에 미치는 재무적 영향의 경로를 제시 </a:t>
            </a:r>
            <a:endParaRPr lang="en-US" altLang="ko-KR" sz="2000" b="1" spc="-30" dirty="0">
              <a:latin typeface="+mj-lt"/>
              <a:ea typeface="나눔고딕" panose="020D0604000000000000" pitchFamily="50" charset="-127"/>
            </a:endParaRPr>
          </a:p>
        </p:txBody>
      </p:sp>
      <p:sp>
        <p:nvSpPr>
          <p:cNvPr id="8" name="TextBox 7">
            <a:extLst>
              <a:ext uri="{FF2B5EF4-FFF2-40B4-BE49-F238E27FC236}">
                <a16:creationId xmlns:a16="http://schemas.microsoft.com/office/drawing/2014/main" id="{6FFCCD9E-51C8-B645-CE44-14ED1BCCCD73}"/>
              </a:ext>
            </a:extLst>
          </p:cNvPr>
          <p:cNvSpPr txBox="1"/>
          <p:nvPr/>
        </p:nvSpPr>
        <p:spPr>
          <a:xfrm>
            <a:off x="1553083" y="6252372"/>
            <a:ext cx="7904271" cy="307777"/>
          </a:xfrm>
          <a:prstGeom prst="rect">
            <a:avLst/>
          </a:prstGeom>
          <a:noFill/>
        </p:spPr>
        <p:txBody>
          <a:bodyPr wrap="none" lIns="36000" rIns="36000" rtlCol="0">
            <a:spAutoFit/>
          </a:bodyPr>
          <a:lstStyle/>
          <a:p>
            <a:pPr latinLnBrk="0"/>
            <a:r>
              <a:rPr lang="ko-KR" altLang="en-US" sz="1400" dirty="0">
                <a:latin typeface="+mn-lt"/>
                <a:ea typeface="+mn-ea"/>
                <a:cs typeface="Arial" panose="020B0604020202020204" pitchFamily="34" charset="0"/>
              </a:rPr>
              <a:t>출처</a:t>
            </a:r>
            <a:r>
              <a:rPr lang="en-US" altLang="ko-KR" sz="1400" dirty="0">
                <a:latin typeface="+mn-lt"/>
                <a:ea typeface="+mn-ea"/>
                <a:cs typeface="Arial" panose="020B0604020202020204" pitchFamily="34" charset="0"/>
              </a:rPr>
              <a:t>: TCFD (2017), Recommendations of the Task Force on Climate-related Financial Disclosures</a:t>
            </a:r>
            <a:endParaRPr lang="ko-KR" altLang="en-US" sz="1400" dirty="0">
              <a:latin typeface="+mn-lt"/>
              <a:ea typeface="+mn-ea"/>
              <a:cs typeface="Arial" panose="020B0604020202020204" pitchFamily="34" charset="0"/>
            </a:endParaRPr>
          </a:p>
        </p:txBody>
      </p:sp>
      <p:sp>
        <p:nvSpPr>
          <p:cNvPr id="3" name="직사각형 2">
            <a:extLst>
              <a:ext uri="{FF2B5EF4-FFF2-40B4-BE49-F238E27FC236}">
                <a16:creationId xmlns:a16="http://schemas.microsoft.com/office/drawing/2014/main" id="{8A910946-3A55-C3EB-272F-A719B2D0ECE5}"/>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DB412723-CF5B-5892-25A3-EAB414B38DB7}"/>
              </a:ext>
            </a:extLst>
          </p:cNvPr>
          <p:cNvGrpSpPr/>
          <p:nvPr/>
        </p:nvGrpSpPr>
        <p:grpSpPr>
          <a:xfrm>
            <a:off x="404018" y="230978"/>
            <a:ext cx="2822997" cy="721519"/>
            <a:chOff x="404018" y="230978"/>
            <a:chExt cx="2822997" cy="721519"/>
          </a:xfrm>
        </p:grpSpPr>
        <p:sp>
          <p:nvSpPr>
            <p:cNvPr id="5" name="TextBox 4">
              <a:extLst>
                <a:ext uri="{FF2B5EF4-FFF2-40B4-BE49-F238E27FC236}">
                  <a16:creationId xmlns:a16="http://schemas.microsoft.com/office/drawing/2014/main" id="{0396A1E4-708F-4420-5610-DD1A9B92AC0A}"/>
                </a:ext>
              </a:extLst>
            </p:cNvPr>
            <p:cNvSpPr txBox="1"/>
            <p:nvPr/>
          </p:nvSpPr>
          <p:spPr>
            <a:xfrm>
              <a:off x="959663" y="263915"/>
              <a:ext cx="2267352" cy="523220"/>
            </a:xfrm>
            <a:prstGeom prst="rect">
              <a:avLst/>
            </a:prstGeom>
            <a:noFill/>
          </p:spPr>
          <p:txBody>
            <a:bodyPr wrap="none" rtlCol="0">
              <a:spAutoFit/>
            </a:bodyPr>
            <a:lstStyle/>
            <a:p>
              <a:r>
                <a:rPr lang="en-US" altLang="ko-KR" sz="2800" b="1" dirty="0"/>
                <a:t>TCFD</a:t>
              </a:r>
              <a:r>
                <a:rPr lang="ko-KR" altLang="en-US" sz="2800" b="1" dirty="0"/>
                <a:t>의 의의</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9" name="그룹 8">
              <a:extLst>
                <a:ext uri="{FF2B5EF4-FFF2-40B4-BE49-F238E27FC236}">
                  <a16:creationId xmlns:a16="http://schemas.microsoft.com/office/drawing/2014/main" id="{62945155-94D4-0B6E-849A-4391F01251F5}"/>
                </a:ext>
              </a:extLst>
            </p:cNvPr>
            <p:cNvGrpSpPr/>
            <p:nvPr/>
          </p:nvGrpSpPr>
          <p:grpSpPr>
            <a:xfrm>
              <a:off x="404018" y="230978"/>
              <a:ext cx="531538" cy="721519"/>
              <a:chOff x="404018" y="230978"/>
              <a:chExt cx="531538" cy="721519"/>
            </a:xfrm>
          </p:grpSpPr>
          <p:grpSp>
            <p:nvGrpSpPr>
              <p:cNvPr id="10" name="그룹 9">
                <a:extLst>
                  <a:ext uri="{FF2B5EF4-FFF2-40B4-BE49-F238E27FC236}">
                    <a16:creationId xmlns:a16="http://schemas.microsoft.com/office/drawing/2014/main" id="{63F3EC68-93D1-6719-1475-15A3A28813C9}"/>
                  </a:ext>
                </a:extLst>
              </p:cNvPr>
              <p:cNvGrpSpPr/>
              <p:nvPr/>
            </p:nvGrpSpPr>
            <p:grpSpPr>
              <a:xfrm>
                <a:off x="404018" y="230978"/>
                <a:ext cx="507432" cy="721519"/>
                <a:chOff x="404018" y="230978"/>
                <a:chExt cx="507432" cy="721519"/>
              </a:xfrm>
            </p:grpSpPr>
            <p:sp>
              <p:nvSpPr>
                <p:cNvPr id="12" name="평행 사변형 11">
                  <a:extLst>
                    <a:ext uri="{FF2B5EF4-FFF2-40B4-BE49-F238E27FC236}">
                      <a16:creationId xmlns:a16="http://schemas.microsoft.com/office/drawing/2014/main" id="{C103F4B2-BC87-0151-DBBB-8B48505FDFAA}"/>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3" name="사각형: 둥근 모서리 12">
                  <a:extLst>
                    <a:ext uri="{FF2B5EF4-FFF2-40B4-BE49-F238E27FC236}">
                      <a16:creationId xmlns:a16="http://schemas.microsoft.com/office/drawing/2014/main" id="{C09266CE-DE72-3414-261B-5FF1E15C094B}"/>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1" name="TextBox 10">
                <a:extLst>
                  <a:ext uri="{FF2B5EF4-FFF2-40B4-BE49-F238E27FC236}">
                    <a16:creationId xmlns:a16="http://schemas.microsoft.com/office/drawing/2014/main" id="{53B020B1-8DC4-90F8-1410-4F8826B7E38B}"/>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7" name="슬라이드 번호 개체 틀 16">
            <a:extLst>
              <a:ext uri="{FF2B5EF4-FFF2-40B4-BE49-F238E27FC236}">
                <a16:creationId xmlns:a16="http://schemas.microsoft.com/office/drawing/2014/main" id="{13D8444B-002C-E61A-9131-21B67083622F}"/>
              </a:ext>
            </a:extLst>
          </p:cNvPr>
          <p:cNvSpPr>
            <a:spLocks noGrp="1"/>
          </p:cNvSpPr>
          <p:nvPr>
            <p:ph type="sldNum" sz="quarter" idx="12"/>
          </p:nvPr>
        </p:nvSpPr>
        <p:spPr/>
        <p:txBody>
          <a:bodyPr/>
          <a:lstStyle/>
          <a:p>
            <a:fld id="{2A3BDE75-907D-4853-87E8-76DDB018510F}" type="slidenum">
              <a:rPr lang="ko-KR" altLang="en-US" smtClean="0"/>
              <a:t>33</a:t>
            </a:fld>
            <a:endParaRPr lang="ko-KR" altLang="en-US"/>
          </a:p>
        </p:txBody>
      </p:sp>
    </p:spTree>
    <p:extLst>
      <p:ext uri="{BB962C8B-B14F-4D97-AF65-F5344CB8AC3E}">
        <p14:creationId xmlns:p14="http://schemas.microsoft.com/office/powerpoint/2010/main" val="517476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개체 2">
            <a:extLst>
              <a:ext uri="{FF2B5EF4-FFF2-40B4-BE49-F238E27FC236}">
                <a16:creationId xmlns:a16="http://schemas.microsoft.com/office/drawing/2014/main" id="{8322F9B6-597C-CF01-05AF-5981F61EE754}"/>
              </a:ext>
            </a:extLst>
          </p:cNvPr>
          <p:cNvGraphicFramePr>
            <a:graphicFrameLocks noChangeAspect="1"/>
          </p:cNvGraphicFramePr>
          <p:nvPr>
            <p:extLst>
              <p:ext uri="{D42A27DB-BD31-4B8C-83A1-F6EECF244321}">
                <p14:modId xmlns:p14="http://schemas.microsoft.com/office/powerpoint/2010/main" val="842912570"/>
              </p:ext>
            </p:extLst>
          </p:nvPr>
        </p:nvGraphicFramePr>
        <p:xfrm>
          <a:off x="1244268" y="1464452"/>
          <a:ext cx="9342517" cy="4929998"/>
        </p:xfrm>
        <a:graphic>
          <a:graphicData uri="http://schemas.openxmlformats.org/presentationml/2006/ole">
            <mc:AlternateContent xmlns:mc="http://schemas.openxmlformats.org/markup-compatibility/2006">
              <mc:Choice xmlns:v="urn:schemas-microsoft-com:vml" Requires="v">
                <p:oleObj spid="_x0000_s1038" name="비트맵 이미지" r:id="rId3" imgW="5943600" imgH="3137040" progId="Paint.Picture">
                  <p:embed/>
                </p:oleObj>
              </mc:Choice>
              <mc:Fallback>
                <p:oleObj name="비트맵 이미지" r:id="rId3" imgW="5943600" imgH="3137040" progId="Paint.Picture">
                  <p:embed/>
                  <p:pic>
                    <p:nvPicPr>
                      <p:cNvPr id="3" name="개체 2">
                        <a:extLst>
                          <a:ext uri="{FF2B5EF4-FFF2-40B4-BE49-F238E27FC236}">
                            <a16:creationId xmlns:a16="http://schemas.microsoft.com/office/drawing/2014/main" id="{8322F9B6-597C-CF01-05AF-5981F61EE754}"/>
                          </a:ext>
                        </a:extLst>
                      </p:cNvPr>
                      <p:cNvPicPr/>
                      <p:nvPr/>
                    </p:nvPicPr>
                    <p:blipFill>
                      <a:blip r:embed="rId4"/>
                      <a:stretch>
                        <a:fillRect/>
                      </a:stretch>
                    </p:blipFill>
                    <p:spPr>
                      <a:xfrm>
                        <a:off x="1244268" y="1464452"/>
                        <a:ext cx="9342517" cy="492999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2C21C304-57F3-3595-F964-97A0E7AC3D03}"/>
              </a:ext>
            </a:extLst>
          </p:cNvPr>
          <p:cNvSpPr txBox="1"/>
          <p:nvPr/>
        </p:nvSpPr>
        <p:spPr>
          <a:xfrm>
            <a:off x="838200" y="1395413"/>
            <a:ext cx="10515600" cy="406577"/>
          </a:xfrm>
          <a:prstGeom prst="rect">
            <a:avLst/>
          </a:prstGeom>
          <a:noFill/>
        </p:spPr>
        <p:txBody>
          <a:bodyPr wrap="square" rtlCol="0">
            <a:spAutoFit/>
          </a:bodyPr>
          <a:lstStyle/>
          <a:p>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TCFD</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는 </a:t>
            </a:r>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4 Pillar </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핵심 요소와 </a:t>
            </a:r>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11</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개 세부지표로 이루어짐</a:t>
            </a:r>
          </a:p>
        </p:txBody>
      </p:sp>
      <p:sp>
        <p:nvSpPr>
          <p:cNvPr id="5" name="직사각형 4">
            <a:extLst>
              <a:ext uri="{FF2B5EF4-FFF2-40B4-BE49-F238E27FC236}">
                <a16:creationId xmlns:a16="http://schemas.microsoft.com/office/drawing/2014/main" id="{B7F17B01-BAEB-8373-E213-C604DCB3B9E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6" name="그룹 5">
            <a:extLst>
              <a:ext uri="{FF2B5EF4-FFF2-40B4-BE49-F238E27FC236}">
                <a16:creationId xmlns:a16="http://schemas.microsoft.com/office/drawing/2014/main" id="{F9D5C61A-E5B7-9B0B-4F8D-8EAEE9207345}"/>
              </a:ext>
            </a:extLst>
          </p:cNvPr>
          <p:cNvGrpSpPr/>
          <p:nvPr/>
        </p:nvGrpSpPr>
        <p:grpSpPr>
          <a:xfrm>
            <a:off x="404018" y="230978"/>
            <a:ext cx="3182070" cy="721519"/>
            <a:chOff x="404018" y="230978"/>
            <a:chExt cx="3182070" cy="721519"/>
          </a:xfrm>
        </p:grpSpPr>
        <p:sp>
          <p:nvSpPr>
            <p:cNvPr id="7" name="TextBox 6">
              <a:extLst>
                <a:ext uri="{FF2B5EF4-FFF2-40B4-BE49-F238E27FC236}">
                  <a16:creationId xmlns:a16="http://schemas.microsoft.com/office/drawing/2014/main" id="{AEDF008D-D0C0-8C4F-F5D5-2BBF0D02896A}"/>
                </a:ext>
              </a:extLst>
            </p:cNvPr>
            <p:cNvSpPr txBox="1"/>
            <p:nvPr/>
          </p:nvSpPr>
          <p:spPr>
            <a:xfrm>
              <a:off x="959663" y="263915"/>
              <a:ext cx="2626425" cy="523220"/>
            </a:xfrm>
            <a:prstGeom prst="rect">
              <a:avLst/>
            </a:prstGeom>
            <a:noFill/>
          </p:spPr>
          <p:txBody>
            <a:bodyPr wrap="none" rtlCol="0">
              <a:spAutoFit/>
            </a:bodyPr>
            <a:lstStyle/>
            <a:p>
              <a:r>
                <a:rPr lang="en-US" altLang="ko-KR" sz="2800" b="1" dirty="0"/>
                <a:t>TCFD </a:t>
              </a:r>
              <a:r>
                <a:rPr lang="ko-KR" altLang="en-US" sz="2800" b="1" dirty="0"/>
                <a:t>핵심요소</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8" name="그룹 7">
              <a:extLst>
                <a:ext uri="{FF2B5EF4-FFF2-40B4-BE49-F238E27FC236}">
                  <a16:creationId xmlns:a16="http://schemas.microsoft.com/office/drawing/2014/main" id="{0EC7D4FD-F149-3BA2-BBAF-690E89F6BC3F}"/>
                </a:ext>
              </a:extLst>
            </p:cNvPr>
            <p:cNvGrpSpPr/>
            <p:nvPr/>
          </p:nvGrpSpPr>
          <p:grpSpPr>
            <a:xfrm>
              <a:off x="404018" y="230978"/>
              <a:ext cx="531538" cy="721519"/>
              <a:chOff x="404018" y="230978"/>
              <a:chExt cx="531538" cy="721519"/>
            </a:xfrm>
          </p:grpSpPr>
          <p:grpSp>
            <p:nvGrpSpPr>
              <p:cNvPr id="9" name="그룹 8">
                <a:extLst>
                  <a:ext uri="{FF2B5EF4-FFF2-40B4-BE49-F238E27FC236}">
                    <a16:creationId xmlns:a16="http://schemas.microsoft.com/office/drawing/2014/main" id="{BFBE6160-1B0A-BCA5-8D34-B1BF7C1848D8}"/>
                  </a:ext>
                </a:extLst>
              </p:cNvPr>
              <p:cNvGrpSpPr/>
              <p:nvPr/>
            </p:nvGrpSpPr>
            <p:grpSpPr>
              <a:xfrm>
                <a:off x="404018" y="230978"/>
                <a:ext cx="507432" cy="721519"/>
                <a:chOff x="404018" y="230978"/>
                <a:chExt cx="507432" cy="721519"/>
              </a:xfrm>
            </p:grpSpPr>
            <p:sp>
              <p:nvSpPr>
                <p:cNvPr id="11" name="평행 사변형 10">
                  <a:extLst>
                    <a:ext uri="{FF2B5EF4-FFF2-40B4-BE49-F238E27FC236}">
                      <a16:creationId xmlns:a16="http://schemas.microsoft.com/office/drawing/2014/main" id="{1D57D532-A29C-9354-1C20-309EE8B56D1B}"/>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2" name="사각형: 둥근 모서리 11">
                  <a:extLst>
                    <a:ext uri="{FF2B5EF4-FFF2-40B4-BE49-F238E27FC236}">
                      <a16:creationId xmlns:a16="http://schemas.microsoft.com/office/drawing/2014/main" id="{DD5B9CE8-3998-4276-1671-C0604614B006}"/>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0" name="TextBox 9">
                <a:extLst>
                  <a:ext uri="{FF2B5EF4-FFF2-40B4-BE49-F238E27FC236}">
                    <a16:creationId xmlns:a16="http://schemas.microsoft.com/office/drawing/2014/main" id="{FC379DD8-68EF-8637-9C9D-5BDAAB48E94D}"/>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790D4BF0-0326-25D3-7838-E6A581D4E05A}"/>
              </a:ext>
            </a:extLst>
          </p:cNvPr>
          <p:cNvSpPr>
            <a:spLocks noGrp="1"/>
          </p:cNvSpPr>
          <p:nvPr>
            <p:ph type="sldNum" sz="quarter" idx="12"/>
          </p:nvPr>
        </p:nvSpPr>
        <p:spPr/>
        <p:txBody>
          <a:bodyPr/>
          <a:lstStyle/>
          <a:p>
            <a:fld id="{2A3BDE75-907D-4853-87E8-76DDB018510F}" type="slidenum">
              <a:rPr lang="ko-KR" altLang="en-US" smtClean="0"/>
              <a:t>34</a:t>
            </a:fld>
            <a:endParaRPr lang="ko-KR" altLang="en-US"/>
          </a:p>
        </p:txBody>
      </p:sp>
    </p:spTree>
    <p:extLst>
      <p:ext uri="{BB962C8B-B14F-4D97-AF65-F5344CB8AC3E}">
        <p14:creationId xmlns:p14="http://schemas.microsoft.com/office/powerpoint/2010/main" val="2241822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E6D12F30-22A1-04E0-BFDE-DC913959A166}"/>
              </a:ext>
            </a:extLst>
          </p:cNvPr>
          <p:cNvSpPr/>
          <p:nvPr/>
        </p:nvSpPr>
        <p:spPr>
          <a:xfrm>
            <a:off x="838200" y="1395413"/>
            <a:ext cx="10515600" cy="923330"/>
          </a:xfrm>
          <a:prstGeom prst="rect">
            <a:avLst/>
          </a:prstGeom>
        </p:spPr>
        <p:txBody>
          <a:bodyPr wrap="square">
            <a:spAutoFit/>
          </a:bodyPr>
          <a:lstStyle/>
          <a:p>
            <a:pPr marL="342900" indent="-342900">
              <a:buFont typeface="Arial" panose="020B0604020202020204" pitchFamily="34" charset="0"/>
              <a:buChar char="•"/>
            </a:pPr>
            <a:r>
              <a:rPr lang="ko-KR" altLang="en-US" b="1" dirty="0">
                <a:latin typeface="+mj-lt"/>
              </a:rPr>
              <a:t>전 세계적으로 </a:t>
            </a:r>
            <a:r>
              <a:rPr lang="en-US" altLang="ko-KR" b="1" dirty="0">
                <a:latin typeface="+mj-lt"/>
              </a:rPr>
              <a:t>1000</a:t>
            </a:r>
            <a:r>
              <a:rPr lang="ko-KR" altLang="en-US" b="1" dirty="0">
                <a:latin typeface="+mj-lt"/>
              </a:rPr>
              <a:t>개 이상의 금융기관이 </a:t>
            </a:r>
            <a:r>
              <a:rPr lang="en-US" altLang="ko-KR" b="1" dirty="0">
                <a:latin typeface="+mj-lt"/>
              </a:rPr>
              <a:t>TCFD </a:t>
            </a:r>
            <a:r>
              <a:rPr lang="ko-KR" altLang="en-US" b="1" dirty="0">
                <a:latin typeface="+mj-lt"/>
              </a:rPr>
              <a:t>지지를 선언</a:t>
            </a:r>
            <a:r>
              <a:rPr lang="en-US" altLang="ko-KR" b="1" dirty="0">
                <a:latin typeface="+mj-lt"/>
              </a:rPr>
              <a:t>. </a:t>
            </a:r>
            <a:r>
              <a:rPr lang="ko-KR" altLang="en-US" b="1" dirty="0">
                <a:latin typeface="+mj-lt"/>
              </a:rPr>
              <a:t>과거 </a:t>
            </a:r>
            <a:r>
              <a:rPr lang="en-US" altLang="ko-KR" b="1" dirty="0">
                <a:latin typeface="+mj-lt"/>
              </a:rPr>
              <a:t>3</a:t>
            </a:r>
            <a:r>
              <a:rPr lang="ko-KR" altLang="en-US" b="1" dirty="0">
                <a:latin typeface="+mj-lt"/>
              </a:rPr>
              <a:t>년 동안 약 </a:t>
            </a:r>
            <a:r>
              <a:rPr lang="en-US" altLang="ko-KR" b="1" dirty="0">
                <a:latin typeface="+mj-lt"/>
              </a:rPr>
              <a:t>5</a:t>
            </a:r>
            <a:r>
              <a:rPr lang="ko-KR" altLang="en-US" b="1" dirty="0">
                <a:latin typeface="+mj-lt"/>
              </a:rPr>
              <a:t>배 증가</a:t>
            </a:r>
            <a:r>
              <a:rPr lang="en-US" altLang="ko-KR" b="1" dirty="0">
                <a:latin typeface="+mj-lt"/>
              </a:rPr>
              <a:t>. 2021</a:t>
            </a:r>
            <a:r>
              <a:rPr lang="ko-KR" altLang="en-US" b="1" dirty="0">
                <a:latin typeface="+mj-lt"/>
              </a:rPr>
              <a:t>년 </a:t>
            </a:r>
            <a:r>
              <a:rPr lang="en-US" altLang="ko-KR" b="1" dirty="0">
                <a:latin typeface="+mj-lt"/>
              </a:rPr>
              <a:t>12</a:t>
            </a:r>
            <a:r>
              <a:rPr lang="ko-KR" altLang="en-US" b="1" dirty="0">
                <a:latin typeface="+mj-lt"/>
              </a:rPr>
              <a:t>월 기준으로 </a:t>
            </a:r>
            <a:r>
              <a:rPr lang="en-US" altLang="ko-KR" b="1" dirty="0">
                <a:latin typeface="+mj-lt"/>
              </a:rPr>
              <a:t>TCFD </a:t>
            </a:r>
            <a:r>
              <a:rPr lang="ko-KR" altLang="en-US" b="1" dirty="0">
                <a:latin typeface="+mj-lt"/>
              </a:rPr>
              <a:t>지지 금융기관의 총 운용자산 금액은 </a:t>
            </a:r>
            <a:r>
              <a:rPr lang="en-US" altLang="ko-KR" b="1" dirty="0">
                <a:latin typeface="+mj-lt"/>
              </a:rPr>
              <a:t>$194</a:t>
            </a:r>
            <a:r>
              <a:rPr lang="ko-KR" altLang="en-US" b="1" dirty="0">
                <a:latin typeface="+mj-lt"/>
              </a:rPr>
              <a:t>조 이상</a:t>
            </a:r>
            <a:endParaRPr lang="en-US" altLang="ko-KR" b="1" dirty="0">
              <a:latin typeface="+mj-lt"/>
            </a:endParaRPr>
          </a:p>
          <a:p>
            <a:pPr marL="342900" indent="-342900">
              <a:buFont typeface="Arial" panose="020B0604020202020204" pitchFamily="34" charset="0"/>
              <a:buChar char="•"/>
            </a:pPr>
            <a:r>
              <a:rPr lang="en-US" altLang="ko-KR" b="1" dirty="0">
                <a:latin typeface="+mj-lt"/>
              </a:rPr>
              <a:t>TCFD</a:t>
            </a:r>
            <a:r>
              <a:rPr lang="ko-KR" altLang="en-US" b="1" dirty="0">
                <a:latin typeface="+mj-lt"/>
              </a:rPr>
              <a:t>를 지지한 금융기관 및 비금융기관의 시가총액은 </a:t>
            </a:r>
            <a:r>
              <a:rPr lang="en-US" altLang="ko-KR" b="1" dirty="0">
                <a:latin typeface="+mj-lt"/>
              </a:rPr>
              <a:t>$25</a:t>
            </a:r>
            <a:r>
              <a:rPr lang="ko-KR" altLang="en-US" b="1" dirty="0">
                <a:latin typeface="+mj-lt"/>
              </a:rPr>
              <a:t>조 이상</a:t>
            </a:r>
          </a:p>
        </p:txBody>
      </p:sp>
      <p:pic>
        <p:nvPicPr>
          <p:cNvPr id="6" name="Picture 2" descr="Climate Risk Reporting">
            <a:extLst>
              <a:ext uri="{FF2B5EF4-FFF2-40B4-BE49-F238E27FC236}">
                <a16:creationId xmlns:a16="http://schemas.microsoft.com/office/drawing/2014/main" id="{5AFA0092-1B1A-62A6-82FC-FFAC5F05A3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689" b="12273"/>
          <a:stretch/>
        </p:blipFill>
        <p:spPr bwMode="auto">
          <a:xfrm>
            <a:off x="2640777" y="2345715"/>
            <a:ext cx="6606302" cy="4362670"/>
          </a:xfrm>
          <a:prstGeom prst="rect">
            <a:avLst/>
          </a:prstGeom>
          <a:noFill/>
          <a:extLst>
            <a:ext uri="{909E8E84-426E-40DD-AFC4-6F175D3DCCD1}">
              <a14:hiddenFill xmlns:a14="http://schemas.microsoft.com/office/drawing/2010/main">
                <a:solidFill>
                  <a:srgbClr val="FFFFFF"/>
                </a:solidFill>
              </a14:hiddenFill>
            </a:ext>
          </a:extLst>
        </p:spPr>
      </p:pic>
      <p:sp>
        <p:nvSpPr>
          <p:cNvPr id="3" name="직사각형 2">
            <a:extLst>
              <a:ext uri="{FF2B5EF4-FFF2-40B4-BE49-F238E27FC236}">
                <a16:creationId xmlns:a16="http://schemas.microsoft.com/office/drawing/2014/main" id="{FA8F00EE-08D4-06AA-EB2F-6E51E0597278}"/>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B77B2838-4E33-7B30-F022-0EDA4FB65F42}"/>
              </a:ext>
            </a:extLst>
          </p:cNvPr>
          <p:cNvGrpSpPr/>
          <p:nvPr/>
        </p:nvGrpSpPr>
        <p:grpSpPr>
          <a:xfrm>
            <a:off x="404018" y="230978"/>
            <a:ext cx="3308706" cy="721519"/>
            <a:chOff x="404018" y="230978"/>
            <a:chExt cx="3308706" cy="721519"/>
          </a:xfrm>
        </p:grpSpPr>
        <p:sp>
          <p:nvSpPr>
            <p:cNvPr id="7" name="TextBox 6">
              <a:extLst>
                <a:ext uri="{FF2B5EF4-FFF2-40B4-BE49-F238E27FC236}">
                  <a16:creationId xmlns:a16="http://schemas.microsoft.com/office/drawing/2014/main" id="{18FEAFB3-2DC0-464B-DCED-EEB193C17488}"/>
                </a:ext>
              </a:extLst>
            </p:cNvPr>
            <p:cNvSpPr txBox="1"/>
            <p:nvPr/>
          </p:nvSpPr>
          <p:spPr>
            <a:xfrm>
              <a:off x="959663" y="263915"/>
              <a:ext cx="2753061" cy="523220"/>
            </a:xfrm>
            <a:prstGeom prst="rect">
              <a:avLst/>
            </a:prstGeom>
            <a:noFill/>
          </p:spPr>
          <p:txBody>
            <a:bodyPr wrap="none" rtlCol="0">
              <a:spAutoFit/>
            </a:bodyPr>
            <a:lstStyle/>
            <a:p>
              <a:r>
                <a:rPr lang="en-US" altLang="ko-KR" sz="2800" b="1" dirty="0"/>
                <a:t>TCFD</a:t>
              </a:r>
              <a:r>
                <a:rPr lang="ko-KR" altLang="en-US" sz="2800" b="1" dirty="0"/>
                <a:t> 도입 현황</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8" name="그룹 7">
              <a:extLst>
                <a:ext uri="{FF2B5EF4-FFF2-40B4-BE49-F238E27FC236}">
                  <a16:creationId xmlns:a16="http://schemas.microsoft.com/office/drawing/2014/main" id="{8A20923B-4BE6-C03E-025B-A5A89C9CDFD7}"/>
                </a:ext>
              </a:extLst>
            </p:cNvPr>
            <p:cNvGrpSpPr/>
            <p:nvPr/>
          </p:nvGrpSpPr>
          <p:grpSpPr>
            <a:xfrm>
              <a:off x="404018" y="230978"/>
              <a:ext cx="531538" cy="721519"/>
              <a:chOff x="404018" y="230978"/>
              <a:chExt cx="531538" cy="721519"/>
            </a:xfrm>
          </p:grpSpPr>
          <p:grpSp>
            <p:nvGrpSpPr>
              <p:cNvPr id="9" name="그룹 8">
                <a:extLst>
                  <a:ext uri="{FF2B5EF4-FFF2-40B4-BE49-F238E27FC236}">
                    <a16:creationId xmlns:a16="http://schemas.microsoft.com/office/drawing/2014/main" id="{0CF96333-279A-6EC5-9D8E-9ABF3D2F1B02}"/>
                  </a:ext>
                </a:extLst>
              </p:cNvPr>
              <p:cNvGrpSpPr/>
              <p:nvPr/>
            </p:nvGrpSpPr>
            <p:grpSpPr>
              <a:xfrm>
                <a:off x="404018" y="230978"/>
                <a:ext cx="507432" cy="721519"/>
                <a:chOff x="404018" y="230978"/>
                <a:chExt cx="507432" cy="721519"/>
              </a:xfrm>
            </p:grpSpPr>
            <p:sp>
              <p:nvSpPr>
                <p:cNvPr id="11" name="평행 사변형 10">
                  <a:extLst>
                    <a:ext uri="{FF2B5EF4-FFF2-40B4-BE49-F238E27FC236}">
                      <a16:creationId xmlns:a16="http://schemas.microsoft.com/office/drawing/2014/main" id="{5A0CBEDE-D97C-A3A7-4FDC-738C57B2E166}"/>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2" name="사각형: 둥근 모서리 11">
                  <a:extLst>
                    <a:ext uri="{FF2B5EF4-FFF2-40B4-BE49-F238E27FC236}">
                      <a16:creationId xmlns:a16="http://schemas.microsoft.com/office/drawing/2014/main" id="{B0D1FA41-2B7D-165D-631B-C2F5E50F68CB}"/>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0" name="TextBox 9">
                <a:extLst>
                  <a:ext uri="{FF2B5EF4-FFF2-40B4-BE49-F238E27FC236}">
                    <a16:creationId xmlns:a16="http://schemas.microsoft.com/office/drawing/2014/main" id="{337EBD72-1345-31EC-5BB1-AFD4C3197902}"/>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6" name="슬라이드 번호 개체 틀 15">
            <a:extLst>
              <a:ext uri="{FF2B5EF4-FFF2-40B4-BE49-F238E27FC236}">
                <a16:creationId xmlns:a16="http://schemas.microsoft.com/office/drawing/2014/main" id="{3A59EE9B-3CED-DEEB-F754-230B1782DA55}"/>
              </a:ext>
            </a:extLst>
          </p:cNvPr>
          <p:cNvSpPr>
            <a:spLocks noGrp="1"/>
          </p:cNvSpPr>
          <p:nvPr>
            <p:ph type="sldNum" sz="quarter" idx="12"/>
          </p:nvPr>
        </p:nvSpPr>
        <p:spPr/>
        <p:txBody>
          <a:bodyPr/>
          <a:lstStyle/>
          <a:p>
            <a:fld id="{2A3BDE75-907D-4853-87E8-76DDB018510F}" type="slidenum">
              <a:rPr lang="ko-KR" altLang="en-US" smtClean="0"/>
              <a:t>35</a:t>
            </a:fld>
            <a:endParaRPr lang="ko-KR" altLang="en-US"/>
          </a:p>
        </p:txBody>
      </p:sp>
    </p:spTree>
    <p:extLst>
      <p:ext uri="{BB962C8B-B14F-4D97-AF65-F5344CB8AC3E}">
        <p14:creationId xmlns:p14="http://schemas.microsoft.com/office/powerpoint/2010/main" val="1136556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2C75604-5B4F-7E35-32F7-ADD7EF4E5AB6}"/>
              </a:ext>
            </a:extLst>
          </p:cNvPr>
          <p:cNvSpPr txBox="1"/>
          <p:nvPr/>
        </p:nvSpPr>
        <p:spPr>
          <a:xfrm>
            <a:off x="838200" y="1395413"/>
            <a:ext cx="10515600" cy="400110"/>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t>G20</a:t>
            </a:r>
            <a:r>
              <a:rPr lang="ko-KR" altLang="en-US" sz="2000" b="1" dirty="0"/>
              <a:t>국가를 중심으로 </a:t>
            </a:r>
            <a:r>
              <a:rPr lang="en-US" altLang="ko-KR" sz="2000" b="1" dirty="0"/>
              <a:t>TCFD </a:t>
            </a:r>
            <a:r>
              <a:rPr lang="ko-KR" altLang="en-US" sz="2000" b="1" dirty="0"/>
              <a:t>의무 도입 및 관련 법안 마련</a:t>
            </a:r>
            <a:r>
              <a:rPr lang="en-US" altLang="ko-KR" sz="2000" b="1" dirty="0"/>
              <a:t>: </a:t>
            </a:r>
            <a:r>
              <a:rPr lang="ko-KR" altLang="en-US" sz="2000" b="1" dirty="0"/>
              <a:t>영국</a:t>
            </a:r>
            <a:r>
              <a:rPr lang="en-US" altLang="ko-KR" sz="2000" b="1" dirty="0"/>
              <a:t>, .</a:t>
            </a:r>
            <a:r>
              <a:rPr lang="ko-KR" altLang="en-US" sz="2000" b="1" dirty="0"/>
              <a:t>일본</a:t>
            </a:r>
            <a:r>
              <a:rPr lang="en-US" altLang="ko-KR" sz="2000" b="1" dirty="0"/>
              <a:t>, </a:t>
            </a:r>
            <a:r>
              <a:rPr lang="ko-KR" altLang="en-US" sz="2000" b="1" dirty="0"/>
              <a:t>호주 </a:t>
            </a:r>
            <a:r>
              <a:rPr lang="en-US" altLang="ko-KR" sz="2000" b="1" dirty="0"/>
              <a:t>10</a:t>
            </a:r>
            <a:r>
              <a:rPr lang="ko-KR" altLang="en-US" sz="2000" b="1" dirty="0"/>
              <a:t>개국 이상</a:t>
            </a:r>
            <a:endParaRPr lang="en-US" altLang="ko-KR" sz="2000" b="1" dirty="0"/>
          </a:p>
        </p:txBody>
      </p:sp>
      <p:grpSp>
        <p:nvGrpSpPr>
          <p:cNvPr id="26" name="그룹 25">
            <a:extLst>
              <a:ext uri="{FF2B5EF4-FFF2-40B4-BE49-F238E27FC236}">
                <a16:creationId xmlns:a16="http://schemas.microsoft.com/office/drawing/2014/main" id="{8D4AE8C2-D85A-AC6C-C8DD-B75C8A7C6B98}"/>
              </a:ext>
            </a:extLst>
          </p:cNvPr>
          <p:cNvGrpSpPr/>
          <p:nvPr/>
        </p:nvGrpSpPr>
        <p:grpSpPr>
          <a:xfrm>
            <a:off x="795326" y="2196968"/>
            <a:ext cx="10601349" cy="3510263"/>
            <a:chOff x="737211" y="2840661"/>
            <a:chExt cx="10601349" cy="3510263"/>
          </a:xfrm>
        </p:grpSpPr>
        <p:pic>
          <p:nvPicPr>
            <p:cNvPr id="12" name="Picture 2" descr="SEC Ups Climate Risk Disclosure Ante For US Companies | Maplecroft">
              <a:extLst>
                <a:ext uri="{FF2B5EF4-FFF2-40B4-BE49-F238E27FC236}">
                  <a16:creationId xmlns:a16="http://schemas.microsoft.com/office/drawing/2014/main" id="{A6E03E37-9936-13F2-66C5-6DCE91FD36B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289" r="10044" b="45655"/>
            <a:stretch/>
          </p:blipFill>
          <p:spPr bwMode="auto">
            <a:xfrm>
              <a:off x="827684" y="2858447"/>
              <a:ext cx="4582705" cy="257069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ompanies, investors face new pressure from compulsory disclosure of  climate risk | S&amp;P Global">
              <a:extLst>
                <a:ext uri="{FF2B5EF4-FFF2-40B4-BE49-F238E27FC236}">
                  <a16:creationId xmlns:a16="http://schemas.microsoft.com/office/drawing/2014/main" id="{DF42243B-A16E-9C43-4CB2-928627DD36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1973" y="2862933"/>
              <a:ext cx="2296842" cy="254003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Regulators want firms to own up to climate risks | The Economist">
              <a:extLst>
                <a:ext uri="{FF2B5EF4-FFF2-40B4-BE49-F238E27FC236}">
                  <a16:creationId xmlns:a16="http://schemas.microsoft.com/office/drawing/2014/main" id="{7B377DF5-2642-BE73-153F-5320AB055E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338" b="5028"/>
            <a:stretch/>
          </p:blipFill>
          <p:spPr bwMode="auto">
            <a:xfrm>
              <a:off x="8345510" y="2869390"/>
              <a:ext cx="2749421" cy="2533580"/>
            </a:xfrm>
            <a:prstGeom prst="rect">
              <a:avLst/>
            </a:prstGeom>
            <a:noFill/>
            <a:extLst>
              <a:ext uri="{909E8E84-426E-40DD-AFC4-6F175D3DCCD1}">
                <a14:hiddenFill xmlns:a14="http://schemas.microsoft.com/office/drawing/2010/main">
                  <a:solidFill>
                    <a:srgbClr val="FFFFFF"/>
                  </a:solidFill>
                </a14:hiddenFill>
              </a:ext>
            </a:extLst>
          </p:spPr>
        </p:pic>
        <p:sp>
          <p:nvSpPr>
            <p:cNvPr id="15" name="직사각형 14">
              <a:extLst>
                <a:ext uri="{FF2B5EF4-FFF2-40B4-BE49-F238E27FC236}">
                  <a16:creationId xmlns:a16="http://schemas.microsoft.com/office/drawing/2014/main" id="{A5FBC63C-3229-6D46-A059-ABD7F54E6468}"/>
                </a:ext>
              </a:extLst>
            </p:cNvPr>
            <p:cNvSpPr/>
            <p:nvPr/>
          </p:nvSpPr>
          <p:spPr>
            <a:xfrm>
              <a:off x="737211" y="2849463"/>
              <a:ext cx="4765645" cy="25845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직사각형 15">
              <a:extLst>
                <a:ext uri="{FF2B5EF4-FFF2-40B4-BE49-F238E27FC236}">
                  <a16:creationId xmlns:a16="http://schemas.microsoft.com/office/drawing/2014/main" id="{E3C18527-B922-66A4-FCBF-E6B3327E9517}"/>
                </a:ext>
              </a:extLst>
            </p:cNvPr>
            <p:cNvSpPr/>
            <p:nvPr/>
          </p:nvSpPr>
          <p:spPr>
            <a:xfrm>
              <a:off x="5548315" y="2849463"/>
              <a:ext cx="2518426" cy="25845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직사각형 16">
              <a:extLst>
                <a:ext uri="{FF2B5EF4-FFF2-40B4-BE49-F238E27FC236}">
                  <a16:creationId xmlns:a16="http://schemas.microsoft.com/office/drawing/2014/main" id="{7AF490FB-E1EF-5EBD-3413-D790E7238633}"/>
                </a:ext>
              </a:extLst>
            </p:cNvPr>
            <p:cNvSpPr/>
            <p:nvPr/>
          </p:nvSpPr>
          <p:spPr>
            <a:xfrm>
              <a:off x="8101882" y="2840661"/>
              <a:ext cx="3236678" cy="25933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a:extLst>
                <a:ext uri="{FF2B5EF4-FFF2-40B4-BE49-F238E27FC236}">
                  <a16:creationId xmlns:a16="http://schemas.microsoft.com/office/drawing/2014/main" id="{3938A0FA-CC2D-2DB3-0F5A-1E545D97ED19}"/>
                </a:ext>
              </a:extLst>
            </p:cNvPr>
            <p:cNvSpPr/>
            <p:nvPr/>
          </p:nvSpPr>
          <p:spPr>
            <a:xfrm>
              <a:off x="737212" y="5512280"/>
              <a:ext cx="4673178" cy="8386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solidFill>
                    <a:schemeClr val="tx1"/>
                  </a:solidFill>
                </a:rPr>
                <a:t>전 세계의 대부분의 선진 자본주의 국가에서 </a:t>
              </a:r>
              <a:r>
                <a:rPr lang="en-US" altLang="ko-KR" sz="1600" b="1" dirty="0">
                  <a:solidFill>
                    <a:schemeClr val="tx1"/>
                  </a:solidFill>
                </a:rPr>
                <a:t>TCFD </a:t>
              </a:r>
              <a:r>
                <a:rPr lang="ko-KR" altLang="en-US" sz="1600" b="1" dirty="0">
                  <a:solidFill>
                    <a:schemeClr val="tx1"/>
                  </a:solidFill>
                </a:rPr>
                <a:t>지지선언 및 의무 적용 </a:t>
              </a:r>
              <a:endParaRPr lang="en-US" altLang="ko-KR" sz="1600" b="1" dirty="0">
                <a:solidFill>
                  <a:schemeClr val="tx1"/>
                </a:solidFill>
              </a:endParaRPr>
            </a:p>
          </p:txBody>
        </p:sp>
        <p:sp>
          <p:nvSpPr>
            <p:cNvPr id="19" name="직사각형 18">
              <a:extLst>
                <a:ext uri="{FF2B5EF4-FFF2-40B4-BE49-F238E27FC236}">
                  <a16:creationId xmlns:a16="http://schemas.microsoft.com/office/drawing/2014/main" id="{4B42A477-6C8A-A331-5370-5E193EA2E468}"/>
                </a:ext>
              </a:extLst>
            </p:cNvPr>
            <p:cNvSpPr/>
            <p:nvPr/>
          </p:nvSpPr>
          <p:spPr>
            <a:xfrm>
              <a:off x="5545651" y="5512280"/>
              <a:ext cx="2521090" cy="8386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solidFill>
                    <a:schemeClr val="tx1"/>
                  </a:solidFill>
                </a:rPr>
                <a:t>금융</a:t>
              </a:r>
              <a:r>
                <a:rPr lang="en-US" altLang="ko-KR" sz="1600" b="1" dirty="0">
                  <a:solidFill>
                    <a:schemeClr val="tx1"/>
                  </a:solidFill>
                </a:rPr>
                <a:t>, </a:t>
              </a:r>
              <a:r>
                <a:rPr lang="ko-KR" altLang="en-US" sz="1600" b="1" dirty="0">
                  <a:solidFill>
                    <a:schemeClr val="tx1"/>
                  </a:solidFill>
                </a:rPr>
                <a:t>제철 등 </a:t>
              </a:r>
              <a:r>
                <a:rPr lang="ko-KR" altLang="en-US" sz="1600" b="1" dirty="0" err="1">
                  <a:solidFill>
                    <a:schemeClr val="tx1"/>
                  </a:solidFill>
                </a:rPr>
                <a:t>탄소위험이</a:t>
              </a:r>
              <a:r>
                <a:rPr lang="ko-KR" altLang="en-US" sz="1600" b="1" dirty="0">
                  <a:solidFill>
                    <a:schemeClr val="tx1"/>
                  </a:solidFill>
                </a:rPr>
                <a:t> 높은 업종을 중심으로 </a:t>
              </a:r>
              <a:r>
                <a:rPr lang="en-US" altLang="ko-KR" sz="1600" b="1" dirty="0">
                  <a:solidFill>
                    <a:schemeClr val="tx1"/>
                  </a:solidFill>
                </a:rPr>
                <a:t>TCFD </a:t>
              </a:r>
              <a:r>
                <a:rPr lang="ko-KR" altLang="en-US" sz="1600" b="1" dirty="0">
                  <a:solidFill>
                    <a:schemeClr val="tx1"/>
                  </a:solidFill>
                </a:rPr>
                <a:t>지지 기업 수 많음</a:t>
              </a:r>
              <a:endParaRPr lang="en-US" altLang="ko-KR" sz="1600" b="1" dirty="0">
                <a:solidFill>
                  <a:schemeClr val="tx1"/>
                </a:solidFill>
              </a:endParaRPr>
            </a:p>
          </p:txBody>
        </p:sp>
        <p:sp>
          <p:nvSpPr>
            <p:cNvPr id="20" name="직사각형 19">
              <a:extLst>
                <a:ext uri="{FF2B5EF4-FFF2-40B4-BE49-F238E27FC236}">
                  <a16:creationId xmlns:a16="http://schemas.microsoft.com/office/drawing/2014/main" id="{B9BBDC5F-01A0-02EC-6A4D-09BAD9AB4701}"/>
                </a:ext>
              </a:extLst>
            </p:cNvPr>
            <p:cNvSpPr/>
            <p:nvPr/>
          </p:nvSpPr>
          <p:spPr>
            <a:xfrm>
              <a:off x="8202001" y="5503477"/>
              <a:ext cx="3136559" cy="8474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solidFill>
                    <a:schemeClr val="tx1"/>
                  </a:solidFill>
                </a:rPr>
                <a:t>기존의 지속가능성 보고서는 정체</a:t>
              </a:r>
              <a:r>
                <a:rPr lang="en-US" altLang="ko-KR" sz="1600" b="1" dirty="0">
                  <a:solidFill>
                    <a:schemeClr val="tx1"/>
                  </a:solidFill>
                </a:rPr>
                <a:t>.</a:t>
              </a:r>
              <a:r>
                <a:rPr lang="ko-KR" altLang="en-US" sz="1600" b="1" dirty="0">
                  <a:solidFill>
                    <a:schemeClr val="tx1"/>
                  </a:solidFill>
                </a:rPr>
                <a:t> </a:t>
              </a:r>
              <a:r>
                <a:rPr lang="en-US" altLang="ko-KR" sz="1600" b="1" dirty="0">
                  <a:solidFill>
                    <a:schemeClr val="tx1"/>
                  </a:solidFill>
                </a:rPr>
                <a:t>TCFD &amp; SASB </a:t>
              </a:r>
              <a:r>
                <a:rPr lang="ko-KR" altLang="en-US" sz="1600" b="1" dirty="0">
                  <a:solidFill>
                    <a:schemeClr val="tx1"/>
                  </a:solidFill>
                </a:rPr>
                <a:t>보고서는 </a:t>
              </a:r>
              <a:r>
                <a:rPr lang="en-US" altLang="ko-KR" sz="1600" b="1" dirty="0">
                  <a:solidFill>
                    <a:schemeClr val="tx1"/>
                  </a:solidFill>
                </a:rPr>
                <a:t>2017</a:t>
              </a:r>
              <a:r>
                <a:rPr lang="ko-KR" altLang="en-US" sz="1600" b="1" dirty="0">
                  <a:solidFill>
                    <a:schemeClr val="tx1"/>
                  </a:solidFill>
                </a:rPr>
                <a:t>년 이후 급격히 증가</a:t>
              </a:r>
            </a:p>
          </p:txBody>
        </p:sp>
      </p:grpSp>
      <p:sp>
        <p:nvSpPr>
          <p:cNvPr id="3" name="직사각형 2">
            <a:extLst>
              <a:ext uri="{FF2B5EF4-FFF2-40B4-BE49-F238E27FC236}">
                <a16:creationId xmlns:a16="http://schemas.microsoft.com/office/drawing/2014/main" id="{0DD2D657-DF32-4DFC-4BFC-FA518EBE4AAA}"/>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14A129F9-57B6-BB38-C891-30DE499CA9B0}"/>
              </a:ext>
            </a:extLst>
          </p:cNvPr>
          <p:cNvGrpSpPr/>
          <p:nvPr/>
        </p:nvGrpSpPr>
        <p:grpSpPr>
          <a:xfrm>
            <a:off x="404018" y="230978"/>
            <a:ext cx="3308706" cy="721519"/>
            <a:chOff x="404018" y="230978"/>
            <a:chExt cx="3308706" cy="721519"/>
          </a:xfrm>
        </p:grpSpPr>
        <p:sp>
          <p:nvSpPr>
            <p:cNvPr id="5" name="TextBox 4">
              <a:extLst>
                <a:ext uri="{FF2B5EF4-FFF2-40B4-BE49-F238E27FC236}">
                  <a16:creationId xmlns:a16="http://schemas.microsoft.com/office/drawing/2014/main" id="{6F1A34FE-CA84-D136-A095-970EA0F547A5}"/>
                </a:ext>
              </a:extLst>
            </p:cNvPr>
            <p:cNvSpPr txBox="1"/>
            <p:nvPr/>
          </p:nvSpPr>
          <p:spPr>
            <a:xfrm>
              <a:off x="959663" y="263915"/>
              <a:ext cx="2753061" cy="523220"/>
            </a:xfrm>
            <a:prstGeom prst="rect">
              <a:avLst/>
            </a:prstGeom>
            <a:noFill/>
          </p:spPr>
          <p:txBody>
            <a:bodyPr wrap="none" rtlCol="0">
              <a:spAutoFit/>
            </a:bodyPr>
            <a:lstStyle/>
            <a:p>
              <a:r>
                <a:rPr lang="en-US" altLang="ko-KR" sz="2800" b="1" dirty="0"/>
                <a:t>TCFD </a:t>
              </a:r>
              <a:r>
                <a:rPr lang="ko-KR" altLang="en-US" sz="2800" b="1" dirty="0"/>
                <a:t>도입 현황</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6" name="그룹 5">
              <a:extLst>
                <a:ext uri="{FF2B5EF4-FFF2-40B4-BE49-F238E27FC236}">
                  <a16:creationId xmlns:a16="http://schemas.microsoft.com/office/drawing/2014/main" id="{5F0574FF-5F4C-8FDD-CA0D-AE37335E299A}"/>
                </a:ext>
              </a:extLst>
            </p:cNvPr>
            <p:cNvGrpSpPr/>
            <p:nvPr/>
          </p:nvGrpSpPr>
          <p:grpSpPr>
            <a:xfrm>
              <a:off x="404018" y="230978"/>
              <a:ext cx="531538" cy="721519"/>
              <a:chOff x="404018" y="230978"/>
              <a:chExt cx="531538" cy="721519"/>
            </a:xfrm>
          </p:grpSpPr>
          <p:grpSp>
            <p:nvGrpSpPr>
              <p:cNvPr id="7" name="그룹 6">
                <a:extLst>
                  <a:ext uri="{FF2B5EF4-FFF2-40B4-BE49-F238E27FC236}">
                    <a16:creationId xmlns:a16="http://schemas.microsoft.com/office/drawing/2014/main" id="{2B4B84F3-8295-74AC-7621-6BC5F39F03F4}"/>
                  </a:ext>
                </a:extLst>
              </p:cNvPr>
              <p:cNvGrpSpPr/>
              <p:nvPr/>
            </p:nvGrpSpPr>
            <p:grpSpPr>
              <a:xfrm>
                <a:off x="404018" y="230978"/>
                <a:ext cx="507432" cy="721519"/>
                <a:chOff x="404018" y="230978"/>
                <a:chExt cx="507432" cy="721519"/>
              </a:xfrm>
            </p:grpSpPr>
            <p:sp>
              <p:nvSpPr>
                <p:cNvPr id="9" name="평행 사변형 8">
                  <a:extLst>
                    <a:ext uri="{FF2B5EF4-FFF2-40B4-BE49-F238E27FC236}">
                      <a16:creationId xmlns:a16="http://schemas.microsoft.com/office/drawing/2014/main" id="{487286BB-E972-5C9F-36DC-EBC1973A5CB1}"/>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0" name="사각형: 둥근 모서리 9">
                  <a:extLst>
                    <a:ext uri="{FF2B5EF4-FFF2-40B4-BE49-F238E27FC236}">
                      <a16:creationId xmlns:a16="http://schemas.microsoft.com/office/drawing/2014/main" id="{10FC0B99-E6D0-313B-ECCB-54677ED80124}"/>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8" name="TextBox 7">
                <a:extLst>
                  <a:ext uri="{FF2B5EF4-FFF2-40B4-BE49-F238E27FC236}">
                    <a16:creationId xmlns:a16="http://schemas.microsoft.com/office/drawing/2014/main" id="{3E9C2FB7-2DD6-C251-EB44-30AB666EEE4B}"/>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7" name="슬라이드 번호 개체 틀 26">
            <a:extLst>
              <a:ext uri="{FF2B5EF4-FFF2-40B4-BE49-F238E27FC236}">
                <a16:creationId xmlns:a16="http://schemas.microsoft.com/office/drawing/2014/main" id="{A96A06BA-3EF7-0719-98EB-66EF18D5654B}"/>
              </a:ext>
            </a:extLst>
          </p:cNvPr>
          <p:cNvSpPr>
            <a:spLocks noGrp="1"/>
          </p:cNvSpPr>
          <p:nvPr>
            <p:ph type="sldNum" sz="quarter" idx="12"/>
          </p:nvPr>
        </p:nvSpPr>
        <p:spPr/>
        <p:txBody>
          <a:bodyPr/>
          <a:lstStyle/>
          <a:p>
            <a:fld id="{2A3BDE75-907D-4853-87E8-76DDB018510F}" type="slidenum">
              <a:rPr lang="ko-KR" altLang="en-US" smtClean="0"/>
              <a:t>36</a:t>
            </a:fld>
            <a:endParaRPr lang="ko-KR" altLang="en-US"/>
          </a:p>
        </p:txBody>
      </p:sp>
    </p:spTree>
    <p:extLst>
      <p:ext uri="{BB962C8B-B14F-4D97-AF65-F5344CB8AC3E}">
        <p14:creationId xmlns:p14="http://schemas.microsoft.com/office/powerpoint/2010/main" val="2217818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00102E-B781-27C7-50A4-3F2146D82DB4}"/>
              </a:ext>
            </a:extLst>
          </p:cNvPr>
          <p:cNvSpPr txBox="1"/>
          <p:nvPr/>
        </p:nvSpPr>
        <p:spPr>
          <a:xfrm>
            <a:off x="1704475" y="1131742"/>
            <a:ext cx="9575132" cy="409916"/>
          </a:xfrm>
          <a:prstGeom prst="rect">
            <a:avLst/>
          </a:prstGeom>
          <a:noFill/>
        </p:spPr>
        <p:txBody>
          <a:bodyPr wrap="square" rtlCol="0">
            <a:spAutoFit/>
          </a:bodyPr>
          <a:lstStyle/>
          <a:p>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EY</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의 글로벌 기후 공시 바로미터</a:t>
            </a:r>
          </a:p>
        </p:txBody>
      </p:sp>
      <p:grpSp>
        <p:nvGrpSpPr>
          <p:cNvPr id="11" name="그룹 10">
            <a:extLst>
              <a:ext uri="{FF2B5EF4-FFF2-40B4-BE49-F238E27FC236}">
                <a16:creationId xmlns:a16="http://schemas.microsoft.com/office/drawing/2014/main" id="{E5307FC0-8CFE-439C-B281-D1E634DCBCCE}"/>
              </a:ext>
            </a:extLst>
          </p:cNvPr>
          <p:cNvGrpSpPr/>
          <p:nvPr/>
        </p:nvGrpSpPr>
        <p:grpSpPr>
          <a:xfrm>
            <a:off x="1667143" y="1385093"/>
            <a:ext cx="8857714" cy="5199931"/>
            <a:chOff x="2733453" y="1991876"/>
            <a:chExt cx="8163743" cy="4815864"/>
          </a:xfrm>
        </p:grpSpPr>
        <p:graphicFrame>
          <p:nvGraphicFramePr>
            <p:cNvPr id="12" name="개체 11">
              <a:extLst>
                <a:ext uri="{FF2B5EF4-FFF2-40B4-BE49-F238E27FC236}">
                  <a16:creationId xmlns:a16="http://schemas.microsoft.com/office/drawing/2014/main" id="{35BD8C19-E19E-579D-91EF-A55F23533C7B}"/>
                </a:ext>
              </a:extLst>
            </p:cNvPr>
            <p:cNvGraphicFramePr>
              <a:graphicFrameLocks noChangeAspect="1"/>
            </p:cNvGraphicFramePr>
            <p:nvPr>
              <p:extLst>
                <p:ext uri="{D42A27DB-BD31-4B8C-83A1-F6EECF244321}">
                  <p14:modId xmlns:p14="http://schemas.microsoft.com/office/powerpoint/2010/main" val="829498815"/>
                </p:ext>
              </p:extLst>
            </p:nvPr>
          </p:nvGraphicFramePr>
          <p:xfrm>
            <a:off x="2733453" y="4825009"/>
            <a:ext cx="8163743" cy="1982731"/>
          </p:xfrm>
          <a:graphic>
            <a:graphicData uri="http://schemas.openxmlformats.org/presentationml/2006/ole">
              <mc:AlternateContent xmlns:mc="http://schemas.openxmlformats.org/markup-compatibility/2006">
                <mc:Choice xmlns:v="urn:schemas-microsoft-com:vml" Requires="v">
                  <p:oleObj spid="_x0000_s2122" name="Bitmap Image" r:id="rId3" imgW="6902280" imgH="1676520" progId="PBrush">
                    <p:embed/>
                  </p:oleObj>
                </mc:Choice>
                <mc:Fallback>
                  <p:oleObj name="Bitmap Image" r:id="rId3" imgW="6902280" imgH="1676520" progId="PBrush">
                    <p:embed/>
                    <p:pic>
                      <p:nvPicPr>
                        <p:cNvPr id="12" name="개체 11">
                          <a:extLst>
                            <a:ext uri="{FF2B5EF4-FFF2-40B4-BE49-F238E27FC236}">
                              <a16:creationId xmlns:a16="http://schemas.microsoft.com/office/drawing/2014/main" id="{35BD8C19-E19E-579D-91EF-A55F23533C7B}"/>
                            </a:ext>
                          </a:extLst>
                        </p:cNvPr>
                        <p:cNvPicPr/>
                        <p:nvPr/>
                      </p:nvPicPr>
                      <p:blipFill>
                        <a:blip r:embed="rId4"/>
                        <a:stretch>
                          <a:fillRect/>
                        </a:stretch>
                      </p:blipFill>
                      <p:spPr>
                        <a:xfrm>
                          <a:off x="2733453" y="4825009"/>
                          <a:ext cx="8163743" cy="1982731"/>
                        </a:xfrm>
                        <a:prstGeom prst="rect">
                          <a:avLst/>
                        </a:prstGeom>
                      </p:spPr>
                    </p:pic>
                  </p:oleObj>
                </mc:Fallback>
              </mc:AlternateContent>
            </a:graphicData>
          </a:graphic>
        </p:graphicFrame>
        <p:graphicFrame>
          <p:nvGraphicFramePr>
            <p:cNvPr id="13" name="개체 12">
              <a:extLst>
                <a:ext uri="{FF2B5EF4-FFF2-40B4-BE49-F238E27FC236}">
                  <a16:creationId xmlns:a16="http://schemas.microsoft.com/office/drawing/2014/main" id="{48CCFB94-1FF0-AD38-33F4-D64E3A55CEEF}"/>
                </a:ext>
              </a:extLst>
            </p:cNvPr>
            <p:cNvGraphicFramePr>
              <a:graphicFrameLocks noChangeAspect="1"/>
            </p:cNvGraphicFramePr>
            <p:nvPr>
              <p:extLst>
                <p:ext uri="{D42A27DB-BD31-4B8C-83A1-F6EECF244321}">
                  <p14:modId xmlns:p14="http://schemas.microsoft.com/office/powerpoint/2010/main" val="2746777770"/>
                </p:ext>
              </p:extLst>
            </p:nvPr>
          </p:nvGraphicFramePr>
          <p:xfrm>
            <a:off x="3159895" y="2129274"/>
            <a:ext cx="2675255" cy="2584450"/>
          </p:xfrm>
          <a:graphic>
            <a:graphicData uri="http://schemas.openxmlformats.org/presentationml/2006/ole">
              <mc:AlternateContent xmlns:mc="http://schemas.openxmlformats.org/markup-compatibility/2006">
                <mc:Choice xmlns:v="urn:schemas-microsoft-com:vml" Requires="v">
                  <p:oleObj spid="_x0000_s2123" name="Bitmap Image" r:id="rId5" imgW="2432160" imgH="2349360" progId="PBrush">
                    <p:embed/>
                  </p:oleObj>
                </mc:Choice>
                <mc:Fallback>
                  <p:oleObj name="Bitmap Image" r:id="rId5" imgW="2432160" imgH="2349360" progId="PBrush">
                    <p:embed/>
                    <p:pic>
                      <p:nvPicPr>
                        <p:cNvPr id="13" name="개체 12">
                          <a:extLst>
                            <a:ext uri="{FF2B5EF4-FFF2-40B4-BE49-F238E27FC236}">
                              <a16:creationId xmlns:a16="http://schemas.microsoft.com/office/drawing/2014/main" id="{48CCFB94-1FF0-AD38-33F4-D64E3A55CEEF}"/>
                            </a:ext>
                          </a:extLst>
                        </p:cNvPr>
                        <p:cNvPicPr/>
                        <p:nvPr/>
                      </p:nvPicPr>
                      <p:blipFill>
                        <a:blip r:embed="rId6"/>
                        <a:stretch>
                          <a:fillRect/>
                        </a:stretch>
                      </p:blipFill>
                      <p:spPr>
                        <a:xfrm>
                          <a:off x="3159895" y="2129274"/>
                          <a:ext cx="2675255" cy="2584450"/>
                        </a:xfrm>
                        <a:prstGeom prst="rect">
                          <a:avLst/>
                        </a:prstGeom>
                      </p:spPr>
                    </p:pic>
                  </p:oleObj>
                </mc:Fallback>
              </mc:AlternateContent>
            </a:graphicData>
          </a:graphic>
        </p:graphicFrame>
        <p:graphicFrame>
          <p:nvGraphicFramePr>
            <p:cNvPr id="14" name="개체 13">
              <a:extLst>
                <a:ext uri="{FF2B5EF4-FFF2-40B4-BE49-F238E27FC236}">
                  <a16:creationId xmlns:a16="http://schemas.microsoft.com/office/drawing/2014/main" id="{DD03630F-147F-EB0B-67A2-9A456DCC3F5F}"/>
                </a:ext>
              </a:extLst>
            </p:cNvPr>
            <p:cNvGraphicFramePr>
              <a:graphicFrameLocks noChangeAspect="1"/>
            </p:cNvGraphicFramePr>
            <p:nvPr>
              <p:extLst>
                <p:ext uri="{D42A27DB-BD31-4B8C-83A1-F6EECF244321}">
                  <p14:modId xmlns:p14="http://schemas.microsoft.com/office/powerpoint/2010/main" val="2029824509"/>
                </p:ext>
              </p:extLst>
            </p:nvPr>
          </p:nvGraphicFramePr>
          <p:xfrm>
            <a:off x="6522378" y="2397947"/>
            <a:ext cx="2337955" cy="2326409"/>
          </p:xfrm>
          <a:graphic>
            <a:graphicData uri="http://schemas.openxmlformats.org/presentationml/2006/ole">
              <mc:AlternateContent xmlns:mc="http://schemas.openxmlformats.org/markup-compatibility/2006">
                <mc:Choice xmlns:v="urn:schemas-microsoft-com:vml" Requires="v">
                  <p:oleObj spid="_x0000_s2124" name="Bitmap Image" r:id="rId7" imgW="2571840" imgH="2558880" progId="PBrush">
                    <p:embed/>
                  </p:oleObj>
                </mc:Choice>
                <mc:Fallback>
                  <p:oleObj name="Bitmap Image" r:id="rId7" imgW="2571840" imgH="2558880" progId="PBrush">
                    <p:embed/>
                    <p:pic>
                      <p:nvPicPr>
                        <p:cNvPr id="14" name="개체 13">
                          <a:extLst>
                            <a:ext uri="{FF2B5EF4-FFF2-40B4-BE49-F238E27FC236}">
                              <a16:creationId xmlns:a16="http://schemas.microsoft.com/office/drawing/2014/main" id="{DD03630F-147F-EB0B-67A2-9A456DCC3F5F}"/>
                            </a:ext>
                          </a:extLst>
                        </p:cNvPr>
                        <p:cNvPicPr/>
                        <p:nvPr/>
                      </p:nvPicPr>
                      <p:blipFill>
                        <a:blip r:embed="rId8"/>
                        <a:stretch>
                          <a:fillRect/>
                        </a:stretch>
                      </p:blipFill>
                      <p:spPr>
                        <a:xfrm>
                          <a:off x="6522378" y="2397947"/>
                          <a:ext cx="2337955" cy="2326409"/>
                        </a:xfrm>
                        <a:prstGeom prst="rect">
                          <a:avLst/>
                        </a:prstGeom>
                      </p:spPr>
                    </p:pic>
                  </p:oleObj>
                </mc:Fallback>
              </mc:AlternateContent>
            </a:graphicData>
          </a:graphic>
        </p:graphicFrame>
        <p:graphicFrame>
          <p:nvGraphicFramePr>
            <p:cNvPr id="15" name="개체 14">
              <a:extLst>
                <a:ext uri="{FF2B5EF4-FFF2-40B4-BE49-F238E27FC236}">
                  <a16:creationId xmlns:a16="http://schemas.microsoft.com/office/drawing/2014/main" id="{522D092F-D526-4345-26F3-284C81D67B1F}"/>
                </a:ext>
              </a:extLst>
            </p:cNvPr>
            <p:cNvGraphicFramePr>
              <a:graphicFrameLocks noChangeAspect="1"/>
            </p:cNvGraphicFramePr>
            <p:nvPr>
              <p:extLst>
                <p:ext uri="{D42A27DB-BD31-4B8C-83A1-F6EECF244321}">
                  <p14:modId xmlns:p14="http://schemas.microsoft.com/office/powerpoint/2010/main" val="277145389"/>
                </p:ext>
              </p:extLst>
            </p:nvPr>
          </p:nvGraphicFramePr>
          <p:xfrm>
            <a:off x="9924334" y="3999293"/>
            <a:ext cx="781050" cy="196850"/>
          </p:xfrm>
          <a:graphic>
            <a:graphicData uri="http://schemas.openxmlformats.org/presentationml/2006/ole">
              <mc:AlternateContent xmlns:mc="http://schemas.openxmlformats.org/markup-compatibility/2006">
                <mc:Choice xmlns:v="urn:schemas-microsoft-com:vml" Requires="v">
                  <p:oleObj spid="_x0000_s2125" name="Bitmap Image" r:id="rId9" imgW="781200" imgH="196920" progId="PBrush">
                    <p:embed/>
                  </p:oleObj>
                </mc:Choice>
                <mc:Fallback>
                  <p:oleObj name="Bitmap Image" r:id="rId9" imgW="781200" imgH="196920" progId="PBrush">
                    <p:embed/>
                    <p:pic>
                      <p:nvPicPr>
                        <p:cNvPr id="15" name="개체 14">
                          <a:extLst>
                            <a:ext uri="{FF2B5EF4-FFF2-40B4-BE49-F238E27FC236}">
                              <a16:creationId xmlns:a16="http://schemas.microsoft.com/office/drawing/2014/main" id="{522D092F-D526-4345-26F3-284C81D67B1F}"/>
                            </a:ext>
                          </a:extLst>
                        </p:cNvPr>
                        <p:cNvPicPr/>
                        <p:nvPr/>
                      </p:nvPicPr>
                      <p:blipFill>
                        <a:blip r:embed="rId10"/>
                        <a:stretch>
                          <a:fillRect/>
                        </a:stretch>
                      </p:blipFill>
                      <p:spPr>
                        <a:xfrm>
                          <a:off x="9924334" y="3999293"/>
                          <a:ext cx="781050" cy="196850"/>
                        </a:xfrm>
                        <a:prstGeom prst="rect">
                          <a:avLst/>
                        </a:prstGeom>
                      </p:spPr>
                    </p:pic>
                  </p:oleObj>
                </mc:Fallback>
              </mc:AlternateContent>
            </a:graphicData>
          </a:graphic>
        </p:graphicFrame>
        <p:graphicFrame>
          <p:nvGraphicFramePr>
            <p:cNvPr id="16" name="개체 15">
              <a:extLst>
                <a:ext uri="{FF2B5EF4-FFF2-40B4-BE49-F238E27FC236}">
                  <a16:creationId xmlns:a16="http://schemas.microsoft.com/office/drawing/2014/main" id="{DE15D91C-5C5C-C76F-8B8D-348F381CA604}"/>
                </a:ext>
              </a:extLst>
            </p:cNvPr>
            <p:cNvGraphicFramePr>
              <a:graphicFrameLocks noChangeAspect="1"/>
            </p:cNvGraphicFramePr>
            <p:nvPr>
              <p:extLst>
                <p:ext uri="{D42A27DB-BD31-4B8C-83A1-F6EECF244321}">
                  <p14:modId xmlns:p14="http://schemas.microsoft.com/office/powerpoint/2010/main" val="4112257330"/>
                </p:ext>
              </p:extLst>
            </p:nvPr>
          </p:nvGraphicFramePr>
          <p:xfrm>
            <a:off x="9943998" y="4225129"/>
            <a:ext cx="838200" cy="177800"/>
          </p:xfrm>
          <a:graphic>
            <a:graphicData uri="http://schemas.openxmlformats.org/presentationml/2006/ole">
              <mc:AlternateContent xmlns:mc="http://schemas.openxmlformats.org/markup-compatibility/2006">
                <mc:Choice xmlns:v="urn:schemas-microsoft-com:vml" Requires="v">
                  <p:oleObj spid="_x0000_s2126" name="Bitmap Image" r:id="rId11" imgW="838080" imgH="177840" progId="PBrush">
                    <p:embed/>
                  </p:oleObj>
                </mc:Choice>
                <mc:Fallback>
                  <p:oleObj name="Bitmap Image" r:id="rId11" imgW="838080" imgH="177840" progId="PBrush">
                    <p:embed/>
                    <p:pic>
                      <p:nvPicPr>
                        <p:cNvPr id="16" name="개체 15">
                          <a:extLst>
                            <a:ext uri="{FF2B5EF4-FFF2-40B4-BE49-F238E27FC236}">
                              <a16:creationId xmlns:a16="http://schemas.microsoft.com/office/drawing/2014/main" id="{DE15D91C-5C5C-C76F-8B8D-348F381CA604}"/>
                            </a:ext>
                          </a:extLst>
                        </p:cNvPr>
                        <p:cNvPicPr/>
                        <p:nvPr/>
                      </p:nvPicPr>
                      <p:blipFill>
                        <a:blip r:embed="rId12"/>
                        <a:stretch>
                          <a:fillRect/>
                        </a:stretch>
                      </p:blipFill>
                      <p:spPr>
                        <a:xfrm>
                          <a:off x="9943998" y="4225129"/>
                          <a:ext cx="838200" cy="177800"/>
                        </a:xfrm>
                        <a:prstGeom prst="rect">
                          <a:avLst/>
                        </a:prstGeom>
                      </p:spPr>
                    </p:pic>
                  </p:oleObj>
                </mc:Fallback>
              </mc:AlternateContent>
            </a:graphicData>
          </a:graphic>
        </p:graphicFrame>
        <p:graphicFrame>
          <p:nvGraphicFramePr>
            <p:cNvPr id="17" name="개체 16">
              <a:extLst>
                <a:ext uri="{FF2B5EF4-FFF2-40B4-BE49-F238E27FC236}">
                  <a16:creationId xmlns:a16="http://schemas.microsoft.com/office/drawing/2014/main" id="{CD776364-A7E8-D166-75D2-8EC1B9FCF52E}"/>
                </a:ext>
              </a:extLst>
            </p:cNvPr>
            <p:cNvGraphicFramePr>
              <a:graphicFrameLocks noChangeAspect="1"/>
            </p:cNvGraphicFramePr>
            <p:nvPr>
              <p:extLst>
                <p:ext uri="{D42A27DB-BD31-4B8C-83A1-F6EECF244321}">
                  <p14:modId xmlns:p14="http://schemas.microsoft.com/office/powerpoint/2010/main" val="909047371"/>
                </p:ext>
              </p:extLst>
            </p:nvPr>
          </p:nvGraphicFramePr>
          <p:xfrm>
            <a:off x="6387384" y="1991876"/>
            <a:ext cx="4318000" cy="285750"/>
          </p:xfrm>
          <a:graphic>
            <a:graphicData uri="http://schemas.openxmlformats.org/presentationml/2006/ole">
              <mc:AlternateContent xmlns:mc="http://schemas.openxmlformats.org/markup-compatibility/2006">
                <mc:Choice xmlns:v="urn:schemas-microsoft-com:vml" Requires="v">
                  <p:oleObj spid="_x0000_s2127" name="Bitmap Image" r:id="rId13" imgW="4317840" imgH="285840" progId="PBrush">
                    <p:embed/>
                  </p:oleObj>
                </mc:Choice>
                <mc:Fallback>
                  <p:oleObj name="Bitmap Image" r:id="rId13" imgW="4317840" imgH="285840" progId="PBrush">
                    <p:embed/>
                    <p:pic>
                      <p:nvPicPr>
                        <p:cNvPr id="17" name="개체 16">
                          <a:extLst>
                            <a:ext uri="{FF2B5EF4-FFF2-40B4-BE49-F238E27FC236}">
                              <a16:creationId xmlns:a16="http://schemas.microsoft.com/office/drawing/2014/main" id="{CD776364-A7E8-D166-75D2-8EC1B9FCF52E}"/>
                            </a:ext>
                          </a:extLst>
                        </p:cNvPr>
                        <p:cNvPicPr/>
                        <p:nvPr/>
                      </p:nvPicPr>
                      <p:blipFill>
                        <a:blip r:embed="rId14"/>
                        <a:stretch>
                          <a:fillRect/>
                        </a:stretch>
                      </p:blipFill>
                      <p:spPr>
                        <a:xfrm>
                          <a:off x="6387384" y="1991876"/>
                          <a:ext cx="4318000" cy="285750"/>
                        </a:xfrm>
                        <a:prstGeom prst="rect">
                          <a:avLst/>
                        </a:prstGeom>
                      </p:spPr>
                    </p:pic>
                  </p:oleObj>
                </mc:Fallback>
              </mc:AlternateContent>
            </a:graphicData>
          </a:graphic>
        </p:graphicFrame>
      </p:grpSp>
      <p:sp>
        <p:nvSpPr>
          <p:cNvPr id="4" name="직사각형 3">
            <a:extLst>
              <a:ext uri="{FF2B5EF4-FFF2-40B4-BE49-F238E27FC236}">
                <a16:creationId xmlns:a16="http://schemas.microsoft.com/office/drawing/2014/main" id="{2AFB589D-F31A-5019-9D4A-8A6FF47F475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75FF6A60-2EFB-2758-A7DF-4B702A3174CF}"/>
              </a:ext>
            </a:extLst>
          </p:cNvPr>
          <p:cNvGrpSpPr/>
          <p:nvPr/>
        </p:nvGrpSpPr>
        <p:grpSpPr>
          <a:xfrm>
            <a:off x="404018" y="230978"/>
            <a:ext cx="3308706" cy="721519"/>
            <a:chOff x="404018" y="230978"/>
            <a:chExt cx="3308706" cy="721519"/>
          </a:xfrm>
        </p:grpSpPr>
        <p:sp>
          <p:nvSpPr>
            <p:cNvPr id="6" name="TextBox 5">
              <a:extLst>
                <a:ext uri="{FF2B5EF4-FFF2-40B4-BE49-F238E27FC236}">
                  <a16:creationId xmlns:a16="http://schemas.microsoft.com/office/drawing/2014/main" id="{0ECCEED4-670E-2808-C6F6-2C852FE77512}"/>
                </a:ext>
              </a:extLst>
            </p:cNvPr>
            <p:cNvSpPr txBox="1"/>
            <p:nvPr/>
          </p:nvSpPr>
          <p:spPr>
            <a:xfrm>
              <a:off x="959663" y="263915"/>
              <a:ext cx="2753061" cy="523220"/>
            </a:xfrm>
            <a:prstGeom prst="rect">
              <a:avLst/>
            </a:prstGeom>
            <a:noFill/>
          </p:spPr>
          <p:txBody>
            <a:bodyPr wrap="none" rtlCol="0">
              <a:spAutoFit/>
            </a:bodyPr>
            <a:lstStyle/>
            <a:p>
              <a:r>
                <a:rPr lang="en-US" altLang="ko-KR" sz="2800" b="1" dirty="0"/>
                <a:t>TCFD </a:t>
              </a:r>
              <a:r>
                <a:rPr lang="ko-KR" altLang="en-US" sz="2800" b="1" dirty="0"/>
                <a:t>도입 현황</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E7DC77FE-52CA-E183-E3FA-F978F0FA349C}"/>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E1865241-4E43-FEE6-CE26-219960D7D5F0}"/>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E1A4AA5E-E49E-D171-BA27-B695662052DA}"/>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8" name="사각형: 둥근 모서리 17">
                  <a:extLst>
                    <a:ext uri="{FF2B5EF4-FFF2-40B4-BE49-F238E27FC236}">
                      <a16:creationId xmlns:a16="http://schemas.microsoft.com/office/drawing/2014/main" id="{CFE5CEB8-DC08-86B8-B16C-DF8D3718C7C0}"/>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3FE3CC22-87D9-CC2E-A0BF-1B2174B784BA}"/>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1" name="슬라이드 번호 개체 틀 20">
            <a:extLst>
              <a:ext uri="{FF2B5EF4-FFF2-40B4-BE49-F238E27FC236}">
                <a16:creationId xmlns:a16="http://schemas.microsoft.com/office/drawing/2014/main" id="{3FDD4C55-F821-D2AD-2FB3-2A8B46C5AACA}"/>
              </a:ext>
            </a:extLst>
          </p:cNvPr>
          <p:cNvSpPr>
            <a:spLocks noGrp="1"/>
          </p:cNvSpPr>
          <p:nvPr>
            <p:ph type="sldNum" sz="quarter" idx="12"/>
          </p:nvPr>
        </p:nvSpPr>
        <p:spPr/>
        <p:txBody>
          <a:bodyPr/>
          <a:lstStyle/>
          <a:p>
            <a:fld id="{2A3BDE75-907D-4853-87E8-76DDB018510F}" type="slidenum">
              <a:rPr lang="ko-KR" altLang="en-US" smtClean="0"/>
              <a:t>37</a:t>
            </a:fld>
            <a:endParaRPr lang="ko-KR" altLang="en-US"/>
          </a:p>
        </p:txBody>
      </p:sp>
    </p:spTree>
    <p:extLst>
      <p:ext uri="{BB962C8B-B14F-4D97-AF65-F5344CB8AC3E}">
        <p14:creationId xmlns:p14="http://schemas.microsoft.com/office/powerpoint/2010/main" val="914700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5FCAC3-33F1-68A2-855E-76A5E345254F}"/>
              </a:ext>
            </a:extLst>
          </p:cNvPr>
          <p:cNvSpPr txBox="1"/>
          <p:nvPr/>
        </p:nvSpPr>
        <p:spPr>
          <a:xfrm>
            <a:off x="838200" y="1395413"/>
            <a:ext cx="10515600" cy="4708981"/>
          </a:xfrm>
          <a:prstGeom prst="rect">
            <a:avLst/>
          </a:prstGeom>
          <a:noFill/>
        </p:spPr>
        <p:txBody>
          <a:bodyPr wrap="square" rtlCol="0">
            <a:spAutoFit/>
          </a:bodyPr>
          <a:lstStyle/>
          <a:p>
            <a:pPr fontAlgn="base"/>
            <a:r>
              <a:rPr lang="en-US" altLang="ko-KR" sz="2000" b="1" dirty="0"/>
              <a:t>1. </a:t>
            </a:r>
            <a:r>
              <a:rPr lang="ko-KR" altLang="en-US" sz="2000" b="1" dirty="0"/>
              <a:t>기후변화가 기업에 미치는 영향 </a:t>
            </a:r>
            <a:r>
              <a:rPr lang="en-US" altLang="ko-KR" sz="2000" b="1" dirty="0"/>
              <a:t>(financial materiality)</a:t>
            </a:r>
            <a:r>
              <a:rPr lang="ko-KR" altLang="en-US" sz="2000" b="1" dirty="0"/>
              <a:t>에</a:t>
            </a:r>
            <a:r>
              <a:rPr lang="en-US" altLang="ko-KR" sz="2000" b="1" dirty="0"/>
              <a:t> </a:t>
            </a:r>
            <a:r>
              <a:rPr lang="ko-KR" altLang="en-US" sz="2000" b="1" dirty="0"/>
              <a:t>초점 </a:t>
            </a:r>
          </a:p>
          <a:p>
            <a:pPr marL="742950" lvl="1" indent="-285750" fontAlgn="base">
              <a:buFont typeface="Arial" panose="020B0604020202020204" pitchFamily="34" charset="0"/>
              <a:buChar char="•"/>
            </a:pPr>
            <a:r>
              <a:rPr lang="ko-KR" altLang="en-US" sz="2000" dirty="0"/>
              <a:t>기존의 많은 가이드라인</a:t>
            </a:r>
            <a:r>
              <a:rPr lang="en-US" altLang="ko-KR" sz="2000" dirty="0"/>
              <a:t>(GRI </a:t>
            </a:r>
            <a:r>
              <a:rPr lang="ko-KR" altLang="en-US" sz="2000" dirty="0"/>
              <a:t>등</a:t>
            </a:r>
            <a:r>
              <a:rPr lang="en-US" altLang="ko-KR" sz="2000" dirty="0"/>
              <a:t>)</a:t>
            </a:r>
            <a:r>
              <a:rPr lang="ko-KR" altLang="en-US" sz="2000" dirty="0"/>
              <a:t>은 기업이 환경에 미치는 영향 </a:t>
            </a:r>
            <a:r>
              <a:rPr lang="en-US" altLang="ko-KR" sz="2000" dirty="0"/>
              <a:t>(Impact materiality)</a:t>
            </a:r>
            <a:r>
              <a:rPr lang="ko-KR" altLang="en-US" sz="2000" dirty="0"/>
              <a:t>에</a:t>
            </a:r>
            <a:r>
              <a:rPr lang="en-US" altLang="ko-KR" sz="2000" dirty="0"/>
              <a:t> </a:t>
            </a:r>
            <a:r>
              <a:rPr lang="ko-KR" altLang="en-US" sz="2000" dirty="0"/>
              <a:t>초점</a:t>
            </a:r>
            <a:endParaRPr lang="en-US" altLang="ko-KR" sz="2000" dirty="0"/>
          </a:p>
          <a:p>
            <a:pPr marL="742950" lvl="1" indent="-285750" fontAlgn="base">
              <a:buFont typeface="Arial" panose="020B0604020202020204" pitchFamily="34" charset="0"/>
              <a:buChar char="•"/>
            </a:pPr>
            <a:r>
              <a:rPr lang="ko-KR" altLang="en-US" sz="2000" dirty="0"/>
              <a:t>기후관련 재무정보</a:t>
            </a:r>
            <a:r>
              <a:rPr lang="en-US" altLang="ko-KR" sz="2000" dirty="0"/>
              <a:t>(Climate-related financial information)</a:t>
            </a:r>
            <a:r>
              <a:rPr lang="ko-KR" altLang="en-US" sz="2000" dirty="0"/>
              <a:t>라는 용어 처음 사용</a:t>
            </a:r>
          </a:p>
          <a:p>
            <a:pPr fontAlgn="base"/>
            <a:endParaRPr lang="en-US" altLang="ko-KR" sz="2000" dirty="0"/>
          </a:p>
          <a:p>
            <a:pPr fontAlgn="base"/>
            <a:r>
              <a:rPr lang="en-US" altLang="ko-KR" sz="2000" b="1" dirty="0"/>
              <a:t>2. </a:t>
            </a:r>
            <a:r>
              <a:rPr lang="ko-KR" altLang="en-US" sz="2000" b="1" dirty="0"/>
              <a:t>미래지향적 관점</a:t>
            </a:r>
          </a:p>
          <a:p>
            <a:pPr marL="742950" lvl="1" indent="-285750" fontAlgn="base">
              <a:buFont typeface="Arial" panose="020B0604020202020204" pitchFamily="34" charset="0"/>
              <a:buChar char="•"/>
            </a:pPr>
            <a:r>
              <a:rPr lang="ko-KR" altLang="en-US" sz="2000" dirty="0"/>
              <a:t>미래 예측정보</a:t>
            </a:r>
            <a:r>
              <a:rPr lang="en-US" altLang="ko-KR" sz="2000" dirty="0"/>
              <a:t>(forward-looking information)</a:t>
            </a:r>
            <a:r>
              <a:rPr lang="ko-KR" altLang="en-US" sz="2000" dirty="0"/>
              <a:t>를 요구</a:t>
            </a:r>
            <a:r>
              <a:rPr lang="en-US" altLang="ko-KR" sz="2000" dirty="0"/>
              <a:t>. </a:t>
            </a:r>
            <a:r>
              <a:rPr lang="ko-KR" altLang="en-US" sz="2000" dirty="0"/>
              <a:t>기존 </a:t>
            </a:r>
            <a:r>
              <a:rPr lang="ko-KR" altLang="en-US" sz="2000" dirty="0" err="1"/>
              <a:t>재무정보는</a:t>
            </a:r>
            <a:r>
              <a:rPr lang="ko-KR" altLang="en-US" sz="2000" dirty="0"/>
              <a:t> </a:t>
            </a:r>
            <a:r>
              <a:rPr lang="ko-KR" altLang="en-US" sz="2000" dirty="0" err="1"/>
              <a:t>과거정보에</a:t>
            </a:r>
            <a:r>
              <a:rPr lang="ko-KR" altLang="en-US" sz="2000" dirty="0"/>
              <a:t> 초점</a:t>
            </a:r>
          </a:p>
          <a:p>
            <a:pPr marL="742950" lvl="1" indent="-285750" fontAlgn="base">
              <a:buFont typeface="Arial" panose="020B0604020202020204" pitchFamily="34" charset="0"/>
              <a:buChar char="•"/>
            </a:pPr>
            <a:r>
              <a:rPr lang="ko-KR" altLang="en-US" sz="2000" dirty="0"/>
              <a:t>시나리오 분석을 통해 조직의 가치창출에 영향을 미칠 수 있는 기후변화와 관련된 위험과 기회를 예측하고</a:t>
            </a:r>
            <a:r>
              <a:rPr lang="en-US" altLang="ko-KR" sz="2000" dirty="0"/>
              <a:t>, </a:t>
            </a:r>
            <a:r>
              <a:rPr lang="ko-KR" altLang="en-US" sz="2000" dirty="0"/>
              <a:t>이에 대응한 기업의 전략이 얼마나 탄력적인지에 대한 정보 요구</a:t>
            </a:r>
          </a:p>
          <a:p>
            <a:pPr fontAlgn="base"/>
            <a:endParaRPr lang="en-US" altLang="ko-KR" sz="2000" dirty="0"/>
          </a:p>
          <a:p>
            <a:pPr fontAlgn="base"/>
            <a:r>
              <a:rPr lang="en-US" altLang="ko-KR" sz="2000" b="1" dirty="0"/>
              <a:t>3. </a:t>
            </a:r>
            <a:r>
              <a:rPr lang="ko-KR" altLang="en-US" sz="2000" b="1" dirty="0"/>
              <a:t>재무보고 정보와 통합</a:t>
            </a:r>
          </a:p>
          <a:p>
            <a:pPr marL="742950" lvl="1" indent="-285750" fontAlgn="base">
              <a:buFont typeface="Arial" panose="020B0604020202020204" pitchFamily="34" charset="0"/>
              <a:buChar char="•"/>
            </a:pPr>
            <a:r>
              <a:rPr lang="ko-KR" altLang="en-US" sz="2000" dirty="0"/>
              <a:t>기후변화 관련정보의 공시를 기존의 재무정보 공시와 동일한 지위 부여</a:t>
            </a:r>
          </a:p>
          <a:p>
            <a:pPr marL="742950" lvl="1" indent="-285750" fontAlgn="base">
              <a:buFont typeface="Arial" panose="020B0604020202020204" pitchFamily="34" charset="0"/>
              <a:buChar char="•"/>
            </a:pPr>
            <a:r>
              <a:rPr lang="ko-KR" altLang="en-US" sz="2000" dirty="0"/>
              <a:t>기후변화 관련 재무정보를 기존의 재무보고서에 포함하여 공시할 것을 권고</a:t>
            </a:r>
          </a:p>
        </p:txBody>
      </p:sp>
      <p:sp>
        <p:nvSpPr>
          <p:cNvPr id="4" name="직사각형 3">
            <a:extLst>
              <a:ext uri="{FF2B5EF4-FFF2-40B4-BE49-F238E27FC236}">
                <a16:creationId xmlns:a16="http://schemas.microsoft.com/office/drawing/2014/main" id="{D3AD0EEB-96AF-4307-1813-9ED4A4CA5B50}"/>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CE1C4D5D-6672-551C-3FC7-64830CA3B010}"/>
              </a:ext>
            </a:extLst>
          </p:cNvPr>
          <p:cNvGrpSpPr/>
          <p:nvPr/>
        </p:nvGrpSpPr>
        <p:grpSpPr>
          <a:xfrm>
            <a:off x="404018" y="230978"/>
            <a:ext cx="4833034" cy="721519"/>
            <a:chOff x="404018" y="230978"/>
            <a:chExt cx="4833034" cy="721519"/>
          </a:xfrm>
        </p:grpSpPr>
        <p:sp>
          <p:nvSpPr>
            <p:cNvPr id="6" name="TextBox 5">
              <a:extLst>
                <a:ext uri="{FF2B5EF4-FFF2-40B4-BE49-F238E27FC236}">
                  <a16:creationId xmlns:a16="http://schemas.microsoft.com/office/drawing/2014/main" id="{5D99EBD2-B746-833A-6006-150685E6D9B1}"/>
                </a:ext>
              </a:extLst>
            </p:cNvPr>
            <p:cNvSpPr txBox="1"/>
            <p:nvPr/>
          </p:nvSpPr>
          <p:spPr>
            <a:xfrm>
              <a:off x="959663" y="263915"/>
              <a:ext cx="4277389" cy="523220"/>
            </a:xfrm>
            <a:prstGeom prst="rect">
              <a:avLst/>
            </a:prstGeom>
            <a:noFill/>
          </p:spPr>
          <p:txBody>
            <a:bodyPr wrap="none" rtlCol="0">
              <a:spAutoFit/>
            </a:bodyPr>
            <a:lstStyle/>
            <a:p>
              <a:r>
                <a:rPr lang="en-US" altLang="ko-KR" sz="2800" b="1" dirty="0"/>
                <a:t>TCFD </a:t>
              </a:r>
              <a:r>
                <a:rPr lang="ko-KR" altLang="en-US" sz="2800" b="1" dirty="0"/>
                <a:t>권고안의 주요 특징</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6F24EF3A-1834-10D3-51BF-EC563EE07736}"/>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323A2568-F471-9D3E-9454-A87C207EAE50}"/>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3827956B-63FF-182D-D350-E6A2B2C64A0D}"/>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F8183286-2B0E-1EE3-EF7E-E3E3821A127A}"/>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46B50A31-E3D3-0F82-6BDD-1A30BCA230C6}"/>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7" name="슬라이드 번호 개체 틀 16">
            <a:extLst>
              <a:ext uri="{FF2B5EF4-FFF2-40B4-BE49-F238E27FC236}">
                <a16:creationId xmlns:a16="http://schemas.microsoft.com/office/drawing/2014/main" id="{BD2FFF20-D2B3-CB2C-D94B-5616AF6ED02B}"/>
              </a:ext>
            </a:extLst>
          </p:cNvPr>
          <p:cNvSpPr>
            <a:spLocks noGrp="1"/>
          </p:cNvSpPr>
          <p:nvPr>
            <p:ph type="sldNum" sz="quarter" idx="12"/>
          </p:nvPr>
        </p:nvSpPr>
        <p:spPr/>
        <p:txBody>
          <a:bodyPr/>
          <a:lstStyle/>
          <a:p>
            <a:fld id="{2A3BDE75-907D-4853-87E8-76DDB018510F}" type="slidenum">
              <a:rPr lang="ko-KR" altLang="en-US" smtClean="0"/>
              <a:t>38</a:t>
            </a:fld>
            <a:endParaRPr lang="ko-KR" altLang="en-US"/>
          </a:p>
        </p:txBody>
      </p:sp>
    </p:spTree>
    <p:extLst>
      <p:ext uri="{BB962C8B-B14F-4D97-AF65-F5344CB8AC3E}">
        <p14:creationId xmlns:p14="http://schemas.microsoft.com/office/powerpoint/2010/main" val="2933833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FA9ACE-38FD-128F-0BE1-67DBC1FF01C2}"/>
              </a:ext>
            </a:extLst>
          </p:cNvPr>
          <p:cNvSpPr txBox="1"/>
          <p:nvPr/>
        </p:nvSpPr>
        <p:spPr>
          <a:xfrm>
            <a:off x="838199" y="1250433"/>
            <a:ext cx="10515600" cy="5016758"/>
          </a:xfrm>
          <a:prstGeom prst="rect">
            <a:avLst/>
          </a:prstGeom>
          <a:noFill/>
        </p:spPr>
        <p:txBody>
          <a:bodyPr wrap="square" rtlCol="0">
            <a:spAutoFit/>
          </a:bodyPr>
          <a:lstStyle/>
          <a:p>
            <a:pPr fontAlgn="base"/>
            <a:r>
              <a:rPr lang="en-US" altLang="ko-KR" sz="2000" b="1" dirty="0"/>
              <a:t>4. </a:t>
            </a:r>
            <a:r>
              <a:rPr lang="ko-KR" altLang="en-US" sz="2000" b="1" dirty="0"/>
              <a:t>관점의 전환</a:t>
            </a:r>
            <a:endParaRPr lang="en-US" altLang="ko-KR" sz="2000" b="1" dirty="0"/>
          </a:p>
          <a:p>
            <a:pPr marL="457200" indent="-457200" fontAlgn="base">
              <a:buAutoNum type="arabicPeriod"/>
            </a:pPr>
            <a:endParaRPr lang="en-US" altLang="ko-KR" sz="2000" b="1" dirty="0"/>
          </a:p>
          <a:p>
            <a:pPr marL="285750" indent="-285750" fontAlgn="base">
              <a:buFont typeface="Arial" panose="020B0604020202020204" pitchFamily="34" charset="0"/>
              <a:buChar char="•"/>
            </a:pPr>
            <a:r>
              <a:rPr lang="en-US" altLang="ko-KR" sz="2000" dirty="0"/>
              <a:t>Impact materiality </a:t>
            </a:r>
            <a:r>
              <a:rPr lang="ko-KR" altLang="en-US" sz="2000" dirty="0"/>
              <a:t>관점에서 </a:t>
            </a:r>
            <a:r>
              <a:rPr lang="en-US" altLang="ko-KR" sz="2000" dirty="0"/>
              <a:t>Financial materiality </a:t>
            </a:r>
            <a:r>
              <a:rPr lang="ko-KR" altLang="en-US" sz="2000" dirty="0"/>
              <a:t>관점으로 전환</a:t>
            </a:r>
          </a:p>
          <a:p>
            <a:pPr marL="285750" indent="-285750" fontAlgn="base">
              <a:buFont typeface="Arial" panose="020B0604020202020204" pitchFamily="34" charset="0"/>
              <a:buChar char="•"/>
            </a:pPr>
            <a:r>
              <a:rPr lang="ko-KR" altLang="en-US" sz="2000" dirty="0"/>
              <a:t>기후변화 위험의 재무적 영향을 측정하여 기존의 재무정보</a:t>
            </a:r>
            <a:r>
              <a:rPr lang="en-US" altLang="ko-KR" sz="2000" dirty="0"/>
              <a:t>(</a:t>
            </a:r>
            <a:r>
              <a:rPr lang="ko-KR" altLang="en-US" sz="2000" dirty="0"/>
              <a:t>재무제표</a:t>
            </a:r>
            <a:r>
              <a:rPr lang="en-US" altLang="ko-KR" sz="2000" dirty="0"/>
              <a:t>)</a:t>
            </a:r>
            <a:r>
              <a:rPr lang="ko-KR" altLang="en-US" sz="2000" dirty="0"/>
              <a:t>와 통합</a:t>
            </a: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ko-KR" altLang="en-US" sz="2000" dirty="0"/>
          </a:p>
          <a:p>
            <a:pPr marL="285750" indent="-285750" fontAlgn="base">
              <a:buFont typeface="Arial" panose="020B0604020202020204" pitchFamily="34" charset="0"/>
              <a:buChar char="•"/>
            </a:pPr>
            <a:r>
              <a:rPr lang="ko-KR" altLang="en-US" sz="2000" dirty="0"/>
              <a:t>기후변화 관련 정보와 자본시장</a:t>
            </a:r>
            <a:r>
              <a:rPr lang="en-US" altLang="ko-KR" sz="2000" dirty="0"/>
              <a:t>/</a:t>
            </a:r>
            <a:r>
              <a:rPr lang="ko-KR" altLang="en-US" sz="2000" dirty="0"/>
              <a:t>금융시장과 연결 가속화</a:t>
            </a:r>
            <a:r>
              <a:rPr lang="en-US" altLang="ko-KR" sz="2000" dirty="0"/>
              <a:t>: ESG</a:t>
            </a:r>
            <a:r>
              <a:rPr lang="ko-KR" altLang="en-US" sz="2000" dirty="0"/>
              <a:t>투자시장 활성화</a:t>
            </a:r>
            <a:r>
              <a:rPr lang="en-US" altLang="ko-KR" sz="2000" dirty="0"/>
              <a:t>, Sustainable Finance</a:t>
            </a:r>
            <a:r>
              <a:rPr lang="ko-KR" altLang="en-US" sz="2000" dirty="0"/>
              <a:t>규모 확대</a:t>
            </a:r>
            <a:endParaRPr lang="en-US" altLang="ko-KR" sz="2000" dirty="0"/>
          </a:p>
          <a:p>
            <a:pPr marL="285750" indent="-285750" fontAlgn="base">
              <a:buFont typeface="Wingdings" panose="05000000000000000000" pitchFamily="2" charset="2"/>
              <a:buChar char="ü"/>
            </a:pPr>
            <a:r>
              <a:rPr lang="en-US" altLang="ko-KR" sz="2000" dirty="0"/>
              <a:t>(</a:t>
            </a:r>
            <a:r>
              <a:rPr lang="ko-KR" altLang="en-US" sz="2000" dirty="0"/>
              <a:t>예</a:t>
            </a:r>
            <a:r>
              <a:rPr lang="en-US" altLang="ko-KR" sz="2000" dirty="0"/>
              <a:t>) BlackRock</a:t>
            </a:r>
            <a:r>
              <a:rPr lang="ko-KR" altLang="en-US" sz="2000" dirty="0"/>
              <a:t>의 </a:t>
            </a:r>
            <a:r>
              <a:rPr lang="en-US" altLang="ko-KR" sz="2000" dirty="0"/>
              <a:t>CEO Larry Fink: </a:t>
            </a:r>
            <a:r>
              <a:rPr lang="ko-KR" altLang="en-US" sz="2000" dirty="0"/>
              <a:t>기업들에게 </a:t>
            </a:r>
            <a:r>
              <a:rPr lang="en-US" altLang="ko-KR" sz="2000" dirty="0"/>
              <a:t>TCFD</a:t>
            </a:r>
            <a:r>
              <a:rPr lang="ko-KR" altLang="en-US" sz="2000" dirty="0"/>
              <a:t>권고안과 </a:t>
            </a:r>
            <a:r>
              <a:rPr lang="en-US" altLang="ko-KR" sz="2000" dirty="0"/>
              <a:t>SASB</a:t>
            </a:r>
            <a:r>
              <a:rPr lang="ko-KR" altLang="en-US" sz="2000" dirty="0"/>
              <a:t>적용을 요구 </a:t>
            </a:r>
            <a:r>
              <a:rPr lang="en-US" altLang="ko-KR" sz="2000" dirty="0"/>
              <a:t>(2020</a:t>
            </a:r>
            <a:r>
              <a:rPr lang="ko-KR" altLang="en-US" sz="2000" dirty="0"/>
              <a:t>년</a:t>
            </a:r>
            <a:r>
              <a:rPr lang="en-US" altLang="ko-KR" sz="2000" dirty="0"/>
              <a:t>)</a:t>
            </a:r>
            <a:r>
              <a:rPr lang="ko-KR" altLang="en-US" sz="2000" dirty="0"/>
              <a:t> </a:t>
            </a:r>
            <a:r>
              <a:rPr lang="en-US" altLang="ko-KR" sz="2000" dirty="0"/>
              <a:t> </a:t>
            </a:r>
          </a:p>
        </p:txBody>
      </p:sp>
      <p:sp>
        <p:nvSpPr>
          <p:cNvPr id="3" name="직사각형 2">
            <a:extLst>
              <a:ext uri="{FF2B5EF4-FFF2-40B4-BE49-F238E27FC236}">
                <a16:creationId xmlns:a16="http://schemas.microsoft.com/office/drawing/2014/main" id="{E22779D2-C5EC-0F2D-77A7-04EBCD7E5718}"/>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11" name="그룹 10">
            <a:extLst>
              <a:ext uri="{FF2B5EF4-FFF2-40B4-BE49-F238E27FC236}">
                <a16:creationId xmlns:a16="http://schemas.microsoft.com/office/drawing/2014/main" id="{7CB596E0-8FFE-86F9-1F24-5664EBA55D60}"/>
              </a:ext>
            </a:extLst>
          </p:cNvPr>
          <p:cNvGrpSpPr/>
          <p:nvPr/>
        </p:nvGrpSpPr>
        <p:grpSpPr>
          <a:xfrm>
            <a:off x="404018" y="230978"/>
            <a:ext cx="4833034" cy="721519"/>
            <a:chOff x="404018" y="230978"/>
            <a:chExt cx="4833034" cy="721519"/>
          </a:xfrm>
        </p:grpSpPr>
        <p:sp>
          <p:nvSpPr>
            <p:cNvPr id="12" name="TextBox 11">
              <a:extLst>
                <a:ext uri="{FF2B5EF4-FFF2-40B4-BE49-F238E27FC236}">
                  <a16:creationId xmlns:a16="http://schemas.microsoft.com/office/drawing/2014/main" id="{DCF81F48-2293-01FE-BDC9-F06C49FB80D3}"/>
                </a:ext>
              </a:extLst>
            </p:cNvPr>
            <p:cNvSpPr txBox="1"/>
            <p:nvPr/>
          </p:nvSpPr>
          <p:spPr>
            <a:xfrm>
              <a:off x="959663" y="263915"/>
              <a:ext cx="4277389" cy="523220"/>
            </a:xfrm>
            <a:prstGeom prst="rect">
              <a:avLst/>
            </a:prstGeom>
            <a:noFill/>
          </p:spPr>
          <p:txBody>
            <a:bodyPr wrap="none" rtlCol="0">
              <a:spAutoFit/>
            </a:bodyPr>
            <a:lstStyle/>
            <a:p>
              <a:r>
                <a:rPr lang="en-US" altLang="ko-KR" sz="2800" b="1" dirty="0"/>
                <a:t>TCFD </a:t>
              </a:r>
              <a:r>
                <a:rPr lang="ko-KR" altLang="en-US" sz="2800" b="1" dirty="0"/>
                <a:t>권고안의 주요 특징</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3" name="그룹 12">
              <a:extLst>
                <a:ext uri="{FF2B5EF4-FFF2-40B4-BE49-F238E27FC236}">
                  <a16:creationId xmlns:a16="http://schemas.microsoft.com/office/drawing/2014/main" id="{BC0D16E6-2300-911A-D0CB-68327F783C43}"/>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24CC6A60-A41F-F10B-C821-544FD49D10BE}"/>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47299EAD-57DF-5FCC-29F0-4489AB658717}"/>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7" name="사각형: 둥근 모서리 16">
                  <a:extLst>
                    <a:ext uri="{FF2B5EF4-FFF2-40B4-BE49-F238E27FC236}">
                      <a16:creationId xmlns:a16="http://schemas.microsoft.com/office/drawing/2014/main" id="{FBB13CA4-8AD9-F1BE-6D71-3ABAF5C085C3}"/>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B0FAC83B-E0F1-D3F4-20A0-1927F88D0189}"/>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grpSp>
        <p:nvGrpSpPr>
          <p:cNvPr id="26" name="그룹 25">
            <a:extLst>
              <a:ext uri="{FF2B5EF4-FFF2-40B4-BE49-F238E27FC236}">
                <a16:creationId xmlns:a16="http://schemas.microsoft.com/office/drawing/2014/main" id="{3BC7B8BF-B898-5954-8D96-3F595EDB1A01}"/>
              </a:ext>
            </a:extLst>
          </p:cNvPr>
          <p:cNvGrpSpPr/>
          <p:nvPr/>
        </p:nvGrpSpPr>
        <p:grpSpPr>
          <a:xfrm>
            <a:off x="3004390" y="2715606"/>
            <a:ext cx="6297521" cy="2292496"/>
            <a:chOff x="3004390" y="2793809"/>
            <a:chExt cx="6297521" cy="2292496"/>
          </a:xfrm>
        </p:grpSpPr>
        <p:pic>
          <p:nvPicPr>
            <p:cNvPr id="5" name="Picture 3">
              <a:extLst>
                <a:ext uri="{FF2B5EF4-FFF2-40B4-BE49-F238E27FC236}">
                  <a16:creationId xmlns:a16="http://schemas.microsoft.com/office/drawing/2014/main" id="{793AD25E-5DFF-0CF7-943D-BE59BF9EB080}"/>
                </a:ext>
              </a:extLst>
            </p:cNvPr>
            <p:cNvPicPr>
              <a:picLocks noChangeAspect="1"/>
            </p:cNvPicPr>
            <p:nvPr/>
          </p:nvPicPr>
          <p:blipFill rotWithShape="1">
            <a:blip r:embed="rId2"/>
            <a:srcRect t="44003" r="90255" b="33702"/>
            <a:stretch/>
          </p:blipFill>
          <p:spPr>
            <a:xfrm>
              <a:off x="3044263" y="3376820"/>
              <a:ext cx="1264211" cy="1064388"/>
            </a:xfrm>
            <a:prstGeom prst="rect">
              <a:avLst/>
            </a:prstGeom>
            <a:noFill/>
            <a:ln>
              <a:noFill/>
            </a:ln>
            <a:effectLst/>
          </p:spPr>
        </p:pic>
        <p:pic>
          <p:nvPicPr>
            <p:cNvPr id="6" name="Picture 3">
              <a:extLst>
                <a:ext uri="{FF2B5EF4-FFF2-40B4-BE49-F238E27FC236}">
                  <a16:creationId xmlns:a16="http://schemas.microsoft.com/office/drawing/2014/main" id="{9198BFBB-D43D-FF01-6ECA-5E9C90ED364F}"/>
                </a:ext>
              </a:extLst>
            </p:cNvPr>
            <p:cNvPicPr>
              <a:picLocks noChangeAspect="1"/>
            </p:cNvPicPr>
            <p:nvPr/>
          </p:nvPicPr>
          <p:blipFill rotWithShape="1">
            <a:blip r:embed="rId2"/>
            <a:srcRect l="41851" t="44015" r="50568" b="32485"/>
            <a:stretch/>
          </p:blipFill>
          <p:spPr>
            <a:xfrm>
              <a:off x="8043680" y="3476669"/>
              <a:ext cx="852826" cy="972870"/>
            </a:xfrm>
            <a:prstGeom prst="rect">
              <a:avLst/>
            </a:prstGeom>
            <a:noFill/>
            <a:ln>
              <a:noFill/>
            </a:ln>
            <a:effectLst/>
          </p:spPr>
        </p:pic>
        <p:sp>
          <p:nvSpPr>
            <p:cNvPr id="7" name="TextBox 6">
              <a:extLst>
                <a:ext uri="{FF2B5EF4-FFF2-40B4-BE49-F238E27FC236}">
                  <a16:creationId xmlns:a16="http://schemas.microsoft.com/office/drawing/2014/main" id="{4DD4BB4D-0FD4-5D8E-B1D1-E6F04D6F8D02}"/>
                </a:ext>
              </a:extLst>
            </p:cNvPr>
            <p:cNvSpPr txBox="1"/>
            <p:nvPr/>
          </p:nvSpPr>
          <p:spPr>
            <a:xfrm>
              <a:off x="5186153" y="4233991"/>
              <a:ext cx="2014747" cy="523220"/>
            </a:xfrm>
            <a:prstGeom prst="rect">
              <a:avLst/>
            </a:prstGeom>
            <a:noFill/>
          </p:spPr>
          <p:txBody>
            <a:bodyPr wrap="square" rtlCol="0">
              <a:spAutoFit/>
            </a:bodyPr>
            <a:lstStyle/>
            <a:p>
              <a:pPr algn="ctr"/>
              <a:r>
                <a:rPr lang="en-US" altLang="ko-KR" sz="1400" b="1" dirty="0"/>
                <a:t>Impact materiality</a:t>
              </a:r>
            </a:p>
            <a:p>
              <a:pPr algn="ctr"/>
              <a:r>
                <a:rPr lang="en-US" altLang="ko-KR" sz="1400" b="1" dirty="0"/>
                <a:t>(</a:t>
              </a:r>
              <a:r>
                <a:rPr lang="ko-KR" altLang="en-US" sz="1400" b="1" dirty="0"/>
                <a:t>이해관계자 중심</a:t>
              </a:r>
              <a:r>
                <a:rPr lang="en-US" altLang="ko-KR" sz="1400" b="1" dirty="0"/>
                <a:t>)</a:t>
              </a:r>
            </a:p>
          </p:txBody>
        </p:sp>
        <p:sp>
          <p:nvSpPr>
            <p:cNvPr id="8" name="아래로 구부러진 화살표 15">
              <a:extLst>
                <a:ext uri="{FF2B5EF4-FFF2-40B4-BE49-F238E27FC236}">
                  <a16:creationId xmlns:a16="http://schemas.microsoft.com/office/drawing/2014/main" id="{BBD97BDD-7D7F-32DA-FF56-D2549AA0475B}"/>
                </a:ext>
              </a:extLst>
            </p:cNvPr>
            <p:cNvSpPr/>
            <p:nvPr/>
          </p:nvSpPr>
          <p:spPr>
            <a:xfrm rot="10800000" flipV="1">
              <a:off x="4110219" y="3041994"/>
              <a:ext cx="3971560" cy="39594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9" name="아래로 구부러진 화살표 16">
              <a:extLst>
                <a:ext uri="{FF2B5EF4-FFF2-40B4-BE49-F238E27FC236}">
                  <a16:creationId xmlns:a16="http://schemas.microsoft.com/office/drawing/2014/main" id="{78EA014C-1489-5437-F179-69A81246D323}"/>
                </a:ext>
              </a:extLst>
            </p:cNvPr>
            <p:cNvSpPr/>
            <p:nvPr/>
          </p:nvSpPr>
          <p:spPr>
            <a:xfrm flipV="1">
              <a:off x="4167369" y="4373224"/>
              <a:ext cx="3971560" cy="43553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0" name="직사각형 9">
              <a:extLst>
                <a:ext uri="{FF2B5EF4-FFF2-40B4-BE49-F238E27FC236}">
                  <a16:creationId xmlns:a16="http://schemas.microsoft.com/office/drawing/2014/main" id="{E81098FD-3498-87B7-C563-5E85E6852A43}"/>
                </a:ext>
              </a:extLst>
            </p:cNvPr>
            <p:cNvSpPr/>
            <p:nvPr/>
          </p:nvSpPr>
          <p:spPr>
            <a:xfrm>
              <a:off x="4821712" y="3105698"/>
              <a:ext cx="2662874" cy="523220"/>
            </a:xfrm>
            <a:prstGeom prst="rect">
              <a:avLst/>
            </a:prstGeom>
          </p:spPr>
          <p:txBody>
            <a:bodyPr wrap="square">
              <a:spAutoFit/>
            </a:bodyPr>
            <a:lstStyle/>
            <a:p>
              <a:pPr algn="ctr"/>
              <a:r>
                <a:rPr lang="en-US" altLang="ko-KR" sz="1400" b="1" dirty="0">
                  <a:solidFill>
                    <a:srgbClr val="FF0000"/>
                  </a:solidFill>
                </a:rPr>
                <a:t>Financial materiality</a:t>
              </a:r>
            </a:p>
            <a:p>
              <a:pPr algn="ctr"/>
              <a:r>
                <a:rPr lang="en-US" altLang="ko-KR" sz="1400" b="1" dirty="0">
                  <a:solidFill>
                    <a:srgbClr val="FF0000"/>
                  </a:solidFill>
                </a:rPr>
                <a:t>(</a:t>
              </a:r>
              <a:r>
                <a:rPr lang="ko-KR" altLang="en-US" sz="1400" b="1" dirty="0">
                  <a:solidFill>
                    <a:srgbClr val="FF0000"/>
                  </a:solidFill>
                </a:rPr>
                <a:t>투자자 중심</a:t>
              </a:r>
              <a:r>
                <a:rPr lang="en-US" altLang="ko-KR" sz="1400" b="1" dirty="0">
                  <a:solidFill>
                    <a:srgbClr val="FF0000"/>
                  </a:solidFill>
                </a:rPr>
                <a:t>)</a:t>
              </a:r>
            </a:p>
          </p:txBody>
        </p:sp>
        <p:sp>
          <p:nvSpPr>
            <p:cNvPr id="24" name="직사각형 23">
              <a:extLst>
                <a:ext uri="{FF2B5EF4-FFF2-40B4-BE49-F238E27FC236}">
                  <a16:creationId xmlns:a16="http://schemas.microsoft.com/office/drawing/2014/main" id="{9F8064DF-B44D-7969-AE33-723AF74EDB67}"/>
                </a:ext>
              </a:extLst>
            </p:cNvPr>
            <p:cNvSpPr/>
            <p:nvPr/>
          </p:nvSpPr>
          <p:spPr>
            <a:xfrm>
              <a:off x="3004390" y="2793809"/>
              <a:ext cx="6297521" cy="2292496"/>
            </a:xfrm>
            <a:prstGeom prst="rect">
              <a:avLst/>
            </a:prstGeom>
            <a:noFill/>
            <a:ln>
              <a:solidFill>
                <a:srgbClr val="2746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5" name="슬라이드 번호 개체 틀 24">
            <a:extLst>
              <a:ext uri="{FF2B5EF4-FFF2-40B4-BE49-F238E27FC236}">
                <a16:creationId xmlns:a16="http://schemas.microsoft.com/office/drawing/2014/main" id="{6D146F31-2F22-9465-44E0-92D08503A2BA}"/>
              </a:ext>
            </a:extLst>
          </p:cNvPr>
          <p:cNvSpPr>
            <a:spLocks noGrp="1"/>
          </p:cNvSpPr>
          <p:nvPr>
            <p:ph type="sldNum" sz="quarter" idx="12"/>
          </p:nvPr>
        </p:nvSpPr>
        <p:spPr/>
        <p:txBody>
          <a:bodyPr/>
          <a:lstStyle/>
          <a:p>
            <a:fld id="{2A3BDE75-907D-4853-87E8-76DDB018510F}" type="slidenum">
              <a:rPr lang="ko-KR" altLang="en-US" smtClean="0"/>
              <a:t>39</a:t>
            </a:fld>
            <a:endParaRPr lang="ko-KR" altLang="en-US"/>
          </a:p>
        </p:txBody>
      </p:sp>
    </p:spTree>
    <p:extLst>
      <p:ext uri="{BB962C8B-B14F-4D97-AF65-F5344CB8AC3E}">
        <p14:creationId xmlns:p14="http://schemas.microsoft.com/office/powerpoint/2010/main" val="1764457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직사각형 13">
            <a:extLst>
              <a:ext uri="{FF2B5EF4-FFF2-40B4-BE49-F238E27FC236}">
                <a16:creationId xmlns:a16="http://schemas.microsoft.com/office/drawing/2014/main" id="{784591A3-23BA-56CF-58DC-183677227CE5}"/>
              </a:ext>
            </a:extLst>
          </p:cNvPr>
          <p:cNvSpPr/>
          <p:nvPr/>
        </p:nvSpPr>
        <p:spPr>
          <a:xfrm>
            <a:off x="487731" y="1525555"/>
            <a:ext cx="10559963" cy="467885"/>
          </a:xfrm>
          <a:prstGeom prst="rect">
            <a:avLst/>
          </a:prstGeom>
        </p:spPr>
        <p:txBody>
          <a:bodyPr wrap="square">
            <a:spAutoFit/>
          </a:bodyPr>
          <a:lstStyle/>
          <a:p>
            <a:pPr marL="285750" indent="-285750">
              <a:lnSpc>
                <a:spcPct val="150000"/>
              </a:lnSpc>
              <a:buFont typeface="Wingdings" panose="05000000000000000000" pitchFamily="2" charset="2"/>
              <a:buChar char="§"/>
            </a:pPr>
            <a:r>
              <a:rPr lang="ko-KR" altLang="en-US" b="1" dirty="0">
                <a:latin typeface="나눔스퀘어OTF Bold" panose="020B0600000101010101" pitchFamily="34" charset="-127"/>
                <a:ea typeface="나눔스퀘어OTF Bold" panose="020B0600000101010101" pitchFamily="34" charset="-127"/>
              </a:rPr>
              <a:t>재무제표를 통해 기업가치</a:t>
            </a:r>
            <a:r>
              <a:rPr lang="en-US" altLang="ko-KR" b="1" dirty="0">
                <a:latin typeface="나눔스퀘어OTF Bold" panose="020B0600000101010101" pitchFamily="34" charset="-127"/>
                <a:ea typeface="나눔스퀘어OTF Bold" panose="020B0600000101010101" pitchFamily="34" charset="-127"/>
              </a:rPr>
              <a:t>(</a:t>
            </a:r>
            <a:r>
              <a:rPr lang="ko-KR" altLang="en-US" b="1" dirty="0">
                <a:latin typeface="나눔스퀘어OTF Bold" panose="020B0600000101010101" pitchFamily="34" charset="-127"/>
                <a:ea typeface="나눔스퀘어OTF Bold" panose="020B0600000101010101" pitchFamily="34" charset="-127"/>
              </a:rPr>
              <a:t>예측</a:t>
            </a:r>
            <a:r>
              <a:rPr lang="en-US" altLang="ko-KR" b="1" dirty="0">
                <a:latin typeface="나눔스퀘어OTF Bold" panose="020B0600000101010101" pitchFamily="34" charset="-127"/>
                <a:ea typeface="나눔스퀘어OTF Bold" panose="020B0600000101010101" pitchFamily="34" charset="-127"/>
              </a:rPr>
              <a:t>), </a:t>
            </a:r>
            <a:r>
              <a:rPr lang="ko-KR" altLang="en-US" b="1" dirty="0">
                <a:latin typeface="나눔스퀘어OTF Bold" panose="020B0600000101010101" pitchFamily="34" charset="-127"/>
                <a:ea typeface="나눔스퀘어OTF Bold" panose="020B0600000101010101" pitchFamily="34" charset="-127"/>
              </a:rPr>
              <a:t>이자율</a:t>
            </a:r>
            <a:r>
              <a:rPr lang="en-US" altLang="ko-KR" b="1" dirty="0">
                <a:latin typeface="나눔스퀘어OTF Bold" panose="020B0600000101010101" pitchFamily="34" charset="-127"/>
                <a:ea typeface="나눔스퀘어OTF Bold" panose="020B0600000101010101" pitchFamily="34" charset="-127"/>
              </a:rPr>
              <a:t>, </a:t>
            </a:r>
            <a:r>
              <a:rPr lang="ko-KR" altLang="en-US" b="1" dirty="0">
                <a:latin typeface="나눔스퀘어OTF Bold" panose="020B0600000101010101" pitchFamily="34" charset="-127"/>
                <a:ea typeface="나눔스퀘어OTF Bold" panose="020B0600000101010101" pitchFamily="34" charset="-127"/>
              </a:rPr>
              <a:t>자본비용 등을 계산하였지만</a:t>
            </a:r>
            <a:r>
              <a:rPr lang="en-US" altLang="ko-KR" b="1" dirty="0">
                <a:latin typeface="나눔스퀘어OTF Bold" panose="020B0600000101010101" pitchFamily="34" charset="-127"/>
                <a:ea typeface="나눔스퀘어OTF Bold" panose="020B0600000101010101" pitchFamily="34" charset="-127"/>
              </a:rPr>
              <a:t>, </a:t>
            </a:r>
            <a:r>
              <a:rPr lang="ko-KR" altLang="en-US" b="1" dirty="0">
                <a:latin typeface="나눔스퀘어OTF Bold" panose="020B0600000101010101" pitchFamily="34" charset="-127"/>
                <a:ea typeface="나눔스퀘어OTF Bold" panose="020B0600000101010101" pitchFamily="34" charset="-127"/>
              </a:rPr>
              <a:t>점점 예측가능성이 낮아짐</a:t>
            </a:r>
          </a:p>
        </p:txBody>
      </p:sp>
      <p:grpSp>
        <p:nvGrpSpPr>
          <p:cNvPr id="23" name="그룹 22">
            <a:extLst>
              <a:ext uri="{FF2B5EF4-FFF2-40B4-BE49-F238E27FC236}">
                <a16:creationId xmlns:a16="http://schemas.microsoft.com/office/drawing/2014/main" id="{28EF3FD6-6037-015B-9046-28212C55E94F}"/>
              </a:ext>
            </a:extLst>
          </p:cNvPr>
          <p:cNvGrpSpPr/>
          <p:nvPr/>
        </p:nvGrpSpPr>
        <p:grpSpPr>
          <a:xfrm>
            <a:off x="605233" y="2362715"/>
            <a:ext cx="10989333" cy="4450951"/>
            <a:chOff x="452030" y="2109938"/>
            <a:chExt cx="10989333" cy="4450951"/>
          </a:xfrm>
        </p:grpSpPr>
        <p:pic>
          <p:nvPicPr>
            <p:cNvPr id="13" name="Picture 2" descr="효율적으로 재무 분석 보고서를 작성하는 3 단계">
              <a:extLst>
                <a:ext uri="{FF2B5EF4-FFF2-40B4-BE49-F238E27FC236}">
                  <a16:creationId xmlns:a16="http://schemas.microsoft.com/office/drawing/2014/main" id="{0A378072-F893-3893-EE23-E12FD8521F3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29" r="50000"/>
            <a:stretch/>
          </p:blipFill>
          <p:spPr bwMode="auto">
            <a:xfrm>
              <a:off x="452030" y="2158977"/>
              <a:ext cx="3462683" cy="3464664"/>
            </a:xfrm>
            <a:prstGeom prst="rect">
              <a:avLst/>
            </a:prstGeom>
            <a:noFill/>
            <a:extLst>
              <a:ext uri="{909E8E84-426E-40DD-AFC4-6F175D3DCCD1}">
                <a14:hiddenFill xmlns:a14="http://schemas.microsoft.com/office/drawing/2010/main">
                  <a:solidFill>
                    <a:srgbClr val="FFFFFF"/>
                  </a:solidFill>
                </a14:hiddenFill>
              </a:ext>
            </a:extLst>
          </p:spPr>
        </p:pic>
        <p:sp>
          <p:nvSpPr>
            <p:cNvPr id="15" name="화살표: 오른쪽 14">
              <a:extLst>
                <a:ext uri="{FF2B5EF4-FFF2-40B4-BE49-F238E27FC236}">
                  <a16:creationId xmlns:a16="http://schemas.microsoft.com/office/drawing/2014/main" id="{77885597-D2C4-A646-087C-2C38A51BE6D3}"/>
                </a:ext>
              </a:extLst>
            </p:cNvPr>
            <p:cNvSpPr/>
            <p:nvPr/>
          </p:nvSpPr>
          <p:spPr>
            <a:xfrm>
              <a:off x="4067031" y="3458440"/>
              <a:ext cx="1234838" cy="262605"/>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곱하기 기호 15">
              <a:extLst>
                <a:ext uri="{FF2B5EF4-FFF2-40B4-BE49-F238E27FC236}">
                  <a16:creationId xmlns:a16="http://schemas.microsoft.com/office/drawing/2014/main" id="{8BA75AFA-ABDC-F2FF-C2B0-562E75D271FA}"/>
                </a:ext>
              </a:extLst>
            </p:cNvPr>
            <p:cNvSpPr/>
            <p:nvPr/>
          </p:nvSpPr>
          <p:spPr>
            <a:xfrm>
              <a:off x="4067031" y="3237011"/>
              <a:ext cx="1124311" cy="70546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17" name="Picture 4" descr="ESG 경영하라…엑슨모빌 저격한 행동주의펀드 | 한경닷컴">
              <a:extLst>
                <a:ext uri="{FF2B5EF4-FFF2-40B4-BE49-F238E27FC236}">
                  <a16:creationId xmlns:a16="http://schemas.microsoft.com/office/drawing/2014/main" id="{EE9C98DB-ABEE-EA98-CEBB-CB34494540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3654" y="2116404"/>
              <a:ext cx="3016063" cy="187258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테슬라, 차 팔아 돈 번 게 아니다?…&amp;#39;천슬라&amp;#39; 앞날은?">
              <a:extLst>
                <a:ext uri="{FF2B5EF4-FFF2-40B4-BE49-F238E27FC236}">
                  <a16:creationId xmlns:a16="http://schemas.microsoft.com/office/drawing/2014/main" id="{9D1E9248-C469-D0FE-E6D2-CE67F6D1A6E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313"/>
            <a:stretch/>
          </p:blipFill>
          <p:spPr bwMode="auto">
            <a:xfrm>
              <a:off x="5404462" y="4085517"/>
              <a:ext cx="3016062" cy="247537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thumbnail">
              <a:extLst>
                <a:ext uri="{FF2B5EF4-FFF2-40B4-BE49-F238E27FC236}">
                  <a16:creationId xmlns:a16="http://schemas.microsoft.com/office/drawing/2014/main" id="{5B9D5E2B-2112-972C-ADA6-5FC4A8AC3CB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91942" y="2109938"/>
              <a:ext cx="2731094" cy="222563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한달새 112% 폭등한 이 주식…&quot;대기업들 눈독&quot; 이유있는 질주 - 머니투데이">
              <a:extLst>
                <a:ext uri="{FF2B5EF4-FFF2-40B4-BE49-F238E27FC236}">
                  <a16:creationId xmlns:a16="http://schemas.microsoft.com/office/drawing/2014/main" id="{59CD4B09-8EDE-68A6-CFF5-D901F30424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73614" y="4364365"/>
              <a:ext cx="2967749" cy="2013830"/>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TextBox 21">
            <a:extLst>
              <a:ext uri="{FF2B5EF4-FFF2-40B4-BE49-F238E27FC236}">
                <a16:creationId xmlns:a16="http://schemas.microsoft.com/office/drawing/2014/main" id="{E109A499-D9C8-E640-2D22-BB4A9E8729F5}"/>
              </a:ext>
            </a:extLst>
          </p:cNvPr>
          <p:cNvSpPr txBox="1"/>
          <p:nvPr/>
        </p:nvSpPr>
        <p:spPr>
          <a:xfrm>
            <a:off x="468682" y="1135716"/>
            <a:ext cx="11172305"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IFRS</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는 왜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ISSB</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를 설립하였을까</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a:t>
            </a:r>
          </a:p>
        </p:txBody>
      </p:sp>
      <p:sp>
        <p:nvSpPr>
          <p:cNvPr id="3" name="직사각형 2">
            <a:extLst>
              <a:ext uri="{FF2B5EF4-FFF2-40B4-BE49-F238E27FC236}">
                <a16:creationId xmlns:a16="http://schemas.microsoft.com/office/drawing/2014/main" id="{D84BF3C6-D83C-58A7-13E1-FA1B0C10A57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35FA7A69-26CA-BE40-BDBF-7A480820D24D}"/>
              </a:ext>
            </a:extLst>
          </p:cNvPr>
          <p:cNvGrpSpPr/>
          <p:nvPr/>
        </p:nvGrpSpPr>
        <p:grpSpPr>
          <a:xfrm>
            <a:off x="404018" y="230978"/>
            <a:ext cx="2691166" cy="721519"/>
            <a:chOff x="404018" y="230978"/>
            <a:chExt cx="2691166" cy="721519"/>
          </a:xfrm>
        </p:grpSpPr>
        <p:sp>
          <p:nvSpPr>
            <p:cNvPr id="5" name="TextBox 4">
              <a:extLst>
                <a:ext uri="{FF2B5EF4-FFF2-40B4-BE49-F238E27FC236}">
                  <a16:creationId xmlns:a16="http://schemas.microsoft.com/office/drawing/2014/main" id="{FFC8DACB-F664-DBE4-9EA5-7C4E58069C6F}"/>
                </a:ext>
              </a:extLst>
            </p:cNvPr>
            <p:cNvSpPr txBox="1"/>
            <p:nvPr/>
          </p:nvSpPr>
          <p:spPr>
            <a:xfrm>
              <a:off x="959663" y="263915"/>
              <a:ext cx="2135521" cy="523220"/>
            </a:xfrm>
            <a:prstGeom prst="rect">
              <a:avLst/>
            </a:prstGeom>
            <a:noFill/>
          </p:spPr>
          <p:txBody>
            <a:bodyPr wrap="none" rtlCol="0">
              <a:spAutoFit/>
            </a:bodyPr>
            <a:lstStyle/>
            <a:p>
              <a:r>
                <a:rPr lang="en-US" altLang="ko-KR" sz="2800" b="1" dirty="0"/>
                <a:t>ISSB</a:t>
              </a:r>
              <a:r>
                <a:rPr lang="ko-KR" altLang="en-US" sz="2800" b="1" dirty="0"/>
                <a:t>의</a:t>
              </a:r>
              <a:r>
                <a:rPr lang="en-US" altLang="ko-KR" sz="2800" b="1" dirty="0"/>
                <a:t> </a:t>
              </a:r>
              <a:r>
                <a:rPr lang="ko-KR" altLang="en-US" sz="2800" b="1" dirty="0"/>
                <a:t>탄생</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6" name="그룹 5">
              <a:extLst>
                <a:ext uri="{FF2B5EF4-FFF2-40B4-BE49-F238E27FC236}">
                  <a16:creationId xmlns:a16="http://schemas.microsoft.com/office/drawing/2014/main" id="{3B672526-084D-C2D9-6FCD-45899E0BCF23}"/>
                </a:ext>
              </a:extLst>
            </p:cNvPr>
            <p:cNvGrpSpPr/>
            <p:nvPr/>
          </p:nvGrpSpPr>
          <p:grpSpPr>
            <a:xfrm>
              <a:off x="404018" y="230978"/>
              <a:ext cx="531538" cy="721519"/>
              <a:chOff x="404018" y="230978"/>
              <a:chExt cx="531538" cy="721519"/>
            </a:xfrm>
          </p:grpSpPr>
          <p:grpSp>
            <p:nvGrpSpPr>
              <p:cNvPr id="7" name="그룹 6">
                <a:extLst>
                  <a:ext uri="{FF2B5EF4-FFF2-40B4-BE49-F238E27FC236}">
                    <a16:creationId xmlns:a16="http://schemas.microsoft.com/office/drawing/2014/main" id="{2ABE330C-1F8D-7E3D-99EA-E8C55AD963B7}"/>
                  </a:ext>
                </a:extLst>
              </p:cNvPr>
              <p:cNvGrpSpPr/>
              <p:nvPr/>
            </p:nvGrpSpPr>
            <p:grpSpPr>
              <a:xfrm>
                <a:off x="404018" y="230978"/>
                <a:ext cx="507432" cy="721519"/>
                <a:chOff x="404018" y="230978"/>
                <a:chExt cx="507432" cy="721519"/>
              </a:xfrm>
            </p:grpSpPr>
            <p:sp>
              <p:nvSpPr>
                <p:cNvPr id="9" name="평행 사변형 8">
                  <a:extLst>
                    <a:ext uri="{FF2B5EF4-FFF2-40B4-BE49-F238E27FC236}">
                      <a16:creationId xmlns:a16="http://schemas.microsoft.com/office/drawing/2014/main" id="{5F9B7448-2AFE-0392-6F88-95419A8C5925}"/>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0" name="사각형: 둥근 모서리 9">
                  <a:extLst>
                    <a:ext uri="{FF2B5EF4-FFF2-40B4-BE49-F238E27FC236}">
                      <a16:creationId xmlns:a16="http://schemas.microsoft.com/office/drawing/2014/main" id="{91F2D1F6-C139-9BFB-7496-0899CAED3DEE}"/>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8" name="TextBox 7">
                <a:extLst>
                  <a:ext uri="{FF2B5EF4-FFF2-40B4-BE49-F238E27FC236}">
                    <a16:creationId xmlns:a16="http://schemas.microsoft.com/office/drawing/2014/main" id="{CCB53A86-D2BA-B235-5EAD-EFA332F1B671}"/>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4" name="슬라이드 번호 개체 틀 23">
            <a:extLst>
              <a:ext uri="{FF2B5EF4-FFF2-40B4-BE49-F238E27FC236}">
                <a16:creationId xmlns:a16="http://schemas.microsoft.com/office/drawing/2014/main" id="{19644481-A71B-D21E-DD3E-9763382FAF9A}"/>
              </a:ext>
            </a:extLst>
          </p:cNvPr>
          <p:cNvSpPr>
            <a:spLocks noGrp="1"/>
          </p:cNvSpPr>
          <p:nvPr>
            <p:ph type="sldNum" sz="quarter" idx="12"/>
          </p:nvPr>
        </p:nvSpPr>
        <p:spPr/>
        <p:txBody>
          <a:bodyPr/>
          <a:lstStyle/>
          <a:p>
            <a:fld id="{2A3BDE75-907D-4853-87E8-76DDB018510F}" type="slidenum">
              <a:rPr lang="ko-KR" altLang="en-US" smtClean="0"/>
              <a:t>40</a:t>
            </a:fld>
            <a:endParaRPr lang="ko-KR" altLang="en-US"/>
          </a:p>
        </p:txBody>
      </p:sp>
    </p:spTree>
    <p:extLst>
      <p:ext uri="{BB962C8B-B14F-4D97-AF65-F5344CB8AC3E}">
        <p14:creationId xmlns:p14="http://schemas.microsoft.com/office/powerpoint/2010/main" val="2457114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7">
            <a:extLst>
              <a:ext uri="{FF2B5EF4-FFF2-40B4-BE49-F238E27FC236}">
                <a16:creationId xmlns:a16="http://schemas.microsoft.com/office/drawing/2014/main" id="{A017C75B-5CB2-C82F-5DE4-A1E22B243810}"/>
              </a:ext>
            </a:extLst>
          </p:cNvPr>
          <p:cNvSpPr txBox="1"/>
          <p:nvPr/>
        </p:nvSpPr>
        <p:spPr>
          <a:xfrm>
            <a:off x="2142737" y="1550363"/>
            <a:ext cx="9071859" cy="707886"/>
          </a:xfrm>
          <a:prstGeom prst="rect">
            <a:avLst/>
          </a:prstGeom>
          <a:noFill/>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sz="2000" b="1" dirty="0">
                <a:latin typeface="맑은 고딕" pitchFamily="50" charset="-127"/>
              </a:rPr>
              <a:t>“</a:t>
            </a:r>
            <a:r>
              <a:rPr lang="ko-KR" altLang="en-US" sz="2000" b="1" dirty="0" err="1">
                <a:latin typeface="맑은 고딕" pitchFamily="50" charset="-127"/>
              </a:rPr>
              <a:t>블랙락</a:t>
            </a:r>
            <a:r>
              <a:rPr lang="ko-KR" altLang="en-US" sz="2000" b="1" dirty="0">
                <a:latin typeface="맑은 고딕" pitchFamily="50" charset="-127"/>
              </a:rPr>
              <a:t> 포트폴리오 구성의 기반인 자본시장 전망에 기후변화의 영향을 반영할 것입니다</a:t>
            </a:r>
            <a:r>
              <a:rPr lang="en-US" altLang="ko-KR" sz="2000" b="1" dirty="0">
                <a:latin typeface="맑은 고딕" pitchFamily="50" charset="-127"/>
              </a:rPr>
              <a:t>” (</a:t>
            </a:r>
            <a:r>
              <a:rPr lang="ko-KR" altLang="en-US" sz="2000" b="1" dirty="0">
                <a:latin typeface="맑은 고딕" pitchFamily="50" charset="-127"/>
              </a:rPr>
              <a:t>래리 핑크</a:t>
            </a:r>
            <a:r>
              <a:rPr lang="en-US" altLang="ko-KR" sz="2000" b="1" dirty="0">
                <a:latin typeface="맑은 고딕" pitchFamily="50" charset="-127"/>
              </a:rPr>
              <a:t>, </a:t>
            </a:r>
            <a:r>
              <a:rPr lang="ko-KR" altLang="en-US" sz="2000" b="1" dirty="0" err="1">
                <a:latin typeface="맑은 고딕" pitchFamily="50" charset="-127"/>
              </a:rPr>
              <a:t>블랙락</a:t>
            </a:r>
            <a:r>
              <a:rPr lang="en-US" altLang="ko-KR" sz="2000" b="1" dirty="0">
                <a:latin typeface="맑은 고딕" pitchFamily="50" charset="-127"/>
              </a:rPr>
              <a:t> CEO)</a:t>
            </a:r>
            <a:endParaRPr lang="ko-KR" altLang="en-US" sz="2000" b="1" dirty="0">
              <a:latin typeface="맑은 고딕" pitchFamily="50" charset="-127"/>
            </a:endParaRPr>
          </a:p>
        </p:txBody>
      </p:sp>
      <p:pic>
        <p:nvPicPr>
          <p:cNvPr id="5" name="Picture 2">
            <a:extLst>
              <a:ext uri="{FF2B5EF4-FFF2-40B4-BE49-F238E27FC236}">
                <a16:creationId xmlns:a16="http://schemas.microsoft.com/office/drawing/2014/main" id="{EB1FC316-243B-1405-1132-6DF9B3C420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1578"/>
          <a:stretch/>
        </p:blipFill>
        <p:spPr bwMode="auto">
          <a:xfrm>
            <a:off x="1054099" y="1480781"/>
            <a:ext cx="982800" cy="1005539"/>
          </a:xfrm>
          <a:prstGeom prst="rect">
            <a:avLst/>
          </a:prstGeom>
          <a:noFill/>
          <a:extLst>
            <a:ext uri="{909E8E84-426E-40DD-AFC4-6F175D3DCCD1}">
              <a14:hiddenFill xmlns:a14="http://schemas.microsoft.com/office/drawing/2010/main">
                <a:solidFill>
                  <a:srgbClr val="FFFFFF"/>
                </a:solidFill>
              </a14:hiddenFill>
            </a:ext>
          </a:extLst>
        </p:spPr>
      </p:pic>
      <p:sp>
        <p:nvSpPr>
          <p:cNvPr id="6" name="직사각형 5">
            <a:extLst>
              <a:ext uri="{FF2B5EF4-FFF2-40B4-BE49-F238E27FC236}">
                <a16:creationId xmlns:a16="http://schemas.microsoft.com/office/drawing/2014/main" id="{F5743096-40A0-13DB-3617-DB3F4592FD42}"/>
              </a:ext>
            </a:extLst>
          </p:cNvPr>
          <p:cNvSpPr/>
          <p:nvPr/>
        </p:nvSpPr>
        <p:spPr>
          <a:xfrm>
            <a:off x="838200" y="2727953"/>
            <a:ext cx="10515600" cy="2769989"/>
          </a:xfrm>
          <a:prstGeom prst="rect">
            <a:avLst/>
          </a:prstGeom>
        </p:spPr>
        <p:txBody>
          <a:bodyPr wrap="square">
            <a:spAutoFit/>
          </a:bodyPr>
          <a:lstStyle/>
          <a:p>
            <a:pPr marL="285750" indent="-285750" latinLnBrk="0">
              <a:lnSpc>
                <a:spcPct val="150000"/>
              </a:lnSpc>
              <a:buFontTx/>
              <a:buChar char="-"/>
            </a:pPr>
            <a:r>
              <a:rPr lang="ko-KR" altLang="en-US" sz="1600" b="1" dirty="0">
                <a:latin typeface="맑은 고딕" pitchFamily="50" charset="-127"/>
              </a:rPr>
              <a:t>회복 탄력성의 논거를 구성하는 주요 요인은 위기 </a:t>
            </a:r>
            <a:r>
              <a:rPr lang="en-US" altLang="ko-KR" sz="1600" b="1" dirty="0">
                <a:latin typeface="맑은 고딕" pitchFamily="50" charset="-127"/>
              </a:rPr>
              <a:t>(</a:t>
            </a:r>
            <a:r>
              <a:rPr lang="ko-KR" altLang="en-US" sz="1600" b="1" dirty="0">
                <a:latin typeface="맑은 고딕" pitchFamily="50" charset="-127"/>
              </a:rPr>
              <a:t>예</a:t>
            </a:r>
            <a:r>
              <a:rPr lang="en-US" altLang="ko-KR" sz="1600" b="1" dirty="0">
                <a:latin typeface="맑은 고딕" pitchFamily="50" charset="-127"/>
              </a:rPr>
              <a:t>: </a:t>
            </a:r>
            <a:r>
              <a:rPr lang="ko-KR" altLang="en-US" sz="1600" b="1" dirty="0">
                <a:latin typeface="맑은 고딕" pitchFamily="50" charset="-127"/>
              </a:rPr>
              <a:t>기후변화</a:t>
            </a:r>
            <a:r>
              <a:rPr lang="en-US" altLang="ko-KR" sz="1600" b="1" dirty="0">
                <a:latin typeface="맑은 고딕" pitchFamily="50" charset="-127"/>
              </a:rPr>
              <a:t>, COVID 19)</a:t>
            </a:r>
            <a:r>
              <a:rPr lang="ko-KR" altLang="en-US" sz="1600" b="1" dirty="0">
                <a:latin typeface="맑은 고딕" pitchFamily="50" charset="-127"/>
              </a:rPr>
              <a:t> 가운데 투자자가 보여준 지속가능성 자산에 대한 선호</a:t>
            </a:r>
            <a:endParaRPr lang="en-US" altLang="ko-KR" sz="1600" b="1" dirty="0">
              <a:latin typeface="맑은 고딕" pitchFamily="50" charset="-127"/>
            </a:endParaRPr>
          </a:p>
          <a:p>
            <a:pPr marL="285750" indent="-285750" latinLnBrk="0">
              <a:lnSpc>
                <a:spcPct val="150000"/>
              </a:lnSpc>
              <a:buFontTx/>
              <a:buChar char="-"/>
            </a:pPr>
            <a:r>
              <a:rPr lang="ko-KR" altLang="en-US" sz="1600" b="1" dirty="0">
                <a:latin typeface="맑은 고딕" pitchFamily="50" charset="-127"/>
              </a:rPr>
              <a:t>투자자들이 시장의 혼란 속에서 포트폴리오를 </a:t>
            </a:r>
            <a:r>
              <a:rPr lang="ko-KR" altLang="en-US" sz="1600" b="1" dirty="0" err="1">
                <a:latin typeface="맑은 고딕" pitchFamily="50" charset="-127"/>
              </a:rPr>
              <a:t>리밸런싱</a:t>
            </a:r>
            <a:r>
              <a:rPr lang="ko-KR" altLang="en-US" sz="1600" b="1" dirty="0">
                <a:latin typeface="맑은 고딕" pitchFamily="50" charset="-127"/>
              </a:rPr>
              <a:t> 하면서 전통적인 펀드보다 지속가능성 펀드를 선호하는 경향이 점점 더 강해졌음 </a:t>
            </a:r>
            <a:endParaRPr lang="en-US" altLang="ko-KR" sz="1600" b="1" dirty="0">
              <a:latin typeface="맑은 고딕" pitchFamily="50" charset="-127"/>
            </a:endParaRPr>
          </a:p>
          <a:p>
            <a:pPr marL="285750" indent="-285750" latinLnBrk="0">
              <a:lnSpc>
                <a:spcPct val="150000"/>
              </a:lnSpc>
              <a:buFontTx/>
              <a:buChar char="-"/>
            </a:pPr>
            <a:r>
              <a:rPr lang="en-US" altLang="ko-KR" sz="1600" b="1" dirty="0">
                <a:latin typeface="맑은 고딕" pitchFamily="50" charset="-127"/>
              </a:rPr>
              <a:t>BlackRock Investment Institute</a:t>
            </a:r>
            <a:r>
              <a:rPr lang="ko-KR" altLang="en-US" sz="1600" b="1" dirty="0">
                <a:latin typeface="맑은 고딕" pitchFamily="50" charset="-127"/>
              </a:rPr>
              <a:t> 의 내용에 따르면 지속가능성</a:t>
            </a:r>
            <a:r>
              <a:rPr lang="en-US" altLang="ko-KR" sz="1600" b="1" dirty="0">
                <a:latin typeface="맑은 고딕" pitchFamily="50" charset="-127"/>
              </a:rPr>
              <a:t> </a:t>
            </a:r>
            <a:r>
              <a:rPr lang="ko-KR" altLang="en-US" sz="1600" b="1" dirty="0">
                <a:latin typeface="맑은 고딕" pitchFamily="50" charset="-127"/>
              </a:rPr>
              <a:t>성과가 우수할수록 회복 탄력성에 긍정적인 요인</a:t>
            </a:r>
            <a:endParaRPr lang="en-US" altLang="ko-KR" sz="1600" b="1" dirty="0">
              <a:latin typeface="맑은 고딕" pitchFamily="50" charset="-127"/>
            </a:endParaRPr>
          </a:p>
          <a:p>
            <a:pPr marL="285750" indent="-285750" latinLnBrk="0">
              <a:lnSpc>
                <a:spcPct val="150000"/>
              </a:lnSpc>
              <a:buFontTx/>
              <a:buChar char="-"/>
            </a:pPr>
            <a:r>
              <a:rPr lang="ko-KR" altLang="en-US" sz="1600" b="1" dirty="0">
                <a:latin typeface="맑은 고딕" pitchFamily="50" charset="-127"/>
              </a:rPr>
              <a:t>기후 변화에 따른 새로운 투자 수익률 모델을 만들기 위해 관련</a:t>
            </a:r>
            <a:r>
              <a:rPr lang="en-US" altLang="ko-KR" sz="1600" b="1" dirty="0">
                <a:latin typeface="맑은 고딕" pitchFamily="50" charset="-127"/>
              </a:rPr>
              <a:t> </a:t>
            </a:r>
            <a:r>
              <a:rPr lang="ko-KR" altLang="en-US" sz="1600" b="1" dirty="0">
                <a:latin typeface="맑은 고딕" pitchFamily="50" charset="-127"/>
              </a:rPr>
              <a:t>정보가 필요 </a:t>
            </a:r>
            <a:r>
              <a:rPr lang="en-US" altLang="ko-KR" sz="1600" b="1" dirty="0">
                <a:latin typeface="맑은 고딕" pitchFamily="50" charset="-127"/>
              </a:rPr>
              <a:t>(</a:t>
            </a:r>
            <a:r>
              <a:rPr lang="ko-KR" altLang="en-US" sz="1600" b="1" dirty="0">
                <a:latin typeface="맑은 고딕" pitchFamily="50" charset="-127"/>
              </a:rPr>
              <a:t>예측가능성 확대</a:t>
            </a:r>
            <a:r>
              <a:rPr lang="en-US" altLang="ko-KR" sz="1600" b="1" dirty="0">
                <a:latin typeface="맑은 고딕" pitchFamily="50" charset="-127"/>
              </a:rPr>
              <a:t>)</a:t>
            </a:r>
          </a:p>
          <a:p>
            <a:pPr marL="285750" indent="-285750" latinLnBrk="0">
              <a:lnSpc>
                <a:spcPct val="150000"/>
              </a:lnSpc>
              <a:buFontTx/>
              <a:buChar char="-"/>
            </a:pPr>
            <a:r>
              <a:rPr lang="ko-KR" altLang="en-US" sz="1600" b="1" dirty="0">
                <a:latin typeface="맑은 고딕" pitchFamily="50" charset="-127"/>
              </a:rPr>
              <a:t>기업들에게 기후변화 관련 정보공시를 요구</a:t>
            </a:r>
            <a:endParaRPr lang="en-US" altLang="ko-KR" sz="1600" b="1" dirty="0">
              <a:latin typeface="맑은 고딕" pitchFamily="50" charset="-127"/>
            </a:endParaRPr>
          </a:p>
        </p:txBody>
      </p:sp>
      <p:sp>
        <p:nvSpPr>
          <p:cNvPr id="7" name="직사각형 6">
            <a:extLst>
              <a:ext uri="{FF2B5EF4-FFF2-40B4-BE49-F238E27FC236}">
                <a16:creationId xmlns:a16="http://schemas.microsoft.com/office/drawing/2014/main" id="{73638708-C589-423E-E947-1D13DADC3C42}"/>
              </a:ext>
            </a:extLst>
          </p:cNvPr>
          <p:cNvSpPr/>
          <p:nvPr/>
        </p:nvSpPr>
        <p:spPr>
          <a:xfrm>
            <a:off x="933778" y="1392657"/>
            <a:ext cx="10537300" cy="1164774"/>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a:extLst>
              <a:ext uri="{FF2B5EF4-FFF2-40B4-BE49-F238E27FC236}">
                <a16:creationId xmlns:a16="http://schemas.microsoft.com/office/drawing/2014/main" id="{923C3B24-EEE1-D8F6-FA41-BAFB49EE6C62}"/>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82E76801-A6C8-D901-32CC-F69D87E2223A}"/>
              </a:ext>
            </a:extLst>
          </p:cNvPr>
          <p:cNvGrpSpPr/>
          <p:nvPr/>
        </p:nvGrpSpPr>
        <p:grpSpPr>
          <a:xfrm>
            <a:off x="404018" y="230978"/>
            <a:ext cx="4584312" cy="721519"/>
            <a:chOff x="404018" y="230978"/>
            <a:chExt cx="4584312" cy="721519"/>
          </a:xfrm>
        </p:grpSpPr>
        <p:sp>
          <p:nvSpPr>
            <p:cNvPr id="10" name="TextBox 9">
              <a:extLst>
                <a:ext uri="{FF2B5EF4-FFF2-40B4-BE49-F238E27FC236}">
                  <a16:creationId xmlns:a16="http://schemas.microsoft.com/office/drawing/2014/main" id="{3C4671B1-5C94-514D-7AD3-A10E2A9E5DD9}"/>
                </a:ext>
              </a:extLst>
            </p:cNvPr>
            <p:cNvSpPr txBox="1"/>
            <p:nvPr/>
          </p:nvSpPr>
          <p:spPr>
            <a:xfrm>
              <a:off x="959663" y="263915"/>
              <a:ext cx="4028667" cy="523220"/>
            </a:xfrm>
            <a:prstGeom prst="rect">
              <a:avLst/>
            </a:prstGeom>
            <a:noFill/>
          </p:spPr>
          <p:txBody>
            <a:bodyPr wrap="none" rtlCol="0">
              <a:spAutoFit/>
            </a:bodyPr>
            <a:lstStyle/>
            <a:p>
              <a:r>
                <a:rPr lang="ko-KR" altLang="en-US" sz="2800" b="1" dirty="0"/>
                <a:t>투자자들의 강력한 요구</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1" name="그룹 10">
              <a:extLst>
                <a:ext uri="{FF2B5EF4-FFF2-40B4-BE49-F238E27FC236}">
                  <a16:creationId xmlns:a16="http://schemas.microsoft.com/office/drawing/2014/main" id="{384DFA54-2F64-8E6B-6EA4-9FBC1FB9D0F3}"/>
                </a:ext>
              </a:extLst>
            </p:cNvPr>
            <p:cNvGrpSpPr/>
            <p:nvPr/>
          </p:nvGrpSpPr>
          <p:grpSpPr>
            <a:xfrm>
              <a:off x="404018" y="230978"/>
              <a:ext cx="531538" cy="721519"/>
              <a:chOff x="404018" y="230978"/>
              <a:chExt cx="531538" cy="721519"/>
            </a:xfrm>
          </p:grpSpPr>
          <p:grpSp>
            <p:nvGrpSpPr>
              <p:cNvPr id="12" name="그룹 11">
                <a:extLst>
                  <a:ext uri="{FF2B5EF4-FFF2-40B4-BE49-F238E27FC236}">
                    <a16:creationId xmlns:a16="http://schemas.microsoft.com/office/drawing/2014/main" id="{D863AE3D-FAC6-B9DA-EE98-8531CA143A75}"/>
                  </a:ext>
                </a:extLst>
              </p:cNvPr>
              <p:cNvGrpSpPr/>
              <p:nvPr/>
            </p:nvGrpSpPr>
            <p:grpSpPr>
              <a:xfrm>
                <a:off x="404018" y="230978"/>
                <a:ext cx="507432" cy="721519"/>
                <a:chOff x="404018" y="230978"/>
                <a:chExt cx="507432" cy="721519"/>
              </a:xfrm>
            </p:grpSpPr>
            <p:sp>
              <p:nvSpPr>
                <p:cNvPr id="14" name="평행 사변형 13">
                  <a:extLst>
                    <a:ext uri="{FF2B5EF4-FFF2-40B4-BE49-F238E27FC236}">
                      <a16:creationId xmlns:a16="http://schemas.microsoft.com/office/drawing/2014/main" id="{3B71C79B-BDC8-3666-931D-89F465C862FE}"/>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5" name="사각형: 둥근 모서리 14">
                  <a:extLst>
                    <a:ext uri="{FF2B5EF4-FFF2-40B4-BE49-F238E27FC236}">
                      <a16:creationId xmlns:a16="http://schemas.microsoft.com/office/drawing/2014/main" id="{7F02B857-9E4D-83EA-CE23-1540B4200B3E}"/>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3" name="TextBox 12">
                <a:extLst>
                  <a:ext uri="{FF2B5EF4-FFF2-40B4-BE49-F238E27FC236}">
                    <a16:creationId xmlns:a16="http://schemas.microsoft.com/office/drawing/2014/main" id="{0FED923C-EA21-F632-6A58-62471355483D}"/>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2" name="슬라이드 번호 개체 틀 21">
            <a:extLst>
              <a:ext uri="{FF2B5EF4-FFF2-40B4-BE49-F238E27FC236}">
                <a16:creationId xmlns:a16="http://schemas.microsoft.com/office/drawing/2014/main" id="{4AC7A4C2-2327-C7A1-1D62-D7F4C179ADE2}"/>
              </a:ext>
            </a:extLst>
          </p:cNvPr>
          <p:cNvSpPr>
            <a:spLocks noGrp="1"/>
          </p:cNvSpPr>
          <p:nvPr>
            <p:ph type="sldNum" sz="quarter" idx="12"/>
          </p:nvPr>
        </p:nvSpPr>
        <p:spPr/>
        <p:txBody>
          <a:bodyPr/>
          <a:lstStyle/>
          <a:p>
            <a:fld id="{2A3BDE75-907D-4853-87E8-76DDB018510F}" type="slidenum">
              <a:rPr lang="ko-KR" altLang="en-US" smtClean="0"/>
              <a:t>41</a:t>
            </a:fld>
            <a:endParaRPr lang="ko-KR" altLang="en-US"/>
          </a:p>
        </p:txBody>
      </p:sp>
    </p:spTree>
    <p:extLst>
      <p:ext uri="{BB962C8B-B14F-4D97-AF65-F5344CB8AC3E}">
        <p14:creationId xmlns:p14="http://schemas.microsoft.com/office/powerpoint/2010/main" val="31220166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68B0757F-998A-9538-DD0E-18D951C34467}"/>
              </a:ext>
            </a:extLst>
          </p:cNvPr>
          <p:cNvPicPr>
            <a:picLocks noChangeAspect="1"/>
          </p:cNvPicPr>
          <p:nvPr/>
        </p:nvPicPr>
        <p:blipFill>
          <a:blip r:embed="rId2"/>
          <a:stretch>
            <a:fillRect/>
          </a:stretch>
        </p:blipFill>
        <p:spPr>
          <a:xfrm>
            <a:off x="494170" y="1208380"/>
            <a:ext cx="6509594" cy="5123493"/>
          </a:xfrm>
          <a:prstGeom prst="rect">
            <a:avLst/>
          </a:prstGeom>
        </p:spPr>
      </p:pic>
      <p:graphicFrame>
        <p:nvGraphicFramePr>
          <p:cNvPr id="4" name="표 3">
            <a:extLst>
              <a:ext uri="{FF2B5EF4-FFF2-40B4-BE49-F238E27FC236}">
                <a16:creationId xmlns:a16="http://schemas.microsoft.com/office/drawing/2014/main" id="{9C389F4F-C5BE-A3E0-73CF-DDB6847AC34B}"/>
              </a:ext>
            </a:extLst>
          </p:cNvPr>
          <p:cNvGraphicFramePr>
            <a:graphicFrameLocks noGrp="1"/>
          </p:cNvGraphicFramePr>
          <p:nvPr>
            <p:extLst>
              <p:ext uri="{D42A27DB-BD31-4B8C-83A1-F6EECF244321}">
                <p14:modId xmlns:p14="http://schemas.microsoft.com/office/powerpoint/2010/main" val="10629081"/>
              </p:ext>
            </p:extLst>
          </p:nvPr>
        </p:nvGraphicFramePr>
        <p:xfrm>
          <a:off x="6899740" y="1342598"/>
          <a:ext cx="4723186" cy="4910289"/>
        </p:xfrm>
        <a:graphic>
          <a:graphicData uri="http://schemas.openxmlformats.org/drawingml/2006/table">
            <a:tbl>
              <a:tblPr/>
              <a:tblGrid>
                <a:gridCol w="4723186">
                  <a:extLst>
                    <a:ext uri="{9D8B030D-6E8A-4147-A177-3AD203B41FA5}">
                      <a16:colId xmlns:a16="http://schemas.microsoft.com/office/drawing/2014/main" val="2459382545"/>
                    </a:ext>
                  </a:extLst>
                </a:gridCol>
              </a:tblGrid>
              <a:tr h="4910289">
                <a:tc>
                  <a:txBody>
                    <a:bodyPr/>
                    <a:lstStyle/>
                    <a:p>
                      <a:pPr marL="0" marR="0" indent="0" algn="just" fontAlgn="base" latinLnBrk="1">
                        <a:lnSpc>
                          <a:spcPct val="150000"/>
                        </a:lnSpc>
                        <a:spcBef>
                          <a:spcPts val="0"/>
                        </a:spcBef>
                        <a:spcAft>
                          <a:spcPts val="0"/>
                        </a:spcAft>
                      </a:pPr>
                      <a:r>
                        <a:rPr lang="en-US" sz="1200" kern="0" spc="0" dirty="0">
                          <a:solidFill>
                            <a:srgbClr val="000000"/>
                          </a:solidFill>
                          <a:effectLst/>
                          <a:latin typeface="+mj-lt"/>
                          <a:ea typeface="함초롬바탕" panose="02030604000101010101" pitchFamily="18" charset="-127"/>
                        </a:rPr>
                        <a:t>Some respondents explained that the impact of the reporting entity on the wider environment is a major factor for assessing exposure to risks and opportunities and is, therefore, important information for making </a:t>
                      </a:r>
                      <a:r>
                        <a:rPr lang="en-US" sz="1200" b="1" u="sng" kern="0" spc="0" dirty="0">
                          <a:solidFill>
                            <a:srgbClr val="FF0000"/>
                          </a:solidFill>
                          <a:effectLst/>
                          <a:latin typeface="+mj-lt"/>
                          <a:ea typeface="함초롬바탕" panose="02030604000101010101" pitchFamily="18" charset="-127"/>
                        </a:rPr>
                        <a:t>investment decisions</a:t>
                      </a:r>
                      <a:r>
                        <a:rPr lang="en-US" sz="1200" kern="0" spc="0" dirty="0">
                          <a:solidFill>
                            <a:srgbClr val="000000"/>
                          </a:solidFill>
                          <a:effectLst/>
                          <a:latin typeface="+mj-lt"/>
                          <a:ea typeface="함초롬바탕" panose="02030604000101010101" pitchFamily="18" charset="-127"/>
                        </a:rPr>
                        <a:t>. As such, in practice, the lines between single and double materiality might be blurred. Such respondents acknowledged that other stakeholders, such as civil society, labor, trade associations, non-governmental organizations and governments, could also use the information disclosed to investors for their own purposes, as is currently the case for financial statements prepared in accordance with IFRS Standards. Most respondents acknowledged that </a:t>
                      </a:r>
                      <a:r>
                        <a:rPr lang="en-US" sz="1200" b="1" u="sng" kern="0" spc="0" dirty="0">
                          <a:solidFill>
                            <a:srgbClr val="FF0000"/>
                          </a:solidFill>
                          <a:effectLst/>
                          <a:latin typeface="+mj-lt"/>
                          <a:ea typeface="함초롬바탕" panose="02030604000101010101" pitchFamily="18" charset="-127"/>
                        </a:rPr>
                        <a:t>a focus on the information needs of investors</a:t>
                      </a:r>
                      <a:r>
                        <a:rPr lang="en-US" sz="1200" b="1" kern="0" spc="0" dirty="0">
                          <a:solidFill>
                            <a:srgbClr val="000000"/>
                          </a:solidFill>
                          <a:effectLst/>
                          <a:latin typeface="+mj-lt"/>
                          <a:ea typeface="함초롬바탕" panose="02030604000101010101" pitchFamily="18" charset="-127"/>
                        </a:rPr>
                        <a:t> </a:t>
                      </a:r>
                      <a:r>
                        <a:rPr lang="en-US" sz="1200" kern="0" spc="0" dirty="0">
                          <a:solidFill>
                            <a:srgbClr val="000000"/>
                          </a:solidFill>
                          <a:effectLst/>
                          <a:latin typeface="+mj-lt"/>
                          <a:ea typeface="함초롬바탕" panose="02030604000101010101" pitchFamily="18" charset="-127"/>
                        </a:rPr>
                        <a:t>was the option most likely to achieve global support and to be mandated globally. Those respondents said that as a result, it could prove beneficial for the new board to work closely with </a:t>
                      </a:r>
                      <a:r>
                        <a:rPr lang="en-US" sz="1200" b="1" u="sng" kern="0" spc="0" dirty="0">
                          <a:solidFill>
                            <a:srgbClr val="FF0000"/>
                          </a:solidFill>
                          <a:effectLst/>
                          <a:latin typeface="+mj-lt"/>
                          <a:ea typeface="함초롬바탕" panose="02030604000101010101" pitchFamily="18" charset="-127"/>
                        </a:rPr>
                        <a:t>IOSCO</a:t>
                      </a:r>
                      <a:r>
                        <a:rPr lang="en-US" sz="1200" kern="0" spc="0" dirty="0">
                          <a:solidFill>
                            <a:srgbClr val="000000"/>
                          </a:solidFill>
                          <a:effectLst/>
                          <a:latin typeface="+mj-lt"/>
                          <a:ea typeface="함초롬바탕" panose="02030604000101010101" pitchFamily="18" charset="-127"/>
                        </a:rPr>
                        <a:t> to provide a </a:t>
                      </a:r>
                      <a:r>
                        <a:rPr lang="en-US" sz="1200" b="1" u="sng" kern="0" spc="0" dirty="0">
                          <a:solidFill>
                            <a:srgbClr val="FF0000"/>
                          </a:solidFill>
                          <a:effectLst/>
                          <a:latin typeface="+mj-lt"/>
                          <a:ea typeface="함초롬바탕" panose="02030604000101010101" pitchFamily="18" charset="-127"/>
                        </a:rPr>
                        <a:t>global baseline </a:t>
                      </a:r>
                      <a:r>
                        <a:rPr lang="en-US" sz="1200" kern="0" spc="0" dirty="0">
                          <a:solidFill>
                            <a:srgbClr val="000000"/>
                          </a:solidFill>
                          <a:effectLst/>
                          <a:latin typeface="+mj-lt"/>
                          <a:ea typeface="함초롬바탕" panose="02030604000101010101" pitchFamily="18" charset="-127"/>
                        </a:rPr>
                        <a:t>that would prevent fragmentation and, therefore, increase global capital allocation toward more sustainable business activities</a:t>
                      </a:r>
                      <a:endParaRPr lang="en-US" sz="1200" kern="0" spc="0" dirty="0">
                        <a:solidFill>
                          <a:srgbClr val="000000"/>
                        </a:solidFill>
                        <a:effectLst/>
                        <a:latin typeface="+mj-lt"/>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21318387"/>
                  </a:ext>
                </a:extLst>
              </a:tr>
            </a:tbl>
          </a:graphicData>
        </a:graphic>
      </p:graphicFrame>
      <p:sp>
        <p:nvSpPr>
          <p:cNvPr id="5" name="직사각형 4">
            <a:extLst>
              <a:ext uri="{FF2B5EF4-FFF2-40B4-BE49-F238E27FC236}">
                <a16:creationId xmlns:a16="http://schemas.microsoft.com/office/drawing/2014/main" id="{096998C3-01DC-23CD-15F5-ACBC272F23F2}"/>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6" name="그룹 5">
            <a:extLst>
              <a:ext uri="{FF2B5EF4-FFF2-40B4-BE49-F238E27FC236}">
                <a16:creationId xmlns:a16="http://schemas.microsoft.com/office/drawing/2014/main" id="{C467B787-24EC-C38C-CF2E-1867CA85D8BF}"/>
              </a:ext>
            </a:extLst>
          </p:cNvPr>
          <p:cNvGrpSpPr/>
          <p:nvPr/>
        </p:nvGrpSpPr>
        <p:grpSpPr>
          <a:xfrm>
            <a:off x="404018" y="230978"/>
            <a:ext cx="5555732" cy="721519"/>
            <a:chOff x="404018" y="230978"/>
            <a:chExt cx="5555732" cy="721519"/>
          </a:xfrm>
        </p:grpSpPr>
        <p:sp>
          <p:nvSpPr>
            <p:cNvPr id="7" name="TextBox 6">
              <a:extLst>
                <a:ext uri="{FF2B5EF4-FFF2-40B4-BE49-F238E27FC236}">
                  <a16:creationId xmlns:a16="http://schemas.microsoft.com/office/drawing/2014/main" id="{63DE42FB-5CA5-68A4-DAE9-442BBD0A7B7B}"/>
                </a:ext>
              </a:extLst>
            </p:cNvPr>
            <p:cNvSpPr txBox="1"/>
            <p:nvPr/>
          </p:nvSpPr>
          <p:spPr>
            <a:xfrm>
              <a:off x="959663" y="263915"/>
              <a:ext cx="5000087" cy="523220"/>
            </a:xfrm>
            <a:prstGeom prst="rect">
              <a:avLst/>
            </a:prstGeom>
            <a:noFill/>
          </p:spPr>
          <p:txBody>
            <a:bodyPr wrap="none" rtlCol="0">
              <a:spAutoFit/>
            </a:bodyPr>
            <a:lstStyle/>
            <a:p>
              <a:r>
                <a:rPr lang="ko-KR" altLang="en-US" sz="2800" b="1" dirty="0">
                  <a:ln>
                    <a:solidFill>
                      <a:schemeClr val="bg1">
                        <a:lumMod val="75000"/>
                        <a:alpha val="0"/>
                      </a:schemeClr>
                    </a:solidFill>
                  </a:ln>
                  <a:latin typeface="+mj-lt"/>
                  <a:ea typeface="Noto Sans KR Bold" panose="020B0800000000000000" pitchFamily="50" charset="-127"/>
                </a:rPr>
                <a:t>기존 전문기구와 통합 및 협업</a:t>
              </a:r>
            </a:p>
          </p:txBody>
        </p:sp>
        <p:grpSp>
          <p:nvGrpSpPr>
            <p:cNvPr id="8" name="그룹 7">
              <a:extLst>
                <a:ext uri="{FF2B5EF4-FFF2-40B4-BE49-F238E27FC236}">
                  <a16:creationId xmlns:a16="http://schemas.microsoft.com/office/drawing/2014/main" id="{BD8BDD38-2F56-D475-78F2-53297820E111}"/>
                </a:ext>
              </a:extLst>
            </p:cNvPr>
            <p:cNvGrpSpPr/>
            <p:nvPr/>
          </p:nvGrpSpPr>
          <p:grpSpPr>
            <a:xfrm>
              <a:off x="404018" y="230978"/>
              <a:ext cx="531538" cy="721519"/>
              <a:chOff x="404018" y="230978"/>
              <a:chExt cx="531538" cy="721519"/>
            </a:xfrm>
          </p:grpSpPr>
          <p:grpSp>
            <p:nvGrpSpPr>
              <p:cNvPr id="9" name="그룹 8">
                <a:extLst>
                  <a:ext uri="{FF2B5EF4-FFF2-40B4-BE49-F238E27FC236}">
                    <a16:creationId xmlns:a16="http://schemas.microsoft.com/office/drawing/2014/main" id="{1ED782FB-EBCB-2114-B0A2-B83ABDCF08D2}"/>
                  </a:ext>
                </a:extLst>
              </p:cNvPr>
              <p:cNvGrpSpPr/>
              <p:nvPr/>
            </p:nvGrpSpPr>
            <p:grpSpPr>
              <a:xfrm>
                <a:off x="404018" y="230978"/>
                <a:ext cx="507432" cy="721519"/>
                <a:chOff x="404018" y="230978"/>
                <a:chExt cx="507432" cy="721519"/>
              </a:xfrm>
            </p:grpSpPr>
            <p:sp>
              <p:nvSpPr>
                <p:cNvPr id="11" name="평행 사변형 10">
                  <a:extLst>
                    <a:ext uri="{FF2B5EF4-FFF2-40B4-BE49-F238E27FC236}">
                      <a16:creationId xmlns:a16="http://schemas.microsoft.com/office/drawing/2014/main" id="{7483743A-BB94-3F80-6063-6EC326519D82}"/>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2" name="사각형: 둥근 모서리 11">
                  <a:extLst>
                    <a:ext uri="{FF2B5EF4-FFF2-40B4-BE49-F238E27FC236}">
                      <a16:creationId xmlns:a16="http://schemas.microsoft.com/office/drawing/2014/main" id="{A0B85DEF-A389-692F-4C01-9232125C0750}"/>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0" name="TextBox 9">
                <a:extLst>
                  <a:ext uri="{FF2B5EF4-FFF2-40B4-BE49-F238E27FC236}">
                    <a16:creationId xmlns:a16="http://schemas.microsoft.com/office/drawing/2014/main" id="{0870F01C-5C5D-70E8-E061-70DE2955C68D}"/>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E54B7D62-D85C-471A-4464-2B8FCACF4DDD}"/>
              </a:ext>
            </a:extLst>
          </p:cNvPr>
          <p:cNvSpPr>
            <a:spLocks noGrp="1"/>
          </p:cNvSpPr>
          <p:nvPr>
            <p:ph type="sldNum" sz="quarter" idx="12"/>
          </p:nvPr>
        </p:nvSpPr>
        <p:spPr/>
        <p:txBody>
          <a:bodyPr/>
          <a:lstStyle/>
          <a:p>
            <a:fld id="{2A3BDE75-907D-4853-87E8-76DDB018510F}" type="slidenum">
              <a:rPr lang="ko-KR" altLang="en-US" smtClean="0"/>
              <a:t>42</a:t>
            </a:fld>
            <a:endParaRPr lang="ko-KR" altLang="en-US"/>
          </a:p>
        </p:txBody>
      </p:sp>
    </p:spTree>
    <p:extLst>
      <p:ext uri="{BB962C8B-B14F-4D97-AF65-F5344CB8AC3E}">
        <p14:creationId xmlns:p14="http://schemas.microsoft.com/office/powerpoint/2010/main" val="282899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id="{0CA6D045-AD18-F258-E73F-282FDD9FA0F6}"/>
              </a:ext>
            </a:extLst>
          </p:cNvPr>
          <p:cNvGrpSpPr/>
          <p:nvPr/>
        </p:nvGrpSpPr>
        <p:grpSpPr>
          <a:xfrm>
            <a:off x="838200" y="2425002"/>
            <a:ext cx="10515600" cy="3780000"/>
            <a:chOff x="489365" y="2191055"/>
            <a:chExt cx="11172305" cy="3916680"/>
          </a:xfrm>
        </p:grpSpPr>
        <p:sp>
          <p:nvSpPr>
            <p:cNvPr id="4" name="직사각형 3">
              <a:extLst>
                <a:ext uri="{FF2B5EF4-FFF2-40B4-BE49-F238E27FC236}">
                  <a16:creationId xmlns:a16="http://schemas.microsoft.com/office/drawing/2014/main" id="{3CEB60EA-8AC5-3454-8F12-FB7445C8251C}"/>
                </a:ext>
              </a:extLst>
            </p:cNvPr>
            <p:cNvSpPr/>
            <p:nvPr/>
          </p:nvSpPr>
          <p:spPr>
            <a:xfrm>
              <a:off x="8771588" y="2266816"/>
              <a:ext cx="2628000" cy="3734239"/>
            </a:xfrm>
            <a:prstGeom prst="rect">
              <a:avLst/>
            </a:prstGeom>
            <a:solidFill>
              <a:srgbClr val="E8F4FA"/>
            </a:solidFill>
            <a:ln>
              <a:solidFill>
                <a:srgbClr val="BFC0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Noto Sans KR Light" panose="020B0300000000000000" pitchFamily="50" charset="-127"/>
                <a:ea typeface="Noto Sans KR Light" panose="020B0300000000000000" pitchFamily="50" charset="-127"/>
              </a:endParaRPr>
            </a:p>
          </p:txBody>
        </p:sp>
        <p:cxnSp>
          <p:nvCxnSpPr>
            <p:cNvPr id="5" name="직선 화살표 연결선 4">
              <a:extLst>
                <a:ext uri="{FF2B5EF4-FFF2-40B4-BE49-F238E27FC236}">
                  <a16:creationId xmlns:a16="http://schemas.microsoft.com/office/drawing/2014/main" id="{FBCD0C1E-4D7B-61C2-8D74-71F09EA49747}"/>
                </a:ext>
              </a:extLst>
            </p:cNvPr>
            <p:cNvCxnSpPr>
              <a:cxnSpLocks/>
            </p:cNvCxnSpPr>
            <p:nvPr/>
          </p:nvCxnSpPr>
          <p:spPr>
            <a:xfrm>
              <a:off x="1180014" y="2797737"/>
              <a:ext cx="10332000" cy="74077"/>
            </a:xfrm>
            <a:prstGeom prst="straightConnector1">
              <a:avLst/>
            </a:prstGeom>
            <a:ln w="12700">
              <a:solidFill>
                <a:schemeClr val="bg1">
                  <a:lumMod val="50000"/>
                </a:scheme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sp>
          <p:nvSpPr>
            <p:cNvPr id="6" name="타원 5">
              <a:extLst>
                <a:ext uri="{FF2B5EF4-FFF2-40B4-BE49-F238E27FC236}">
                  <a16:creationId xmlns:a16="http://schemas.microsoft.com/office/drawing/2014/main" id="{72C4F9A9-4D01-4067-1D5B-853A104AEB45}"/>
                </a:ext>
              </a:extLst>
            </p:cNvPr>
            <p:cNvSpPr/>
            <p:nvPr/>
          </p:nvSpPr>
          <p:spPr>
            <a:xfrm>
              <a:off x="8842798"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b="1" dirty="0">
                  <a:latin typeface="나눔스퀘어OTF Bold" panose="020B0600000101010101" pitchFamily="34" charset="-127"/>
                  <a:ea typeface="나눔스퀘어OTF Bold" panose="020B0600000101010101" pitchFamily="34" charset="-127"/>
                </a:rPr>
                <a:t>상반기</a:t>
              </a:r>
              <a:endParaRPr lang="en-US" altLang="ko-KR" sz="1200" b="1" dirty="0">
                <a:latin typeface="나눔스퀘어OTF Bold" panose="020B0600000101010101" pitchFamily="34" charset="-127"/>
                <a:ea typeface="나눔스퀘어OTF Bold" panose="020B0600000101010101" pitchFamily="34" charset="-127"/>
              </a:endParaRPr>
            </a:p>
            <a:p>
              <a:pPr algn="ctr"/>
              <a:r>
                <a:rPr lang="en-US" altLang="ko-KR" sz="1200" b="1" dirty="0">
                  <a:latin typeface="나눔스퀘어OTF Bold" panose="020B0600000101010101" pitchFamily="34" charset="-127"/>
                  <a:ea typeface="나눔스퀘어OTF Bold" panose="020B0600000101010101" pitchFamily="34" charset="-127"/>
                </a:rPr>
                <a:t>2023</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7" name="TextBox 6">
              <a:extLst>
                <a:ext uri="{FF2B5EF4-FFF2-40B4-BE49-F238E27FC236}">
                  <a16:creationId xmlns:a16="http://schemas.microsoft.com/office/drawing/2014/main" id="{92871388-82F5-40A0-8A99-DD7965888C78}"/>
                </a:ext>
              </a:extLst>
            </p:cNvPr>
            <p:cNvSpPr txBox="1"/>
            <p:nvPr/>
          </p:nvSpPr>
          <p:spPr>
            <a:xfrm>
              <a:off x="8824982" y="3550759"/>
              <a:ext cx="1164381" cy="430887"/>
            </a:xfrm>
            <a:prstGeom prst="rect">
              <a:avLst/>
            </a:prstGeom>
            <a:noFill/>
          </p:spPr>
          <p:txBody>
            <a:bodyPr wrap="square" rtlCol="0">
              <a:spAutoFit/>
            </a:bodyPr>
            <a:lstStyle/>
            <a:p>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IFRS S1, S2 </a:t>
              </a:r>
              <a:r>
                <a:rPr lang="ko-KR" altLang="en-US" sz="1050" dirty="0" err="1">
                  <a:solidFill>
                    <a:schemeClr val="bg1">
                      <a:lumMod val="50000"/>
                    </a:schemeClr>
                  </a:solidFill>
                  <a:latin typeface="Noto Sans" panose="020B0502040504020204" pitchFamily="34" charset="0"/>
                  <a:ea typeface="나눔스퀘어OTF_ac" panose="020B0600000101010101" pitchFamily="34" charset="-127"/>
                </a:rPr>
                <a:t>확정안</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 발표</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안</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a:t>
              </a:r>
              <a:endParaRPr lang="ko-KR" altLang="en-US" sz="1050" dirty="0">
                <a:solidFill>
                  <a:schemeClr val="bg1">
                    <a:lumMod val="50000"/>
                  </a:schemeClr>
                </a:solidFill>
                <a:latin typeface="Noto Sans" panose="020B0502040504020204" pitchFamily="34" charset="0"/>
                <a:ea typeface="나눔스퀘어OTF_ac" panose="020B0600000101010101" pitchFamily="34" charset="-127"/>
              </a:endParaRPr>
            </a:p>
          </p:txBody>
        </p:sp>
        <p:sp>
          <p:nvSpPr>
            <p:cNvPr id="8" name="타원 7">
              <a:extLst>
                <a:ext uri="{FF2B5EF4-FFF2-40B4-BE49-F238E27FC236}">
                  <a16:creationId xmlns:a16="http://schemas.microsoft.com/office/drawing/2014/main" id="{B77B24B2-B70D-A8F6-5F5E-D91D325D59BA}"/>
                </a:ext>
              </a:extLst>
            </p:cNvPr>
            <p:cNvSpPr/>
            <p:nvPr/>
          </p:nvSpPr>
          <p:spPr>
            <a:xfrm>
              <a:off x="10204561"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나눔스퀘어OTF Bold" panose="020B0600000101010101" pitchFamily="34" charset="-127"/>
                  <a:ea typeface="나눔스퀘어OTF Bold" panose="020B0600000101010101" pitchFamily="34" charset="-127"/>
                </a:rPr>
                <a:t>FY2025</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9" name="TextBox 8">
              <a:extLst>
                <a:ext uri="{FF2B5EF4-FFF2-40B4-BE49-F238E27FC236}">
                  <a16:creationId xmlns:a16="http://schemas.microsoft.com/office/drawing/2014/main" id="{CF2997DE-E014-B1DE-D442-019F332C2801}"/>
                </a:ext>
              </a:extLst>
            </p:cNvPr>
            <p:cNvSpPr txBox="1"/>
            <p:nvPr/>
          </p:nvSpPr>
          <p:spPr>
            <a:xfrm>
              <a:off x="10186513" y="3550758"/>
              <a:ext cx="1164381" cy="430887"/>
            </a:xfrm>
            <a:prstGeom prst="rect">
              <a:avLst/>
            </a:prstGeom>
            <a:noFill/>
          </p:spPr>
          <p:txBody>
            <a:bodyPr wrap="square" rtlCol="0">
              <a:spAutoFit/>
            </a:bodyPr>
            <a:lstStyle/>
            <a:p>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IFRS S1, S2 </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국내 도입</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안</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a:t>
              </a:r>
              <a:endParaRPr lang="ko-KR" altLang="en-US" sz="1050" dirty="0">
                <a:solidFill>
                  <a:schemeClr val="bg1">
                    <a:lumMod val="50000"/>
                  </a:schemeClr>
                </a:solidFill>
                <a:latin typeface="Noto Sans" panose="020B0502040504020204" pitchFamily="34" charset="0"/>
                <a:ea typeface="나눔스퀘어OTF_ac" panose="020B0600000101010101" pitchFamily="34" charset="-127"/>
              </a:endParaRPr>
            </a:p>
          </p:txBody>
        </p:sp>
        <p:sp>
          <p:nvSpPr>
            <p:cNvPr id="10" name="타원 9">
              <a:extLst>
                <a:ext uri="{FF2B5EF4-FFF2-40B4-BE49-F238E27FC236}">
                  <a16:creationId xmlns:a16="http://schemas.microsoft.com/office/drawing/2014/main" id="{191068EA-57A5-5B51-FA2B-7BBA501532E6}"/>
                </a:ext>
              </a:extLst>
            </p:cNvPr>
            <p:cNvSpPr/>
            <p:nvPr/>
          </p:nvSpPr>
          <p:spPr>
            <a:xfrm>
              <a:off x="7481034"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나눔스퀘어OTF Bold" panose="020B0600000101010101" pitchFamily="34" charset="-127"/>
                  <a:ea typeface="나눔스퀘어OTF Bold" panose="020B0600000101010101" pitchFamily="34" charset="-127"/>
                </a:rPr>
                <a:t>7</a:t>
              </a:r>
              <a:r>
                <a:rPr lang="ko-KR" altLang="en-US" sz="1200" b="1" dirty="0">
                  <a:latin typeface="나눔스퀘어OTF Bold" panose="020B0600000101010101" pitchFamily="34" charset="-127"/>
                  <a:ea typeface="나눔스퀘어OTF Bold" panose="020B0600000101010101" pitchFamily="34" charset="-127"/>
                </a:rPr>
                <a:t>월</a:t>
              </a:r>
              <a:endParaRPr lang="en-US" altLang="ko-KR" sz="1200" b="1" dirty="0">
                <a:latin typeface="나눔스퀘어OTF Bold" panose="020B0600000101010101" pitchFamily="34" charset="-127"/>
                <a:ea typeface="나눔스퀘어OTF Bold" panose="020B0600000101010101" pitchFamily="34" charset="-127"/>
              </a:endParaRPr>
            </a:p>
            <a:p>
              <a:pPr algn="ctr"/>
              <a:r>
                <a:rPr lang="en-US" altLang="ko-KR" sz="1200" b="1" dirty="0">
                  <a:latin typeface="나눔스퀘어OTF Bold" panose="020B0600000101010101" pitchFamily="34" charset="-127"/>
                  <a:ea typeface="나눔스퀘어OTF Bold" panose="020B0600000101010101" pitchFamily="34" charset="-127"/>
                </a:rPr>
                <a:t>2022</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11" name="타원 10">
              <a:extLst>
                <a:ext uri="{FF2B5EF4-FFF2-40B4-BE49-F238E27FC236}">
                  <a16:creationId xmlns:a16="http://schemas.microsoft.com/office/drawing/2014/main" id="{59DAE193-8F86-B10C-06D8-8DBD8AAEA53A}"/>
                </a:ext>
              </a:extLst>
            </p:cNvPr>
            <p:cNvSpPr/>
            <p:nvPr/>
          </p:nvSpPr>
          <p:spPr>
            <a:xfrm>
              <a:off x="6119270"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나눔스퀘어OTF Bold" panose="020B0600000101010101" pitchFamily="34" charset="-127"/>
                  <a:ea typeface="나눔스퀘어OTF Bold" panose="020B0600000101010101" pitchFamily="34" charset="-127"/>
                </a:rPr>
                <a:t>3</a:t>
              </a:r>
              <a:r>
                <a:rPr lang="ko-KR" altLang="en-US" sz="1200" b="1" dirty="0">
                  <a:latin typeface="나눔스퀘어OTF Bold" panose="020B0600000101010101" pitchFamily="34" charset="-127"/>
                  <a:ea typeface="나눔스퀘어OTF Bold" panose="020B0600000101010101" pitchFamily="34" charset="-127"/>
                </a:rPr>
                <a:t>월</a:t>
              </a:r>
              <a:endParaRPr lang="en-US" altLang="ko-KR" sz="1200" b="1" dirty="0">
                <a:latin typeface="나눔스퀘어OTF Bold" panose="020B0600000101010101" pitchFamily="34" charset="-127"/>
                <a:ea typeface="나눔스퀘어OTF Bold" panose="020B0600000101010101" pitchFamily="34" charset="-127"/>
              </a:endParaRPr>
            </a:p>
            <a:p>
              <a:pPr algn="ctr"/>
              <a:r>
                <a:rPr lang="en-US" altLang="ko-KR" sz="1200" b="1" dirty="0">
                  <a:latin typeface="나눔스퀘어OTF Bold" panose="020B0600000101010101" pitchFamily="34" charset="-127"/>
                  <a:ea typeface="나눔스퀘어OTF Bold" panose="020B0600000101010101" pitchFamily="34" charset="-127"/>
                </a:rPr>
                <a:t>2022</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12" name="타원 11">
              <a:extLst>
                <a:ext uri="{FF2B5EF4-FFF2-40B4-BE49-F238E27FC236}">
                  <a16:creationId xmlns:a16="http://schemas.microsoft.com/office/drawing/2014/main" id="{2125CD95-0371-95D4-0BC9-083914768B59}"/>
                </a:ext>
              </a:extLst>
            </p:cNvPr>
            <p:cNvSpPr/>
            <p:nvPr/>
          </p:nvSpPr>
          <p:spPr>
            <a:xfrm>
              <a:off x="4757506"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나눔스퀘어OTF Bold" panose="020B0600000101010101" pitchFamily="34" charset="-127"/>
                  <a:ea typeface="나눔스퀘어OTF Bold" panose="020B0600000101010101" pitchFamily="34" charset="-127"/>
                </a:rPr>
                <a:t>11</a:t>
              </a:r>
              <a:r>
                <a:rPr lang="ko-KR" altLang="en-US" sz="1200" b="1" dirty="0">
                  <a:latin typeface="나눔스퀘어OTF Bold" panose="020B0600000101010101" pitchFamily="34" charset="-127"/>
                  <a:ea typeface="나눔스퀘어OTF Bold" panose="020B0600000101010101" pitchFamily="34" charset="-127"/>
                </a:rPr>
                <a:t>월</a:t>
              </a:r>
              <a:endParaRPr lang="en-US" altLang="ko-KR" sz="1200" b="1" dirty="0">
                <a:latin typeface="나눔스퀘어OTF Bold" panose="020B0600000101010101" pitchFamily="34" charset="-127"/>
                <a:ea typeface="나눔스퀘어OTF Bold" panose="020B0600000101010101" pitchFamily="34" charset="-127"/>
              </a:endParaRPr>
            </a:p>
            <a:p>
              <a:pPr algn="ctr"/>
              <a:r>
                <a:rPr lang="en-US" altLang="ko-KR" sz="1200" b="1" dirty="0">
                  <a:latin typeface="나눔스퀘어OTF Bold" panose="020B0600000101010101" pitchFamily="34" charset="-127"/>
                  <a:ea typeface="나눔스퀘어OTF Bold" panose="020B0600000101010101" pitchFamily="34" charset="-127"/>
                </a:rPr>
                <a:t>2021</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13" name="타원 12">
              <a:extLst>
                <a:ext uri="{FF2B5EF4-FFF2-40B4-BE49-F238E27FC236}">
                  <a16:creationId xmlns:a16="http://schemas.microsoft.com/office/drawing/2014/main" id="{E967EA0F-20C0-4E8D-5E37-4BD65EF97B7B}"/>
                </a:ext>
              </a:extLst>
            </p:cNvPr>
            <p:cNvSpPr/>
            <p:nvPr/>
          </p:nvSpPr>
          <p:spPr>
            <a:xfrm>
              <a:off x="3395742"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나눔스퀘어OTF Bold" panose="020B0600000101010101" pitchFamily="34" charset="-127"/>
                  <a:ea typeface="나눔스퀘어OTF Bold" panose="020B0600000101010101" pitchFamily="34" charset="-127"/>
                </a:rPr>
                <a:t>3</a:t>
              </a:r>
              <a:r>
                <a:rPr lang="ko-KR" altLang="en-US" sz="1200" b="1" dirty="0">
                  <a:latin typeface="나눔스퀘어OTF Bold" panose="020B0600000101010101" pitchFamily="34" charset="-127"/>
                  <a:ea typeface="나눔스퀘어OTF Bold" panose="020B0600000101010101" pitchFamily="34" charset="-127"/>
                </a:rPr>
                <a:t>월</a:t>
              </a:r>
              <a:endParaRPr lang="en-US" altLang="ko-KR" sz="1200" b="1" dirty="0">
                <a:latin typeface="나눔스퀘어OTF Bold" panose="020B0600000101010101" pitchFamily="34" charset="-127"/>
                <a:ea typeface="나눔스퀘어OTF Bold" panose="020B0600000101010101" pitchFamily="34" charset="-127"/>
              </a:endParaRPr>
            </a:p>
            <a:p>
              <a:pPr algn="ctr"/>
              <a:r>
                <a:rPr lang="en-US" altLang="ko-KR" sz="1200" b="1" dirty="0">
                  <a:latin typeface="나눔스퀘어OTF Bold" panose="020B0600000101010101" pitchFamily="34" charset="-127"/>
                  <a:ea typeface="나눔스퀘어OTF Bold" panose="020B0600000101010101" pitchFamily="34" charset="-127"/>
                </a:rPr>
                <a:t>2021</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14" name="타원 13">
              <a:extLst>
                <a:ext uri="{FF2B5EF4-FFF2-40B4-BE49-F238E27FC236}">
                  <a16:creationId xmlns:a16="http://schemas.microsoft.com/office/drawing/2014/main" id="{AFE97E2F-1413-ABF0-0B82-400AD70BDDEB}"/>
                </a:ext>
              </a:extLst>
            </p:cNvPr>
            <p:cNvSpPr/>
            <p:nvPr/>
          </p:nvSpPr>
          <p:spPr>
            <a:xfrm>
              <a:off x="2033978"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나눔스퀘어OTF Bold" panose="020B0600000101010101" pitchFamily="34" charset="-127"/>
                  <a:ea typeface="나눔스퀘어OTF Bold" panose="020B0600000101010101" pitchFamily="34" charset="-127"/>
                </a:rPr>
                <a:t>12</a:t>
              </a:r>
              <a:r>
                <a:rPr lang="ko-KR" altLang="en-US" sz="1200" b="1" dirty="0">
                  <a:latin typeface="나눔스퀘어OTF Bold" panose="020B0600000101010101" pitchFamily="34" charset="-127"/>
                  <a:ea typeface="나눔스퀘어OTF Bold" panose="020B0600000101010101" pitchFamily="34" charset="-127"/>
                </a:rPr>
                <a:t>월</a:t>
              </a:r>
              <a:endParaRPr lang="en-US" altLang="ko-KR" sz="1200" b="1" dirty="0">
                <a:latin typeface="나눔스퀘어OTF Bold" panose="020B0600000101010101" pitchFamily="34" charset="-127"/>
                <a:ea typeface="나눔스퀘어OTF Bold" panose="020B0600000101010101" pitchFamily="34" charset="-127"/>
              </a:endParaRPr>
            </a:p>
            <a:p>
              <a:pPr algn="ctr"/>
              <a:r>
                <a:rPr lang="en-US" altLang="ko-KR" sz="1200" b="1" dirty="0">
                  <a:latin typeface="나눔스퀘어OTF Bold" panose="020B0600000101010101" pitchFamily="34" charset="-127"/>
                  <a:ea typeface="나눔스퀘어OTF Bold" panose="020B0600000101010101" pitchFamily="34" charset="-127"/>
                </a:rPr>
                <a:t>2020</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15" name="타원 14">
              <a:extLst>
                <a:ext uri="{FF2B5EF4-FFF2-40B4-BE49-F238E27FC236}">
                  <a16:creationId xmlns:a16="http://schemas.microsoft.com/office/drawing/2014/main" id="{29F48AAF-470A-0E5C-43A9-80CC2EB02622}"/>
                </a:ext>
              </a:extLst>
            </p:cNvPr>
            <p:cNvSpPr/>
            <p:nvPr/>
          </p:nvSpPr>
          <p:spPr>
            <a:xfrm>
              <a:off x="672214" y="2343016"/>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latin typeface="나눔스퀘어OTF Bold" panose="020B0600000101010101" pitchFamily="34" charset="-127"/>
                  <a:ea typeface="나눔스퀘어OTF Bold" panose="020B0600000101010101" pitchFamily="34" charset="-127"/>
                </a:rPr>
                <a:t>11</a:t>
              </a:r>
              <a:r>
                <a:rPr lang="ko-KR" altLang="en-US" sz="1200" b="1" dirty="0">
                  <a:latin typeface="나눔스퀘어OTF Bold" panose="020B0600000101010101" pitchFamily="34" charset="-127"/>
                  <a:ea typeface="나눔스퀘어OTF Bold" panose="020B0600000101010101" pitchFamily="34" charset="-127"/>
                </a:rPr>
                <a:t>월</a:t>
              </a:r>
              <a:endParaRPr lang="en-US" altLang="ko-KR" sz="1200" b="1" dirty="0">
                <a:latin typeface="나눔스퀘어OTF Bold" panose="020B0600000101010101" pitchFamily="34" charset="-127"/>
                <a:ea typeface="나눔스퀘어OTF Bold" panose="020B0600000101010101" pitchFamily="34" charset="-127"/>
              </a:endParaRPr>
            </a:p>
            <a:p>
              <a:pPr algn="ctr"/>
              <a:r>
                <a:rPr lang="en-US" altLang="ko-KR" sz="1200" b="1" dirty="0">
                  <a:latin typeface="나눔스퀘어OTF Bold" panose="020B0600000101010101" pitchFamily="34" charset="-127"/>
                  <a:ea typeface="나눔스퀘어OTF Bold" panose="020B0600000101010101" pitchFamily="34" charset="-127"/>
                </a:rPr>
                <a:t>2020</a:t>
              </a:r>
              <a:endParaRPr lang="ko-KR" altLang="en-US" sz="1200" b="1" dirty="0">
                <a:latin typeface="나눔스퀘어OTF Bold" panose="020B0600000101010101" pitchFamily="34" charset="-127"/>
                <a:ea typeface="나눔스퀘어OTF Bold" panose="020B0600000101010101" pitchFamily="34" charset="-127"/>
              </a:endParaRPr>
            </a:p>
          </p:txBody>
        </p:sp>
        <p:sp>
          <p:nvSpPr>
            <p:cNvPr id="16" name="TextBox 15">
              <a:extLst>
                <a:ext uri="{FF2B5EF4-FFF2-40B4-BE49-F238E27FC236}">
                  <a16:creationId xmlns:a16="http://schemas.microsoft.com/office/drawing/2014/main" id="{AD3ED63D-15D0-13DB-AAD8-7BC6DEF86BD8}"/>
                </a:ext>
              </a:extLst>
            </p:cNvPr>
            <p:cNvSpPr txBox="1"/>
            <p:nvPr/>
          </p:nvSpPr>
          <p:spPr>
            <a:xfrm>
              <a:off x="637733" y="3516381"/>
              <a:ext cx="1164381" cy="1223412"/>
            </a:xfrm>
            <a:prstGeom prst="rect">
              <a:avLst/>
            </a:prstGeom>
            <a:noFill/>
          </p:spPr>
          <p:txBody>
            <a:bodyPr wrap="square" rtlCol="0">
              <a:spAutoFit/>
            </a:bodyPr>
            <a:lstStyle/>
            <a:p>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재단이사회는 글로벌 자본시장을 위한 지속가능성 관련 재무정보에 대한 수요 및 </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IFRS </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재단의 잠재적 역할에 대하여 합의</a:t>
              </a:r>
            </a:p>
          </p:txBody>
        </p:sp>
        <p:sp>
          <p:nvSpPr>
            <p:cNvPr id="17" name="TextBox 16">
              <a:extLst>
                <a:ext uri="{FF2B5EF4-FFF2-40B4-BE49-F238E27FC236}">
                  <a16:creationId xmlns:a16="http://schemas.microsoft.com/office/drawing/2014/main" id="{7534857C-4D37-B1AB-9721-543D66B7709D}"/>
                </a:ext>
              </a:extLst>
            </p:cNvPr>
            <p:cNvSpPr txBox="1"/>
            <p:nvPr/>
          </p:nvSpPr>
          <p:spPr>
            <a:xfrm>
              <a:off x="2006373" y="3516381"/>
              <a:ext cx="1164381" cy="1708160"/>
            </a:xfrm>
            <a:prstGeom prst="rect">
              <a:avLst/>
            </a:prstGeom>
            <a:noFill/>
          </p:spPr>
          <p:txBody>
            <a:bodyPr wrap="square" rtlCol="0">
              <a:spAutoFit/>
            </a:bodyPr>
            <a:lstStyle/>
            <a:p>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Group of five (CDP, CDSB, GRI, IIRC, SASB)</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는 기후 시안을 발표하여 글로벌 지속가능성 공시기준을 제정하기 위해 이들의 기준이 어떻게 통합될 수 있는지를 보여줌</a:t>
              </a:r>
            </a:p>
          </p:txBody>
        </p:sp>
        <p:sp>
          <p:nvSpPr>
            <p:cNvPr id="18" name="TextBox 17">
              <a:extLst>
                <a:ext uri="{FF2B5EF4-FFF2-40B4-BE49-F238E27FC236}">
                  <a16:creationId xmlns:a16="http://schemas.microsoft.com/office/drawing/2014/main" id="{4531619F-F4D0-84B6-1AB5-0EF400A03D54}"/>
                </a:ext>
              </a:extLst>
            </p:cNvPr>
            <p:cNvSpPr txBox="1"/>
            <p:nvPr/>
          </p:nvSpPr>
          <p:spPr>
            <a:xfrm>
              <a:off x="3387908" y="3550759"/>
              <a:ext cx="1164381" cy="1061829"/>
            </a:xfrm>
            <a:prstGeom prst="rect">
              <a:avLst/>
            </a:prstGeom>
            <a:noFill/>
          </p:spPr>
          <p:txBody>
            <a:bodyPr wrap="square" rtlCol="0">
              <a:spAutoFit/>
            </a:bodyPr>
            <a:lstStyle/>
            <a:p>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재단이사회는 새로운 위원회</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(ISSB)</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에 권고안을 제공하기 위해 기술적준비작업단</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(TRWG)</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를 구성</a:t>
              </a:r>
            </a:p>
          </p:txBody>
        </p:sp>
        <p:sp>
          <p:nvSpPr>
            <p:cNvPr id="19" name="TextBox 18">
              <a:extLst>
                <a:ext uri="{FF2B5EF4-FFF2-40B4-BE49-F238E27FC236}">
                  <a16:creationId xmlns:a16="http://schemas.microsoft.com/office/drawing/2014/main" id="{24E51B5D-7A16-4D8E-64B9-20635923748E}"/>
                </a:ext>
              </a:extLst>
            </p:cNvPr>
            <p:cNvSpPr txBox="1"/>
            <p:nvPr/>
          </p:nvSpPr>
          <p:spPr>
            <a:xfrm>
              <a:off x="4784771" y="3550759"/>
              <a:ext cx="1164381" cy="1223412"/>
            </a:xfrm>
            <a:prstGeom prst="rect">
              <a:avLst/>
            </a:prstGeom>
            <a:noFill/>
          </p:spPr>
          <p:txBody>
            <a:bodyPr wrap="square" rtlCol="0">
              <a:spAutoFit/>
            </a:bodyPr>
            <a:lstStyle/>
            <a:p>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재단이사회는 </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ISSB</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의 설립</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 TRWG </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시안</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 </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그리고 </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CDSB </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및 </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VRF(IR </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및 </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SASB </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기준</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와의 합병을 발표</a:t>
              </a:r>
            </a:p>
          </p:txBody>
        </p:sp>
        <p:sp>
          <p:nvSpPr>
            <p:cNvPr id="20" name="TextBox 19">
              <a:extLst>
                <a:ext uri="{FF2B5EF4-FFF2-40B4-BE49-F238E27FC236}">
                  <a16:creationId xmlns:a16="http://schemas.microsoft.com/office/drawing/2014/main" id="{FB9FF37B-F1E4-B234-1D80-29DC7A6D94B3}"/>
                </a:ext>
              </a:extLst>
            </p:cNvPr>
            <p:cNvSpPr txBox="1"/>
            <p:nvPr/>
          </p:nvSpPr>
          <p:spPr>
            <a:xfrm>
              <a:off x="6102255" y="3550759"/>
              <a:ext cx="1164381" cy="1061829"/>
            </a:xfrm>
            <a:prstGeom prst="rect">
              <a:avLst/>
            </a:prstGeom>
            <a:noFill/>
          </p:spPr>
          <p:txBody>
            <a:bodyPr wrap="square" rtlCol="0">
              <a:spAutoFit/>
            </a:bodyPr>
            <a:lstStyle/>
            <a:p>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ISSB</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는 두 개의 공개초안을 발표 지속가능성 관련 재무정보 공시를 위한 일반 요구사항 기후 관련 공시</a:t>
              </a:r>
            </a:p>
          </p:txBody>
        </p:sp>
        <p:sp>
          <p:nvSpPr>
            <p:cNvPr id="21" name="TextBox 20">
              <a:extLst>
                <a:ext uri="{FF2B5EF4-FFF2-40B4-BE49-F238E27FC236}">
                  <a16:creationId xmlns:a16="http://schemas.microsoft.com/office/drawing/2014/main" id="{3FEE0C66-DD2D-2F1E-7BB8-9E938C0DE00B}"/>
                </a:ext>
              </a:extLst>
            </p:cNvPr>
            <p:cNvSpPr txBox="1"/>
            <p:nvPr/>
          </p:nvSpPr>
          <p:spPr>
            <a:xfrm>
              <a:off x="7558764" y="3550759"/>
              <a:ext cx="1010563" cy="415498"/>
            </a:xfrm>
            <a:prstGeom prst="rect">
              <a:avLst/>
            </a:prstGeom>
            <a:noFill/>
          </p:spPr>
          <p:txBody>
            <a:bodyPr wrap="square" rtlCol="0">
              <a:spAutoFit/>
            </a:bodyPr>
            <a:lstStyle/>
            <a:p>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의견조회기간</a:t>
              </a:r>
            </a:p>
            <a:p>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22</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년</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7</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월</a:t>
              </a:r>
              <a:r>
                <a:rPr lang="en-US" altLang="ko-KR" sz="1050" dirty="0">
                  <a:solidFill>
                    <a:schemeClr val="bg1">
                      <a:lumMod val="50000"/>
                    </a:schemeClr>
                  </a:solidFill>
                  <a:latin typeface="Noto Sans" panose="020B0502040504020204" pitchFamily="34" charset="0"/>
                  <a:ea typeface="나눔스퀘어OTF_ac" panose="020B0600000101010101" pitchFamily="34" charset="-127"/>
                </a:rPr>
                <a:t>29</a:t>
              </a:r>
              <a:r>
                <a:rPr lang="ko-KR" altLang="en-US" sz="1050" dirty="0">
                  <a:solidFill>
                    <a:schemeClr val="bg1">
                      <a:lumMod val="50000"/>
                    </a:schemeClr>
                  </a:solidFill>
                  <a:latin typeface="Noto Sans" panose="020B0502040504020204" pitchFamily="34" charset="0"/>
                  <a:ea typeface="나눔스퀘어OTF_ac" panose="020B0600000101010101" pitchFamily="34" charset="-127"/>
                </a:rPr>
                <a:t>일</a:t>
              </a:r>
            </a:p>
          </p:txBody>
        </p:sp>
        <p:sp>
          <p:nvSpPr>
            <p:cNvPr id="22" name="직사각형 21">
              <a:extLst>
                <a:ext uri="{FF2B5EF4-FFF2-40B4-BE49-F238E27FC236}">
                  <a16:creationId xmlns:a16="http://schemas.microsoft.com/office/drawing/2014/main" id="{6369AE72-E778-67E4-952C-91E0518FCA3D}"/>
                </a:ext>
              </a:extLst>
            </p:cNvPr>
            <p:cNvSpPr/>
            <p:nvPr/>
          </p:nvSpPr>
          <p:spPr>
            <a:xfrm>
              <a:off x="489365" y="2191055"/>
              <a:ext cx="11172305" cy="391668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Noto Sans KR Light" panose="020B0300000000000000" pitchFamily="50" charset="-127"/>
                <a:ea typeface="Noto Sans KR Light" panose="020B0300000000000000" pitchFamily="50" charset="-127"/>
              </a:endParaRPr>
            </a:p>
          </p:txBody>
        </p:sp>
      </p:grpSp>
      <p:sp>
        <p:nvSpPr>
          <p:cNvPr id="23" name="TextBox 22">
            <a:extLst>
              <a:ext uri="{FF2B5EF4-FFF2-40B4-BE49-F238E27FC236}">
                <a16:creationId xmlns:a16="http://schemas.microsoft.com/office/drawing/2014/main" id="{FA295C41-4BD2-F66A-FCE2-0DC30D91F9B7}"/>
              </a:ext>
            </a:extLst>
          </p:cNvPr>
          <p:cNvSpPr txBox="1"/>
          <p:nvPr/>
        </p:nvSpPr>
        <p:spPr>
          <a:xfrm>
            <a:off x="838200" y="1395413"/>
            <a:ext cx="10515600" cy="954107"/>
          </a:xfrm>
          <a:prstGeom prst="rect">
            <a:avLst/>
          </a:prstGeom>
          <a:noFill/>
        </p:spPr>
        <p:txBody>
          <a:bodyPr wrap="square" rtlCol="0">
            <a:spAutoFit/>
          </a:bodyPr>
          <a:lstStyle/>
          <a:p>
            <a:r>
              <a:rPr lang="en-US" altLang="ko-KR" sz="2000" b="1" dirty="0">
                <a:latin typeface="나눔스퀘어OTF ExtraBold" panose="020B0600000101010101" pitchFamily="34" charset="-127"/>
                <a:ea typeface="나눔스퀘어OTF ExtraBold" panose="020B0600000101010101" pitchFamily="34" charset="-127"/>
              </a:rPr>
              <a:t>IFRS S1, S2 </a:t>
            </a:r>
            <a:r>
              <a:rPr lang="ko-KR" altLang="en-US" sz="2000" b="1" dirty="0">
                <a:latin typeface="나눔스퀘어OTF ExtraBold" panose="020B0600000101010101" pitchFamily="34" charset="-127"/>
                <a:ea typeface="나눔스퀘어OTF ExtraBold" panose="020B0600000101010101" pitchFamily="34" charset="-127"/>
              </a:rPr>
              <a:t>마일스톤</a:t>
            </a:r>
            <a:r>
              <a:rPr lang="en-US" altLang="ko-KR" sz="2000" b="1" dirty="0">
                <a:latin typeface="나눔스퀘어OTF ExtraBold" panose="020B0600000101010101" pitchFamily="34" charset="-127"/>
                <a:ea typeface="나눔스퀘어OTF ExtraBold" panose="020B0600000101010101" pitchFamily="34" charset="-127"/>
              </a:rPr>
              <a:t> </a:t>
            </a:r>
          </a:p>
          <a:p>
            <a:pPr marL="285750" indent="-285750">
              <a:buFont typeface="Arial" panose="020B0604020202020204" pitchFamily="34" charset="0"/>
              <a:buChar char="•"/>
            </a:pPr>
            <a:r>
              <a:rPr lang="en-US" altLang="ko-KR" b="1" dirty="0">
                <a:latin typeface="나눔스퀘어OTF ExtraBold" panose="020B0600000101010101" pitchFamily="34" charset="-127"/>
                <a:ea typeface="나눔스퀘어OTF ExtraBold" panose="020B0600000101010101" pitchFamily="34" charset="-127"/>
              </a:rPr>
              <a:t>2023</a:t>
            </a:r>
            <a:r>
              <a:rPr lang="ko-KR" altLang="en-US" b="1" dirty="0">
                <a:latin typeface="나눔스퀘어OTF ExtraBold" panose="020B0600000101010101" pitchFamily="34" charset="-127"/>
                <a:ea typeface="나눔스퀘어OTF ExtraBold" panose="020B0600000101010101" pitchFamily="34" charset="-127"/>
              </a:rPr>
              <a:t>년부터 </a:t>
            </a:r>
            <a:r>
              <a:rPr lang="en-US" altLang="ko-KR" b="1" dirty="0">
                <a:latin typeface="나눔스퀘어OTF ExtraBold" panose="020B0600000101010101" pitchFamily="34" charset="-127"/>
                <a:ea typeface="나눔스퀘어OTF ExtraBold" panose="020B0600000101010101" pitchFamily="34" charset="-127"/>
              </a:rPr>
              <a:t>6</a:t>
            </a:r>
            <a:r>
              <a:rPr lang="ko-KR" altLang="en-US" b="1" dirty="0">
                <a:latin typeface="나눔스퀘어OTF ExtraBold" panose="020B0600000101010101" pitchFamily="34" charset="-127"/>
                <a:ea typeface="나눔스퀘어OTF ExtraBold" panose="020B0600000101010101" pitchFamily="34" charset="-127"/>
              </a:rPr>
              <a:t>월 </a:t>
            </a:r>
            <a:r>
              <a:rPr lang="en-US" altLang="ko-KR" b="1" dirty="0">
                <a:latin typeface="나눔스퀘어OTF ExtraBold" panose="020B0600000101010101" pitchFamily="34" charset="-127"/>
                <a:ea typeface="나눔스퀘어OTF ExtraBold" panose="020B0600000101010101" pitchFamily="34" charset="-127"/>
              </a:rPr>
              <a:t>IFRS S1, S2 </a:t>
            </a:r>
            <a:r>
              <a:rPr lang="ko-KR" altLang="en-US" b="1" dirty="0" err="1">
                <a:latin typeface="나눔스퀘어OTF ExtraBold" panose="020B0600000101010101" pitchFamily="34" charset="-127"/>
                <a:ea typeface="나눔스퀘어OTF ExtraBold" panose="020B0600000101010101" pitchFamily="34" charset="-127"/>
              </a:rPr>
              <a:t>확정안</a:t>
            </a:r>
            <a:r>
              <a:rPr lang="ko-KR" altLang="en-US" b="1" dirty="0">
                <a:latin typeface="나눔스퀘어OTF ExtraBold" panose="020B0600000101010101" pitchFamily="34" charset="-127"/>
                <a:ea typeface="나눔스퀘어OTF ExtraBold" panose="020B0600000101010101" pitchFamily="34" charset="-127"/>
              </a:rPr>
              <a:t> 예정 </a:t>
            </a:r>
            <a:r>
              <a:rPr lang="en-US" altLang="ko-KR" b="1" dirty="0">
                <a:latin typeface="나눔스퀘어OTF ExtraBold" panose="020B0600000101010101" pitchFamily="34" charset="-127"/>
                <a:ea typeface="나눔스퀘어OTF ExtraBold" panose="020B0600000101010101" pitchFamily="34" charset="-127"/>
              </a:rPr>
              <a:t>(ISSB)</a:t>
            </a:r>
          </a:p>
          <a:p>
            <a:pPr marL="285750" indent="-285750">
              <a:buFont typeface="Arial" panose="020B0604020202020204" pitchFamily="34" charset="0"/>
              <a:buChar char="•"/>
            </a:pPr>
            <a:r>
              <a:rPr lang="en-US" altLang="ko-KR" b="1" dirty="0">
                <a:latin typeface="나눔스퀘어OTF ExtraBold" panose="020B0600000101010101" pitchFamily="34" charset="-127"/>
                <a:ea typeface="나눔스퀘어OTF ExtraBold" panose="020B0600000101010101" pitchFamily="34" charset="-127"/>
              </a:rPr>
              <a:t>2025</a:t>
            </a:r>
            <a:r>
              <a:rPr lang="ko-KR" altLang="en-US" b="1" dirty="0">
                <a:latin typeface="나눔스퀘어OTF ExtraBold" panose="020B0600000101010101" pitchFamily="34" charset="-127"/>
                <a:ea typeface="나눔스퀘어OTF ExtraBold" panose="020B0600000101010101" pitchFamily="34" charset="-127"/>
              </a:rPr>
              <a:t>년부터 상장 대기업을 중심으로 </a:t>
            </a:r>
            <a:r>
              <a:rPr lang="en-US" altLang="ko-KR" b="1" dirty="0">
                <a:latin typeface="나눔스퀘어OTF ExtraBold" panose="020B0600000101010101" pitchFamily="34" charset="-127"/>
                <a:ea typeface="나눔스퀘어OTF ExtraBold" panose="020B0600000101010101" pitchFamily="34" charset="-127"/>
              </a:rPr>
              <a:t>IFRS S1, S2 </a:t>
            </a:r>
            <a:r>
              <a:rPr lang="ko-KR" altLang="en-US" b="1" dirty="0">
                <a:latin typeface="나눔스퀘어OTF ExtraBold" panose="020B0600000101010101" pitchFamily="34" charset="-127"/>
                <a:ea typeface="나눔스퀘어OTF ExtraBold" panose="020B0600000101010101" pitchFamily="34" charset="-127"/>
              </a:rPr>
              <a:t>도입 예정 </a:t>
            </a:r>
            <a:r>
              <a:rPr lang="en-US" altLang="ko-KR" b="1" dirty="0">
                <a:latin typeface="나눔스퀘어OTF ExtraBold" panose="020B0600000101010101" pitchFamily="34" charset="-127"/>
                <a:ea typeface="나눔스퀘어OTF ExtraBold" panose="020B0600000101010101" pitchFamily="34" charset="-127"/>
              </a:rPr>
              <a:t>(KSSB </a:t>
            </a:r>
            <a:r>
              <a:rPr lang="ko-KR" altLang="en-US" b="1" dirty="0" err="1">
                <a:latin typeface="나눔스퀘어OTF ExtraBold" panose="020B0600000101010101" pitchFamily="34" charset="-127"/>
                <a:ea typeface="나눔스퀘어OTF ExtraBold" panose="020B0600000101010101" pitchFamily="34" charset="-127"/>
              </a:rPr>
              <a:t>준비위</a:t>
            </a:r>
            <a:r>
              <a:rPr lang="en-US" altLang="ko-KR" b="1" dirty="0">
                <a:latin typeface="나눔스퀘어OTF ExtraBold" panose="020B0600000101010101" pitchFamily="34" charset="-127"/>
                <a:ea typeface="나눔스퀘어OTF ExtraBold" panose="020B0600000101010101" pitchFamily="34" charset="-127"/>
              </a:rPr>
              <a:t>,</a:t>
            </a:r>
            <a:r>
              <a:rPr lang="ko-KR" altLang="en-US" b="1" dirty="0">
                <a:latin typeface="나눔스퀘어OTF ExtraBold" panose="020B0600000101010101" pitchFamily="34" charset="-127"/>
                <a:ea typeface="나눔스퀘어OTF ExtraBold" panose="020B0600000101010101" pitchFamily="34" charset="-127"/>
              </a:rPr>
              <a:t> </a:t>
            </a:r>
            <a:r>
              <a:rPr lang="en-US" altLang="ko-KR" b="1" dirty="0">
                <a:latin typeface="나눔스퀘어OTF ExtraBold" panose="020B0600000101010101" pitchFamily="34" charset="-127"/>
                <a:ea typeface="나눔스퀘어OTF ExtraBold" panose="020B0600000101010101" pitchFamily="34" charset="-127"/>
              </a:rPr>
              <a:t>2022)</a:t>
            </a:r>
          </a:p>
        </p:txBody>
      </p:sp>
      <p:sp>
        <p:nvSpPr>
          <p:cNvPr id="24" name="직사각형 23">
            <a:extLst>
              <a:ext uri="{FF2B5EF4-FFF2-40B4-BE49-F238E27FC236}">
                <a16:creationId xmlns:a16="http://schemas.microsoft.com/office/drawing/2014/main" id="{0336B1C9-FEC7-EDD0-2431-E1F7460C0393}"/>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25" name="그룹 24">
            <a:extLst>
              <a:ext uri="{FF2B5EF4-FFF2-40B4-BE49-F238E27FC236}">
                <a16:creationId xmlns:a16="http://schemas.microsoft.com/office/drawing/2014/main" id="{07C5BE32-98C2-8D1A-7766-9431177B5E40}"/>
              </a:ext>
            </a:extLst>
          </p:cNvPr>
          <p:cNvGrpSpPr/>
          <p:nvPr/>
        </p:nvGrpSpPr>
        <p:grpSpPr>
          <a:xfrm>
            <a:off x="404018" y="230978"/>
            <a:ext cx="3535948" cy="721519"/>
            <a:chOff x="404018" y="230978"/>
            <a:chExt cx="3535948" cy="721519"/>
          </a:xfrm>
        </p:grpSpPr>
        <p:sp>
          <p:nvSpPr>
            <p:cNvPr id="26" name="TextBox 25">
              <a:extLst>
                <a:ext uri="{FF2B5EF4-FFF2-40B4-BE49-F238E27FC236}">
                  <a16:creationId xmlns:a16="http://schemas.microsoft.com/office/drawing/2014/main" id="{F57CA807-4F6A-F49B-F418-0DAA938F69AA}"/>
                </a:ext>
              </a:extLst>
            </p:cNvPr>
            <p:cNvSpPr txBox="1"/>
            <p:nvPr/>
          </p:nvSpPr>
          <p:spPr>
            <a:xfrm>
              <a:off x="959663" y="263915"/>
              <a:ext cx="2980303" cy="523220"/>
            </a:xfrm>
            <a:prstGeom prst="rect">
              <a:avLst/>
            </a:prstGeom>
            <a:noFill/>
          </p:spPr>
          <p:txBody>
            <a:bodyPr wrap="none" rtlCol="0">
              <a:spAutoFit/>
            </a:bodyPr>
            <a:lstStyle/>
            <a:p>
              <a:r>
                <a:rPr lang="en-US" altLang="ko-KR" sz="2800" b="1" dirty="0"/>
                <a:t>ISSB</a:t>
              </a:r>
              <a:r>
                <a:rPr lang="ko-KR" altLang="en-US" sz="2800" b="1" dirty="0"/>
                <a:t>의 주요 일정</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27" name="그룹 26">
              <a:extLst>
                <a:ext uri="{FF2B5EF4-FFF2-40B4-BE49-F238E27FC236}">
                  <a16:creationId xmlns:a16="http://schemas.microsoft.com/office/drawing/2014/main" id="{C10B1903-BEE8-672B-C28A-BDD337638EF1}"/>
                </a:ext>
              </a:extLst>
            </p:cNvPr>
            <p:cNvGrpSpPr/>
            <p:nvPr/>
          </p:nvGrpSpPr>
          <p:grpSpPr>
            <a:xfrm>
              <a:off x="404018" y="230978"/>
              <a:ext cx="531538" cy="721519"/>
              <a:chOff x="404018" y="230978"/>
              <a:chExt cx="531538" cy="721519"/>
            </a:xfrm>
          </p:grpSpPr>
          <p:grpSp>
            <p:nvGrpSpPr>
              <p:cNvPr id="28" name="그룹 27">
                <a:extLst>
                  <a:ext uri="{FF2B5EF4-FFF2-40B4-BE49-F238E27FC236}">
                    <a16:creationId xmlns:a16="http://schemas.microsoft.com/office/drawing/2014/main" id="{E9F1B394-4A27-5E86-46EA-6CFB32CDA726}"/>
                  </a:ext>
                </a:extLst>
              </p:cNvPr>
              <p:cNvGrpSpPr/>
              <p:nvPr/>
            </p:nvGrpSpPr>
            <p:grpSpPr>
              <a:xfrm>
                <a:off x="404018" y="230978"/>
                <a:ext cx="507432" cy="721519"/>
                <a:chOff x="404018" y="230978"/>
                <a:chExt cx="507432" cy="721519"/>
              </a:xfrm>
            </p:grpSpPr>
            <p:sp>
              <p:nvSpPr>
                <p:cNvPr id="30" name="평행 사변형 29">
                  <a:extLst>
                    <a:ext uri="{FF2B5EF4-FFF2-40B4-BE49-F238E27FC236}">
                      <a16:creationId xmlns:a16="http://schemas.microsoft.com/office/drawing/2014/main" id="{8818974A-C533-44C7-D2A6-32A58AE50B02}"/>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31" name="사각형: 둥근 모서리 30">
                  <a:extLst>
                    <a:ext uri="{FF2B5EF4-FFF2-40B4-BE49-F238E27FC236}">
                      <a16:creationId xmlns:a16="http://schemas.microsoft.com/office/drawing/2014/main" id="{CA5EB1C3-1914-984F-A3C3-6887C5DA0B97}"/>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29" name="TextBox 28">
                <a:extLst>
                  <a:ext uri="{FF2B5EF4-FFF2-40B4-BE49-F238E27FC236}">
                    <a16:creationId xmlns:a16="http://schemas.microsoft.com/office/drawing/2014/main" id="{2E51F46A-AE7F-5031-EA48-40187B39C935}"/>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34" name="슬라이드 번호 개체 틀 33">
            <a:extLst>
              <a:ext uri="{FF2B5EF4-FFF2-40B4-BE49-F238E27FC236}">
                <a16:creationId xmlns:a16="http://schemas.microsoft.com/office/drawing/2014/main" id="{76CCB232-4DBB-ED87-EBE4-4B411428DA28}"/>
              </a:ext>
            </a:extLst>
          </p:cNvPr>
          <p:cNvSpPr>
            <a:spLocks noGrp="1"/>
          </p:cNvSpPr>
          <p:nvPr>
            <p:ph type="sldNum" sz="quarter" idx="12"/>
          </p:nvPr>
        </p:nvSpPr>
        <p:spPr/>
        <p:txBody>
          <a:bodyPr/>
          <a:lstStyle/>
          <a:p>
            <a:fld id="{2A3BDE75-907D-4853-87E8-76DDB018510F}" type="slidenum">
              <a:rPr lang="ko-KR" altLang="en-US" smtClean="0"/>
              <a:t>43</a:t>
            </a:fld>
            <a:endParaRPr lang="ko-KR" altLang="en-US"/>
          </a:p>
        </p:txBody>
      </p:sp>
    </p:spTree>
    <p:extLst>
      <p:ext uri="{BB962C8B-B14F-4D97-AF65-F5344CB8AC3E}">
        <p14:creationId xmlns:p14="http://schemas.microsoft.com/office/powerpoint/2010/main" val="17512309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21289F-3C37-A27F-9A6C-BD7E38837312}"/>
              </a:ext>
            </a:extLst>
          </p:cNvPr>
          <p:cNvSpPr txBox="1"/>
          <p:nvPr/>
        </p:nvSpPr>
        <p:spPr>
          <a:xfrm>
            <a:off x="838200" y="1395413"/>
            <a:ext cx="10515600" cy="400110"/>
          </a:xfrm>
          <a:prstGeom prst="rect">
            <a:avLst/>
          </a:prstGeom>
          <a:noFill/>
        </p:spPr>
        <p:txBody>
          <a:bodyPr wrap="square" rtlCol="0">
            <a:spAutoFit/>
          </a:bodyPr>
          <a:lstStyle/>
          <a:p>
            <a:r>
              <a:rPr lang="en-US" altLang="ko-KR" sz="2000" b="1" dirty="0">
                <a:latin typeface="나눔스퀘어OTF ExtraBold" panose="020B0600000101010101" pitchFamily="34" charset="-127"/>
                <a:ea typeface="나눔스퀘어OTF ExtraBold" panose="020B0600000101010101" pitchFamily="34" charset="-127"/>
              </a:rPr>
              <a:t>IFRS</a:t>
            </a:r>
            <a:r>
              <a:rPr lang="ko-KR" altLang="en-US" sz="2000" b="1" dirty="0">
                <a:latin typeface="나눔스퀘어OTF ExtraBold" panose="020B0600000101010101" pitchFamily="34" charset="-127"/>
                <a:ea typeface="나눔스퀘어OTF ExtraBold" panose="020B0600000101010101" pitchFamily="34" charset="-127"/>
              </a:rPr>
              <a:t>의 지속가능성 공시기준은 </a:t>
            </a:r>
            <a:r>
              <a:rPr lang="en-US" altLang="ko-KR" sz="2000" b="1" dirty="0">
                <a:latin typeface="나눔스퀘어OTF ExtraBold" panose="020B0600000101010101" pitchFamily="34" charset="-127"/>
                <a:ea typeface="나눔스퀘어OTF ExtraBold" panose="020B0600000101010101" pitchFamily="34" charset="-127"/>
              </a:rPr>
              <a:t>IFRS S1(</a:t>
            </a:r>
            <a:r>
              <a:rPr lang="ko-KR" altLang="en-US" sz="2000" b="1" dirty="0">
                <a:latin typeface="나눔스퀘어OTF ExtraBold" panose="020B0600000101010101" pitchFamily="34" charset="-127"/>
                <a:ea typeface="나눔스퀘어OTF ExtraBold" panose="020B0600000101010101" pitchFamily="34" charset="-127"/>
              </a:rPr>
              <a:t>일반사항</a:t>
            </a:r>
            <a:r>
              <a:rPr lang="en-US" altLang="ko-KR" sz="2000" b="1" dirty="0">
                <a:latin typeface="나눔스퀘어OTF ExtraBold" panose="020B0600000101010101" pitchFamily="34" charset="-127"/>
                <a:ea typeface="나눔스퀘어OTF ExtraBold" panose="020B0600000101010101" pitchFamily="34" charset="-127"/>
              </a:rPr>
              <a:t>), S2(</a:t>
            </a:r>
            <a:r>
              <a:rPr lang="ko-KR" altLang="en-US" sz="2000" b="1" dirty="0">
                <a:latin typeface="나눔스퀘어OTF ExtraBold" panose="020B0600000101010101" pitchFamily="34" charset="-127"/>
                <a:ea typeface="나눔스퀘어OTF ExtraBold" panose="020B0600000101010101" pitchFamily="34" charset="-127"/>
              </a:rPr>
              <a:t>기후 관련 공시 기준</a:t>
            </a:r>
            <a:r>
              <a:rPr lang="en-US" altLang="ko-KR" sz="2000" b="1" dirty="0">
                <a:latin typeface="나눔스퀘어OTF ExtraBold" panose="020B0600000101010101" pitchFamily="34" charset="-127"/>
                <a:ea typeface="나눔스퀘어OTF ExtraBold" panose="020B0600000101010101" pitchFamily="34" charset="-127"/>
              </a:rPr>
              <a:t>)</a:t>
            </a:r>
            <a:r>
              <a:rPr lang="ko-KR" altLang="en-US" sz="2000" b="1" dirty="0">
                <a:latin typeface="나눔스퀘어OTF ExtraBold" panose="020B0600000101010101" pitchFamily="34" charset="-127"/>
                <a:ea typeface="나눔스퀘어OTF ExtraBold" panose="020B0600000101010101" pitchFamily="34" charset="-127"/>
              </a:rPr>
              <a:t>으로 구분</a:t>
            </a:r>
          </a:p>
        </p:txBody>
      </p:sp>
      <p:sp>
        <p:nvSpPr>
          <p:cNvPr id="4" name="직사각형 3">
            <a:extLst>
              <a:ext uri="{FF2B5EF4-FFF2-40B4-BE49-F238E27FC236}">
                <a16:creationId xmlns:a16="http://schemas.microsoft.com/office/drawing/2014/main" id="{9067189C-B955-6CD5-4816-2CB8CFA5CE88}"/>
              </a:ext>
            </a:extLst>
          </p:cNvPr>
          <p:cNvSpPr/>
          <p:nvPr/>
        </p:nvSpPr>
        <p:spPr>
          <a:xfrm>
            <a:off x="838200" y="5602128"/>
            <a:ext cx="10515600" cy="467885"/>
          </a:xfrm>
          <a:prstGeom prst="rect">
            <a:avLst/>
          </a:prstGeom>
        </p:spPr>
        <p:txBody>
          <a:bodyPr wrap="square">
            <a:spAutoFit/>
          </a:bodyPr>
          <a:lstStyle/>
          <a:p>
            <a:pPr marL="285750" indent="-285750">
              <a:lnSpc>
                <a:spcPct val="150000"/>
              </a:lnSpc>
              <a:buFont typeface="Wingdings" panose="05000000000000000000" pitchFamily="2" charset="2"/>
              <a:buChar char="§"/>
            </a:pPr>
            <a:r>
              <a:rPr lang="en-US" altLang="ko-KR" b="1" dirty="0">
                <a:latin typeface="나눔스퀘어OTF Bold" panose="020B0600000101010101" pitchFamily="34" charset="-127"/>
                <a:ea typeface="나눔스퀘어OTF Bold" panose="020B0600000101010101" pitchFamily="34" charset="-127"/>
              </a:rPr>
              <a:t>IFRS S1</a:t>
            </a:r>
            <a:r>
              <a:rPr lang="ko-KR" altLang="en-US" b="1" dirty="0">
                <a:latin typeface="나눔스퀘어OTF Bold" panose="020B0600000101010101" pitchFamily="34" charset="-127"/>
                <a:ea typeface="나눔스퀘어OTF Bold" panose="020B0600000101010101" pitchFamily="34" charset="-127"/>
              </a:rPr>
              <a:t>의 프레임워크는 </a:t>
            </a:r>
            <a:r>
              <a:rPr lang="en-US" altLang="ko-KR" b="1" dirty="0">
                <a:latin typeface="나눔스퀘어OTF Bold" panose="020B0600000101010101" pitchFamily="34" charset="-127"/>
                <a:ea typeface="나눔스퀘어OTF Bold" panose="020B0600000101010101" pitchFamily="34" charset="-127"/>
              </a:rPr>
              <a:t>IAS1</a:t>
            </a:r>
            <a:r>
              <a:rPr lang="ko-KR" altLang="en-US" b="1" dirty="0">
                <a:latin typeface="나눔스퀘어OTF Bold" panose="020B0600000101010101" pitchFamily="34" charset="-127"/>
                <a:ea typeface="나눔스퀘어OTF Bold" panose="020B0600000101010101" pitchFamily="34" charset="-127"/>
              </a:rPr>
              <a:t>을 따르고 있으며</a:t>
            </a:r>
            <a:r>
              <a:rPr lang="en-US" altLang="ko-KR" b="1" dirty="0">
                <a:latin typeface="나눔스퀘어OTF Bold" panose="020B0600000101010101" pitchFamily="34" charset="-127"/>
                <a:ea typeface="나눔스퀘어OTF Bold" panose="020B0600000101010101" pitchFamily="34" charset="-127"/>
              </a:rPr>
              <a:t>, IFRS S2</a:t>
            </a:r>
            <a:r>
              <a:rPr lang="ko-KR" altLang="en-US" b="1" dirty="0">
                <a:latin typeface="나눔스퀘어OTF Bold" panose="020B0600000101010101" pitchFamily="34" charset="-127"/>
                <a:ea typeface="나눔스퀘어OTF Bold" panose="020B0600000101010101" pitchFamily="34" charset="-127"/>
              </a:rPr>
              <a:t>의 세부 내용은 </a:t>
            </a:r>
            <a:r>
              <a:rPr lang="en-US" altLang="ko-KR" b="1" dirty="0">
                <a:latin typeface="나눔스퀘어OTF Bold" panose="020B0600000101010101" pitchFamily="34" charset="-127"/>
                <a:ea typeface="나눔스퀘어OTF Bold" panose="020B0600000101010101" pitchFamily="34" charset="-127"/>
              </a:rPr>
              <a:t>TCFD </a:t>
            </a:r>
            <a:r>
              <a:rPr lang="ko-KR" altLang="en-US" b="1" dirty="0">
                <a:latin typeface="나눔스퀘어OTF Bold" panose="020B0600000101010101" pitchFamily="34" charset="-127"/>
                <a:ea typeface="나눔스퀘어OTF Bold" panose="020B0600000101010101" pitchFamily="34" charset="-127"/>
              </a:rPr>
              <a:t>권고안 프레임워크를 따르고 있음</a:t>
            </a:r>
          </a:p>
        </p:txBody>
      </p:sp>
      <p:pic>
        <p:nvPicPr>
          <p:cNvPr id="5" name="그림 4">
            <a:extLst>
              <a:ext uri="{FF2B5EF4-FFF2-40B4-BE49-F238E27FC236}">
                <a16:creationId xmlns:a16="http://schemas.microsoft.com/office/drawing/2014/main" id="{FE2C8B48-0D76-170C-C7E9-D6EEC765E572}"/>
              </a:ext>
            </a:extLst>
          </p:cNvPr>
          <p:cNvPicPr>
            <a:picLocks noChangeAspect="1"/>
          </p:cNvPicPr>
          <p:nvPr/>
        </p:nvPicPr>
        <p:blipFill>
          <a:blip r:embed="rId2"/>
          <a:stretch>
            <a:fillRect/>
          </a:stretch>
        </p:blipFill>
        <p:spPr>
          <a:xfrm>
            <a:off x="1021925" y="1795523"/>
            <a:ext cx="10148150" cy="3932586"/>
          </a:xfrm>
          <a:prstGeom prst="rect">
            <a:avLst/>
          </a:prstGeom>
        </p:spPr>
      </p:pic>
      <p:sp>
        <p:nvSpPr>
          <p:cNvPr id="6" name="직사각형 5">
            <a:extLst>
              <a:ext uri="{FF2B5EF4-FFF2-40B4-BE49-F238E27FC236}">
                <a16:creationId xmlns:a16="http://schemas.microsoft.com/office/drawing/2014/main" id="{2916A49F-0590-CC0C-7624-E41F4415F4D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7" name="그룹 6">
            <a:extLst>
              <a:ext uri="{FF2B5EF4-FFF2-40B4-BE49-F238E27FC236}">
                <a16:creationId xmlns:a16="http://schemas.microsoft.com/office/drawing/2014/main" id="{149B8EFA-EF46-DBE7-0E32-214D510AE9BB}"/>
              </a:ext>
            </a:extLst>
          </p:cNvPr>
          <p:cNvGrpSpPr/>
          <p:nvPr/>
        </p:nvGrpSpPr>
        <p:grpSpPr>
          <a:xfrm>
            <a:off x="404018" y="230978"/>
            <a:ext cx="3851740" cy="721519"/>
            <a:chOff x="404018" y="230978"/>
            <a:chExt cx="3851740" cy="721519"/>
          </a:xfrm>
        </p:grpSpPr>
        <p:sp>
          <p:nvSpPr>
            <p:cNvPr id="8" name="TextBox 7">
              <a:extLst>
                <a:ext uri="{FF2B5EF4-FFF2-40B4-BE49-F238E27FC236}">
                  <a16:creationId xmlns:a16="http://schemas.microsoft.com/office/drawing/2014/main" id="{EBE1527F-613B-3F16-E22D-81CC02836DB5}"/>
                </a:ext>
              </a:extLst>
            </p:cNvPr>
            <p:cNvSpPr txBox="1"/>
            <p:nvPr/>
          </p:nvSpPr>
          <p:spPr>
            <a:xfrm>
              <a:off x="959663" y="263915"/>
              <a:ext cx="3296095" cy="523220"/>
            </a:xfrm>
            <a:prstGeom prst="rect">
              <a:avLst/>
            </a:prstGeom>
            <a:noFill/>
          </p:spPr>
          <p:txBody>
            <a:bodyPr wrap="none" rtlCol="0">
              <a:spAutoFit/>
            </a:bodyPr>
            <a:lstStyle/>
            <a:p>
              <a:r>
                <a:rPr lang="en-US" altLang="ko-KR" sz="2800" b="1" dirty="0">
                  <a:ln>
                    <a:solidFill>
                      <a:schemeClr val="bg1">
                        <a:lumMod val="75000"/>
                        <a:alpha val="0"/>
                      </a:schemeClr>
                    </a:solidFill>
                  </a:ln>
                  <a:latin typeface="+mj-lt"/>
                  <a:ea typeface="Noto Sans KR Bold" panose="020B0800000000000000" pitchFamily="50" charset="-127"/>
                </a:rPr>
                <a:t>IFRS</a:t>
              </a:r>
              <a:r>
                <a:rPr lang="ko-KR" altLang="en-US" sz="2800" b="1" dirty="0">
                  <a:ln>
                    <a:solidFill>
                      <a:schemeClr val="bg1">
                        <a:lumMod val="75000"/>
                        <a:alpha val="0"/>
                      </a:schemeClr>
                    </a:solidFill>
                  </a:ln>
                  <a:latin typeface="+mj-lt"/>
                  <a:ea typeface="Noto Sans KR Bold" panose="020B0800000000000000" pitchFamily="50" charset="-127"/>
                </a:rPr>
                <a:t> </a:t>
              </a:r>
              <a:r>
                <a:rPr lang="en-US" altLang="ko-KR" sz="2800" b="1" dirty="0">
                  <a:ln>
                    <a:solidFill>
                      <a:schemeClr val="bg1">
                        <a:lumMod val="75000"/>
                        <a:alpha val="0"/>
                      </a:schemeClr>
                    </a:solidFill>
                  </a:ln>
                  <a:latin typeface="+mj-lt"/>
                  <a:ea typeface="Noto Sans KR Bold" panose="020B0800000000000000" pitchFamily="50" charset="-127"/>
                </a:rPr>
                <a:t>S1,</a:t>
              </a:r>
              <a:r>
                <a:rPr lang="ko-KR" altLang="en-US" sz="2800" b="1" dirty="0">
                  <a:ln>
                    <a:solidFill>
                      <a:schemeClr val="bg1">
                        <a:lumMod val="75000"/>
                        <a:alpha val="0"/>
                      </a:schemeClr>
                    </a:solidFill>
                  </a:ln>
                  <a:latin typeface="+mj-lt"/>
                  <a:ea typeface="Noto Sans KR Bold" panose="020B0800000000000000" pitchFamily="50" charset="-127"/>
                </a:rPr>
                <a:t> </a:t>
              </a:r>
              <a:r>
                <a:rPr lang="en-US" altLang="ko-KR" sz="2800" b="1" dirty="0">
                  <a:ln>
                    <a:solidFill>
                      <a:schemeClr val="bg1">
                        <a:lumMod val="75000"/>
                        <a:alpha val="0"/>
                      </a:schemeClr>
                    </a:solidFill>
                  </a:ln>
                  <a:latin typeface="+mj-lt"/>
                  <a:ea typeface="Noto Sans KR Bold" panose="020B0800000000000000" pitchFamily="50" charset="-127"/>
                </a:rPr>
                <a:t>S2</a:t>
              </a:r>
              <a:r>
                <a:rPr lang="ko-KR" altLang="en-US" sz="2800" b="1" dirty="0">
                  <a:ln>
                    <a:solidFill>
                      <a:schemeClr val="bg1">
                        <a:lumMod val="75000"/>
                        <a:alpha val="0"/>
                      </a:schemeClr>
                    </a:solidFill>
                  </a:ln>
                  <a:latin typeface="+mj-lt"/>
                  <a:ea typeface="Noto Sans KR Bold" panose="020B0800000000000000" pitchFamily="50" charset="-127"/>
                </a:rPr>
                <a:t>의 구성</a:t>
              </a:r>
            </a:p>
          </p:txBody>
        </p:sp>
        <p:grpSp>
          <p:nvGrpSpPr>
            <p:cNvPr id="9" name="그룹 8">
              <a:extLst>
                <a:ext uri="{FF2B5EF4-FFF2-40B4-BE49-F238E27FC236}">
                  <a16:creationId xmlns:a16="http://schemas.microsoft.com/office/drawing/2014/main" id="{D62413DF-DAA6-5F48-4585-F5BF55DA2CAB}"/>
                </a:ext>
              </a:extLst>
            </p:cNvPr>
            <p:cNvGrpSpPr/>
            <p:nvPr/>
          </p:nvGrpSpPr>
          <p:grpSpPr>
            <a:xfrm>
              <a:off x="404018" y="230978"/>
              <a:ext cx="531538" cy="721519"/>
              <a:chOff x="404018" y="230978"/>
              <a:chExt cx="531538" cy="721519"/>
            </a:xfrm>
          </p:grpSpPr>
          <p:grpSp>
            <p:nvGrpSpPr>
              <p:cNvPr id="10" name="그룹 9">
                <a:extLst>
                  <a:ext uri="{FF2B5EF4-FFF2-40B4-BE49-F238E27FC236}">
                    <a16:creationId xmlns:a16="http://schemas.microsoft.com/office/drawing/2014/main" id="{FD1C0E5A-46A2-A2A6-ADDC-F004241A78AF}"/>
                  </a:ext>
                </a:extLst>
              </p:cNvPr>
              <p:cNvGrpSpPr/>
              <p:nvPr/>
            </p:nvGrpSpPr>
            <p:grpSpPr>
              <a:xfrm>
                <a:off x="404018" y="230978"/>
                <a:ext cx="507432" cy="721519"/>
                <a:chOff x="404018" y="230978"/>
                <a:chExt cx="507432" cy="721519"/>
              </a:xfrm>
            </p:grpSpPr>
            <p:sp>
              <p:nvSpPr>
                <p:cNvPr id="12" name="평행 사변형 11">
                  <a:extLst>
                    <a:ext uri="{FF2B5EF4-FFF2-40B4-BE49-F238E27FC236}">
                      <a16:creationId xmlns:a16="http://schemas.microsoft.com/office/drawing/2014/main" id="{A6546EB0-A77E-2FDA-F851-43313187E0C3}"/>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3" name="사각형: 둥근 모서리 12">
                  <a:extLst>
                    <a:ext uri="{FF2B5EF4-FFF2-40B4-BE49-F238E27FC236}">
                      <a16:creationId xmlns:a16="http://schemas.microsoft.com/office/drawing/2014/main" id="{B8EC9D07-70AC-A840-4088-201ACE956A80}"/>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1" name="TextBox 10">
                <a:extLst>
                  <a:ext uri="{FF2B5EF4-FFF2-40B4-BE49-F238E27FC236}">
                    <a16:creationId xmlns:a16="http://schemas.microsoft.com/office/drawing/2014/main" id="{8E660F7B-C360-439E-7D72-8F04CAB4B6C3}"/>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6" name="슬라이드 번호 개체 틀 15">
            <a:extLst>
              <a:ext uri="{FF2B5EF4-FFF2-40B4-BE49-F238E27FC236}">
                <a16:creationId xmlns:a16="http://schemas.microsoft.com/office/drawing/2014/main" id="{639AABA2-451D-E99B-D234-C22C7CEA0C0B}"/>
              </a:ext>
            </a:extLst>
          </p:cNvPr>
          <p:cNvSpPr>
            <a:spLocks noGrp="1"/>
          </p:cNvSpPr>
          <p:nvPr>
            <p:ph type="sldNum" sz="quarter" idx="12"/>
          </p:nvPr>
        </p:nvSpPr>
        <p:spPr/>
        <p:txBody>
          <a:bodyPr/>
          <a:lstStyle/>
          <a:p>
            <a:fld id="{2A3BDE75-907D-4853-87E8-76DDB018510F}" type="slidenum">
              <a:rPr lang="ko-KR" altLang="en-US" smtClean="0"/>
              <a:t>44</a:t>
            </a:fld>
            <a:endParaRPr lang="ko-KR" altLang="en-US"/>
          </a:p>
        </p:txBody>
      </p:sp>
    </p:spTree>
    <p:extLst>
      <p:ext uri="{BB962C8B-B14F-4D97-AF65-F5344CB8AC3E}">
        <p14:creationId xmlns:p14="http://schemas.microsoft.com/office/powerpoint/2010/main" val="2435205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39839A3-29E5-928B-2BFC-9793E3C1B643}"/>
              </a:ext>
            </a:extLst>
          </p:cNvPr>
          <p:cNvSpPr txBox="1"/>
          <p:nvPr/>
        </p:nvSpPr>
        <p:spPr>
          <a:xfrm>
            <a:off x="838200" y="1395413"/>
            <a:ext cx="10515600" cy="400110"/>
          </a:xfrm>
          <a:prstGeom prst="rect">
            <a:avLst/>
          </a:prstGeom>
          <a:noFill/>
        </p:spPr>
        <p:txBody>
          <a:bodyPr wrap="square" rtlCol="0">
            <a:spAutoFit/>
          </a:bodyPr>
          <a:lstStyle/>
          <a:p>
            <a:r>
              <a:rPr lang="en-US" altLang="ko-KR" sz="2000" b="1" dirty="0">
                <a:latin typeface="나눔스퀘어OTF ExtraBold" panose="020B0600000101010101" pitchFamily="34" charset="-127"/>
                <a:ea typeface="나눔스퀘어OTF ExtraBold" panose="020B0600000101010101" pitchFamily="34" charset="-127"/>
              </a:rPr>
              <a:t>IFRS S2</a:t>
            </a:r>
            <a:r>
              <a:rPr lang="ko-KR" altLang="en-US" sz="2000" b="1" dirty="0">
                <a:latin typeface="나눔스퀘어OTF ExtraBold" panose="020B0600000101010101" pitchFamily="34" charset="-127"/>
                <a:ea typeface="나눔스퀘어OTF ExtraBold" panose="020B0600000101010101" pitchFamily="34" charset="-127"/>
              </a:rPr>
              <a:t>는 </a:t>
            </a:r>
            <a:r>
              <a:rPr lang="en-US" altLang="ko-KR" sz="2000" b="1" dirty="0">
                <a:latin typeface="나눔스퀘어OTF ExtraBold" panose="020B0600000101010101" pitchFamily="34" charset="-127"/>
                <a:ea typeface="나눔스퀘어OTF ExtraBold" panose="020B0600000101010101" pitchFamily="34" charset="-127"/>
              </a:rPr>
              <a:t>TCFD </a:t>
            </a:r>
            <a:r>
              <a:rPr lang="ko-KR" altLang="en-US" sz="2000" b="1" dirty="0">
                <a:latin typeface="나눔스퀘어OTF ExtraBold" panose="020B0600000101010101" pitchFamily="34" charset="-127"/>
                <a:ea typeface="나눔스퀘어OTF ExtraBold" panose="020B0600000101010101" pitchFamily="34" charset="-127"/>
              </a:rPr>
              <a:t>권고안의 프레임워크 및 기후관련 기준을 바탕으로 하고 있음</a:t>
            </a:r>
            <a:r>
              <a:rPr lang="en-US" altLang="ko-KR" sz="2000" b="1" dirty="0">
                <a:latin typeface="나눔스퀘어OTF ExtraBold" panose="020B0600000101010101" pitchFamily="34" charset="-127"/>
                <a:ea typeface="나눔스퀘어OTF ExtraBold" panose="020B0600000101010101" pitchFamily="34" charset="-127"/>
              </a:rPr>
              <a:t> </a:t>
            </a:r>
            <a:r>
              <a:rPr lang="ko-KR" altLang="en-US" sz="2000" b="1" dirty="0">
                <a:latin typeface="나눔스퀘어OTF ExtraBold" panose="020B0600000101010101" pitchFamily="34" charset="-127"/>
                <a:ea typeface="나눔스퀘어OTF ExtraBold" panose="020B0600000101010101" pitchFamily="34" charset="-127"/>
              </a:rPr>
              <a:t> </a:t>
            </a:r>
          </a:p>
        </p:txBody>
      </p:sp>
      <p:sp>
        <p:nvSpPr>
          <p:cNvPr id="7" name="직사각형 6">
            <a:extLst>
              <a:ext uri="{FF2B5EF4-FFF2-40B4-BE49-F238E27FC236}">
                <a16:creationId xmlns:a16="http://schemas.microsoft.com/office/drawing/2014/main" id="{AA17229E-0F2C-05E3-7D77-06BE6783FC97}"/>
              </a:ext>
            </a:extLst>
          </p:cNvPr>
          <p:cNvSpPr/>
          <p:nvPr/>
        </p:nvSpPr>
        <p:spPr>
          <a:xfrm>
            <a:off x="6343978" y="2124035"/>
            <a:ext cx="4936573" cy="3372281"/>
          </a:xfrm>
          <a:prstGeom prst="rect">
            <a:avLst/>
          </a:prstGeom>
          <a:noFill/>
          <a:ln>
            <a:solidFill>
              <a:srgbClr val="BFC0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a:extLst>
              <a:ext uri="{FF2B5EF4-FFF2-40B4-BE49-F238E27FC236}">
                <a16:creationId xmlns:a16="http://schemas.microsoft.com/office/drawing/2014/main" id="{10E3B8C4-C7AA-A847-D82A-5BB100B65D24}"/>
              </a:ext>
            </a:extLst>
          </p:cNvPr>
          <p:cNvSpPr/>
          <p:nvPr/>
        </p:nvSpPr>
        <p:spPr>
          <a:xfrm>
            <a:off x="911449" y="2124035"/>
            <a:ext cx="5367183" cy="3372281"/>
          </a:xfrm>
          <a:prstGeom prst="rect">
            <a:avLst/>
          </a:prstGeom>
          <a:noFill/>
          <a:ln>
            <a:solidFill>
              <a:srgbClr val="BFC0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그림 8">
            <a:extLst>
              <a:ext uri="{FF2B5EF4-FFF2-40B4-BE49-F238E27FC236}">
                <a16:creationId xmlns:a16="http://schemas.microsoft.com/office/drawing/2014/main" id="{DA685611-8D50-8589-AE6C-8B86D717838B}"/>
              </a:ext>
            </a:extLst>
          </p:cNvPr>
          <p:cNvPicPr>
            <a:picLocks noChangeAspect="1"/>
          </p:cNvPicPr>
          <p:nvPr/>
        </p:nvPicPr>
        <p:blipFill>
          <a:blip r:embed="rId2"/>
          <a:stretch>
            <a:fillRect/>
          </a:stretch>
        </p:blipFill>
        <p:spPr>
          <a:xfrm>
            <a:off x="959663" y="2549536"/>
            <a:ext cx="5248748" cy="2626245"/>
          </a:xfrm>
          <a:prstGeom prst="rect">
            <a:avLst/>
          </a:prstGeom>
        </p:spPr>
      </p:pic>
      <p:pic>
        <p:nvPicPr>
          <p:cNvPr id="10" name="그림 9">
            <a:extLst>
              <a:ext uri="{FF2B5EF4-FFF2-40B4-BE49-F238E27FC236}">
                <a16:creationId xmlns:a16="http://schemas.microsoft.com/office/drawing/2014/main" id="{D8B9C75F-6105-17D0-37DE-31C29F45CC42}"/>
              </a:ext>
            </a:extLst>
          </p:cNvPr>
          <p:cNvPicPr>
            <a:picLocks noChangeAspect="1"/>
          </p:cNvPicPr>
          <p:nvPr/>
        </p:nvPicPr>
        <p:blipFill>
          <a:blip r:embed="rId3"/>
          <a:stretch>
            <a:fillRect/>
          </a:stretch>
        </p:blipFill>
        <p:spPr>
          <a:xfrm>
            <a:off x="6455107" y="2816028"/>
            <a:ext cx="4825444" cy="1926960"/>
          </a:xfrm>
          <a:prstGeom prst="rect">
            <a:avLst/>
          </a:prstGeom>
        </p:spPr>
      </p:pic>
      <p:sp>
        <p:nvSpPr>
          <p:cNvPr id="3" name="직사각형 2">
            <a:extLst>
              <a:ext uri="{FF2B5EF4-FFF2-40B4-BE49-F238E27FC236}">
                <a16:creationId xmlns:a16="http://schemas.microsoft.com/office/drawing/2014/main" id="{8574E877-BAA9-5CC7-F57C-69C1FCF22702}"/>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4" name="그룹 3">
            <a:extLst>
              <a:ext uri="{FF2B5EF4-FFF2-40B4-BE49-F238E27FC236}">
                <a16:creationId xmlns:a16="http://schemas.microsoft.com/office/drawing/2014/main" id="{5EE58C02-E14C-6109-A85D-FB424839190D}"/>
              </a:ext>
            </a:extLst>
          </p:cNvPr>
          <p:cNvGrpSpPr/>
          <p:nvPr/>
        </p:nvGrpSpPr>
        <p:grpSpPr>
          <a:xfrm>
            <a:off x="404018" y="230978"/>
            <a:ext cx="4295771" cy="721519"/>
            <a:chOff x="404018" y="230978"/>
            <a:chExt cx="4295771" cy="721519"/>
          </a:xfrm>
        </p:grpSpPr>
        <p:sp>
          <p:nvSpPr>
            <p:cNvPr id="5" name="TextBox 4">
              <a:extLst>
                <a:ext uri="{FF2B5EF4-FFF2-40B4-BE49-F238E27FC236}">
                  <a16:creationId xmlns:a16="http://schemas.microsoft.com/office/drawing/2014/main" id="{4022964F-1E16-6D56-3C8B-9F7EBE6D52FF}"/>
                </a:ext>
              </a:extLst>
            </p:cNvPr>
            <p:cNvSpPr txBox="1"/>
            <p:nvPr/>
          </p:nvSpPr>
          <p:spPr>
            <a:xfrm>
              <a:off x="959663" y="263915"/>
              <a:ext cx="3740126" cy="523220"/>
            </a:xfrm>
            <a:prstGeom prst="rect">
              <a:avLst/>
            </a:prstGeom>
            <a:noFill/>
          </p:spPr>
          <p:txBody>
            <a:bodyPr wrap="none" rtlCol="0">
              <a:spAutoFit/>
            </a:bodyPr>
            <a:lstStyle/>
            <a:p>
              <a:r>
                <a:rPr lang="en-US" altLang="ko-KR" sz="2800" b="1" dirty="0"/>
                <a:t>IFRS S2</a:t>
              </a:r>
              <a:r>
                <a:rPr lang="ko-KR" altLang="en-US" sz="2800" b="1" dirty="0"/>
                <a:t>의 프레임워크</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1" name="그룹 10">
              <a:extLst>
                <a:ext uri="{FF2B5EF4-FFF2-40B4-BE49-F238E27FC236}">
                  <a16:creationId xmlns:a16="http://schemas.microsoft.com/office/drawing/2014/main" id="{C7F1708B-80D8-0F06-1E95-9492C3E6FC66}"/>
                </a:ext>
              </a:extLst>
            </p:cNvPr>
            <p:cNvGrpSpPr/>
            <p:nvPr/>
          </p:nvGrpSpPr>
          <p:grpSpPr>
            <a:xfrm>
              <a:off x="404018" y="230978"/>
              <a:ext cx="531538" cy="721519"/>
              <a:chOff x="404018" y="230978"/>
              <a:chExt cx="531538" cy="721519"/>
            </a:xfrm>
          </p:grpSpPr>
          <p:grpSp>
            <p:nvGrpSpPr>
              <p:cNvPr id="12" name="그룹 11">
                <a:extLst>
                  <a:ext uri="{FF2B5EF4-FFF2-40B4-BE49-F238E27FC236}">
                    <a16:creationId xmlns:a16="http://schemas.microsoft.com/office/drawing/2014/main" id="{62E298F4-841A-5697-1FED-799ACE833C0B}"/>
                  </a:ext>
                </a:extLst>
              </p:cNvPr>
              <p:cNvGrpSpPr/>
              <p:nvPr/>
            </p:nvGrpSpPr>
            <p:grpSpPr>
              <a:xfrm>
                <a:off x="404018" y="230978"/>
                <a:ext cx="507432" cy="721519"/>
                <a:chOff x="404018" y="230978"/>
                <a:chExt cx="507432" cy="721519"/>
              </a:xfrm>
            </p:grpSpPr>
            <p:sp>
              <p:nvSpPr>
                <p:cNvPr id="14" name="평행 사변형 13">
                  <a:extLst>
                    <a:ext uri="{FF2B5EF4-FFF2-40B4-BE49-F238E27FC236}">
                      <a16:creationId xmlns:a16="http://schemas.microsoft.com/office/drawing/2014/main" id="{F17FDF04-A7BA-62E8-A253-8067ABE6FE12}"/>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5" name="사각형: 둥근 모서리 14">
                  <a:extLst>
                    <a:ext uri="{FF2B5EF4-FFF2-40B4-BE49-F238E27FC236}">
                      <a16:creationId xmlns:a16="http://schemas.microsoft.com/office/drawing/2014/main" id="{04B62035-8B54-C6C6-6B26-1AFDECCC4386}"/>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3" name="TextBox 12">
                <a:extLst>
                  <a:ext uri="{FF2B5EF4-FFF2-40B4-BE49-F238E27FC236}">
                    <a16:creationId xmlns:a16="http://schemas.microsoft.com/office/drawing/2014/main" id="{BEC79E19-F302-2567-0D73-FF1BB1C480A1}"/>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8" name="슬라이드 번호 개체 틀 17">
            <a:extLst>
              <a:ext uri="{FF2B5EF4-FFF2-40B4-BE49-F238E27FC236}">
                <a16:creationId xmlns:a16="http://schemas.microsoft.com/office/drawing/2014/main" id="{64D7B807-D3E5-13CA-6D1B-0675226302A8}"/>
              </a:ext>
            </a:extLst>
          </p:cNvPr>
          <p:cNvSpPr>
            <a:spLocks noGrp="1"/>
          </p:cNvSpPr>
          <p:nvPr>
            <p:ph type="sldNum" sz="quarter" idx="12"/>
          </p:nvPr>
        </p:nvSpPr>
        <p:spPr/>
        <p:txBody>
          <a:bodyPr/>
          <a:lstStyle/>
          <a:p>
            <a:fld id="{2A3BDE75-907D-4853-87E8-76DDB018510F}" type="slidenum">
              <a:rPr lang="ko-KR" altLang="en-US" smtClean="0"/>
              <a:t>45</a:t>
            </a:fld>
            <a:endParaRPr lang="ko-KR" altLang="en-US"/>
          </a:p>
        </p:txBody>
      </p:sp>
    </p:spTree>
    <p:extLst>
      <p:ext uri="{BB962C8B-B14F-4D97-AF65-F5344CB8AC3E}">
        <p14:creationId xmlns:p14="http://schemas.microsoft.com/office/powerpoint/2010/main" val="4015649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9E63E2-DD79-E29F-CAC3-C3E0E0278040}"/>
              </a:ext>
            </a:extLst>
          </p:cNvPr>
          <p:cNvSpPr txBox="1"/>
          <p:nvPr/>
        </p:nvSpPr>
        <p:spPr>
          <a:xfrm>
            <a:off x="838200" y="1395413"/>
            <a:ext cx="10515600" cy="400110"/>
          </a:xfrm>
          <a:prstGeom prst="rect">
            <a:avLst/>
          </a:prstGeom>
          <a:noFill/>
        </p:spPr>
        <p:txBody>
          <a:bodyPr wrap="square" rtlCol="0">
            <a:spAutoFit/>
          </a:bodyPr>
          <a:lstStyle/>
          <a:p>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IFRS S2 </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산업</a:t>
            </a:r>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주제별 평균 </a:t>
            </a:r>
            <a:r>
              <a:rPr lang="ko-KR" altLang="en-US" sz="2000" b="1" dirty="0" err="1">
                <a:solidFill>
                  <a:srgbClr val="002060"/>
                </a:solidFill>
                <a:latin typeface="나눔스퀘어OTF ExtraBold" panose="020B0600000101010101" pitchFamily="34" charset="-127"/>
                <a:ea typeface="나눔스퀘어OTF ExtraBold" panose="020B0600000101010101" pitchFamily="34" charset="-127"/>
              </a:rPr>
              <a:t>공시율</a:t>
            </a:r>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국내지속가능 보고서</a:t>
            </a:r>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a:t>
            </a:r>
          </a:p>
        </p:txBody>
      </p:sp>
      <p:sp>
        <p:nvSpPr>
          <p:cNvPr id="4" name="TextBox 3">
            <a:extLst>
              <a:ext uri="{FF2B5EF4-FFF2-40B4-BE49-F238E27FC236}">
                <a16:creationId xmlns:a16="http://schemas.microsoft.com/office/drawing/2014/main" id="{833FD71D-9BA1-87DD-096A-CF12BD8F4B0A}"/>
              </a:ext>
            </a:extLst>
          </p:cNvPr>
          <p:cNvSpPr txBox="1"/>
          <p:nvPr/>
        </p:nvSpPr>
        <p:spPr>
          <a:xfrm>
            <a:off x="838200" y="1880507"/>
            <a:ext cx="10515600" cy="646331"/>
          </a:xfrm>
          <a:prstGeom prst="rect">
            <a:avLst/>
          </a:prstGeom>
          <a:noFill/>
        </p:spPr>
        <p:txBody>
          <a:bodyPr wrap="square" rtlCol="0">
            <a:spAutoFit/>
          </a:bodyPr>
          <a:lstStyle/>
          <a:p>
            <a:pPr marL="342900" indent="-342900">
              <a:buFont typeface="Arial" panose="020B0604020202020204" pitchFamily="34" charset="0"/>
              <a:buChar char="•"/>
            </a:pPr>
            <a:r>
              <a:rPr lang="ko-KR" altLang="en-US" dirty="0">
                <a:latin typeface="나눔스퀘어" panose="020B0600000101010101" pitchFamily="50" charset="-127"/>
                <a:ea typeface="나눔스퀘어" panose="020B0600000101010101" pitchFamily="50" charset="-127"/>
              </a:rPr>
              <a:t>에너지 산업</a:t>
            </a:r>
            <a:r>
              <a:rPr lang="en-US" altLang="ko-KR" dirty="0">
                <a:latin typeface="나눔스퀘어" panose="020B0600000101010101" pitchFamily="50" charset="-127"/>
                <a:ea typeface="나눔스퀘어" panose="020B0600000101010101" pitchFamily="50" charset="-127"/>
              </a:rPr>
              <a:t>, </a:t>
            </a:r>
            <a:r>
              <a:rPr lang="ko-KR" altLang="en-US" dirty="0">
                <a:latin typeface="나눔스퀘어" panose="020B0600000101010101" pitchFamily="50" charset="-127"/>
                <a:ea typeface="나눔스퀘어" panose="020B0600000101010101" pitchFamily="50" charset="-127"/>
              </a:rPr>
              <a:t>건설업</a:t>
            </a:r>
            <a:r>
              <a:rPr lang="en-US" altLang="ko-KR" dirty="0">
                <a:latin typeface="나눔스퀘어" panose="020B0600000101010101" pitchFamily="50" charset="-127"/>
                <a:ea typeface="나눔스퀘어" panose="020B0600000101010101" pitchFamily="50" charset="-127"/>
              </a:rPr>
              <a:t>, </a:t>
            </a:r>
            <a:r>
              <a:rPr lang="ko-KR" altLang="en-US" dirty="0">
                <a:latin typeface="나눔스퀘어" panose="020B0600000101010101" pitchFamily="50" charset="-127"/>
                <a:ea typeface="나눔스퀘어" panose="020B0600000101010101" pitchFamily="50" charset="-127"/>
              </a:rPr>
              <a:t>금융업</a:t>
            </a:r>
            <a:r>
              <a:rPr lang="en-US" altLang="ko-KR" dirty="0">
                <a:latin typeface="나눔스퀘어" panose="020B0600000101010101" pitchFamily="50" charset="-127"/>
                <a:ea typeface="나눔스퀘어" panose="020B0600000101010101" pitchFamily="50" charset="-127"/>
              </a:rPr>
              <a:t>, </a:t>
            </a:r>
            <a:r>
              <a:rPr lang="ko-KR" altLang="en-US" dirty="0">
                <a:latin typeface="나눔스퀘어" panose="020B0600000101010101" pitchFamily="50" charset="-127"/>
                <a:ea typeface="나눔스퀘어" panose="020B0600000101010101" pitchFamily="50" charset="-127"/>
              </a:rPr>
              <a:t>도소매업의 충실 공시 비중이 상대적으로 높음</a:t>
            </a:r>
          </a:p>
          <a:p>
            <a:pPr marL="342900" indent="-342900">
              <a:buFont typeface="Arial" panose="020B0604020202020204" pitchFamily="34" charset="0"/>
              <a:buChar char="•"/>
            </a:pPr>
            <a:r>
              <a:rPr lang="ko-KR" altLang="en-US" dirty="0">
                <a:latin typeface="나눔스퀘어" panose="020B0600000101010101" pitchFamily="50" charset="-127"/>
                <a:ea typeface="나눔스퀘어" panose="020B0600000101010101" pitchFamily="50" charset="-127"/>
              </a:rPr>
              <a:t>지배구조</a:t>
            </a:r>
            <a:r>
              <a:rPr lang="en-US" altLang="ko-KR" dirty="0">
                <a:latin typeface="나눔스퀘어" panose="020B0600000101010101" pitchFamily="50" charset="-127"/>
                <a:ea typeface="나눔스퀘어" panose="020B0600000101010101" pitchFamily="50" charset="-127"/>
              </a:rPr>
              <a:t>, </a:t>
            </a:r>
            <a:r>
              <a:rPr lang="ko-KR" altLang="en-US" dirty="0">
                <a:latin typeface="나눔스퀘어" panose="020B0600000101010101" pitchFamily="50" charset="-127"/>
                <a:ea typeface="나눔스퀘어" panose="020B0600000101010101" pitchFamily="50" charset="-127"/>
              </a:rPr>
              <a:t>위험관리의 충실 공시 비중이 상대적으로 높음</a:t>
            </a:r>
          </a:p>
        </p:txBody>
      </p:sp>
      <p:graphicFrame>
        <p:nvGraphicFramePr>
          <p:cNvPr id="5" name="차트 4">
            <a:extLst>
              <a:ext uri="{FF2B5EF4-FFF2-40B4-BE49-F238E27FC236}">
                <a16:creationId xmlns:a16="http://schemas.microsoft.com/office/drawing/2014/main" id="{563CA351-5599-8BE2-5359-5A07CE70458F}"/>
              </a:ext>
            </a:extLst>
          </p:cNvPr>
          <p:cNvGraphicFramePr>
            <a:graphicFrameLocks/>
          </p:cNvGraphicFramePr>
          <p:nvPr>
            <p:extLst>
              <p:ext uri="{D42A27DB-BD31-4B8C-83A1-F6EECF244321}">
                <p14:modId xmlns:p14="http://schemas.microsoft.com/office/powerpoint/2010/main" val="3836722624"/>
              </p:ext>
            </p:extLst>
          </p:nvPr>
        </p:nvGraphicFramePr>
        <p:xfrm>
          <a:off x="959663" y="2557645"/>
          <a:ext cx="5021406" cy="382939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차트 10">
            <a:extLst>
              <a:ext uri="{FF2B5EF4-FFF2-40B4-BE49-F238E27FC236}">
                <a16:creationId xmlns:a16="http://schemas.microsoft.com/office/drawing/2014/main" id="{2BAD4348-1B35-3A14-BDC5-8D9D7DDEBCD3}"/>
              </a:ext>
            </a:extLst>
          </p:cNvPr>
          <p:cNvGraphicFramePr>
            <a:graphicFrameLocks/>
          </p:cNvGraphicFramePr>
          <p:nvPr>
            <p:extLst>
              <p:ext uri="{D42A27DB-BD31-4B8C-83A1-F6EECF244321}">
                <p14:modId xmlns:p14="http://schemas.microsoft.com/office/powerpoint/2010/main" val="2763001628"/>
              </p:ext>
            </p:extLst>
          </p:nvPr>
        </p:nvGraphicFramePr>
        <p:xfrm>
          <a:off x="6096001" y="2557645"/>
          <a:ext cx="5257799" cy="3830455"/>
        </p:xfrm>
        <a:graphic>
          <a:graphicData uri="http://schemas.openxmlformats.org/drawingml/2006/chart">
            <c:chart xmlns:c="http://schemas.openxmlformats.org/drawingml/2006/chart" xmlns:r="http://schemas.openxmlformats.org/officeDocument/2006/relationships" r:id="rId3"/>
          </a:graphicData>
        </a:graphic>
      </p:graphicFrame>
      <p:sp>
        <p:nvSpPr>
          <p:cNvPr id="6" name="직사각형 5">
            <a:extLst>
              <a:ext uri="{FF2B5EF4-FFF2-40B4-BE49-F238E27FC236}">
                <a16:creationId xmlns:a16="http://schemas.microsoft.com/office/drawing/2014/main" id="{1A011D49-6FB3-AD09-5187-F21EE33812F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7" name="그룹 6">
            <a:extLst>
              <a:ext uri="{FF2B5EF4-FFF2-40B4-BE49-F238E27FC236}">
                <a16:creationId xmlns:a16="http://schemas.microsoft.com/office/drawing/2014/main" id="{A4A14E8E-3352-E63D-0AC5-1BD479D21BE3}"/>
              </a:ext>
            </a:extLst>
          </p:cNvPr>
          <p:cNvGrpSpPr/>
          <p:nvPr/>
        </p:nvGrpSpPr>
        <p:grpSpPr>
          <a:xfrm>
            <a:off x="404018" y="230978"/>
            <a:ext cx="4549046" cy="721519"/>
            <a:chOff x="404018" y="230978"/>
            <a:chExt cx="4549046" cy="721519"/>
          </a:xfrm>
        </p:grpSpPr>
        <p:sp>
          <p:nvSpPr>
            <p:cNvPr id="8" name="TextBox 7">
              <a:extLst>
                <a:ext uri="{FF2B5EF4-FFF2-40B4-BE49-F238E27FC236}">
                  <a16:creationId xmlns:a16="http://schemas.microsoft.com/office/drawing/2014/main" id="{04D13892-D1FA-5199-2165-2C2A9D0A8BA9}"/>
                </a:ext>
              </a:extLst>
            </p:cNvPr>
            <p:cNvSpPr txBox="1"/>
            <p:nvPr/>
          </p:nvSpPr>
          <p:spPr>
            <a:xfrm>
              <a:off x="959663" y="263915"/>
              <a:ext cx="3993401" cy="523220"/>
            </a:xfrm>
            <a:prstGeom prst="rect">
              <a:avLst/>
            </a:prstGeom>
            <a:noFill/>
          </p:spPr>
          <p:txBody>
            <a:bodyPr wrap="none" rtlCol="0">
              <a:spAutoFit/>
            </a:bodyPr>
            <a:lstStyle/>
            <a:p>
              <a:r>
                <a:rPr lang="ko-KR" altLang="en-US" sz="2800" b="1" dirty="0"/>
                <a:t>국내 </a:t>
              </a:r>
              <a:r>
                <a:rPr lang="en-US" altLang="ko-KR" sz="2800" b="1" dirty="0"/>
                <a:t>IFRS S2 </a:t>
              </a:r>
              <a:r>
                <a:rPr lang="ko-KR" altLang="en-US" sz="2800" b="1" dirty="0"/>
                <a:t>수용 수준</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9" name="그룹 8">
              <a:extLst>
                <a:ext uri="{FF2B5EF4-FFF2-40B4-BE49-F238E27FC236}">
                  <a16:creationId xmlns:a16="http://schemas.microsoft.com/office/drawing/2014/main" id="{9AAAB254-F05A-8D80-B760-2E487D943957}"/>
                </a:ext>
              </a:extLst>
            </p:cNvPr>
            <p:cNvGrpSpPr/>
            <p:nvPr/>
          </p:nvGrpSpPr>
          <p:grpSpPr>
            <a:xfrm>
              <a:off x="404018" y="230978"/>
              <a:ext cx="531538" cy="721519"/>
              <a:chOff x="404018" y="230978"/>
              <a:chExt cx="531538" cy="721519"/>
            </a:xfrm>
          </p:grpSpPr>
          <p:grpSp>
            <p:nvGrpSpPr>
              <p:cNvPr id="10" name="그룹 9">
                <a:extLst>
                  <a:ext uri="{FF2B5EF4-FFF2-40B4-BE49-F238E27FC236}">
                    <a16:creationId xmlns:a16="http://schemas.microsoft.com/office/drawing/2014/main" id="{FDD75111-B9B9-D381-B1F2-999EF811D5F4}"/>
                  </a:ext>
                </a:extLst>
              </p:cNvPr>
              <p:cNvGrpSpPr/>
              <p:nvPr/>
            </p:nvGrpSpPr>
            <p:grpSpPr>
              <a:xfrm>
                <a:off x="404018" y="230978"/>
                <a:ext cx="507432" cy="721519"/>
                <a:chOff x="404018" y="230978"/>
                <a:chExt cx="507432" cy="721519"/>
              </a:xfrm>
            </p:grpSpPr>
            <p:sp>
              <p:nvSpPr>
                <p:cNvPr id="13" name="평행 사변형 12">
                  <a:extLst>
                    <a:ext uri="{FF2B5EF4-FFF2-40B4-BE49-F238E27FC236}">
                      <a16:creationId xmlns:a16="http://schemas.microsoft.com/office/drawing/2014/main" id="{B06C53CA-4EC7-6BE1-8793-D7774C0BADC7}"/>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4" name="사각형: 둥근 모서리 13">
                  <a:extLst>
                    <a:ext uri="{FF2B5EF4-FFF2-40B4-BE49-F238E27FC236}">
                      <a16:creationId xmlns:a16="http://schemas.microsoft.com/office/drawing/2014/main" id="{5EB6D3FE-9D16-630D-F878-9E0FC6F3386D}"/>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BAD922D4-D3DC-70A9-6869-0DBB97EFC645}"/>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7" name="슬라이드 번호 개체 틀 16">
            <a:extLst>
              <a:ext uri="{FF2B5EF4-FFF2-40B4-BE49-F238E27FC236}">
                <a16:creationId xmlns:a16="http://schemas.microsoft.com/office/drawing/2014/main" id="{5E0B9FFF-C2DF-F7F1-8DF2-AD94330A26E5}"/>
              </a:ext>
            </a:extLst>
          </p:cNvPr>
          <p:cNvSpPr>
            <a:spLocks noGrp="1"/>
          </p:cNvSpPr>
          <p:nvPr>
            <p:ph type="sldNum" sz="quarter" idx="12"/>
          </p:nvPr>
        </p:nvSpPr>
        <p:spPr/>
        <p:txBody>
          <a:bodyPr/>
          <a:lstStyle/>
          <a:p>
            <a:fld id="{2A3BDE75-907D-4853-87E8-76DDB018510F}" type="slidenum">
              <a:rPr lang="ko-KR" altLang="en-US" smtClean="0"/>
              <a:t>46</a:t>
            </a:fld>
            <a:endParaRPr lang="ko-KR" altLang="en-US"/>
          </a:p>
        </p:txBody>
      </p:sp>
      <p:sp>
        <p:nvSpPr>
          <p:cNvPr id="2" name="TextBox 1">
            <a:extLst>
              <a:ext uri="{FF2B5EF4-FFF2-40B4-BE49-F238E27FC236}">
                <a16:creationId xmlns:a16="http://schemas.microsoft.com/office/drawing/2014/main" id="{9AF2848E-FFCC-03B0-47B9-A45F9608F456}"/>
              </a:ext>
            </a:extLst>
          </p:cNvPr>
          <p:cNvSpPr txBox="1"/>
          <p:nvPr/>
        </p:nvSpPr>
        <p:spPr>
          <a:xfrm>
            <a:off x="911450" y="6383665"/>
            <a:ext cx="3246500" cy="261610"/>
          </a:xfrm>
          <a:prstGeom prst="rect">
            <a:avLst/>
          </a:prstGeom>
          <a:noFill/>
        </p:spPr>
        <p:txBody>
          <a:bodyPr wrap="square" rtlCol="0">
            <a:spAutoFit/>
          </a:bodyPr>
          <a:lstStyle/>
          <a:p>
            <a:r>
              <a:rPr lang="ko-KR" altLang="en-US" sz="1100" dirty="0"/>
              <a:t>출처</a:t>
            </a:r>
            <a:r>
              <a:rPr lang="en-US" altLang="ko-KR" sz="1100" dirty="0"/>
              <a:t>: </a:t>
            </a:r>
            <a:r>
              <a:rPr lang="ko-KR" altLang="en-US" sz="1100" dirty="0"/>
              <a:t>정준희</a:t>
            </a:r>
            <a:r>
              <a:rPr lang="en-US" altLang="ko-KR" sz="1100" dirty="0"/>
              <a:t>, </a:t>
            </a:r>
            <a:r>
              <a:rPr lang="ko-KR" altLang="en-US" sz="1100" dirty="0" err="1"/>
              <a:t>기도훈</a:t>
            </a:r>
            <a:r>
              <a:rPr lang="en-US" altLang="ko-KR" sz="1100" dirty="0"/>
              <a:t>(2022)</a:t>
            </a:r>
            <a:endParaRPr lang="ko-KR" altLang="en-US" sz="1100" dirty="0"/>
          </a:p>
        </p:txBody>
      </p:sp>
    </p:spTree>
    <p:extLst>
      <p:ext uri="{BB962C8B-B14F-4D97-AF65-F5344CB8AC3E}">
        <p14:creationId xmlns:p14="http://schemas.microsoft.com/office/powerpoint/2010/main" val="12584484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1019E8-74E8-430C-A023-0741D2C5BB06}"/>
              </a:ext>
            </a:extLst>
          </p:cNvPr>
          <p:cNvSpPr txBox="1"/>
          <p:nvPr/>
        </p:nvSpPr>
        <p:spPr>
          <a:xfrm>
            <a:off x="436700" y="985434"/>
            <a:ext cx="10515600" cy="5151871"/>
          </a:xfrm>
          <a:prstGeom prst="rect">
            <a:avLst/>
          </a:prstGeom>
          <a:noFill/>
        </p:spPr>
        <p:txBody>
          <a:bodyPr wrap="square" lIns="80147" tIns="40074" rIns="80147" bIns="40074" rtlCol="0">
            <a:spAutoFit/>
          </a:bodyPr>
          <a:lstStyle/>
          <a:p>
            <a:pPr>
              <a:lnSpc>
                <a:spcPct val="150000"/>
              </a:lnSpc>
            </a:pPr>
            <a:r>
              <a:rPr lang="en-US" altLang="ko-KR" sz="2400" b="1" dirty="0">
                <a:solidFill>
                  <a:schemeClr val="accent1"/>
                </a:solidFill>
                <a:latin typeface="+mn-ea"/>
              </a:rPr>
              <a:t>NFRD(Non-Financial Reporting Directive</a:t>
            </a:r>
            <a:r>
              <a:rPr lang="en-US" altLang="ko-KR" sz="2400" dirty="0">
                <a:solidFill>
                  <a:schemeClr val="accent1"/>
                </a:solidFill>
                <a:latin typeface="+mn-ea"/>
              </a:rPr>
              <a:t>)</a:t>
            </a:r>
          </a:p>
          <a:p>
            <a:pPr marL="285750" indent="-285750" algn="just" fontAlgn="base">
              <a:lnSpc>
                <a:spcPct val="150000"/>
              </a:lnSpc>
              <a:buFont typeface="Arial" panose="020B0604020202020204" pitchFamily="34" charset="0"/>
              <a:buChar char="•"/>
            </a:pPr>
            <a:r>
              <a:rPr lang="en-US" altLang="ko-KR" dirty="0">
                <a:latin typeface="+mn-ea"/>
              </a:rPr>
              <a:t>EU</a:t>
            </a:r>
            <a:r>
              <a:rPr lang="ko-KR" altLang="en-US" dirty="0">
                <a:latin typeface="+mn-ea"/>
              </a:rPr>
              <a:t>는 지난 </a:t>
            </a:r>
            <a:r>
              <a:rPr lang="en-US" altLang="ko-KR" dirty="0">
                <a:latin typeface="+mn-ea"/>
              </a:rPr>
              <a:t>2018</a:t>
            </a:r>
            <a:r>
              <a:rPr lang="ko-KR" altLang="en-US" dirty="0">
                <a:latin typeface="+mn-ea"/>
              </a:rPr>
              <a:t>년부터</a:t>
            </a:r>
            <a:r>
              <a:rPr lang="en-US" altLang="ko-KR" dirty="0">
                <a:latin typeface="+mn-ea"/>
              </a:rPr>
              <a:t>(2017</a:t>
            </a:r>
            <a:r>
              <a:rPr lang="ko-KR" altLang="en-US" dirty="0">
                <a:latin typeface="+mn-ea"/>
              </a:rPr>
              <a:t>년 회계연도 보고부터 적용</a:t>
            </a:r>
            <a:r>
              <a:rPr lang="en-US" altLang="ko-KR" dirty="0">
                <a:latin typeface="+mn-ea"/>
              </a:rPr>
              <a:t>) </a:t>
            </a:r>
            <a:r>
              <a:rPr lang="ko-KR" altLang="en-US" dirty="0">
                <a:latin typeface="+mn-ea"/>
              </a:rPr>
              <a:t>기업의 </a:t>
            </a:r>
            <a:r>
              <a:rPr lang="ko-KR" altLang="en-US" dirty="0" err="1">
                <a:latin typeface="+mn-ea"/>
              </a:rPr>
              <a:t>비재무정보</a:t>
            </a:r>
            <a:r>
              <a:rPr lang="ko-KR" altLang="en-US" dirty="0">
                <a:latin typeface="+mn-ea"/>
              </a:rPr>
              <a:t> 공개 의무화 지침이라고 할 수 있는 ‘</a:t>
            </a:r>
            <a:r>
              <a:rPr lang="en-US" altLang="ko-KR" dirty="0">
                <a:latin typeface="+mn-ea"/>
              </a:rPr>
              <a:t>NFRD(Non-Financial Reporting Directive)’</a:t>
            </a:r>
            <a:r>
              <a:rPr lang="ko-KR" altLang="en-US" dirty="0">
                <a:latin typeface="+mn-ea"/>
              </a:rPr>
              <a:t>을</a:t>
            </a:r>
            <a:r>
              <a:rPr lang="en-US" altLang="ko-KR" dirty="0">
                <a:latin typeface="+mn-ea"/>
              </a:rPr>
              <a:t> </a:t>
            </a:r>
            <a:r>
              <a:rPr lang="ko-KR" altLang="en-US" dirty="0">
                <a:latin typeface="+mn-ea"/>
              </a:rPr>
              <a:t>채택</a:t>
            </a:r>
            <a:endParaRPr lang="en-US" altLang="ko-KR" dirty="0">
              <a:latin typeface="+mn-ea"/>
            </a:endParaRPr>
          </a:p>
          <a:p>
            <a:pPr marL="285750" indent="-285750" algn="just" fontAlgn="base">
              <a:lnSpc>
                <a:spcPct val="150000"/>
              </a:lnSpc>
              <a:buFont typeface="Arial" panose="020B0604020202020204" pitchFamily="34" charset="0"/>
              <a:buChar char="•"/>
            </a:pPr>
            <a:r>
              <a:rPr lang="ko-KR" altLang="en-US" dirty="0">
                <a:latin typeface="+mn-ea"/>
              </a:rPr>
              <a:t>평균 근로자수 </a:t>
            </a:r>
            <a:r>
              <a:rPr lang="en-US" altLang="ko-KR" dirty="0">
                <a:latin typeface="+mn-ea"/>
              </a:rPr>
              <a:t>500</a:t>
            </a:r>
            <a:r>
              <a:rPr lang="ko-KR" altLang="en-US" dirty="0">
                <a:latin typeface="+mn-ea"/>
              </a:rPr>
              <a:t>명이상 대규모 상장기업</a:t>
            </a:r>
            <a:r>
              <a:rPr lang="en-US" altLang="ko-KR" dirty="0">
                <a:latin typeface="+mn-ea"/>
              </a:rPr>
              <a:t>, </a:t>
            </a:r>
            <a:r>
              <a:rPr lang="ko-KR" altLang="en-US" dirty="0">
                <a:latin typeface="+mn-ea"/>
              </a:rPr>
              <a:t>은행</a:t>
            </a:r>
            <a:r>
              <a:rPr lang="en-US" altLang="ko-KR" dirty="0">
                <a:latin typeface="+mn-ea"/>
              </a:rPr>
              <a:t>, </a:t>
            </a:r>
            <a:r>
              <a:rPr lang="ko-KR" altLang="en-US" dirty="0">
                <a:latin typeface="+mn-ea"/>
              </a:rPr>
              <a:t>보험사</a:t>
            </a:r>
            <a:r>
              <a:rPr lang="en-US" altLang="ko-KR" dirty="0">
                <a:latin typeface="+mn-ea"/>
              </a:rPr>
              <a:t> </a:t>
            </a:r>
            <a:r>
              <a:rPr lang="ko-KR" altLang="en-US" dirty="0">
                <a:latin typeface="+mn-ea"/>
              </a:rPr>
              <a:t>또는 </a:t>
            </a:r>
            <a:r>
              <a:rPr lang="en-US" altLang="ko-KR" dirty="0">
                <a:latin typeface="+mn-ea"/>
              </a:rPr>
              <a:t> </a:t>
            </a:r>
            <a:r>
              <a:rPr lang="ko-KR" altLang="en-US" dirty="0">
                <a:latin typeface="+mn-ea"/>
              </a:rPr>
              <a:t>자산 </a:t>
            </a:r>
            <a:r>
              <a:rPr lang="en-US" altLang="ko-KR" dirty="0">
                <a:latin typeface="+mn-ea"/>
              </a:rPr>
              <a:t>2</a:t>
            </a:r>
            <a:r>
              <a:rPr lang="ko-KR" altLang="en-US" dirty="0">
                <a:latin typeface="+mn-ea"/>
              </a:rPr>
              <a:t>천만 유로 이상 또는 </a:t>
            </a:r>
            <a:r>
              <a:rPr lang="ko-KR" altLang="en-US" dirty="0" err="1">
                <a:latin typeface="+mn-ea"/>
              </a:rPr>
              <a:t>순매출</a:t>
            </a:r>
            <a:r>
              <a:rPr lang="ko-KR" altLang="en-US" dirty="0">
                <a:latin typeface="+mn-ea"/>
              </a:rPr>
              <a:t> </a:t>
            </a:r>
            <a:r>
              <a:rPr lang="en-US" altLang="ko-KR" dirty="0">
                <a:latin typeface="+mn-ea"/>
              </a:rPr>
              <a:t>4</a:t>
            </a:r>
            <a:r>
              <a:rPr lang="ko-KR" altLang="en-US" dirty="0">
                <a:latin typeface="+mn-ea"/>
              </a:rPr>
              <a:t>천만 유로 이상인 대규모 기업에 적용</a:t>
            </a:r>
            <a:r>
              <a:rPr lang="en-US" altLang="ko-KR" dirty="0">
                <a:latin typeface="+mn-ea"/>
              </a:rPr>
              <a:t> </a:t>
            </a:r>
          </a:p>
          <a:p>
            <a:pPr marL="285750" indent="-285750" algn="just" fontAlgn="base">
              <a:lnSpc>
                <a:spcPct val="150000"/>
              </a:lnSpc>
              <a:buFont typeface="Arial" panose="020B0604020202020204" pitchFamily="34" charset="0"/>
              <a:buChar char="•"/>
            </a:pPr>
            <a:r>
              <a:rPr lang="ko-KR" altLang="en-US" dirty="0" err="1">
                <a:latin typeface="+mn-ea"/>
              </a:rPr>
              <a:t>공시정보</a:t>
            </a:r>
            <a:r>
              <a:rPr lang="ko-KR" altLang="en-US" dirty="0">
                <a:latin typeface="+mn-ea"/>
              </a:rPr>
              <a:t> </a:t>
            </a:r>
            <a:r>
              <a:rPr lang="en-US" altLang="ko-KR" dirty="0">
                <a:latin typeface="+mn-ea"/>
              </a:rPr>
              <a:t>: </a:t>
            </a:r>
            <a:r>
              <a:rPr lang="ko-KR" altLang="en-US" dirty="0">
                <a:latin typeface="+mn-ea"/>
              </a:rPr>
              <a:t> 환경</a:t>
            </a:r>
            <a:r>
              <a:rPr lang="en-US" altLang="ko-KR" dirty="0">
                <a:latin typeface="+mn-ea"/>
              </a:rPr>
              <a:t>, </a:t>
            </a:r>
            <a:r>
              <a:rPr lang="ko-KR" altLang="en-US" dirty="0">
                <a:latin typeface="+mn-ea"/>
              </a:rPr>
              <a:t>사회 및 노동자</a:t>
            </a:r>
            <a:r>
              <a:rPr lang="en-US" altLang="ko-KR" dirty="0">
                <a:latin typeface="+mn-ea"/>
              </a:rPr>
              <a:t>, </a:t>
            </a:r>
            <a:r>
              <a:rPr lang="ko-KR" altLang="en-US" dirty="0">
                <a:latin typeface="+mn-ea"/>
              </a:rPr>
              <a:t>인권 존중</a:t>
            </a:r>
            <a:r>
              <a:rPr lang="en-US" altLang="ko-KR" dirty="0">
                <a:latin typeface="+mn-ea"/>
              </a:rPr>
              <a:t>, </a:t>
            </a:r>
            <a:r>
              <a:rPr lang="ko-KR" altLang="en-US" dirty="0">
                <a:latin typeface="+mn-ea"/>
              </a:rPr>
              <a:t>반부패 및 뇌물</a:t>
            </a:r>
            <a:r>
              <a:rPr lang="en-US" altLang="ko-KR" dirty="0">
                <a:latin typeface="+mn-ea"/>
              </a:rPr>
              <a:t>, </a:t>
            </a:r>
            <a:r>
              <a:rPr lang="ko-KR" altLang="en-US" dirty="0">
                <a:latin typeface="+mn-ea"/>
              </a:rPr>
              <a:t>이사회 다양성 </a:t>
            </a:r>
            <a:r>
              <a:rPr lang="en-US" altLang="ko-KR" dirty="0">
                <a:latin typeface="+mn-ea"/>
              </a:rPr>
              <a:t>(</a:t>
            </a:r>
            <a:r>
              <a:rPr lang="ko-KR" altLang="en-US" dirty="0">
                <a:latin typeface="+mn-ea"/>
              </a:rPr>
              <a:t>나이</a:t>
            </a:r>
            <a:r>
              <a:rPr lang="en-US" altLang="ko-KR" dirty="0">
                <a:latin typeface="+mn-ea"/>
              </a:rPr>
              <a:t>, </a:t>
            </a:r>
            <a:r>
              <a:rPr lang="ko-KR" altLang="en-US" dirty="0">
                <a:latin typeface="+mn-ea"/>
              </a:rPr>
              <a:t>성별</a:t>
            </a:r>
            <a:r>
              <a:rPr lang="en-US" altLang="ko-KR" dirty="0">
                <a:latin typeface="+mn-ea"/>
              </a:rPr>
              <a:t>, </a:t>
            </a:r>
            <a:r>
              <a:rPr lang="ko-KR" altLang="en-US" dirty="0">
                <a:latin typeface="+mn-ea"/>
              </a:rPr>
              <a:t>교육 및 경력 측면</a:t>
            </a:r>
            <a:r>
              <a:rPr lang="en-US" altLang="ko-KR" dirty="0">
                <a:latin typeface="+mn-ea"/>
              </a:rPr>
              <a:t>) </a:t>
            </a:r>
            <a:r>
              <a:rPr lang="ko-KR" altLang="en-US" dirty="0">
                <a:latin typeface="+mn-ea"/>
              </a:rPr>
              <a:t>등</a:t>
            </a:r>
            <a:endParaRPr lang="en-US" altLang="ko-KR" dirty="0">
              <a:latin typeface="+mn-ea"/>
            </a:endParaRPr>
          </a:p>
          <a:p>
            <a:pPr marL="285750" indent="-285750" algn="just" fontAlgn="base">
              <a:lnSpc>
                <a:spcPct val="150000"/>
              </a:lnSpc>
              <a:buFont typeface="Arial" panose="020B0604020202020204" pitchFamily="34" charset="0"/>
              <a:buChar char="•"/>
            </a:pPr>
            <a:r>
              <a:rPr lang="ko-KR" altLang="en-US" dirty="0">
                <a:latin typeface="+mn-ea"/>
              </a:rPr>
              <a:t>정보공개방식 </a:t>
            </a:r>
            <a:r>
              <a:rPr lang="en-US" altLang="ko-KR" dirty="0">
                <a:latin typeface="+mn-ea"/>
              </a:rPr>
              <a:t>: Comply or Explain, </a:t>
            </a:r>
            <a:r>
              <a:rPr lang="ko-KR" altLang="en-US" dirty="0">
                <a:latin typeface="+mn-ea"/>
              </a:rPr>
              <a:t>정보 공개가 원칙이나 비공개 시 이유 설명의 의무가 있음</a:t>
            </a:r>
            <a:r>
              <a:rPr lang="en-US" altLang="ko-KR" dirty="0">
                <a:latin typeface="+mn-ea"/>
              </a:rPr>
              <a:t>.</a:t>
            </a:r>
          </a:p>
          <a:p>
            <a:pPr marL="285750" indent="-285750" algn="just" fontAlgn="base">
              <a:lnSpc>
                <a:spcPct val="150000"/>
              </a:lnSpc>
              <a:buFont typeface="Arial" panose="020B0604020202020204" pitchFamily="34" charset="0"/>
              <a:buChar char="•"/>
            </a:pPr>
            <a:r>
              <a:rPr lang="ko-KR" altLang="en-US" kern="0" spc="0" dirty="0">
                <a:solidFill>
                  <a:srgbClr val="000000"/>
                </a:solidFill>
                <a:effectLst/>
                <a:latin typeface="휴먼명조"/>
                <a:ea typeface="휴먼명조"/>
              </a:rPr>
              <a:t>그러나 </a:t>
            </a:r>
            <a:r>
              <a:rPr lang="en-US" altLang="ko-KR" kern="0" spc="0" dirty="0">
                <a:solidFill>
                  <a:srgbClr val="000000"/>
                </a:solidFill>
                <a:effectLst/>
                <a:latin typeface="휴먼명조"/>
                <a:ea typeface="휴먼명조"/>
              </a:rPr>
              <a:t>NFRD(</a:t>
            </a:r>
            <a:r>
              <a:rPr lang="ko-KR" altLang="en-US" kern="0" spc="0" dirty="0">
                <a:solidFill>
                  <a:srgbClr val="000000"/>
                </a:solidFill>
                <a:effectLst/>
                <a:latin typeface="휴먼명조"/>
                <a:ea typeface="휴먼명조"/>
              </a:rPr>
              <a:t>비재무보고지침</a:t>
            </a:r>
            <a:r>
              <a:rPr lang="en-US" altLang="ko-KR" kern="0" spc="0" dirty="0">
                <a:solidFill>
                  <a:srgbClr val="000000"/>
                </a:solidFill>
                <a:effectLst/>
                <a:latin typeface="휴먼명조"/>
                <a:ea typeface="휴먼명조"/>
              </a:rPr>
              <a:t>)</a:t>
            </a:r>
            <a:r>
              <a:rPr lang="ko-KR" altLang="en-US" kern="0" spc="0" dirty="0">
                <a:solidFill>
                  <a:srgbClr val="000000"/>
                </a:solidFill>
                <a:effectLst/>
                <a:latin typeface="휴먼명조"/>
                <a:ea typeface="휴먼명조"/>
              </a:rPr>
              <a:t>의 다양한 문제점이 제기됨</a:t>
            </a:r>
            <a:r>
              <a:rPr lang="en-US" altLang="ko-KR" kern="0" spc="0" dirty="0">
                <a:solidFill>
                  <a:srgbClr val="000000"/>
                </a:solidFill>
                <a:effectLst/>
                <a:latin typeface="휴먼명조"/>
                <a:ea typeface="휴먼명조"/>
              </a:rPr>
              <a:t>. </a:t>
            </a:r>
            <a:r>
              <a:rPr lang="ko-KR" altLang="en-US" kern="0" spc="0" dirty="0">
                <a:solidFill>
                  <a:srgbClr val="000000"/>
                </a:solidFill>
                <a:effectLst/>
                <a:latin typeface="휴먼명조"/>
                <a:ea typeface="휴먼명조"/>
              </a:rPr>
              <a:t>특히</a:t>
            </a:r>
            <a:r>
              <a:rPr lang="en-US" altLang="ko-KR" kern="0" spc="0" dirty="0">
                <a:solidFill>
                  <a:srgbClr val="000000"/>
                </a:solidFill>
                <a:effectLst/>
                <a:latin typeface="휴먼명조"/>
                <a:ea typeface="휴먼명조"/>
              </a:rPr>
              <a:t>, NFRD</a:t>
            </a:r>
            <a:r>
              <a:rPr lang="ko-KR" altLang="en-US" kern="0" spc="0" dirty="0">
                <a:solidFill>
                  <a:srgbClr val="000000"/>
                </a:solidFill>
                <a:effectLst/>
                <a:latin typeface="휴먼명조"/>
                <a:ea typeface="휴먼명조"/>
              </a:rPr>
              <a:t>의 공개협의</a:t>
            </a:r>
            <a:r>
              <a:rPr lang="en-US" altLang="ko-KR" kern="0" spc="0" dirty="0">
                <a:solidFill>
                  <a:srgbClr val="000000"/>
                </a:solidFill>
                <a:effectLst/>
                <a:latin typeface="휴먼명조"/>
                <a:ea typeface="휴먼명조"/>
              </a:rPr>
              <a:t>(‘20.2.20-6.11)</a:t>
            </a:r>
            <a:r>
              <a:rPr lang="ko-KR" altLang="en-US" kern="0" spc="0" dirty="0">
                <a:solidFill>
                  <a:srgbClr val="000000"/>
                </a:solidFill>
                <a:effectLst/>
                <a:latin typeface="휴먼명조"/>
                <a:ea typeface="휴먼명조"/>
              </a:rPr>
              <a:t>에 따르면 비교가능성 문제가 심각하게 대두됨</a:t>
            </a:r>
            <a:r>
              <a:rPr lang="en-US" altLang="ko-KR" kern="0" spc="0" dirty="0">
                <a:solidFill>
                  <a:srgbClr val="000000"/>
                </a:solidFill>
                <a:effectLst/>
                <a:latin typeface="휴먼명조"/>
                <a:ea typeface="휴먼명조"/>
              </a:rPr>
              <a:t>. </a:t>
            </a:r>
            <a:r>
              <a:rPr lang="ko-KR" altLang="en-US" kern="0" spc="0" dirty="0">
                <a:solidFill>
                  <a:srgbClr val="000000"/>
                </a:solidFill>
                <a:effectLst/>
                <a:latin typeface="휴먼명조"/>
                <a:ea typeface="휴먼명조"/>
              </a:rPr>
              <a:t>따라서 유럽연합 집행위원회</a:t>
            </a:r>
            <a:r>
              <a:rPr lang="en-US" altLang="ko-KR" kern="0" spc="0" dirty="0">
                <a:solidFill>
                  <a:srgbClr val="000000"/>
                </a:solidFill>
                <a:effectLst/>
                <a:latin typeface="휴먼명조"/>
                <a:ea typeface="휴먼명조"/>
              </a:rPr>
              <a:t>(EC)</a:t>
            </a:r>
            <a:r>
              <a:rPr lang="ko-KR" altLang="en-US" kern="0" spc="0" dirty="0">
                <a:solidFill>
                  <a:srgbClr val="000000"/>
                </a:solidFill>
                <a:effectLst/>
                <a:latin typeface="휴먼명조"/>
                <a:ea typeface="휴먼명조"/>
              </a:rPr>
              <a:t>와 </a:t>
            </a:r>
            <a:r>
              <a:rPr lang="ko-KR" altLang="en-US" kern="0" spc="0" dirty="0" err="1">
                <a:solidFill>
                  <a:srgbClr val="000000"/>
                </a:solidFill>
                <a:effectLst/>
                <a:latin typeface="휴먼명조"/>
                <a:ea typeface="휴먼명조"/>
              </a:rPr>
              <a:t>유럽재무보고자문그룹</a:t>
            </a:r>
            <a:r>
              <a:rPr lang="en-US" altLang="ko-KR" kern="0" spc="0" dirty="0">
                <a:solidFill>
                  <a:srgbClr val="000000"/>
                </a:solidFill>
                <a:effectLst/>
                <a:latin typeface="휴먼명조"/>
                <a:ea typeface="휴먼명조"/>
              </a:rPr>
              <a:t>(EFRAG)</a:t>
            </a:r>
            <a:r>
              <a:rPr lang="ko-KR" altLang="en-US" kern="0" spc="0" dirty="0">
                <a:solidFill>
                  <a:srgbClr val="000000"/>
                </a:solidFill>
                <a:effectLst/>
                <a:latin typeface="휴먼명조"/>
                <a:ea typeface="휴먼명조"/>
              </a:rPr>
              <a:t>은 비재무보고 표준 제정그룹</a:t>
            </a:r>
            <a:r>
              <a:rPr lang="en-US" altLang="ko-KR" kern="0" spc="0" dirty="0">
                <a:solidFill>
                  <a:srgbClr val="000000"/>
                </a:solidFill>
                <a:effectLst/>
                <a:latin typeface="휴먼명조"/>
                <a:ea typeface="휴먼명조"/>
              </a:rPr>
              <a:t>(GRI, SASB, CDP, CDSB, TCFD, UNGC, UN Guiding Principles Reporting Framework, WICI </a:t>
            </a:r>
            <a:r>
              <a:rPr lang="ko-KR" altLang="en-US" kern="0" spc="0" dirty="0">
                <a:solidFill>
                  <a:srgbClr val="000000"/>
                </a:solidFill>
                <a:effectLst/>
                <a:latin typeface="휴먼명조"/>
                <a:ea typeface="휴먼명조"/>
              </a:rPr>
              <a:t>등</a:t>
            </a:r>
            <a:r>
              <a:rPr lang="en-US" altLang="ko-KR" kern="0" spc="0" dirty="0">
                <a:solidFill>
                  <a:srgbClr val="000000"/>
                </a:solidFill>
                <a:effectLst/>
                <a:latin typeface="휴먼명조"/>
                <a:ea typeface="휴먼명조"/>
              </a:rPr>
              <a:t>)</a:t>
            </a:r>
            <a:r>
              <a:rPr lang="ko-KR" altLang="en-US" kern="0" spc="0" dirty="0">
                <a:solidFill>
                  <a:srgbClr val="000000"/>
                </a:solidFill>
                <a:effectLst/>
                <a:latin typeface="휴먼명조"/>
                <a:ea typeface="휴먼명조"/>
              </a:rPr>
              <a:t>과의 협의를 통해 표준화 세부작업에 착수함 </a:t>
            </a:r>
            <a:endParaRPr lang="ko-KR" altLang="en-US" dirty="0">
              <a:latin typeface="+mn-ea"/>
            </a:endParaRPr>
          </a:p>
        </p:txBody>
      </p:sp>
      <p:sp>
        <p:nvSpPr>
          <p:cNvPr id="15" name="직사각형 14">
            <a:extLst>
              <a:ext uri="{FF2B5EF4-FFF2-40B4-BE49-F238E27FC236}">
                <a16:creationId xmlns:a16="http://schemas.microsoft.com/office/drawing/2014/main" id="{D616F5E2-1CDD-13BB-2CA8-DB14B75CFC31}"/>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16" name="그룹 15">
            <a:extLst>
              <a:ext uri="{FF2B5EF4-FFF2-40B4-BE49-F238E27FC236}">
                <a16:creationId xmlns:a16="http://schemas.microsoft.com/office/drawing/2014/main" id="{59A18050-F7BA-AE4E-BDA7-A0D12969570B}"/>
              </a:ext>
            </a:extLst>
          </p:cNvPr>
          <p:cNvGrpSpPr/>
          <p:nvPr/>
        </p:nvGrpSpPr>
        <p:grpSpPr>
          <a:xfrm>
            <a:off x="404018" y="230978"/>
            <a:ext cx="5066816" cy="721519"/>
            <a:chOff x="404018" y="230978"/>
            <a:chExt cx="5066816" cy="721519"/>
          </a:xfrm>
        </p:grpSpPr>
        <p:sp>
          <p:nvSpPr>
            <p:cNvPr id="17" name="TextBox 16">
              <a:extLst>
                <a:ext uri="{FF2B5EF4-FFF2-40B4-BE49-F238E27FC236}">
                  <a16:creationId xmlns:a16="http://schemas.microsoft.com/office/drawing/2014/main" id="{6D405831-33B4-7A13-E965-DF6234F59F47}"/>
                </a:ext>
              </a:extLst>
            </p:cNvPr>
            <p:cNvSpPr txBox="1"/>
            <p:nvPr/>
          </p:nvSpPr>
          <p:spPr>
            <a:xfrm>
              <a:off x="959663" y="263915"/>
              <a:ext cx="4511171" cy="523220"/>
            </a:xfrm>
            <a:prstGeom prst="rect">
              <a:avLst/>
            </a:prstGeom>
            <a:noFill/>
          </p:spPr>
          <p:txBody>
            <a:bodyPr wrap="none" rtlCol="0">
              <a:spAutoFit/>
            </a:bodyPr>
            <a:lstStyle/>
            <a:p>
              <a:r>
                <a:rPr lang="en-US" altLang="ko-KR" sz="2800" b="1" dirty="0"/>
                <a:t>EU NFRD</a:t>
              </a:r>
              <a:r>
                <a:rPr lang="ko-KR" altLang="en-US" sz="2800" b="1" dirty="0"/>
                <a:t>의 탄생과 한계점</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8" name="그룹 17">
              <a:extLst>
                <a:ext uri="{FF2B5EF4-FFF2-40B4-BE49-F238E27FC236}">
                  <a16:creationId xmlns:a16="http://schemas.microsoft.com/office/drawing/2014/main" id="{60CC2040-4BE5-D5F6-ED3D-F9D60795FCCE}"/>
                </a:ext>
              </a:extLst>
            </p:cNvPr>
            <p:cNvGrpSpPr/>
            <p:nvPr/>
          </p:nvGrpSpPr>
          <p:grpSpPr>
            <a:xfrm>
              <a:off x="404018" y="230978"/>
              <a:ext cx="531538" cy="721519"/>
              <a:chOff x="404018" y="230978"/>
              <a:chExt cx="531538" cy="721519"/>
            </a:xfrm>
          </p:grpSpPr>
          <p:grpSp>
            <p:nvGrpSpPr>
              <p:cNvPr id="19" name="그룹 18">
                <a:extLst>
                  <a:ext uri="{FF2B5EF4-FFF2-40B4-BE49-F238E27FC236}">
                    <a16:creationId xmlns:a16="http://schemas.microsoft.com/office/drawing/2014/main" id="{6CE9F909-E892-A6CB-000E-8F1D44481AE8}"/>
                  </a:ext>
                </a:extLst>
              </p:cNvPr>
              <p:cNvGrpSpPr/>
              <p:nvPr/>
            </p:nvGrpSpPr>
            <p:grpSpPr>
              <a:xfrm>
                <a:off x="404018" y="230978"/>
                <a:ext cx="507432" cy="721519"/>
                <a:chOff x="404018" y="230978"/>
                <a:chExt cx="507432" cy="721519"/>
              </a:xfrm>
            </p:grpSpPr>
            <p:sp>
              <p:nvSpPr>
                <p:cNvPr id="21" name="평행 사변형 20">
                  <a:extLst>
                    <a:ext uri="{FF2B5EF4-FFF2-40B4-BE49-F238E27FC236}">
                      <a16:creationId xmlns:a16="http://schemas.microsoft.com/office/drawing/2014/main" id="{94AA7205-8F96-7C84-F06D-E55627478EA5}"/>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2" name="사각형: 둥근 모서리 21">
                  <a:extLst>
                    <a:ext uri="{FF2B5EF4-FFF2-40B4-BE49-F238E27FC236}">
                      <a16:creationId xmlns:a16="http://schemas.microsoft.com/office/drawing/2014/main" id="{63E21673-BD37-EB8D-75E6-0E6F229889C1}"/>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20" name="TextBox 19">
                <a:extLst>
                  <a:ext uri="{FF2B5EF4-FFF2-40B4-BE49-F238E27FC236}">
                    <a16:creationId xmlns:a16="http://schemas.microsoft.com/office/drawing/2014/main" id="{4268375E-72F2-3157-23E2-5D101366B993}"/>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3" name="슬라이드 번호 개체 틀 22">
            <a:extLst>
              <a:ext uri="{FF2B5EF4-FFF2-40B4-BE49-F238E27FC236}">
                <a16:creationId xmlns:a16="http://schemas.microsoft.com/office/drawing/2014/main" id="{6252BE89-2D1F-4E96-42EB-7498DF215565}"/>
              </a:ext>
            </a:extLst>
          </p:cNvPr>
          <p:cNvSpPr>
            <a:spLocks noGrp="1"/>
          </p:cNvSpPr>
          <p:nvPr>
            <p:ph type="sldNum" sz="quarter" idx="12"/>
          </p:nvPr>
        </p:nvSpPr>
        <p:spPr/>
        <p:txBody>
          <a:bodyPr/>
          <a:lstStyle/>
          <a:p>
            <a:fld id="{2A3BDE75-907D-4853-87E8-76DDB018510F}" type="slidenum">
              <a:rPr lang="ko-KR" altLang="en-US" smtClean="0"/>
              <a:t>47</a:t>
            </a:fld>
            <a:endParaRPr lang="ko-KR" altLang="en-US" dirty="0"/>
          </a:p>
        </p:txBody>
      </p:sp>
    </p:spTree>
    <p:extLst>
      <p:ext uri="{BB962C8B-B14F-4D97-AF65-F5344CB8AC3E}">
        <p14:creationId xmlns:p14="http://schemas.microsoft.com/office/powerpoint/2010/main" val="23382042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1019E8-74E8-430C-A023-0741D2C5BB06}"/>
              </a:ext>
            </a:extLst>
          </p:cNvPr>
          <p:cNvSpPr txBox="1"/>
          <p:nvPr/>
        </p:nvSpPr>
        <p:spPr>
          <a:xfrm>
            <a:off x="460808" y="1026722"/>
            <a:ext cx="10515600" cy="3905376"/>
          </a:xfrm>
          <a:prstGeom prst="rect">
            <a:avLst/>
          </a:prstGeom>
          <a:noFill/>
        </p:spPr>
        <p:txBody>
          <a:bodyPr wrap="square" lIns="80147" tIns="40074" rIns="80147" bIns="40074" rtlCol="0">
            <a:spAutoFit/>
          </a:bodyPr>
          <a:lstStyle/>
          <a:p>
            <a:pPr>
              <a:lnSpc>
                <a:spcPct val="150000"/>
              </a:lnSpc>
            </a:pPr>
            <a:r>
              <a:rPr lang="en-US" altLang="ko-KR" sz="2400" b="1" dirty="0">
                <a:solidFill>
                  <a:schemeClr val="accent1"/>
                </a:solidFill>
                <a:latin typeface="+mn-ea"/>
              </a:rPr>
              <a:t>EU CSRD </a:t>
            </a:r>
            <a:r>
              <a:rPr lang="ko-KR" altLang="en-US" sz="2400" b="1" dirty="0">
                <a:solidFill>
                  <a:schemeClr val="accent1"/>
                </a:solidFill>
                <a:latin typeface="+mn-ea"/>
              </a:rPr>
              <a:t>최종결정발표 및 </a:t>
            </a:r>
            <a:r>
              <a:rPr lang="en-US" altLang="ko-KR" sz="2400" b="1" dirty="0">
                <a:solidFill>
                  <a:schemeClr val="accent1"/>
                </a:solidFill>
                <a:latin typeface="+mn-ea"/>
              </a:rPr>
              <a:t> ESRS</a:t>
            </a:r>
            <a:r>
              <a:rPr lang="ko-KR" altLang="en-US" sz="2400" b="1" dirty="0">
                <a:solidFill>
                  <a:schemeClr val="accent1"/>
                </a:solidFill>
                <a:latin typeface="+mn-ea"/>
              </a:rPr>
              <a:t> 공시 초안 발표</a:t>
            </a:r>
            <a:endParaRPr lang="en-US" altLang="ko-KR" sz="2400" b="1" dirty="0">
              <a:solidFill>
                <a:schemeClr val="accent1"/>
              </a:solidFill>
              <a:latin typeface="+mn-ea"/>
            </a:endParaRPr>
          </a:p>
          <a:p>
            <a:pPr marL="285750" indent="-285750" algn="just" fontAlgn="base">
              <a:lnSpc>
                <a:spcPct val="150000"/>
              </a:lnSpc>
              <a:buFont typeface="Arial" panose="020B0604020202020204" pitchFamily="34" charset="0"/>
              <a:buChar char="•"/>
            </a:pPr>
            <a:r>
              <a:rPr lang="en-US" altLang="ko-KR" dirty="0">
                <a:latin typeface="+mn-ea"/>
              </a:rPr>
              <a:t>2021.4: NFRD (2014/95/EU)</a:t>
            </a:r>
            <a:r>
              <a:rPr lang="ko-KR" altLang="en-US" dirty="0">
                <a:latin typeface="+mn-ea"/>
              </a:rPr>
              <a:t>를 개정하기 위한 </a:t>
            </a:r>
            <a:r>
              <a:rPr lang="en-US" altLang="ko-KR" dirty="0">
                <a:latin typeface="+mn-ea"/>
              </a:rPr>
              <a:t>CSRD Proposal </a:t>
            </a:r>
            <a:r>
              <a:rPr lang="ko-KR" altLang="en-US" dirty="0">
                <a:latin typeface="+mn-ea"/>
              </a:rPr>
              <a:t>발표</a:t>
            </a:r>
            <a:r>
              <a:rPr lang="en-US" altLang="ko-KR" dirty="0">
                <a:latin typeface="+mn-ea"/>
              </a:rPr>
              <a:t>, 2022. 11</a:t>
            </a:r>
            <a:r>
              <a:rPr lang="ko-KR" altLang="en-US" dirty="0">
                <a:latin typeface="+mn-ea"/>
              </a:rPr>
              <a:t>월</a:t>
            </a:r>
            <a:r>
              <a:rPr lang="en-US" altLang="ko-KR" dirty="0">
                <a:latin typeface="+mn-ea"/>
              </a:rPr>
              <a:t> 10</a:t>
            </a:r>
            <a:r>
              <a:rPr lang="ko-KR" altLang="en-US" dirty="0">
                <a:latin typeface="+mn-ea"/>
              </a:rPr>
              <a:t>일 도입결정 발표</a:t>
            </a:r>
            <a:endParaRPr lang="en-US" altLang="ko-KR" dirty="0">
              <a:latin typeface="+mn-ea"/>
            </a:endParaRPr>
          </a:p>
          <a:p>
            <a:pPr marL="285750" indent="-285750" algn="just" fontAlgn="base">
              <a:lnSpc>
                <a:spcPct val="150000"/>
              </a:lnSpc>
              <a:buFont typeface="Arial" panose="020B0604020202020204" pitchFamily="34" charset="0"/>
              <a:buChar char="•"/>
            </a:pPr>
            <a:r>
              <a:rPr lang="en-US" altLang="ko-KR" dirty="0">
                <a:latin typeface="+mn-ea"/>
              </a:rPr>
              <a:t>CSRD </a:t>
            </a:r>
            <a:r>
              <a:rPr lang="ko-KR" altLang="en-US" dirty="0">
                <a:latin typeface="+mn-ea"/>
              </a:rPr>
              <a:t>공시대상  </a:t>
            </a:r>
            <a:r>
              <a:rPr lang="en-US" altLang="ko-KR" dirty="0">
                <a:latin typeface="+mn-ea"/>
              </a:rPr>
              <a:t>: </a:t>
            </a:r>
            <a:r>
              <a:rPr lang="ko-KR" altLang="en-US" dirty="0">
                <a:latin typeface="+mn-ea"/>
              </a:rPr>
              <a:t>연평균 종업원 </a:t>
            </a:r>
            <a:r>
              <a:rPr lang="en-US" altLang="ko-KR" dirty="0">
                <a:latin typeface="+mn-ea"/>
              </a:rPr>
              <a:t>250</a:t>
            </a:r>
            <a:r>
              <a:rPr lang="ko-KR" altLang="en-US" dirty="0">
                <a:latin typeface="+mn-ea"/>
              </a:rPr>
              <a:t>인 이상 또는 </a:t>
            </a:r>
            <a:r>
              <a:rPr lang="en-US" altLang="ko-KR" dirty="0">
                <a:latin typeface="+mn-ea"/>
              </a:rPr>
              <a:t>4000</a:t>
            </a:r>
            <a:r>
              <a:rPr lang="ko-KR" altLang="en-US" dirty="0">
                <a:latin typeface="+mn-ea"/>
              </a:rPr>
              <a:t>만 유로이상 매출 또는 </a:t>
            </a:r>
            <a:r>
              <a:rPr lang="en-US" altLang="ko-KR" dirty="0">
                <a:latin typeface="+mn-ea"/>
              </a:rPr>
              <a:t>2000</a:t>
            </a:r>
            <a:r>
              <a:rPr lang="ko-KR" altLang="en-US" dirty="0">
                <a:latin typeface="+mn-ea"/>
              </a:rPr>
              <a:t>만 유로 이상 자산보유</a:t>
            </a:r>
            <a:r>
              <a:rPr lang="en-US" altLang="ko-KR" dirty="0">
                <a:latin typeface="+mn-ea"/>
              </a:rPr>
              <a:t> </a:t>
            </a:r>
            <a:r>
              <a:rPr lang="ko-KR" altLang="en-US" dirty="0">
                <a:latin typeface="+mn-ea"/>
              </a:rPr>
              <a:t>중 두가지 해당기업</a:t>
            </a:r>
            <a:r>
              <a:rPr lang="en-US" altLang="ko-KR" dirty="0">
                <a:latin typeface="+mn-ea"/>
              </a:rPr>
              <a:t>, EU </a:t>
            </a:r>
            <a:r>
              <a:rPr lang="ko-KR" altLang="en-US" dirty="0">
                <a:latin typeface="+mn-ea"/>
              </a:rPr>
              <a:t>상장된 회사</a:t>
            </a:r>
            <a:r>
              <a:rPr lang="en-US" altLang="ko-KR" dirty="0">
                <a:latin typeface="+mn-ea"/>
              </a:rPr>
              <a:t>. </a:t>
            </a:r>
            <a:r>
              <a:rPr lang="ko-KR" altLang="en-US" dirty="0" err="1">
                <a:latin typeface="+mn-ea"/>
              </a:rPr>
              <a:t>비유럽</a:t>
            </a:r>
            <a:r>
              <a:rPr lang="ko-KR" altLang="en-US" dirty="0">
                <a:latin typeface="+mn-ea"/>
              </a:rPr>
              <a:t> 기업의 경우</a:t>
            </a:r>
            <a:r>
              <a:rPr lang="en-US" altLang="ko-KR" dirty="0">
                <a:latin typeface="+mn-ea"/>
              </a:rPr>
              <a:t>, EU </a:t>
            </a:r>
            <a:r>
              <a:rPr lang="ko-KR" altLang="en-US" dirty="0">
                <a:latin typeface="+mn-ea"/>
              </a:rPr>
              <a:t>내 순매출이 </a:t>
            </a:r>
            <a:r>
              <a:rPr lang="en-US" altLang="ko-KR" dirty="0">
                <a:latin typeface="+mn-ea"/>
              </a:rPr>
              <a:t>1</a:t>
            </a:r>
            <a:r>
              <a:rPr lang="ko-KR" altLang="en-US" dirty="0">
                <a:latin typeface="+mn-ea"/>
              </a:rPr>
              <a:t>억 </a:t>
            </a:r>
            <a:r>
              <a:rPr lang="en-US" altLang="ko-KR" dirty="0">
                <a:latin typeface="+mn-ea"/>
              </a:rPr>
              <a:t>5</a:t>
            </a:r>
            <a:r>
              <a:rPr lang="ko-KR" altLang="en-US" dirty="0">
                <a:latin typeface="+mn-ea"/>
              </a:rPr>
              <a:t>천만 유로 이상이며 </a:t>
            </a:r>
            <a:r>
              <a:rPr lang="en-US" altLang="ko-KR" dirty="0">
                <a:latin typeface="+mn-ea"/>
              </a:rPr>
              <a:t>(and) EU</a:t>
            </a:r>
            <a:r>
              <a:rPr lang="ko-KR" altLang="en-US" dirty="0">
                <a:latin typeface="+mn-ea"/>
              </a:rPr>
              <a:t>에 하나 이상의 자회사 또는 지사가 있는 경우 공시 의무화 대상</a:t>
            </a:r>
            <a:r>
              <a:rPr lang="en-US" altLang="ko-KR" dirty="0">
                <a:latin typeface="+mn-ea"/>
              </a:rPr>
              <a:t>- </a:t>
            </a:r>
            <a:r>
              <a:rPr lang="ko-KR" altLang="en-US" dirty="0">
                <a:latin typeface="+mn-ea"/>
              </a:rPr>
              <a:t>기업규모에 따라 시행시기 다르지만 </a:t>
            </a:r>
            <a:r>
              <a:rPr lang="en-US" altLang="ko-KR" dirty="0">
                <a:latin typeface="+mn-ea"/>
              </a:rPr>
              <a:t>2024</a:t>
            </a:r>
            <a:r>
              <a:rPr lang="ko-KR" altLang="en-US" dirty="0">
                <a:latin typeface="+mn-ea"/>
              </a:rPr>
              <a:t>년 초부터 정보보고 의무</a:t>
            </a:r>
            <a:endParaRPr lang="en-US" altLang="ko-KR" dirty="0">
              <a:latin typeface="+mn-ea"/>
            </a:endParaRPr>
          </a:p>
          <a:p>
            <a:pPr marL="285750" indent="-285750" fontAlgn="base">
              <a:lnSpc>
                <a:spcPct val="150000"/>
              </a:lnSpc>
              <a:buFont typeface="Arial" panose="020B0604020202020204" pitchFamily="34" charset="0"/>
              <a:buChar char="•"/>
            </a:pPr>
            <a:r>
              <a:rPr lang="en-US" altLang="ko-KR" dirty="0">
                <a:latin typeface="+mn-ea"/>
              </a:rPr>
              <a:t>CSRD </a:t>
            </a:r>
            <a:r>
              <a:rPr lang="ko-KR" altLang="en-US" dirty="0">
                <a:latin typeface="+mn-ea"/>
              </a:rPr>
              <a:t>공시정보 </a:t>
            </a:r>
            <a:r>
              <a:rPr lang="en-US" altLang="ko-KR" dirty="0">
                <a:latin typeface="+mn-ea"/>
              </a:rPr>
              <a:t>: </a:t>
            </a:r>
            <a:r>
              <a:rPr lang="ko-KR" altLang="en-US" dirty="0">
                <a:latin typeface="+mn-ea"/>
              </a:rPr>
              <a:t> 정보에 대한 신뢰성 제고를 위해 인증</a:t>
            </a:r>
            <a:r>
              <a:rPr lang="en-US" altLang="ko-KR" dirty="0">
                <a:latin typeface="+mn-ea"/>
              </a:rPr>
              <a:t> </a:t>
            </a:r>
            <a:r>
              <a:rPr lang="ko-KR" altLang="en-US" dirty="0">
                <a:latin typeface="+mn-ea"/>
              </a:rPr>
              <a:t>의무화</a:t>
            </a:r>
            <a:r>
              <a:rPr lang="en-US" altLang="ko-KR" dirty="0">
                <a:latin typeface="+mn-ea"/>
              </a:rPr>
              <a:t>,</a:t>
            </a:r>
            <a:r>
              <a:rPr lang="ko-KR" altLang="en-US" dirty="0">
                <a:latin typeface="+mn-ea"/>
              </a:rPr>
              <a:t> 별도보고서</a:t>
            </a:r>
            <a:r>
              <a:rPr lang="en-US" altLang="ko-KR" dirty="0">
                <a:latin typeface="+mn-ea"/>
              </a:rPr>
              <a:t>(Annual management report)</a:t>
            </a:r>
            <a:r>
              <a:rPr lang="ko-KR" altLang="en-US" dirty="0">
                <a:latin typeface="+mn-ea"/>
              </a:rPr>
              <a:t>로 공시</a:t>
            </a:r>
          </a:p>
          <a:p>
            <a:pPr marL="285750" indent="-285750" algn="just" fontAlgn="base">
              <a:lnSpc>
                <a:spcPct val="150000"/>
              </a:lnSpc>
              <a:buFont typeface="Arial" panose="020B0604020202020204" pitchFamily="34" charset="0"/>
              <a:buChar char="•"/>
            </a:pPr>
            <a:r>
              <a:rPr lang="en-US" altLang="ko-KR" dirty="0">
                <a:latin typeface="+mn-ea"/>
              </a:rPr>
              <a:t>2022. EU </a:t>
            </a:r>
            <a:r>
              <a:rPr lang="ko-KR" altLang="en-US" dirty="0">
                <a:latin typeface="+mn-ea"/>
              </a:rPr>
              <a:t>지속가능보고기준</a:t>
            </a:r>
            <a:r>
              <a:rPr lang="en-US" altLang="ko-KR" dirty="0">
                <a:latin typeface="+mn-ea"/>
              </a:rPr>
              <a:t>(ESRS) </a:t>
            </a:r>
            <a:r>
              <a:rPr lang="ko-KR" altLang="en-US" dirty="0">
                <a:latin typeface="+mn-ea"/>
              </a:rPr>
              <a:t>초안</a:t>
            </a:r>
            <a:r>
              <a:rPr lang="en-US" altLang="ko-KR" dirty="0">
                <a:latin typeface="+mn-ea"/>
              </a:rPr>
              <a:t>(</a:t>
            </a:r>
            <a:r>
              <a:rPr lang="ko-KR" altLang="en-US" dirty="0">
                <a:latin typeface="+mn-ea"/>
              </a:rPr>
              <a:t>안</a:t>
            </a:r>
            <a:r>
              <a:rPr lang="en-US" altLang="ko-KR" dirty="0">
                <a:latin typeface="+mn-ea"/>
              </a:rPr>
              <a:t>) </a:t>
            </a:r>
            <a:r>
              <a:rPr lang="ko-KR" altLang="en-US" dirty="0">
                <a:latin typeface="+mn-ea"/>
              </a:rPr>
              <a:t>공표</a:t>
            </a:r>
            <a:r>
              <a:rPr lang="en-US" altLang="ko-KR" dirty="0">
                <a:latin typeface="+mn-ea"/>
              </a:rPr>
              <a:t>, 2024</a:t>
            </a:r>
            <a:r>
              <a:rPr lang="ko-KR" altLang="en-US" dirty="0">
                <a:latin typeface="+mn-ea"/>
              </a:rPr>
              <a:t>년부터 순차적으로 </a:t>
            </a:r>
            <a:r>
              <a:rPr lang="en-US" altLang="ko-KR" dirty="0">
                <a:latin typeface="+mn-ea"/>
              </a:rPr>
              <a:t>ESRS </a:t>
            </a:r>
            <a:r>
              <a:rPr lang="ko-KR" altLang="en-US" dirty="0">
                <a:latin typeface="+mn-ea"/>
              </a:rPr>
              <a:t>보고기준 채택</a:t>
            </a:r>
            <a:endParaRPr lang="en-US" altLang="ko-KR" dirty="0">
              <a:latin typeface="+mn-ea"/>
            </a:endParaRPr>
          </a:p>
        </p:txBody>
      </p:sp>
      <p:sp>
        <p:nvSpPr>
          <p:cNvPr id="15" name="직사각형 14">
            <a:extLst>
              <a:ext uri="{FF2B5EF4-FFF2-40B4-BE49-F238E27FC236}">
                <a16:creationId xmlns:a16="http://schemas.microsoft.com/office/drawing/2014/main" id="{D616F5E2-1CDD-13BB-2CA8-DB14B75CFC31}"/>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16" name="그룹 15">
            <a:extLst>
              <a:ext uri="{FF2B5EF4-FFF2-40B4-BE49-F238E27FC236}">
                <a16:creationId xmlns:a16="http://schemas.microsoft.com/office/drawing/2014/main" id="{59A18050-F7BA-AE4E-BDA7-A0D12969570B}"/>
              </a:ext>
            </a:extLst>
          </p:cNvPr>
          <p:cNvGrpSpPr/>
          <p:nvPr/>
        </p:nvGrpSpPr>
        <p:grpSpPr>
          <a:xfrm>
            <a:off x="404018" y="230978"/>
            <a:ext cx="10926241" cy="721519"/>
            <a:chOff x="404018" y="230978"/>
            <a:chExt cx="10926241" cy="721519"/>
          </a:xfrm>
        </p:grpSpPr>
        <p:sp>
          <p:nvSpPr>
            <p:cNvPr id="17" name="TextBox 16">
              <a:extLst>
                <a:ext uri="{FF2B5EF4-FFF2-40B4-BE49-F238E27FC236}">
                  <a16:creationId xmlns:a16="http://schemas.microsoft.com/office/drawing/2014/main" id="{6D405831-33B4-7A13-E965-DF6234F59F47}"/>
                </a:ext>
              </a:extLst>
            </p:cNvPr>
            <p:cNvSpPr txBox="1"/>
            <p:nvPr/>
          </p:nvSpPr>
          <p:spPr>
            <a:xfrm>
              <a:off x="959663" y="263915"/>
              <a:ext cx="10370596" cy="523220"/>
            </a:xfrm>
            <a:prstGeom prst="rect">
              <a:avLst/>
            </a:prstGeom>
            <a:noFill/>
          </p:spPr>
          <p:txBody>
            <a:bodyPr wrap="none" rtlCol="0">
              <a:spAutoFit/>
            </a:bodyPr>
            <a:lstStyle/>
            <a:p>
              <a:r>
                <a:rPr lang="en-US" altLang="ko-KR" sz="2800" b="1" dirty="0"/>
                <a:t>EU CSRD(Corporate Sustainability Reporting Directive) </a:t>
              </a:r>
              <a:r>
                <a:rPr lang="ko-KR" altLang="en-US" sz="2800" b="1" dirty="0"/>
                <a:t>탄생</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8" name="그룹 17">
              <a:extLst>
                <a:ext uri="{FF2B5EF4-FFF2-40B4-BE49-F238E27FC236}">
                  <a16:creationId xmlns:a16="http://schemas.microsoft.com/office/drawing/2014/main" id="{60CC2040-4BE5-D5F6-ED3D-F9D60795FCCE}"/>
                </a:ext>
              </a:extLst>
            </p:cNvPr>
            <p:cNvGrpSpPr/>
            <p:nvPr/>
          </p:nvGrpSpPr>
          <p:grpSpPr>
            <a:xfrm>
              <a:off x="404018" y="230978"/>
              <a:ext cx="531538" cy="721519"/>
              <a:chOff x="404018" y="230978"/>
              <a:chExt cx="531538" cy="721519"/>
            </a:xfrm>
          </p:grpSpPr>
          <p:grpSp>
            <p:nvGrpSpPr>
              <p:cNvPr id="19" name="그룹 18">
                <a:extLst>
                  <a:ext uri="{FF2B5EF4-FFF2-40B4-BE49-F238E27FC236}">
                    <a16:creationId xmlns:a16="http://schemas.microsoft.com/office/drawing/2014/main" id="{6CE9F909-E892-A6CB-000E-8F1D44481AE8}"/>
                  </a:ext>
                </a:extLst>
              </p:cNvPr>
              <p:cNvGrpSpPr/>
              <p:nvPr/>
            </p:nvGrpSpPr>
            <p:grpSpPr>
              <a:xfrm>
                <a:off x="404018" y="230978"/>
                <a:ext cx="507432" cy="721519"/>
                <a:chOff x="404018" y="230978"/>
                <a:chExt cx="507432" cy="721519"/>
              </a:xfrm>
            </p:grpSpPr>
            <p:sp>
              <p:nvSpPr>
                <p:cNvPr id="21" name="평행 사변형 20">
                  <a:extLst>
                    <a:ext uri="{FF2B5EF4-FFF2-40B4-BE49-F238E27FC236}">
                      <a16:creationId xmlns:a16="http://schemas.microsoft.com/office/drawing/2014/main" id="{94AA7205-8F96-7C84-F06D-E55627478EA5}"/>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2" name="사각형: 둥근 모서리 21">
                  <a:extLst>
                    <a:ext uri="{FF2B5EF4-FFF2-40B4-BE49-F238E27FC236}">
                      <a16:creationId xmlns:a16="http://schemas.microsoft.com/office/drawing/2014/main" id="{63E21673-BD37-EB8D-75E6-0E6F229889C1}"/>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20" name="TextBox 19">
                <a:extLst>
                  <a:ext uri="{FF2B5EF4-FFF2-40B4-BE49-F238E27FC236}">
                    <a16:creationId xmlns:a16="http://schemas.microsoft.com/office/drawing/2014/main" id="{4268375E-72F2-3157-23E2-5D101366B993}"/>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슬라이드 번호 개체 틀 1">
            <a:extLst>
              <a:ext uri="{FF2B5EF4-FFF2-40B4-BE49-F238E27FC236}">
                <a16:creationId xmlns:a16="http://schemas.microsoft.com/office/drawing/2014/main" id="{D4E4C1D7-1D05-EB49-5FDC-94115BB5958D}"/>
              </a:ext>
            </a:extLst>
          </p:cNvPr>
          <p:cNvSpPr>
            <a:spLocks noGrp="1"/>
          </p:cNvSpPr>
          <p:nvPr>
            <p:ph type="sldNum" sz="quarter" idx="12"/>
          </p:nvPr>
        </p:nvSpPr>
        <p:spPr/>
        <p:txBody>
          <a:bodyPr/>
          <a:lstStyle/>
          <a:p>
            <a:fld id="{2A3BDE75-907D-4853-87E8-76DDB018510F}" type="slidenum">
              <a:rPr lang="ko-KR" altLang="en-US" smtClean="0"/>
              <a:t>48</a:t>
            </a:fld>
            <a:endParaRPr lang="ko-KR" altLang="en-US"/>
          </a:p>
        </p:txBody>
      </p:sp>
    </p:spTree>
    <p:extLst>
      <p:ext uri="{BB962C8B-B14F-4D97-AF65-F5344CB8AC3E}">
        <p14:creationId xmlns:p14="http://schemas.microsoft.com/office/powerpoint/2010/main" val="37405534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656350-0814-474D-B176-229BB1AB5038}"/>
              </a:ext>
            </a:extLst>
          </p:cNvPr>
          <p:cNvSpPr txBox="1"/>
          <p:nvPr/>
        </p:nvSpPr>
        <p:spPr>
          <a:xfrm>
            <a:off x="605233" y="985434"/>
            <a:ext cx="10515600" cy="2341614"/>
          </a:xfrm>
          <a:prstGeom prst="rect">
            <a:avLst/>
          </a:prstGeom>
          <a:noFill/>
        </p:spPr>
        <p:txBody>
          <a:bodyPr wrap="square" lIns="80147" tIns="40074" rIns="80147" bIns="40074" rtlCol="0">
            <a:spAutoFit/>
          </a:bodyPr>
          <a:lstStyle/>
          <a:p>
            <a:pPr algn="just" fontAlgn="base">
              <a:lnSpc>
                <a:spcPct val="150000"/>
              </a:lnSpc>
            </a:pPr>
            <a:r>
              <a:rPr lang="en-US" altLang="ko-KR" b="1" dirty="0">
                <a:solidFill>
                  <a:schemeClr val="accent1"/>
                </a:solidFill>
                <a:latin typeface="+mn-ea"/>
              </a:rPr>
              <a:t>ESRS </a:t>
            </a:r>
            <a:r>
              <a:rPr lang="ko-KR" altLang="en-US" b="1" dirty="0">
                <a:solidFill>
                  <a:schemeClr val="accent1"/>
                </a:solidFill>
                <a:latin typeface="+mn-ea"/>
              </a:rPr>
              <a:t>기준의 목표</a:t>
            </a:r>
            <a:endParaRPr lang="en-US" altLang="ko-KR" b="1" dirty="0">
              <a:solidFill>
                <a:schemeClr val="accent1"/>
              </a:solidFill>
              <a:latin typeface="+mn-ea"/>
            </a:endParaRPr>
          </a:p>
          <a:p>
            <a:pPr marL="285750" indent="-285750" algn="just" fontAlgn="base">
              <a:lnSpc>
                <a:spcPct val="150000"/>
              </a:lnSpc>
              <a:buFont typeface="Arial" panose="020B0604020202020204" pitchFamily="34" charset="0"/>
              <a:buChar char="•"/>
            </a:pPr>
            <a:r>
              <a:rPr lang="en-US" altLang="ko-KR" sz="1600" dirty="0">
                <a:latin typeface="+mn-ea"/>
              </a:rPr>
              <a:t>2022</a:t>
            </a:r>
            <a:r>
              <a:rPr lang="ko-KR" altLang="en-US" sz="1600" dirty="0">
                <a:latin typeface="+mn-ea"/>
              </a:rPr>
              <a:t>년 </a:t>
            </a:r>
            <a:r>
              <a:rPr lang="en-US" altLang="ko-KR" sz="1600" dirty="0">
                <a:latin typeface="+mn-ea"/>
              </a:rPr>
              <a:t>CSRD</a:t>
            </a:r>
            <a:r>
              <a:rPr lang="ko-KR" altLang="en-US" sz="1600" dirty="0">
                <a:latin typeface="+mn-ea"/>
              </a:rPr>
              <a:t>의 비교가능성을 높이기 위한 표준화된 기준을 위해 </a:t>
            </a:r>
            <a:r>
              <a:rPr lang="ko-KR" altLang="en-US" sz="1600" dirty="0" err="1">
                <a:latin typeface="+mn-ea"/>
              </a:rPr>
              <a:t>유럽재무보고자문그룹</a:t>
            </a:r>
            <a:r>
              <a:rPr lang="en-US" altLang="ko-KR" sz="1600" dirty="0">
                <a:latin typeface="+mn-ea"/>
              </a:rPr>
              <a:t>(EFRAG)</a:t>
            </a:r>
            <a:r>
              <a:rPr lang="ko-KR" altLang="en-US" sz="1600" dirty="0">
                <a:latin typeface="+mn-ea"/>
              </a:rPr>
              <a:t>이 </a:t>
            </a:r>
            <a:r>
              <a:rPr lang="en-US" altLang="ko-KR" sz="1600" dirty="0">
                <a:latin typeface="+mn-ea"/>
              </a:rPr>
              <a:t>ESRS(European Sustainability Reporting Standards) </a:t>
            </a:r>
            <a:r>
              <a:rPr lang="ko-KR" altLang="en-US" sz="1600" dirty="0">
                <a:latin typeface="+mn-ea"/>
              </a:rPr>
              <a:t>초안을 발표</a:t>
            </a:r>
          </a:p>
          <a:p>
            <a:pPr marL="285750" indent="-285750" algn="just" fontAlgn="base">
              <a:lnSpc>
                <a:spcPct val="150000"/>
              </a:lnSpc>
              <a:buFont typeface="Arial" panose="020B0604020202020204" pitchFamily="34" charset="0"/>
              <a:buChar char="•"/>
            </a:pPr>
            <a:r>
              <a:rPr lang="en-US" altLang="ko-KR" sz="1600" dirty="0">
                <a:latin typeface="+mn-ea"/>
              </a:rPr>
              <a:t>EU</a:t>
            </a:r>
            <a:r>
              <a:rPr lang="ko-KR" altLang="en-US" sz="1600" dirty="0">
                <a:latin typeface="+mn-ea"/>
              </a:rPr>
              <a:t>가 제정하는 공시 기준은 포괄적이고 다양한 정보 공시를 요구하는 기준</a:t>
            </a:r>
            <a:endParaRPr lang="en-US" altLang="ko-KR" sz="1600" dirty="0">
              <a:latin typeface="+mn-ea"/>
            </a:endParaRPr>
          </a:p>
          <a:p>
            <a:pPr marL="285750" indent="-285750" algn="just" fontAlgn="base">
              <a:lnSpc>
                <a:spcPct val="150000"/>
              </a:lnSpc>
              <a:buFont typeface="Arial" panose="020B0604020202020204" pitchFamily="34" charset="0"/>
              <a:buChar char="•"/>
            </a:pPr>
            <a:r>
              <a:rPr lang="ko-KR" altLang="en-US" sz="1600" dirty="0">
                <a:latin typeface="+mn-ea"/>
              </a:rPr>
              <a:t>지속가능성 이슈가 기업의 성장과 성과에 미치는 영향 뿐 아니라 기업이 사람과 환경</a:t>
            </a:r>
            <a:r>
              <a:rPr lang="en-US" altLang="ko-KR" sz="1600" dirty="0">
                <a:latin typeface="+mn-ea"/>
              </a:rPr>
              <a:t>, </a:t>
            </a:r>
            <a:r>
              <a:rPr lang="ko-KR" altLang="en-US" sz="1600" dirty="0">
                <a:latin typeface="+mn-ea"/>
              </a:rPr>
              <a:t>사회에 미치는 영향을 파악할 수 있도록 </a:t>
            </a:r>
            <a:r>
              <a:rPr lang="en-US" altLang="ko-KR" sz="1600" dirty="0">
                <a:latin typeface="+mn-ea"/>
              </a:rPr>
              <a:t>"</a:t>
            </a:r>
            <a:r>
              <a:rPr lang="ko-KR" altLang="en-US" sz="1600" dirty="0">
                <a:latin typeface="+mn-ea"/>
              </a:rPr>
              <a:t>이중 중요성</a:t>
            </a:r>
            <a:r>
              <a:rPr lang="en-US" altLang="ko-KR" sz="1600" dirty="0">
                <a:latin typeface="+mn-ea"/>
              </a:rPr>
              <a:t>(double materiality)"</a:t>
            </a:r>
            <a:r>
              <a:rPr lang="ko-KR" altLang="en-US" sz="1600" dirty="0">
                <a:latin typeface="+mn-ea"/>
              </a:rPr>
              <a:t>을 강조</a:t>
            </a:r>
          </a:p>
        </p:txBody>
      </p:sp>
      <p:sp>
        <p:nvSpPr>
          <p:cNvPr id="9" name="직사각형 8">
            <a:extLst>
              <a:ext uri="{FF2B5EF4-FFF2-40B4-BE49-F238E27FC236}">
                <a16:creationId xmlns:a16="http://schemas.microsoft.com/office/drawing/2014/main" id="{7162178B-0433-C1D9-3685-A6C939859BDB}"/>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10" name="그룹 9">
            <a:extLst>
              <a:ext uri="{FF2B5EF4-FFF2-40B4-BE49-F238E27FC236}">
                <a16:creationId xmlns:a16="http://schemas.microsoft.com/office/drawing/2014/main" id="{7A6BF43F-5A6F-1ECC-6B04-7DC0379C3919}"/>
              </a:ext>
            </a:extLst>
          </p:cNvPr>
          <p:cNvGrpSpPr/>
          <p:nvPr/>
        </p:nvGrpSpPr>
        <p:grpSpPr>
          <a:xfrm>
            <a:off x="404018" y="230978"/>
            <a:ext cx="2779331" cy="721519"/>
            <a:chOff x="404018" y="230978"/>
            <a:chExt cx="2779331" cy="721519"/>
          </a:xfrm>
        </p:grpSpPr>
        <p:sp>
          <p:nvSpPr>
            <p:cNvPr id="11" name="TextBox 10">
              <a:extLst>
                <a:ext uri="{FF2B5EF4-FFF2-40B4-BE49-F238E27FC236}">
                  <a16:creationId xmlns:a16="http://schemas.microsoft.com/office/drawing/2014/main" id="{220997B4-0A1E-2B9A-88CE-6C2CC16C997C}"/>
                </a:ext>
              </a:extLst>
            </p:cNvPr>
            <p:cNvSpPr txBox="1"/>
            <p:nvPr/>
          </p:nvSpPr>
          <p:spPr>
            <a:xfrm>
              <a:off x="959663" y="263915"/>
              <a:ext cx="2223686" cy="523220"/>
            </a:xfrm>
            <a:prstGeom prst="rect">
              <a:avLst/>
            </a:prstGeom>
            <a:noFill/>
          </p:spPr>
          <p:txBody>
            <a:bodyPr wrap="none" rtlCol="0">
              <a:spAutoFit/>
            </a:bodyPr>
            <a:lstStyle/>
            <a:p>
              <a:r>
                <a:rPr lang="en-US" altLang="ko-KR" sz="2800" b="1" dirty="0"/>
                <a:t>ESRS</a:t>
              </a:r>
              <a:r>
                <a:rPr lang="ko-KR" altLang="en-US" sz="2800" b="1" dirty="0"/>
                <a:t>의 특징</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2" name="그룹 11">
              <a:extLst>
                <a:ext uri="{FF2B5EF4-FFF2-40B4-BE49-F238E27FC236}">
                  <a16:creationId xmlns:a16="http://schemas.microsoft.com/office/drawing/2014/main" id="{96CEA207-CE8F-1A7C-7857-97044A33426F}"/>
                </a:ext>
              </a:extLst>
            </p:cNvPr>
            <p:cNvGrpSpPr/>
            <p:nvPr/>
          </p:nvGrpSpPr>
          <p:grpSpPr>
            <a:xfrm>
              <a:off x="404018" y="230978"/>
              <a:ext cx="531538" cy="721519"/>
              <a:chOff x="404018" y="230978"/>
              <a:chExt cx="531538" cy="721519"/>
            </a:xfrm>
          </p:grpSpPr>
          <p:grpSp>
            <p:nvGrpSpPr>
              <p:cNvPr id="13" name="그룹 12">
                <a:extLst>
                  <a:ext uri="{FF2B5EF4-FFF2-40B4-BE49-F238E27FC236}">
                    <a16:creationId xmlns:a16="http://schemas.microsoft.com/office/drawing/2014/main" id="{3D76A4AE-4982-BF3D-1402-361D47A04216}"/>
                  </a:ext>
                </a:extLst>
              </p:cNvPr>
              <p:cNvGrpSpPr/>
              <p:nvPr/>
            </p:nvGrpSpPr>
            <p:grpSpPr>
              <a:xfrm>
                <a:off x="404018" y="230978"/>
                <a:ext cx="507432" cy="721519"/>
                <a:chOff x="404018" y="230978"/>
                <a:chExt cx="507432" cy="721519"/>
              </a:xfrm>
            </p:grpSpPr>
            <p:sp>
              <p:nvSpPr>
                <p:cNvPr id="15" name="평행 사변형 14">
                  <a:extLst>
                    <a:ext uri="{FF2B5EF4-FFF2-40B4-BE49-F238E27FC236}">
                      <a16:creationId xmlns:a16="http://schemas.microsoft.com/office/drawing/2014/main" id="{44C8DC37-210F-8B2D-944A-584F80D979AC}"/>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6" name="사각형: 둥근 모서리 15">
                  <a:extLst>
                    <a:ext uri="{FF2B5EF4-FFF2-40B4-BE49-F238E27FC236}">
                      <a16:creationId xmlns:a16="http://schemas.microsoft.com/office/drawing/2014/main" id="{68BCBB30-BBAE-F784-52A8-D676DD1FE33C}"/>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4" name="TextBox 13">
                <a:extLst>
                  <a:ext uri="{FF2B5EF4-FFF2-40B4-BE49-F238E27FC236}">
                    <a16:creationId xmlns:a16="http://schemas.microsoft.com/office/drawing/2014/main" id="{088361C4-90E6-1566-6E06-D6E3CAA63F94}"/>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7" name="슬라이드 번호 개체 틀 16">
            <a:extLst>
              <a:ext uri="{FF2B5EF4-FFF2-40B4-BE49-F238E27FC236}">
                <a16:creationId xmlns:a16="http://schemas.microsoft.com/office/drawing/2014/main" id="{8461552F-BC5A-596E-CC89-449271452B75}"/>
              </a:ext>
            </a:extLst>
          </p:cNvPr>
          <p:cNvSpPr>
            <a:spLocks noGrp="1"/>
          </p:cNvSpPr>
          <p:nvPr>
            <p:ph type="sldNum" sz="quarter" idx="12"/>
          </p:nvPr>
        </p:nvSpPr>
        <p:spPr/>
        <p:txBody>
          <a:bodyPr/>
          <a:lstStyle/>
          <a:p>
            <a:fld id="{2A3BDE75-907D-4853-87E8-76DDB018510F}" type="slidenum">
              <a:rPr lang="ko-KR" altLang="en-US" smtClean="0"/>
              <a:t>49</a:t>
            </a:fld>
            <a:endParaRPr lang="ko-KR" altLang="en-US"/>
          </a:p>
        </p:txBody>
      </p:sp>
      <p:pic>
        <p:nvPicPr>
          <p:cNvPr id="18" name="Picture 3">
            <a:extLst>
              <a:ext uri="{FF2B5EF4-FFF2-40B4-BE49-F238E27FC236}">
                <a16:creationId xmlns:a16="http://schemas.microsoft.com/office/drawing/2014/main" id="{398D84E7-38A9-4ABA-98C5-DFB38861DD78}"/>
              </a:ext>
            </a:extLst>
          </p:cNvPr>
          <p:cNvPicPr>
            <a:picLocks noChangeAspect="1"/>
          </p:cNvPicPr>
          <p:nvPr/>
        </p:nvPicPr>
        <p:blipFill>
          <a:blip r:embed="rId3"/>
          <a:stretch>
            <a:fillRect/>
          </a:stretch>
        </p:blipFill>
        <p:spPr>
          <a:xfrm>
            <a:off x="2333714" y="3367472"/>
            <a:ext cx="7524572" cy="3226613"/>
          </a:xfrm>
          <a:prstGeom prst="rect">
            <a:avLst/>
          </a:prstGeom>
          <a:noFill/>
          <a:ln>
            <a:noFill/>
          </a:ln>
          <a:effectLst/>
        </p:spPr>
      </p:pic>
    </p:spTree>
    <p:extLst>
      <p:ext uri="{BB962C8B-B14F-4D97-AF65-F5344CB8AC3E}">
        <p14:creationId xmlns:p14="http://schemas.microsoft.com/office/powerpoint/2010/main" val="1368896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7162178B-0433-C1D9-3685-A6C939859BDB}"/>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10" name="그룹 9">
            <a:extLst>
              <a:ext uri="{FF2B5EF4-FFF2-40B4-BE49-F238E27FC236}">
                <a16:creationId xmlns:a16="http://schemas.microsoft.com/office/drawing/2014/main" id="{7A6BF43F-5A6F-1ECC-6B04-7DC0379C3919}"/>
              </a:ext>
            </a:extLst>
          </p:cNvPr>
          <p:cNvGrpSpPr/>
          <p:nvPr/>
        </p:nvGrpSpPr>
        <p:grpSpPr>
          <a:xfrm>
            <a:off x="404018" y="230978"/>
            <a:ext cx="2779331" cy="721519"/>
            <a:chOff x="404018" y="230978"/>
            <a:chExt cx="2779331" cy="721519"/>
          </a:xfrm>
        </p:grpSpPr>
        <p:sp>
          <p:nvSpPr>
            <p:cNvPr id="11" name="TextBox 10">
              <a:extLst>
                <a:ext uri="{FF2B5EF4-FFF2-40B4-BE49-F238E27FC236}">
                  <a16:creationId xmlns:a16="http://schemas.microsoft.com/office/drawing/2014/main" id="{220997B4-0A1E-2B9A-88CE-6C2CC16C997C}"/>
                </a:ext>
              </a:extLst>
            </p:cNvPr>
            <p:cNvSpPr txBox="1"/>
            <p:nvPr/>
          </p:nvSpPr>
          <p:spPr>
            <a:xfrm>
              <a:off x="959663" y="263915"/>
              <a:ext cx="2223686" cy="523220"/>
            </a:xfrm>
            <a:prstGeom prst="rect">
              <a:avLst/>
            </a:prstGeom>
            <a:noFill/>
          </p:spPr>
          <p:txBody>
            <a:bodyPr wrap="none" rtlCol="0">
              <a:spAutoFit/>
            </a:bodyPr>
            <a:lstStyle/>
            <a:p>
              <a:r>
                <a:rPr lang="en-US" altLang="ko-KR" sz="2800" b="1" dirty="0"/>
                <a:t>ESRS</a:t>
              </a:r>
              <a:r>
                <a:rPr lang="ko-KR" altLang="en-US" sz="2800" b="1" dirty="0"/>
                <a:t>의 구성</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2" name="그룹 11">
              <a:extLst>
                <a:ext uri="{FF2B5EF4-FFF2-40B4-BE49-F238E27FC236}">
                  <a16:creationId xmlns:a16="http://schemas.microsoft.com/office/drawing/2014/main" id="{96CEA207-CE8F-1A7C-7857-97044A33426F}"/>
                </a:ext>
              </a:extLst>
            </p:cNvPr>
            <p:cNvGrpSpPr/>
            <p:nvPr/>
          </p:nvGrpSpPr>
          <p:grpSpPr>
            <a:xfrm>
              <a:off x="404018" y="230978"/>
              <a:ext cx="531538" cy="721519"/>
              <a:chOff x="404018" y="230978"/>
              <a:chExt cx="531538" cy="721519"/>
            </a:xfrm>
          </p:grpSpPr>
          <p:grpSp>
            <p:nvGrpSpPr>
              <p:cNvPr id="13" name="그룹 12">
                <a:extLst>
                  <a:ext uri="{FF2B5EF4-FFF2-40B4-BE49-F238E27FC236}">
                    <a16:creationId xmlns:a16="http://schemas.microsoft.com/office/drawing/2014/main" id="{3D76A4AE-4982-BF3D-1402-361D47A04216}"/>
                  </a:ext>
                </a:extLst>
              </p:cNvPr>
              <p:cNvGrpSpPr/>
              <p:nvPr/>
            </p:nvGrpSpPr>
            <p:grpSpPr>
              <a:xfrm>
                <a:off x="404018" y="230978"/>
                <a:ext cx="507432" cy="721519"/>
                <a:chOff x="404018" y="230978"/>
                <a:chExt cx="507432" cy="721519"/>
              </a:xfrm>
            </p:grpSpPr>
            <p:sp>
              <p:nvSpPr>
                <p:cNvPr id="15" name="평행 사변형 14">
                  <a:extLst>
                    <a:ext uri="{FF2B5EF4-FFF2-40B4-BE49-F238E27FC236}">
                      <a16:creationId xmlns:a16="http://schemas.microsoft.com/office/drawing/2014/main" id="{44C8DC37-210F-8B2D-944A-584F80D979AC}"/>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6" name="사각형: 둥근 모서리 15">
                  <a:extLst>
                    <a:ext uri="{FF2B5EF4-FFF2-40B4-BE49-F238E27FC236}">
                      <a16:creationId xmlns:a16="http://schemas.microsoft.com/office/drawing/2014/main" id="{68BCBB30-BBAE-F784-52A8-D676DD1FE33C}"/>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4" name="TextBox 13">
                <a:extLst>
                  <a:ext uri="{FF2B5EF4-FFF2-40B4-BE49-F238E27FC236}">
                    <a16:creationId xmlns:a16="http://schemas.microsoft.com/office/drawing/2014/main" id="{088361C4-90E6-1566-6E06-D6E3CAA63F94}"/>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슬라이드 번호 개체 틀 1">
            <a:extLst>
              <a:ext uri="{FF2B5EF4-FFF2-40B4-BE49-F238E27FC236}">
                <a16:creationId xmlns:a16="http://schemas.microsoft.com/office/drawing/2014/main" id="{CCC46A6C-7BAC-E2CF-5839-563CAB76F701}"/>
              </a:ext>
            </a:extLst>
          </p:cNvPr>
          <p:cNvSpPr>
            <a:spLocks noGrp="1"/>
          </p:cNvSpPr>
          <p:nvPr>
            <p:ph type="sldNum" sz="quarter" idx="12"/>
          </p:nvPr>
        </p:nvSpPr>
        <p:spPr/>
        <p:txBody>
          <a:bodyPr/>
          <a:lstStyle/>
          <a:p>
            <a:fld id="{2A3BDE75-907D-4853-87E8-76DDB018510F}" type="slidenum">
              <a:rPr lang="ko-KR" altLang="en-US" smtClean="0"/>
              <a:t>50</a:t>
            </a:fld>
            <a:endParaRPr lang="ko-KR" altLang="en-US"/>
          </a:p>
        </p:txBody>
      </p:sp>
      <p:pic>
        <p:nvPicPr>
          <p:cNvPr id="4" name="Picture 2">
            <a:extLst>
              <a:ext uri="{FF2B5EF4-FFF2-40B4-BE49-F238E27FC236}">
                <a16:creationId xmlns:a16="http://schemas.microsoft.com/office/drawing/2014/main" id="{A31D20B5-9D74-DA05-D6B8-CD334FE23837}"/>
              </a:ext>
            </a:extLst>
          </p:cNvPr>
          <p:cNvPicPr>
            <a:picLocks noChangeAspect="1"/>
          </p:cNvPicPr>
          <p:nvPr/>
        </p:nvPicPr>
        <p:blipFill>
          <a:blip r:embed="rId3"/>
          <a:stretch>
            <a:fillRect/>
          </a:stretch>
        </p:blipFill>
        <p:spPr>
          <a:xfrm>
            <a:off x="1890853" y="1803472"/>
            <a:ext cx="8410295" cy="4706956"/>
          </a:xfrm>
          <a:prstGeom prst="rect">
            <a:avLst/>
          </a:prstGeom>
          <a:noFill/>
          <a:ln>
            <a:noFill/>
          </a:ln>
          <a:effectLst/>
        </p:spPr>
      </p:pic>
      <p:sp>
        <p:nvSpPr>
          <p:cNvPr id="7" name="직사각형 6">
            <a:extLst>
              <a:ext uri="{FF2B5EF4-FFF2-40B4-BE49-F238E27FC236}">
                <a16:creationId xmlns:a16="http://schemas.microsoft.com/office/drawing/2014/main" id="{C3B351C1-2C53-1D45-3CC5-F53F16F23714}"/>
              </a:ext>
            </a:extLst>
          </p:cNvPr>
          <p:cNvSpPr/>
          <p:nvPr/>
        </p:nvSpPr>
        <p:spPr>
          <a:xfrm>
            <a:off x="4068681" y="2593438"/>
            <a:ext cx="2027320" cy="42170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7">
            <a:extLst>
              <a:ext uri="{FF2B5EF4-FFF2-40B4-BE49-F238E27FC236}">
                <a16:creationId xmlns:a16="http://schemas.microsoft.com/office/drawing/2014/main" id="{3E67AFF7-DDD4-345F-D5F2-8834581CFCE5}"/>
              </a:ext>
            </a:extLst>
          </p:cNvPr>
          <p:cNvSpPr/>
          <p:nvPr/>
        </p:nvSpPr>
        <p:spPr>
          <a:xfrm>
            <a:off x="3009900" y="5121899"/>
            <a:ext cx="7237218" cy="35430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8" name="TextBox 17">
            <a:extLst>
              <a:ext uri="{FF2B5EF4-FFF2-40B4-BE49-F238E27FC236}">
                <a16:creationId xmlns:a16="http://schemas.microsoft.com/office/drawing/2014/main" id="{E888986E-0F8E-0D7A-982E-3FFDD3D8EF20}"/>
              </a:ext>
            </a:extLst>
          </p:cNvPr>
          <p:cNvSpPr txBox="1"/>
          <p:nvPr/>
        </p:nvSpPr>
        <p:spPr>
          <a:xfrm>
            <a:off x="2393659" y="1171766"/>
            <a:ext cx="8960141" cy="494494"/>
          </a:xfrm>
          <a:prstGeom prst="rect">
            <a:avLst/>
          </a:prstGeom>
          <a:noFill/>
        </p:spPr>
        <p:txBody>
          <a:bodyPr wrap="square">
            <a:spAutoFit/>
          </a:bodyPr>
          <a:lstStyle/>
          <a:p>
            <a:pPr algn="just" fontAlgn="base">
              <a:lnSpc>
                <a:spcPct val="150000"/>
              </a:lnSpc>
            </a:pPr>
            <a:r>
              <a:rPr lang="en-US" altLang="ko-KR" sz="2000" b="1" dirty="0">
                <a:solidFill>
                  <a:schemeClr val="accent1"/>
                </a:solidFill>
                <a:latin typeface="+mn-ea"/>
              </a:rPr>
              <a:t>ESRS</a:t>
            </a:r>
            <a:r>
              <a:rPr lang="ko-KR" altLang="en-US" sz="2000" b="1" dirty="0">
                <a:solidFill>
                  <a:schemeClr val="accent1"/>
                </a:solidFill>
                <a:latin typeface="+mn-ea"/>
              </a:rPr>
              <a:t>의 구성 중 기후관련 공시는 </a:t>
            </a:r>
            <a:r>
              <a:rPr lang="en-US" altLang="ko-KR" sz="2000" b="1" dirty="0">
                <a:solidFill>
                  <a:schemeClr val="accent1"/>
                </a:solidFill>
                <a:latin typeface="+mn-ea"/>
              </a:rPr>
              <a:t>ERS E1, ESRS</a:t>
            </a:r>
            <a:r>
              <a:rPr lang="ko-KR" altLang="en-US" sz="2000" b="1" dirty="0">
                <a:solidFill>
                  <a:schemeClr val="accent1"/>
                </a:solidFill>
                <a:latin typeface="+mn-ea"/>
              </a:rPr>
              <a:t> </a:t>
            </a:r>
            <a:r>
              <a:rPr lang="en-US" altLang="ko-KR" sz="2000" b="1" dirty="0">
                <a:solidFill>
                  <a:schemeClr val="accent1"/>
                </a:solidFill>
                <a:latin typeface="+mn-ea"/>
              </a:rPr>
              <a:t>SEC</a:t>
            </a:r>
            <a:r>
              <a:rPr lang="ko-KR" altLang="en-US" sz="2000" b="1" dirty="0">
                <a:solidFill>
                  <a:schemeClr val="accent1"/>
                </a:solidFill>
                <a:latin typeface="+mn-ea"/>
              </a:rPr>
              <a:t> </a:t>
            </a:r>
            <a:r>
              <a:rPr lang="en-US" altLang="ko-KR" sz="2000" b="1" dirty="0">
                <a:solidFill>
                  <a:schemeClr val="accent1"/>
                </a:solidFill>
                <a:latin typeface="+mn-ea"/>
              </a:rPr>
              <a:t>1</a:t>
            </a:r>
            <a:r>
              <a:rPr lang="ko-KR" altLang="en-US" sz="2000" b="1" dirty="0">
                <a:solidFill>
                  <a:schemeClr val="accent1"/>
                </a:solidFill>
                <a:latin typeface="+mn-ea"/>
              </a:rPr>
              <a:t> 중 일부</a:t>
            </a:r>
            <a:endParaRPr lang="en-US" altLang="ko-KR" sz="2000" b="1" dirty="0">
              <a:solidFill>
                <a:schemeClr val="accent1"/>
              </a:solidFill>
              <a:latin typeface="+mn-ea"/>
            </a:endParaRPr>
          </a:p>
        </p:txBody>
      </p:sp>
    </p:spTree>
    <p:extLst>
      <p:ext uri="{BB962C8B-B14F-4D97-AF65-F5344CB8AC3E}">
        <p14:creationId xmlns:p14="http://schemas.microsoft.com/office/powerpoint/2010/main" val="16465601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1019E8-74E8-430C-A023-0741D2C5BB06}"/>
              </a:ext>
            </a:extLst>
          </p:cNvPr>
          <p:cNvSpPr txBox="1"/>
          <p:nvPr/>
        </p:nvSpPr>
        <p:spPr>
          <a:xfrm>
            <a:off x="838200" y="1395413"/>
            <a:ext cx="10515600" cy="5013371"/>
          </a:xfrm>
          <a:prstGeom prst="rect">
            <a:avLst/>
          </a:prstGeom>
          <a:noFill/>
        </p:spPr>
        <p:txBody>
          <a:bodyPr wrap="square" lIns="80147" tIns="40074" rIns="80147" bIns="40074" rtlCol="0">
            <a:spAutoFit/>
          </a:bodyPr>
          <a:lstStyle/>
          <a:p>
            <a:pPr>
              <a:lnSpc>
                <a:spcPct val="150000"/>
              </a:lnSpc>
            </a:pPr>
            <a:r>
              <a:rPr lang="en-US" altLang="ko-KR" sz="2000" b="1" dirty="0">
                <a:solidFill>
                  <a:schemeClr val="accent1"/>
                </a:solidFill>
                <a:latin typeface="+mn-ea"/>
              </a:rPr>
              <a:t>SEC Proposed rule (climate related disclosure) </a:t>
            </a:r>
            <a:r>
              <a:rPr lang="ko-KR" altLang="en-US" sz="2000" b="1" dirty="0">
                <a:solidFill>
                  <a:schemeClr val="accent1"/>
                </a:solidFill>
                <a:latin typeface="+mn-ea"/>
              </a:rPr>
              <a:t>주요 마일스톤</a:t>
            </a:r>
            <a:endParaRPr lang="en-US" altLang="ko-KR" sz="2000"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marL="285750" indent="-285750" algn="just" fontAlgn="base">
              <a:lnSpc>
                <a:spcPct val="150000"/>
              </a:lnSpc>
              <a:buFont typeface="Arial" panose="020B0604020202020204" pitchFamily="34" charset="0"/>
              <a:buChar char="•"/>
            </a:pPr>
            <a:r>
              <a:rPr lang="en-US" altLang="ko-KR" dirty="0"/>
              <a:t>2022 </a:t>
            </a:r>
            <a:r>
              <a:rPr lang="ko-KR" altLang="en-US" dirty="0"/>
              <a:t>년 </a:t>
            </a:r>
            <a:r>
              <a:rPr lang="en-US" altLang="ko-KR" dirty="0"/>
              <a:t>3</a:t>
            </a:r>
            <a:r>
              <a:rPr lang="ko-KR" altLang="en-US" dirty="0"/>
              <a:t>월 미국 증권거래위원회 </a:t>
            </a:r>
            <a:r>
              <a:rPr lang="en-US" altLang="ko-KR" dirty="0"/>
              <a:t>(SEC)</a:t>
            </a:r>
            <a:r>
              <a:rPr lang="ko-KR" altLang="en-US" dirty="0"/>
              <a:t>가 기후 공시 의무화 </a:t>
            </a:r>
            <a:r>
              <a:rPr lang="ko-KR" altLang="en-US" dirty="0" err="1"/>
              <a:t>규정안을</a:t>
            </a:r>
            <a:r>
              <a:rPr lang="ko-KR" altLang="en-US" dirty="0"/>
              <a:t> 공개 </a:t>
            </a:r>
            <a:r>
              <a:rPr lang="en-US" altLang="ko-KR" dirty="0"/>
              <a:t>: </a:t>
            </a:r>
            <a:r>
              <a:rPr lang="ko-KR" altLang="en-US" dirty="0"/>
              <a:t>미국 또는 외국 국적의 </a:t>
            </a:r>
            <a:r>
              <a:rPr lang="en-US" altLang="ko-KR" dirty="0"/>
              <a:t>SEC </a:t>
            </a:r>
            <a:r>
              <a:rPr lang="ko-KR" altLang="en-US" dirty="0"/>
              <a:t>등록기업이 기후 관련 리스크에 관한 정량적 </a:t>
            </a:r>
            <a:r>
              <a:rPr lang="ko-KR" altLang="en-US" dirty="0" err="1"/>
              <a:t>지표뿐만</a:t>
            </a:r>
            <a:r>
              <a:rPr lang="ko-KR" altLang="en-US" dirty="0"/>
              <a:t> 아니라 정성적 정보를 공시하도록 의무화할 것을 제안</a:t>
            </a:r>
            <a:endParaRPr lang="en-US" altLang="ko-KR" dirty="0"/>
          </a:p>
          <a:p>
            <a:pPr marL="285750" indent="-285750" algn="just" fontAlgn="base">
              <a:lnSpc>
                <a:spcPct val="150000"/>
              </a:lnSpc>
              <a:buFont typeface="Arial" panose="020B0604020202020204" pitchFamily="34" charset="0"/>
              <a:buChar char="•"/>
            </a:pPr>
            <a:r>
              <a:rPr lang="en-US" altLang="ko-KR" dirty="0"/>
              <a:t>2023</a:t>
            </a:r>
            <a:r>
              <a:rPr lang="ko-KR" altLang="en-US" dirty="0"/>
              <a:t>년</a:t>
            </a:r>
            <a:r>
              <a:rPr lang="en-US" altLang="ko-KR" dirty="0"/>
              <a:t>(</a:t>
            </a:r>
            <a:r>
              <a:rPr lang="ko-KR" altLang="en-US" dirty="0"/>
              <a:t>회계연도</a:t>
            </a:r>
            <a:r>
              <a:rPr lang="en-US" altLang="ko-KR" dirty="0"/>
              <a:t>)</a:t>
            </a:r>
            <a:r>
              <a:rPr lang="ko-KR" altLang="en-US" dirty="0"/>
              <a:t>부터 기업규모에 따라 점차적으로 도입 예정</a:t>
            </a:r>
            <a:r>
              <a:rPr lang="en-US" altLang="ko-KR" dirty="0"/>
              <a:t>.</a:t>
            </a:r>
          </a:p>
          <a:p>
            <a:pPr marL="285750" indent="-285750" algn="just" fontAlgn="base">
              <a:lnSpc>
                <a:spcPct val="150000"/>
              </a:lnSpc>
              <a:buFont typeface="Arial" panose="020B0604020202020204" pitchFamily="34" charset="0"/>
              <a:buChar char="•"/>
            </a:pPr>
            <a:r>
              <a:rPr lang="en-US" altLang="ko-KR" dirty="0"/>
              <a:t>GHG emissions Scope 3</a:t>
            </a:r>
            <a:r>
              <a:rPr lang="ko-KR" altLang="en-US" dirty="0"/>
              <a:t>는 </a:t>
            </a:r>
            <a:r>
              <a:rPr lang="en-US" altLang="ko-KR" dirty="0"/>
              <a:t>2024</a:t>
            </a:r>
            <a:r>
              <a:rPr lang="ko-KR" altLang="en-US" dirty="0"/>
              <a:t>년부터 중요한 수준일 때 의무적으로 공시 예정</a:t>
            </a:r>
            <a:endParaRPr lang="en-US" altLang="ko-KR" dirty="0"/>
          </a:p>
        </p:txBody>
      </p:sp>
      <p:sp>
        <p:nvSpPr>
          <p:cNvPr id="7" name="직사각형 6">
            <a:extLst>
              <a:ext uri="{FF2B5EF4-FFF2-40B4-BE49-F238E27FC236}">
                <a16:creationId xmlns:a16="http://schemas.microsoft.com/office/drawing/2014/main" id="{5B65D079-831A-CBFD-5070-81D169D4F1A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8" name="그룹 7">
            <a:extLst>
              <a:ext uri="{FF2B5EF4-FFF2-40B4-BE49-F238E27FC236}">
                <a16:creationId xmlns:a16="http://schemas.microsoft.com/office/drawing/2014/main" id="{EBE35428-A314-9C14-984A-529BC660F603}"/>
              </a:ext>
            </a:extLst>
          </p:cNvPr>
          <p:cNvGrpSpPr/>
          <p:nvPr/>
        </p:nvGrpSpPr>
        <p:grpSpPr>
          <a:xfrm>
            <a:off x="404018" y="230978"/>
            <a:ext cx="4746216" cy="721519"/>
            <a:chOff x="404018" y="230978"/>
            <a:chExt cx="4746216" cy="721519"/>
          </a:xfrm>
        </p:grpSpPr>
        <p:sp>
          <p:nvSpPr>
            <p:cNvPr id="9" name="TextBox 8">
              <a:extLst>
                <a:ext uri="{FF2B5EF4-FFF2-40B4-BE49-F238E27FC236}">
                  <a16:creationId xmlns:a16="http://schemas.microsoft.com/office/drawing/2014/main" id="{113E0AAE-544C-6B18-E8D8-3069E781AE4E}"/>
                </a:ext>
              </a:extLst>
            </p:cNvPr>
            <p:cNvSpPr txBox="1"/>
            <p:nvPr/>
          </p:nvSpPr>
          <p:spPr>
            <a:xfrm>
              <a:off x="959663" y="263915"/>
              <a:ext cx="4190571" cy="523220"/>
            </a:xfrm>
            <a:prstGeom prst="rect">
              <a:avLst/>
            </a:prstGeom>
            <a:noFill/>
          </p:spPr>
          <p:txBody>
            <a:bodyPr wrap="none" rtlCol="0">
              <a:spAutoFit/>
            </a:bodyPr>
            <a:lstStyle/>
            <a:p>
              <a:r>
                <a:rPr lang="en-US" altLang="ko-KR" sz="2800" b="1" dirty="0"/>
                <a:t>SEC </a:t>
              </a:r>
              <a:r>
                <a:rPr lang="ko-KR" altLang="en-US" sz="2800" b="1" dirty="0"/>
                <a:t>기후관련 공시 일정</a:t>
              </a:r>
              <a:r>
                <a:rPr lang="en-US" altLang="ko-KR" sz="2800" b="1" dirty="0"/>
                <a:t> </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0" name="그룹 9">
              <a:extLst>
                <a:ext uri="{FF2B5EF4-FFF2-40B4-BE49-F238E27FC236}">
                  <a16:creationId xmlns:a16="http://schemas.microsoft.com/office/drawing/2014/main" id="{6A07D4E6-5E33-6991-0BDB-44E14BE9D1BD}"/>
                </a:ext>
              </a:extLst>
            </p:cNvPr>
            <p:cNvGrpSpPr/>
            <p:nvPr/>
          </p:nvGrpSpPr>
          <p:grpSpPr>
            <a:xfrm>
              <a:off x="404018" y="230978"/>
              <a:ext cx="531538" cy="721519"/>
              <a:chOff x="404018" y="230978"/>
              <a:chExt cx="531538" cy="721519"/>
            </a:xfrm>
          </p:grpSpPr>
          <p:grpSp>
            <p:nvGrpSpPr>
              <p:cNvPr id="11" name="그룹 10">
                <a:extLst>
                  <a:ext uri="{FF2B5EF4-FFF2-40B4-BE49-F238E27FC236}">
                    <a16:creationId xmlns:a16="http://schemas.microsoft.com/office/drawing/2014/main" id="{8CC6088A-0694-018F-B638-F4CB3C80182C}"/>
                  </a:ext>
                </a:extLst>
              </p:cNvPr>
              <p:cNvGrpSpPr/>
              <p:nvPr/>
            </p:nvGrpSpPr>
            <p:grpSpPr>
              <a:xfrm>
                <a:off x="404018" y="230978"/>
                <a:ext cx="507432" cy="721519"/>
                <a:chOff x="404018" y="230978"/>
                <a:chExt cx="507432" cy="721519"/>
              </a:xfrm>
            </p:grpSpPr>
            <p:sp>
              <p:nvSpPr>
                <p:cNvPr id="13" name="평행 사변형 12">
                  <a:extLst>
                    <a:ext uri="{FF2B5EF4-FFF2-40B4-BE49-F238E27FC236}">
                      <a16:creationId xmlns:a16="http://schemas.microsoft.com/office/drawing/2014/main" id="{A4ABC073-D7A6-0FB9-2927-DCCD29BB2F10}"/>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4" name="사각형: 둥근 모서리 13">
                  <a:extLst>
                    <a:ext uri="{FF2B5EF4-FFF2-40B4-BE49-F238E27FC236}">
                      <a16:creationId xmlns:a16="http://schemas.microsoft.com/office/drawing/2014/main" id="{0AB134BF-8482-9108-1106-F89835E2999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E25785DE-DE0E-2AF9-D68A-BC6E02BC9B6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2B5E909A-F19B-61C6-A3D2-2B96728A972D}"/>
              </a:ext>
            </a:extLst>
          </p:cNvPr>
          <p:cNvSpPr>
            <a:spLocks noGrp="1"/>
          </p:cNvSpPr>
          <p:nvPr>
            <p:ph type="sldNum" sz="quarter" idx="12"/>
          </p:nvPr>
        </p:nvSpPr>
        <p:spPr/>
        <p:txBody>
          <a:bodyPr/>
          <a:lstStyle/>
          <a:p>
            <a:fld id="{2A3BDE75-907D-4853-87E8-76DDB018510F}" type="slidenum">
              <a:rPr lang="ko-KR" altLang="en-US" smtClean="0"/>
              <a:t>51</a:t>
            </a:fld>
            <a:endParaRPr lang="ko-KR" altLang="en-US"/>
          </a:p>
        </p:txBody>
      </p:sp>
      <p:pic>
        <p:nvPicPr>
          <p:cNvPr id="2" name="Picture 4">
            <a:extLst>
              <a:ext uri="{FF2B5EF4-FFF2-40B4-BE49-F238E27FC236}">
                <a16:creationId xmlns:a16="http://schemas.microsoft.com/office/drawing/2014/main" id="{65C45A8A-3F2E-FFF2-432F-4A6E04A8621A}"/>
              </a:ext>
            </a:extLst>
          </p:cNvPr>
          <p:cNvPicPr>
            <a:picLocks noChangeAspect="1"/>
          </p:cNvPicPr>
          <p:nvPr/>
        </p:nvPicPr>
        <p:blipFill>
          <a:blip r:embed="rId3"/>
          <a:stretch>
            <a:fillRect/>
          </a:stretch>
        </p:blipFill>
        <p:spPr>
          <a:xfrm>
            <a:off x="1615913" y="2017408"/>
            <a:ext cx="8960175" cy="2124565"/>
          </a:xfrm>
          <a:prstGeom prst="rect">
            <a:avLst/>
          </a:prstGeom>
          <a:noFill/>
          <a:ln>
            <a:noFill/>
          </a:ln>
          <a:effectLst/>
        </p:spPr>
      </p:pic>
    </p:spTree>
    <p:extLst>
      <p:ext uri="{BB962C8B-B14F-4D97-AF65-F5344CB8AC3E}">
        <p14:creationId xmlns:p14="http://schemas.microsoft.com/office/powerpoint/2010/main" val="5110107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5B65D079-831A-CBFD-5070-81D169D4F1A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8" name="그룹 7">
            <a:extLst>
              <a:ext uri="{FF2B5EF4-FFF2-40B4-BE49-F238E27FC236}">
                <a16:creationId xmlns:a16="http://schemas.microsoft.com/office/drawing/2014/main" id="{EBE35428-A314-9C14-984A-529BC660F603}"/>
              </a:ext>
            </a:extLst>
          </p:cNvPr>
          <p:cNvGrpSpPr/>
          <p:nvPr/>
        </p:nvGrpSpPr>
        <p:grpSpPr>
          <a:xfrm>
            <a:off x="404018" y="230978"/>
            <a:ext cx="4351877" cy="721519"/>
            <a:chOff x="404018" y="230978"/>
            <a:chExt cx="4351877" cy="721519"/>
          </a:xfrm>
        </p:grpSpPr>
        <p:sp>
          <p:nvSpPr>
            <p:cNvPr id="9" name="TextBox 8">
              <a:extLst>
                <a:ext uri="{FF2B5EF4-FFF2-40B4-BE49-F238E27FC236}">
                  <a16:creationId xmlns:a16="http://schemas.microsoft.com/office/drawing/2014/main" id="{113E0AAE-544C-6B18-E8D8-3069E781AE4E}"/>
                </a:ext>
              </a:extLst>
            </p:cNvPr>
            <p:cNvSpPr txBox="1"/>
            <p:nvPr/>
          </p:nvSpPr>
          <p:spPr>
            <a:xfrm>
              <a:off x="959663" y="263915"/>
              <a:ext cx="3796232" cy="523220"/>
            </a:xfrm>
            <a:prstGeom prst="rect">
              <a:avLst/>
            </a:prstGeom>
            <a:noFill/>
          </p:spPr>
          <p:txBody>
            <a:bodyPr wrap="none" rtlCol="0">
              <a:spAutoFit/>
            </a:bodyPr>
            <a:lstStyle/>
            <a:p>
              <a:r>
                <a:rPr lang="ko-KR" altLang="en-US" sz="2800" b="1" dirty="0"/>
                <a:t>기업규모별 공시 일정</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0" name="그룹 9">
              <a:extLst>
                <a:ext uri="{FF2B5EF4-FFF2-40B4-BE49-F238E27FC236}">
                  <a16:creationId xmlns:a16="http://schemas.microsoft.com/office/drawing/2014/main" id="{6A07D4E6-5E33-6991-0BDB-44E14BE9D1BD}"/>
                </a:ext>
              </a:extLst>
            </p:cNvPr>
            <p:cNvGrpSpPr/>
            <p:nvPr/>
          </p:nvGrpSpPr>
          <p:grpSpPr>
            <a:xfrm>
              <a:off x="404018" y="230978"/>
              <a:ext cx="531538" cy="721519"/>
              <a:chOff x="404018" y="230978"/>
              <a:chExt cx="531538" cy="721519"/>
            </a:xfrm>
          </p:grpSpPr>
          <p:grpSp>
            <p:nvGrpSpPr>
              <p:cNvPr id="11" name="그룹 10">
                <a:extLst>
                  <a:ext uri="{FF2B5EF4-FFF2-40B4-BE49-F238E27FC236}">
                    <a16:creationId xmlns:a16="http://schemas.microsoft.com/office/drawing/2014/main" id="{8CC6088A-0694-018F-B638-F4CB3C80182C}"/>
                  </a:ext>
                </a:extLst>
              </p:cNvPr>
              <p:cNvGrpSpPr/>
              <p:nvPr/>
            </p:nvGrpSpPr>
            <p:grpSpPr>
              <a:xfrm>
                <a:off x="404018" y="230978"/>
                <a:ext cx="507432" cy="721519"/>
                <a:chOff x="404018" y="230978"/>
                <a:chExt cx="507432" cy="721519"/>
              </a:xfrm>
            </p:grpSpPr>
            <p:sp>
              <p:nvSpPr>
                <p:cNvPr id="13" name="평행 사변형 12">
                  <a:extLst>
                    <a:ext uri="{FF2B5EF4-FFF2-40B4-BE49-F238E27FC236}">
                      <a16:creationId xmlns:a16="http://schemas.microsoft.com/office/drawing/2014/main" id="{A4ABC073-D7A6-0FB9-2927-DCCD29BB2F10}"/>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4" name="사각형: 둥근 모서리 13">
                  <a:extLst>
                    <a:ext uri="{FF2B5EF4-FFF2-40B4-BE49-F238E27FC236}">
                      <a16:creationId xmlns:a16="http://schemas.microsoft.com/office/drawing/2014/main" id="{0AB134BF-8482-9108-1106-F89835E2999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E25785DE-DE0E-2AF9-D68A-BC6E02BC9B6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2B5E909A-F19B-61C6-A3D2-2B96728A972D}"/>
              </a:ext>
            </a:extLst>
          </p:cNvPr>
          <p:cNvSpPr>
            <a:spLocks noGrp="1"/>
          </p:cNvSpPr>
          <p:nvPr>
            <p:ph type="sldNum" sz="quarter" idx="12"/>
          </p:nvPr>
        </p:nvSpPr>
        <p:spPr/>
        <p:txBody>
          <a:bodyPr/>
          <a:lstStyle/>
          <a:p>
            <a:fld id="{2A3BDE75-907D-4853-87E8-76DDB018510F}" type="slidenum">
              <a:rPr lang="ko-KR" altLang="en-US" smtClean="0"/>
              <a:t>52</a:t>
            </a:fld>
            <a:endParaRPr lang="ko-KR" altLang="en-US"/>
          </a:p>
        </p:txBody>
      </p:sp>
      <p:graphicFrame>
        <p:nvGraphicFramePr>
          <p:cNvPr id="3" name="표 2">
            <a:extLst>
              <a:ext uri="{FF2B5EF4-FFF2-40B4-BE49-F238E27FC236}">
                <a16:creationId xmlns:a16="http://schemas.microsoft.com/office/drawing/2014/main" id="{467B8E64-B692-CC7A-A0F9-A7264666019C}"/>
              </a:ext>
            </a:extLst>
          </p:cNvPr>
          <p:cNvGraphicFramePr>
            <a:graphicFrameLocks noGrp="1"/>
          </p:cNvGraphicFramePr>
          <p:nvPr>
            <p:extLst>
              <p:ext uri="{D42A27DB-BD31-4B8C-83A1-F6EECF244321}">
                <p14:modId xmlns:p14="http://schemas.microsoft.com/office/powerpoint/2010/main" val="349274703"/>
              </p:ext>
            </p:extLst>
          </p:nvPr>
        </p:nvGraphicFramePr>
        <p:xfrm>
          <a:off x="838200" y="2032000"/>
          <a:ext cx="10515600" cy="3936997"/>
        </p:xfrm>
        <a:graphic>
          <a:graphicData uri="http://schemas.openxmlformats.org/drawingml/2006/table">
            <a:tbl>
              <a:tblPr>
                <a:tableStyleId>{2D5ABB26-0587-4C30-8999-92F81FD0307C}</a:tableStyleId>
              </a:tblPr>
              <a:tblGrid>
                <a:gridCol w="3683782">
                  <a:extLst>
                    <a:ext uri="{9D8B030D-6E8A-4147-A177-3AD203B41FA5}">
                      <a16:colId xmlns:a16="http://schemas.microsoft.com/office/drawing/2014/main" val="4194107638"/>
                    </a:ext>
                  </a:extLst>
                </a:gridCol>
                <a:gridCol w="2312563">
                  <a:extLst>
                    <a:ext uri="{9D8B030D-6E8A-4147-A177-3AD203B41FA5}">
                      <a16:colId xmlns:a16="http://schemas.microsoft.com/office/drawing/2014/main" val="2571884433"/>
                    </a:ext>
                  </a:extLst>
                </a:gridCol>
                <a:gridCol w="1732096">
                  <a:extLst>
                    <a:ext uri="{9D8B030D-6E8A-4147-A177-3AD203B41FA5}">
                      <a16:colId xmlns:a16="http://schemas.microsoft.com/office/drawing/2014/main" val="1777055402"/>
                    </a:ext>
                  </a:extLst>
                </a:gridCol>
                <a:gridCol w="2787159">
                  <a:extLst>
                    <a:ext uri="{9D8B030D-6E8A-4147-A177-3AD203B41FA5}">
                      <a16:colId xmlns:a16="http://schemas.microsoft.com/office/drawing/2014/main" val="3110397041"/>
                    </a:ext>
                  </a:extLst>
                </a:gridCol>
              </a:tblGrid>
              <a:tr h="619359">
                <a:tc>
                  <a:txBody>
                    <a:bodyPr/>
                    <a:lstStyle/>
                    <a:p>
                      <a:pPr marL="0" marR="0" indent="0" algn="ctr" fontAlgn="base" latinLnBrk="0">
                        <a:lnSpc>
                          <a:spcPct val="100000"/>
                        </a:lnSpc>
                        <a:spcBef>
                          <a:spcPts val="0"/>
                        </a:spcBef>
                        <a:spcAft>
                          <a:spcPts val="0"/>
                        </a:spcAft>
                      </a:pPr>
                      <a:r>
                        <a:rPr lang="ko-KR" altLang="en-US" sz="1400" b="1" kern="0" spc="0" dirty="0">
                          <a:solidFill>
                            <a:schemeClr val="bg1"/>
                          </a:solidFill>
                          <a:effectLst/>
                        </a:rPr>
                        <a:t>등록 유형</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indent="0" algn="ctr" fontAlgn="base" latinLnBrk="0">
                        <a:lnSpc>
                          <a:spcPct val="100000"/>
                        </a:lnSpc>
                        <a:spcBef>
                          <a:spcPts val="0"/>
                        </a:spcBef>
                        <a:spcAft>
                          <a:spcPts val="0"/>
                        </a:spcAft>
                      </a:pPr>
                      <a:r>
                        <a:rPr lang="en-US" altLang="ko-KR" sz="1400" b="1" kern="0" spc="0" dirty="0">
                          <a:solidFill>
                            <a:schemeClr val="bg1"/>
                          </a:solidFill>
                          <a:effectLst/>
                        </a:rPr>
                        <a:t>Scope 1,</a:t>
                      </a:r>
                      <a:r>
                        <a:rPr lang="en-US" altLang="ko-KR" sz="1400" b="1" kern="0" spc="0" baseline="0" dirty="0">
                          <a:solidFill>
                            <a:schemeClr val="bg1"/>
                          </a:solidFill>
                          <a:effectLst/>
                        </a:rPr>
                        <a:t> 2 </a:t>
                      </a:r>
                      <a:r>
                        <a:rPr lang="ko-KR" altLang="en-US" sz="1400" b="1" kern="0" spc="0" baseline="0" dirty="0">
                          <a:solidFill>
                            <a:schemeClr val="bg1"/>
                          </a:solidFill>
                          <a:effectLst/>
                        </a:rPr>
                        <a:t>공시</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indent="0" algn="ctr" fontAlgn="base" latinLnBrk="0">
                        <a:lnSpc>
                          <a:spcPct val="100000"/>
                        </a:lnSpc>
                        <a:spcBef>
                          <a:spcPts val="0"/>
                        </a:spcBef>
                        <a:spcAft>
                          <a:spcPts val="0"/>
                        </a:spcAft>
                      </a:pPr>
                      <a:r>
                        <a:rPr lang="en-US" altLang="ko-KR" sz="1400" b="1" kern="0" spc="0" dirty="0">
                          <a:solidFill>
                            <a:schemeClr val="bg1"/>
                          </a:solidFill>
                          <a:effectLst/>
                        </a:rPr>
                        <a:t>Scope 3 GHG </a:t>
                      </a:r>
                      <a:r>
                        <a:rPr lang="ko-KR" altLang="en-US" sz="1400" b="1" kern="0" spc="0" dirty="0">
                          <a:solidFill>
                            <a:schemeClr val="bg1"/>
                          </a:solidFill>
                          <a:effectLst/>
                        </a:rPr>
                        <a:t>배출량 공시</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indent="0" algn="ctr" fontAlgn="base" latinLnBrk="0">
                        <a:lnSpc>
                          <a:spcPct val="100000"/>
                        </a:lnSpc>
                        <a:spcBef>
                          <a:spcPts val="0"/>
                        </a:spcBef>
                        <a:spcAft>
                          <a:spcPts val="0"/>
                        </a:spcAft>
                      </a:pPr>
                      <a:r>
                        <a:rPr lang="en-US" altLang="ko-KR" sz="1400" b="1" kern="0" spc="0" dirty="0">
                          <a:solidFill>
                            <a:schemeClr val="bg1"/>
                          </a:solidFill>
                          <a:effectLst/>
                        </a:rPr>
                        <a:t>Scope 1, 2 GHG </a:t>
                      </a:r>
                      <a:r>
                        <a:rPr lang="ko-KR" altLang="en-US" sz="1400" b="1" kern="0" spc="0" dirty="0">
                          <a:solidFill>
                            <a:schemeClr val="bg1"/>
                          </a:solidFill>
                          <a:effectLst/>
                        </a:rPr>
                        <a:t>배출량 공시정보에 대한 인증</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3693583841"/>
                  </a:ext>
                </a:extLst>
              </a:tr>
              <a:tr h="619359">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Large accelerated filer</a:t>
                      </a:r>
                    </a:p>
                    <a:p>
                      <a:pPr marL="0" marR="0" indent="0" algn="ctr" fontAlgn="base" latinLnBrk="0">
                        <a:lnSpc>
                          <a:spcPct val="100000"/>
                        </a:lnSpc>
                        <a:spcBef>
                          <a:spcPts val="0"/>
                        </a:spcBef>
                        <a:spcAft>
                          <a:spcPts val="0"/>
                        </a:spcAft>
                      </a:pPr>
                      <a:r>
                        <a:rPr lang="ko-KR" altLang="en-US" sz="1400" b="1" kern="0" spc="0" dirty="0" err="1">
                          <a:solidFill>
                            <a:srgbClr val="000000"/>
                          </a:solidFill>
                          <a:effectLst/>
                        </a:rPr>
                        <a:t>상장대기업</a:t>
                      </a:r>
                      <a:r>
                        <a:rPr lang="en-US" altLang="ko-KR" sz="1400" b="1" kern="0" spc="0" dirty="0">
                          <a:solidFill>
                            <a:srgbClr val="000000"/>
                          </a:solidFill>
                          <a:effectLst/>
                        </a:rPr>
                        <a:t>(</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7</a:t>
                      </a:r>
                      <a:r>
                        <a:rPr lang="ko-KR" altLang="en-US" sz="1400" b="1" kern="0" spc="0" dirty="0" err="1">
                          <a:solidFill>
                            <a:srgbClr val="000000"/>
                          </a:solidFill>
                          <a:effectLst/>
                        </a:rPr>
                        <a:t>억불이상</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rPr>
                        <a:t>2023 </a:t>
                      </a:r>
                      <a:r>
                        <a:rPr lang="ko-KR" altLang="en-US" sz="1400" b="1" kern="0" spc="0" dirty="0">
                          <a:solidFill>
                            <a:srgbClr val="000000"/>
                          </a:solidFill>
                          <a:effectLst/>
                        </a:rPr>
                        <a:t>회계연도</a:t>
                      </a:r>
                    </a:p>
                    <a:p>
                      <a:pPr marL="0" marR="0" indent="0" algn="ctr" fontAlgn="base" latinLnBrk="0">
                        <a:lnSpc>
                          <a:spcPct val="100000"/>
                        </a:lnSpc>
                        <a:spcBef>
                          <a:spcPts val="0"/>
                        </a:spcBef>
                        <a:spcAft>
                          <a:spcPts val="0"/>
                        </a:spcAft>
                      </a:pPr>
                      <a:r>
                        <a:rPr lang="en-US" altLang="ko-KR" sz="1400" b="1" kern="0" spc="0" dirty="0">
                          <a:solidFill>
                            <a:srgbClr val="000000"/>
                          </a:solidFill>
                          <a:effectLst/>
                        </a:rPr>
                        <a:t>(2024</a:t>
                      </a:r>
                      <a:r>
                        <a:rPr lang="ko-KR" altLang="en-US" sz="1400" b="1" kern="0" spc="0" dirty="0">
                          <a:solidFill>
                            <a:srgbClr val="000000"/>
                          </a:solidFill>
                          <a:effectLst/>
                        </a:rPr>
                        <a:t>년 공시</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2024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(2025</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제한적 인증 </a:t>
                      </a:r>
                      <a:r>
                        <a:rPr lang="en-US" altLang="ko-KR" sz="1400" b="1" kern="0" spc="0" dirty="0">
                          <a:solidFill>
                            <a:srgbClr val="000000"/>
                          </a:solidFill>
                          <a:effectLst/>
                        </a:rPr>
                        <a:t>– 2024 </a:t>
                      </a:r>
                      <a:r>
                        <a:rPr lang="ko-KR" altLang="en-US" sz="1400" b="1" kern="0" spc="0" dirty="0">
                          <a:solidFill>
                            <a:srgbClr val="000000"/>
                          </a:solidFill>
                          <a:effectLst/>
                        </a:rPr>
                        <a:t>회계연도</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합리적 인증 </a:t>
                      </a:r>
                      <a:r>
                        <a:rPr lang="en-US" altLang="ko-KR" sz="1400" b="1" kern="0" spc="0" dirty="0">
                          <a:solidFill>
                            <a:srgbClr val="000000"/>
                          </a:solidFill>
                          <a:effectLst/>
                        </a:rPr>
                        <a:t>– 2026 </a:t>
                      </a:r>
                      <a:r>
                        <a:rPr lang="ko-KR" altLang="en-US" sz="1400" b="1" kern="0" spc="0" dirty="0">
                          <a:solidFill>
                            <a:srgbClr val="000000"/>
                          </a:solidFill>
                          <a:effectLst/>
                        </a:rPr>
                        <a:t>회계연도</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9013816"/>
                  </a:ext>
                </a:extLst>
              </a:tr>
              <a:tr h="899426">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Accelerated filer</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상장중견기업</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altLang="ko-KR" sz="1400" b="1" kern="0" spc="0" dirty="0">
                          <a:solidFill>
                            <a:srgbClr val="000000"/>
                          </a:solidFill>
                          <a:effectLst/>
                        </a:rPr>
                        <a:t>(</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0.75~7</a:t>
                      </a:r>
                      <a:r>
                        <a:rPr lang="ko-KR" altLang="en-US" sz="1400" b="1" kern="0" spc="0" dirty="0">
                          <a:solidFill>
                            <a:srgbClr val="000000"/>
                          </a:solidFill>
                          <a:effectLst/>
                        </a:rPr>
                        <a:t>억불이고</a:t>
                      </a:r>
                      <a:r>
                        <a:rPr lang="en-US" altLang="ko-KR" sz="1400" b="1" kern="0" spc="0" dirty="0">
                          <a:solidFill>
                            <a:srgbClr val="000000"/>
                          </a:solidFill>
                          <a:effectLst/>
                        </a:rPr>
                        <a:t> </a:t>
                      </a:r>
                      <a:r>
                        <a:rPr lang="ko-KR" altLang="en-US" sz="1400" b="1" kern="0" spc="0" dirty="0">
                          <a:solidFill>
                            <a:srgbClr val="000000"/>
                          </a:solidFill>
                          <a:effectLst/>
                        </a:rPr>
                        <a:t>매출 </a:t>
                      </a:r>
                      <a:r>
                        <a:rPr lang="en-US" altLang="ko-KR" sz="1400" b="1" kern="0" spc="0" dirty="0">
                          <a:solidFill>
                            <a:srgbClr val="000000"/>
                          </a:solidFill>
                          <a:effectLst/>
                        </a:rPr>
                        <a:t>1</a:t>
                      </a:r>
                      <a:r>
                        <a:rPr lang="ko-KR" altLang="en-US" sz="1400" b="1" kern="0" spc="0" dirty="0">
                          <a:solidFill>
                            <a:srgbClr val="000000"/>
                          </a:solidFill>
                          <a:effectLst/>
                        </a:rPr>
                        <a:t>억불 이상</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2024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(2025</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2025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(2026</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제한적 인증 </a:t>
                      </a:r>
                      <a:r>
                        <a:rPr lang="en-US" altLang="ko-KR" sz="1400" b="1" kern="0" spc="0" dirty="0">
                          <a:solidFill>
                            <a:srgbClr val="000000"/>
                          </a:solidFill>
                          <a:effectLst/>
                        </a:rPr>
                        <a:t>– 2025 </a:t>
                      </a:r>
                      <a:r>
                        <a:rPr lang="ko-KR" altLang="en-US" sz="1400" b="1" kern="0" spc="0" dirty="0">
                          <a:solidFill>
                            <a:srgbClr val="000000"/>
                          </a:solidFill>
                          <a:effectLst/>
                        </a:rPr>
                        <a:t>회계연도</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합리적 인증 </a:t>
                      </a:r>
                      <a:r>
                        <a:rPr lang="en-US" altLang="ko-KR" sz="1400" b="1" kern="0" spc="0" dirty="0">
                          <a:solidFill>
                            <a:srgbClr val="000000"/>
                          </a:solidFill>
                          <a:effectLst/>
                        </a:rPr>
                        <a:t>– 2027 </a:t>
                      </a:r>
                      <a:r>
                        <a:rPr lang="ko-KR" altLang="en-US" sz="1400" b="1" kern="0" spc="0" dirty="0">
                          <a:solidFill>
                            <a:srgbClr val="000000"/>
                          </a:solidFill>
                          <a:effectLst/>
                        </a:rPr>
                        <a:t>회계연도</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9478796"/>
                  </a:ext>
                </a:extLst>
              </a:tr>
              <a:tr h="1179494">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Nonaccelerated filer </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상장소기업</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altLang="ko-KR" sz="1400" b="1" kern="0" spc="0" dirty="0">
                          <a:solidFill>
                            <a:srgbClr val="000000"/>
                          </a:solidFill>
                          <a:effectLst/>
                        </a:rPr>
                        <a:t>(</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0.75</a:t>
                      </a:r>
                      <a:r>
                        <a:rPr lang="ko-KR" altLang="en-US" sz="1400" b="1" kern="0" spc="0" dirty="0">
                          <a:solidFill>
                            <a:srgbClr val="000000"/>
                          </a:solidFill>
                          <a:effectLst/>
                        </a:rPr>
                        <a:t>억불 미만</a:t>
                      </a:r>
                      <a:r>
                        <a:rPr lang="en-US" altLang="ko-KR" sz="1400" b="1" kern="0" spc="0" dirty="0">
                          <a:solidFill>
                            <a:srgbClr val="000000"/>
                          </a:solidFill>
                          <a:effectLst/>
                        </a:rPr>
                        <a:t>, </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0.75~7</a:t>
                      </a:r>
                      <a:r>
                        <a:rPr lang="ko-KR" altLang="en-US" sz="1400" b="1" kern="0" spc="0" dirty="0">
                          <a:solidFill>
                            <a:srgbClr val="000000"/>
                          </a:solidFill>
                          <a:effectLst/>
                        </a:rPr>
                        <a:t>억불이면서 매출 </a:t>
                      </a:r>
                      <a:r>
                        <a:rPr lang="en-US" altLang="ko-KR" sz="1400" b="1" kern="0" spc="0" dirty="0">
                          <a:solidFill>
                            <a:srgbClr val="000000"/>
                          </a:solidFill>
                          <a:effectLst/>
                        </a:rPr>
                        <a:t>1</a:t>
                      </a:r>
                      <a:r>
                        <a:rPr lang="ko-KR" altLang="en-US" sz="1400" b="1" kern="0" spc="0" dirty="0">
                          <a:solidFill>
                            <a:srgbClr val="000000"/>
                          </a:solidFill>
                          <a:effectLst/>
                        </a:rPr>
                        <a:t>억불 미만</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2024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(2025</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2025 </a:t>
                      </a:r>
                      <a:r>
                        <a:rPr lang="ko-KR" altLang="en-US" sz="1400" b="1" kern="0" spc="0" dirty="0">
                          <a:solidFill>
                            <a:srgbClr val="000000"/>
                          </a:solidFill>
                          <a:effectLst/>
                        </a:rPr>
                        <a:t>회계연도</a:t>
                      </a:r>
                      <a:r>
                        <a:rPr lang="en-US" altLang="ko-KR" sz="1400" b="1" kern="0" spc="0" dirty="0">
                          <a:solidFill>
                            <a:srgbClr val="000000"/>
                          </a:solidFill>
                          <a:effectLst/>
                        </a:rPr>
                        <a:t>)</a:t>
                      </a:r>
                    </a:p>
                    <a:p>
                      <a:pPr marL="0" marR="0" indent="0" algn="ctr" fontAlgn="base" latinLnBrk="0">
                        <a:lnSpc>
                          <a:spcPct val="100000"/>
                        </a:lnSpc>
                        <a:spcBef>
                          <a:spcPts val="0"/>
                        </a:spcBef>
                        <a:spcAft>
                          <a:spcPts val="0"/>
                        </a:spcAft>
                      </a:pPr>
                      <a:r>
                        <a:rPr lang="en-US" sz="1400" b="1" kern="0" spc="0" dirty="0">
                          <a:solidFill>
                            <a:srgbClr val="000000"/>
                          </a:solidFill>
                          <a:effectLst/>
                        </a:rPr>
                        <a:t>(2026</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면제</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290009"/>
                  </a:ext>
                </a:extLst>
              </a:tr>
              <a:tr h="619359">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Smaller reporting companies</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소기업</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rPr>
                        <a:t>2025</a:t>
                      </a:r>
                      <a:r>
                        <a:rPr lang="ko-KR" altLang="en-US" sz="1400" b="1" kern="0" spc="0" dirty="0">
                          <a:solidFill>
                            <a:srgbClr val="000000"/>
                          </a:solidFill>
                          <a:effectLst/>
                        </a:rPr>
                        <a:t>년 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altLang="ko-KR" sz="1400" b="1" kern="0" spc="0" dirty="0">
                          <a:solidFill>
                            <a:srgbClr val="000000"/>
                          </a:solidFill>
                          <a:effectLst/>
                        </a:rPr>
                        <a:t>(2026</a:t>
                      </a:r>
                      <a:r>
                        <a:rPr lang="ko-KR" altLang="en-US" sz="1400" b="1" kern="0" spc="0" dirty="0">
                          <a:solidFill>
                            <a:srgbClr val="000000"/>
                          </a:solidFill>
                          <a:effectLst/>
                        </a:rPr>
                        <a:t>년 공시</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면제</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면제</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5446445"/>
                  </a:ext>
                </a:extLst>
              </a:tr>
            </a:tbl>
          </a:graphicData>
        </a:graphic>
      </p:graphicFrame>
      <p:sp>
        <p:nvSpPr>
          <p:cNvPr id="4" name="TextBox 3">
            <a:extLst>
              <a:ext uri="{FF2B5EF4-FFF2-40B4-BE49-F238E27FC236}">
                <a16:creationId xmlns:a16="http://schemas.microsoft.com/office/drawing/2014/main" id="{0921D7D9-3A6F-5FAF-3278-1A4CB179CC73}"/>
              </a:ext>
            </a:extLst>
          </p:cNvPr>
          <p:cNvSpPr txBox="1"/>
          <p:nvPr/>
        </p:nvSpPr>
        <p:spPr>
          <a:xfrm>
            <a:off x="838200" y="1395413"/>
            <a:ext cx="10515600" cy="494494"/>
          </a:xfrm>
          <a:prstGeom prst="rect">
            <a:avLst/>
          </a:prstGeom>
          <a:noFill/>
        </p:spPr>
        <p:txBody>
          <a:bodyPr wrap="square">
            <a:spAutoFit/>
          </a:bodyPr>
          <a:lstStyle/>
          <a:p>
            <a:pPr algn="just" fontAlgn="base">
              <a:lnSpc>
                <a:spcPct val="150000"/>
              </a:lnSpc>
            </a:pPr>
            <a:r>
              <a:rPr lang="en-US" altLang="ko-KR" sz="2000" b="1" dirty="0">
                <a:solidFill>
                  <a:schemeClr val="accent1"/>
                </a:solidFill>
                <a:latin typeface="+mn-ea"/>
              </a:rPr>
              <a:t>Scope – </a:t>
            </a:r>
            <a:r>
              <a:rPr lang="ko-KR" altLang="en-US" sz="2000" b="1" dirty="0">
                <a:solidFill>
                  <a:schemeClr val="accent1"/>
                </a:solidFill>
                <a:latin typeface="+mn-ea"/>
              </a:rPr>
              <a:t>산업별 공시 일정 및 인증 여부</a:t>
            </a:r>
            <a:endParaRPr lang="en-US" altLang="ko-KR" sz="2000" b="1" dirty="0">
              <a:solidFill>
                <a:schemeClr val="accent1"/>
              </a:solidFill>
              <a:latin typeface="+mn-ea"/>
            </a:endParaRPr>
          </a:p>
        </p:txBody>
      </p:sp>
    </p:spTree>
    <p:extLst>
      <p:ext uri="{BB962C8B-B14F-4D97-AF65-F5344CB8AC3E}">
        <p14:creationId xmlns:p14="http://schemas.microsoft.com/office/powerpoint/2010/main" val="5730799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1019E8-74E8-430C-A023-0741D2C5BB06}"/>
              </a:ext>
            </a:extLst>
          </p:cNvPr>
          <p:cNvSpPr txBox="1"/>
          <p:nvPr/>
        </p:nvSpPr>
        <p:spPr>
          <a:xfrm>
            <a:off x="838200" y="1395413"/>
            <a:ext cx="10515600" cy="3905376"/>
          </a:xfrm>
          <a:prstGeom prst="rect">
            <a:avLst/>
          </a:prstGeom>
          <a:noFill/>
        </p:spPr>
        <p:txBody>
          <a:bodyPr wrap="square" lIns="80147" tIns="40074" rIns="80147" bIns="40074" rtlCol="0">
            <a:spAutoFit/>
          </a:bodyPr>
          <a:lstStyle/>
          <a:p>
            <a:pPr algn="just" fontAlgn="base">
              <a:lnSpc>
                <a:spcPct val="150000"/>
              </a:lnSpc>
            </a:pPr>
            <a:r>
              <a:rPr lang="en-US" altLang="ko-KR" sz="2400" b="1" dirty="0">
                <a:solidFill>
                  <a:schemeClr val="accent1"/>
                </a:solidFill>
                <a:latin typeface="+mn-ea"/>
              </a:rPr>
              <a:t>SEC</a:t>
            </a:r>
            <a:r>
              <a:rPr lang="ko-KR" altLang="en-US" sz="2400" b="1" dirty="0">
                <a:solidFill>
                  <a:schemeClr val="accent1"/>
                </a:solidFill>
                <a:latin typeface="+mn-ea"/>
              </a:rPr>
              <a:t>의</a:t>
            </a:r>
            <a:r>
              <a:rPr lang="en-US" altLang="ko-KR" sz="2400" b="1" dirty="0">
                <a:solidFill>
                  <a:schemeClr val="accent1"/>
                </a:solidFill>
                <a:latin typeface="+mn-ea"/>
              </a:rPr>
              <a:t> Proposed rule </a:t>
            </a:r>
            <a:r>
              <a:rPr lang="ko-KR" altLang="en-US" sz="2400" b="1" dirty="0">
                <a:solidFill>
                  <a:schemeClr val="accent1"/>
                </a:solidFill>
                <a:latin typeface="+mn-ea"/>
              </a:rPr>
              <a:t>의 주요</a:t>
            </a:r>
            <a:r>
              <a:rPr lang="en-US" altLang="ko-KR" sz="2400" b="1" dirty="0">
                <a:solidFill>
                  <a:schemeClr val="accent1"/>
                </a:solidFill>
                <a:latin typeface="+mn-ea"/>
              </a:rPr>
              <a:t> </a:t>
            </a:r>
            <a:r>
              <a:rPr lang="ko-KR" altLang="en-US" sz="2400" b="1" dirty="0">
                <a:solidFill>
                  <a:schemeClr val="accent1"/>
                </a:solidFill>
                <a:latin typeface="+mn-ea"/>
              </a:rPr>
              <a:t>목표</a:t>
            </a:r>
            <a:endParaRPr lang="en-US" altLang="ko-KR" sz="2400" b="1" dirty="0">
              <a:solidFill>
                <a:schemeClr val="accent1"/>
              </a:solidFill>
              <a:latin typeface="+mn-ea"/>
            </a:endParaRPr>
          </a:p>
          <a:p>
            <a:pPr marL="285750" indent="-285750" algn="just" fontAlgn="base">
              <a:lnSpc>
                <a:spcPct val="150000"/>
              </a:lnSpc>
              <a:buFont typeface="Arial" panose="020B0604020202020204" pitchFamily="34" charset="0"/>
              <a:buChar char="•"/>
            </a:pPr>
            <a:r>
              <a:rPr lang="ko-KR" altLang="en-US" dirty="0"/>
              <a:t>기후 위험에 대한 기업 정보의 투명성을 개선하고 책임을 강화</a:t>
            </a:r>
            <a:endParaRPr lang="en-US" altLang="ko-KR" dirty="0"/>
          </a:p>
          <a:p>
            <a:pPr marL="285750" indent="-285750" algn="just" fontAlgn="base">
              <a:lnSpc>
                <a:spcPct val="150000"/>
              </a:lnSpc>
              <a:buFont typeface="Arial" panose="020B0604020202020204" pitchFamily="34" charset="0"/>
              <a:buChar char="•"/>
            </a:pPr>
            <a:r>
              <a:rPr lang="ko-KR" altLang="en-US" dirty="0"/>
              <a:t>실제로 발생하거나 가능성이 있는 기후 관련 사건이 기업에 미치는 영향과 온실가스배출량 등 과 같은 사업 운영에 중대한 영향을 미칠 가능성이 있는 필수적인 정보를 공시</a:t>
            </a:r>
            <a:endParaRPr lang="en-US" altLang="ko-KR" dirty="0"/>
          </a:p>
          <a:p>
            <a:pPr marL="285750" indent="-285750" algn="just" fontAlgn="base">
              <a:lnSpc>
                <a:spcPct val="150000"/>
              </a:lnSpc>
              <a:buFont typeface="Arial" panose="020B0604020202020204" pitchFamily="34" charset="0"/>
              <a:buChar char="•"/>
            </a:pPr>
            <a:r>
              <a:rPr lang="ko-KR" altLang="en-US" dirty="0" err="1"/>
              <a:t>공시채널</a:t>
            </a:r>
            <a:r>
              <a:rPr lang="ko-KR" altLang="en-US" dirty="0"/>
              <a:t> </a:t>
            </a:r>
            <a:r>
              <a:rPr lang="en-US" altLang="ko-KR" dirty="0"/>
              <a:t>: </a:t>
            </a:r>
            <a:r>
              <a:rPr lang="ko-KR" altLang="en-US" dirty="0"/>
              <a:t> 유가증권등록신고서</a:t>
            </a:r>
            <a:r>
              <a:rPr lang="en-US" altLang="ko-KR" dirty="0"/>
              <a:t>(stock registration statement)</a:t>
            </a:r>
            <a:r>
              <a:rPr lang="ko-KR" altLang="en-US" dirty="0"/>
              <a:t> 및 사업보고서</a:t>
            </a:r>
            <a:r>
              <a:rPr lang="en-US" altLang="ko-KR" dirty="0"/>
              <a:t>(annual report)</a:t>
            </a:r>
            <a:r>
              <a:rPr lang="ko-KR" altLang="en-US" dirty="0"/>
              <a:t> </a:t>
            </a:r>
          </a:p>
          <a:p>
            <a:pPr marL="742950" lvl="1" indent="-285750" algn="just" fontAlgn="base">
              <a:lnSpc>
                <a:spcPct val="150000"/>
              </a:lnSpc>
              <a:buFont typeface="Wingdings" panose="05000000000000000000" pitchFamily="2" charset="2"/>
              <a:buChar char="ü"/>
            </a:pPr>
            <a:r>
              <a:rPr lang="ko-KR" altLang="en-US" dirty="0"/>
              <a:t>사업보고서 등 </a:t>
            </a:r>
            <a:r>
              <a:rPr lang="ko-KR" altLang="en-US" dirty="0" err="1"/>
              <a:t>공시자료에</a:t>
            </a:r>
            <a:r>
              <a:rPr lang="ko-KR" altLang="en-US" dirty="0"/>
              <a:t> “기후 관련 공시</a:t>
            </a:r>
            <a:r>
              <a:rPr lang="en-US" altLang="ko-KR" dirty="0"/>
              <a:t>(Climate-Related Disclosure)“ </a:t>
            </a:r>
            <a:r>
              <a:rPr lang="ko-KR" altLang="en-US" dirty="0"/>
              <a:t>별도 섹션을 마련하여 공시할 것을 요구</a:t>
            </a:r>
          </a:p>
          <a:p>
            <a:pPr marL="742950" lvl="1" indent="-285750" algn="just" fontAlgn="base">
              <a:lnSpc>
                <a:spcPct val="150000"/>
              </a:lnSpc>
              <a:buFont typeface="Wingdings" panose="05000000000000000000" pitchFamily="2" charset="2"/>
              <a:buChar char="ü"/>
            </a:pPr>
            <a:r>
              <a:rPr lang="ko-KR" altLang="en-US" dirty="0"/>
              <a:t>기후 공시 관련 재무적 영향 지표</a:t>
            </a:r>
            <a:r>
              <a:rPr lang="en-US" altLang="ko-KR" dirty="0"/>
              <a:t>(financial impact metrics), </a:t>
            </a:r>
            <a:r>
              <a:rPr lang="ko-KR" altLang="en-US" dirty="0"/>
              <a:t>지출 지표</a:t>
            </a:r>
            <a:r>
              <a:rPr lang="en-US" altLang="ko-KR" dirty="0"/>
              <a:t>(expenditure metrics) </a:t>
            </a:r>
            <a:r>
              <a:rPr lang="ko-KR" altLang="en-US" dirty="0"/>
              <a:t>및 재무 예측</a:t>
            </a:r>
            <a:r>
              <a:rPr lang="en-US" altLang="ko-KR" dirty="0"/>
              <a:t>·</a:t>
            </a:r>
            <a:r>
              <a:rPr lang="ko-KR" altLang="en-US" dirty="0"/>
              <a:t>가정</a:t>
            </a:r>
            <a:r>
              <a:rPr lang="en-US" altLang="ko-KR" dirty="0"/>
              <a:t>(financial estimates and assumptions)</a:t>
            </a:r>
            <a:r>
              <a:rPr lang="ko-KR" altLang="en-US" dirty="0"/>
              <a:t>은 재무제표상 관련 계정의 주석에 표시 </a:t>
            </a:r>
            <a:endParaRPr lang="en-US" altLang="ko-KR" dirty="0"/>
          </a:p>
        </p:txBody>
      </p:sp>
      <p:sp>
        <p:nvSpPr>
          <p:cNvPr id="7" name="직사각형 6">
            <a:extLst>
              <a:ext uri="{FF2B5EF4-FFF2-40B4-BE49-F238E27FC236}">
                <a16:creationId xmlns:a16="http://schemas.microsoft.com/office/drawing/2014/main" id="{5B65D079-831A-CBFD-5070-81D169D4F1A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8" name="그룹 7">
            <a:extLst>
              <a:ext uri="{FF2B5EF4-FFF2-40B4-BE49-F238E27FC236}">
                <a16:creationId xmlns:a16="http://schemas.microsoft.com/office/drawing/2014/main" id="{EBE35428-A314-9C14-984A-529BC660F603}"/>
              </a:ext>
            </a:extLst>
          </p:cNvPr>
          <p:cNvGrpSpPr/>
          <p:nvPr/>
        </p:nvGrpSpPr>
        <p:grpSpPr>
          <a:xfrm>
            <a:off x="404018" y="230978"/>
            <a:ext cx="2211868" cy="721519"/>
            <a:chOff x="404018" y="230978"/>
            <a:chExt cx="2211868" cy="721519"/>
          </a:xfrm>
        </p:grpSpPr>
        <p:sp>
          <p:nvSpPr>
            <p:cNvPr id="9" name="TextBox 8">
              <a:extLst>
                <a:ext uri="{FF2B5EF4-FFF2-40B4-BE49-F238E27FC236}">
                  <a16:creationId xmlns:a16="http://schemas.microsoft.com/office/drawing/2014/main" id="{113E0AAE-544C-6B18-E8D8-3069E781AE4E}"/>
                </a:ext>
              </a:extLst>
            </p:cNvPr>
            <p:cNvSpPr txBox="1"/>
            <p:nvPr/>
          </p:nvSpPr>
          <p:spPr>
            <a:xfrm>
              <a:off x="959663" y="263915"/>
              <a:ext cx="1656223" cy="523220"/>
            </a:xfrm>
            <a:prstGeom prst="rect">
              <a:avLst/>
            </a:prstGeom>
            <a:noFill/>
          </p:spPr>
          <p:txBody>
            <a:bodyPr wrap="none" rtlCol="0">
              <a:spAutoFit/>
            </a:bodyPr>
            <a:lstStyle/>
            <a:p>
              <a:r>
                <a:rPr lang="en-US" altLang="ko-KR" sz="2800" b="1" dirty="0"/>
                <a:t>SEC </a:t>
              </a:r>
              <a:r>
                <a:rPr lang="ko-KR" altLang="en-US" sz="2800" b="1" dirty="0"/>
                <a:t>특징</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0" name="그룹 9">
              <a:extLst>
                <a:ext uri="{FF2B5EF4-FFF2-40B4-BE49-F238E27FC236}">
                  <a16:creationId xmlns:a16="http://schemas.microsoft.com/office/drawing/2014/main" id="{6A07D4E6-5E33-6991-0BDB-44E14BE9D1BD}"/>
                </a:ext>
              </a:extLst>
            </p:cNvPr>
            <p:cNvGrpSpPr/>
            <p:nvPr/>
          </p:nvGrpSpPr>
          <p:grpSpPr>
            <a:xfrm>
              <a:off x="404018" y="230978"/>
              <a:ext cx="531538" cy="721519"/>
              <a:chOff x="404018" y="230978"/>
              <a:chExt cx="531538" cy="721519"/>
            </a:xfrm>
          </p:grpSpPr>
          <p:grpSp>
            <p:nvGrpSpPr>
              <p:cNvPr id="11" name="그룹 10">
                <a:extLst>
                  <a:ext uri="{FF2B5EF4-FFF2-40B4-BE49-F238E27FC236}">
                    <a16:creationId xmlns:a16="http://schemas.microsoft.com/office/drawing/2014/main" id="{8CC6088A-0694-018F-B638-F4CB3C80182C}"/>
                  </a:ext>
                </a:extLst>
              </p:cNvPr>
              <p:cNvGrpSpPr/>
              <p:nvPr/>
            </p:nvGrpSpPr>
            <p:grpSpPr>
              <a:xfrm>
                <a:off x="404018" y="230978"/>
                <a:ext cx="507432" cy="721519"/>
                <a:chOff x="404018" y="230978"/>
                <a:chExt cx="507432" cy="721519"/>
              </a:xfrm>
            </p:grpSpPr>
            <p:sp>
              <p:nvSpPr>
                <p:cNvPr id="13" name="평행 사변형 12">
                  <a:extLst>
                    <a:ext uri="{FF2B5EF4-FFF2-40B4-BE49-F238E27FC236}">
                      <a16:creationId xmlns:a16="http://schemas.microsoft.com/office/drawing/2014/main" id="{A4ABC073-D7A6-0FB9-2927-DCCD29BB2F10}"/>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4" name="사각형: 둥근 모서리 13">
                  <a:extLst>
                    <a:ext uri="{FF2B5EF4-FFF2-40B4-BE49-F238E27FC236}">
                      <a16:creationId xmlns:a16="http://schemas.microsoft.com/office/drawing/2014/main" id="{0AB134BF-8482-9108-1106-F89835E2999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E25785DE-DE0E-2AF9-D68A-BC6E02BC9B6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슬라이드 번호 개체 틀 1">
            <a:extLst>
              <a:ext uri="{FF2B5EF4-FFF2-40B4-BE49-F238E27FC236}">
                <a16:creationId xmlns:a16="http://schemas.microsoft.com/office/drawing/2014/main" id="{3D7B4D54-35C5-BF0F-1EF2-02116E84AC81}"/>
              </a:ext>
            </a:extLst>
          </p:cNvPr>
          <p:cNvSpPr>
            <a:spLocks noGrp="1"/>
          </p:cNvSpPr>
          <p:nvPr>
            <p:ph type="sldNum" sz="quarter" idx="12"/>
          </p:nvPr>
        </p:nvSpPr>
        <p:spPr/>
        <p:txBody>
          <a:bodyPr/>
          <a:lstStyle/>
          <a:p>
            <a:fld id="{2A3BDE75-907D-4853-87E8-76DDB018510F}" type="slidenum">
              <a:rPr lang="ko-KR" altLang="en-US" smtClean="0"/>
              <a:t>53</a:t>
            </a:fld>
            <a:endParaRPr lang="ko-KR" altLang="en-US"/>
          </a:p>
        </p:txBody>
      </p:sp>
    </p:spTree>
    <p:extLst>
      <p:ext uri="{BB962C8B-B14F-4D97-AF65-F5344CB8AC3E}">
        <p14:creationId xmlns:p14="http://schemas.microsoft.com/office/powerpoint/2010/main" val="3519904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1019E8-74E8-430C-A023-0741D2C5BB06}"/>
              </a:ext>
            </a:extLst>
          </p:cNvPr>
          <p:cNvSpPr txBox="1"/>
          <p:nvPr/>
        </p:nvSpPr>
        <p:spPr>
          <a:xfrm>
            <a:off x="838200" y="1395413"/>
            <a:ext cx="10515600" cy="4090042"/>
          </a:xfrm>
          <a:prstGeom prst="rect">
            <a:avLst/>
          </a:prstGeom>
          <a:noFill/>
        </p:spPr>
        <p:txBody>
          <a:bodyPr wrap="square" lIns="80147" tIns="40074" rIns="80147" bIns="40074" rtlCol="0">
            <a:spAutoFit/>
          </a:bodyPr>
          <a:lstStyle/>
          <a:p>
            <a:pPr fontAlgn="base"/>
            <a:r>
              <a:rPr lang="en-US" altLang="ko-KR" sz="2400" b="1" dirty="0">
                <a:solidFill>
                  <a:schemeClr val="accent1"/>
                </a:solidFill>
              </a:rPr>
              <a:t>Federal Supplier Climate Risks and Resilience Proposed Rule</a:t>
            </a:r>
          </a:p>
          <a:p>
            <a:pPr fontAlgn="base"/>
            <a:endParaRPr lang="en-US" altLang="ko-KR" sz="2400" b="1" dirty="0">
              <a:solidFill>
                <a:schemeClr val="accent1"/>
              </a:solidFill>
            </a:endParaRPr>
          </a:p>
          <a:p>
            <a:pPr marL="285750" indent="-285750" fontAlgn="base">
              <a:lnSpc>
                <a:spcPct val="150000"/>
              </a:lnSpc>
              <a:buFont typeface="Arial" panose="020B0604020202020204" pitchFamily="34" charset="0"/>
              <a:buChar char="•"/>
            </a:pPr>
            <a:r>
              <a:rPr lang="ko-KR" altLang="en-US" dirty="0">
                <a:latin typeface="+mj-lt"/>
              </a:rPr>
              <a:t>바이든 행정부는 </a:t>
            </a:r>
            <a:r>
              <a:rPr lang="en-US" altLang="ko-KR" dirty="0">
                <a:latin typeface="+mj-lt"/>
              </a:rPr>
              <a:t>2022</a:t>
            </a:r>
            <a:r>
              <a:rPr lang="ko-KR" altLang="en-US" dirty="0">
                <a:latin typeface="+mj-lt"/>
              </a:rPr>
              <a:t>년 </a:t>
            </a:r>
            <a:r>
              <a:rPr lang="en-US" altLang="ko-KR" dirty="0">
                <a:latin typeface="+mj-lt"/>
              </a:rPr>
              <a:t>11</a:t>
            </a:r>
            <a:r>
              <a:rPr lang="ko-KR" altLang="en-US" dirty="0">
                <a:latin typeface="+mj-lt"/>
              </a:rPr>
              <a:t>월 </a:t>
            </a:r>
            <a:r>
              <a:rPr lang="en-US" altLang="ko-KR" dirty="0">
                <a:latin typeface="+mj-lt"/>
              </a:rPr>
              <a:t>10</a:t>
            </a:r>
            <a:r>
              <a:rPr lang="ko-KR" altLang="en-US" dirty="0">
                <a:latin typeface="+mj-lt"/>
              </a:rPr>
              <a:t>일 연방 공급자 기후 위험 및 탄력성 규정 제안을 발표</a:t>
            </a:r>
            <a:endParaRPr lang="en-US" altLang="ko-KR" dirty="0">
              <a:latin typeface="+mj-lt"/>
            </a:endParaRPr>
          </a:p>
          <a:p>
            <a:pPr marL="285750" indent="-285750" fontAlgn="base">
              <a:lnSpc>
                <a:spcPct val="150000"/>
              </a:lnSpc>
              <a:buFont typeface="Arial" panose="020B0604020202020204" pitchFamily="34" charset="0"/>
              <a:buChar char="•"/>
            </a:pPr>
            <a:endParaRPr lang="en-US" altLang="ko-KR" dirty="0">
              <a:latin typeface="+mj-lt"/>
            </a:endParaRPr>
          </a:p>
          <a:p>
            <a:pPr marL="285750" indent="-285750" fontAlgn="base">
              <a:lnSpc>
                <a:spcPct val="150000"/>
              </a:lnSpc>
              <a:buFont typeface="Arial" panose="020B0604020202020204" pitchFamily="34" charset="0"/>
              <a:buChar char="•"/>
            </a:pPr>
            <a:r>
              <a:rPr lang="ko-KR" altLang="en-US" dirty="0">
                <a:latin typeface="+mj-lt"/>
              </a:rPr>
              <a:t>연간 </a:t>
            </a:r>
            <a:r>
              <a:rPr lang="en-US" altLang="ko-KR" dirty="0">
                <a:latin typeface="+mj-lt"/>
              </a:rPr>
              <a:t>5</a:t>
            </a:r>
            <a:r>
              <a:rPr lang="ko-KR" altLang="en-US" dirty="0" err="1">
                <a:latin typeface="+mj-lt"/>
              </a:rPr>
              <a:t>천만불</a:t>
            </a:r>
            <a:r>
              <a:rPr lang="ko-KR" altLang="en-US" dirty="0">
                <a:latin typeface="+mj-lt"/>
              </a:rPr>
              <a:t> 이상을 수령하는 주요 연방계약자</a:t>
            </a:r>
            <a:r>
              <a:rPr lang="en-US" altLang="ko-KR" dirty="0">
                <a:latin typeface="+mj-lt"/>
              </a:rPr>
              <a:t>(major Federal contractors )</a:t>
            </a:r>
            <a:r>
              <a:rPr lang="ko-KR" altLang="en-US" dirty="0">
                <a:latin typeface="+mj-lt"/>
              </a:rPr>
              <a:t>는 </a:t>
            </a:r>
            <a:r>
              <a:rPr lang="en-US" altLang="ko-KR" dirty="0">
                <a:latin typeface="+mj-lt"/>
              </a:rPr>
              <a:t>Scope 1, Scope 2, Scope 3</a:t>
            </a:r>
            <a:r>
              <a:rPr lang="ko-KR" altLang="en-US" dirty="0">
                <a:latin typeface="+mj-lt"/>
              </a:rPr>
              <a:t> 배출량 정보를 공시하고</a:t>
            </a:r>
            <a:r>
              <a:rPr lang="en-US" altLang="ko-KR" dirty="0">
                <a:latin typeface="+mj-lt"/>
              </a:rPr>
              <a:t>, </a:t>
            </a:r>
            <a:r>
              <a:rPr lang="ko-KR" altLang="en-US" dirty="0">
                <a:latin typeface="+mj-lt"/>
              </a:rPr>
              <a:t>기후관련 재무위험과 </a:t>
            </a:r>
            <a:r>
              <a:rPr lang="en-US" altLang="ko-KR" dirty="0">
                <a:latin typeface="+mj-lt"/>
              </a:rPr>
              <a:t>Science Based Targets Initiative (SBTi)</a:t>
            </a:r>
            <a:r>
              <a:rPr lang="ko-KR" altLang="en-US" dirty="0">
                <a:latin typeface="+mj-lt"/>
              </a:rPr>
              <a:t>에 의한 온실가스배출 감소목표를 설정해야 함</a:t>
            </a:r>
            <a:endParaRPr lang="en-US" altLang="ko-KR" dirty="0">
              <a:latin typeface="+mj-lt"/>
            </a:endParaRPr>
          </a:p>
          <a:p>
            <a:pPr marL="285750" indent="-285750" fontAlgn="base">
              <a:lnSpc>
                <a:spcPct val="150000"/>
              </a:lnSpc>
              <a:buFont typeface="Arial" panose="020B0604020202020204" pitchFamily="34" charset="0"/>
              <a:buChar char="•"/>
            </a:pPr>
            <a:endParaRPr lang="en-US" altLang="ko-KR" dirty="0">
              <a:latin typeface="+mj-lt"/>
            </a:endParaRPr>
          </a:p>
          <a:p>
            <a:pPr marL="285750" indent="-285750" fontAlgn="base">
              <a:lnSpc>
                <a:spcPct val="150000"/>
              </a:lnSpc>
              <a:buFont typeface="Arial" panose="020B0604020202020204" pitchFamily="34" charset="0"/>
              <a:buChar char="•"/>
            </a:pPr>
            <a:r>
              <a:rPr lang="ko-KR" altLang="en-US" dirty="0">
                <a:latin typeface="+mj-lt"/>
              </a:rPr>
              <a:t>연간 계약이 </a:t>
            </a:r>
            <a:r>
              <a:rPr lang="en-US" altLang="ko-KR" dirty="0">
                <a:latin typeface="+mj-lt"/>
              </a:rPr>
              <a:t>750</a:t>
            </a:r>
            <a:r>
              <a:rPr lang="ko-KR" altLang="en-US" dirty="0">
                <a:latin typeface="+mj-lt"/>
              </a:rPr>
              <a:t>만 달러 이상이고 </a:t>
            </a:r>
            <a:r>
              <a:rPr lang="en-US" altLang="ko-KR" dirty="0">
                <a:latin typeface="+mj-lt"/>
              </a:rPr>
              <a:t>5,000</a:t>
            </a:r>
            <a:r>
              <a:rPr lang="ko-KR" altLang="en-US" dirty="0">
                <a:latin typeface="+mj-lt"/>
              </a:rPr>
              <a:t>만 달러 미만인 </a:t>
            </a:r>
            <a:r>
              <a:rPr lang="en-US" altLang="ko-KR" dirty="0">
                <a:latin typeface="+mj-lt"/>
              </a:rPr>
              <a:t>"</a:t>
            </a:r>
            <a:r>
              <a:rPr lang="ko-KR" altLang="en-US" dirty="0">
                <a:latin typeface="+mj-lt"/>
              </a:rPr>
              <a:t>중요한</a:t>
            </a:r>
            <a:r>
              <a:rPr lang="en-US" altLang="ko-KR" dirty="0">
                <a:latin typeface="+mj-lt"/>
              </a:rPr>
              <a:t>" </a:t>
            </a:r>
            <a:r>
              <a:rPr lang="ko-KR" altLang="en-US" dirty="0">
                <a:latin typeface="+mj-lt"/>
              </a:rPr>
              <a:t>연방 계약자는 </a:t>
            </a:r>
            <a:r>
              <a:rPr lang="en-US" altLang="ko-KR" dirty="0">
                <a:latin typeface="+mj-lt"/>
              </a:rPr>
              <a:t>Scope</a:t>
            </a:r>
            <a:r>
              <a:rPr lang="ko-KR" altLang="en-US" dirty="0">
                <a:latin typeface="+mj-lt"/>
              </a:rPr>
              <a:t> </a:t>
            </a:r>
            <a:r>
              <a:rPr lang="en-US" altLang="ko-KR" dirty="0">
                <a:latin typeface="+mj-lt"/>
              </a:rPr>
              <a:t>1 </a:t>
            </a:r>
            <a:r>
              <a:rPr lang="ko-KR" altLang="en-US" dirty="0">
                <a:latin typeface="+mj-lt"/>
              </a:rPr>
              <a:t>및 </a:t>
            </a:r>
            <a:r>
              <a:rPr lang="en-US" altLang="ko-KR" dirty="0">
                <a:latin typeface="+mj-lt"/>
              </a:rPr>
              <a:t>Scope</a:t>
            </a:r>
            <a:r>
              <a:rPr lang="ko-KR" altLang="en-US" dirty="0">
                <a:latin typeface="+mj-lt"/>
              </a:rPr>
              <a:t> </a:t>
            </a:r>
            <a:r>
              <a:rPr lang="en-US" altLang="ko-KR" dirty="0">
                <a:latin typeface="+mj-lt"/>
              </a:rPr>
              <a:t>2 </a:t>
            </a:r>
            <a:r>
              <a:rPr lang="ko-KR" altLang="en-US" dirty="0">
                <a:latin typeface="+mj-lt"/>
              </a:rPr>
              <a:t>배출량을 보고해야 함</a:t>
            </a:r>
          </a:p>
        </p:txBody>
      </p:sp>
      <p:sp>
        <p:nvSpPr>
          <p:cNvPr id="7" name="직사각형 6">
            <a:extLst>
              <a:ext uri="{FF2B5EF4-FFF2-40B4-BE49-F238E27FC236}">
                <a16:creationId xmlns:a16="http://schemas.microsoft.com/office/drawing/2014/main" id="{5B65D079-831A-CBFD-5070-81D169D4F1A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8" name="그룹 7">
            <a:extLst>
              <a:ext uri="{FF2B5EF4-FFF2-40B4-BE49-F238E27FC236}">
                <a16:creationId xmlns:a16="http://schemas.microsoft.com/office/drawing/2014/main" id="{EBE35428-A314-9C14-984A-529BC660F603}"/>
              </a:ext>
            </a:extLst>
          </p:cNvPr>
          <p:cNvGrpSpPr/>
          <p:nvPr/>
        </p:nvGrpSpPr>
        <p:grpSpPr>
          <a:xfrm>
            <a:off x="404018" y="230978"/>
            <a:ext cx="2211868" cy="721519"/>
            <a:chOff x="404018" y="230978"/>
            <a:chExt cx="2211868" cy="721519"/>
          </a:xfrm>
        </p:grpSpPr>
        <p:sp>
          <p:nvSpPr>
            <p:cNvPr id="9" name="TextBox 8">
              <a:extLst>
                <a:ext uri="{FF2B5EF4-FFF2-40B4-BE49-F238E27FC236}">
                  <a16:creationId xmlns:a16="http://schemas.microsoft.com/office/drawing/2014/main" id="{113E0AAE-544C-6B18-E8D8-3069E781AE4E}"/>
                </a:ext>
              </a:extLst>
            </p:cNvPr>
            <p:cNvSpPr txBox="1"/>
            <p:nvPr/>
          </p:nvSpPr>
          <p:spPr>
            <a:xfrm>
              <a:off x="959663" y="263915"/>
              <a:ext cx="1656223" cy="523220"/>
            </a:xfrm>
            <a:prstGeom prst="rect">
              <a:avLst/>
            </a:prstGeom>
            <a:noFill/>
          </p:spPr>
          <p:txBody>
            <a:bodyPr wrap="none" rtlCol="0">
              <a:spAutoFit/>
            </a:bodyPr>
            <a:lstStyle/>
            <a:p>
              <a:r>
                <a:rPr lang="en-US" altLang="ko-KR" sz="2800" b="1" dirty="0"/>
                <a:t>SEC </a:t>
              </a:r>
              <a:r>
                <a:rPr lang="ko-KR" altLang="en-US" sz="2800" b="1" dirty="0"/>
                <a:t>특징</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0" name="그룹 9">
              <a:extLst>
                <a:ext uri="{FF2B5EF4-FFF2-40B4-BE49-F238E27FC236}">
                  <a16:creationId xmlns:a16="http://schemas.microsoft.com/office/drawing/2014/main" id="{6A07D4E6-5E33-6991-0BDB-44E14BE9D1BD}"/>
                </a:ext>
              </a:extLst>
            </p:cNvPr>
            <p:cNvGrpSpPr/>
            <p:nvPr/>
          </p:nvGrpSpPr>
          <p:grpSpPr>
            <a:xfrm>
              <a:off x="404018" y="230978"/>
              <a:ext cx="531538" cy="721519"/>
              <a:chOff x="404018" y="230978"/>
              <a:chExt cx="531538" cy="721519"/>
            </a:xfrm>
          </p:grpSpPr>
          <p:grpSp>
            <p:nvGrpSpPr>
              <p:cNvPr id="11" name="그룹 10">
                <a:extLst>
                  <a:ext uri="{FF2B5EF4-FFF2-40B4-BE49-F238E27FC236}">
                    <a16:creationId xmlns:a16="http://schemas.microsoft.com/office/drawing/2014/main" id="{8CC6088A-0694-018F-B638-F4CB3C80182C}"/>
                  </a:ext>
                </a:extLst>
              </p:cNvPr>
              <p:cNvGrpSpPr/>
              <p:nvPr/>
            </p:nvGrpSpPr>
            <p:grpSpPr>
              <a:xfrm>
                <a:off x="404018" y="230978"/>
                <a:ext cx="507432" cy="721519"/>
                <a:chOff x="404018" y="230978"/>
                <a:chExt cx="507432" cy="721519"/>
              </a:xfrm>
            </p:grpSpPr>
            <p:sp>
              <p:nvSpPr>
                <p:cNvPr id="13" name="평행 사변형 12">
                  <a:extLst>
                    <a:ext uri="{FF2B5EF4-FFF2-40B4-BE49-F238E27FC236}">
                      <a16:creationId xmlns:a16="http://schemas.microsoft.com/office/drawing/2014/main" id="{A4ABC073-D7A6-0FB9-2927-DCCD29BB2F10}"/>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4" name="사각형: 둥근 모서리 13">
                  <a:extLst>
                    <a:ext uri="{FF2B5EF4-FFF2-40B4-BE49-F238E27FC236}">
                      <a16:creationId xmlns:a16="http://schemas.microsoft.com/office/drawing/2014/main" id="{0AB134BF-8482-9108-1106-F89835E2999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E25785DE-DE0E-2AF9-D68A-BC6E02BC9B6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슬라이드 번호 개체 틀 1">
            <a:extLst>
              <a:ext uri="{FF2B5EF4-FFF2-40B4-BE49-F238E27FC236}">
                <a16:creationId xmlns:a16="http://schemas.microsoft.com/office/drawing/2014/main" id="{3D7B4D54-35C5-BF0F-1EF2-02116E84AC81}"/>
              </a:ext>
            </a:extLst>
          </p:cNvPr>
          <p:cNvSpPr>
            <a:spLocks noGrp="1"/>
          </p:cNvSpPr>
          <p:nvPr>
            <p:ph type="sldNum" sz="quarter" idx="12"/>
          </p:nvPr>
        </p:nvSpPr>
        <p:spPr/>
        <p:txBody>
          <a:bodyPr/>
          <a:lstStyle/>
          <a:p>
            <a:fld id="{2A3BDE75-907D-4853-87E8-76DDB018510F}" type="slidenum">
              <a:rPr lang="ko-KR" altLang="en-US" smtClean="0"/>
              <a:t>54</a:t>
            </a:fld>
            <a:endParaRPr lang="ko-KR" altLang="en-US"/>
          </a:p>
        </p:txBody>
      </p:sp>
    </p:spTree>
    <p:extLst>
      <p:ext uri="{BB962C8B-B14F-4D97-AF65-F5344CB8AC3E}">
        <p14:creationId xmlns:p14="http://schemas.microsoft.com/office/powerpoint/2010/main" val="578772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5B65D079-831A-CBFD-5070-81D169D4F1A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8" name="그룹 7">
            <a:extLst>
              <a:ext uri="{FF2B5EF4-FFF2-40B4-BE49-F238E27FC236}">
                <a16:creationId xmlns:a16="http://schemas.microsoft.com/office/drawing/2014/main" id="{EBE35428-A314-9C14-984A-529BC660F603}"/>
              </a:ext>
            </a:extLst>
          </p:cNvPr>
          <p:cNvGrpSpPr/>
          <p:nvPr/>
        </p:nvGrpSpPr>
        <p:grpSpPr>
          <a:xfrm>
            <a:off x="404018" y="230978"/>
            <a:ext cx="5099646" cy="721519"/>
            <a:chOff x="404018" y="230978"/>
            <a:chExt cx="5099646" cy="721519"/>
          </a:xfrm>
        </p:grpSpPr>
        <p:sp>
          <p:nvSpPr>
            <p:cNvPr id="9" name="TextBox 8">
              <a:extLst>
                <a:ext uri="{FF2B5EF4-FFF2-40B4-BE49-F238E27FC236}">
                  <a16:creationId xmlns:a16="http://schemas.microsoft.com/office/drawing/2014/main" id="{113E0AAE-544C-6B18-E8D8-3069E781AE4E}"/>
                </a:ext>
              </a:extLst>
            </p:cNvPr>
            <p:cNvSpPr txBox="1"/>
            <p:nvPr/>
          </p:nvSpPr>
          <p:spPr>
            <a:xfrm>
              <a:off x="959663" y="263915"/>
              <a:ext cx="4544001" cy="523220"/>
            </a:xfrm>
            <a:prstGeom prst="rect">
              <a:avLst/>
            </a:prstGeom>
            <a:noFill/>
          </p:spPr>
          <p:txBody>
            <a:bodyPr wrap="none" rtlCol="0">
              <a:spAutoFit/>
            </a:bodyPr>
            <a:lstStyle/>
            <a:p>
              <a:r>
                <a:rPr lang="en-US" altLang="ko-KR" sz="2800" b="1" dirty="0"/>
                <a:t>SEC proposed</a:t>
              </a:r>
              <a:r>
                <a:rPr lang="ko-KR" altLang="en-US" sz="2800" b="1" dirty="0"/>
                <a:t> </a:t>
              </a:r>
              <a:r>
                <a:rPr lang="en-US" altLang="ko-KR" sz="2800" b="1" dirty="0"/>
                <a:t>rule </a:t>
              </a:r>
              <a:r>
                <a:rPr lang="ko-KR" altLang="en-US" sz="2800" b="1" dirty="0"/>
                <a:t>구성안</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0" name="그룹 9">
              <a:extLst>
                <a:ext uri="{FF2B5EF4-FFF2-40B4-BE49-F238E27FC236}">
                  <a16:creationId xmlns:a16="http://schemas.microsoft.com/office/drawing/2014/main" id="{6A07D4E6-5E33-6991-0BDB-44E14BE9D1BD}"/>
                </a:ext>
              </a:extLst>
            </p:cNvPr>
            <p:cNvGrpSpPr/>
            <p:nvPr/>
          </p:nvGrpSpPr>
          <p:grpSpPr>
            <a:xfrm>
              <a:off x="404018" y="230978"/>
              <a:ext cx="531538" cy="721519"/>
              <a:chOff x="404018" y="230978"/>
              <a:chExt cx="531538" cy="721519"/>
            </a:xfrm>
          </p:grpSpPr>
          <p:grpSp>
            <p:nvGrpSpPr>
              <p:cNvPr id="11" name="그룹 10">
                <a:extLst>
                  <a:ext uri="{FF2B5EF4-FFF2-40B4-BE49-F238E27FC236}">
                    <a16:creationId xmlns:a16="http://schemas.microsoft.com/office/drawing/2014/main" id="{8CC6088A-0694-018F-B638-F4CB3C80182C}"/>
                  </a:ext>
                </a:extLst>
              </p:cNvPr>
              <p:cNvGrpSpPr/>
              <p:nvPr/>
            </p:nvGrpSpPr>
            <p:grpSpPr>
              <a:xfrm>
                <a:off x="404018" y="230978"/>
                <a:ext cx="507432" cy="721519"/>
                <a:chOff x="404018" y="230978"/>
                <a:chExt cx="507432" cy="721519"/>
              </a:xfrm>
            </p:grpSpPr>
            <p:sp>
              <p:nvSpPr>
                <p:cNvPr id="13" name="평행 사변형 12">
                  <a:extLst>
                    <a:ext uri="{FF2B5EF4-FFF2-40B4-BE49-F238E27FC236}">
                      <a16:creationId xmlns:a16="http://schemas.microsoft.com/office/drawing/2014/main" id="{A4ABC073-D7A6-0FB9-2927-DCCD29BB2F10}"/>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4" name="사각형: 둥근 모서리 13">
                  <a:extLst>
                    <a:ext uri="{FF2B5EF4-FFF2-40B4-BE49-F238E27FC236}">
                      <a16:creationId xmlns:a16="http://schemas.microsoft.com/office/drawing/2014/main" id="{0AB134BF-8482-9108-1106-F89835E2999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E25785DE-DE0E-2AF9-D68A-BC6E02BC9B6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슬라이드 번호 개체 틀 1">
            <a:extLst>
              <a:ext uri="{FF2B5EF4-FFF2-40B4-BE49-F238E27FC236}">
                <a16:creationId xmlns:a16="http://schemas.microsoft.com/office/drawing/2014/main" id="{3D7B4D54-35C5-BF0F-1EF2-02116E84AC81}"/>
              </a:ext>
            </a:extLst>
          </p:cNvPr>
          <p:cNvSpPr>
            <a:spLocks noGrp="1"/>
          </p:cNvSpPr>
          <p:nvPr>
            <p:ph type="sldNum" sz="quarter" idx="12"/>
          </p:nvPr>
        </p:nvSpPr>
        <p:spPr/>
        <p:txBody>
          <a:bodyPr/>
          <a:lstStyle/>
          <a:p>
            <a:fld id="{2A3BDE75-907D-4853-87E8-76DDB018510F}" type="slidenum">
              <a:rPr lang="ko-KR" altLang="en-US" smtClean="0"/>
              <a:t>55</a:t>
            </a:fld>
            <a:endParaRPr lang="ko-KR" altLang="en-US"/>
          </a:p>
        </p:txBody>
      </p:sp>
      <p:pic>
        <p:nvPicPr>
          <p:cNvPr id="3" name="Picture 5">
            <a:extLst>
              <a:ext uri="{FF2B5EF4-FFF2-40B4-BE49-F238E27FC236}">
                <a16:creationId xmlns:a16="http://schemas.microsoft.com/office/drawing/2014/main" id="{256B8748-C733-3800-A409-F37DF4CA58E8}"/>
              </a:ext>
            </a:extLst>
          </p:cNvPr>
          <p:cNvPicPr>
            <a:picLocks noChangeAspect="1"/>
          </p:cNvPicPr>
          <p:nvPr/>
        </p:nvPicPr>
        <p:blipFill>
          <a:blip r:embed="rId3"/>
          <a:stretch>
            <a:fillRect/>
          </a:stretch>
        </p:blipFill>
        <p:spPr>
          <a:xfrm>
            <a:off x="1448719" y="1707932"/>
            <a:ext cx="9294563" cy="4693206"/>
          </a:xfrm>
          <a:prstGeom prst="rect">
            <a:avLst/>
          </a:prstGeom>
          <a:noFill/>
          <a:ln>
            <a:noFill/>
          </a:ln>
          <a:effectLst/>
        </p:spPr>
      </p:pic>
      <p:sp>
        <p:nvSpPr>
          <p:cNvPr id="15" name="TextBox 14">
            <a:extLst>
              <a:ext uri="{FF2B5EF4-FFF2-40B4-BE49-F238E27FC236}">
                <a16:creationId xmlns:a16="http://schemas.microsoft.com/office/drawing/2014/main" id="{B7DFD4D1-3BB2-97D0-7652-2D7D94D98EB5}"/>
              </a:ext>
            </a:extLst>
          </p:cNvPr>
          <p:cNvSpPr txBox="1"/>
          <p:nvPr/>
        </p:nvSpPr>
        <p:spPr>
          <a:xfrm>
            <a:off x="686128" y="1102925"/>
            <a:ext cx="10515600" cy="454292"/>
          </a:xfrm>
          <a:prstGeom prst="rect">
            <a:avLst/>
          </a:prstGeom>
          <a:noFill/>
        </p:spPr>
        <p:txBody>
          <a:bodyPr wrap="square">
            <a:spAutoFit/>
          </a:bodyPr>
          <a:lstStyle/>
          <a:p>
            <a:pPr algn="just" fontAlgn="base">
              <a:lnSpc>
                <a:spcPct val="150000"/>
              </a:lnSpc>
            </a:pPr>
            <a:r>
              <a:rPr lang="en-US" altLang="ko-KR" b="1" dirty="0">
                <a:solidFill>
                  <a:schemeClr val="accent1"/>
                </a:solidFill>
                <a:latin typeface="+mn-ea"/>
              </a:rPr>
              <a:t>SEC</a:t>
            </a:r>
            <a:r>
              <a:rPr lang="ko-KR" altLang="en-US" b="1" dirty="0">
                <a:solidFill>
                  <a:schemeClr val="accent1"/>
                </a:solidFill>
                <a:latin typeface="+mn-ea"/>
              </a:rPr>
              <a:t>의</a:t>
            </a:r>
            <a:r>
              <a:rPr lang="en-US" altLang="ko-KR" b="1" dirty="0">
                <a:solidFill>
                  <a:schemeClr val="accent1"/>
                </a:solidFill>
                <a:latin typeface="+mn-ea"/>
              </a:rPr>
              <a:t> Proposed rule </a:t>
            </a:r>
            <a:r>
              <a:rPr lang="ko-KR" altLang="en-US" b="1" dirty="0">
                <a:solidFill>
                  <a:schemeClr val="accent1"/>
                </a:solidFill>
                <a:latin typeface="+mn-ea"/>
              </a:rPr>
              <a:t>주요구성안 </a:t>
            </a:r>
            <a:r>
              <a:rPr lang="en-US" altLang="ko-KR" b="1" dirty="0">
                <a:solidFill>
                  <a:schemeClr val="accent1"/>
                </a:solidFill>
                <a:latin typeface="+mn-ea"/>
              </a:rPr>
              <a:t>(1) </a:t>
            </a:r>
          </a:p>
        </p:txBody>
      </p:sp>
    </p:spTree>
    <p:extLst>
      <p:ext uri="{BB962C8B-B14F-4D97-AF65-F5344CB8AC3E}">
        <p14:creationId xmlns:p14="http://schemas.microsoft.com/office/powerpoint/2010/main" val="10977079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직사각형 6">
            <a:extLst>
              <a:ext uri="{FF2B5EF4-FFF2-40B4-BE49-F238E27FC236}">
                <a16:creationId xmlns:a16="http://schemas.microsoft.com/office/drawing/2014/main" id="{5B65D079-831A-CBFD-5070-81D169D4F1A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8" name="그룹 7">
            <a:extLst>
              <a:ext uri="{FF2B5EF4-FFF2-40B4-BE49-F238E27FC236}">
                <a16:creationId xmlns:a16="http://schemas.microsoft.com/office/drawing/2014/main" id="{EBE35428-A314-9C14-984A-529BC660F603}"/>
              </a:ext>
            </a:extLst>
          </p:cNvPr>
          <p:cNvGrpSpPr/>
          <p:nvPr/>
        </p:nvGrpSpPr>
        <p:grpSpPr>
          <a:xfrm>
            <a:off x="404018" y="230978"/>
            <a:ext cx="5099646" cy="721519"/>
            <a:chOff x="404018" y="230978"/>
            <a:chExt cx="5099646" cy="721519"/>
          </a:xfrm>
        </p:grpSpPr>
        <p:sp>
          <p:nvSpPr>
            <p:cNvPr id="9" name="TextBox 8">
              <a:extLst>
                <a:ext uri="{FF2B5EF4-FFF2-40B4-BE49-F238E27FC236}">
                  <a16:creationId xmlns:a16="http://schemas.microsoft.com/office/drawing/2014/main" id="{113E0AAE-544C-6B18-E8D8-3069E781AE4E}"/>
                </a:ext>
              </a:extLst>
            </p:cNvPr>
            <p:cNvSpPr txBox="1"/>
            <p:nvPr/>
          </p:nvSpPr>
          <p:spPr>
            <a:xfrm>
              <a:off x="959663" y="263915"/>
              <a:ext cx="4544001" cy="523220"/>
            </a:xfrm>
            <a:prstGeom prst="rect">
              <a:avLst/>
            </a:prstGeom>
            <a:noFill/>
          </p:spPr>
          <p:txBody>
            <a:bodyPr wrap="none" rtlCol="0">
              <a:spAutoFit/>
            </a:bodyPr>
            <a:lstStyle/>
            <a:p>
              <a:r>
                <a:rPr lang="en-US" altLang="ko-KR" sz="2800" b="1" dirty="0"/>
                <a:t>SEC proposed</a:t>
              </a:r>
              <a:r>
                <a:rPr lang="ko-KR" altLang="en-US" sz="2800" b="1" dirty="0"/>
                <a:t> </a:t>
              </a:r>
              <a:r>
                <a:rPr lang="en-US" altLang="ko-KR" sz="2800" b="1" dirty="0"/>
                <a:t>rule </a:t>
              </a:r>
              <a:r>
                <a:rPr lang="ko-KR" altLang="en-US" sz="2800" b="1" dirty="0"/>
                <a:t>구성안</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10" name="그룹 9">
              <a:extLst>
                <a:ext uri="{FF2B5EF4-FFF2-40B4-BE49-F238E27FC236}">
                  <a16:creationId xmlns:a16="http://schemas.microsoft.com/office/drawing/2014/main" id="{6A07D4E6-5E33-6991-0BDB-44E14BE9D1BD}"/>
                </a:ext>
              </a:extLst>
            </p:cNvPr>
            <p:cNvGrpSpPr/>
            <p:nvPr/>
          </p:nvGrpSpPr>
          <p:grpSpPr>
            <a:xfrm>
              <a:off x="404018" y="230978"/>
              <a:ext cx="531538" cy="721519"/>
              <a:chOff x="404018" y="230978"/>
              <a:chExt cx="531538" cy="721519"/>
            </a:xfrm>
          </p:grpSpPr>
          <p:grpSp>
            <p:nvGrpSpPr>
              <p:cNvPr id="11" name="그룹 10">
                <a:extLst>
                  <a:ext uri="{FF2B5EF4-FFF2-40B4-BE49-F238E27FC236}">
                    <a16:creationId xmlns:a16="http://schemas.microsoft.com/office/drawing/2014/main" id="{8CC6088A-0694-018F-B638-F4CB3C80182C}"/>
                  </a:ext>
                </a:extLst>
              </p:cNvPr>
              <p:cNvGrpSpPr/>
              <p:nvPr/>
            </p:nvGrpSpPr>
            <p:grpSpPr>
              <a:xfrm>
                <a:off x="404018" y="230978"/>
                <a:ext cx="507432" cy="721519"/>
                <a:chOff x="404018" y="230978"/>
                <a:chExt cx="507432" cy="721519"/>
              </a:xfrm>
            </p:grpSpPr>
            <p:sp>
              <p:nvSpPr>
                <p:cNvPr id="13" name="평행 사변형 12">
                  <a:extLst>
                    <a:ext uri="{FF2B5EF4-FFF2-40B4-BE49-F238E27FC236}">
                      <a16:creationId xmlns:a16="http://schemas.microsoft.com/office/drawing/2014/main" id="{A4ABC073-D7A6-0FB9-2927-DCCD29BB2F10}"/>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4" name="사각형: 둥근 모서리 13">
                  <a:extLst>
                    <a:ext uri="{FF2B5EF4-FFF2-40B4-BE49-F238E27FC236}">
                      <a16:creationId xmlns:a16="http://schemas.microsoft.com/office/drawing/2014/main" id="{0AB134BF-8482-9108-1106-F89835E29999}"/>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E25785DE-DE0E-2AF9-D68A-BC6E02BC9B6F}"/>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슬라이드 번호 개체 틀 1">
            <a:extLst>
              <a:ext uri="{FF2B5EF4-FFF2-40B4-BE49-F238E27FC236}">
                <a16:creationId xmlns:a16="http://schemas.microsoft.com/office/drawing/2014/main" id="{3D7B4D54-35C5-BF0F-1EF2-02116E84AC81}"/>
              </a:ext>
            </a:extLst>
          </p:cNvPr>
          <p:cNvSpPr>
            <a:spLocks noGrp="1"/>
          </p:cNvSpPr>
          <p:nvPr>
            <p:ph type="sldNum" sz="quarter" idx="12"/>
          </p:nvPr>
        </p:nvSpPr>
        <p:spPr/>
        <p:txBody>
          <a:bodyPr/>
          <a:lstStyle/>
          <a:p>
            <a:fld id="{2A3BDE75-907D-4853-87E8-76DDB018510F}" type="slidenum">
              <a:rPr lang="ko-KR" altLang="en-US" smtClean="0"/>
              <a:t>56</a:t>
            </a:fld>
            <a:endParaRPr lang="ko-KR" altLang="en-US"/>
          </a:p>
        </p:txBody>
      </p:sp>
      <p:graphicFrame>
        <p:nvGraphicFramePr>
          <p:cNvPr id="4" name="개체 3">
            <a:extLst>
              <a:ext uri="{FF2B5EF4-FFF2-40B4-BE49-F238E27FC236}">
                <a16:creationId xmlns:a16="http://schemas.microsoft.com/office/drawing/2014/main" id="{585EF974-839D-9F7F-72B4-7F985192D454}"/>
              </a:ext>
            </a:extLst>
          </p:cNvPr>
          <p:cNvGraphicFramePr>
            <a:graphicFrameLocks noChangeAspect="1"/>
          </p:cNvGraphicFramePr>
          <p:nvPr>
            <p:extLst>
              <p:ext uri="{D42A27DB-BD31-4B8C-83A1-F6EECF244321}">
                <p14:modId xmlns:p14="http://schemas.microsoft.com/office/powerpoint/2010/main" val="2817932568"/>
              </p:ext>
            </p:extLst>
          </p:nvPr>
        </p:nvGraphicFramePr>
        <p:xfrm>
          <a:off x="1372699" y="1707645"/>
          <a:ext cx="9312378" cy="4694400"/>
        </p:xfrm>
        <a:graphic>
          <a:graphicData uri="http://schemas.openxmlformats.org/presentationml/2006/ole">
            <mc:AlternateContent xmlns:mc="http://schemas.openxmlformats.org/markup-compatibility/2006">
              <mc:Choice xmlns:v="urn:schemas-microsoft-com:vml" Requires="v">
                <p:oleObj spid="_x0000_s3086" r:id="rId4" imgW="13668120" imgH="6876720" progId="">
                  <p:embed/>
                </p:oleObj>
              </mc:Choice>
              <mc:Fallback>
                <p:oleObj r:id="rId4" imgW="13668120" imgH="6876720" progId="">
                  <p:embed/>
                  <p:pic>
                    <p:nvPicPr>
                      <p:cNvPr id="4" name="개체 3">
                        <a:extLst>
                          <a:ext uri="{FF2B5EF4-FFF2-40B4-BE49-F238E27FC236}">
                            <a16:creationId xmlns:a16="http://schemas.microsoft.com/office/drawing/2014/main" id="{7E443F8D-8202-A95F-6A24-8F822F01987A}"/>
                          </a:ext>
                        </a:extLst>
                      </p:cNvPr>
                      <p:cNvPicPr/>
                      <p:nvPr/>
                    </p:nvPicPr>
                    <p:blipFill>
                      <a:blip r:embed="rId5"/>
                      <a:stretch>
                        <a:fillRect/>
                      </a:stretch>
                    </p:blipFill>
                    <p:spPr>
                      <a:xfrm>
                        <a:off x="1372699" y="1707645"/>
                        <a:ext cx="9312378" cy="4694400"/>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14B11D99-BF9E-4AFE-8588-D0CB33686817}"/>
              </a:ext>
            </a:extLst>
          </p:cNvPr>
          <p:cNvSpPr txBox="1"/>
          <p:nvPr/>
        </p:nvSpPr>
        <p:spPr>
          <a:xfrm>
            <a:off x="686128" y="1102925"/>
            <a:ext cx="10515600" cy="454292"/>
          </a:xfrm>
          <a:prstGeom prst="rect">
            <a:avLst/>
          </a:prstGeom>
          <a:noFill/>
        </p:spPr>
        <p:txBody>
          <a:bodyPr wrap="square">
            <a:spAutoFit/>
          </a:bodyPr>
          <a:lstStyle/>
          <a:p>
            <a:pPr algn="just" fontAlgn="base">
              <a:lnSpc>
                <a:spcPct val="150000"/>
              </a:lnSpc>
            </a:pPr>
            <a:r>
              <a:rPr lang="en-US" altLang="ko-KR" b="1" dirty="0">
                <a:solidFill>
                  <a:schemeClr val="accent1"/>
                </a:solidFill>
                <a:latin typeface="+mn-ea"/>
              </a:rPr>
              <a:t>SEC</a:t>
            </a:r>
            <a:r>
              <a:rPr lang="ko-KR" altLang="en-US" b="1" dirty="0">
                <a:solidFill>
                  <a:schemeClr val="accent1"/>
                </a:solidFill>
                <a:latin typeface="+mn-ea"/>
              </a:rPr>
              <a:t>의</a:t>
            </a:r>
            <a:r>
              <a:rPr lang="en-US" altLang="ko-KR" b="1" dirty="0">
                <a:solidFill>
                  <a:schemeClr val="accent1"/>
                </a:solidFill>
                <a:latin typeface="+mn-ea"/>
              </a:rPr>
              <a:t> Proposed rule </a:t>
            </a:r>
            <a:r>
              <a:rPr lang="ko-KR" altLang="en-US" b="1" dirty="0">
                <a:solidFill>
                  <a:schemeClr val="accent1"/>
                </a:solidFill>
                <a:latin typeface="+mn-ea"/>
              </a:rPr>
              <a:t>주요구성안 </a:t>
            </a:r>
            <a:r>
              <a:rPr lang="en-US" altLang="ko-KR" b="1" dirty="0">
                <a:solidFill>
                  <a:schemeClr val="accent1"/>
                </a:solidFill>
                <a:latin typeface="+mn-ea"/>
              </a:rPr>
              <a:t>(2) </a:t>
            </a:r>
          </a:p>
        </p:txBody>
      </p:sp>
    </p:spTree>
    <p:extLst>
      <p:ext uri="{BB962C8B-B14F-4D97-AF65-F5344CB8AC3E}">
        <p14:creationId xmlns:p14="http://schemas.microsoft.com/office/powerpoint/2010/main" val="24427705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표 3"/>
          <p:cNvGraphicFramePr>
            <a:graphicFrameLocks noGrp="1"/>
          </p:cNvGraphicFramePr>
          <p:nvPr>
            <p:extLst>
              <p:ext uri="{D42A27DB-BD31-4B8C-83A1-F6EECF244321}">
                <p14:modId xmlns:p14="http://schemas.microsoft.com/office/powerpoint/2010/main" val="1572342497"/>
              </p:ext>
            </p:extLst>
          </p:nvPr>
        </p:nvGraphicFramePr>
        <p:xfrm>
          <a:off x="838199" y="1795409"/>
          <a:ext cx="10515602" cy="4279677"/>
        </p:xfrm>
        <a:graphic>
          <a:graphicData uri="http://schemas.openxmlformats.org/drawingml/2006/table">
            <a:tbl>
              <a:tblPr firstRow="1" bandRow="1">
                <a:tableStyleId>{F5AB1C69-6EDB-4FF4-983F-18BD219EF322}</a:tableStyleId>
              </a:tblPr>
              <a:tblGrid>
                <a:gridCol w="3459110">
                  <a:extLst>
                    <a:ext uri="{9D8B030D-6E8A-4147-A177-3AD203B41FA5}">
                      <a16:colId xmlns:a16="http://schemas.microsoft.com/office/drawing/2014/main" val="1773893029"/>
                    </a:ext>
                  </a:extLst>
                </a:gridCol>
                <a:gridCol w="1764123">
                  <a:extLst>
                    <a:ext uri="{9D8B030D-6E8A-4147-A177-3AD203B41FA5}">
                      <a16:colId xmlns:a16="http://schemas.microsoft.com/office/drawing/2014/main" val="1297421934"/>
                    </a:ext>
                  </a:extLst>
                </a:gridCol>
                <a:gridCol w="1764123">
                  <a:extLst>
                    <a:ext uri="{9D8B030D-6E8A-4147-A177-3AD203B41FA5}">
                      <a16:colId xmlns:a16="http://schemas.microsoft.com/office/drawing/2014/main" val="1163181225"/>
                    </a:ext>
                  </a:extLst>
                </a:gridCol>
                <a:gridCol w="1764123">
                  <a:extLst>
                    <a:ext uri="{9D8B030D-6E8A-4147-A177-3AD203B41FA5}">
                      <a16:colId xmlns:a16="http://schemas.microsoft.com/office/drawing/2014/main" val="1144436786"/>
                    </a:ext>
                  </a:extLst>
                </a:gridCol>
                <a:gridCol w="1764123">
                  <a:extLst>
                    <a:ext uri="{9D8B030D-6E8A-4147-A177-3AD203B41FA5}">
                      <a16:colId xmlns:a16="http://schemas.microsoft.com/office/drawing/2014/main" val="1223543253"/>
                    </a:ext>
                  </a:extLst>
                </a:gridCol>
              </a:tblGrid>
              <a:tr h="436755">
                <a:tc>
                  <a:txBody>
                    <a:bodyPr/>
                    <a:lstStyle/>
                    <a:p>
                      <a:pPr algn="ctr" latinLnBrk="1"/>
                      <a:r>
                        <a:rPr lang="ko-KR" altLang="en-US" sz="1600" b="1" dirty="0">
                          <a:latin typeface="+mj-lt"/>
                        </a:rPr>
                        <a:t>내용</a:t>
                      </a:r>
                    </a:p>
                  </a:txBody>
                  <a:tcPr>
                    <a:solidFill>
                      <a:srgbClr val="27467D"/>
                    </a:solidFill>
                  </a:tcPr>
                </a:tc>
                <a:tc>
                  <a:txBody>
                    <a:bodyPr/>
                    <a:lstStyle/>
                    <a:p>
                      <a:pPr algn="ctr" fontAlgn="ctr"/>
                      <a:r>
                        <a:rPr lang="en-US" sz="1600" b="1" u="none" strike="noStrike" dirty="0">
                          <a:effectLst/>
                        </a:rPr>
                        <a:t>TCFD </a:t>
                      </a:r>
                      <a:r>
                        <a:rPr lang="ko-KR" altLang="en-US" sz="1600" b="1" u="none" strike="noStrike" dirty="0">
                          <a:effectLst/>
                        </a:rPr>
                        <a:t>권고안</a:t>
                      </a:r>
                      <a:endParaRPr lang="ko-KR" alt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IFRS S2</a:t>
                      </a:r>
                      <a:endParaRPr 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SEC </a:t>
                      </a:r>
                      <a:r>
                        <a:rPr lang="ko-KR" altLang="en-US" sz="1600" b="1" u="none" strike="noStrike" dirty="0" err="1">
                          <a:effectLst/>
                        </a:rPr>
                        <a:t>규정안</a:t>
                      </a:r>
                      <a:endParaRPr lang="ko-KR" alt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CSRD(ESRS)</a:t>
                      </a:r>
                      <a:endParaRPr 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extLst>
                  <a:ext uri="{0D108BD9-81ED-4DB2-BD59-A6C34878D82A}">
                    <a16:rowId xmlns:a16="http://schemas.microsoft.com/office/drawing/2014/main" val="3854530082"/>
                  </a:ext>
                </a:extLst>
              </a:tr>
              <a:tr h="330048">
                <a:tc>
                  <a:txBody>
                    <a:bodyPr/>
                    <a:lstStyle/>
                    <a:p>
                      <a:pPr algn="ctr" fontAlgn="ctr"/>
                      <a:r>
                        <a:rPr lang="ko-KR" altLang="en-US" sz="1400" b="0" u="none" strike="noStrike" dirty="0">
                          <a:effectLst/>
                          <a:latin typeface="+mj-lt"/>
                        </a:rPr>
                        <a:t>기후 </a:t>
                      </a:r>
                      <a:r>
                        <a:rPr lang="ko-KR" altLang="en-US" sz="1400" b="0" u="none" strike="noStrike" dirty="0" err="1">
                          <a:effectLst/>
                          <a:latin typeface="+mj-lt"/>
                        </a:rPr>
                        <a:t>보고공시</a:t>
                      </a:r>
                      <a:r>
                        <a:rPr lang="ko-KR" altLang="en-US" sz="1400" b="0" u="none" strike="noStrike" dirty="0">
                          <a:effectLst/>
                          <a:latin typeface="+mj-lt"/>
                        </a:rPr>
                        <a:t> 표준 개발 현황</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최종확정</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en-US" altLang="ko-KR" sz="1400" b="0" i="0" u="none" strike="noStrike" dirty="0">
                          <a:solidFill>
                            <a:schemeClr val="dk1"/>
                          </a:solidFill>
                          <a:effectLst/>
                          <a:latin typeface="+mj-lt"/>
                          <a:ea typeface="+mn-ea"/>
                        </a:rPr>
                        <a:t>23</a:t>
                      </a:r>
                      <a:r>
                        <a:rPr lang="ko-KR" altLang="en-US" sz="1400" b="0" i="0" u="none" strike="noStrike" dirty="0">
                          <a:solidFill>
                            <a:schemeClr val="dk1"/>
                          </a:solidFill>
                          <a:effectLst/>
                          <a:latin typeface="+mj-lt"/>
                          <a:ea typeface="+mn-ea"/>
                        </a:rPr>
                        <a:t>년</a:t>
                      </a:r>
                      <a:r>
                        <a:rPr lang="en-US" altLang="ko-KR" sz="1400" b="0" i="0" u="none" strike="noStrike" dirty="0">
                          <a:solidFill>
                            <a:schemeClr val="dk1"/>
                          </a:solidFill>
                          <a:effectLst/>
                          <a:latin typeface="+mj-lt"/>
                          <a:ea typeface="+mn-ea"/>
                        </a:rPr>
                        <a:t> </a:t>
                      </a:r>
                      <a:r>
                        <a:rPr lang="ko-KR" altLang="en-US" sz="1400" b="0" i="0" u="none" strike="noStrike" dirty="0">
                          <a:solidFill>
                            <a:schemeClr val="dk1"/>
                          </a:solidFill>
                          <a:effectLst/>
                          <a:latin typeface="+mj-lt"/>
                          <a:ea typeface="+mn-ea"/>
                        </a:rPr>
                        <a:t>상반기 확정</a:t>
                      </a:r>
                      <a:endParaRPr lang="en-US" altLang="ko-KR" sz="1400" b="0" i="0" u="none" strike="noStrike" dirty="0">
                        <a:solidFill>
                          <a:schemeClr val="dk1"/>
                        </a:solidFill>
                        <a:effectLst/>
                        <a:latin typeface="+mj-lt"/>
                        <a:ea typeface="+mn-ea"/>
                      </a:endParaRPr>
                    </a:p>
                    <a:p>
                      <a:pPr algn="ctr" fontAlgn="ctr"/>
                      <a:r>
                        <a:rPr lang="ko-KR" altLang="en-US" sz="1400" b="0" i="0" u="none" strike="noStrike" dirty="0">
                          <a:solidFill>
                            <a:schemeClr val="dk1"/>
                          </a:solidFill>
                          <a:effectLst/>
                          <a:latin typeface="+mj-lt"/>
                          <a:ea typeface="+mn-ea"/>
                        </a:rPr>
                        <a:t>예정</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확정</a:t>
                      </a:r>
                      <a:endParaRPr lang="en-US" altLang="ko-KR" sz="1400" b="0" u="none" strike="noStrike" dirty="0">
                        <a:effectLst/>
                        <a:latin typeface="+mj-lt"/>
                      </a:endParaRPr>
                    </a:p>
                  </a:txBody>
                  <a:tcPr marL="9525" marR="9525" marT="9525" marB="0" anchor="ctr">
                    <a:solidFill>
                      <a:schemeClr val="bg1">
                        <a:lumMod val="95000"/>
                      </a:schemeClr>
                    </a:solidFill>
                  </a:tcPr>
                </a:tc>
                <a:tc>
                  <a:txBody>
                    <a:bodyPr/>
                    <a:lstStyle/>
                    <a:p>
                      <a:pPr algn="ctr" fontAlgn="ctr"/>
                      <a:r>
                        <a:rPr lang="ko-KR" altLang="en-US" sz="1400" b="0" i="0" u="none" strike="noStrike" dirty="0">
                          <a:solidFill>
                            <a:schemeClr val="dk1"/>
                          </a:solidFill>
                          <a:effectLst/>
                          <a:latin typeface="+mj-lt"/>
                          <a:ea typeface="+mn-ea"/>
                        </a:rPr>
                        <a:t>개정안 </a:t>
                      </a:r>
                      <a:r>
                        <a:rPr lang="ko-KR" altLang="en-US" sz="1400" b="0" i="0" u="none" strike="noStrike" dirty="0" err="1">
                          <a:solidFill>
                            <a:schemeClr val="dk1"/>
                          </a:solidFill>
                          <a:effectLst/>
                          <a:latin typeface="+mj-lt"/>
                          <a:ea typeface="+mn-ea"/>
                        </a:rPr>
                        <a:t>합의완료</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2836339294"/>
                  </a:ext>
                </a:extLst>
              </a:tr>
              <a:tr h="330048">
                <a:tc>
                  <a:txBody>
                    <a:bodyPr/>
                    <a:lstStyle/>
                    <a:p>
                      <a:pPr algn="ctr" fontAlgn="ctr"/>
                      <a:r>
                        <a:rPr lang="ko-KR" altLang="en-US" sz="1400" b="0" u="none" strike="noStrike" dirty="0">
                          <a:effectLst/>
                          <a:latin typeface="+mj-lt"/>
                        </a:rPr>
                        <a:t>강제성</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err="1">
                          <a:effectLst/>
                          <a:latin typeface="+mj-lt"/>
                        </a:rPr>
                        <a:t>자율공시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미정</a:t>
                      </a:r>
                      <a:endParaRPr 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err="1">
                          <a:effectLst/>
                          <a:latin typeface="+mj-lt"/>
                        </a:rPr>
                        <a:t>의무공시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err="1">
                          <a:effectLst/>
                          <a:latin typeface="+mj-lt"/>
                        </a:rPr>
                        <a:t>의무공시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872179006"/>
                  </a:ext>
                </a:extLst>
              </a:tr>
              <a:tr h="330048">
                <a:tc>
                  <a:txBody>
                    <a:bodyPr/>
                    <a:lstStyle/>
                    <a:p>
                      <a:pPr algn="ctr" fontAlgn="ctr"/>
                      <a:r>
                        <a:rPr lang="ko-KR" altLang="en-US" sz="1400" b="0" u="none" strike="noStrike" dirty="0">
                          <a:effectLst/>
                          <a:latin typeface="+mj-lt"/>
                        </a:rPr>
                        <a:t>정보의 주요 이용자</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투자자</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투자자</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투자자</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다중이해관계자</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772432137"/>
                  </a:ext>
                </a:extLst>
              </a:tr>
              <a:tr h="330048">
                <a:tc>
                  <a:txBody>
                    <a:bodyPr/>
                    <a:lstStyle/>
                    <a:p>
                      <a:pPr algn="ctr" fontAlgn="ctr"/>
                      <a:r>
                        <a:rPr lang="ko-KR" altLang="en-US" sz="1400" b="0" u="none" strike="noStrike" dirty="0">
                          <a:effectLst/>
                          <a:latin typeface="+mj-lt"/>
                        </a:rPr>
                        <a:t>중요성</a:t>
                      </a:r>
                      <a:r>
                        <a:rPr lang="en-US" altLang="ko-KR" sz="1400" b="0" u="none" strike="noStrike" dirty="0">
                          <a:effectLst/>
                          <a:latin typeface="+mj-lt"/>
                        </a:rPr>
                        <a:t>(</a:t>
                      </a:r>
                      <a:r>
                        <a:rPr lang="en-US" sz="1400" b="0" u="none" strike="noStrike" dirty="0">
                          <a:effectLst/>
                          <a:latin typeface="+mj-lt"/>
                        </a:rPr>
                        <a:t>materiality)</a:t>
                      </a:r>
                      <a:endParaRPr 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i="0" u="none" strike="noStrike" dirty="0" err="1">
                          <a:solidFill>
                            <a:schemeClr val="dk1"/>
                          </a:solidFill>
                          <a:effectLst/>
                          <a:latin typeface="+mj-lt"/>
                          <a:ea typeface="+mn-ea"/>
                        </a:rPr>
                        <a:t>단일중요성</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i="0" u="none" strike="noStrike" dirty="0" err="1">
                          <a:solidFill>
                            <a:schemeClr val="dk1"/>
                          </a:solidFill>
                          <a:effectLst/>
                          <a:latin typeface="+mj-lt"/>
                          <a:ea typeface="+mn-ea"/>
                        </a:rPr>
                        <a:t>단일중요성</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i="0" u="none" strike="noStrike" dirty="0" err="1">
                          <a:solidFill>
                            <a:schemeClr val="dk1"/>
                          </a:solidFill>
                          <a:effectLst/>
                          <a:latin typeface="+mj-lt"/>
                          <a:ea typeface="+mn-ea"/>
                        </a:rPr>
                        <a:t>단일중요성</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i="0" u="none" strike="noStrike" dirty="0" err="1">
                          <a:solidFill>
                            <a:schemeClr val="dk1"/>
                          </a:solidFill>
                          <a:effectLst/>
                          <a:latin typeface="+mj-lt"/>
                          <a:ea typeface="+mn-ea"/>
                        </a:rPr>
                        <a:t>이중중요성</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879784985"/>
                  </a:ext>
                </a:extLst>
              </a:tr>
              <a:tr h="330048">
                <a:tc>
                  <a:txBody>
                    <a:bodyPr/>
                    <a:lstStyle/>
                    <a:p>
                      <a:pPr algn="ctr" fontAlgn="ctr"/>
                      <a:r>
                        <a:rPr lang="ko-KR" altLang="en-US" sz="1400" b="0" u="none" strike="noStrike" dirty="0" err="1">
                          <a:effectLst/>
                          <a:latin typeface="+mj-lt"/>
                        </a:rPr>
                        <a:t>공시위치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i="0" u="none" strike="noStrike" dirty="0">
                          <a:solidFill>
                            <a:schemeClr val="dk1"/>
                          </a:solidFill>
                          <a:effectLst/>
                          <a:latin typeface="+mj-lt"/>
                          <a:ea typeface="+mn-ea"/>
                        </a:rPr>
                        <a:t>연차보고서 권고</a:t>
                      </a:r>
                      <a:endParaRPr lang="en-US" altLang="ko-KR" sz="1400" b="0" i="0" u="none" strike="noStrike" dirty="0">
                        <a:solidFill>
                          <a:schemeClr val="dk1"/>
                        </a:solidFill>
                        <a:effectLst/>
                        <a:latin typeface="+mj-lt"/>
                        <a:ea typeface="+mn-ea"/>
                      </a:endParaRPr>
                    </a:p>
                    <a:p>
                      <a:pPr algn="ctr" fontAlgn="ctr"/>
                      <a:r>
                        <a:rPr lang="en-US" altLang="ko-KR" sz="1400" b="0" i="0" u="none" strike="noStrike" dirty="0">
                          <a:solidFill>
                            <a:schemeClr val="dk1"/>
                          </a:solidFill>
                          <a:effectLst/>
                          <a:latin typeface="+mj-lt"/>
                          <a:ea typeface="+mn-ea"/>
                        </a:rPr>
                        <a:t>(</a:t>
                      </a:r>
                      <a:r>
                        <a:rPr lang="ko-KR" altLang="en-US" sz="1400" b="0" i="0" u="none" strike="noStrike" dirty="0">
                          <a:solidFill>
                            <a:schemeClr val="dk1"/>
                          </a:solidFill>
                          <a:effectLst/>
                          <a:latin typeface="+mj-lt"/>
                          <a:ea typeface="+mn-ea"/>
                        </a:rPr>
                        <a:t>국가별 선택</a:t>
                      </a:r>
                      <a:r>
                        <a:rPr lang="en-US" altLang="ko-KR" sz="1400" b="0" i="0" u="none" strike="noStrike" dirty="0">
                          <a:solidFill>
                            <a:schemeClr val="dk1"/>
                          </a:solidFill>
                          <a:effectLst/>
                          <a:latin typeface="+mj-lt"/>
                          <a:ea typeface="+mn-ea"/>
                        </a:rPr>
                        <a:t>)</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kern="1200" dirty="0">
                          <a:solidFill>
                            <a:schemeClr val="dk1"/>
                          </a:solidFill>
                          <a:effectLst/>
                          <a:latin typeface="+mj-lt"/>
                          <a:ea typeface="+mn-ea"/>
                          <a:cs typeface="+mn-cs"/>
                        </a:rPr>
                        <a:t>연차보고서 권고</a:t>
                      </a:r>
                      <a:endParaRPr lang="en-US" altLang="ko-KR" sz="1400" b="0" u="none" strike="noStrike" kern="1200" dirty="0">
                        <a:solidFill>
                          <a:schemeClr val="dk1"/>
                        </a:solidFill>
                        <a:effectLst/>
                        <a:latin typeface="+mj-lt"/>
                        <a:ea typeface="+mn-ea"/>
                        <a:cs typeface="+mn-cs"/>
                      </a:endParaRPr>
                    </a:p>
                    <a:p>
                      <a:pPr algn="ctr" fontAlgn="ctr"/>
                      <a:r>
                        <a:rPr lang="en-US" altLang="ko-KR" sz="1400" b="0" u="none" strike="noStrike" kern="1200" dirty="0">
                          <a:solidFill>
                            <a:schemeClr val="dk1"/>
                          </a:solidFill>
                          <a:effectLst/>
                          <a:latin typeface="+mj-lt"/>
                          <a:ea typeface="+mn-ea"/>
                          <a:cs typeface="+mn-cs"/>
                        </a:rPr>
                        <a:t>(</a:t>
                      </a:r>
                      <a:r>
                        <a:rPr lang="ko-KR" altLang="en-US" sz="1400" b="0" u="none" strike="noStrike" kern="1200" dirty="0">
                          <a:solidFill>
                            <a:schemeClr val="dk1"/>
                          </a:solidFill>
                          <a:effectLst/>
                          <a:latin typeface="+mj-lt"/>
                          <a:ea typeface="+mn-ea"/>
                          <a:cs typeface="+mn-cs"/>
                        </a:rPr>
                        <a:t>자율적 운영</a:t>
                      </a:r>
                      <a:r>
                        <a:rPr lang="en-US" altLang="ko-KR" sz="1400" b="0" u="none" strike="noStrike" kern="1200" dirty="0">
                          <a:solidFill>
                            <a:schemeClr val="dk1"/>
                          </a:solidFill>
                          <a:effectLst/>
                          <a:latin typeface="+mj-lt"/>
                          <a:ea typeface="+mn-ea"/>
                          <a:cs typeface="+mn-cs"/>
                        </a:rPr>
                        <a:t>)</a:t>
                      </a:r>
                      <a:endParaRPr lang="ko-KR" altLang="en-US" sz="1400" b="0" u="none" strike="noStrike" kern="1200" dirty="0">
                        <a:solidFill>
                          <a:schemeClr val="dk1"/>
                        </a:solidFill>
                        <a:effectLst/>
                        <a:latin typeface="+mj-lt"/>
                        <a:ea typeface="+mn-ea"/>
                        <a:cs typeface="+mn-cs"/>
                      </a:endParaRPr>
                    </a:p>
                  </a:txBody>
                  <a:tcPr marL="9525" marR="9525" marT="9525" marB="0" anchor="ctr">
                    <a:solidFill>
                      <a:schemeClr val="bg1">
                        <a:lumMod val="95000"/>
                      </a:schemeClr>
                    </a:solidFill>
                  </a:tcPr>
                </a:tc>
                <a:tc>
                  <a:txBody>
                    <a:bodyPr/>
                    <a:lstStyle/>
                    <a:p>
                      <a:pPr algn="ctr" fontAlgn="ctr"/>
                      <a:r>
                        <a:rPr lang="ko-KR" altLang="en-US" sz="1400" b="0" u="none" strike="noStrike" kern="1200" dirty="0">
                          <a:solidFill>
                            <a:schemeClr val="dk1"/>
                          </a:solidFill>
                          <a:effectLst/>
                          <a:latin typeface="+mj-lt"/>
                          <a:ea typeface="+mn-ea"/>
                          <a:cs typeface="+mn-cs"/>
                        </a:rPr>
                        <a:t>사업보고서</a:t>
                      </a:r>
                      <a:r>
                        <a:rPr lang="en-US" altLang="ko-KR" sz="1400" b="0" u="none" strike="noStrike" kern="1200" dirty="0">
                          <a:solidFill>
                            <a:schemeClr val="dk1"/>
                          </a:solidFill>
                          <a:effectLst/>
                          <a:latin typeface="+mj-lt"/>
                          <a:ea typeface="+mn-ea"/>
                          <a:cs typeface="+mn-cs"/>
                        </a:rPr>
                        <a:t>, </a:t>
                      </a:r>
                      <a:r>
                        <a:rPr lang="ko-KR" altLang="en-US" sz="1400" b="0" u="none" strike="noStrike" kern="1200" dirty="0">
                          <a:solidFill>
                            <a:schemeClr val="dk1"/>
                          </a:solidFill>
                          <a:effectLst/>
                          <a:latin typeface="+mj-lt"/>
                          <a:ea typeface="+mn-ea"/>
                          <a:cs typeface="+mn-cs"/>
                        </a:rPr>
                        <a:t>증권신고서</a:t>
                      </a:r>
                    </a:p>
                  </a:txBody>
                  <a:tcPr marL="9525" marR="9525" marT="9525" marB="0" anchor="ctr">
                    <a:solidFill>
                      <a:schemeClr val="bg1">
                        <a:lumMod val="95000"/>
                      </a:schemeClr>
                    </a:solidFill>
                  </a:tcPr>
                </a:tc>
                <a:tc>
                  <a:txBody>
                    <a:bodyPr/>
                    <a:lstStyle/>
                    <a:p>
                      <a:pPr algn="ctr" fontAlgn="ctr"/>
                      <a:r>
                        <a:rPr lang="ko-KR" altLang="en-US" sz="1400" b="0" u="none" strike="noStrike" kern="1200" dirty="0">
                          <a:solidFill>
                            <a:schemeClr val="dk1"/>
                          </a:solidFill>
                          <a:effectLst/>
                          <a:latin typeface="+mj-lt"/>
                          <a:ea typeface="+mn-ea"/>
                          <a:cs typeface="+mn-cs"/>
                        </a:rPr>
                        <a:t>별도</a:t>
                      </a:r>
                      <a:r>
                        <a:rPr lang="ko-KR" altLang="en-US" sz="1400" b="0" u="none" strike="noStrike" kern="1200" baseline="0" dirty="0">
                          <a:solidFill>
                            <a:schemeClr val="dk1"/>
                          </a:solidFill>
                          <a:effectLst/>
                          <a:latin typeface="+mj-lt"/>
                          <a:ea typeface="+mn-ea"/>
                          <a:cs typeface="+mn-cs"/>
                        </a:rPr>
                        <a:t> 연차</a:t>
                      </a:r>
                      <a:r>
                        <a:rPr lang="ko-KR" altLang="en-US" sz="1400" b="0" u="none" strike="noStrike" kern="1200" dirty="0">
                          <a:solidFill>
                            <a:schemeClr val="dk1"/>
                          </a:solidFill>
                          <a:effectLst/>
                          <a:latin typeface="+mj-lt"/>
                          <a:ea typeface="+mn-ea"/>
                          <a:cs typeface="+mn-cs"/>
                        </a:rPr>
                        <a:t>보고서</a:t>
                      </a:r>
                      <a:endParaRPr lang="en-US" altLang="ko-KR" sz="1400" b="0" u="none" strike="noStrike" kern="1200" dirty="0">
                        <a:solidFill>
                          <a:schemeClr val="dk1"/>
                        </a:solidFill>
                        <a:effectLst/>
                        <a:latin typeface="+mj-lt"/>
                        <a:ea typeface="+mn-ea"/>
                        <a:cs typeface="+mn-cs"/>
                      </a:endParaRPr>
                    </a:p>
                    <a:p>
                      <a:pPr algn="ctr" fontAlgn="ctr"/>
                      <a:r>
                        <a:rPr lang="en-US" altLang="ko-KR" sz="1100" b="0" u="none" strike="noStrike" kern="1200" dirty="0">
                          <a:solidFill>
                            <a:schemeClr val="dk1"/>
                          </a:solidFill>
                          <a:effectLst/>
                          <a:latin typeface="+mj-lt"/>
                          <a:ea typeface="+mn-ea"/>
                          <a:cs typeface="+mn-cs"/>
                        </a:rPr>
                        <a:t>(Management</a:t>
                      </a:r>
                      <a:r>
                        <a:rPr lang="en-US" altLang="ko-KR" sz="1100" b="0" u="none" strike="noStrike" kern="1200" baseline="0" dirty="0">
                          <a:solidFill>
                            <a:schemeClr val="dk1"/>
                          </a:solidFill>
                          <a:effectLst/>
                          <a:latin typeface="+mj-lt"/>
                          <a:ea typeface="+mn-ea"/>
                          <a:cs typeface="+mn-cs"/>
                        </a:rPr>
                        <a:t> report)</a:t>
                      </a:r>
                      <a:endParaRPr lang="ko-KR" altLang="en-US" sz="1100" b="0" u="none" strike="noStrike" kern="1200" dirty="0">
                        <a:solidFill>
                          <a:schemeClr val="dk1"/>
                        </a:solidFill>
                        <a:effectLst/>
                        <a:latin typeface="+mj-lt"/>
                        <a:ea typeface="+mn-ea"/>
                        <a:cs typeface="+mn-cs"/>
                      </a:endParaRPr>
                    </a:p>
                  </a:txBody>
                  <a:tcPr marL="9525" marR="9525" marT="9525" marB="0" anchor="ctr">
                    <a:solidFill>
                      <a:schemeClr val="bg1">
                        <a:lumMod val="95000"/>
                      </a:schemeClr>
                    </a:solidFill>
                  </a:tcPr>
                </a:tc>
                <a:extLst>
                  <a:ext uri="{0D108BD9-81ED-4DB2-BD59-A6C34878D82A}">
                    <a16:rowId xmlns:a16="http://schemas.microsoft.com/office/drawing/2014/main" val="3993516303"/>
                  </a:ext>
                </a:extLst>
              </a:tr>
              <a:tr h="330048">
                <a:tc>
                  <a:txBody>
                    <a:bodyPr/>
                    <a:lstStyle/>
                    <a:p>
                      <a:pPr algn="ctr" fontAlgn="ctr"/>
                      <a:r>
                        <a:rPr lang="ko-KR" altLang="en-US" sz="1400" b="0" u="none" strike="noStrike" dirty="0" err="1">
                          <a:effectLst/>
                          <a:latin typeface="+mj-lt"/>
                        </a:rPr>
                        <a:t>최초적용일</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kumimoji="0" lang="ko-KR" altLang="en-US" sz="1400" b="0" u="none" strike="noStrike" kern="1200" cap="none" spc="0" normalizeH="0" baseline="0" noProof="0" dirty="0">
                          <a:ln>
                            <a:noFill/>
                          </a:ln>
                          <a:effectLst/>
                          <a:uLnTx/>
                          <a:uFillTx/>
                          <a:latin typeface="+mj-lt"/>
                        </a:rPr>
                        <a:t>미정</a:t>
                      </a:r>
                      <a:endParaRPr kumimoji="0" lang="en-US" altLang="ko-KR" sz="1400" b="0" i="0" u="none" strike="noStrike" kern="1200" cap="none" spc="0" normalizeH="0" baseline="0" noProof="0" dirty="0">
                        <a:ln>
                          <a:noFill/>
                        </a:ln>
                        <a:solidFill>
                          <a:srgbClr val="000000"/>
                        </a:solidFill>
                        <a:effectLst/>
                        <a:uLnTx/>
                        <a:uFillTx/>
                        <a:latin typeface="+mj-lt"/>
                        <a:ea typeface="HY견고딕" panose="02030600000101010101" pitchFamily="18" charset="-127"/>
                        <a:cs typeface="+mn-cs"/>
                      </a:endParaRPr>
                    </a:p>
                  </a:txBody>
                  <a:tcPr marL="9525" marR="9525" marT="9525" marB="0" anchor="ctr">
                    <a:solidFill>
                      <a:schemeClr val="bg1">
                        <a:lumMod val="95000"/>
                      </a:schemeClr>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kumimoji="0" lang="ko-KR" altLang="en-US" sz="1400" b="0" u="none" strike="noStrike" kern="1200" cap="none" spc="0" normalizeH="0" baseline="0" noProof="0" dirty="0">
                          <a:ln>
                            <a:noFill/>
                          </a:ln>
                          <a:effectLst/>
                          <a:uLnTx/>
                          <a:uFillTx/>
                          <a:latin typeface="+mj-lt"/>
                        </a:rPr>
                        <a:t>미정</a:t>
                      </a:r>
                      <a:endParaRPr kumimoji="0" lang="en-US" altLang="ko-KR" sz="1400" b="0" i="0" u="none" strike="noStrike" kern="1200" cap="none" spc="0" normalizeH="0" baseline="0" noProof="0" dirty="0">
                        <a:ln>
                          <a:noFill/>
                        </a:ln>
                        <a:solidFill>
                          <a:srgbClr val="000000"/>
                        </a:solidFill>
                        <a:effectLst/>
                        <a:uLnTx/>
                        <a:uFillTx/>
                        <a:latin typeface="+mj-lt"/>
                        <a:ea typeface="HY견고딕" panose="02030600000101010101" pitchFamily="18" charset="-127"/>
                        <a:cs typeface="+mn-cs"/>
                      </a:endParaRPr>
                    </a:p>
                  </a:txBody>
                  <a:tcPr marL="9525" marR="9525" marT="9525" marB="0" anchor="ctr">
                    <a:solidFill>
                      <a:schemeClr val="bg1">
                        <a:lumMod val="95000"/>
                      </a:schemeClr>
                    </a:solidFill>
                  </a:tcPr>
                </a:tc>
                <a:tc>
                  <a:txBody>
                    <a:bodyPr/>
                    <a:lstStyle/>
                    <a:p>
                      <a:pPr algn="ctr" fontAlgn="ctr"/>
                      <a:r>
                        <a:rPr lang="en-US" sz="1400" b="0" u="none" strike="noStrike" dirty="0">
                          <a:effectLst/>
                          <a:latin typeface="+mj-lt"/>
                        </a:rPr>
                        <a:t>FY2023</a:t>
                      </a:r>
                      <a:endParaRPr 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en-US" sz="1400" b="0" u="none" strike="noStrike" dirty="0">
                          <a:effectLst/>
                          <a:latin typeface="+mj-lt"/>
                        </a:rPr>
                        <a:t>FY2023</a:t>
                      </a:r>
                      <a:endParaRPr 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803771828"/>
                  </a:ext>
                </a:extLst>
              </a:tr>
              <a:tr h="330048">
                <a:tc>
                  <a:txBody>
                    <a:bodyPr/>
                    <a:lstStyle/>
                    <a:p>
                      <a:pPr algn="ctr" fontAlgn="ctr"/>
                      <a:r>
                        <a:rPr lang="ko-KR" altLang="en-US" sz="1400" b="0" u="none" strike="noStrike" dirty="0">
                          <a:effectLst/>
                          <a:latin typeface="+mj-lt"/>
                        </a:rPr>
                        <a:t>지배구조</a:t>
                      </a:r>
                      <a:r>
                        <a:rPr lang="en-US" altLang="ko-KR" sz="1400" b="0" u="none" strike="noStrike" dirty="0">
                          <a:effectLst/>
                          <a:latin typeface="+mj-lt"/>
                        </a:rPr>
                        <a:t>, </a:t>
                      </a:r>
                      <a:r>
                        <a:rPr lang="ko-KR" altLang="en-US" sz="1400" b="0" u="none" strike="noStrike" dirty="0">
                          <a:effectLst/>
                          <a:latin typeface="+mj-lt"/>
                        </a:rPr>
                        <a:t>전략</a:t>
                      </a:r>
                      <a:r>
                        <a:rPr lang="en-US" altLang="ko-KR" sz="1400" b="0" u="none" strike="noStrike" dirty="0">
                          <a:effectLst/>
                          <a:latin typeface="+mj-lt"/>
                        </a:rPr>
                        <a:t>, </a:t>
                      </a:r>
                      <a:r>
                        <a:rPr lang="ko-KR" altLang="en-US" sz="1400" b="0" u="none" strike="noStrike" dirty="0">
                          <a:effectLst/>
                          <a:latin typeface="+mj-lt"/>
                        </a:rPr>
                        <a:t>리스크 </a:t>
                      </a:r>
                      <a:r>
                        <a:rPr lang="ko-KR" altLang="en-US" sz="1400" b="0" u="none" strike="noStrike" dirty="0" err="1">
                          <a:effectLst/>
                          <a:latin typeface="+mj-lt"/>
                        </a:rPr>
                        <a:t>서술식</a:t>
                      </a:r>
                      <a:r>
                        <a:rPr lang="ko-KR" altLang="en-US" sz="1400" b="0" u="none" strike="noStrike" dirty="0">
                          <a:effectLst/>
                          <a:latin typeface="+mj-lt"/>
                        </a:rPr>
                        <a:t> 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576867851"/>
                  </a:ext>
                </a:extLst>
              </a:tr>
              <a:tr h="330048">
                <a:tc>
                  <a:txBody>
                    <a:bodyPr/>
                    <a:lstStyle/>
                    <a:p>
                      <a:pPr algn="ctr" fontAlgn="ctr"/>
                      <a:r>
                        <a:rPr lang="ko-KR" altLang="en-US" sz="1400" b="0" u="none" strike="noStrike" dirty="0">
                          <a:effectLst/>
                          <a:latin typeface="+mj-lt"/>
                        </a:rPr>
                        <a:t>시나리오 </a:t>
                      </a:r>
                      <a:r>
                        <a:rPr lang="ko-KR" altLang="en-US" sz="1400" b="0" u="none" strike="noStrike" dirty="0" err="1">
                          <a:effectLst/>
                          <a:latin typeface="+mj-lt"/>
                        </a:rPr>
                        <a:t>분석공시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조건부</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695932536"/>
                  </a:ext>
                </a:extLst>
              </a:tr>
              <a:tr h="330048">
                <a:tc>
                  <a:txBody>
                    <a:bodyPr/>
                    <a:lstStyle/>
                    <a:p>
                      <a:pPr algn="ctr" fontAlgn="ctr"/>
                      <a:r>
                        <a:rPr lang="en-US" altLang="ko-KR" sz="1400" b="0" u="none" strike="noStrike" dirty="0">
                          <a:effectLst/>
                          <a:latin typeface="+mj-lt"/>
                        </a:rPr>
                        <a:t>Scope 1, 2 </a:t>
                      </a:r>
                      <a:r>
                        <a:rPr lang="ko-KR" altLang="en-US" sz="1400" b="0" u="none" strike="noStrike" dirty="0">
                          <a:effectLst/>
                          <a:latin typeface="+mj-lt"/>
                        </a:rPr>
                        <a:t>배출량 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517043379"/>
                  </a:ext>
                </a:extLst>
              </a:tr>
              <a:tr h="330048">
                <a:tc>
                  <a:txBody>
                    <a:bodyPr/>
                    <a:lstStyle/>
                    <a:p>
                      <a:pPr algn="ctr" fontAlgn="ctr"/>
                      <a:r>
                        <a:rPr lang="en-US" sz="1400" b="0" u="none" strike="noStrike" dirty="0">
                          <a:effectLst/>
                          <a:latin typeface="+mj-lt"/>
                        </a:rPr>
                        <a:t>Scope 3 </a:t>
                      </a:r>
                      <a:r>
                        <a:rPr lang="ko-KR" altLang="en-US" sz="1400" b="0" u="none" strike="noStrike" dirty="0">
                          <a:effectLst/>
                          <a:latin typeface="+mj-lt"/>
                        </a:rPr>
                        <a:t>배출량 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조건부</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조건부</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519156874"/>
                  </a:ext>
                </a:extLst>
              </a:tr>
              <a:tr h="330048">
                <a:tc>
                  <a:txBody>
                    <a:bodyPr/>
                    <a:lstStyle/>
                    <a:p>
                      <a:pPr algn="ctr" fontAlgn="ctr"/>
                      <a:r>
                        <a:rPr lang="ko-KR" altLang="en-US" sz="1400" b="0" u="none" strike="noStrike" dirty="0">
                          <a:effectLst/>
                          <a:latin typeface="+mj-lt"/>
                        </a:rPr>
                        <a:t>산업별 </a:t>
                      </a:r>
                      <a:r>
                        <a:rPr lang="ko-KR" altLang="en-US" sz="1400" b="0" u="none" strike="noStrike" dirty="0" err="1">
                          <a:effectLst/>
                          <a:latin typeface="+mj-lt"/>
                        </a:rPr>
                        <a:t>요구공시</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권장</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400" b="0" u="none" strike="noStrike" kern="1200" dirty="0">
                          <a:solidFill>
                            <a:schemeClr val="dk1"/>
                          </a:solidFill>
                          <a:effectLst/>
                          <a:latin typeface="+mj-lt"/>
                          <a:ea typeface="+mn-ea"/>
                          <a:cs typeface="+mn-cs"/>
                        </a:rPr>
                        <a:t>선택</a:t>
                      </a:r>
                    </a:p>
                  </a:txBody>
                  <a:tcPr marL="9525" marR="9525" marT="9525" marB="0" anchor="ctr">
                    <a:solidFill>
                      <a:schemeClr val="bg1">
                        <a:lumMod val="95000"/>
                      </a:schemeClr>
                    </a:solidFill>
                  </a:tcPr>
                </a:tc>
                <a:tc>
                  <a:txBody>
                    <a:bodyPr/>
                    <a:lstStyle/>
                    <a:p>
                      <a:pPr algn="ctr" fontAlgn="ctr"/>
                      <a:r>
                        <a:rPr lang="ko-KR" altLang="en-US" sz="1400" b="0" u="none" strike="noStrike" dirty="0">
                          <a:effectLst/>
                          <a:latin typeface="+mj-lt"/>
                        </a:rPr>
                        <a:t>필수</a:t>
                      </a:r>
                      <a:endParaRPr lang="ko-KR" altLang="en-US" sz="1400" b="0" i="0" u="none" strike="noStrike" dirty="0">
                        <a:solidFill>
                          <a:srgbClr val="000000"/>
                        </a:solidFill>
                        <a:effectLst/>
                        <a:latin typeface="+mj-lt"/>
                        <a:ea typeface="HY견고딕"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199705016"/>
                  </a:ext>
                </a:extLst>
              </a:tr>
            </a:tbl>
          </a:graphicData>
        </a:graphic>
      </p:graphicFrame>
      <p:sp>
        <p:nvSpPr>
          <p:cNvPr id="3" name="직사각형 2">
            <a:extLst>
              <a:ext uri="{FF2B5EF4-FFF2-40B4-BE49-F238E27FC236}">
                <a16:creationId xmlns:a16="http://schemas.microsoft.com/office/drawing/2014/main" id="{1B15528A-E4A9-8902-FA80-61598C7B6A60}"/>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68B35567-8B1D-2966-141A-1A329E5ACD06}"/>
              </a:ext>
            </a:extLst>
          </p:cNvPr>
          <p:cNvGrpSpPr/>
          <p:nvPr/>
        </p:nvGrpSpPr>
        <p:grpSpPr>
          <a:xfrm>
            <a:off x="404018" y="230978"/>
            <a:ext cx="6632950" cy="721519"/>
            <a:chOff x="404018" y="230978"/>
            <a:chExt cx="6632950" cy="721519"/>
          </a:xfrm>
        </p:grpSpPr>
        <p:sp>
          <p:nvSpPr>
            <p:cNvPr id="6" name="TextBox 5">
              <a:extLst>
                <a:ext uri="{FF2B5EF4-FFF2-40B4-BE49-F238E27FC236}">
                  <a16:creationId xmlns:a16="http://schemas.microsoft.com/office/drawing/2014/main" id="{5705B3DB-E301-285C-E9BC-ED0458D1F954}"/>
                </a:ext>
              </a:extLst>
            </p:cNvPr>
            <p:cNvSpPr txBox="1"/>
            <p:nvPr/>
          </p:nvSpPr>
          <p:spPr>
            <a:xfrm>
              <a:off x="959663" y="263915"/>
              <a:ext cx="6077305" cy="523220"/>
            </a:xfrm>
            <a:prstGeom prst="rect">
              <a:avLst/>
            </a:prstGeom>
            <a:noFill/>
          </p:spPr>
          <p:txBody>
            <a:bodyPr wrap="none" rtlCol="0">
              <a:spAutoFit/>
            </a:bodyPr>
            <a:lstStyle/>
            <a:p>
              <a:r>
                <a:rPr lang="ko-KR" altLang="en-US" sz="2800" b="1" dirty="0"/>
                <a:t>기후변화 정보공시 글로벌 표준 비교</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4CCCF97E-6E6E-B5F9-03DD-27C0A77EEAB9}"/>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544D9517-08EF-BDBF-9B0C-CB5F9D45109A}"/>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8C3B6AD8-512A-631C-6219-2E29AC539828}"/>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43E70915-00DA-29CB-992F-F226D1F14524}"/>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AA56E7B5-82AB-3327-E12B-E3222EF41B7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4" name="슬라이드 번호 개체 틀 13">
            <a:extLst>
              <a:ext uri="{FF2B5EF4-FFF2-40B4-BE49-F238E27FC236}">
                <a16:creationId xmlns:a16="http://schemas.microsoft.com/office/drawing/2014/main" id="{4EDD62BE-A06E-8E84-FABB-B62BCE2FDDAF}"/>
              </a:ext>
            </a:extLst>
          </p:cNvPr>
          <p:cNvSpPr>
            <a:spLocks noGrp="1"/>
          </p:cNvSpPr>
          <p:nvPr>
            <p:ph type="sldNum" sz="quarter" idx="12"/>
          </p:nvPr>
        </p:nvSpPr>
        <p:spPr/>
        <p:txBody>
          <a:bodyPr/>
          <a:lstStyle/>
          <a:p>
            <a:fld id="{2A3BDE75-907D-4853-87E8-76DDB018510F}" type="slidenum">
              <a:rPr lang="ko-KR" altLang="en-US" smtClean="0"/>
              <a:t>57</a:t>
            </a:fld>
            <a:endParaRPr lang="ko-KR" altLang="en-US"/>
          </a:p>
        </p:txBody>
      </p:sp>
      <p:sp>
        <p:nvSpPr>
          <p:cNvPr id="2" name="TextBox 1">
            <a:extLst>
              <a:ext uri="{FF2B5EF4-FFF2-40B4-BE49-F238E27FC236}">
                <a16:creationId xmlns:a16="http://schemas.microsoft.com/office/drawing/2014/main" id="{B28C7CBA-F124-51F4-2C8C-52BCFB8AEB10}"/>
              </a:ext>
            </a:extLst>
          </p:cNvPr>
          <p:cNvSpPr txBox="1"/>
          <p:nvPr/>
        </p:nvSpPr>
        <p:spPr>
          <a:xfrm>
            <a:off x="838200" y="1227633"/>
            <a:ext cx="10515600" cy="454292"/>
          </a:xfrm>
          <a:prstGeom prst="rect">
            <a:avLst/>
          </a:prstGeom>
          <a:noFill/>
        </p:spPr>
        <p:txBody>
          <a:bodyPr wrap="square">
            <a:spAutoFit/>
          </a:bodyPr>
          <a:lstStyle/>
          <a:p>
            <a:pPr algn="just" fontAlgn="base">
              <a:lnSpc>
                <a:spcPct val="150000"/>
              </a:lnSpc>
            </a:pPr>
            <a:r>
              <a:rPr lang="ko-KR" altLang="en-US" b="1" dirty="0">
                <a:solidFill>
                  <a:schemeClr val="accent1"/>
                </a:solidFill>
                <a:latin typeface="+mn-ea"/>
              </a:rPr>
              <a:t>글로벌 주요 기후관련 공시 비교</a:t>
            </a:r>
            <a:endParaRPr lang="en-US" altLang="ko-KR" b="1" dirty="0">
              <a:solidFill>
                <a:schemeClr val="accent1"/>
              </a:solidFill>
              <a:latin typeface="+mn-ea"/>
            </a:endParaRPr>
          </a:p>
        </p:txBody>
      </p:sp>
    </p:spTree>
    <p:extLst>
      <p:ext uri="{BB962C8B-B14F-4D97-AF65-F5344CB8AC3E}">
        <p14:creationId xmlns:p14="http://schemas.microsoft.com/office/powerpoint/2010/main" val="6778625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1B15528A-E4A9-8902-FA80-61598C7B6A60}"/>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68B35567-8B1D-2966-141A-1A329E5ACD06}"/>
              </a:ext>
            </a:extLst>
          </p:cNvPr>
          <p:cNvGrpSpPr/>
          <p:nvPr/>
        </p:nvGrpSpPr>
        <p:grpSpPr>
          <a:xfrm>
            <a:off x="404018" y="230978"/>
            <a:ext cx="3739530" cy="721519"/>
            <a:chOff x="404018" y="230978"/>
            <a:chExt cx="3739530" cy="721519"/>
          </a:xfrm>
        </p:grpSpPr>
        <p:sp>
          <p:nvSpPr>
            <p:cNvPr id="6" name="TextBox 5">
              <a:extLst>
                <a:ext uri="{FF2B5EF4-FFF2-40B4-BE49-F238E27FC236}">
                  <a16:creationId xmlns:a16="http://schemas.microsoft.com/office/drawing/2014/main" id="{5705B3DB-E301-285C-E9BC-ED0458D1F954}"/>
                </a:ext>
              </a:extLst>
            </p:cNvPr>
            <p:cNvSpPr txBox="1"/>
            <p:nvPr/>
          </p:nvSpPr>
          <p:spPr>
            <a:xfrm>
              <a:off x="959663" y="263915"/>
              <a:ext cx="3183885" cy="523220"/>
            </a:xfrm>
            <a:prstGeom prst="rect">
              <a:avLst/>
            </a:prstGeom>
            <a:noFill/>
          </p:spPr>
          <p:txBody>
            <a:bodyPr wrap="none" rtlCol="0">
              <a:spAutoFit/>
            </a:bodyPr>
            <a:lstStyle/>
            <a:p>
              <a:r>
                <a:rPr lang="ko-KR" altLang="en-US" sz="2800" b="1" dirty="0"/>
                <a:t>공시기준의 한계점</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4CCCF97E-6E6E-B5F9-03DD-27C0A77EEAB9}"/>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544D9517-08EF-BDBF-9B0C-CB5F9D45109A}"/>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8C3B6AD8-512A-631C-6219-2E29AC539828}"/>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43E70915-00DA-29CB-992F-F226D1F14524}"/>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AA56E7B5-82AB-3327-E12B-E3222EF41B7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4" name="슬라이드 번호 개체 틀 13">
            <a:extLst>
              <a:ext uri="{FF2B5EF4-FFF2-40B4-BE49-F238E27FC236}">
                <a16:creationId xmlns:a16="http://schemas.microsoft.com/office/drawing/2014/main" id="{4EDD62BE-A06E-8E84-FABB-B62BCE2FDDAF}"/>
              </a:ext>
            </a:extLst>
          </p:cNvPr>
          <p:cNvSpPr>
            <a:spLocks noGrp="1"/>
          </p:cNvSpPr>
          <p:nvPr>
            <p:ph type="sldNum" sz="quarter" idx="12"/>
          </p:nvPr>
        </p:nvSpPr>
        <p:spPr/>
        <p:txBody>
          <a:bodyPr/>
          <a:lstStyle/>
          <a:p>
            <a:fld id="{2A3BDE75-907D-4853-87E8-76DDB018510F}" type="slidenum">
              <a:rPr lang="ko-KR" altLang="en-US" smtClean="0"/>
              <a:t>58</a:t>
            </a:fld>
            <a:endParaRPr lang="ko-KR" altLang="en-US"/>
          </a:p>
        </p:txBody>
      </p:sp>
      <p:sp>
        <p:nvSpPr>
          <p:cNvPr id="13" name="TextBox 12">
            <a:extLst>
              <a:ext uri="{FF2B5EF4-FFF2-40B4-BE49-F238E27FC236}">
                <a16:creationId xmlns:a16="http://schemas.microsoft.com/office/drawing/2014/main" id="{201019E8-74E8-430C-A023-0741D2C5BB06}"/>
              </a:ext>
            </a:extLst>
          </p:cNvPr>
          <p:cNvSpPr txBox="1"/>
          <p:nvPr/>
        </p:nvSpPr>
        <p:spPr>
          <a:xfrm>
            <a:off x="838200" y="1395413"/>
            <a:ext cx="10515600" cy="3728083"/>
          </a:xfrm>
          <a:prstGeom prst="rect">
            <a:avLst/>
          </a:prstGeom>
          <a:noFill/>
        </p:spPr>
        <p:txBody>
          <a:bodyPr wrap="square" lIns="80147" tIns="40074" rIns="80147" bIns="40074" rtlCol="0">
            <a:spAutoFit/>
          </a:bodyPr>
          <a:lstStyle/>
          <a:p>
            <a:pPr fontAlgn="base"/>
            <a:r>
              <a:rPr lang="ko-KR" altLang="en-US" sz="2400" b="1" dirty="0">
                <a:solidFill>
                  <a:schemeClr val="accent1"/>
                </a:solidFill>
              </a:rPr>
              <a:t>공시에만 집중하는 것이 맞는 것인가</a:t>
            </a:r>
            <a:r>
              <a:rPr lang="en-US" altLang="ko-KR" sz="2400" b="1" dirty="0">
                <a:solidFill>
                  <a:schemeClr val="accent1"/>
                </a:solidFill>
              </a:rPr>
              <a:t>?</a:t>
            </a:r>
          </a:p>
          <a:p>
            <a:pPr fontAlgn="base"/>
            <a:endParaRPr lang="en-US" altLang="ko-KR" sz="2400" b="1" dirty="0">
              <a:solidFill>
                <a:schemeClr val="accent1"/>
              </a:solidFill>
            </a:endParaRPr>
          </a:p>
          <a:p>
            <a:pPr marL="285750" indent="-285750" fontAlgn="base">
              <a:lnSpc>
                <a:spcPct val="150000"/>
              </a:lnSpc>
              <a:buFont typeface="Arial" panose="020B0604020202020204" pitchFamily="34" charset="0"/>
              <a:buChar char="•"/>
            </a:pPr>
            <a:r>
              <a:rPr lang="ko-KR" altLang="en-US" dirty="0">
                <a:latin typeface="+mj-lt"/>
              </a:rPr>
              <a:t>측정에 대한 방법론을 구체적으로 다루고 있지 않음</a:t>
            </a:r>
            <a:r>
              <a:rPr lang="en-US" altLang="ko-KR" dirty="0">
                <a:latin typeface="+mj-lt"/>
              </a:rPr>
              <a:t> (</a:t>
            </a:r>
            <a:r>
              <a:rPr lang="ko-KR" altLang="en-US" dirty="0">
                <a:latin typeface="+mj-lt"/>
              </a:rPr>
              <a:t>예</a:t>
            </a:r>
            <a:r>
              <a:rPr lang="en-US" altLang="ko-KR" dirty="0">
                <a:latin typeface="+mj-lt"/>
              </a:rPr>
              <a:t>: GHG protocol, PCAF, </a:t>
            </a:r>
            <a:r>
              <a:rPr lang="en-US" altLang="ko-KR" dirty="0" err="1">
                <a:latin typeface="+mj-lt"/>
              </a:rPr>
              <a:t>SBTi</a:t>
            </a:r>
            <a:r>
              <a:rPr lang="en-US" altLang="ko-KR" dirty="0">
                <a:latin typeface="+mj-lt"/>
              </a:rPr>
              <a:t> </a:t>
            </a:r>
            <a:r>
              <a:rPr lang="ko-KR" altLang="en-US" dirty="0">
                <a:latin typeface="+mj-lt"/>
              </a:rPr>
              <a:t>등에 의존</a:t>
            </a:r>
            <a:r>
              <a:rPr lang="en-US" altLang="ko-KR" dirty="0">
                <a:latin typeface="+mj-lt"/>
              </a:rPr>
              <a:t>)</a:t>
            </a:r>
          </a:p>
          <a:p>
            <a:pPr marL="285750" indent="-285750" fontAlgn="base">
              <a:lnSpc>
                <a:spcPct val="150000"/>
              </a:lnSpc>
              <a:buFont typeface="Arial" panose="020B0604020202020204" pitchFamily="34" charset="0"/>
              <a:buChar char="•"/>
            </a:pPr>
            <a:endParaRPr lang="en-US" altLang="ko-KR" dirty="0">
              <a:latin typeface="+mj-lt"/>
            </a:endParaRPr>
          </a:p>
          <a:p>
            <a:pPr marL="285750" indent="-285750" fontAlgn="base">
              <a:lnSpc>
                <a:spcPct val="150000"/>
              </a:lnSpc>
              <a:buFont typeface="Arial" panose="020B0604020202020204" pitchFamily="34" charset="0"/>
              <a:buChar char="•"/>
            </a:pPr>
            <a:r>
              <a:rPr lang="ko-KR" altLang="en-US" dirty="0">
                <a:latin typeface="+mj-lt"/>
              </a:rPr>
              <a:t>측정이 일관되지 않으면</a:t>
            </a:r>
            <a:r>
              <a:rPr lang="en-US" altLang="ko-KR" dirty="0">
                <a:latin typeface="+mj-lt"/>
              </a:rPr>
              <a:t>, </a:t>
            </a:r>
            <a:r>
              <a:rPr lang="ko-KR" altLang="en-US" dirty="0" err="1">
                <a:latin typeface="+mj-lt"/>
              </a:rPr>
              <a:t>시계열적</a:t>
            </a:r>
            <a:r>
              <a:rPr lang="en-US" altLang="ko-KR" dirty="0">
                <a:latin typeface="+mj-lt"/>
              </a:rPr>
              <a:t>, </a:t>
            </a:r>
            <a:r>
              <a:rPr lang="ko-KR" altLang="en-US" dirty="0">
                <a:latin typeface="+mj-lt"/>
              </a:rPr>
              <a:t>횡단면적 비교가능성이 낮을 수 있음</a:t>
            </a:r>
            <a:endParaRPr lang="en-US" altLang="ko-KR" dirty="0">
              <a:latin typeface="+mj-lt"/>
            </a:endParaRPr>
          </a:p>
          <a:p>
            <a:pPr marL="285750" indent="-285750" fontAlgn="base">
              <a:lnSpc>
                <a:spcPct val="150000"/>
              </a:lnSpc>
              <a:buFont typeface="Arial" panose="020B0604020202020204" pitchFamily="34" charset="0"/>
              <a:buChar char="•"/>
            </a:pPr>
            <a:endParaRPr lang="en-US" altLang="ko-KR" dirty="0">
              <a:latin typeface="+mj-lt"/>
            </a:endParaRPr>
          </a:p>
          <a:p>
            <a:pPr marL="285750" indent="-285750" fontAlgn="base">
              <a:lnSpc>
                <a:spcPct val="150000"/>
              </a:lnSpc>
              <a:buFont typeface="Arial" panose="020B0604020202020204" pitchFamily="34" charset="0"/>
              <a:buChar char="•"/>
            </a:pPr>
            <a:r>
              <a:rPr lang="ko-KR" altLang="en-US" dirty="0">
                <a:latin typeface="+mj-lt"/>
              </a:rPr>
              <a:t>측정에 대해 많은 가정과 </a:t>
            </a:r>
            <a:r>
              <a:rPr lang="en-US" altLang="ko-KR" dirty="0">
                <a:latin typeface="+mj-lt"/>
              </a:rPr>
              <a:t>2</a:t>
            </a:r>
            <a:r>
              <a:rPr lang="ko-KR" altLang="en-US" dirty="0">
                <a:latin typeface="+mj-lt"/>
              </a:rPr>
              <a:t>차 데이터에 의존하고 있어</a:t>
            </a:r>
            <a:r>
              <a:rPr lang="en-US" altLang="ko-KR" dirty="0">
                <a:latin typeface="+mj-lt"/>
              </a:rPr>
              <a:t>, </a:t>
            </a:r>
            <a:r>
              <a:rPr lang="ko-KR" altLang="en-US" dirty="0">
                <a:latin typeface="+mj-lt"/>
              </a:rPr>
              <a:t>결과값에 대한 신뢰성이 낮음</a:t>
            </a:r>
            <a:endParaRPr lang="en-US" altLang="ko-KR" dirty="0">
              <a:latin typeface="+mj-lt"/>
            </a:endParaRPr>
          </a:p>
          <a:p>
            <a:pPr marL="285750" indent="-285750" fontAlgn="base">
              <a:lnSpc>
                <a:spcPct val="150000"/>
              </a:lnSpc>
              <a:buFont typeface="Arial" panose="020B0604020202020204" pitchFamily="34" charset="0"/>
              <a:buChar char="•"/>
            </a:pPr>
            <a:endParaRPr lang="en-US" altLang="ko-KR" dirty="0">
              <a:latin typeface="+mj-lt"/>
            </a:endParaRPr>
          </a:p>
          <a:p>
            <a:pPr marL="285750" indent="-285750" fontAlgn="base">
              <a:lnSpc>
                <a:spcPct val="150000"/>
              </a:lnSpc>
              <a:buFont typeface="Arial" panose="020B0604020202020204" pitchFamily="34" charset="0"/>
              <a:buChar char="•"/>
            </a:pPr>
            <a:r>
              <a:rPr lang="ko-KR" altLang="en-US" dirty="0">
                <a:latin typeface="+mj-lt"/>
              </a:rPr>
              <a:t>비교가능성과 신뢰성이 낮은 데이터의 공시는 시장의 혼란을 가져올 수 있는 역효과 발생 가능 </a:t>
            </a:r>
          </a:p>
        </p:txBody>
      </p:sp>
    </p:spTree>
    <p:extLst>
      <p:ext uri="{BB962C8B-B14F-4D97-AF65-F5344CB8AC3E}">
        <p14:creationId xmlns:p14="http://schemas.microsoft.com/office/powerpoint/2010/main" val="15873215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E0118B43-D33B-05CF-FC62-D8175DDE0398}"/>
              </a:ext>
            </a:extLst>
          </p:cNvPr>
          <p:cNvSpPr>
            <a:spLocks noGrp="1"/>
          </p:cNvSpPr>
          <p:nvPr>
            <p:ph idx="1"/>
          </p:nvPr>
        </p:nvSpPr>
        <p:spPr>
          <a:xfrm>
            <a:off x="838200" y="1395413"/>
            <a:ext cx="10515600" cy="4351338"/>
          </a:xfrm>
        </p:spPr>
        <p:txBody>
          <a:bodyPr>
            <a:normAutofit fontScale="92500" lnSpcReduction="20000"/>
          </a:bodyPr>
          <a:lstStyle/>
          <a:p>
            <a:pPr>
              <a:lnSpc>
                <a:spcPct val="110000"/>
              </a:lnSpc>
            </a:pPr>
            <a:r>
              <a:rPr lang="en-US" altLang="ko-KR" sz="2400" dirty="0"/>
              <a:t>Many people now believe “Disclosure of carbon related information” is required but how?</a:t>
            </a:r>
          </a:p>
          <a:p>
            <a:pPr>
              <a:lnSpc>
                <a:spcPct val="110000"/>
              </a:lnSpc>
            </a:pPr>
            <a:r>
              <a:rPr lang="en-US" altLang="ko-KR" sz="2400" dirty="0"/>
              <a:t>Diverse disclosure standards??</a:t>
            </a:r>
          </a:p>
          <a:p>
            <a:pPr>
              <a:lnSpc>
                <a:spcPct val="110000"/>
              </a:lnSpc>
            </a:pPr>
            <a:r>
              <a:rPr lang="en-US" altLang="ko-KR" sz="2400" dirty="0"/>
              <a:t>Is GHG Protocol good enough for</a:t>
            </a:r>
            <a:r>
              <a:rPr lang="ko-KR" altLang="en-US" sz="2400" dirty="0"/>
              <a:t> </a:t>
            </a:r>
            <a:r>
              <a:rPr lang="en-US" altLang="ko-KR" sz="2400" dirty="0"/>
              <a:t>measurement?</a:t>
            </a:r>
          </a:p>
          <a:p>
            <a:pPr>
              <a:lnSpc>
                <a:spcPct val="110000"/>
              </a:lnSpc>
            </a:pPr>
            <a:r>
              <a:rPr lang="en-US" altLang="ko-KR" sz="2400" dirty="0"/>
              <a:t>No accounting people involved in accounting standards </a:t>
            </a:r>
          </a:p>
          <a:p>
            <a:pPr>
              <a:lnSpc>
                <a:spcPct val="110000"/>
              </a:lnSpc>
            </a:pPr>
            <a:r>
              <a:rPr lang="en-US" altLang="ko-KR" sz="2400" dirty="0"/>
              <a:t>Needs more refined accounting standards (Voluntary vs Compulsory?)</a:t>
            </a:r>
          </a:p>
          <a:p>
            <a:pPr>
              <a:lnSpc>
                <a:spcPct val="110000"/>
              </a:lnSpc>
            </a:pPr>
            <a:r>
              <a:rPr lang="en-US" altLang="ko-KR" sz="2400" dirty="0"/>
              <a:t>Devils are in the details !!!!</a:t>
            </a:r>
          </a:p>
          <a:p>
            <a:pPr>
              <a:lnSpc>
                <a:spcPct val="110000"/>
              </a:lnSpc>
            </a:pPr>
            <a:r>
              <a:rPr lang="en-US" altLang="ko-KR" sz="2400" dirty="0"/>
              <a:t>Need more refined approaches for the regulation of carbon related issues in capital markets only???</a:t>
            </a:r>
          </a:p>
          <a:p>
            <a:pPr>
              <a:lnSpc>
                <a:spcPct val="110000"/>
              </a:lnSpc>
            </a:pPr>
            <a:r>
              <a:rPr lang="en-US" altLang="ko-KR" sz="2400" dirty="0"/>
              <a:t>How we set our institutional settings become very important, especially for corporations</a:t>
            </a:r>
            <a:endParaRPr lang="ko-KR" altLang="en-US" sz="2400" dirty="0"/>
          </a:p>
        </p:txBody>
      </p:sp>
      <p:sp>
        <p:nvSpPr>
          <p:cNvPr id="4" name="직사각형 3">
            <a:extLst>
              <a:ext uri="{FF2B5EF4-FFF2-40B4-BE49-F238E27FC236}">
                <a16:creationId xmlns:a16="http://schemas.microsoft.com/office/drawing/2014/main" id="{4FDAA8DB-A0B0-DE4D-15FF-5081A60664D6}"/>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A8C079D1-1F6F-F991-AABB-E924057E3E85}"/>
              </a:ext>
            </a:extLst>
          </p:cNvPr>
          <p:cNvGrpSpPr/>
          <p:nvPr/>
        </p:nvGrpSpPr>
        <p:grpSpPr>
          <a:xfrm>
            <a:off x="404018" y="230978"/>
            <a:ext cx="3126157" cy="721519"/>
            <a:chOff x="404018" y="230978"/>
            <a:chExt cx="3126157" cy="721519"/>
          </a:xfrm>
        </p:grpSpPr>
        <p:sp>
          <p:nvSpPr>
            <p:cNvPr id="6" name="TextBox 5">
              <a:extLst>
                <a:ext uri="{FF2B5EF4-FFF2-40B4-BE49-F238E27FC236}">
                  <a16:creationId xmlns:a16="http://schemas.microsoft.com/office/drawing/2014/main" id="{6EB0E188-061F-7384-CB55-44E6C8231F44}"/>
                </a:ext>
              </a:extLst>
            </p:cNvPr>
            <p:cNvSpPr txBox="1"/>
            <p:nvPr/>
          </p:nvSpPr>
          <p:spPr>
            <a:xfrm>
              <a:off x="959663" y="263915"/>
              <a:ext cx="2570512" cy="523220"/>
            </a:xfrm>
            <a:prstGeom prst="rect">
              <a:avLst/>
            </a:prstGeom>
            <a:noFill/>
          </p:spPr>
          <p:txBody>
            <a:bodyPr wrap="none" rtlCol="0">
              <a:spAutoFit/>
            </a:bodyPr>
            <a:lstStyle/>
            <a:p>
              <a:r>
                <a:rPr lang="en-US" altLang="ko-KR" sz="2800" b="1" dirty="0"/>
                <a:t>Takeaways (1)</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9F6F2178-5556-664B-C225-6D26CA8F883F}"/>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C4707DBD-3D86-BF57-A83B-E7CB107E6E9A}"/>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80878121-CF5B-7CF9-C26C-A70AC96207E1}"/>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6398D91F-5EEB-66CC-E7EE-D936A3F81F64}"/>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74756E28-F600-5EAD-3091-D38D02544ABD}"/>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06</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CB4CE1B8-0B33-18E7-E3AE-3ED178C058C2}"/>
              </a:ext>
            </a:extLst>
          </p:cNvPr>
          <p:cNvSpPr>
            <a:spLocks noGrp="1"/>
          </p:cNvSpPr>
          <p:nvPr>
            <p:ph type="sldNum" sz="quarter" idx="12"/>
          </p:nvPr>
        </p:nvSpPr>
        <p:spPr/>
        <p:txBody>
          <a:bodyPr/>
          <a:lstStyle/>
          <a:p>
            <a:fld id="{2A3BDE75-907D-4853-87E8-76DDB018510F}" type="slidenum">
              <a:rPr lang="ko-KR" altLang="en-US" smtClean="0"/>
              <a:t>59</a:t>
            </a:fld>
            <a:endParaRPr lang="ko-KR" altLang="en-US"/>
          </a:p>
        </p:txBody>
      </p:sp>
    </p:spTree>
    <p:extLst>
      <p:ext uri="{BB962C8B-B14F-4D97-AF65-F5344CB8AC3E}">
        <p14:creationId xmlns:p14="http://schemas.microsoft.com/office/powerpoint/2010/main" val="3510652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75C5AC8F-A028-456F-BB8F-C3CA84FF59FC}"/>
              </a:ext>
            </a:extLst>
          </p:cNvPr>
          <p:cNvSpPr>
            <a:spLocks noGrp="1"/>
          </p:cNvSpPr>
          <p:nvPr>
            <p:ph idx="1"/>
          </p:nvPr>
        </p:nvSpPr>
        <p:spPr>
          <a:xfrm>
            <a:off x="460808" y="1216412"/>
            <a:ext cx="11443170" cy="4989223"/>
          </a:xfrm>
        </p:spPr>
        <p:txBody>
          <a:bodyPr>
            <a:normAutofit/>
          </a:bodyPr>
          <a:lstStyle/>
          <a:p>
            <a:pPr>
              <a:lnSpc>
                <a:spcPct val="100000"/>
              </a:lnSpc>
            </a:pPr>
            <a:r>
              <a:rPr lang="en-US" altLang="ko-KR" sz="2400" dirty="0"/>
              <a:t>More clear accounting standards for carbon emissions (not only for Scope 3 but also Scope 1 and 2)</a:t>
            </a:r>
          </a:p>
          <a:p>
            <a:pPr>
              <a:lnSpc>
                <a:spcPct val="100000"/>
              </a:lnSpc>
            </a:pPr>
            <a:endParaRPr lang="en-US" altLang="ko-KR" sz="2400" dirty="0"/>
          </a:p>
          <a:p>
            <a:pPr>
              <a:lnSpc>
                <a:spcPct val="100000"/>
              </a:lnSpc>
            </a:pPr>
            <a:r>
              <a:rPr lang="en-US" altLang="ko-KR" sz="2400" dirty="0"/>
              <a:t>Carbon emissions information only for everybody including investors? </a:t>
            </a:r>
            <a:r>
              <a:rPr lang="ko-KR" altLang="en-US" sz="2400" dirty="0"/>
              <a:t>환경보호 목적  </a:t>
            </a:r>
            <a:r>
              <a:rPr lang="en-US" altLang="ko-KR" sz="2400" dirty="0"/>
              <a:t>vs </a:t>
            </a:r>
            <a:r>
              <a:rPr lang="ko-KR" altLang="en-US" sz="2400" dirty="0"/>
              <a:t>기업의 지속가능성과 투자자 보호 목적이 일치</a:t>
            </a:r>
            <a:r>
              <a:rPr lang="en-US" altLang="ko-KR" sz="2400" dirty="0"/>
              <a:t>??? (how</a:t>
            </a:r>
            <a:r>
              <a:rPr lang="ko-KR" altLang="en-US" sz="2400" dirty="0"/>
              <a:t> </a:t>
            </a:r>
            <a:r>
              <a:rPr lang="en-US" altLang="ko-KR" sz="2400" dirty="0"/>
              <a:t>to reconcile?)</a:t>
            </a:r>
          </a:p>
          <a:p>
            <a:pPr>
              <a:lnSpc>
                <a:spcPct val="100000"/>
              </a:lnSpc>
            </a:pPr>
            <a:endParaRPr lang="en-US" altLang="ko-KR" sz="2400" dirty="0"/>
          </a:p>
          <a:p>
            <a:pPr>
              <a:lnSpc>
                <a:spcPct val="100000"/>
              </a:lnSpc>
            </a:pPr>
            <a:r>
              <a:rPr lang="en-US" altLang="ko-KR" sz="2400" dirty="0"/>
              <a:t>Who and How to contribute to carbon reduction while fairly protecting interest parties of firms?</a:t>
            </a:r>
          </a:p>
          <a:p>
            <a:pPr>
              <a:lnSpc>
                <a:spcPct val="100000"/>
              </a:lnSpc>
            </a:pPr>
            <a:endParaRPr lang="en-US" altLang="ko-KR" sz="2400" dirty="0"/>
          </a:p>
          <a:p>
            <a:pPr>
              <a:lnSpc>
                <a:spcPct val="100000"/>
              </a:lnSpc>
            </a:pPr>
            <a:r>
              <a:rPr lang="en-US" altLang="ko-KR" sz="2400" dirty="0"/>
              <a:t>Needs more attention and efforts from everybody, especially from accounting area!!!!</a:t>
            </a:r>
          </a:p>
        </p:txBody>
      </p:sp>
      <p:sp>
        <p:nvSpPr>
          <p:cNvPr id="4" name="직사각형 3">
            <a:extLst>
              <a:ext uri="{FF2B5EF4-FFF2-40B4-BE49-F238E27FC236}">
                <a16:creationId xmlns:a16="http://schemas.microsoft.com/office/drawing/2014/main" id="{C17B042B-178F-D430-CD60-975131128247}"/>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5" name="그룹 4">
            <a:extLst>
              <a:ext uri="{FF2B5EF4-FFF2-40B4-BE49-F238E27FC236}">
                <a16:creationId xmlns:a16="http://schemas.microsoft.com/office/drawing/2014/main" id="{7635B3D1-E4DC-7FF8-6E76-055A2AD22951}"/>
              </a:ext>
            </a:extLst>
          </p:cNvPr>
          <p:cNvGrpSpPr/>
          <p:nvPr/>
        </p:nvGrpSpPr>
        <p:grpSpPr>
          <a:xfrm>
            <a:off x="404018" y="230978"/>
            <a:ext cx="4830148" cy="721519"/>
            <a:chOff x="404018" y="230978"/>
            <a:chExt cx="4830148" cy="721519"/>
          </a:xfrm>
        </p:grpSpPr>
        <p:sp>
          <p:nvSpPr>
            <p:cNvPr id="6" name="TextBox 5">
              <a:extLst>
                <a:ext uri="{FF2B5EF4-FFF2-40B4-BE49-F238E27FC236}">
                  <a16:creationId xmlns:a16="http://schemas.microsoft.com/office/drawing/2014/main" id="{B88A7915-6CB4-03F4-C887-BDFC6566764D}"/>
                </a:ext>
              </a:extLst>
            </p:cNvPr>
            <p:cNvSpPr txBox="1"/>
            <p:nvPr/>
          </p:nvSpPr>
          <p:spPr>
            <a:xfrm>
              <a:off x="959663" y="263915"/>
              <a:ext cx="4274503" cy="523220"/>
            </a:xfrm>
            <a:prstGeom prst="rect">
              <a:avLst/>
            </a:prstGeom>
            <a:noFill/>
          </p:spPr>
          <p:txBody>
            <a:bodyPr wrap="none" rtlCol="0">
              <a:spAutoFit/>
            </a:bodyPr>
            <a:lstStyle/>
            <a:p>
              <a:r>
                <a:rPr lang="en-US" altLang="ko-KR" sz="2800" b="1" dirty="0"/>
                <a:t>Takeaways: Suggestions</a:t>
              </a:r>
              <a:endParaRPr lang="ko-KR" altLang="en-US" sz="2800" b="1" dirty="0">
                <a:ln>
                  <a:solidFill>
                    <a:schemeClr val="bg1">
                      <a:lumMod val="75000"/>
                      <a:alpha val="0"/>
                    </a:schemeClr>
                  </a:solidFill>
                </a:ln>
                <a:latin typeface="+mj-lt"/>
                <a:ea typeface="Noto Sans KR Bold" panose="020B0800000000000000" pitchFamily="50" charset="-127"/>
              </a:endParaRPr>
            </a:p>
          </p:txBody>
        </p:sp>
        <p:grpSp>
          <p:nvGrpSpPr>
            <p:cNvPr id="7" name="그룹 6">
              <a:extLst>
                <a:ext uri="{FF2B5EF4-FFF2-40B4-BE49-F238E27FC236}">
                  <a16:creationId xmlns:a16="http://schemas.microsoft.com/office/drawing/2014/main" id="{BB395BDF-3214-83A5-C4BA-76E0BBF7C6F0}"/>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CECD5D47-EA2B-DA3E-F50D-76E8F4D579EE}"/>
                  </a:ext>
                </a:extLst>
              </p:cNvPr>
              <p:cNvGrpSpPr/>
              <p:nvPr/>
            </p:nvGrpSpPr>
            <p:grpSpPr>
              <a:xfrm>
                <a:off x="404018" y="230978"/>
                <a:ext cx="507432" cy="721519"/>
                <a:chOff x="404018" y="230978"/>
                <a:chExt cx="507432" cy="721519"/>
              </a:xfrm>
            </p:grpSpPr>
            <p:sp>
              <p:nvSpPr>
                <p:cNvPr id="10" name="평행 사변형 9">
                  <a:extLst>
                    <a:ext uri="{FF2B5EF4-FFF2-40B4-BE49-F238E27FC236}">
                      <a16:creationId xmlns:a16="http://schemas.microsoft.com/office/drawing/2014/main" id="{30DD955F-CDA3-EFBF-FDF5-3E84D7C4F87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1" name="사각형: 둥근 모서리 10">
                  <a:extLst>
                    <a:ext uri="{FF2B5EF4-FFF2-40B4-BE49-F238E27FC236}">
                      <a16:creationId xmlns:a16="http://schemas.microsoft.com/office/drawing/2014/main" id="{FAE16017-D3B1-34C9-3419-14F7A835CB91}"/>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9" name="TextBox 8">
                <a:extLst>
                  <a:ext uri="{FF2B5EF4-FFF2-40B4-BE49-F238E27FC236}">
                    <a16:creationId xmlns:a16="http://schemas.microsoft.com/office/drawing/2014/main" id="{483F85A0-605D-AEBA-ACC8-FCF03FA12724}"/>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06</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15" name="슬라이드 번호 개체 틀 14">
            <a:extLst>
              <a:ext uri="{FF2B5EF4-FFF2-40B4-BE49-F238E27FC236}">
                <a16:creationId xmlns:a16="http://schemas.microsoft.com/office/drawing/2014/main" id="{AA3BEE4C-06F8-6FD8-785F-DC964B90FC5D}"/>
              </a:ext>
            </a:extLst>
          </p:cNvPr>
          <p:cNvSpPr>
            <a:spLocks noGrp="1"/>
          </p:cNvSpPr>
          <p:nvPr>
            <p:ph type="sldNum" sz="quarter" idx="12"/>
          </p:nvPr>
        </p:nvSpPr>
        <p:spPr/>
        <p:txBody>
          <a:bodyPr/>
          <a:lstStyle/>
          <a:p>
            <a:fld id="{2A3BDE75-907D-4853-87E8-76DDB018510F}" type="slidenum">
              <a:rPr lang="ko-KR" altLang="en-US" smtClean="0"/>
              <a:t>60</a:t>
            </a:fld>
            <a:endParaRPr lang="ko-KR" altLang="en-US"/>
          </a:p>
        </p:txBody>
      </p:sp>
    </p:spTree>
    <p:extLst>
      <p:ext uri="{BB962C8B-B14F-4D97-AF65-F5344CB8AC3E}">
        <p14:creationId xmlns:p14="http://schemas.microsoft.com/office/powerpoint/2010/main" val="35068384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67D74BA3-C74F-2B21-8498-6EF1B6DE021A}"/>
              </a:ext>
            </a:extLst>
          </p:cNvPr>
          <p:cNvSpPr>
            <a:spLocks noGrp="1"/>
          </p:cNvSpPr>
          <p:nvPr>
            <p:ph idx="1"/>
          </p:nvPr>
        </p:nvSpPr>
        <p:spPr>
          <a:xfrm>
            <a:off x="838200" y="1253331"/>
            <a:ext cx="10515600" cy="4351338"/>
          </a:xfrm>
        </p:spPr>
        <p:txBody>
          <a:bodyPr anchor="ctr"/>
          <a:lstStyle/>
          <a:p>
            <a:pPr marL="0" indent="0" algn="ctr">
              <a:buNone/>
            </a:pPr>
            <a:r>
              <a:rPr lang="en-US" altLang="ko-KR" sz="2800" dirty="0"/>
              <a:t>The difficulty lies, not in the new ideas, but in escaping from the old ones, which ramify, for those brought up as most of us have been, into every corner of our minds.</a:t>
            </a:r>
          </a:p>
          <a:p>
            <a:pPr marL="0" indent="0" algn="ctr">
              <a:buNone/>
            </a:pPr>
            <a:r>
              <a:rPr lang="en-US" altLang="ko-KR" dirty="0"/>
              <a:t>By</a:t>
            </a:r>
            <a:r>
              <a:rPr lang="ko-KR" altLang="en-US" dirty="0"/>
              <a:t> </a:t>
            </a:r>
            <a:r>
              <a:rPr lang="en-US" altLang="ko-KR" sz="2800" dirty="0"/>
              <a:t>John Maynard Keynes</a:t>
            </a:r>
          </a:p>
          <a:p>
            <a:pPr marL="0" indent="0" algn="ctr">
              <a:buNone/>
            </a:pPr>
            <a:endParaRPr lang="en-US" altLang="ko-KR" dirty="0"/>
          </a:p>
          <a:p>
            <a:pPr marL="0" indent="0" algn="ctr">
              <a:buNone/>
            </a:pPr>
            <a:r>
              <a:rPr lang="en-US" altLang="ko-KR" dirty="0"/>
              <a:t>Thank you!!!!</a:t>
            </a:r>
          </a:p>
        </p:txBody>
      </p:sp>
      <p:sp>
        <p:nvSpPr>
          <p:cNvPr id="2" name="슬라이드 번호 개체 틀 1">
            <a:extLst>
              <a:ext uri="{FF2B5EF4-FFF2-40B4-BE49-F238E27FC236}">
                <a16:creationId xmlns:a16="http://schemas.microsoft.com/office/drawing/2014/main" id="{016DD649-59EC-4769-1781-7DF3BB3316C5}"/>
              </a:ext>
            </a:extLst>
          </p:cNvPr>
          <p:cNvSpPr>
            <a:spLocks noGrp="1"/>
          </p:cNvSpPr>
          <p:nvPr>
            <p:ph type="sldNum" sz="quarter" idx="12"/>
          </p:nvPr>
        </p:nvSpPr>
        <p:spPr/>
        <p:txBody>
          <a:bodyPr/>
          <a:lstStyle/>
          <a:p>
            <a:fld id="{2A3BDE75-907D-4853-87E8-76DDB018510F}" type="slidenum">
              <a:rPr lang="ko-KR" altLang="en-US" smtClean="0"/>
              <a:t>61</a:t>
            </a:fld>
            <a:endParaRPr lang="ko-KR" altLang="en-US"/>
          </a:p>
        </p:txBody>
      </p:sp>
    </p:spTree>
    <p:extLst>
      <p:ext uri="{BB962C8B-B14F-4D97-AF65-F5344CB8AC3E}">
        <p14:creationId xmlns:p14="http://schemas.microsoft.com/office/powerpoint/2010/main" val="351594572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3239</TotalTime>
  <Words>4491</Words>
  <Application>Microsoft Office PowerPoint</Application>
  <PresentationFormat>와이드스크린</PresentationFormat>
  <Paragraphs>653</Paragraphs>
  <Slides>61</Slides>
  <Notes>12</Notes>
  <HiddenSlides>0</HiddenSlides>
  <MMClips>0</MMClips>
  <ScaleCrop>false</ScaleCrop>
  <HeadingPairs>
    <vt:vector size="8" baseType="variant">
      <vt:variant>
        <vt:lpstr>사용한 글꼴</vt:lpstr>
      </vt:variant>
      <vt:variant>
        <vt:i4>11</vt:i4>
      </vt:variant>
      <vt:variant>
        <vt:lpstr>테마</vt:lpstr>
      </vt:variant>
      <vt:variant>
        <vt:i4>1</vt:i4>
      </vt:variant>
      <vt:variant>
        <vt:lpstr>포함된 OLE 서버</vt:lpstr>
      </vt:variant>
      <vt:variant>
        <vt:i4>2</vt:i4>
      </vt:variant>
      <vt:variant>
        <vt:lpstr>슬라이드 제목</vt:lpstr>
      </vt:variant>
      <vt:variant>
        <vt:i4>61</vt:i4>
      </vt:variant>
    </vt:vector>
  </HeadingPairs>
  <TitlesOfParts>
    <vt:vector size="75" baseType="lpstr">
      <vt:lpstr>Noto Sans CJK KR Regular</vt:lpstr>
      <vt:lpstr>Noto Sans KR Light</vt:lpstr>
      <vt:lpstr>나눔스퀘어</vt:lpstr>
      <vt:lpstr>나눔스퀘어OTF Bold</vt:lpstr>
      <vt:lpstr>나눔스퀘어OTF ExtraBold</vt:lpstr>
      <vt:lpstr>맑은 고딕</vt:lpstr>
      <vt:lpstr>함초롬바탕</vt:lpstr>
      <vt:lpstr>휴먼명조</vt:lpstr>
      <vt:lpstr>Arial</vt:lpstr>
      <vt:lpstr>Noto Sans</vt:lpstr>
      <vt:lpstr>Wingdings</vt:lpstr>
      <vt:lpstr>Office 테마</vt:lpstr>
      <vt:lpstr>비트맵 이미지</vt:lpstr>
      <vt:lpstr>Bitmap Image</vt:lpstr>
      <vt:lpstr>탄소회계와 GHG procotol 그리고 글로벌 기후 공시 6주차, 7주차 강의안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탄소회계와 공시기준</dc:title>
  <dc:creator>정석우[ 교수 / 경영학과 ]</dc:creator>
  <cp:lastModifiedBy>OWNER</cp:lastModifiedBy>
  <cp:revision>38</cp:revision>
  <dcterms:created xsi:type="dcterms:W3CDTF">2022-11-23T14:50:25Z</dcterms:created>
  <dcterms:modified xsi:type="dcterms:W3CDTF">2024-08-27T07:27:18Z</dcterms:modified>
</cp:coreProperties>
</file>