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70" r:id="rId14"/>
    <p:sldId id="272" r:id="rId15"/>
    <p:sldId id="273" r:id="rId16"/>
    <p:sldId id="276" r:id="rId17"/>
    <p:sldId id="278" r:id="rId18"/>
    <p:sldId id="279" r:id="rId19"/>
    <p:sldId id="277" r:id="rId20"/>
    <p:sldId id="281" r:id="rId21"/>
    <p:sldId id="282" r:id="rId22"/>
    <p:sldId id="283" r:id="rId23"/>
    <p:sldId id="284" r:id="rId24"/>
    <p:sldId id="285" r:id="rId25"/>
    <p:sldId id="286" r:id="rId26"/>
    <p:sldId id="287" r:id="rId27"/>
    <p:sldId id="289" r:id="rId28"/>
    <p:sldId id="288" r:id="rId29"/>
    <p:sldId id="290" r:id="rId30"/>
    <p:sldId id="291" r:id="rId31"/>
    <p:sldId id="292" r:id="rId32"/>
    <p:sldId id="293" r:id="rId33"/>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4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50805F-0902-4E33-BBF5-3BA52C06F4E1}" type="datetimeFigureOut">
              <a:rPr lang="ko-KR" altLang="en-US" smtClean="0"/>
              <a:t>2024-08-29</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D03256-7D5A-43A3-AA76-5A542D04D018}" type="slidenum">
              <a:rPr lang="ko-KR" altLang="en-US" smtClean="0"/>
              <a:t>‹#›</a:t>
            </a:fld>
            <a:endParaRPr lang="ko-KR" altLang="en-US"/>
          </a:p>
        </p:txBody>
      </p:sp>
    </p:spTree>
    <p:extLst>
      <p:ext uri="{BB962C8B-B14F-4D97-AF65-F5344CB8AC3E}">
        <p14:creationId xmlns:p14="http://schemas.microsoft.com/office/powerpoint/2010/main" val="3962540789"/>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p:cNvSpPr>
            <a:spLocks noGrp="1"/>
          </p:cNvSpPr>
          <p:nvPr>
            <p:ph type="dt" sz="half" idx="10"/>
          </p:nvPr>
        </p:nvSpPr>
        <p:spPr/>
        <p:txBody>
          <a:bodyPr/>
          <a:lstStyle/>
          <a:p>
            <a:fld id="{881CFA99-5D5D-40FE-BA9F-66C164C8589D}" type="datetimeFigureOut">
              <a:rPr lang="ko-KR" altLang="en-US" smtClean="0"/>
              <a:t>2024-08-29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294050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81CFA99-5D5D-40FE-BA9F-66C164C8589D}" type="datetimeFigureOut">
              <a:rPr lang="ko-KR" altLang="en-US" smtClean="0"/>
              <a:t>2024-08-29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2220084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881CFA99-5D5D-40FE-BA9F-66C164C8589D}" type="datetimeFigureOut">
              <a:rPr lang="ko-KR" altLang="en-US" smtClean="0"/>
              <a:t>2024-08-29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138333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881CFA99-5D5D-40FE-BA9F-66C164C8589D}" type="datetimeFigureOut">
              <a:rPr lang="ko-KR" altLang="en-US" smtClean="0"/>
              <a:t>2024-08-29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60087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881CFA99-5D5D-40FE-BA9F-66C164C8589D}" type="datetimeFigureOut">
              <a:rPr lang="ko-KR" altLang="en-US" smtClean="0"/>
              <a:t>2024-08-29</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655814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881CFA99-5D5D-40FE-BA9F-66C164C8589D}" type="datetimeFigureOut">
              <a:rPr lang="ko-KR" altLang="en-US" smtClean="0"/>
              <a:t>2024-08-29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3327042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881CFA99-5D5D-40FE-BA9F-66C164C8589D}" type="datetimeFigureOut">
              <a:rPr lang="ko-KR" altLang="en-US" smtClean="0"/>
              <a:t>2024-08-29</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4264518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881CFA99-5D5D-40FE-BA9F-66C164C8589D}" type="datetimeFigureOut">
              <a:rPr lang="ko-KR" altLang="en-US" smtClean="0"/>
              <a:t>2024-08-29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28202190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881CFA99-5D5D-40FE-BA9F-66C164C8589D}" type="datetimeFigureOut">
              <a:rPr lang="ko-KR" altLang="en-US" smtClean="0"/>
              <a:t>2024-08-29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3146313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81CFA99-5D5D-40FE-BA9F-66C164C8589D}" type="datetimeFigureOut">
              <a:rPr lang="ko-KR" altLang="en-US" smtClean="0"/>
              <a:t>2024-08-29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520120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81CFA99-5D5D-40FE-BA9F-66C164C8589D}" type="datetimeFigureOut">
              <a:rPr lang="ko-KR" altLang="en-US" smtClean="0"/>
              <a:t>2024-08-29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3134240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1CFA99-5D5D-40FE-BA9F-66C164C8589D}" type="datetimeFigureOut">
              <a:rPr lang="ko-KR" altLang="en-US" smtClean="0"/>
              <a:t>2024-08-29</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031CA9-7B84-4227-9BCD-564BCF237F43}" type="slidenum">
              <a:rPr lang="ko-KR" altLang="en-US" smtClean="0"/>
              <a:t>‹#›</a:t>
            </a:fld>
            <a:endParaRPr lang="ko-KR" altLang="en-US"/>
          </a:p>
        </p:txBody>
      </p:sp>
    </p:spTree>
    <p:extLst>
      <p:ext uri="{BB962C8B-B14F-4D97-AF65-F5344CB8AC3E}">
        <p14:creationId xmlns:p14="http://schemas.microsoft.com/office/powerpoint/2010/main" val="4475405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1307870" y="1022464"/>
            <a:ext cx="9144000" cy="1157461"/>
          </a:xfrm>
        </p:spPr>
        <p:txBody>
          <a:bodyPr>
            <a:noAutofit/>
          </a:bodyPr>
          <a:lstStyle/>
          <a:p>
            <a:r>
              <a:rPr lang="en-US" altLang="ko-KR" sz="3600" b="1" dirty="0"/>
              <a:t>SOCIAL-IMPACT EFFORTS THAT CREATE</a:t>
            </a:r>
            <a:br>
              <a:rPr lang="en-US" altLang="ko-KR" sz="3600" b="1" dirty="0"/>
            </a:br>
            <a:r>
              <a:rPr lang="en-US" altLang="ko-KR" sz="3600" b="1" dirty="0"/>
              <a:t>REAL VALUE</a:t>
            </a:r>
            <a:endParaRPr lang="ko-KR" altLang="en-US" sz="3600" dirty="0"/>
          </a:p>
        </p:txBody>
      </p:sp>
      <p:sp>
        <p:nvSpPr>
          <p:cNvPr id="3" name="부제목 2"/>
          <p:cNvSpPr>
            <a:spLocks noGrp="1"/>
          </p:cNvSpPr>
          <p:nvPr>
            <p:ph type="subTitle" idx="1"/>
          </p:nvPr>
        </p:nvSpPr>
        <p:spPr>
          <a:xfrm>
            <a:off x="1457499" y="2762453"/>
            <a:ext cx="9144000" cy="1655762"/>
          </a:xfrm>
        </p:spPr>
        <p:txBody>
          <a:bodyPr>
            <a:normAutofit/>
          </a:bodyPr>
          <a:lstStyle/>
          <a:p>
            <a:endParaRPr lang="en-US" altLang="ko-KR" dirty="0"/>
          </a:p>
          <a:p>
            <a:r>
              <a:rPr lang="en-US" altLang="ko-KR" dirty="0"/>
              <a:t>George </a:t>
            </a:r>
            <a:r>
              <a:rPr lang="en-US" altLang="ko-KR" dirty="0" err="1"/>
              <a:t>Serafeim</a:t>
            </a:r>
            <a:r>
              <a:rPr lang="en-US" altLang="ko-KR" dirty="0"/>
              <a:t> (</a:t>
            </a:r>
            <a:r>
              <a:rPr lang="en-US" altLang="ko-KR" i="1" dirty="0"/>
              <a:t>Harvard Business School)</a:t>
            </a:r>
          </a:p>
          <a:p>
            <a:endParaRPr lang="en-US" altLang="ko-KR" i="1" dirty="0"/>
          </a:p>
          <a:p>
            <a:endParaRPr lang="ko-KR" altLang="en-US" dirty="0"/>
          </a:p>
        </p:txBody>
      </p:sp>
    </p:spTree>
    <p:extLst>
      <p:ext uri="{BB962C8B-B14F-4D97-AF65-F5344CB8AC3E}">
        <p14:creationId xmlns:p14="http://schemas.microsoft.com/office/powerpoint/2010/main" val="4154887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They must be woven into your strategy and differentiate your company.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직사각형 7"/>
          <p:cNvSpPr/>
          <p:nvPr/>
        </p:nvSpPr>
        <p:spPr>
          <a:xfrm>
            <a:off x="365760" y="976942"/>
            <a:ext cx="9822882" cy="607667"/>
          </a:xfrm>
          <a:prstGeom prst="rect">
            <a:avLst/>
          </a:prstGeom>
        </p:spPr>
        <p:txBody>
          <a:bodyPr wrap="none">
            <a:spAutoFit/>
          </a:bodyPr>
          <a:lstStyle/>
          <a:p>
            <a:pPr algn="just" fontAlgn="base">
              <a:lnSpc>
                <a:spcPct val="160000"/>
              </a:lnSpc>
            </a:pPr>
            <a:r>
              <a:rPr lang="en-US" altLang="ko-KR" sz="2400" dirty="0">
                <a:latin typeface="Times New Roman" panose="02020603050405020304" pitchFamily="18" charset="0"/>
                <a:cs typeface="Times New Roman" panose="02020603050405020304" pitchFamily="18" charset="0"/>
              </a:rPr>
              <a:t>Today the (ESG or non-finance information) data is widely used by investors. </a:t>
            </a:r>
          </a:p>
        </p:txBody>
      </p:sp>
      <p:sp>
        <p:nvSpPr>
          <p:cNvPr id="9" name="TextBox 8"/>
          <p:cNvSpPr txBox="1"/>
          <p:nvPr/>
        </p:nvSpPr>
        <p:spPr>
          <a:xfrm>
            <a:off x="516467" y="1888067"/>
            <a:ext cx="10303933" cy="3046988"/>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(1) Some screen out poor ESG performers, assuming that the factors that cause companies to receive low ESG ratings will result in weak financial results. </a:t>
            </a:r>
          </a:p>
          <a:p>
            <a:r>
              <a:rPr lang="en-US" altLang="ko-KR" sz="2400" dirty="0">
                <a:latin typeface="Times New Roman" panose="02020603050405020304" pitchFamily="18" charset="0"/>
                <a:cs typeface="Times New Roman" panose="02020603050405020304" pitchFamily="18" charset="0"/>
              </a:rPr>
              <a:t>(2) Some seek out high ESG performers, expecting exemplary ESG behaviors to drive superior financial results, or wishing, for ethical reasons, to invest only in “green funds.” </a:t>
            </a:r>
          </a:p>
          <a:p>
            <a:r>
              <a:rPr lang="en-US" altLang="ko-KR" sz="2400" dirty="0">
                <a:latin typeface="Times New Roman" panose="02020603050405020304" pitchFamily="18" charset="0"/>
                <a:cs typeface="Times New Roman" panose="02020603050405020304" pitchFamily="18" charset="0"/>
              </a:rPr>
              <a:t>(3) Other investors incorporate ESG data into fundamental analysis.</a:t>
            </a:r>
          </a:p>
          <a:p>
            <a:r>
              <a:rPr lang="en-US" altLang="ko-KR" sz="2400" dirty="0">
                <a:latin typeface="Times New Roman" panose="02020603050405020304" pitchFamily="18" charset="0"/>
                <a:cs typeface="Times New Roman" panose="02020603050405020304" pitchFamily="18" charset="0"/>
              </a:rPr>
              <a:t>(4) And some use the data as activists, investing and then urging companies to clean up their acts. </a:t>
            </a:r>
          </a:p>
        </p:txBody>
      </p:sp>
      <p:sp>
        <p:nvSpPr>
          <p:cNvPr id="10" name="오른쪽 화살표 9"/>
          <p:cNvSpPr/>
          <p:nvPr/>
        </p:nvSpPr>
        <p:spPr>
          <a:xfrm>
            <a:off x="770467" y="5191946"/>
            <a:ext cx="355600"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TextBox 10"/>
          <p:cNvSpPr txBox="1"/>
          <p:nvPr/>
        </p:nvSpPr>
        <p:spPr>
          <a:xfrm>
            <a:off x="1219201" y="5080681"/>
            <a:ext cx="9889066" cy="1477328"/>
          </a:xfrm>
          <a:prstGeom prst="rect">
            <a:avLst/>
          </a:prstGeom>
          <a:noFill/>
        </p:spPr>
        <p:txBody>
          <a:bodyPr wrap="square" rtlCol="0">
            <a:spAutoFit/>
          </a:bodyPr>
          <a:lstStyle/>
          <a:p>
            <a:r>
              <a:rPr lang="ko-KR" altLang="en-US" dirty="0"/>
              <a:t>정보의 활용에 대한 접근방법이 이미 다양해졌고</a:t>
            </a:r>
            <a:r>
              <a:rPr lang="en-US" altLang="ko-KR" dirty="0"/>
              <a:t>, </a:t>
            </a:r>
            <a:r>
              <a:rPr lang="ko-KR" altLang="en-US" dirty="0"/>
              <a:t>그 에 따라 더 많이 이해관계자들을 형성하고 있음</a:t>
            </a:r>
            <a:r>
              <a:rPr lang="en-US" altLang="ko-KR" dirty="0"/>
              <a:t>. </a:t>
            </a:r>
            <a:r>
              <a:rPr lang="ko-KR" altLang="en-US" dirty="0"/>
              <a:t>이는 회계의 이해관계자들이 더 넓어졌음을 의미한다고 볼 수 있음</a:t>
            </a:r>
            <a:r>
              <a:rPr lang="en-US" altLang="ko-KR" dirty="0"/>
              <a:t>. </a:t>
            </a:r>
            <a:r>
              <a:rPr lang="ko-KR" altLang="en-US" dirty="0"/>
              <a:t>앞으로는 정책</a:t>
            </a:r>
            <a:r>
              <a:rPr lang="en-US" altLang="ko-KR" dirty="0"/>
              <a:t>, </a:t>
            </a:r>
            <a:r>
              <a:rPr lang="ko-KR" altLang="en-US" dirty="0"/>
              <a:t>복지</a:t>
            </a:r>
            <a:r>
              <a:rPr lang="en-US" altLang="ko-KR" dirty="0"/>
              <a:t>, </a:t>
            </a:r>
            <a:r>
              <a:rPr lang="ko-KR" altLang="en-US" dirty="0"/>
              <a:t>사회활동</a:t>
            </a:r>
            <a:r>
              <a:rPr lang="en-US" altLang="ko-KR" dirty="0"/>
              <a:t>, NGO</a:t>
            </a:r>
            <a:r>
              <a:rPr lang="ko-KR" altLang="en-US" dirty="0"/>
              <a:t> 등에 더 많고 높은 수준의 회계전문가를 요구할 것으로 판단됨</a:t>
            </a:r>
            <a:r>
              <a:rPr lang="en-US" altLang="ko-KR" dirty="0"/>
              <a:t>.</a:t>
            </a:r>
          </a:p>
          <a:p>
            <a:endParaRPr lang="en-US" altLang="ko-KR" dirty="0"/>
          </a:p>
          <a:p>
            <a:r>
              <a:rPr lang="ko-KR" altLang="en-US" dirty="0"/>
              <a:t>정체되어 있는 회계의 활동범위를 넓힐 수 있는 좋은 기회</a:t>
            </a:r>
            <a:r>
              <a:rPr lang="en-US" altLang="ko-KR" dirty="0"/>
              <a:t>. </a:t>
            </a:r>
            <a:r>
              <a:rPr lang="ko-KR" altLang="en-US" dirty="0"/>
              <a:t>회계의 위상이 더 높아질 수 있음</a:t>
            </a:r>
            <a:r>
              <a:rPr lang="en-US" altLang="ko-KR" dirty="0"/>
              <a:t>.</a:t>
            </a:r>
            <a:endParaRPr lang="ko-KR" altLang="en-US" dirty="0"/>
          </a:p>
        </p:txBody>
      </p:sp>
    </p:spTree>
    <p:extLst>
      <p:ext uri="{BB962C8B-B14F-4D97-AF65-F5344CB8AC3E}">
        <p14:creationId xmlns:p14="http://schemas.microsoft.com/office/powerpoint/2010/main" val="1000019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They must be woven into your strategy and differentiate your company.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직사각형 7"/>
          <p:cNvSpPr/>
          <p:nvPr/>
        </p:nvSpPr>
        <p:spPr>
          <a:xfrm>
            <a:off x="365760" y="1076002"/>
            <a:ext cx="11371811" cy="3046988"/>
          </a:xfrm>
          <a:prstGeom prst="rect">
            <a:avLst/>
          </a:prstGeom>
        </p:spPr>
        <p:txBody>
          <a:bodyPr wrap="square">
            <a:spAutoFit/>
          </a:bodyPr>
          <a:lstStyle/>
          <a:p>
            <a:pPr algn="just" fontAlgn="base"/>
            <a:r>
              <a:rPr lang="en-US" altLang="ko-KR" sz="2400" dirty="0" err="1">
                <a:latin typeface="Times New Roman" panose="02020603050405020304" pitchFamily="18" charset="0"/>
                <a:cs typeface="Times New Roman" panose="02020603050405020304" pitchFamily="18" charset="0"/>
              </a:rPr>
              <a:t>Sarafeim</a:t>
            </a:r>
            <a:r>
              <a:rPr lang="en-US" altLang="ko-KR" sz="2400" dirty="0">
                <a:latin typeface="Times New Roman" panose="02020603050405020304" pitchFamily="18" charset="0"/>
                <a:cs typeface="Times New Roman" panose="02020603050405020304" pitchFamily="18" charset="0"/>
              </a:rPr>
              <a:t> argued that whether ESG issues will remain as salient to investors during a </a:t>
            </a:r>
          </a:p>
          <a:p>
            <a:pPr algn="just" fontAlgn="base"/>
            <a:r>
              <a:rPr lang="en-US" altLang="ko-KR" sz="2400" dirty="0">
                <a:latin typeface="Times New Roman" panose="02020603050405020304" pitchFamily="18" charset="0"/>
                <a:cs typeface="Times New Roman" panose="02020603050405020304" pitchFamily="18" charset="0"/>
              </a:rPr>
              <a:t>global pandemic and the associated </a:t>
            </a:r>
            <a:r>
              <a:rPr lang="en-US" altLang="ko-KR" sz="2400" dirty="0">
                <a:solidFill>
                  <a:srgbClr val="FF0000"/>
                </a:solidFill>
                <a:latin typeface="Times New Roman" panose="02020603050405020304" pitchFamily="18" charset="0"/>
                <a:cs typeface="Times New Roman" panose="02020603050405020304" pitchFamily="18" charset="0"/>
              </a:rPr>
              <a:t>economic downturn.  Bet!</a:t>
            </a:r>
          </a:p>
          <a:p>
            <a:pPr algn="just" fontAlgn="base"/>
            <a:endParaRPr lang="en-US" altLang="ko-KR" sz="2400" dirty="0">
              <a:solidFill>
                <a:srgbClr val="FF0000"/>
              </a:solidFill>
              <a:latin typeface="Times New Roman" panose="02020603050405020304" pitchFamily="18" charset="0"/>
              <a:cs typeface="Times New Roman" panose="02020603050405020304" pitchFamily="18" charset="0"/>
            </a:endParaRPr>
          </a:p>
          <a:p>
            <a:pPr algn="just" fontAlgn="base"/>
            <a:r>
              <a:rPr lang="en-US" altLang="ko-KR" sz="2400" dirty="0">
                <a:latin typeface="Times New Roman" panose="02020603050405020304" pitchFamily="18" charset="0"/>
                <a:cs typeface="Times New Roman" panose="02020603050405020304" pitchFamily="18" charset="0"/>
              </a:rPr>
              <a:t>most ESG funds outperformed their benchmarks. And when colleagues and I looked at data for more than 3,000 firms between late February and late March 2020—when global financial markets were collapsing—we found that the ones the public perceived as behaving more responsibly had less-negative stock returns than their competitors. </a:t>
            </a:r>
          </a:p>
          <a:p>
            <a:pPr algn="just" fontAlgn="base"/>
            <a:endParaRPr lang="en-US" altLang="ko-KR" sz="2400" dirty="0">
              <a:solidFill>
                <a:srgbClr val="FF0000"/>
              </a:solidFill>
              <a:latin typeface="Times New Roman" panose="02020603050405020304" pitchFamily="18" charset="0"/>
              <a:cs typeface="Times New Roman" panose="02020603050405020304" pitchFamily="18" charset="0"/>
            </a:endParaRPr>
          </a:p>
        </p:txBody>
      </p:sp>
      <p:sp>
        <p:nvSpPr>
          <p:cNvPr id="2" name="오른쪽 화살표 1"/>
          <p:cNvSpPr/>
          <p:nvPr/>
        </p:nvSpPr>
        <p:spPr>
          <a:xfrm>
            <a:off x="465513" y="4122990"/>
            <a:ext cx="374073" cy="5985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939339" y="4122990"/>
            <a:ext cx="10798232" cy="1477328"/>
          </a:xfrm>
          <a:prstGeom prst="rect">
            <a:avLst/>
          </a:prstGeom>
        </p:spPr>
        <p:txBody>
          <a:bodyPr wrap="square">
            <a:spAutoFit/>
          </a:bodyPr>
          <a:lstStyle/>
          <a:p>
            <a:pPr algn="just" fontAlgn="base"/>
            <a:r>
              <a:rPr lang="ko-KR" altLang="en-US" dirty="0">
                <a:latin typeface="Times New Roman" panose="02020603050405020304" pitchFamily="18" charset="0"/>
                <a:cs typeface="Times New Roman" panose="02020603050405020304" pitchFamily="18" charset="0"/>
              </a:rPr>
              <a:t>연구주제</a:t>
            </a:r>
            <a:r>
              <a:rPr lang="en-US" altLang="ko-KR" dirty="0">
                <a:latin typeface="Times New Roman" panose="02020603050405020304" pitchFamily="18" charset="0"/>
                <a:cs typeface="Times New Roman" panose="02020603050405020304" pitchFamily="18" charset="0"/>
              </a:rPr>
              <a:t>: Downturn </a:t>
            </a:r>
            <a:r>
              <a:rPr lang="ko-KR" altLang="en-US" dirty="0">
                <a:latin typeface="Times New Roman" panose="02020603050405020304" pitchFamily="18" charset="0"/>
                <a:cs typeface="Times New Roman" panose="02020603050405020304" pitchFamily="18" charset="0"/>
              </a:rPr>
              <a:t>때 </a:t>
            </a:r>
            <a:r>
              <a:rPr lang="en-US" altLang="ko-KR" dirty="0">
                <a:latin typeface="Times New Roman" panose="02020603050405020304" pitchFamily="18" charset="0"/>
                <a:cs typeface="Times New Roman" panose="02020603050405020304" pitchFamily="18" charset="0"/>
              </a:rPr>
              <a:t>CSR </a:t>
            </a:r>
            <a:r>
              <a:rPr lang="ko-KR" altLang="en-US" dirty="0">
                <a:latin typeface="Times New Roman" panose="02020603050405020304" pitchFamily="18" charset="0"/>
                <a:cs typeface="Times New Roman" panose="02020603050405020304" pitchFamily="18" charset="0"/>
              </a:rPr>
              <a:t>혹은 </a:t>
            </a:r>
            <a:r>
              <a:rPr lang="en-US" altLang="ko-KR" dirty="0">
                <a:latin typeface="Times New Roman" panose="02020603050405020304" pitchFamily="18" charset="0"/>
                <a:cs typeface="Times New Roman" panose="02020603050405020304" pitchFamily="18" charset="0"/>
              </a:rPr>
              <a:t>ESG</a:t>
            </a:r>
            <a:r>
              <a:rPr lang="ko-KR" altLang="en-US" dirty="0">
                <a:latin typeface="Times New Roman" panose="02020603050405020304" pitchFamily="18" charset="0"/>
                <a:cs typeface="Times New Roman" panose="02020603050405020304" pitchFamily="18" charset="0"/>
              </a:rPr>
              <a:t>와 </a:t>
            </a:r>
            <a:r>
              <a:rPr lang="ko-KR" altLang="en-US" dirty="0" err="1">
                <a:latin typeface="Times New Roman" panose="02020603050405020304" pitchFamily="18" charset="0"/>
                <a:cs typeface="Times New Roman" panose="02020603050405020304" pitchFamily="18" charset="0"/>
              </a:rPr>
              <a:t>기업성과간</a:t>
            </a:r>
            <a:r>
              <a:rPr lang="ko-KR" altLang="en-US" dirty="0">
                <a:latin typeface="Times New Roman" panose="02020603050405020304" pitchFamily="18" charset="0"/>
                <a:cs typeface="Times New Roman" panose="02020603050405020304" pitchFamily="18" charset="0"/>
              </a:rPr>
              <a:t> 정</a:t>
            </a:r>
            <a:r>
              <a:rPr lang="en-US" altLang="ko-KR" dirty="0">
                <a:latin typeface="Times New Roman" panose="02020603050405020304" pitchFamily="18" charset="0"/>
                <a:cs typeface="Times New Roman" panose="02020603050405020304" pitchFamily="18" charset="0"/>
              </a:rPr>
              <a:t>(+)</a:t>
            </a:r>
            <a:r>
              <a:rPr lang="ko-KR" altLang="en-US" dirty="0">
                <a:latin typeface="Times New Roman" panose="02020603050405020304" pitchFamily="18" charset="0"/>
                <a:cs typeface="Times New Roman" panose="02020603050405020304" pitchFamily="18" charset="0"/>
              </a:rPr>
              <a:t>의 관련성이 더 높을 것이다</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왜냐하면</a:t>
            </a:r>
            <a:r>
              <a:rPr lang="en-US" altLang="ko-KR" dirty="0">
                <a:latin typeface="Times New Roman" panose="02020603050405020304" pitchFamily="18" charset="0"/>
                <a:cs typeface="Times New Roman" panose="02020603050405020304" pitchFamily="18" charset="0"/>
              </a:rPr>
              <a:t>, CSR</a:t>
            </a:r>
            <a:r>
              <a:rPr lang="ko-KR" altLang="en-US" dirty="0">
                <a:latin typeface="Times New Roman" panose="02020603050405020304" pitchFamily="18" charset="0"/>
                <a:cs typeface="Times New Roman" panose="02020603050405020304" pitchFamily="18" charset="0"/>
              </a:rPr>
              <a:t>과 </a:t>
            </a:r>
            <a:r>
              <a:rPr lang="en-US" altLang="ko-KR" dirty="0">
                <a:latin typeface="Times New Roman" panose="02020603050405020304" pitchFamily="18" charset="0"/>
                <a:cs typeface="Times New Roman" panose="02020603050405020304" pitchFamily="18" charset="0"/>
              </a:rPr>
              <a:t>ESG</a:t>
            </a:r>
            <a:r>
              <a:rPr lang="ko-KR" altLang="en-US" dirty="0">
                <a:latin typeface="Times New Roman" panose="02020603050405020304" pitchFamily="18" charset="0"/>
                <a:cs typeface="Times New Roman" panose="02020603050405020304" pitchFamily="18" charset="0"/>
              </a:rPr>
              <a:t>는 불확실성에 대한 </a:t>
            </a:r>
            <a:r>
              <a:rPr lang="en-US" altLang="ko-KR" dirty="0">
                <a:latin typeface="Times New Roman" panose="02020603050405020304" pitchFamily="18" charset="0"/>
                <a:cs typeface="Times New Roman" panose="02020603050405020304" pitchFamily="18" charset="0"/>
              </a:rPr>
              <a:t>RISK</a:t>
            </a:r>
            <a:r>
              <a:rPr lang="ko-KR" altLang="en-US" dirty="0">
                <a:latin typeface="Times New Roman" panose="02020603050405020304" pitchFamily="18" charset="0"/>
                <a:cs typeface="Times New Roman" panose="02020603050405020304" pitchFamily="18" charset="0"/>
              </a:rPr>
              <a:t>을 줄여주는 역할을 수행하기 때문</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그렇다면</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향후에 기후변화와 같은 불확실성이 확대되는 현 시점에서 </a:t>
            </a:r>
            <a:r>
              <a:rPr lang="en-US" altLang="ko-KR" dirty="0">
                <a:latin typeface="Times New Roman" panose="02020603050405020304" pitchFamily="18" charset="0"/>
                <a:cs typeface="Times New Roman" panose="02020603050405020304" pitchFamily="18" charset="0"/>
              </a:rPr>
              <a:t>non finance information </a:t>
            </a:r>
            <a:r>
              <a:rPr lang="ko-KR" altLang="en-US" dirty="0">
                <a:latin typeface="Times New Roman" panose="02020603050405020304" pitchFamily="18" charset="0"/>
                <a:cs typeface="Times New Roman" panose="02020603050405020304" pitchFamily="18" charset="0"/>
              </a:rPr>
              <a:t>이 더욱 중대해 질 것이다</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아울러</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기존에 측정불가능한 부분</a:t>
            </a:r>
            <a:r>
              <a:rPr lang="en-US" altLang="ko-KR" dirty="0">
                <a:latin typeface="Times New Roman" panose="02020603050405020304" pitchFamily="18" charset="0"/>
                <a:cs typeface="Times New Roman" panose="02020603050405020304" pitchFamily="18" charset="0"/>
              </a:rPr>
              <a:t>(</a:t>
            </a:r>
            <a:r>
              <a:rPr lang="ko-KR" altLang="en-US" dirty="0">
                <a:latin typeface="Times New Roman" panose="02020603050405020304" pitchFamily="18" charset="0"/>
                <a:cs typeface="Times New Roman" panose="02020603050405020304" pitchFamily="18" charset="0"/>
              </a:rPr>
              <a:t>기후변화에 대한 </a:t>
            </a:r>
            <a:r>
              <a:rPr lang="en-US" altLang="ko-KR" dirty="0">
                <a:latin typeface="Times New Roman" panose="02020603050405020304" pitchFamily="18" charset="0"/>
                <a:cs typeface="Times New Roman" panose="02020603050405020304" pitchFamily="18" charset="0"/>
              </a:rPr>
              <a:t>risk) </a:t>
            </a:r>
            <a:r>
              <a:rPr lang="ko-KR" altLang="en-US" dirty="0">
                <a:latin typeface="Times New Roman" panose="02020603050405020304" pitchFamily="18" charset="0"/>
                <a:cs typeface="Times New Roman" panose="02020603050405020304" pitchFamily="18" charset="0"/>
              </a:rPr>
              <a:t>등은 데이터 및 </a:t>
            </a:r>
            <a:r>
              <a:rPr lang="en-US" altLang="ko-KR" dirty="0">
                <a:latin typeface="Times New Roman" panose="02020603050405020304" pitchFamily="18" charset="0"/>
                <a:cs typeface="Times New Roman" panose="02020603050405020304" pitchFamily="18" charset="0"/>
              </a:rPr>
              <a:t>AI(</a:t>
            </a:r>
            <a:r>
              <a:rPr lang="ko-KR" altLang="en-US" dirty="0" err="1">
                <a:latin typeface="Times New Roman" panose="02020603050405020304" pitchFamily="18" charset="0"/>
                <a:cs typeface="Times New Roman" panose="02020603050405020304" pitchFamily="18" charset="0"/>
              </a:rPr>
              <a:t>데이터마이닝</a:t>
            </a:r>
            <a:r>
              <a:rPr lang="ko-KR" altLang="en-US" dirty="0">
                <a:latin typeface="Times New Roman" panose="02020603050405020304" pitchFamily="18" charset="0"/>
                <a:cs typeface="Times New Roman" panose="02020603050405020304" pitchFamily="18" charset="0"/>
              </a:rPr>
              <a:t> 기술을 포함</a:t>
            </a:r>
            <a:r>
              <a:rPr lang="en-US" altLang="ko-KR" dirty="0">
                <a:latin typeface="Times New Roman" panose="02020603050405020304" pitchFamily="18" charset="0"/>
                <a:cs typeface="Times New Roman" panose="02020603050405020304" pitchFamily="18" charset="0"/>
              </a:rPr>
              <a:t>)</a:t>
            </a:r>
            <a:r>
              <a:rPr lang="ko-KR" altLang="en-US" dirty="0">
                <a:latin typeface="Times New Roman" panose="02020603050405020304" pitchFamily="18" charset="0"/>
                <a:cs typeface="Times New Roman" panose="02020603050405020304" pitchFamily="18" charset="0"/>
              </a:rPr>
              <a:t>의 발전으로 측정가능해지기 때문에 이를 보다 명확히 측정하고 관리할 수 있을 것이다</a:t>
            </a:r>
            <a:r>
              <a:rPr lang="en-US" altLang="ko-KR" dirty="0">
                <a:latin typeface="Times New Roman" panose="02020603050405020304" pitchFamily="18" charset="0"/>
                <a:cs typeface="Times New Roman" panose="02020603050405020304" pitchFamily="18" charset="0"/>
              </a:rPr>
              <a:t>.</a:t>
            </a:r>
            <a:r>
              <a:rPr lang="ko-KR" altLang="en-US" dirty="0">
                <a:latin typeface="Times New Roman" panose="02020603050405020304" pitchFamily="18" charset="0"/>
                <a:cs typeface="Times New Roman" panose="02020603050405020304" pitchFamily="18" charset="0"/>
              </a:rPr>
              <a:t> </a:t>
            </a:r>
            <a:endParaRPr lang="en-US" altLang="ko-K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8106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They must be woven into your strategy and differentiate your company.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449965" y="1114983"/>
            <a:ext cx="11038224" cy="2758748"/>
          </a:xfrm>
          <a:prstGeom prst="rect">
            <a:avLst/>
          </a:prstGeom>
          <a:noFill/>
        </p:spPr>
        <p:txBody>
          <a:bodyPr wrap="square" rtlCol="0">
            <a:spAutoFit/>
          </a:bodyPr>
          <a:lstStyle/>
          <a:p>
            <a:pPr fontAlgn="base"/>
            <a:r>
              <a:rPr lang="en-US" altLang="ko-KR" sz="2400" dirty="0">
                <a:latin typeface="Times New Roman" panose="02020603050405020304" pitchFamily="18" charset="0"/>
                <a:cs typeface="Times New Roman" panose="02020603050405020304" pitchFamily="18" charset="0"/>
              </a:rPr>
              <a:t>The challenge for many corporate leaders is that they aren’t sure how to do that. They lack understanding of exactly where they should be focusing their attention and how they should be communicating their ESG efforts. Many executives incorrectly believe that simple actions will suffice: improving ESG disclosures, releasing a sustainability report, or holding a sustainability-focused investor relations event. Some companies take those actions, fail to see a benefit, and grow disappointed or frustrated. In some cases they face criticism and negative reactions from investors. </a:t>
            </a:r>
          </a:p>
        </p:txBody>
      </p:sp>
      <p:sp>
        <p:nvSpPr>
          <p:cNvPr id="10" name="오른쪽 화살표 9"/>
          <p:cNvSpPr/>
          <p:nvPr/>
        </p:nvSpPr>
        <p:spPr>
          <a:xfrm>
            <a:off x="645777" y="4108092"/>
            <a:ext cx="355600"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TextBox 10"/>
          <p:cNvSpPr txBox="1"/>
          <p:nvPr/>
        </p:nvSpPr>
        <p:spPr>
          <a:xfrm>
            <a:off x="1194263" y="4108092"/>
            <a:ext cx="9889066" cy="1754326"/>
          </a:xfrm>
          <a:prstGeom prst="rect">
            <a:avLst/>
          </a:prstGeom>
          <a:noFill/>
        </p:spPr>
        <p:txBody>
          <a:bodyPr wrap="square" rtlCol="0">
            <a:spAutoFit/>
          </a:bodyPr>
          <a:lstStyle/>
          <a:p>
            <a:r>
              <a:rPr lang="ko-KR" altLang="en-US" dirty="0" err="1"/>
              <a:t>기업입장</a:t>
            </a:r>
            <a:r>
              <a:rPr lang="en-US" altLang="ko-KR" dirty="0"/>
              <a:t>: </a:t>
            </a:r>
            <a:r>
              <a:rPr lang="ko-KR" altLang="en-US" dirty="0"/>
              <a:t>그래</a:t>
            </a:r>
            <a:r>
              <a:rPr lang="en-US" altLang="ko-KR" dirty="0"/>
              <a:t> </a:t>
            </a:r>
            <a:r>
              <a:rPr lang="ko-KR" altLang="en-US" dirty="0"/>
              <a:t>좋다</a:t>
            </a:r>
            <a:r>
              <a:rPr lang="en-US" altLang="ko-KR" dirty="0"/>
              <a:t>. ESG</a:t>
            </a:r>
            <a:r>
              <a:rPr lang="ko-KR" altLang="en-US" dirty="0"/>
              <a:t>가 향후 기업가치에 긍정적인 역할을 수행한다고 하자</a:t>
            </a:r>
            <a:r>
              <a:rPr lang="en-US" altLang="ko-KR" dirty="0"/>
              <a:t>. </a:t>
            </a:r>
            <a:r>
              <a:rPr lang="ko-KR" altLang="en-US" dirty="0"/>
              <a:t>그렇다면</a:t>
            </a:r>
            <a:r>
              <a:rPr lang="en-US" altLang="ko-KR" dirty="0"/>
              <a:t>, </a:t>
            </a:r>
            <a:r>
              <a:rPr lang="ko-KR" altLang="en-US" dirty="0"/>
              <a:t>우리는 어떻게 대처해야 하냐</a:t>
            </a:r>
            <a:r>
              <a:rPr lang="en-US" altLang="ko-KR" dirty="0"/>
              <a:t>? </a:t>
            </a:r>
            <a:r>
              <a:rPr lang="ko-KR" altLang="en-US" dirty="0"/>
              <a:t>막상 </a:t>
            </a:r>
            <a:r>
              <a:rPr lang="en-US" altLang="ko-KR" dirty="0"/>
              <a:t>ESG</a:t>
            </a:r>
            <a:r>
              <a:rPr lang="ko-KR" altLang="en-US" dirty="0"/>
              <a:t>에 투자하고</a:t>
            </a:r>
            <a:r>
              <a:rPr lang="en-US" altLang="ko-KR" dirty="0"/>
              <a:t>, </a:t>
            </a:r>
            <a:r>
              <a:rPr lang="ko-KR" altLang="en-US" dirty="0"/>
              <a:t>노력했더니 오히려 비용증가로 이어지고 남는게 없더라</a:t>
            </a:r>
            <a:r>
              <a:rPr lang="en-US" altLang="ko-KR" dirty="0"/>
              <a:t>. </a:t>
            </a:r>
            <a:r>
              <a:rPr lang="ko-KR" altLang="en-US" dirty="0"/>
              <a:t> </a:t>
            </a:r>
            <a:endParaRPr lang="en-US" altLang="ko-KR" dirty="0"/>
          </a:p>
          <a:p>
            <a:endParaRPr lang="en-US" altLang="ko-KR" dirty="0"/>
          </a:p>
          <a:p>
            <a:r>
              <a:rPr lang="en-US" altLang="ko-KR" dirty="0" err="1"/>
              <a:t>Sarafeim</a:t>
            </a:r>
            <a:r>
              <a:rPr lang="en-US" altLang="ko-KR" dirty="0"/>
              <a:t>: </a:t>
            </a:r>
            <a:r>
              <a:rPr lang="ko-KR" altLang="en-US" dirty="0"/>
              <a:t>너희가 한 </a:t>
            </a:r>
            <a:r>
              <a:rPr lang="en-US" altLang="ko-KR" dirty="0"/>
              <a:t>ESG</a:t>
            </a:r>
            <a:r>
              <a:rPr lang="ko-KR" altLang="en-US" dirty="0"/>
              <a:t>활동이 단순히 지속가능보고서 발간</a:t>
            </a:r>
            <a:r>
              <a:rPr lang="en-US" altLang="ko-KR" dirty="0"/>
              <a:t>, ESG </a:t>
            </a:r>
            <a:r>
              <a:rPr lang="ko-KR" altLang="en-US" dirty="0" err="1"/>
              <a:t>투자개최</a:t>
            </a:r>
            <a:r>
              <a:rPr lang="en-US" altLang="ko-KR" dirty="0"/>
              <a:t>, </a:t>
            </a:r>
            <a:r>
              <a:rPr lang="ko-KR" altLang="en-US" dirty="0"/>
              <a:t>이런 형식적인 거 아니냐</a:t>
            </a:r>
            <a:r>
              <a:rPr lang="en-US" altLang="ko-KR" dirty="0"/>
              <a:t>? </a:t>
            </a:r>
            <a:r>
              <a:rPr lang="ko-KR" altLang="en-US" dirty="0" err="1"/>
              <a:t>이런거</a:t>
            </a:r>
            <a:r>
              <a:rPr lang="ko-KR" altLang="en-US" dirty="0"/>
              <a:t> 큰 의미 없다</a:t>
            </a:r>
            <a:r>
              <a:rPr lang="en-US" altLang="ko-KR" dirty="0"/>
              <a:t>. </a:t>
            </a:r>
            <a:r>
              <a:rPr lang="ko-KR" altLang="en-US" dirty="0"/>
              <a:t>특히 표준화된 </a:t>
            </a:r>
            <a:r>
              <a:rPr lang="en-US" altLang="ko-KR" dirty="0"/>
              <a:t>ESG</a:t>
            </a:r>
            <a:r>
              <a:rPr lang="ko-KR" altLang="en-US" dirty="0" err="1"/>
              <a:t>활동장려는</a:t>
            </a:r>
            <a:r>
              <a:rPr lang="ko-KR" altLang="en-US" dirty="0"/>
              <a:t> 문제이다</a:t>
            </a:r>
            <a:r>
              <a:rPr lang="en-US" altLang="ko-KR" dirty="0"/>
              <a:t>.</a:t>
            </a:r>
            <a:endParaRPr lang="ko-KR" altLang="en-US" dirty="0"/>
          </a:p>
        </p:txBody>
      </p:sp>
    </p:spTree>
    <p:extLst>
      <p:ext uri="{BB962C8B-B14F-4D97-AF65-F5344CB8AC3E}">
        <p14:creationId xmlns:p14="http://schemas.microsoft.com/office/powerpoint/2010/main" val="713074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They must be woven into your strategy and differentiate your company.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449965" y="1114983"/>
            <a:ext cx="11038224" cy="3046988"/>
          </a:xfrm>
          <a:prstGeom prst="rect">
            <a:avLst/>
          </a:prstGeom>
          <a:noFill/>
        </p:spPr>
        <p:txBody>
          <a:bodyPr wrap="square" rtlCol="0">
            <a:spAutoFit/>
          </a:bodyPr>
          <a:lstStyle/>
          <a:p>
            <a:pPr fontAlgn="base"/>
            <a:r>
              <a:rPr lang="en-US" altLang="ko-KR" sz="2400" dirty="0">
                <a:latin typeface="Times New Roman" panose="02020603050405020304" pitchFamily="18" charset="0"/>
                <a:cs typeface="Times New Roman" panose="02020603050405020304" pitchFamily="18" charset="0"/>
              </a:rPr>
              <a:t>Too many companies have embraced a </a:t>
            </a:r>
            <a:r>
              <a:rPr lang="en-US" altLang="ko-KR" sz="2400" dirty="0">
                <a:solidFill>
                  <a:srgbClr val="FF0000"/>
                </a:solidFill>
                <a:latin typeface="Times New Roman" panose="02020603050405020304" pitchFamily="18" charset="0"/>
                <a:cs typeface="Times New Roman" panose="02020603050405020304" pitchFamily="18" charset="0"/>
              </a:rPr>
              <a:t>“box-ticking” </a:t>
            </a:r>
            <a:r>
              <a:rPr lang="en-US" altLang="ko-KR" sz="2400" dirty="0">
                <a:latin typeface="Times New Roman" panose="02020603050405020304" pitchFamily="18" charset="0"/>
                <a:cs typeface="Times New Roman" panose="02020603050405020304" pitchFamily="18" charset="0"/>
              </a:rPr>
              <a:t>culture that encourages the adoption of increasingly standardized ESG activities, many of them created by analysts and consultants who rely on industry benchmarks and best practices. Those activities may well be good for society and the bottom line. Firms reap clear benefits in the form of operational efficiencies: After all, ESG measures such as reducing waste, strengthening relationships with external stakeholders, and improving risk management and compliance are good business hygiene. In many industries such efforts are now table stakes for enterprises wishing to remain competitive. </a:t>
            </a:r>
          </a:p>
        </p:txBody>
      </p:sp>
      <p:sp>
        <p:nvSpPr>
          <p:cNvPr id="10" name="오른쪽 화살표 9"/>
          <p:cNvSpPr/>
          <p:nvPr/>
        </p:nvSpPr>
        <p:spPr>
          <a:xfrm>
            <a:off x="654089" y="4266033"/>
            <a:ext cx="355600"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TextBox 7"/>
          <p:cNvSpPr txBox="1"/>
          <p:nvPr/>
        </p:nvSpPr>
        <p:spPr>
          <a:xfrm>
            <a:off x="1107132" y="4266033"/>
            <a:ext cx="9889066" cy="923330"/>
          </a:xfrm>
          <a:prstGeom prst="rect">
            <a:avLst/>
          </a:prstGeom>
          <a:noFill/>
        </p:spPr>
        <p:txBody>
          <a:bodyPr wrap="square" rtlCol="0">
            <a:spAutoFit/>
          </a:bodyPr>
          <a:lstStyle/>
          <a:p>
            <a:r>
              <a:rPr lang="ko-KR" altLang="en-US" dirty="0"/>
              <a:t>리더가 모범적으로 한 행동들을 그대로 답습하는 거 이게 좋은 </a:t>
            </a:r>
            <a:r>
              <a:rPr lang="ko-KR" altLang="en-US" dirty="0" err="1"/>
              <a:t>것을까</a:t>
            </a:r>
            <a:r>
              <a:rPr lang="en-US" altLang="ko-KR" dirty="0"/>
              <a:t>? </a:t>
            </a:r>
            <a:r>
              <a:rPr lang="ko-KR" altLang="en-US" dirty="0"/>
              <a:t>이러한 문화는 사실 컨설턴트이 이러한 문화를 만들어 냄</a:t>
            </a:r>
            <a:r>
              <a:rPr lang="en-US" altLang="ko-KR" dirty="0"/>
              <a:t>. </a:t>
            </a:r>
            <a:r>
              <a:rPr lang="ko-KR" altLang="en-US" dirty="0"/>
              <a:t>이러한 활동은 컨설턴트의 비즈니스와 사회적 활동에 긍정적인 측면일 수 있음</a:t>
            </a:r>
            <a:r>
              <a:rPr lang="en-US" altLang="ko-KR" dirty="0"/>
              <a:t>. </a:t>
            </a:r>
            <a:r>
              <a:rPr lang="ko-KR" altLang="en-US" dirty="0"/>
              <a:t>그러나 각각에 기업에게 반드시 좋을까</a:t>
            </a:r>
            <a:r>
              <a:rPr lang="en-US" altLang="ko-KR" dirty="0"/>
              <a:t>? </a:t>
            </a:r>
            <a:endParaRPr lang="ko-KR" altLang="en-US" dirty="0"/>
          </a:p>
        </p:txBody>
      </p:sp>
    </p:spTree>
    <p:extLst>
      <p:ext uri="{BB962C8B-B14F-4D97-AF65-F5344CB8AC3E}">
        <p14:creationId xmlns:p14="http://schemas.microsoft.com/office/powerpoint/2010/main" val="2364026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They must be woven into your strategy and differentiate your company.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449965" y="1114983"/>
            <a:ext cx="11038224" cy="3046988"/>
          </a:xfrm>
          <a:prstGeom prst="rect">
            <a:avLst/>
          </a:prstGeom>
          <a:noFill/>
        </p:spPr>
        <p:txBody>
          <a:bodyPr wrap="square" rtlCol="0">
            <a:spAutoFit/>
          </a:bodyPr>
          <a:lstStyle/>
          <a:p>
            <a:pPr fontAlgn="base"/>
            <a:r>
              <a:rPr lang="en-US" altLang="ko-KR" sz="2400" dirty="0">
                <a:latin typeface="Times New Roman" panose="02020603050405020304" pitchFamily="18" charset="0"/>
                <a:cs typeface="Times New Roman" panose="02020603050405020304" pitchFamily="18" charset="0"/>
              </a:rPr>
              <a:t>But they’re not enough. Companies must move beyond box checking and window dressing. In a world that increasingly judges them on their </a:t>
            </a:r>
            <a:r>
              <a:rPr lang="en-US" altLang="ko-KR" sz="2400" dirty="0">
                <a:solidFill>
                  <a:srgbClr val="FF0000"/>
                </a:solidFill>
                <a:latin typeface="Times New Roman" panose="02020603050405020304" pitchFamily="18" charset="0"/>
                <a:cs typeface="Times New Roman" panose="02020603050405020304" pitchFamily="18" charset="0"/>
              </a:rPr>
              <a:t>ESG performance</a:t>
            </a:r>
            <a:r>
              <a:rPr lang="en-US" altLang="ko-KR" sz="2400" dirty="0">
                <a:latin typeface="Times New Roman" panose="02020603050405020304" pitchFamily="18" charset="0"/>
                <a:cs typeface="Times New Roman" panose="02020603050405020304" pitchFamily="18" charset="0"/>
              </a:rPr>
              <a:t>, they must look to </a:t>
            </a:r>
            <a:r>
              <a:rPr lang="en-US" altLang="ko-KR" sz="2400" dirty="0">
                <a:solidFill>
                  <a:srgbClr val="FF0000"/>
                </a:solidFill>
                <a:latin typeface="Times New Roman" panose="02020603050405020304" pitchFamily="18" charset="0"/>
                <a:cs typeface="Times New Roman" panose="02020603050405020304" pitchFamily="18" charset="0"/>
              </a:rPr>
              <a:t>more-fundamental drivers</a:t>
            </a:r>
            <a:r>
              <a:rPr lang="en-US" altLang="ko-KR" sz="2400" dirty="0">
                <a:latin typeface="Times New Roman" panose="02020603050405020304" pitchFamily="18" charset="0"/>
                <a:cs typeface="Times New Roman" panose="02020603050405020304" pitchFamily="18" charset="0"/>
              </a:rPr>
              <a:t>—particularly strategy—to achieve real results and be rewarded for them. Over the past two decades various colleagues and I have analyzed more than 10,000 companies, conducting 30 field studies and publishing more than 15 empirical papers. Our collective research points to the need for a new management paradigm for corporate leaders—one in which ESG considerations are embedded in both strategy and operations. </a:t>
            </a:r>
          </a:p>
        </p:txBody>
      </p:sp>
      <p:sp>
        <p:nvSpPr>
          <p:cNvPr id="10" name="오른쪽 화살표 9"/>
          <p:cNvSpPr/>
          <p:nvPr/>
        </p:nvSpPr>
        <p:spPr>
          <a:xfrm>
            <a:off x="654089" y="4266033"/>
            <a:ext cx="355600"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TextBox 7"/>
          <p:cNvSpPr txBox="1"/>
          <p:nvPr/>
        </p:nvSpPr>
        <p:spPr>
          <a:xfrm>
            <a:off x="1107132" y="4266033"/>
            <a:ext cx="9889066" cy="1477328"/>
          </a:xfrm>
          <a:prstGeom prst="rect">
            <a:avLst/>
          </a:prstGeom>
          <a:noFill/>
        </p:spPr>
        <p:txBody>
          <a:bodyPr wrap="square" rtlCol="0">
            <a:spAutoFit/>
          </a:bodyPr>
          <a:lstStyle/>
          <a:p>
            <a:r>
              <a:rPr lang="ko-KR" altLang="en-US" dirty="0"/>
              <a:t>자기 기업에게 맞는 것을 찾아야 한다</a:t>
            </a:r>
            <a:r>
              <a:rPr lang="en-US" altLang="ko-KR" dirty="0"/>
              <a:t>. </a:t>
            </a:r>
            <a:r>
              <a:rPr lang="ko-KR" altLang="en-US" dirty="0"/>
              <a:t>실증적인 결과를 달성하고 보상을 받기 위하기 보다 근본적인 동인 및 전략을 찾아야 함</a:t>
            </a:r>
            <a:r>
              <a:rPr lang="en-US" altLang="ko-KR" dirty="0"/>
              <a:t>. </a:t>
            </a:r>
            <a:r>
              <a:rPr lang="ko-KR" altLang="en-US" dirty="0"/>
              <a:t>단순한 </a:t>
            </a:r>
            <a:r>
              <a:rPr lang="en-US" altLang="ko-KR" dirty="0"/>
              <a:t>ESG</a:t>
            </a:r>
            <a:r>
              <a:rPr lang="ko-KR" altLang="en-US" dirty="0"/>
              <a:t>활동이 </a:t>
            </a:r>
            <a:r>
              <a:rPr lang="ko-KR" altLang="en-US" dirty="0" err="1"/>
              <a:t>중요한게</a:t>
            </a:r>
            <a:r>
              <a:rPr lang="ko-KR" altLang="en-US" dirty="0"/>
              <a:t> 아니라 내재된 기업 리더를 위한 새로운 전략이 중요함</a:t>
            </a:r>
            <a:r>
              <a:rPr lang="en-US" altLang="ko-KR" dirty="0"/>
              <a:t>.!</a:t>
            </a:r>
          </a:p>
          <a:p>
            <a:endParaRPr lang="en-US" altLang="ko-KR" dirty="0"/>
          </a:p>
          <a:p>
            <a:r>
              <a:rPr lang="en-US" altLang="ko-KR" b="1" dirty="0">
                <a:solidFill>
                  <a:srgbClr val="FF0000"/>
                </a:solidFill>
              </a:rPr>
              <a:t>BSC</a:t>
            </a:r>
            <a:r>
              <a:rPr lang="ko-KR" altLang="en-US" b="1" dirty="0">
                <a:solidFill>
                  <a:srgbClr val="FF0000"/>
                </a:solidFill>
              </a:rPr>
              <a:t>와 그 맥을 같이 한다고 보여짐</a:t>
            </a:r>
            <a:r>
              <a:rPr lang="en-US" altLang="ko-KR" b="1" dirty="0">
                <a:solidFill>
                  <a:srgbClr val="FF0000"/>
                </a:solidFill>
              </a:rPr>
              <a:t> =&gt; BSC </a:t>
            </a:r>
            <a:r>
              <a:rPr lang="ko-KR" altLang="en-US" b="1" dirty="0">
                <a:solidFill>
                  <a:srgbClr val="FF0000"/>
                </a:solidFill>
              </a:rPr>
              <a:t>속에서 </a:t>
            </a:r>
            <a:r>
              <a:rPr lang="en-US" altLang="ko-KR" b="1" dirty="0">
                <a:solidFill>
                  <a:srgbClr val="FF0000"/>
                </a:solidFill>
              </a:rPr>
              <a:t>ESG</a:t>
            </a:r>
            <a:r>
              <a:rPr lang="ko-KR" altLang="en-US" b="1" dirty="0">
                <a:solidFill>
                  <a:srgbClr val="FF0000"/>
                </a:solidFill>
              </a:rPr>
              <a:t>를 녹여보며 어떨까</a:t>
            </a:r>
            <a:r>
              <a:rPr lang="en-US" altLang="ko-KR" b="1" dirty="0">
                <a:solidFill>
                  <a:srgbClr val="FF0000"/>
                </a:solidFill>
              </a:rPr>
              <a:t>?</a:t>
            </a:r>
            <a:endParaRPr lang="ko-KR" altLang="en-US" b="1" dirty="0">
              <a:solidFill>
                <a:srgbClr val="FF0000"/>
              </a:solidFill>
            </a:endParaRPr>
          </a:p>
        </p:txBody>
      </p:sp>
    </p:spTree>
    <p:extLst>
      <p:ext uri="{BB962C8B-B14F-4D97-AF65-F5344CB8AC3E}">
        <p14:creationId xmlns:p14="http://schemas.microsoft.com/office/powerpoint/2010/main" val="33012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They must be woven into your strategy and differentiate your company.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449965" y="1114983"/>
            <a:ext cx="11038224" cy="2677656"/>
          </a:xfrm>
          <a:prstGeom prst="rect">
            <a:avLst/>
          </a:prstGeom>
          <a:noFill/>
        </p:spPr>
        <p:txBody>
          <a:bodyPr wrap="square" rtlCol="0">
            <a:spAutoFit/>
          </a:bodyPr>
          <a:lstStyle/>
          <a:p>
            <a:pPr fontAlgn="base"/>
            <a:r>
              <a:rPr lang="en-US" altLang="ko-KR" sz="2400" dirty="0">
                <a:latin typeface="Times New Roman" panose="02020603050405020304" pitchFamily="18" charset="0"/>
                <a:cs typeface="Times New Roman" panose="02020603050405020304" pitchFamily="18" charset="0"/>
              </a:rPr>
              <a:t>In this article I describe a five-pronged approach to help companies achieve superior performance through attention to environmental sustainability, social responsibility, and good governance. Pursuing this work isn’t about ESG ratings per se—it’s about using ESG integration to create new forms of competitive advantage. And since it involves fundamental strategic and operational choices, it can’t be left entirely to the investor relations team or the sustainability department. Instead it must be a priority for the CEO and top executives and become central to the firm’s culture. </a:t>
            </a:r>
          </a:p>
        </p:txBody>
      </p:sp>
      <p:sp>
        <p:nvSpPr>
          <p:cNvPr id="10" name="오른쪽 화살표 9"/>
          <p:cNvSpPr/>
          <p:nvPr/>
        </p:nvSpPr>
        <p:spPr>
          <a:xfrm>
            <a:off x="654089" y="4266033"/>
            <a:ext cx="355600"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TextBox 7"/>
          <p:cNvSpPr txBox="1"/>
          <p:nvPr/>
        </p:nvSpPr>
        <p:spPr>
          <a:xfrm>
            <a:off x="1107132" y="4266033"/>
            <a:ext cx="9889066" cy="646331"/>
          </a:xfrm>
          <a:prstGeom prst="rect">
            <a:avLst/>
          </a:prstGeom>
          <a:noFill/>
        </p:spPr>
        <p:txBody>
          <a:bodyPr wrap="square" rtlCol="0">
            <a:spAutoFit/>
          </a:bodyPr>
          <a:lstStyle/>
          <a:p>
            <a:r>
              <a:rPr lang="en-US" altLang="ko-KR" dirty="0"/>
              <a:t>ESG</a:t>
            </a:r>
            <a:r>
              <a:rPr lang="ko-KR" altLang="en-US" dirty="0"/>
              <a:t>는 </a:t>
            </a:r>
            <a:r>
              <a:rPr lang="en-US" altLang="ko-KR" dirty="0"/>
              <a:t>CEO</a:t>
            </a:r>
            <a:r>
              <a:rPr lang="ko-KR" altLang="en-US" dirty="0"/>
              <a:t>와 최고경영진이 이끌어야 함</a:t>
            </a:r>
            <a:r>
              <a:rPr lang="en-US" altLang="ko-KR" dirty="0"/>
              <a:t>. </a:t>
            </a:r>
            <a:r>
              <a:rPr lang="ko-KR" altLang="en-US" dirty="0"/>
              <a:t>이를 통해 새로운 경쟁우위를 확보해야 함</a:t>
            </a:r>
            <a:r>
              <a:rPr lang="en-US" altLang="ko-KR" dirty="0"/>
              <a:t>.</a:t>
            </a:r>
          </a:p>
          <a:p>
            <a:r>
              <a:rPr lang="ko-KR" altLang="en-US" dirty="0"/>
              <a:t>본 연구에서는 다섯 가지 접근 방법을 통해 우수한 성과를 달성할 수 있는 접근 방식을 소개</a:t>
            </a:r>
            <a:r>
              <a:rPr lang="en-US" altLang="ko-KR" dirty="0"/>
              <a:t>.</a:t>
            </a:r>
            <a:r>
              <a:rPr lang="ko-KR" altLang="en-US" dirty="0"/>
              <a:t> </a:t>
            </a:r>
            <a:endParaRPr lang="en-US" altLang="ko-KR" dirty="0"/>
          </a:p>
        </p:txBody>
      </p:sp>
    </p:spTree>
    <p:extLst>
      <p:ext uri="{BB962C8B-B14F-4D97-AF65-F5344CB8AC3E}">
        <p14:creationId xmlns:p14="http://schemas.microsoft.com/office/powerpoint/2010/main" val="4028635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461665"/>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They must be woven into your strategy and differentiate your company.</a:t>
            </a:r>
            <a:endParaRPr lang="ko-KR" altLang="en-US" sz="2400"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752610"/>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5253644" y="956579"/>
            <a:ext cx="1729047" cy="36576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IDEA IN BRIEF</a:t>
            </a:r>
            <a:endParaRPr lang="ko-KR" altLang="en-US" dirty="0"/>
          </a:p>
        </p:txBody>
      </p:sp>
      <p:sp>
        <p:nvSpPr>
          <p:cNvPr id="4" name="직사각형 3"/>
          <p:cNvSpPr/>
          <p:nvPr/>
        </p:nvSpPr>
        <p:spPr>
          <a:xfrm>
            <a:off x="365759" y="1984816"/>
            <a:ext cx="11263745" cy="85621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Many CEOs feel as if they’re doing everything that’s asked of them in terms of improving environmental, social, and governance (ESG) practices. Yet their firms aren’t being rewarded by capital markets.</a:t>
            </a:r>
            <a:endParaRPr lang="ko-KR" altLang="en-US" dirty="0"/>
          </a:p>
        </p:txBody>
      </p:sp>
      <p:sp>
        <p:nvSpPr>
          <p:cNvPr id="11" name="직사각형 10"/>
          <p:cNvSpPr/>
          <p:nvPr/>
        </p:nvSpPr>
        <p:spPr>
          <a:xfrm>
            <a:off x="365759" y="3445317"/>
            <a:ext cx="11263745" cy="989213"/>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a:t>Following the crowd on ESG activities is not the answer. To gain a competitive advantage, firms should instead focus on the ESG issues that are financially material for them and pursue those in distinctive ways. </a:t>
            </a:r>
            <a:endParaRPr lang="ko-KR" altLang="en-US"/>
          </a:p>
        </p:txBody>
      </p:sp>
      <p:sp>
        <p:nvSpPr>
          <p:cNvPr id="12" name="직사각형 11"/>
          <p:cNvSpPr/>
          <p:nvPr/>
        </p:nvSpPr>
        <p:spPr>
          <a:xfrm>
            <a:off x="365759" y="5100479"/>
            <a:ext cx="11263745" cy="1292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a:t>Management should take five steps: Adopt strategic ESG practices; create accountability structures for ESG integration; identify a corporate purpose and build a culture around it; make operational changes to ensure that the ESG strategy is successfully executed; and commit to transparency and relationship building with investors. </a:t>
            </a:r>
            <a:endParaRPr lang="ko-KR" altLang="en-US"/>
          </a:p>
        </p:txBody>
      </p:sp>
      <p:sp>
        <p:nvSpPr>
          <p:cNvPr id="13" name="직사각형 12"/>
          <p:cNvSpPr/>
          <p:nvPr/>
        </p:nvSpPr>
        <p:spPr>
          <a:xfrm>
            <a:off x="365760" y="1542627"/>
            <a:ext cx="1729047" cy="3657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Situation</a:t>
            </a:r>
            <a:endParaRPr lang="ko-KR" altLang="en-US" dirty="0"/>
          </a:p>
        </p:txBody>
      </p:sp>
      <p:sp>
        <p:nvSpPr>
          <p:cNvPr id="14" name="직사각형 13"/>
          <p:cNvSpPr/>
          <p:nvPr/>
        </p:nvSpPr>
        <p:spPr>
          <a:xfrm>
            <a:off x="365760" y="3005361"/>
            <a:ext cx="1729047" cy="3657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Insight</a:t>
            </a:r>
            <a:endParaRPr lang="ko-KR" altLang="en-US" dirty="0"/>
          </a:p>
        </p:txBody>
      </p:sp>
      <p:sp>
        <p:nvSpPr>
          <p:cNvPr id="15" name="직사각형 14"/>
          <p:cNvSpPr/>
          <p:nvPr/>
        </p:nvSpPr>
        <p:spPr>
          <a:xfrm>
            <a:off x="365760" y="4691606"/>
            <a:ext cx="1729047" cy="36576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a:t>Action</a:t>
            </a:r>
            <a:endParaRPr lang="ko-KR" altLang="en-US" dirty="0"/>
          </a:p>
        </p:txBody>
      </p:sp>
    </p:spTree>
    <p:extLst>
      <p:ext uri="{BB962C8B-B14F-4D97-AF65-F5344CB8AC3E}">
        <p14:creationId xmlns:p14="http://schemas.microsoft.com/office/powerpoint/2010/main" val="4219543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Too many companies have embraced a “box-ticking” culture that encourages the adoption of increasingly standardized ESG activities.</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직사각형 14"/>
          <p:cNvSpPr/>
          <p:nvPr/>
        </p:nvSpPr>
        <p:spPr>
          <a:xfrm>
            <a:off x="311725" y="1404569"/>
            <a:ext cx="3179620" cy="35772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t>Why ESG Issues Matter</a:t>
            </a:r>
            <a:endParaRPr lang="ko-KR" altLang="en-US" dirty="0"/>
          </a:p>
        </p:txBody>
      </p:sp>
      <p:sp>
        <p:nvSpPr>
          <p:cNvPr id="2" name="TextBox 1"/>
          <p:cNvSpPr txBox="1"/>
          <p:nvPr/>
        </p:nvSpPr>
        <p:spPr>
          <a:xfrm>
            <a:off x="311725" y="2036618"/>
            <a:ext cx="11467410" cy="3785652"/>
          </a:xfrm>
          <a:prstGeom prst="rect">
            <a:avLst/>
          </a:prstGeom>
          <a:noFill/>
        </p:spPr>
        <p:txBody>
          <a:bodyPr wrap="square" rtlCol="0">
            <a:spAutoFit/>
          </a:bodyPr>
          <a:lstStyle/>
          <a:p>
            <a:r>
              <a:rPr lang="en-US" altLang="ko-KR" sz="2400" dirty="0">
                <a:latin typeface="Times New Roman" panose="02020603050405020304" pitchFamily="18" charset="0"/>
                <a:cs typeface="Times New Roman" panose="02020603050405020304" pitchFamily="18" charset="0"/>
              </a:rPr>
              <a:t>ESG performance =&gt; higher employee engagement, or sales increases due to more loyal and satisfied customers.</a:t>
            </a:r>
          </a:p>
          <a:p>
            <a:endParaRPr lang="en-US" altLang="ko-KR" sz="2400" dirty="0">
              <a:latin typeface="Times New Roman" panose="02020603050405020304" pitchFamily="18" charset="0"/>
              <a:cs typeface="Times New Roman" panose="02020603050405020304" pitchFamily="18" charset="0"/>
            </a:endParaRPr>
          </a:p>
          <a:p>
            <a:pPr marL="457200" indent="-457200">
              <a:buAutoNum type="arabicParenBoth"/>
            </a:pPr>
            <a:r>
              <a:rPr lang="en-US" altLang="ko-KR" sz="2400" dirty="0">
                <a:latin typeface="Times New Roman" panose="02020603050405020304" pitchFamily="18" charset="0"/>
                <a:cs typeface="Times New Roman" panose="02020603050405020304" pitchFamily="18" charset="0"/>
              </a:rPr>
              <a:t>improve the firm’s valuation (ESG focus can help management </a:t>
            </a:r>
            <a:r>
              <a:rPr lang="en-US" altLang="ko-KR" sz="2400" u="sng" dirty="0">
                <a:solidFill>
                  <a:srgbClr val="FF0000"/>
                </a:solidFill>
                <a:latin typeface="Times New Roman" panose="02020603050405020304" pitchFamily="18" charset="0"/>
                <a:cs typeface="Times New Roman" panose="02020603050405020304" pitchFamily="18" charset="0"/>
              </a:rPr>
              <a:t>reduce capital costs</a:t>
            </a:r>
            <a:r>
              <a:rPr lang="en-US" altLang="ko-KR" sz="2400" dirty="0">
                <a:latin typeface="Times New Roman" panose="02020603050405020304" pitchFamily="18" charset="0"/>
                <a:cs typeface="Times New Roman" panose="02020603050405020304" pitchFamily="18" charset="0"/>
              </a:rPr>
              <a:t>) </a:t>
            </a:r>
          </a:p>
          <a:p>
            <a:pPr marL="457200" indent="-457200">
              <a:buAutoNum type="arabicParenBoth"/>
            </a:pPr>
            <a:r>
              <a:rPr lang="en-US" altLang="ko-KR" sz="2400" dirty="0">
                <a:latin typeface="Times New Roman" panose="02020603050405020304" pitchFamily="18" charset="0"/>
                <a:cs typeface="Times New Roman" panose="02020603050405020304" pitchFamily="18" charset="0"/>
              </a:rPr>
              <a:t>positive action and transparency on ESG matters can help </a:t>
            </a:r>
            <a:r>
              <a:rPr lang="en-US" altLang="ko-KR" sz="2400" u="sng" dirty="0">
                <a:solidFill>
                  <a:srgbClr val="FF0000"/>
                </a:solidFill>
                <a:latin typeface="Times New Roman" panose="02020603050405020304" pitchFamily="18" charset="0"/>
                <a:cs typeface="Times New Roman" panose="02020603050405020304" pitchFamily="18" charset="0"/>
              </a:rPr>
              <a:t>companies protect </a:t>
            </a:r>
            <a:r>
              <a:rPr lang="en-US" altLang="ko-KR" sz="2400" dirty="0">
                <a:latin typeface="Times New Roman" panose="02020603050405020304" pitchFamily="18" charset="0"/>
                <a:cs typeface="Times New Roman" panose="02020603050405020304" pitchFamily="18" charset="0"/>
              </a:rPr>
              <a:t>their valuations as more </a:t>
            </a:r>
            <a:r>
              <a:rPr lang="en-US" altLang="ko-KR" sz="2400" u="sng" dirty="0">
                <a:solidFill>
                  <a:srgbClr val="FF0000"/>
                </a:solidFill>
                <a:latin typeface="Times New Roman" panose="02020603050405020304" pitchFamily="18" charset="0"/>
                <a:cs typeface="Times New Roman" panose="02020603050405020304" pitchFamily="18" charset="0"/>
              </a:rPr>
              <a:t>global regulators and governments mandate ESG disclosures</a:t>
            </a:r>
          </a:p>
          <a:p>
            <a:pPr marL="457200" indent="-457200">
              <a:buAutoNum type="arabicParenBoth"/>
            </a:pPr>
            <a:r>
              <a:rPr lang="en-US" altLang="ko-KR" sz="2400" dirty="0">
                <a:latin typeface="Times New Roman" panose="02020603050405020304" pitchFamily="18" charset="0"/>
                <a:cs typeface="Times New Roman" panose="02020603050405020304" pitchFamily="18" charset="0"/>
              </a:rPr>
              <a:t>efforts to ensure sustainable practices will help maintain </a:t>
            </a:r>
            <a:r>
              <a:rPr lang="en-US" altLang="ko-KR" sz="2400" u="sng" dirty="0">
                <a:solidFill>
                  <a:srgbClr val="FF0000"/>
                </a:solidFill>
                <a:latin typeface="Times New Roman" panose="02020603050405020304" pitchFamily="18" charset="0"/>
                <a:cs typeface="Times New Roman" panose="02020603050405020304" pitchFamily="18" charset="0"/>
              </a:rPr>
              <a:t>shareholder satisfaction </a:t>
            </a:r>
            <a:r>
              <a:rPr lang="en-US" altLang="ko-KR" sz="2400" dirty="0">
                <a:latin typeface="Times New Roman" panose="02020603050405020304" pitchFamily="18" charset="0"/>
                <a:cs typeface="Times New Roman" panose="02020603050405020304" pitchFamily="18" charset="0"/>
              </a:rPr>
              <a:t>with board leadership     </a:t>
            </a:r>
          </a:p>
          <a:p>
            <a:r>
              <a:rPr lang="en-US" altLang="ko-KR" sz="2400" b="1" u="sng" dirty="0">
                <a:latin typeface="Times New Roman" panose="02020603050405020304" pitchFamily="18" charset="0"/>
                <a:cs typeface="Times New Roman" panose="02020603050405020304" pitchFamily="18" charset="0"/>
              </a:rPr>
              <a:t>(4)</a:t>
            </a:r>
            <a:r>
              <a:rPr lang="en-US" altLang="ko-KR" sz="2400" dirty="0">
                <a:latin typeface="Times New Roman" panose="02020603050405020304" pitchFamily="18" charset="0"/>
                <a:cs typeface="Times New Roman" panose="02020603050405020304" pitchFamily="18" charset="0"/>
              </a:rPr>
              <a:t> </a:t>
            </a:r>
            <a:r>
              <a:rPr lang="en-US" altLang="ko-KR" sz="2400" b="1" dirty="0">
                <a:latin typeface="Times New Roman" panose="02020603050405020304" pitchFamily="18" charset="0"/>
                <a:cs typeface="Times New Roman" panose="02020603050405020304" pitchFamily="18" charset="0"/>
              </a:rPr>
              <a:t>perhaps most importantly, ESG practices are part of </a:t>
            </a:r>
            <a:r>
              <a:rPr lang="en-US" altLang="ko-KR" sz="2400" b="1" dirty="0" err="1">
                <a:latin typeface="Times New Roman" panose="02020603050405020304" pitchFamily="18" charset="0"/>
                <a:cs typeface="Times New Roman" panose="02020603050405020304" pitchFamily="18" charset="0"/>
              </a:rPr>
              <a:t>longterm</a:t>
            </a:r>
            <a:r>
              <a:rPr lang="en-US" altLang="ko-KR" sz="2400" b="1" dirty="0">
                <a:latin typeface="Times New Roman" panose="02020603050405020304" pitchFamily="18" charset="0"/>
                <a:cs typeface="Times New Roman" panose="02020603050405020304" pitchFamily="18" charset="0"/>
              </a:rPr>
              <a:t> strategy, and every company needs investors who support management’s vision and plans for the future. </a:t>
            </a:r>
          </a:p>
        </p:txBody>
      </p:sp>
      <p:sp>
        <p:nvSpPr>
          <p:cNvPr id="5" name="슬라이드 번호 개체 틀 4"/>
          <p:cNvSpPr>
            <a:spLocks noGrp="1"/>
          </p:cNvSpPr>
          <p:nvPr>
            <p:ph type="sldNum" sz="quarter" idx="12"/>
          </p:nvPr>
        </p:nvSpPr>
        <p:spPr/>
        <p:txBody>
          <a:bodyPr/>
          <a:lstStyle/>
          <a:p>
            <a:fld id="{73031CA9-7B84-4227-9BCD-564BCF237F43}" type="slidenum">
              <a:rPr lang="ko-KR" altLang="en-US" smtClean="0"/>
              <a:t>9</a:t>
            </a:fld>
            <a:endParaRPr lang="ko-KR" altLang="en-US"/>
          </a:p>
        </p:txBody>
      </p:sp>
    </p:spTree>
    <p:extLst>
      <p:ext uri="{BB962C8B-B14F-4D97-AF65-F5344CB8AC3E}">
        <p14:creationId xmlns:p14="http://schemas.microsoft.com/office/powerpoint/2010/main" val="323512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Too many companies have embraced a “box-ticking” culture that encourages the adoption of increasingly standardized ESG activities.</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extBox 1"/>
          <p:cNvSpPr txBox="1"/>
          <p:nvPr/>
        </p:nvSpPr>
        <p:spPr>
          <a:xfrm>
            <a:off x="365760" y="1504604"/>
            <a:ext cx="11467410" cy="5262979"/>
          </a:xfrm>
          <a:prstGeom prst="rect">
            <a:avLst/>
          </a:prstGeom>
          <a:noFill/>
        </p:spPr>
        <p:txBody>
          <a:bodyPr wrap="square" rtlCol="0">
            <a:spAutoFit/>
          </a:bodyPr>
          <a:lstStyle/>
          <a:p>
            <a:pPr marL="457200" indent="-457200">
              <a:buAutoNum type="arabicParenBoth"/>
            </a:pPr>
            <a:r>
              <a:rPr lang="en-US" altLang="ko-KR" sz="2400" dirty="0">
                <a:latin typeface="Times New Roman" panose="02020603050405020304" pitchFamily="18" charset="0"/>
                <a:cs typeface="Times New Roman" panose="02020603050405020304" pitchFamily="18" charset="0"/>
              </a:rPr>
              <a:t>improve the firm’s valuation (ESG focus can help management </a:t>
            </a:r>
            <a:r>
              <a:rPr lang="en-US" altLang="ko-KR" sz="2400" u="sng" dirty="0">
                <a:solidFill>
                  <a:srgbClr val="FF0000"/>
                </a:solidFill>
                <a:latin typeface="Times New Roman" panose="02020603050405020304" pitchFamily="18" charset="0"/>
                <a:cs typeface="Times New Roman" panose="02020603050405020304" pitchFamily="18" charset="0"/>
              </a:rPr>
              <a:t>reduce capital costs</a:t>
            </a:r>
            <a:r>
              <a:rPr lang="en-US" altLang="ko-KR" sz="2400" dirty="0">
                <a:latin typeface="Times New Roman" panose="02020603050405020304" pitchFamily="18" charset="0"/>
                <a:cs typeface="Times New Roman" panose="02020603050405020304" pitchFamily="18" charset="0"/>
              </a:rPr>
              <a:t>) </a:t>
            </a:r>
          </a:p>
          <a:p>
            <a:pPr marL="457200" indent="-457200">
              <a:buAutoNum type="arabicParenBoth"/>
            </a:pPr>
            <a:r>
              <a:rPr lang="en-US" altLang="ko-KR" sz="2400" dirty="0">
                <a:latin typeface="Times New Roman" panose="02020603050405020304" pitchFamily="18" charset="0"/>
                <a:cs typeface="Times New Roman" panose="02020603050405020304" pitchFamily="18" charset="0"/>
              </a:rPr>
              <a:t>positive action and transparency on ESG matters can help </a:t>
            </a:r>
            <a:r>
              <a:rPr lang="en-US" altLang="ko-KR" sz="2400" u="sng" dirty="0">
                <a:solidFill>
                  <a:srgbClr val="FF0000"/>
                </a:solidFill>
                <a:latin typeface="Times New Roman" panose="02020603050405020304" pitchFamily="18" charset="0"/>
                <a:cs typeface="Times New Roman" panose="02020603050405020304" pitchFamily="18" charset="0"/>
              </a:rPr>
              <a:t>companies protect </a:t>
            </a:r>
            <a:r>
              <a:rPr lang="en-US" altLang="ko-KR" sz="2400" dirty="0">
                <a:latin typeface="Times New Roman" panose="02020603050405020304" pitchFamily="18" charset="0"/>
                <a:cs typeface="Times New Roman" panose="02020603050405020304" pitchFamily="18" charset="0"/>
              </a:rPr>
              <a:t>their valuations as more </a:t>
            </a:r>
            <a:r>
              <a:rPr lang="en-US" altLang="ko-KR" sz="2400" u="sng" dirty="0">
                <a:solidFill>
                  <a:srgbClr val="FF0000"/>
                </a:solidFill>
                <a:latin typeface="Times New Roman" panose="02020603050405020304" pitchFamily="18" charset="0"/>
                <a:cs typeface="Times New Roman" panose="02020603050405020304" pitchFamily="18" charset="0"/>
              </a:rPr>
              <a:t>global regulators and governments mandate ESG disclosures</a:t>
            </a:r>
          </a:p>
          <a:p>
            <a:pPr marL="457200" indent="-457200">
              <a:buAutoNum type="arabicParenBoth"/>
            </a:pPr>
            <a:r>
              <a:rPr lang="en-US" altLang="ko-KR" sz="2400" dirty="0">
                <a:latin typeface="Times New Roman" panose="02020603050405020304" pitchFamily="18" charset="0"/>
                <a:cs typeface="Times New Roman" panose="02020603050405020304" pitchFamily="18" charset="0"/>
              </a:rPr>
              <a:t>efforts to ensure sustainable practices will help maintain </a:t>
            </a:r>
            <a:r>
              <a:rPr lang="en-US" altLang="ko-KR" sz="2400" u="sng" dirty="0">
                <a:solidFill>
                  <a:srgbClr val="FF0000"/>
                </a:solidFill>
                <a:latin typeface="Times New Roman" panose="02020603050405020304" pitchFamily="18" charset="0"/>
                <a:cs typeface="Times New Roman" panose="02020603050405020304" pitchFamily="18" charset="0"/>
              </a:rPr>
              <a:t>shareholder satisfaction </a:t>
            </a:r>
            <a:r>
              <a:rPr lang="en-US" altLang="ko-KR" sz="2400" dirty="0">
                <a:latin typeface="Times New Roman" panose="02020603050405020304" pitchFamily="18" charset="0"/>
                <a:cs typeface="Times New Roman" panose="02020603050405020304" pitchFamily="18" charset="0"/>
              </a:rPr>
              <a:t>with board leadership     </a:t>
            </a:r>
          </a:p>
          <a:p>
            <a:r>
              <a:rPr lang="en-US" altLang="ko-KR" sz="2400" b="1" u="sng" dirty="0">
                <a:latin typeface="Times New Roman" panose="02020603050405020304" pitchFamily="18" charset="0"/>
                <a:cs typeface="Times New Roman" panose="02020603050405020304" pitchFamily="18" charset="0"/>
              </a:rPr>
              <a:t>(4)</a:t>
            </a:r>
            <a:r>
              <a:rPr lang="en-US" altLang="ko-KR" sz="2400" dirty="0">
                <a:latin typeface="Times New Roman" panose="02020603050405020304" pitchFamily="18" charset="0"/>
                <a:cs typeface="Times New Roman" panose="02020603050405020304" pitchFamily="18" charset="0"/>
              </a:rPr>
              <a:t> </a:t>
            </a:r>
            <a:r>
              <a:rPr lang="en-US" altLang="ko-KR" sz="2400" b="1" dirty="0">
                <a:latin typeface="Times New Roman" panose="02020603050405020304" pitchFamily="18" charset="0"/>
                <a:cs typeface="Times New Roman" panose="02020603050405020304" pitchFamily="18" charset="0"/>
              </a:rPr>
              <a:t>perhaps most importantly, ESG practices are part of </a:t>
            </a:r>
            <a:r>
              <a:rPr lang="en-US" altLang="ko-KR" sz="2400" b="1" dirty="0" err="1">
                <a:latin typeface="Times New Roman" panose="02020603050405020304" pitchFamily="18" charset="0"/>
                <a:cs typeface="Times New Roman" panose="02020603050405020304" pitchFamily="18" charset="0"/>
              </a:rPr>
              <a:t>longterm</a:t>
            </a:r>
            <a:r>
              <a:rPr lang="en-US" altLang="ko-KR" sz="2400" b="1" dirty="0">
                <a:latin typeface="Times New Roman" panose="02020603050405020304" pitchFamily="18" charset="0"/>
                <a:cs typeface="Times New Roman" panose="02020603050405020304" pitchFamily="18" charset="0"/>
              </a:rPr>
              <a:t> strategy, and every company needs investors who support management’s vision and plans for the future. </a:t>
            </a:r>
          </a:p>
          <a:p>
            <a:endParaRPr lang="en-US" altLang="ko-KR" sz="2400" dirty="0">
              <a:latin typeface="Times New Roman" panose="02020603050405020304" pitchFamily="18" charset="0"/>
              <a:cs typeface="Times New Roman" panose="02020603050405020304" pitchFamily="18" charset="0"/>
            </a:endParaRPr>
          </a:p>
          <a:p>
            <a:r>
              <a:rPr lang="ko-KR" altLang="en-US" dirty="0">
                <a:latin typeface="Times New Roman" panose="02020603050405020304" pitchFamily="18" charset="0"/>
                <a:cs typeface="Times New Roman" panose="02020603050405020304" pitchFamily="18" charset="0"/>
              </a:rPr>
              <a:t>저자의 주제</a:t>
            </a:r>
            <a:r>
              <a:rPr lang="en-US" altLang="ko-KR" dirty="0">
                <a:latin typeface="Times New Roman" panose="02020603050405020304" pitchFamily="18" charset="0"/>
                <a:cs typeface="Times New Roman" panose="02020603050405020304" pitchFamily="18" charset="0"/>
              </a:rPr>
              <a:t>: (1) </a:t>
            </a:r>
            <a:r>
              <a:rPr lang="ko-KR" altLang="en-US" dirty="0">
                <a:latin typeface="Times New Roman" panose="02020603050405020304" pitchFamily="18" charset="0"/>
                <a:cs typeface="Times New Roman" panose="02020603050405020304" pitchFamily="18" charset="0"/>
              </a:rPr>
              <a:t>번의 경우 이미 많은 연구가 수행됨</a:t>
            </a:r>
            <a:r>
              <a:rPr lang="en-US" altLang="ko-KR" dirty="0">
                <a:latin typeface="Times New Roman" panose="02020603050405020304" pitchFamily="18" charset="0"/>
                <a:cs typeface="Times New Roman" panose="02020603050405020304" pitchFamily="18" charset="0"/>
              </a:rPr>
              <a:t>.</a:t>
            </a:r>
          </a:p>
          <a:p>
            <a:r>
              <a:rPr lang="ko-KR" altLang="en-US" dirty="0">
                <a:latin typeface="Times New Roman" panose="02020603050405020304" pitchFamily="18" charset="0"/>
                <a:cs typeface="Times New Roman" panose="02020603050405020304" pitchFamily="18" charset="0"/>
              </a:rPr>
              <a:t>은행들은 </a:t>
            </a:r>
            <a:r>
              <a:rPr lang="en-US" altLang="ko-KR" dirty="0">
                <a:latin typeface="Times New Roman" panose="02020603050405020304" pitchFamily="18" charset="0"/>
                <a:cs typeface="Times New Roman" panose="02020603050405020304" pitchFamily="18" charset="0"/>
              </a:rPr>
              <a:t>ESG </a:t>
            </a:r>
            <a:r>
              <a:rPr lang="ko-KR" altLang="en-US" dirty="0">
                <a:latin typeface="Times New Roman" panose="02020603050405020304" pitchFamily="18" charset="0"/>
                <a:cs typeface="Times New Roman" panose="02020603050405020304" pitchFamily="18" charset="0"/>
              </a:rPr>
              <a:t>성과를 신용평가처럼 활용하여</a:t>
            </a:r>
            <a:r>
              <a:rPr lang="en-US" altLang="ko-KR" dirty="0">
                <a:latin typeface="Times New Roman" panose="02020603050405020304" pitchFamily="18" charset="0"/>
                <a:cs typeface="Times New Roman" panose="02020603050405020304" pitchFamily="18" charset="0"/>
              </a:rPr>
              <a:t>, ESG</a:t>
            </a:r>
            <a:r>
              <a:rPr lang="ko-KR" altLang="en-US" dirty="0">
                <a:latin typeface="Times New Roman" panose="02020603050405020304" pitchFamily="18" charset="0"/>
                <a:cs typeface="Times New Roman" panose="02020603050405020304" pitchFamily="18" charset="0"/>
              </a:rPr>
              <a:t>에 따라 이자율 등을 결정</a:t>
            </a:r>
            <a:r>
              <a:rPr lang="en-US" altLang="ko-KR" dirty="0">
                <a:latin typeface="Times New Roman" panose="02020603050405020304" pitchFamily="18" charset="0"/>
                <a:cs typeface="Times New Roman" panose="02020603050405020304" pitchFamily="18" charset="0"/>
              </a:rPr>
              <a:t>. IPO </a:t>
            </a:r>
            <a:r>
              <a:rPr lang="ko-KR" altLang="en-US" dirty="0">
                <a:latin typeface="Times New Roman" panose="02020603050405020304" pitchFamily="18" charset="0"/>
                <a:cs typeface="Times New Roman" panose="02020603050405020304" pitchFamily="18" charset="0"/>
              </a:rPr>
              <a:t>기업은 </a:t>
            </a:r>
            <a:r>
              <a:rPr lang="en-US" altLang="ko-KR" dirty="0">
                <a:latin typeface="Times New Roman" panose="02020603050405020304" pitchFamily="18" charset="0"/>
                <a:cs typeface="Times New Roman" panose="02020603050405020304" pitchFamily="18" charset="0"/>
              </a:rPr>
              <a:t>ESG </a:t>
            </a:r>
            <a:r>
              <a:rPr lang="ko-KR" altLang="en-US" dirty="0">
                <a:latin typeface="Times New Roman" panose="02020603050405020304" pitchFamily="18" charset="0"/>
                <a:cs typeface="Times New Roman" panose="02020603050405020304" pitchFamily="18" charset="0"/>
              </a:rPr>
              <a:t>활동에 따라 공모가 </a:t>
            </a:r>
            <a:r>
              <a:rPr lang="ko-KR" altLang="en-US" dirty="0" err="1">
                <a:latin typeface="Times New Roman" panose="02020603050405020304" pitchFamily="18" charset="0"/>
                <a:cs typeface="Times New Roman" panose="02020603050405020304" pitchFamily="18" charset="0"/>
              </a:rPr>
              <a:t>달성률</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공모청약률이 더 높음</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이는 자본시장이 덜 발달된 신흥국에서도 동일하게 나타나는 현상</a:t>
            </a:r>
            <a:r>
              <a:rPr lang="en-US" altLang="ko-KR" dirty="0">
                <a:latin typeface="Times New Roman" panose="02020603050405020304" pitchFamily="18" charset="0"/>
                <a:cs typeface="Times New Roman" panose="02020603050405020304" pitchFamily="18" charset="0"/>
              </a:rPr>
              <a:t>.</a:t>
            </a:r>
          </a:p>
          <a:p>
            <a:pPr marL="285750" indent="-285750">
              <a:buFont typeface="Symbol" panose="05050102010706020507" pitchFamily="18" charset="2"/>
              <a:buChar char="Þ"/>
            </a:pPr>
            <a:r>
              <a:rPr lang="ko-KR" altLang="en-US" dirty="0">
                <a:latin typeface="Times New Roman" panose="02020603050405020304" pitchFamily="18" charset="0"/>
                <a:cs typeface="Times New Roman" panose="02020603050405020304" pitchFamily="18" charset="0"/>
              </a:rPr>
              <a:t>다른 주제</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채권발행</a:t>
            </a:r>
            <a:r>
              <a:rPr lang="en-US" altLang="ko-KR" dirty="0">
                <a:latin typeface="Times New Roman" panose="02020603050405020304" pitchFamily="18" charset="0"/>
                <a:cs typeface="Times New Roman" panose="02020603050405020304" pitchFamily="18" charset="0"/>
              </a:rPr>
              <a:t>, IPO</a:t>
            </a:r>
            <a:r>
              <a:rPr lang="ko-KR" altLang="en-US" dirty="0">
                <a:latin typeface="Times New Roman" panose="02020603050405020304" pitchFamily="18" charset="0"/>
                <a:cs typeface="Times New Roman" panose="02020603050405020304" pitchFamily="18" charset="0"/>
              </a:rPr>
              <a:t>기업</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기업분할</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유상증자 기업들은 </a:t>
            </a:r>
            <a:r>
              <a:rPr lang="en-US" altLang="ko-KR" dirty="0">
                <a:latin typeface="Times New Roman" panose="02020603050405020304" pitchFamily="18" charset="0"/>
                <a:cs typeface="Times New Roman" panose="02020603050405020304" pitchFamily="18" charset="0"/>
              </a:rPr>
              <a:t>ESG </a:t>
            </a:r>
            <a:r>
              <a:rPr lang="ko-KR" altLang="en-US" dirty="0">
                <a:latin typeface="Times New Roman" panose="02020603050405020304" pitchFamily="18" charset="0"/>
                <a:cs typeface="Times New Roman" panose="02020603050405020304" pitchFamily="18" charset="0"/>
              </a:rPr>
              <a:t>활동을 더 많이 수행하지 않을까</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혹은 이러한 </a:t>
            </a:r>
            <a:r>
              <a:rPr lang="ko-KR" altLang="en-US" dirty="0" err="1">
                <a:latin typeface="Times New Roman" panose="02020603050405020304" pitchFamily="18" charset="0"/>
                <a:cs typeface="Times New Roman" panose="02020603050405020304" pitchFamily="18" charset="0"/>
              </a:rPr>
              <a:t>기업중</a:t>
            </a:r>
            <a:r>
              <a:rPr lang="ko-KR" altLang="en-US" dirty="0">
                <a:latin typeface="Times New Roman" panose="02020603050405020304" pitchFamily="18" charset="0"/>
                <a:cs typeface="Times New Roman" panose="02020603050405020304" pitchFamily="18" charset="0"/>
              </a:rPr>
              <a:t> </a:t>
            </a:r>
            <a:r>
              <a:rPr lang="en-US" altLang="ko-KR" dirty="0">
                <a:latin typeface="Times New Roman" panose="02020603050405020304" pitchFamily="18" charset="0"/>
                <a:cs typeface="Times New Roman" panose="02020603050405020304" pitchFamily="18" charset="0"/>
              </a:rPr>
              <a:t>ESG </a:t>
            </a:r>
            <a:r>
              <a:rPr lang="ko-KR" altLang="en-US" dirty="0">
                <a:latin typeface="Times New Roman" panose="02020603050405020304" pitchFamily="18" charset="0"/>
                <a:cs typeface="Times New Roman" panose="02020603050405020304" pitchFamily="18" charset="0"/>
              </a:rPr>
              <a:t>활동이 높으면</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더 높은 성과를 얻지 않을까</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향후 국가에서는 이를 수행할 때 필수 </a:t>
            </a:r>
            <a:r>
              <a:rPr lang="en-US" altLang="ko-KR" dirty="0">
                <a:latin typeface="Times New Roman" panose="02020603050405020304" pitchFamily="18" charset="0"/>
                <a:cs typeface="Times New Roman" panose="02020603050405020304" pitchFamily="18" charset="0"/>
              </a:rPr>
              <a:t>ESG </a:t>
            </a:r>
            <a:r>
              <a:rPr lang="ko-KR" altLang="en-US" dirty="0" err="1">
                <a:latin typeface="Times New Roman" panose="02020603050405020304" pitchFamily="18" charset="0"/>
                <a:cs typeface="Times New Roman" panose="02020603050405020304" pitchFamily="18" charset="0"/>
              </a:rPr>
              <a:t>지표요구</a:t>
            </a:r>
            <a:r>
              <a:rPr lang="en-US" altLang="ko-KR" dirty="0">
                <a:latin typeface="Times New Roman" panose="02020603050405020304" pitchFamily="18" charset="0"/>
                <a:cs typeface="Times New Roman" panose="02020603050405020304" pitchFamily="18" charset="0"/>
              </a:rPr>
              <a:t>.</a:t>
            </a:r>
          </a:p>
          <a:p>
            <a:pPr marL="285750" indent="-285750">
              <a:buFont typeface="Symbol" panose="05050102010706020507" pitchFamily="18" charset="2"/>
              <a:buChar char="Þ"/>
            </a:pPr>
            <a:r>
              <a:rPr lang="en-US" altLang="ko-KR" dirty="0">
                <a:latin typeface="Times New Roman" panose="02020603050405020304" pitchFamily="18" charset="0"/>
                <a:cs typeface="Times New Roman" panose="02020603050405020304" pitchFamily="18" charset="0"/>
              </a:rPr>
              <a:t>(2) </a:t>
            </a:r>
            <a:r>
              <a:rPr lang="ko-KR" altLang="en-US" dirty="0">
                <a:latin typeface="Times New Roman" panose="02020603050405020304" pitchFamily="18" charset="0"/>
                <a:cs typeface="Times New Roman" panose="02020603050405020304" pitchFamily="18" charset="0"/>
              </a:rPr>
              <a:t>번 역시 어느 정도 검증</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정부규제가 강할수록 </a:t>
            </a:r>
            <a:r>
              <a:rPr lang="en-US" altLang="ko-KR" dirty="0">
                <a:latin typeface="Times New Roman" panose="02020603050405020304" pitchFamily="18" charset="0"/>
                <a:cs typeface="Times New Roman" panose="02020603050405020304" pitchFamily="18" charset="0"/>
              </a:rPr>
              <a:t>ESG</a:t>
            </a:r>
            <a:r>
              <a:rPr lang="ko-KR" altLang="en-US" dirty="0">
                <a:latin typeface="Times New Roman" panose="02020603050405020304" pitchFamily="18" charset="0"/>
                <a:cs typeface="Times New Roman" panose="02020603050405020304" pitchFamily="18" charset="0"/>
              </a:rPr>
              <a:t>가 기업가치에 미치는 효과가 높음</a:t>
            </a:r>
            <a:r>
              <a:rPr lang="en-US" altLang="ko-KR" dirty="0">
                <a:latin typeface="Times New Roman" panose="02020603050405020304" pitchFamily="18" charset="0"/>
                <a:cs typeface="Times New Roman" panose="02020603050405020304" pitchFamily="18" charset="0"/>
              </a:rPr>
              <a:t>.</a:t>
            </a:r>
          </a:p>
          <a:p>
            <a:pPr marL="285750" indent="-285750">
              <a:buFont typeface="Symbol" panose="05050102010706020507" pitchFamily="18" charset="2"/>
              <a:buChar char="Þ"/>
            </a:pPr>
            <a:r>
              <a:rPr lang="en-US" altLang="ko-KR" dirty="0">
                <a:latin typeface="Times New Roman" panose="02020603050405020304" pitchFamily="18" charset="0"/>
                <a:cs typeface="Times New Roman" panose="02020603050405020304" pitchFamily="18" charset="0"/>
              </a:rPr>
              <a:t>(3) </a:t>
            </a:r>
            <a:r>
              <a:rPr lang="ko-KR" altLang="en-US" dirty="0">
                <a:latin typeface="Times New Roman" panose="02020603050405020304" pitchFamily="18" charset="0"/>
                <a:cs typeface="Times New Roman" panose="02020603050405020304" pitchFamily="18" charset="0"/>
              </a:rPr>
              <a:t>역시 어느정도 검증</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이사회 구성요소 혹은 지배구조에 따라 </a:t>
            </a:r>
            <a:r>
              <a:rPr lang="en-US" altLang="ko-KR" dirty="0">
                <a:latin typeface="Times New Roman" panose="02020603050405020304" pitchFamily="18" charset="0"/>
                <a:cs typeface="Times New Roman" panose="02020603050405020304" pitchFamily="18" charset="0"/>
              </a:rPr>
              <a:t>ESG</a:t>
            </a:r>
            <a:r>
              <a:rPr lang="ko-KR" altLang="en-US" dirty="0">
                <a:latin typeface="Times New Roman" panose="02020603050405020304" pitchFamily="18" charset="0"/>
                <a:cs typeface="Times New Roman" panose="02020603050405020304" pitchFamily="18" charset="0"/>
              </a:rPr>
              <a:t>활동의 차이가 존재</a:t>
            </a:r>
            <a:r>
              <a:rPr lang="en-US" altLang="ko-KR" dirty="0">
                <a:latin typeface="Times New Roman" panose="02020603050405020304" pitchFamily="18" charset="0"/>
                <a:cs typeface="Times New Roman" panose="02020603050405020304" pitchFamily="18" charset="0"/>
              </a:rPr>
              <a:t>.</a:t>
            </a:r>
            <a:r>
              <a:rPr lang="ko-KR" altLang="en-US" dirty="0">
                <a:latin typeface="Times New Roman" panose="02020603050405020304" pitchFamily="18" charset="0"/>
                <a:cs typeface="Times New Roman" panose="02020603050405020304" pitchFamily="18" charset="0"/>
              </a:rPr>
              <a:t> </a:t>
            </a:r>
            <a:endParaRPr lang="en-US" altLang="ko-K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4250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Too many companies have embraced a “box-ticking” culture that encourages the adoption of increasingly standardized ESG activities.</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extBox 1"/>
          <p:cNvSpPr txBox="1"/>
          <p:nvPr/>
        </p:nvSpPr>
        <p:spPr>
          <a:xfrm>
            <a:off x="365760" y="1504604"/>
            <a:ext cx="11467410" cy="2308324"/>
          </a:xfrm>
          <a:prstGeom prst="rect">
            <a:avLst/>
          </a:prstGeom>
          <a:noFill/>
        </p:spPr>
        <p:txBody>
          <a:bodyPr wrap="square" rtlCol="0">
            <a:spAutoFit/>
          </a:bodyPr>
          <a:lstStyle/>
          <a:p>
            <a:r>
              <a:rPr lang="en-US" altLang="ko-KR" sz="2400" b="1" u="sng" dirty="0">
                <a:latin typeface="Times New Roman" panose="02020603050405020304" pitchFamily="18" charset="0"/>
                <a:cs typeface="Times New Roman" panose="02020603050405020304" pitchFamily="18" charset="0"/>
              </a:rPr>
              <a:t>(4)</a:t>
            </a:r>
            <a:r>
              <a:rPr lang="en-US" altLang="ko-KR" sz="2400" dirty="0">
                <a:latin typeface="Times New Roman" panose="02020603050405020304" pitchFamily="18" charset="0"/>
                <a:cs typeface="Times New Roman" panose="02020603050405020304" pitchFamily="18" charset="0"/>
              </a:rPr>
              <a:t> </a:t>
            </a:r>
            <a:r>
              <a:rPr lang="en-US" altLang="ko-KR" sz="2400" b="1" dirty="0">
                <a:latin typeface="Times New Roman" panose="02020603050405020304" pitchFamily="18" charset="0"/>
                <a:cs typeface="Times New Roman" panose="02020603050405020304" pitchFamily="18" charset="0"/>
              </a:rPr>
              <a:t>perhaps most importantly, ESG practices are part of </a:t>
            </a:r>
            <a:r>
              <a:rPr lang="en-US" altLang="ko-KR" sz="2400" b="1" dirty="0" err="1">
                <a:latin typeface="Times New Roman" panose="02020603050405020304" pitchFamily="18" charset="0"/>
                <a:cs typeface="Times New Roman" panose="02020603050405020304" pitchFamily="18" charset="0"/>
              </a:rPr>
              <a:t>longterm</a:t>
            </a:r>
            <a:r>
              <a:rPr lang="en-US" altLang="ko-KR" sz="2400" b="1" dirty="0">
                <a:latin typeface="Times New Roman" panose="02020603050405020304" pitchFamily="18" charset="0"/>
                <a:cs typeface="Times New Roman" panose="02020603050405020304" pitchFamily="18" charset="0"/>
              </a:rPr>
              <a:t> strategy, and every company needs investors who support management’s vision and plans for the future. </a:t>
            </a:r>
          </a:p>
          <a:p>
            <a:endParaRPr lang="en-US" altLang="ko-KR" sz="2400" b="1" dirty="0">
              <a:latin typeface="Times New Roman" panose="02020603050405020304" pitchFamily="18" charset="0"/>
              <a:cs typeface="Times New Roman" panose="02020603050405020304" pitchFamily="18" charset="0"/>
            </a:endParaRPr>
          </a:p>
          <a:p>
            <a:r>
              <a:rPr lang="en-US" altLang="ko-KR" sz="2400" b="1" dirty="0">
                <a:latin typeface="Times New Roman" panose="02020603050405020304" pitchFamily="18" charset="0"/>
                <a:cs typeface="Times New Roman" panose="02020603050405020304" pitchFamily="18" charset="0"/>
              </a:rPr>
              <a:t>Strategic ESG program</a:t>
            </a:r>
          </a:p>
          <a:p>
            <a:endParaRPr lang="en-US" altLang="ko-KR" sz="2400" dirty="0">
              <a:latin typeface="Times New Roman" panose="02020603050405020304" pitchFamily="18" charset="0"/>
              <a:cs typeface="Times New Roman" panose="02020603050405020304" pitchFamily="18" charset="0"/>
            </a:endParaRPr>
          </a:p>
          <a:p>
            <a:endParaRPr lang="en-US" altLang="ko-KR" sz="24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465513" y="3308465"/>
            <a:ext cx="10764982" cy="3323987"/>
          </a:xfrm>
          <a:prstGeom prst="rect">
            <a:avLst/>
          </a:prstGeom>
          <a:noFill/>
        </p:spPr>
        <p:txBody>
          <a:bodyPr wrap="square" rtlCol="0">
            <a:spAutoFit/>
          </a:bodyPr>
          <a:lstStyle/>
          <a:p>
            <a:r>
              <a:rPr lang="en-US" altLang="ko-KR" dirty="0"/>
              <a:t>“What Is Strategy?” (HBR, November–December 1996), Porter</a:t>
            </a:r>
          </a:p>
          <a:p>
            <a:endParaRPr lang="en-US" altLang="ko-KR" sz="2400" b="1" dirty="0">
              <a:latin typeface="Times New Roman" panose="02020603050405020304" pitchFamily="18" charset="0"/>
              <a:cs typeface="Times New Roman" panose="02020603050405020304" pitchFamily="18" charset="0"/>
            </a:endParaRPr>
          </a:p>
          <a:p>
            <a:r>
              <a:rPr lang="en-US" altLang="ko-KR" sz="2400" b="1" dirty="0">
                <a:latin typeface="Times New Roman" panose="02020603050405020304" pitchFamily="18" charset="0"/>
                <a:cs typeface="Times New Roman" panose="02020603050405020304" pitchFamily="18" charset="0"/>
              </a:rPr>
              <a:t>“means performing similar activities better than rivals” (effectiveness)</a:t>
            </a:r>
          </a:p>
          <a:p>
            <a:r>
              <a:rPr lang="en-US" altLang="ko-KR" sz="2400" b="1" dirty="0">
                <a:latin typeface="Times New Roman" panose="02020603050405020304" pitchFamily="18" charset="0"/>
                <a:cs typeface="Times New Roman" panose="02020603050405020304" pitchFamily="18" charset="0"/>
              </a:rPr>
              <a:t>or “is about being different.” (strategy)</a:t>
            </a:r>
          </a:p>
          <a:p>
            <a:endParaRPr lang="en-US" altLang="ko-KR" sz="2400" b="1" dirty="0">
              <a:latin typeface="Times New Roman" panose="02020603050405020304" pitchFamily="18" charset="0"/>
              <a:cs typeface="Times New Roman" panose="02020603050405020304" pitchFamily="18" charset="0"/>
            </a:endParaRPr>
          </a:p>
          <a:p>
            <a:r>
              <a:rPr lang="en-US" altLang="ko-KR" sz="2400" b="1" u="sng" dirty="0">
                <a:solidFill>
                  <a:srgbClr val="FF0000"/>
                </a:solidFill>
                <a:latin typeface="Times New Roman" panose="02020603050405020304" pitchFamily="18" charset="0"/>
                <a:cs typeface="Times New Roman" panose="02020603050405020304" pitchFamily="18" charset="0"/>
              </a:rPr>
              <a:t>“is about being different.”</a:t>
            </a:r>
          </a:p>
          <a:p>
            <a:endParaRPr lang="en-US" altLang="ko-KR" sz="2400" b="1" u="sng" dirty="0">
              <a:solidFill>
                <a:srgbClr val="FF0000"/>
              </a:solidFill>
              <a:latin typeface="Times New Roman" panose="02020603050405020304" pitchFamily="18" charset="0"/>
              <a:cs typeface="Times New Roman" panose="02020603050405020304" pitchFamily="18" charset="0"/>
            </a:endParaRPr>
          </a:p>
          <a:p>
            <a:r>
              <a:rPr lang="en-US" altLang="ko-KR" sz="2400" b="1" dirty="0">
                <a:latin typeface="Times New Roman" panose="02020603050405020304" pitchFamily="18" charset="0"/>
                <a:cs typeface="Times New Roman" panose="02020603050405020304" pitchFamily="18" charset="0"/>
              </a:rPr>
              <a:t>it will boost </a:t>
            </a:r>
            <a:r>
              <a:rPr lang="en-US" altLang="ko-KR" sz="2400" b="1" dirty="0">
                <a:solidFill>
                  <a:srgbClr val="FF0000"/>
                </a:solidFill>
                <a:latin typeface="Times New Roman" panose="02020603050405020304" pitchFamily="18" charset="0"/>
                <a:cs typeface="Times New Roman" panose="02020603050405020304" pitchFamily="18" charset="0"/>
              </a:rPr>
              <a:t>long-term financial performance only</a:t>
            </a:r>
            <a:r>
              <a:rPr lang="en-US" altLang="ko-KR" sz="2400" b="1" dirty="0">
                <a:latin typeface="Times New Roman" panose="02020603050405020304" pitchFamily="18" charset="0"/>
                <a:cs typeface="Times New Roman" panose="02020603050405020304" pitchFamily="18" charset="0"/>
              </a:rPr>
              <a:t> if it provides </a:t>
            </a:r>
            <a:r>
              <a:rPr lang="en-US" altLang="ko-KR" sz="2400" b="1" dirty="0">
                <a:solidFill>
                  <a:srgbClr val="FF0000"/>
                </a:solidFill>
                <a:latin typeface="Times New Roman" panose="02020603050405020304" pitchFamily="18" charset="0"/>
                <a:cs typeface="Times New Roman" panose="02020603050405020304" pitchFamily="18" charset="0"/>
              </a:rPr>
              <a:t>strategic</a:t>
            </a:r>
            <a:r>
              <a:rPr lang="en-US" altLang="ko-KR" sz="2400" b="1" dirty="0">
                <a:latin typeface="Times New Roman" panose="02020603050405020304" pitchFamily="18" charset="0"/>
                <a:cs typeface="Times New Roman" panose="02020603050405020304" pitchFamily="18" charset="0"/>
              </a:rPr>
              <a:t> differentiation from competitors. </a:t>
            </a:r>
            <a:endParaRPr lang="ko-KR" alt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27095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Too many companies have embraced a “box-ticking” culture that encourages the adoption of increasingly standardized ESG activities.</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extBox 1"/>
          <p:cNvSpPr txBox="1"/>
          <p:nvPr/>
        </p:nvSpPr>
        <p:spPr>
          <a:xfrm>
            <a:off x="365760" y="1504604"/>
            <a:ext cx="11467410" cy="4462760"/>
          </a:xfrm>
          <a:prstGeom prst="rect">
            <a:avLst/>
          </a:prstGeom>
          <a:noFill/>
        </p:spPr>
        <p:txBody>
          <a:bodyPr wrap="square" rtlCol="0">
            <a:spAutoFit/>
          </a:bodyPr>
          <a:lstStyle/>
          <a:p>
            <a:r>
              <a:rPr lang="en-US" altLang="ko-KR" sz="2400" b="1" u="sng" dirty="0">
                <a:solidFill>
                  <a:srgbClr val="FF0000"/>
                </a:solidFill>
                <a:latin typeface="Times New Roman" panose="02020603050405020304" pitchFamily="18" charset="0"/>
                <a:cs typeface="Times New Roman" panose="02020603050405020304" pitchFamily="18" charset="0"/>
              </a:rPr>
              <a:t>Why Strategic?</a:t>
            </a:r>
          </a:p>
          <a:p>
            <a:endParaRPr lang="en-US" altLang="ko-KR" sz="2000" b="1" dirty="0">
              <a:latin typeface="+mj-lt"/>
              <a:cs typeface="Times New Roman" panose="02020603050405020304" pitchFamily="18" charset="0"/>
            </a:endParaRPr>
          </a:p>
          <a:p>
            <a:r>
              <a:rPr lang="ko-KR" altLang="en-US" sz="2000" b="1" dirty="0">
                <a:latin typeface="+mj-lt"/>
                <a:cs typeface="Times New Roman" panose="02020603050405020304" pitchFamily="18" charset="0"/>
              </a:rPr>
              <a:t>예</a:t>
            </a:r>
            <a:r>
              <a:rPr lang="en-US" altLang="ko-KR" sz="2000" b="1" dirty="0">
                <a:latin typeface="+mj-lt"/>
                <a:cs typeface="Times New Roman" panose="02020603050405020304" pitchFamily="18" charset="0"/>
              </a:rPr>
              <a:t>) </a:t>
            </a:r>
            <a:r>
              <a:rPr lang="ko-KR" altLang="en-US" sz="2000" b="1" dirty="0">
                <a:latin typeface="+mj-lt"/>
                <a:cs typeface="Times New Roman" panose="02020603050405020304" pitchFamily="18" charset="0"/>
              </a:rPr>
              <a:t>기업이 효율적으로 폐기물을 관리하기 위해 폐기물 관리시스템을 도입</a:t>
            </a:r>
            <a:r>
              <a:rPr lang="en-US" altLang="ko-KR" sz="2000" b="1" dirty="0">
                <a:latin typeface="+mj-lt"/>
                <a:cs typeface="Times New Roman" panose="02020603050405020304" pitchFamily="18" charset="0"/>
              </a:rPr>
              <a:t>. CO2</a:t>
            </a:r>
            <a:r>
              <a:rPr lang="ko-KR" altLang="en-US" sz="2000" b="1" dirty="0">
                <a:latin typeface="+mj-lt"/>
                <a:cs typeface="Times New Roman" panose="02020603050405020304" pitchFamily="18" charset="0"/>
              </a:rPr>
              <a:t>배출을 조절하기 위해 </a:t>
            </a:r>
            <a:r>
              <a:rPr lang="en-US" altLang="ko-KR" sz="2000" b="1" dirty="0">
                <a:latin typeface="+mj-lt"/>
                <a:cs typeface="Times New Roman" panose="02020603050405020304" pitchFamily="18" charset="0"/>
              </a:rPr>
              <a:t>CO2</a:t>
            </a:r>
            <a:r>
              <a:rPr lang="ko-KR" altLang="en-US" sz="2000" b="1" dirty="0">
                <a:latin typeface="+mj-lt"/>
                <a:cs typeface="Times New Roman" panose="02020603050405020304" pitchFamily="18" charset="0"/>
              </a:rPr>
              <a:t>배출 관리프로그램을 도입 </a:t>
            </a:r>
            <a:r>
              <a:rPr lang="en-US" altLang="ko-KR" sz="2000" b="1" dirty="0">
                <a:latin typeface="+mj-lt"/>
                <a:cs typeface="Times New Roman" panose="02020603050405020304" pitchFamily="18" charset="0"/>
              </a:rPr>
              <a:t>-&gt; ESG </a:t>
            </a:r>
            <a:r>
              <a:rPr lang="ko-KR" altLang="en-US" sz="2000" b="1" dirty="0">
                <a:latin typeface="+mj-lt"/>
                <a:cs typeface="Times New Roman" panose="02020603050405020304" pitchFamily="18" charset="0"/>
              </a:rPr>
              <a:t>등급 향상 </a:t>
            </a:r>
            <a:r>
              <a:rPr lang="en-US" altLang="ko-KR" sz="2000" b="1" dirty="0">
                <a:latin typeface="+mj-lt"/>
                <a:cs typeface="Times New Roman" panose="02020603050405020304" pitchFamily="18" charset="0"/>
              </a:rPr>
              <a:t>-&gt; </a:t>
            </a:r>
            <a:r>
              <a:rPr lang="ko-KR" altLang="en-US" sz="2000" b="1" dirty="0">
                <a:latin typeface="+mj-lt"/>
                <a:cs typeface="Times New Roman" panose="02020603050405020304" pitchFamily="18" charset="0"/>
              </a:rPr>
              <a:t>경쟁우위 확보</a:t>
            </a:r>
            <a:r>
              <a:rPr lang="en-US" altLang="ko-KR" sz="2000" b="1" dirty="0">
                <a:latin typeface="+mj-lt"/>
                <a:cs typeface="Times New Roman" panose="02020603050405020304" pitchFamily="18" charset="0"/>
              </a:rPr>
              <a:t>(?) -&gt; </a:t>
            </a:r>
            <a:r>
              <a:rPr lang="ko-KR" altLang="en-US" sz="2000" b="1" dirty="0">
                <a:latin typeface="+mj-lt"/>
                <a:cs typeface="Times New Roman" panose="02020603050405020304" pitchFamily="18" charset="0"/>
              </a:rPr>
              <a:t>기업가치 향상</a:t>
            </a:r>
            <a:r>
              <a:rPr lang="en-US" altLang="ko-KR" sz="2000" b="1" dirty="0">
                <a:latin typeface="+mj-lt"/>
                <a:cs typeface="Times New Roman" panose="02020603050405020304" pitchFamily="18" charset="0"/>
              </a:rPr>
              <a:t>(?) =&gt; </a:t>
            </a:r>
            <a:r>
              <a:rPr lang="ko-KR" altLang="en-US" sz="2000" b="1" dirty="0">
                <a:latin typeface="+mj-lt"/>
                <a:cs typeface="Times New Roman" panose="02020603050405020304" pitchFamily="18" charset="0"/>
              </a:rPr>
              <a:t>어느 기업이나 따라 올 수 있다</a:t>
            </a:r>
            <a:r>
              <a:rPr lang="en-US" altLang="ko-KR" sz="2000" b="1" dirty="0">
                <a:latin typeface="+mj-lt"/>
                <a:cs typeface="Times New Roman" panose="02020603050405020304" pitchFamily="18" charset="0"/>
              </a:rPr>
              <a:t>. </a:t>
            </a:r>
            <a:r>
              <a:rPr lang="ko-KR" altLang="en-US" sz="2000" b="1" dirty="0">
                <a:latin typeface="+mj-lt"/>
                <a:cs typeface="Times New Roman" panose="02020603050405020304" pitchFamily="18" charset="0"/>
              </a:rPr>
              <a:t>장기적인 성과로 이어지기 어렵다</a:t>
            </a:r>
            <a:r>
              <a:rPr lang="en-US" altLang="ko-KR" sz="2000" b="1" dirty="0">
                <a:latin typeface="+mj-lt"/>
                <a:cs typeface="Times New Roman" panose="02020603050405020304" pitchFamily="18" charset="0"/>
              </a:rPr>
              <a:t>. </a:t>
            </a:r>
            <a:r>
              <a:rPr lang="ko-KR" altLang="en-US" sz="2000" b="1" dirty="0">
                <a:latin typeface="+mj-lt"/>
                <a:cs typeface="Times New Roman" panose="02020603050405020304" pitchFamily="18" charset="0"/>
              </a:rPr>
              <a:t>누구나 </a:t>
            </a:r>
            <a:r>
              <a:rPr lang="en-US" altLang="ko-KR" sz="2000" b="1" dirty="0">
                <a:latin typeface="+mj-lt"/>
                <a:cs typeface="Times New Roman" panose="02020603050405020304" pitchFamily="18" charset="0"/>
              </a:rPr>
              <a:t>copy </a:t>
            </a:r>
            <a:r>
              <a:rPr lang="ko-KR" altLang="en-US" sz="2000" b="1" dirty="0">
                <a:latin typeface="+mj-lt"/>
                <a:cs typeface="Times New Roman" panose="02020603050405020304" pitchFamily="18" charset="0"/>
              </a:rPr>
              <a:t>하고 따라 올 수 있다</a:t>
            </a:r>
            <a:r>
              <a:rPr lang="en-US" altLang="ko-KR" sz="2000" b="1" dirty="0">
                <a:latin typeface="+mj-lt"/>
                <a:cs typeface="Times New Roman" panose="02020603050405020304" pitchFamily="18" charset="0"/>
              </a:rPr>
              <a:t>. </a:t>
            </a:r>
            <a:r>
              <a:rPr lang="ko-KR" altLang="en-US" sz="2000" b="1" dirty="0">
                <a:latin typeface="+mj-lt"/>
                <a:cs typeface="Times New Roman" panose="02020603050405020304" pitchFamily="18" charset="0"/>
              </a:rPr>
              <a:t>이미 과거 </a:t>
            </a:r>
            <a:r>
              <a:rPr lang="en-US" altLang="ko-KR" sz="2000" b="1" dirty="0">
                <a:latin typeface="+mj-lt"/>
                <a:cs typeface="Times New Roman" panose="02020603050405020304" pitchFamily="18" charset="0"/>
              </a:rPr>
              <a:t>8</a:t>
            </a:r>
            <a:r>
              <a:rPr lang="ko-KR" altLang="en-US" sz="2000" b="1" dirty="0">
                <a:latin typeface="+mj-lt"/>
                <a:cs typeface="Times New Roman" panose="02020603050405020304" pitchFamily="18" charset="0"/>
              </a:rPr>
              <a:t>년 동안 </a:t>
            </a:r>
            <a:r>
              <a:rPr lang="en-US" altLang="ko-KR" sz="2000" b="1" dirty="0">
                <a:latin typeface="+mj-lt"/>
                <a:cs typeface="Times New Roman" panose="02020603050405020304" pitchFamily="18" charset="0"/>
              </a:rPr>
              <a:t>ESG </a:t>
            </a:r>
            <a:r>
              <a:rPr lang="ko-KR" altLang="en-US" sz="2000" b="1" dirty="0">
                <a:latin typeface="+mj-lt"/>
                <a:cs typeface="Times New Roman" panose="02020603050405020304" pitchFamily="18" charset="0"/>
              </a:rPr>
              <a:t>활동은 거의 정점으로 수렴하고 있음</a:t>
            </a:r>
            <a:r>
              <a:rPr lang="en-US" altLang="ko-KR" sz="2000" b="1" dirty="0">
                <a:latin typeface="+mj-lt"/>
                <a:cs typeface="Times New Roman" panose="02020603050405020304" pitchFamily="18" charset="0"/>
              </a:rPr>
              <a:t>. </a:t>
            </a:r>
            <a:r>
              <a:rPr lang="ko-KR" altLang="en-US" sz="2000" b="1" dirty="0">
                <a:latin typeface="+mj-lt"/>
                <a:cs typeface="Times New Roman" panose="02020603050405020304" pitchFamily="18" charset="0"/>
              </a:rPr>
              <a:t>즉</a:t>
            </a:r>
            <a:r>
              <a:rPr lang="en-US" altLang="ko-KR" sz="2000" b="1" dirty="0">
                <a:latin typeface="+mj-lt"/>
                <a:cs typeface="Times New Roman" panose="02020603050405020304" pitchFamily="18" charset="0"/>
              </a:rPr>
              <a:t>, </a:t>
            </a:r>
            <a:r>
              <a:rPr lang="ko-KR" altLang="en-US" sz="2000" b="1" dirty="0">
                <a:latin typeface="+mj-lt"/>
                <a:cs typeface="Times New Roman" panose="02020603050405020304" pitchFamily="18" charset="0"/>
              </a:rPr>
              <a:t>대형기업들은 거의 차별성이 없음</a:t>
            </a:r>
            <a:r>
              <a:rPr lang="en-US" altLang="ko-KR" sz="2000" b="1" dirty="0">
                <a:latin typeface="+mj-lt"/>
                <a:cs typeface="Times New Roman" panose="02020603050405020304" pitchFamily="18" charset="0"/>
              </a:rPr>
              <a:t>.</a:t>
            </a:r>
          </a:p>
          <a:p>
            <a:endParaRPr lang="en-US" altLang="ko-KR" sz="2000" b="1" dirty="0">
              <a:latin typeface="+mj-lt"/>
              <a:cs typeface="Times New Roman" panose="02020603050405020304" pitchFamily="18" charset="0"/>
            </a:endParaRPr>
          </a:p>
          <a:p>
            <a:r>
              <a:rPr lang="ko-KR" altLang="en-US" sz="2000" b="1" dirty="0">
                <a:latin typeface="+mj-lt"/>
                <a:cs typeface="Times New Roman" panose="02020603050405020304" pitchFamily="18" charset="0"/>
              </a:rPr>
              <a:t>예</a:t>
            </a:r>
            <a:r>
              <a:rPr lang="en-US" altLang="ko-KR" sz="2000" b="1" dirty="0">
                <a:latin typeface="+mj-lt"/>
                <a:cs typeface="Times New Roman" panose="02020603050405020304" pitchFamily="18" charset="0"/>
              </a:rPr>
              <a:t>) ESG </a:t>
            </a:r>
            <a:r>
              <a:rPr lang="ko-KR" altLang="en-US" sz="2000" b="1" dirty="0">
                <a:latin typeface="+mj-lt"/>
                <a:cs typeface="Times New Roman" panose="02020603050405020304" pitchFamily="18" charset="0"/>
              </a:rPr>
              <a:t>관행이 아닌 다른 접근방식</a:t>
            </a:r>
            <a:r>
              <a:rPr lang="en-US" altLang="ko-KR" sz="2000" b="1" dirty="0">
                <a:latin typeface="+mj-lt"/>
                <a:cs typeface="Times New Roman" panose="02020603050405020304" pitchFamily="18" charset="0"/>
              </a:rPr>
              <a:t>, </a:t>
            </a:r>
            <a:r>
              <a:rPr lang="ko-KR" altLang="en-US" sz="2000" b="1" dirty="0">
                <a:latin typeface="+mj-lt"/>
                <a:cs typeface="Times New Roman" panose="02020603050405020304" pitchFamily="18" charset="0"/>
              </a:rPr>
              <a:t>혹은 다른 비즈니스 전략이 필요함</a:t>
            </a:r>
            <a:r>
              <a:rPr lang="en-US" altLang="ko-KR" sz="2000" b="1" dirty="0">
                <a:latin typeface="+mj-lt"/>
                <a:cs typeface="Times New Roman" panose="02020603050405020304" pitchFamily="18" charset="0"/>
              </a:rPr>
              <a:t>. </a:t>
            </a:r>
            <a:r>
              <a:rPr lang="ko-KR" altLang="en-US" sz="2000" b="1" dirty="0">
                <a:latin typeface="+mj-lt"/>
                <a:cs typeface="Times New Roman" panose="02020603050405020304" pitchFamily="18" charset="0"/>
              </a:rPr>
              <a:t>예컨대</a:t>
            </a:r>
            <a:r>
              <a:rPr lang="en-US" altLang="ko-KR" sz="2000" b="1" dirty="0">
                <a:latin typeface="+mj-lt"/>
                <a:cs typeface="Times New Roman" panose="02020603050405020304" pitchFamily="18" charset="0"/>
              </a:rPr>
              <a:t>, </a:t>
            </a:r>
            <a:r>
              <a:rPr lang="ko-KR" altLang="en-US" sz="2000" b="1" dirty="0" err="1">
                <a:latin typeface="+mj-lt"/>
                <a:cs typeface="Times New Roman" panose="02020603050405020304" pitchFamily="18" charset="0"/>
              </a:rPr>
              <a:t>에어비앤비</a:t>
            </a:r>
            <a:r>
              <a:rPr lang="ko-KR" altLang="en-US" sz="2000" b="1" dirty="0">
                <a:latin typeface="+mj-lt"/>
                <a:cs typeface="Times New Roman" panose="02020603050405020304" pitchFamily="18" charset="0"/>
              </a:rPr>
              <a:t> 같은 경우 빈 공간의 재활용 문제를 비즈니스로 도입하여 성공</a:t>
            </a:r>
            <a:r>
              <a:rPr lang="en-US" altLang="ko-KR" sz="2000" b="1" dirty="0">
                <a:latin typeface="+mj-lt"/>
                <a:cs typeface="Times New Roman" panose="02020603050405020304" pitchFamily="18" charset="0"/>
              </a:rPr>
              <a:t>. </a:t>
            </a:r>
            <a:r>
              <a:rPr lang="ko-KR" altLang="en-US" sz="2000" b="1" dirty="0">
                <a:latin typeface="+mj-lt"/>
                <a:cs typeface="Times New Roman" panose="02020603050405020304" pitchFamily="18" charset="0"/>
              </a:rPr>
              <a:t>구글은 수평적문화의 </a:t>
            </a:r>
            <a:r>
              <a:rPr lang="ko-KR" altLang="en-US" sz="2000" b="1" dirty="0" err="1">
                <a:latin typeface="+mj-lt"/>
                <a:cs typeface="Times New Roman" panose="02020603050405020304" pitchFamily="18" charset="0"/>
              </a:rPr>
              <a:t>직원참여</a:t>
            </a:r>
            <a:r>
              <a:rPr lang="ko-KR" altLang="en-US" sz="2000" b="1" dirty="0">
                <a:latin typeface="+mj-lt"/>
                <a:cs typeface="Times New Roman" panose="02020603050405020304" pitchFamily="18" charset="0"/>
              </a:rPr>
              <a:t> 확대로 인해 혁신적인 제품 생산 등</a:t>
            </a:r>
            <a:r>
              <a:rPr lang="en-US" altLang="ko-KR" sz="2000" b="1" dirty="0">
                <a:latin typeface="+mj-lt"/>
                <a:cs typeface="Times New Roman" panose="02020603050405020304" pitchFamily="18" charset="0"/>
              </a:rPr>
              <a:t>.</a:t>
            </a:r>
          </a:p>
          <a:p>
            <a:endParaRPr lang="en-US" altLang="ko-KR" sz="2000" b="1" dirty="0">
              <a:latin typeface="+mj-lt"/>
              <a:cs typeface="Times New Roman" panose="02020603050405020304" pitchFamily="18" charset="0"/>
            </a:endParaRPr>
          </a:p>
          <a:p>
            <a:endParaRPr lang="en-US" altLang="ko-KR" sz="2000" b="1" dirty="0">
              <a:latin typeface="+mj-lt"/>
              <a:cs typeface="Times New Roman" panose="02020603050405020304" pitchFamily="18" charset="0"/>
            </a:endParaRPr>
          </a:p>
          <a:p>
            <a:r>
              <a:rPr lang="en-US" altLang="ko-KR" sz="2000" b="1" dirty="0">
                <a:latin typeface="+mj-lt"/>
                <a:cs typeface="Times New Roman" panose="02020603050405020304" pitchFamily="18" charset="0"/>
              </a:rPr>
              <a:t>-&gt; </a:t>
            </a:r>
            <a:r>
              <a:rPr lang="ko-KR" altLang="en-US" sz="2000" b="1" dirty="0">
                <a:latin typeface="+mj-lt"/>
                <a:cs typeface="Times New Roman" panose="02020603050405020304" pitchFamily="18" charset="0"/>
              </a:rPr>
              <a:t>이는 </a:t>
            </a:r>
            <a:r>
              <a:rPr lang="en-US" altLang="ko-KR" sz="2000" b="1" dirty="0">
                <a:latin typeface="+mj-lt"/>
                <a:cs typeface="Times New Roman" panose="02020603050405020304" pitchFamily="18" charset="0"/>
              </a:rPr>
              <a:t>ESG</a:t>
            </a:r>
            <a:r>
              <a:rPr lang="ko-KR" altLang="en-US" sz="2000" b="1" dirty="0">
                <a:latin typeface="+mj-lt"/>
                <a:cs typeface="Times New Roman" panose="02020603050405020304" pitchFamily="18" charset="0"/>
              </a:rPr>
              <a:t>를 기존의 잣대로 평가하는 것도 또한 문제일 수 있음</a:t>
            </a:r>
            <a:r>
              <a:rPr lang="en-US" altLang="ko-KR" sz="2000" b="1" dirty="0">
                <a:latin typeface="+mj-lt"/>
                <a:cs typeface="Times New Roman" panose="02020603050405020304" pitchFamily="18" charset="0"/>
              </a:rPr>
              <a:t>(</a:t>
            </a:r>
            <a:r>
              <a:rPr lang="ko-KR" altLang="en-US" sz="2000" b="1" dirty="0">
                <a:latin typeface="+mj-lt"/>
                <a:cs typeface="Times New Roman" panose="02020603050405020304" pitchFamily="18" charset="0"/>
              </a:rPr>
              <a:t>한국기업지배구조원 예</a:t>
            </a:r>
            <a:r>
              <a:rPr lang="en-US" altLang="ko-KR" sz="2000" b="1" dirty="0">
                <a:latin typeface="+mj-lt"/>
                <a:cs typeface="Times New Roman" panose="02020603050405020304" pitchFamily="18" charset="0"/>
              </a:rPr>
              <a:t>).</a:t>
            </a:r>
            <a:endParaRPr lang="en-US" altLang="ko-K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627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Too many companies have embraced a “box-ticking” culture that encourages the adoption of increasingly standardized ESG activities.</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365760" y="1504604"/>
            <a:ext cx="10947863" cy="4985980"/>
          </a:xfrm>
          <a:prstGeom prst="rect">
            <a:avLst/>
          </a:prstGeom>
        </p:spPr>
        <p:txBody>
          <a:bodyPr wrap="square">
            <a:spAutoFit/>
          </a:bodyPr>
          <a:lstStyle/>
          <a:p>
            <a:r>
              <a:rPr lang="ko-KR" altLang="en-US" sz="1200" dirty="0"/>
              <a:t>조선일보 신문기사 </a:t>
            </a:r>
            <a:r>
              <a:rPr lang="en-US" altLang="ko-KR" sz="1200" dirty="0"/>
              <a:t>(https://www.chosun.com/site/data/html_dir/2020/07/24/2020072403455.html)</a:t>
            </a:r>
          </a:p>
          <a:p>
            <a:endParaRPr lang="en-US" altLang="ko-KR" sz="1200" b="0" i="0" dirty="0">
              <a:solidFill>
                <a:srgbClr val="222222"/>
              </a:solidFill>
              <a:effectLst/>
              <a:latin typeface="ChosunMGothic"/>
            </a:endParaRPr>
          </a:p>
          <a:p>
            <a:endParaRPr lang="en-US" altLang="ko-KR" sz="1200" b="0" i="0" dirty="0">
              <a:solidFill>
                <a:srgbClr val="222222"/>
              </a:solidFill>
              <a:effectLst/>
              <a:latin typeface="ChosunMGothic"/>
            </a:endParaRPr>
          </a:p>
          <a:p>
            <a:r>
              <a:rPr lang="ko-KR" altLang="en-US" sz="1200" b="0" i="0" dirty="0" err="1">
                <a:solidFill>
                  <a:srgbClr val="222222"/>
                </a:solidFill>
                <a:effectLst/>
                <a:latin typeface="ChosunMGothic"/>
              </a:rPr>
              <a:t>테슬라</a:t>
            </a:r>
            <a:r>
              <a:rPr lang="ko-KR" altLang="en-US" sz="1200" b="0" i="0" dirty="0">
                <a:solidFill>
                  <a:srgbClr val="222222"/>
                </a:solidFill>
                <a:effectLst/>
                <a:latin typeface="ChosunMGothic"/>
              </a:rPr>
              <a:t> 흑자 전환의 숨은 공신은</a:t>
            </a:r>
            <a:r>
              <a:rPr lang="en-US" altLang="ko-KR" sz="1200" b="0" i="0" dirty="0">
                <a:solidFill>
                  <a:srgbClr val="222222"/>
                </a:solidFill>
                <a:effectLst/>
                <a:latin typeface="ChosunMGothic"/>
              </a:rPr>
              <a:t>?</a:t>
            </a:r>
          </a:p>
          <a:p>
            <a:r>
              <a:rPr lang="ko-KR" altLang="en-US" sz="1200" b="0" i="0" dirty="0">
                <a:solidFill>
                  <a:srgbClr val="222222"/>
                </a:solidFill>
                <a:effectLst/>
                <a:latin typeface="ChosunGothic"/>
              </a:rPr>
              <a:t>흑자전환 숨은 공신 </a:t>
            </a:r>
            <a:r>
              <a:rPr lang="en-US" altLang="ko-KR" sz="1200" b="0" i="0" dirty="0">
                <a:solidFill>
                  <a:srgbClr val="222222"/>
                </a:solidFill>
                <a:effectLst/>
                <a:latin typeface="ChosunGothic"/>
              </a:rPr>
              <a:t>'</a:t>
            </a:r>
            <a:r>
              <a:rPr lang="ko-KR" altLang="en-US" sz="1200" b="0" i="0" dirty="0" err="1">
                <a:solidFill>
                  <a:srgbClr val="222222"/>
                </a:solidFill>
                <a:effectLst/>
                <a:latin typeface="ChosunGothic"/>
              </a:rPr>
              <a:t>탄소배출권</a:t>
            </a:r>
            <a:r>
              <a:rPr lang="ko-KR" altLang="en-US" sz="1200" b="0" i="0" dirty="0">
                <a:solidFill>
                  <a:srgbClr val="222222"/>
                </a:solidFill>
                <a:effectLst/>
                <a:latin typeface="ChosunGothic"/>
              </a:rPr>
              <a:t> 거래 수익</a:t>
            </a:r>
            <a:r>
              <a:rPr lang="en-US" altLang="ko-KR" sz="1200" b="0" i="0" dirty="0">
                <a:solidFill>
                  <a:srgbClr val="222222"/>
                </a:solidFill>
                <a:effectLst/>
                <a:latin typeface="ChosunGothic"/>
              </a:rPr>
              <a:t>'</a:t>
            </a:r>
            <a:br>
              <a:rPr lang="en-US" altLang="ko-KR" sz="1200" b="0" i="0" dirty="0">
                <a:solidFill>
                  <a:srgbClr val="222222"/>
                </a:solidFill>
                <a:effectLst/>
                <a:latin typeface="ChosunGothic"/>
              </a:rPr>
            </a:br>
            <a:r>
              <a:rPr lang="ko-KR" altLang="en-US" sz="1200" b="0" i="0" dirty="0" err="1">
                <a:solidFill>
                  <a:srgbClr val="222222"/>
                </a:solidFill>
                <a:effectLst/>
                <a:latin typeface="ChosunGothic"/>
              </a:rPr>
              <a:t>탄소배출권</a:t>
            </a:r>
            <a:r>
              <a:rPr lang="ko-KR" altLang="en-US" sz="1200" b="0" i="0" dirty="0">
                <a:solidFill>
                  <a:srgbClr val="222222"/>
                </a:solidFill>
                <a:effectLst/>
                <a:latin typeface="ChosunGothic"/>
              </a:rPr>
              <a:t> 거래 수익 </a:t>
            </a:r>
            <a:r>
              <a:rPr lang="en-US" altLang="ko-KR" sz="1200" b="0" i="0" dirty="0">
                <a:solidFill>
                  <a:srgbClr val="222222"/>
                </a:solidFill>
                <a:effectLst/>
                <a:latin typeface="ChosunGothic"/>
              </a:rPr>
              <a:t>1</a:t>
            </a:r>
            <a:r>
              <a:rPr lang="ko-KR" altLang="en-US" sz="1200" b="0" i="0" dirty="0">
                <a:solidFill>
                  <a:srgbClr val="222222"/>
                </a:solidFill>
                <a:effectLst/>
                <a:latin typeface="ChosunGothic"/>
              </a:rPr>
              <a:t>년 만에 </a:t>
            </a:r>
            <a:r>
              <a:rPr lang="en-US" altLang="ko-KR" sz="1200" b="0" i="0" dirty="0">
                <a:solidFill>
                  <a:srgbClr val="222222"/>
                </a:solidFill>
                <a:effectLst/>
                <a:latin typeface="ChosunGothic"/>
              </a:rPr>
              <a:t>3.8</a:t>
            </a:r>
            <a:r>
              <a:rPr lang="ko-KR" altLang="en-US" sz="1200" b="0" i="0" dirty="0">
                <a:solidFill>
                  <a:srgbClr val="222222"/>
                </a:solidFill>
                <a:effectLst/>
                <a:latin typeface="ChosunGothic"/>
              </a:rPr>
              <a:t>배로 늘어나</a:t>
            </a:r>
            <a:endParaRPr lang="en-US" altLang="ko-KR" sz="1200" b="0" i="0" dirty="0">
              <a:solidFill>
                <a:srgbClr val="222222"/>
              </a:solidFill>
              <a:effectLst/>
              <a:latin typeface="ChosunGothic"/>
            </a:endParaRPr>
          </a:p>
          <a:p>
            <a:endParaRPr lang="en-US" altLang="ko-KR" sz="1200" dirty="0">
              <a:solidFill>
                <a:srgbClr val="222222"/>
              </a:solidFill>
              <a:latin typeface="ChosunGothic"/>
            </a:endParaRPr>
          </a:p>
          <a:p>
            <a:r>
              <a:rPr lang="ko-KR" altLang="en-US" sz="1200" dirty="0"/>
              <a:t>미국 전기차 제조업체 </a:t>
            </a:r>
            <a:r>
              <a:rPr lang="ko-KR" altLang="en-US" sz="1200" dirty="0" err="1"/>
              <a:t>테슬라가</a:t>
            </a:r>
            <a:r>
              <a:rPr lang="ko-KR" altLang="en-US" sz="1200" dirty="0"/>
              <a:t> 시장 전망을 웃도는 깜짝 흑자를 내며 승승장구하고 있다</a:t>
            </a:r>
            <a:r>
              <a:rPr lang="en-US" altLang="ko-KR" sz="1200" dirty="0"/>
              <a:t>. </a:t>
            </a:r>
            <a:r>
              <a:rPr lang="ko-KR" altLang="en-US" sz="1200" dirty="0"/>
              <a:t>지난 </a:t>
            </a:r>
            <a:r>
              <a:rPr lang="en-US" altLang="ko-KR" sz="1200" dirty="0"/>
              <a:t>22</a:t>
            </a:r>
            <a:r>
              <a:rPr lang="ko-KR" altLang="en-US" sz="1200" dirty="0"/>
              <a:t>일</a:t>
            </a:r>
            <a:r>
              <a:rPr lang="en-US" altLang="ko-KR" sz="1200" dirty="0"/>
              <a:t>(</a:t>
            </a:r>
            <a:r>
              <a:rPr lang="ko-KR" altLang="en-US" sz="1200" dirty="0"/>
              <a:t>현지 시각</a:t>
            </a:r>
            <a:r>
              <a:rPr lang="en-US" altLang="ko-KR" sz="1200" dirty="0"/>
              <a:t>) </a:t>
            </a:r>
            <a:r>
              <a:rPr lang="ko-KR" altLang="en-US" sz="1200" dirty="0" err="1"/>
              <a:t>테슬라는</a:t>
            </a:r>
            <a:r>
              <a:rPr lang="ko-KR" altLang="en-US" sz="1200" dirty="0"/>
              <a:t> </a:t>
            </a:r>
            <a:r>
              <a:rPr lang="en-US" altLang="ko-KR" sz="1200" dirty="0"/>
              <a:t>2</a:t>
            </a:r>
            <a:r>
              <a:rPr lang="ko-KR" altLang="en-US" sz="1200" dirty="0"/>
              <a:t>분기에 매출 </a:t>
            </a:r>
            <a:r>
              <a:rPr lang="en-US" altLang="ko-KR" sz="1200" dirty="0"/>
              <a:t>51</a:t>
            </a:r>
            <a:r>
              <a:rPr lang="ko-KR" altLang="en-US" sz="1200" dirty="0"/>
              <a:t>억</a:t>
            </a:r>
            <a:r>
              <a:rPr lang="en-US" altLang="ko-KR" sz="1200" dirty="0"/>
              <a:t>7900</a:t>
            </a:r>
            <a:r>
              <a:rPr lang="ko-KR" altLang="en-US" sz="1200" dirty="0"/>
              <a:t>만 달러</a:t>
            </a:r>
            <a:r>
              <a:rPr lang="en-US" altLang="ko-KR" sz="1200" dirty="0"/>
              <a:t>, </a:t>
            </a:r>
            <a:r>
              <a:rPr lang="ko-KR" altLang="en-US" sz="1200" dirty="0"/>
              <a:t>순이익 </a:t>
            </a:r>
            <a:r>
              <a:rPr lang="en-US" altLang="ko-KR" sz="1200" dirty="0"/>
              <a:t>1</a:t>
            </a:r>
            <a:r>
              <a:rPr lang="ko-KR" altLang="en-US" sz="1200" dirty="0"/>
              <a:t>억</a:t>
            </a:r>
            <a:r>
              <a:rPr lang="en-US" altLang="ko-KR" sz="1200" dirty="0"/>
              <a:t>400</a:t>
            </a:r>
            <a:r>
              <a:rPr lang="ko-KR" altLang="en-US" sz="1200" dirty="0"/>
              <a:t>만 달러</a:t>
            </a:r>
            <a:r>
              <a:rPr lang="en-US" altLang="ko-KR" sz="1200" dirty="0"/>
              <a:t>(</a:t>
            </a:r>
            <a:r>
              <a:rPr lang="ko-KR" altLang="en-US" sz="1200" dirty="0"/>
              <a:t>약 </a:t>
            </a:r>
            <a:r>
              <a:rPr lang="en-US" altLang="ko-KR" sz="1200" dirty="0"/>
              <a:t>1250</a:t>
            </a:r>
            <a:r>
              <a:rPr lang="ko-KR" altLang="en-US" sz="1200" dirty="0"/>
              <a:t>억원</a:t>
            </a:r>
            <a:r>
              <a:rPr lang="en-US" altLang="ko-KR" sz="1200" dirty="0"/>
              <a:t>)</a:t>
            </a:r>
            <a:r>
              <a:rPr lang="ko-KR" altLang="en-US" sz="1200" dirty="0"/>
              <a:t>를 기록했다고 밝혔다</a:t>
            </a:r>
            <a:r>
              <a:rPr lang="en-US" altLang="ko-KR" sz="1200" dirty="0"/>
              <a:t>. 4</a:t>
            </a:r>
            <a:r>
              <a:rPr lang="ko-KR" altLang="en-US" sz="1200" dirty="0"/>
              <a:t>분기 연속 흑자다</a:t>
            </a:r>
            <a:r>
              <a:rPr lang="en-US" altLang="ko-KR" sz="1200" dirty="0"/>
              <a:t>.</a:t>
            </a:r>
          </a:p>
          <a:p>
            <a:r>
              <a:rPr lang="ko-KR" altLang="en-US" sz="1200" dirty="0" err="1"/>
              <a:t>테슬라의</a:t>
            </a:r>
            <a:r>
              <a:rPr lang="ko-KR" altLang="en-US" sz="1200" dirty="0"/>
              <a:t> 흑자 행진을 두고 가장 많이 언급되는 배경은 코로나 바이러스 사태에도 크게 줄지 않은 차량 판매량이다</a:t>
            </a:r>
            <a:r>
              <a:rPr lang="en-US" altLang="ko-KR" sz="1200" dirty="0"/>
              <a:t>. </a:t>
            </a:r>
            <a:r>
              <a:rPr lang="ko-KR" altLang="en-US" sz="1200" dirty="0" err="1"/>
              <a:t>테슬라의</a:t>
            </a:r>
            <a:r>
              <a:rPr lang="ko-KR" altLang="en-US" sz="1200" dirty="0"/>
              <a:t> </a:t>
            </a:r>
            <a:r>
              <a:rPr lang="en-US" altLang="ko-KR" sz="1200" dirty="0"/>
              <a:t>2</a:t>
            </a:r>
            <a:r>
              <a:rPr lang="ko-KR" altLang="en-US" sz="1200" dirty="0"/>
              <a:t>분기 전 세계 차량 판매량은 </a:t>
            </a:r>
            <a:r>
              <a:rPr lang="en-US" altLang="ko-KR" sz="1200" dirty="0"/>
              <a:t>9</a:t>
            </a:r>
            <a:r>
              <a:rPr lang="ko-KR" altLang="en-US" sz="1200" dirty="0"/>
              <a:t>만</a:t>
            </a:r>
            <a:r>
              <a:rPr lang="en-US" altLang="ko-KR" sz="1200" dirty="0"/>
              <a:t>891</a:t>
            </a:r>
            <a:r>
              <a:rPr lang="ko-KR" altLang="en-US" sz="1200" dirty="0"/>
              <a:t>대로</a:t>
            </a:r>
            <a:r>
              <a:rPr lang="en-US" altLang="ko-KR" sz="1200" dirty="0"/>
              <a:t>, </a:t>
            </a:r>
            <a:r>
              <a:rPr lang="ko-KR" altLang="en-US" sz="1200" dirty="0"/>
              <a:t>작년 </a:t>
            </a:r>
            <a:r>
              <a:rPr lang="en-US" altLang="ko-KR" sz="1200" dirty="0"/>
              <a:t>2</a:t>
            </a:r>
            <a:r>
              <a:rPr lang="ko-KR" altLang="en-US" sz="1200" dirty="0"/>
              <a:t>분기 판매량</a:t>
            </a:r>
            <a:r>
              <a:rPr lang="en-US" altLang="ko-KR" sz="1200" dirty="0"/>
              <a:t>(9</a:t>
            </a:r>
            <a:r>
              <a:rPr lang="ko-KR" altLang="en-US" sz="1200" dirty="0"/>
              <a:t>만</a:t>
            </a:r>
            <a:r>
              <a:rPr lang="en-US" altLang="ko-KR" sz="1200" dirty="0"/>
              <a:t>5356</a:t>
            </a:r>
            <a:r>
              <a:rPr lang="ko-KR" altLang="en-US" sz="1200" dirty="0"/>
              <a:t>대</a:t>
            </a:r>
            <a:r>
              <a:rPr lang="en-US" altLang="ko-KR" sz="1200" dirty="0"/>
              <a:t>)</a:t>
            </a:r>
            <a:r>
              <a:rPr lang="ko-KR" altLang="en-US" sz="1200" dirty="0"/>
              <a:t>에 비해 </a:t>
            </a:r>
            <a:r>
              <a:rPr lang="en-US" altLang="ko-KR" sz="1200" dirty="0"/>
              <a:t>4.7% </a:t>
            </a:r>
            <a:r>
              <a:rPr lang="ko-KR" altLang="en-US" sz="1200" dirty="0"/>
              <a:t>감소했다</a:t>
            </a:r>
            <a:r>
              <a:rPr lang="en-US" altLang="ko-KR" sz="1200" dirty="0"/>
              <a:t>. </a:t>
            </a:r>
            <a:r>
              <a:rPr lang="ko-KR" altLang="en-US" sz="1200" dirty="0"/>
              <a:t>매출도 전년 동기</a:t>
            </a:r>
            <a:r>
              <a:rPr lang="en-US" altLang="ko-KR" sz="1200" dirty="0"/>
              <a:t>(53</a:t>
            </a:r>
            <a:r>
              <a:rPr lang="ko-KR" altLang="en-US" sz="1200" dirty="0"/>
              <a:t>억</a:t>
            </a:r>
            <a:r>
              <a:rPr lang="en-US" altLang="ko-KR" sz="1200" dirty="0"/>
              <a:t>7600</a:t>
            </a:r>
            <a:r>
              <a:rPr lang="ko-KR" altLang="en-US" sz="1200" dirty="0"/>
              <a:t>만 달러</a:t>
            </a:r>
            <a:r>
              <a:rPr lang="en-US" altLang="ko-KR" sz="1200" dirty="0"/>
              <a:t>) </a:t>
            </a:r>
            <a:r>
              <a:rPr lang="ko-KR" altLang="en-US" sz="1200" dirty="0"/>
              <a:t>대비 </a:t>
            </a:r>
            <a:r>
              <a:rPr lang="en-US" altLang="ko-KR" sz="1200" dirty="0"/>
              <a:t>3.7% </a:t>
            </a:r>
            <a:r>
              <a:rPr lang="ko-KR" altLang="en-US" sz="1200" dirty="0"/>
              <a:t>감소했다</a:t>
            </a:r>
            <a:r>
              <a:rPr lang="en-US" altLang="ko-KR" sz="1200" dirty="0"/>
              <a:t>. </a:t>
            </a:r>
            <a:r>
              <a:rPr lang="ko-KR" altLang="en-US" sz="1200" dirty="0"/>
              <a:t>차량 판매량이 줄고 매출도 줄었는데도 순이익을 낸 데는 숨은 공신이 있다</a:t>
            </a:r>
            <a:r>
              <a:rPr lang="en-US" altLang="ko-KR" sz="1200" dirty="0"/>
              <a:t>.</a:t>
            </a:r>
          </a:p>
          <a:p>
            <a:endParaRPr lang="en-US" altLang="ko-KR" sz="1200" dirty="0"/>
          </a:p>
          <a:p>
            <a:r>
              <a:rPr lang="ko-KR" altLang="en-US" sz="1200" dirty="0"/>
              <a:t>바로 </a:t>
            </a:r>
            <a:r>
              <a:rPr lang="ko-KR" altLang="en-US" sz="1200" dirty="0" err="1"/>
              <a:t>탄소배출권</a:t>
            </a:r>
            <a:r>
              <a:rPr lang="ko-KR" altLang="en-US" sz="1200" dirty="0"/>
              <a:t> 거래 수익이다</a:t>
            </a:r>
            <a:r>
              <a:rPr lang="en-US" altLang="ko-KR" sz="1200" dirty="0"/>
              <a:t>. </a:t>
            </a:r>
            <a:r>
              <a:rPr lang="ko-KR" altLang="en-US" sz="1200" dirty="0" err="1"/>
              <a:t>탄소배출권</a:t>
            </a:r>
            <a:r>
              <a:rPr lang="ko-KR" altLang="en-US" sz="1200" dirty="0"/>
              <a:t> 거래 제도는 온실가스를 뿜어내는 업체들에 매년 배출할 수 있는 할당량을 부여해 남거나 부족한 배출량은 </a:t>
            </a:r>
            <a:r>
              <a:rPr lang="ko-KR" altLang="en-US" sz="1200" dirty="0" err="1"/>
              <a:t>사고팔</a:t>
            </a:r>
            <a:r>
              <a:rPr lang="ko-KR" altLang="en-US" sz="1200" dirty="0"/>
              <a:t> 수 있도록 하는 제도다</a:t>
            </a:r>
            <a:r>
              <a:rPr lang="en-US" altLang="ko-KR" sz="1200" dirty="0"/>
              <a:t>. </a:t>
            </a:r>
            <a:r>
              <a:rPr lang="ko-KR" altLang="en-US" sz="1200" dirty="0"/>
              <a:t>국가에서 규제하는 탄소배출량 이상을 배출할 경우 거액의 과징금을 매기기 때문에 할당량이 남은 기업으로부터 탄소배출권을 사와야 한다</a:t>
            </a:r>
            <a:r>
              <a:rPr lang="en-US" altLang="ko-KR" sz="1200" dirty="0"/>
              <a:t>. </a:t>
            </a:r>
            <a:r>
              <a:rPr lang="ko-KR" altLang="en-US" sz="1200" dirty="0"/>
              <a:t>전기차는 내연기관차보다 배기가스 배출이 월등히 적다 보니 </a:t>
            </a:r>
            <a:r>
              <a:rPr lang="ko-KR" altLang="en-US" sz="1200" dirty="0" err="1"/>
              <a:t>테슬라가</a:t>
            </a:r>
            <a:r>
              <a:rPr lang="ko-KR" altLang="en-US" sz="1200" dirty="0"/>
              <a:t> 다른 기업에 탄소배출권을 팔아 이익을 남길 수 있는 것이다</a:t>
            </a:r>
            <a:r>
              <a:rPr lang="en-US" altLang="ko-KR" sz="1200" dirty="0"/>
              <a:t>. </a:t>
            </a:r>
            <a:r>
              <a:rPr lang="ko-KR" altLang="en-US" sz="1200" dirty="0"/>
              <a:t>제너럴모터스</a:t>
            </a:r>
            <a:r>
              <a:rPr lang="en-US" altLang="ko-KR" sz="1200" dirty="0"/>
              <a:t>(GM)</a:t>
            </a:r>
            <a:r>
              <a:rPr lang="ko-KR" altLang="en-US" sz="1200" dirty="0"/>
              <a:t>와 피아트크라이슬러</a:t>
            </a:r>
            <a:r>
              <a:rPr lang="en-US" altLang="ko-KR" sz="1200" dirty="0"/>
              <a:t>(FCA) </a:t>
            </a:r>
            <a:r>
              <a:rPr lang="ko-KR" altLang="en-US" sz="1200" dirty="0"/>
              <a:t>등이 </a:t>
            </a:r>
            <a:r>
              <a:rPr lang="en-US" altLang="ko-KR" sz="1200" dirty="0"/>
              <a:t>EU(</a:t>
            </a:r>
            <a:r>
              <a:rPr lang="ko-KR" altLang="en-US" sz="1200" dirty="0"/>
              <a:t>유럽연합</a:t>
            </a:r>
            <a:r>
              <a:rPr lang="en-US" altLang="ko-KR" sz="1200" dirty="0"/>
              <a:t>)</a:t>
            </a:r>
            <a:r>
              <a:rPr lang="ko-KR" altLang="en-US" sz="1200" dirty="0"/>
              <a:t>의 탄소배출 규제에 대응하기 위해 작년 여름 </a:t>
            </a:r>
            <a:r>
              <a:rPr lang="ko-KR" altLang="en-US" sz="1200" dirty="0" err="1"/>
              <a:t>테슬라에게</a:t>
            </a:r>
            <a:r>
              <a:rPr lang="ko-KR" altLang="en-US" sz="1200" dirty="0"/>
              <a:t> 수억 달러를 주고 탄소배출권을 사온 게 대표적이다</a:t>
            </a:r>
            <a:r>
              <a:rPr lang="en-US" altLang="ko-KR" sz="1200" dirty="0"/>
              <a:t>.</a:t>
            </a:r>
          </a:p>
          <a:p>
            <a:endParaRPr lang="en-US" altLang="ko-KR" sz="1200" dirty="0"/>
          </a:p>
          <a:p>
            <a:r>
              <a:rPr lang="ko-KR" altLang="en-US" sz="1200" dirty="0" err="1"/>
              <a:t>테슬라가</a:t>
            </a:r>
            <a:r>
              <a:rPr lang="ko-KR" altLang="en-US" sz="1200" dirty="0"/>
              <a:t> 이렇게 탄소배출권을 판매해 얻은 수익은 </a:t>
            </a:r>
            <a:r>
              <a:rPr lang="ko-KR" altLang="en-US" sz="1200" dirty="0" err="1"/>
              <a:t>매분기</a:t>
            </a:r>
            <a:r>
              <a:rPr lang="ko-KR" altLang="en-US" sz="1200" dirty="0"/>
              <a:t> 늘어나 </a:t>
            </a:r>
            <a:r>
              <a:rPr lang="en-US" altLang="ko-KR" sz="1200" dirty="0"/>
              <a:t>2</a:t>
            </a:r>
            <a:r>
              <a:rPr lang="ko-KR" altLang="en-US" sz="1200" dirty="0"/>
              <a:t>분기 기준 </a:t>
            </a:r>
            <a:r>
              <a:rPr lang="en-US" altLang="ko-KR" sz="1200" dirty="0"/>
              <a:t>4</a:t>
            </a:r>
            <a:r>
              <a:rPr lang="ko-KR" altLang="en-US" sz="1200" dirty="0"/>
              <a:t>억</a:t>
            </a:r>
            <a:r>
              <a:rPr lang="en-US" altLang="ko-KR" sz="1200" dirty="0"/>
              <a:t>2800</a:t>
            </a:r>
            <a:r>
              <a:rPr lang="ko-KR" altLang="en-US" sz="1200" dirty="0"/>
              <a:t>만 달러</a:t>
            </a:r>
            <a:r>
              <a:rPr lang="en-US" altLang="ko-KR" sz="1200" dirty="0"/>
              <a:t>(</a:t>
            </a:r>
            <a:r>
              <a:rPr lang="ko-KR" altLang="en-US" sz="1200" dirty="0"/>
              <a:t>약 </a:t>
            </a:r>
            <a:r>
              <a:rPr lang="en-US" altLang="ko-KR" sz="1200" dirty="0"/>
              <a:t>5149</a:t>
            </a:r>
            <a:r>
              <a:rPr lang="ko-KR" altLang="en-US" sz="1200" dirty="0"/>
              <a:t>억원</a:t>
            </a:r>
            <a:r>
              <a:rPr lang="en-US" altLang="ko-KR" sz="1200" dirty="0"/>
              <a:t>)</a:t>
            </a:r>
            <a:r>
              <a:rPr lang="ko-KR" altLang="en-US" sz="1200" dirty="0"/>
              <a:t>로 집계됐다</a:t>
            </a:r>
            <a:r>
              <a:rPr lang="en-US" altLang="ko-KR" sz="1200" dirty="0"/>
              <a:t>. </a:t>
            </a:r>
            <a:r>
              <a:rPr lang="ko-KR" altLang="en-US" sz="1200" dirty="0"/>
              <a:t>이 수익이 없었다면 </a:t>
            </a:r>
            <a:r>
              <a:rPr lang="ko-KR" altLang="en-US" sz="1200" dirty="0" err="1"/>
              <a:t>테슬라는</a:t>
            </a:r>
            <a:r>
              <a:rPr lang="ko-KR" altLang="en-US" sz="1200" dirty="0"/>
              <a:t> 올해 </a:t>
            </a:r>
            <a:r>
              <a:rPr lang="en-US" altLang="ko-KR" sz="1200" dirty="0"/>
              <a:t>2</a:t>
            </a:r>
            <a:r>
              <a:rPr lang="ko-KR" altLang="en-US" sz="1200" dirty="0"/>
              <a:t>분기 </a:t>
            </a:r>
            <a:r>
              <a:rPr lang="en-US" altLang="ko-KR" sz="1200" dirty="0"/>
              <a:t>3</a:t>
            </a:r>
            <a:r>
              <a:rPr lang="ko-KR" altLang="en-US" sz="1200" dirty="0"/>
              <a:t>억</a:t>
            </a:r>
            <a:r>
              <a:rPr lang="en-US" altLang="ko-KR" sz="1200" dirty="0"/>
              <a:t>1400</a:t>
            </a:r>
            <a:r>
              <a:rPr lang="ko-KR" altLang="en-US" sz="1200" dirty="0"/>
              <a:t>만 달러</a:t>
            </a:r>
            <a:r>
              <a:rPr lang="en-US" altLang="ko-KR" sz="1200" dirty="0"/>
              <a:t>(</a:t>
            </a:r>
            <a:r>
              <a:rPr lang="ko-KR" altLang="en-US" sz="1200" dirty="0"/>
              <a:t>약 </a:t>
            </a:r>
            <a:r>
              <a:rPr lang="en-US" altLang="ko-KR" sz="1200" dirty="0"/>
              <a:t>3777</a:t>
            </a:r>
            <a:r>
              <a:rPr lang="ko-KR" altLang="en-US" sz="1200" dirty="0"/>
              <a:t>억원</a:t>
            </a:r>
            <a:r>
              <a:rPr lang="en-US" altLang="ko-KR" sz="1200" dirty="0"/>
              <a:t>)</a:t>
            </a:r>
            <a:r>
              <a:rPr lang="ko-KR" altLang="en-US" sz="1200" dirty="0"/>
              <a:t>의 적자를 본 셈이다</a:t>
            </a:r>
            <a:r>
              <a:rPr lang="en-US" altLang="ko-KR" sz="1200" dirty="0"/>
              <a:t>. </a:t>
            </a:r>
            <a:r>
              <a:rPr lang="ko-KR" altLang="en-US" sz="1200" dirty="0" err="1"/>
              <a:t>탄소배출권</a:t>
            </a:r>
            <a:r>
              <a:rPr lang="ko-KR" altLang="en-US" sz="1200" dirty="0"/>
              <a:t> 거래 수익이 흑자 전환의 효자 노릇을 한다고 볼 수 있는 이유다</a:t>
            </a:r>
            <a:r>
              <a:rPr lang="en-US" altLang="ko-KR" sz="1200" dirty="0"/>
              <a:t>.</a:t>
            </a:r>
          </a:p>
          <a:p>
            <a:r>
              <a:rPr lang="ko-KR" altLang="en-US" sz="1200" dirty="0" err="1"/>
              <a:t>테슬라의</a:t>
            </a:r>
            <a:r>
              <a:rPr lang="ko-KR" altLang="en-US" sz="1200" dirty="0"/>
              <a:t> </a:t>
            </a:r>
            <a:r>
              <a:rPr lang="ko-KR" altLang="en-US" sz="1200" dirty="0" err="1"/>
              <a:t>탄소배출권</a:t>
            </a:r>
            <a:r>
              <a:rPr lang="ko-KR" altLang="en-US" sz="1200" dirty="0"/>
              <a:t> 판매 수익은 한동안 더 오를 가능성이 크다</a:t>
            </a:r>
            <a:r>
              <a:rPr lang="en-US" altLang="ko-KR" sz="1200" dirty="0"/>
              <a:t>. </a:t>
            </a:r>
            <a:r>
              <a:rPr lang="ko-KR" altLang="en-US" sz="1200" dirty="0"/>
              <a:t>세계적으로 온실 가스 배출 억제 및 자동차 연비 규제 등 환경규제가 앞으로 더욱 강화되는 추세기 때문이다</a:t>
            </a:r>
            <a:r>
              <a:rPr lang="en-US" altLang="ko-KR" sz="1200" dirty="0"/>
              <a:t>. 2005</a:t>
            </a:r>
            <a:r>
              <a:rPr lang="ko-KR" altLang="en-US" sz="1200" dirty="0"/>
              <a:t>년 세계 최초로 온실가스 </a:t>
            </a:r>
            <a:r>
              <a:rPr lang="ko-KR" altLang="en-US" sz="1200" dirty="0" err="1"/>
              <a:t>배출권</a:t>
            </a:r>
            <a:r>
              <a:rPr lang="ko-KR" altLang="en-US" sz="1200" dirty="0"/>
              <a:t> 거래제를 도입한 </a:t>
            </a:r>
            <a:r>
              <a:rPr lang="en-US" altLang="ko-KR" sz="1200" dirty="0"/>
              <a:t>EU</a:t>
            </a:r>
            <a:r>
              <a:rPr lang="ko-KR" altLang="en-US" sz="1200" dirty="0"/>
              <a:t>는 승용차 배출가스를 </a:t>
            </a:r>
            <a:r>
              <a:rPr lang="en-US" altLang="ko-KR" sz="1200" dirty="0"/>
              <a:t>2030</a:t>
            </a:r>
            <a:r>
              <a:rPr lang="ko-KR" altLang="en-US" sz="1200" dirty="0"/>
              <a:t>년까지 </a:t>
            </a:r>
            <a:r>
              <a:rPr lang="en-US" altLang="ko-KR" sz="1200" dirty="0"/>
              <a:t>2021</a:t>
            </a:r>
            <a:r>
              <a:rPr lang="ko-KR" altLang="en-US" sz="1200" dirty="0"/>
              <a:t>년 기준보다 </a:t>
            </a:r>
            <a:r>
              <a:rPr lang="en-US" altLang="ko-KR" sz="1200" dirty="0"/>
              <a:t>37.5% </a:t>
            </a:r>
            <a:r>
              <a:rPr lang="ko-KR" altLang="en-US" sz="1200" dirty="0"/>
              <a:t>감축할 방침이다</a:t>
            </a:r>
            <a:r>
              <a:rPr lang="en-US" altLang="ko-KR" sz="1200" dirty="0"/>
              <a:t>.</a:t>
            </a:r>
          </a:p>
          <a:p>
            <a:endParaRPr lang="en-US" altLang="ko-KR" sz="1200" dirty="0"/>
          </a:p>
          <a:p>
            <a:endParaRPr lang="en-US" altLang="ko-KR" sz="1200" dirty="0"/>
          </a:p>
          <a:p>
            <a:endParaRPr lang="ko-KR" altLang="en-US" b="0" i="0" dirty="0">
              <a:solidFill>
                <a:srgbClr val="222222"/>
              </a:solidFill>
              <a:effectLst/>
              <a:latin typeface="ChosunGothic"/>
            </a:endParaRPr>
          </a:p>
        </p:txBody>
      </p:sp>
    </p:spTree>
    <p:extLst>
      <p:ext uri="{BB962C8B-B14F-4D97-AF65-F5344CB8AC3E}">
        <p14:creationId xmlns:p14="http://schemas.microsoft.com/office/powerpoint/2010/main" val="379935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Too many companies have embraced a “box-ticking” culture that encourages the adoption of increasingly standardized ESG activities.</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extBox 1"/>
          <p:cNvSpPr txBox="1"/>
          <p:nvPr/>
        </p:nvSpPr>
        <p:spPr>
          <a:xfrm>
            <a:off x="365760" y="1504604"/>
            <a:ext cx="11467410" cy="3785652"/>
          </a:xfrm>
          <a:prstGeom prst="rect">
            <a:avLst/>
          </a:prstGeom>
          <a:noFill/>
        </p:spPr>
        <p:txBody>
          <a:bodyPr wrap="square" rtlCol="0">
            <a:spAutoFit/>
          </a:bodyPr>
          <a:lstStyle/>
          <a:p>
            <a:pPr fontAlgn="base"/>
            <a:r>
              <a:rPr lang="en-US" altLang="ko-KR" sz="2400" b="1" dirty="0">
                <a:latin typeface="Times New Roman" panose="02020603050405020304" pitchFamily="18" charset="0"/>
                <a:cs typeface="Times New Roman" panose="02020603050405020304" pitchFamily="18" charset="0"/>
              </a:rPr>
              <a:t>My research with Aaron Yoon of Northwestern University and </a:t>
            </a:r>
            <a:r>
              <a:rPr lang="en-US" altLang="ko-KR" sz="2400" b="1" dirty="0" err="1">
                <a:latin typeface="Times New Roman" panose="02020603050405020304" pitchFamily="18" charset="0"/>
                <a:cs typeface="Times New Roman" panose="02020603050405020304" pitchFamily="18" charset="0"/>
              </a:rPr>
              <a:t>Mozaffar</a:t>
            </a:r>
            <a:r>
              <a:rPr lang="en-US" altLang="ko-KR" sz="2400" b="1" dirty="0">
                <a:latin typeface="Times New Roman" panose="02020603050405020304" pitchFamily="18" charset="0"/>
                <a:cs typeface="Times New Roman" panose="02020603050405020304" pitchFamily="18" charset="0"/>
              </a:rPr>
              <a:t> Khan, a former colleague at HBS, has shown that targeting the right issues brings financial benefits: In analyzing the performance of more than 2,000 U.S. companies over 21 years, we found that those firms that improved on material ESG issues significantly outperformed their competitors. (</a:t>
            </a:r>
            <a:r>
              <a:rPr lang="en-US" altLang="ko-KR" sz="2400" b="1" u="sng" dirty="0">
                <a:solidFill>
                  <a:srgbClr val="FF0000"/>
                </a:solidFill>
                <a:latin typeface="Times New Roman" panose="02020603050405020304" pitchFamily="18" charset="0"/>
                <a:cs typeface="Times New Roman" panose="02020603050405020304" pitchFamily="18" charset="0"/>
              </a:rPr>
              <a:t>Materiality</a:t>
            </a:r>
            <a:r>
              <a:rPr lang="en-US" altLang="ko-KR" sz="2400" b="1" dirty="0">
                <a:latin typeface="Times New Roman" panose="02020603050405020304" pitchFamily="18" charset="0"/>
                <a:cs typeface="Times New Roman" panose="02020603050405020304" pitchFamily="18" charset="0"/>
              </a:rPr>
              <a:t> was identified by the Sustainability Accounting Standards Board, or SASB, which offers a list of salient issues for 77 industries. I served as an unpaid member of SASB’s Standards Council from 2012 to 2014.) Interestingly, companies that outperformed on immaterial ESG issues slightly underperformed their competitors. This suggests that investors are becoming sophisticated enough to tell the difference between greenwashing and value creation. </a:t>
            </a:r>
          </a:p>
        </p:txBody>
      </p:sp>
      <p:sp>
        <p:nvSpPr>
          <p:cNvPr id="5" name="오른쪽 화살표 4"/>
          <p:cNvSpPr/>
          <p:nvPr/>
        </p:nvSpPr>
        <p:spPr>
          <a:xfrm>
            <a:off x="437958" y="5612695"/>
            <a:ext cx="355600"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TextBox 7"/>
          <p:cNvSpPr txBox="1"/>
          <p:nvPr/>
        </p:nvSpPr>
        <p:spPr>
          <a:xfrm>
            <a:off x="891001" y="5612695"/>
            <a:ext cx="9889066" cy="1200329"/>
          </a:xfrm>
          <a:prstGeom prst="rect">
            <a:avLst/>
          </a:prstGeom>
          <a:noFill/>
        </p:spPr>
        <p:txBody>
          <a:bodyPr wrap="square" rtlCol="0">
            <a:spAutoFit/>
          </a:bodyPr>
          <a:lstStyle/>
          <a:p>
            <a:r>
              <a:rPr lang="ko-KR" altLang="en-US" dirty="0"/>
              <a:t>저희 연구회에서 살펴본 논문</a:t>
            </a:r>
            <a:r>
              <a:rPr lang="en-US" altLang="ko-KR" dirty="0"/>
              <a:t>: Khan, </a:t>
            </a:r>
            <a:r>
              <a:rPr lang="en-US" altLang="ko-KR" dirty="0" err="1"/>
              <a:t>Mozaffar</a:t>
            </a:r>
            <a:r>
              <a:rPr lang="en-US" altLang="ko-KR" dirty="0"/>
              <a:t>, George </a:t>
            </a:r>
            <a:r>
              <a:rPr lang="en-US" altLang="ko-KR" dirty="0" err="1"/>
              <a:t>Serafeim</a:t>
            </a:r>
            <a:r>
              <a:rPr lang="en-US" altLang="ko-KR" dirty="0"/>
              <a:t>, and Aaron Yoon. "Corporate Sustainability: First Evidence on Materiality." Accounting Review 91, no. 6 (November 2016).</a:t>
            </a:r>
          </a:p>
          <a:p>
            <a:r>
              <a:rPr lang="en-US" altLang="ko-KR" b="1" dirty="0">
                <a:latin typeface="Times New Roman" panose="02020603050405020304" pitchFamily="18" charset="0"/>
                <a:cs typeface="Times New Roman" panose="02020603050405020304" pitchFamily="18" charset="0"/>
              </a:rPr>
              <a:t>SASB</a:t>
            </a:r>
            <a:r>
              <a:rPr lang="ko-KR" altLang="en-US" b="1" dirty="0">
                <a:latin typeface="Times New Roman" panose="02020603050405020304" pitchFamily="18" charset="0"/>
                <a:cs typeface="Times New Roman" panose="02020603050405020304" pitchFamily="18" charset="0"/>
              </a:rPr>
              <a:t>의 </a:t>
            </a:r>
            <a:r>
              <a:rPr lang="en-US" altLang="ko-KR" b="1" dirty="0">
                <a:latin typeface="Times New Roman" panose="02020603050405020304" pitchFamily="18" charset="0"/>
                <a:cs typeface="Times New Roman" panose="02020603050405020304" pitchFamily="18" charset="0"/>
              </a:rPr>
              <a:t>Materiality </a:t>
            </a:r>
            <a:r>
              <a:rPr lang="ko-KR" altLang="en-US" b="1" dirty="0">
                <a:latin typeface="Times New Roman" panose="02020603050405020304" pitchFamily="18" charset="0"/>
                <a:cs typeface="Times New Roman" panose="02020603050405020304" pitchFamily="18" charset="0"/>
              </a:rPr>
              <a:t>이 답이 아닐 수 있다</a:t>
            </a:r>
            <a:r>
              <a:rPr lang="en-US" altLang="ko-KR" b="1" dirty="0">
                <a:latin typeface="Times New Roman" panose="02020603050405020304" pitchFamily="18" charset="0"/>
                <a:cs typeface="Times New Roman" panose="02020603050405020304" pitchFamily="18" charset="0"/>
              </a:rPr>
              <a:t>. </a:t>
            </a:r>
            <a:r>
              <a:rPr lang="ko-KR" altLang="en-US" b="1" dirty="0">
                <a:latin typeface="Times New Roman" panose="02020603050405020304" pitchFamily="18" charset="0"/>
                <a:cs typeface="Times New Roman" panose="02020603050405020304" pitchFamily="18" charset="0"/>
              </a:rPr>
              <a:t>이보다 먼저</a:t>
            </a:r>
            <a:r>
              <a:rPr lang="en-US" altLang="ko-KR" b="1" dirty="0">
                <a:latin typeface="Times New Roman" panose="02020603050405020304" pitchFamily="18" charset="0"/>
                <a:cs typeface="Times New Roman" panose="02020603050405020304" pitchFamily="18" charset="0"/>
              </a:rPr>
              <a:t>, </a:t>
            </a:r>
            <a:r>
              <a:rPr lang="ko-KR" altLang="en-US" b="1" dirty="0">
                <a:latin typeface="Times New Roman" panose="02020603050405020304" pitchFamily="18" charset="0"/>
                <a:cs typeface="Times New Roman" panose="02020603050405020304" pitchFamily="18" charset="0"/>
              </a:rPr>
              <a:t>경쟁자보다 </a:t>
            </a:r>
            <a:r>
              <a:rPr lang="en-US" altLang="ko-KR" b="1" dirty="0">
                <a:latin typeface="Times New Roman" panose="02020603050405020304" pitchFamily="18" charset="0"/>
                <a:cs typeface="Times New Roman" panose="02020603050405020304" pitchFamily="18" charset="0"/>
              </a:rPr>
              <a:t>ESG </a:t>
            </a:r>
            <a:r>
              <a:rPr lang="ko-KR" altLang="en-US" b="1" dirty="0">
                <a:latin typeface="Times New Roman" panose="02020603050405020304" pitchFamily="18" charset="0"/>
                <a:cs typeface="Times New Roman" panose="02020603050405020304" pitchFamily="18" charset="0"/>
              </a:rPr>
              <a:t>중 중요한 항목을 식별해야 한다</a:t>
            </a:r>
            <a:r>
              <a:rPr lang="en-US" altLang="ko-KR" b="1" dirty="0">
                <a:latin typeface="Times New Roman" panose="02020603050405020304" pitchFamily="18" charset="0"/>
                <a:cs typeface="Times New Roman" panose="02020603050405020304" pitchFamily="18" charset="0"/>
              </a:rPr>
              <a:t>. </a:t>
            </a:r>
            <a:r>
              <a:rPr lang="ko-KR" altLang="en-US" b="1" dirty="0">
                <a:latin typeface="Times New Roman" panose="02020603050405020304" pitchFamily="18" charset="0"/>
                <a:cs typeface="Times New Roman" panose="02020603050405020304" pitchFamily="18" charset="0"/>
              </a:rPr>
              <a:t>단지 </a:t>
            </a:r>
            <a:r>
              <a:rPr lang="en-US" altLang="ko-KR" b="1" dirty="0">
                <a:latin typeface="Times New Roman" panose="02020603050405020304" pitchFamily="18" charset="0"/>
                <a:cs typeface="Times New Roman" panose="02020603050405020304" pitchFamily="18" charset="0"/>
              </a:rPr>
              <a:t>ESG </a:t>
            </a:r>
            <a:r>
              <a:rPr lang="ko-KR" altLang="en-US" b="1" dirty="0">
                <a:latin typeface="Times New Roman" panose="02020603050405020304" pitchFamily="18" charset="0"/>
                <a:cs typeface="Times New Roman" panose="02020603050405020304" pitchFamily="18" charset="0"/>
              </a:rPr>
              <a:t>등급에 의존하는게 아니라 전략적으로 </a:t>
            </a:r>
            <a:r>
              <a:rPr lang="en-US" altLang="ko-KR" b="1" dirty="0">
                <a:latin typeface="Times New Roman" panose="02020603050405020304" pitchFamily="18" charset="0"/>
                <a:cs typeface="Times New Roman" panose="02020603050405020304" pitchFamily="18" charset="0"/>
              </a:rPr>
              <a:t>ESG </a:t>
            </a:r>
            <a:r>
              <a:rPr lang="ko-KR" altLang="en-US" b="1" dirty="0">
                <a:latin typeface="Times New Roman" panose="02020603050405020304" pitchFamily="18" charset="0"/>
                <a:cs typeface="Times New Roman" panose="02020603050405020304" pitchFamily="18" charset="0"/>
              </a:rPr>
              <a:t>정보를 활용해야 한다</a:t>
            </a:r>
            <a:r>
              <a:rPr lang="en-US" altLang="ko-KR" b="1" dirty="0">
                <a:latin typeface="Times New Roman" panose="02020603050405020304" pitchFamily="18" charset="0"/>
                <a:cs typeface="Times New Roman" panose="02020603050405020304" pitchFamily="18" charset="0"/>
              </a:rPr>
              <a:t>.</a:t>
            </a:r>
            <a:endParaRPr lang="en-US" altLang="ko-KR" dirty="0"/>
          </a:p>
        </p:txBody>
      </p:sp>
    </p:spTree>
    <p:extLst>
      <p:ext uri="{BB962C8B-B14F-4D97-AF65-F5344CB8AC3E}">
        <p14:creationId xmlns:p14="http://schemas.microsoft.com/office/powerpoint/2010/main" val="1730640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Too many companies have embraced a “box-ticking” culture that encourages the adoption of increasingly standardized ESG activities.</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311724" y="1487752"/>
            <a:ext cx="10935395" cy="4339650"/>
          </a:xfrm>
          <a:prstGeom prst="rect">
            <a:avLst/>
          </a:prstGeom>
        </p:spPr>
        <p:txBody>
          <a:bodyPr wrap="square">
            <a:spAutoFit/>
          </a:bodyPr>
          <a:lstStyle/>
          <a:p>
            <a:pPr algn="just" fontAlgn="base"/>
            <a:r>
              <a:rPr lang="en-US" altLang="ko-KR" sz="2400" b="1" dirty="0" err="1">
                <a:latin typeface="Times New Roman" panose="02020603050405020304" pitchFamily="18" charset="0"/>
                <a:cs typeface="Times New Roman" panose="02020603050405020304" pitchFamily="18" charset="0"/>
              </a:rPr>
              <a:t>Serafeim’s</a:t>
            </a:r>
            <a:r>
              <a:rPr lang="en-US" altLang="ko-KR" sz="2400" b="1" dirty="0">
                <a:latin typeface="Times New Roman" panose="02020603050405020304" pitchFamily="18" charset="0"/>
                <a:cs typeface="Times New Roman" panose="02020603050405020304" pitchFamily="18" charset="0"/>
              </a:rPr>
              <a:t> research with Jean Rogers, the founder and former CEO of SASB, revealed that an ESG issue is likely to become financially material under certain conditions:</a:t>
            </a:r>
          </a:p>
          <a:p>
            <a:pPr algn="just" fontAlgn="base"/>
            <a:endParaRPr lang="en-US" altLang="ko-KR" sz="2400" b="1" dirty="0">
              <a:latin typeface="Times New Roman" panose="02020603050405020304" pitchFamily="18" charset="0"/>
              <a:cs typeface="Times New Roman" panose="02020603050405020304" pitchFamily="18" charset="0"/>
            </a:endParaRPr>
          </a:p>
          <a:p>
            <a:pPr fontAlgn="base"/>
            <a:r>
              <a:rPr lang="en-US" altLang="ko-KR" sz="2000" dirty="0">
                <a:latin typeface="Times New Roman" panose="02020603050405020304" pitchFamily="18" charset="0"/>
                <a:cs typeface="Times New Roman" panose="02020603050405020304" pitchFamily="18" charset="0"/>
              </a:rPr>
              <a:t>• when it becomes easier for management and external stakeholders to gain insight into a company’s environmental or social impact (consider how </a:t>
            </a:r>
            <a:r>
              <a:rPr lang="en-US" altLang="ko-KR" sz="2000" b="1" dirty="0">
                <a:solidFill>
                  <a:srgbClr val="FF0000"/>
                </a:solidFill>
                <a:latin typeface="Times New Roman" panose="02020603050405020304" pitchFamily="18" charset="0"/>
                <a:cs typeface="Times New Roman" panose="02020603050405020304" pitchFamily="18" charset="0"/>
              </a:rPr>
              <a:t>technological advances </a:t>
            </a:r>
            <a:r>
              <a:rPr lang="en-US" altLang="ko-KR" sz="2000" dirty="0">
                <a:latin typeface="Times New Roman" panose="02020603050405020304" pitchFamily="18" charset="0"/>
                <a:cs typeface="Times New Roman" panose="02020603050405020304" pitchFamily="18" charset="0"/>
              </a:rPr>
              <a:t>now make </a:t>
            </a:r>
            <a:r>
              <a:rPr lang="en-US" altLang="ko-KR" sz="2000" b="1" dirty="0">
                <a:solidFill>
                  <a:srgbClr val="FF0000"/>
                </a:solidFill>
                <a:latin typeface="Times New Roman" panose="02020603050405020304" pitchFamily="18" charset="0"/>
                <a:cs typeface="Times New Roman" panose="02020603050405020304" pitchFamily="18" charset="0"/>
              </a:rPr>
              <a:t>it possible to trace </a:t>
            </a:r>
            <a:r>
              <a:rPr lang="en-US" altLang="ko-KR" sz="2000" dirty="0">
                <a:latin typeface="Times New Roman" panose="02020603050405020304" pitchFamily="18" charset="0"/>
                <a:cs typeface="Times New Roman" panose="02020603050405020304" pitchFamily="18" charset="0"/>
              </a:rPr>
              <a:t>the </a:t>
            </a:r>
            <a:r>
              <a:rPr lang="en-US" altLang="ko-KR" sz="2000" b="1" dirty="0">
                <a:solidFill>
                  <a:srgbClr val="FF0000"/>
                </a:solidFill>
                <a:latin typeface="Times New Roman" panose="02020603050405020304" pitchFamily="18" charset="0"/>
                <a:cs typeface="Times New Roman" panose="02020603050405020304" pitchFamily="18" charset="0"/>
              </a:rPr>
              <a:t>raw materials </a:t>
            </a:r>
            <a:r>
              <a:rPr lang="en-US" altLang="ko-KR" sz="2000" dirty="0">
                <a:latin typeface="Times New Roman" panose="02020603050405020304" pitchFamily="18" charset="0"/>
                <a:cs typeface="Times New Roman" panose="02020603050405020304" pitchFamily="18" charset="0"/>
              </a:rPr>
              <a:t>in electronic products and discern those that have been unsustainably mined) </a:t>
            </a:r>
          </a:p>
          <a:p>
            <a:pPr fontAlgn="base"/>
            <a:endParaRPr lang="en-US" altLang="ko-KR" sz="2000" dirty="0">
              <a:latin typeface="Times New Roman" panose="02020603050405020304" pitchFamily="18" charset="0"/>
              <a:cs typeface="Times New Roman" panose="02020603050405020304" pitchFamily="18" charset="0"/>
            </a:endParaRPr>
          </a:p>
          <a:p>
            <a:pPr fontAlgn="base"/>
            <a:r>
              <a:rPr lang="en-US" altLang="ko-KR" sz="2000" dirty="0">
                <a:latin typeface="Times New Roman" panose="02020603050405020304" pitchFamily="18" charset="0"/>
                <a:cs typeface="Times New Roman" panose="02020603050405020304" pitchFamily="18" charset="0"/>
              </a:rPr>
              <a:t>• when the </a:t>
            </a:r>
            <a:r>
              <a:rPr lang="en-US" altLang="ko-KR" sz="2000" b="1" dirty="0">
                <a:solidFill>
                  <a:srgbClr val="FF0000"/>
                </a:solidFill>
                <a:latin typeface="Times New Roman" panose="02020603050405020304" pitchFamily="18" charset="0"/>
                <a:cs typeface="Times New Roman" panose="02020603050405020304" pitchFamily="18" charset="0"/>
              </a:rPr>
              <a:t>media</a:t>
            </a:r>
            <a:r>
              <a:rPr lang="en-US" altLang="ko-KR" sz="2000" dirty="0">
                <a:solidFill>
                  <a:srgbClr val="FF0000"/>
                </a:solidFill>
                <a:latin typeface="Times New Roman" panose="02020603050405020304" pitchFamily="18" charset="0"/>
                <a:cs typeface="Times New Roman" panose="02020603050405020304" pitchFamily="18" charset="0"/>
              </a:rPr>
              <a:t> and </a:t>
            </a:r>
            <a:r>
              <a:rPr lang="en-US" altLang="ko-KR" sz="2000" b="1" dirty="0">
                <a:solidFill>
                  <a:srgbClr val="FF0000"/>
                </a:solidFill>
                <a:latin typeface="Times New Roman" panose="02020603050405020304" pitchFamily="18" charset="0"/>
                <a:cs typeface="Times New Roman" panose="02020603050405020304" pitchFamily="18" charset="0"/>
              </a:rPr>
              <a:t>NGOs</a:t>
            </a:r>
            <a:r>
              <a:rPr lang="en-US" altLang="ko-KR" sz="2000" dirty="0">
                <a:solidFill>
                  <a:srgbClr val="FF0000"/>
                </a:solidFill>
                <a:latin typeface="Times New Roman" panose="02020603050405020304" pitchFamily="18" charset="0"/>
                <a:cs typeface="Times New Roman" panose="02020603050405020304" pitchFamily="18" charset="0"/>
              </a:rPr>
              <a:t> </a:t>
            </a:r>
            <a:r>
              <a:rPr lang="en-US" altLang="ko-KR" sz="2000" dirty="0">
                <a:latin typeface="Times New Roman" panose="02020603050405020304" pitchFamily="18" charset="0"/>
                <a:cs typeface="Times New Roman" panose="02020603050405020304" pitchFamily="18" charset="0"/>
              </a:rPr>
              <a:t>have more </a:t>
            </a:r>
            <a:r>
              <a:rPr lang="en-US" altLang="ko-KR" sz="2000" b="1" dirty="0">
                <a:solidFill>
                  <a:srgbClr val="FF0000"/>
                </a:solidFill>
                <a:latin typeface="Times New Roman" panose="02020603050405020304" pitchFamily="18" charset="0"/>
                <a:cs typeface="Times New Roman" panose="02020603050405020304" pitchFamily="18" charset="0"/>
              </a:rPr>
              <a:t>power</a:t>
            </a:r>
            <a:r>
              <a:rPr lang="en-US" altLang="ko-KR" sz="2000" dirty="0">
                <a:latin typeface="Times New Roman" panose="02020603050405020304" pitchFamily="18" charset="0"/>
                <a:cs typeface="Times New Roman" panose="02020603050405020304" pitchFamily="18" charset="0"/>
              </a:rPr>
              <a:t> and </a:t>
            </a:r>
            <a:r>
              <a:rPr lang="en-US" altLang="ko-KR" sz="2000" b="1" dirty="0">
                <a:solidFill>
                  <a:srgbClr val="FF0000"/>
                </a:solidFill>
                <a:latin typeface="Times New Roman" panose="02020603050405020304" pitchFamily="18" charset="0"/>
                <a:cs typeface="Times New Roman" panose="02020603050405020304" pitchFamily="18" charset="0"/>
              </a:rPr>
              <a:t>politicians</a:t>
            </a:r>
            <a:r>
              <a:rPr lang="en-US" altLang="ko-KR" sz="2000" dirty="0">
                <a:latin typeface="Times New Roman" panose="02020603050405020304" pitchFamily="18" charset="0"/>
                <a:cs typeface="Times New Roman" panose="02020603050405020304" pitchFamily="18" charset="0"/>
              </a:rPr>
              <a:t> are more responsive to it (such scenarios have prompted the creation and enforcement of anticorruption laws and other new regulations) </a:t>
            </a:r>
          </a:p>
          <a:p>
            <a:pPr fontAlgn="base"/>
            <a:endParaRPr lang="en-US" altLang="ko-KR" sz="2000" dirty="0">
              <a:latin typeface="Times New Roman" panose="02020603050405020304" pitchFamily="18" charset="0"/>
              <a:cs typeface="Times New Roman" panose="02020603050405020304" pitchFamily="18" charset="0"/>
            </a:endParaRPr>
          </a:p>
          <a:p>
            <a:pPr fontAlgn="base"/>
            <a:r>
              <a:rPr lang="en-US" altLang="ko-KR" sz="2000" dirty="0">
                <a:latin typeface="Times New Roman" panose="02020603050405020304" pitchFamily="18" charset="0"/>
                <a:cs typeface="Times New Roman" panose="02020603050405020304" pitchFamily="18" charset="0"/>
              </a:rPr>
              <a:t>• when companies </a:t>
            </a:r>
            <a:r>
              <a:rPr lang="en-US" altLang="ko-KR" sz="2000" b="1" dirty="0">
                <a:solidFill>
                  <a:srgbClr val="FF0000"/>
                </a:solidFill>
                <a:latin typeface="Times New Roman" panose="02020603050405020304" pitchFamily="18" charset="0"/>
                <a:cs typeface="Times New Roman" panose="02020603050405020304" pitchFamily="18" charset="0"/>
              </a:rPr>
              <a:t>lack</a:t>
            </a:r>
            <a:r>
              <a:rPr lang="en-US" altLang="ko-KR" sz="2000" dirty="0">
                <a:latin typeface="Times New Roman" panose="02020603050405020304" pitchFamily="18" charset="0"/>
                <a:cs typeface="Times New Roman" panose="02020603050405020304" pitchFamily="18" charset="0"/>
              </a:rPr>
              <a:t> the ability to effectively </a:t>
            </a:r>
            <a:r>
              <a:rPr lang="en-US" altLang="ko-KR" sz="2000" b="1" dirty="0">
                <a:solidFill>
                  <a:srgbClr val="FF0000"/>
                </a:solidFill>
                <a:latin typeface="Times New Roman" panose="02020603050405020304" pitchFamily="18" charset="0"/>
                <a:cs typeface="Times New Roman" panose="02020603050405020304" pitchFamily="18" charset="0"/>
              </a:rPr>
              <a:t>self-regulate</a:t>
            </a:r>
            <a:r>
              <a:rPr lang="en-US" altLang="ko-KR" sz="2000" dirty="0">
                <a:latin typeface="Times New Roman" panose="02020603050405020304" pitchFamily="18" charset="0"/>
                <a:cs typeface="Times New Roman" panose="02020603050405020304" pitchFamily="18" charset="0"/>
              </a:rPr>
              <a:t> (for instance, this is the case in the palm oil industry, where a misalignment of incentives for farmers leads to deforestation) </a:t>
            </a:r>
          </a:p>
        </p:txBody>
      </p:sp>
      <p:sp>
        <p:nvSpPr>
          <p:cNvPr id="9" name="오른쪽 화살표 8"/>
          <p:cNvSpPr/>
          <p:nvPr/>
        </p:nvSpPr>
        <p:spPr>
          <a:xfrm>
            <a:off x="429645" y="5827402"/>
            <a:ext cx="355600"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TextBox 9"/>
          <p:cNvSpPr txBox="1"/>
          <p:nvPr/>
        </p:nvSpPr>
        <p:spPr>
          <a:xfrm>
            <a:off x="903166" y="5827402"/>
            <a:ext cx="9889066" cy="646331"/>
          </a:xfrm>
          <a:prstGeom prst="rect">
            <a:avLst/>
          </a:prstGeom>
          <a:noFill/>
        </p:spPr>
        <p:txBody>
          <a:bodyPr wrap="square" rtlCol="0">
            <a:spAutoFit/>
          </a:bodyPr>
          <a:lstStyle/>
          <a:p>
            <a:r>
              <a:rPr lang="ko-KR" altLang="en-US" dirty="0"/>
              <a:t>위 세 개에 모두 부합하는 대표적인 것이 </a:t>
            </a:r>
            <a:r>
              <a:rPr lang="en-US" altLang="ko-KR" dirty="0"/>
              <a:t>CO2. TCFD</a:t>
            </a:r>
            <a:r>
              <a:rPr lang="ko-KR" altLang="en-US" dirty="0"/>
              <a:t>를 통해 </a:t>
            </a:r>
            <a:r>
              <a:rPr lang="en-US" altLang="ko-KR" dirty="0"/>
              <a:t>CO2</a:t>
            </a:r>
            <a:r>
              <a:rPr lang="ko-KR" altLang="en-US" dirty="0"/>
              <a:t>관리 및 규제</a:t>
            </a:r>
            <a:r>
              <a:rPr lang="en-US" altLang="ko-KR" dirty="0"/>
              <a:t>, </a:t>
            </a:r>
            <a:r>
              <a:rPr lang="ko-KR" altLang="en-US" dirty="0"/>
              <a:t>비즈니스 등이 확대될 것으로 사료</a:t>
            </a:r>
            <a:r>
              <a:rPr lang="en-US" altLang="ko-KR" dirty="0"/>
              <a:t>.</a:t>
            </a:r>
          </a:p>
        </p:txBody>
      </p:sp>
    </p:spTree>
    <p:extLst>
      <p:ext uri="{BB962C8B-B14F-4D97-AF65-F5344CB8AC3E}">
        <p14:creationId xmlns:p14="http://schemas.microsoft.com/office/powerpoint/2010/main" val="1653346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Too many companies have embraced a “box-ticking” culture that encourages the adoption of increasingly standardized ESG activities.</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311724" y="1487752"/>
            <a:ext cx="11371812" cy="3477875"/>
          </a:xfrm>
          <a:prstGeom prst="rect">
            <a:avLst/>
          </a:prstGeom>
        </p:spPr>
        <p:txBody>
          <a:bodyPr wrap="square">
            <a:spAutoFit/>
          </a:bodyPr>
          <a:lstStyle/>
          <a:p>
            <a:pPr fontAlgn="base"/>
            <a:r>
              <a:rPr lang="en-US" altLang="ko-KR" sz="2000" dirty="0">
                <a:latin typeface="Times New Roman" panose="02020603050405020304" pitchFamily="18" charset="0"/>
                <a:cs typeface="Times New Roman" panose="02020603050405020304" pitchFamily="18" charset="0"/>
              </a:rPr>
              <a:t>IKEA is one company that has mapped out a strategic ESG program, transforming itself in response to accelerating environmental degradation. It has introduced various product, service, and process innovations to move away from its traditional retailing of inexpensive furniture that customers often discard quickly. It recently entered the home solar and energy-storage business, which grew by 29% in 2019. And while most competitors are focusing on using materials more efficiently or trying to find ways to recycle products after they have been designed, IKEA has launched an effort to completely rethink product design. The aim is to create products that can be reused, refurbished, remanufactured, or recycled, thereby extending their lifespan. Moreover, IKEA products will be modularized to make them easy to dismantle and reuse as raw materials when they’re no longer functional. Although this process will take years, the firm will most likely emerge as a circular-economy leader as more regulatory, consumer, and brand pressures force companies to compete on products with better environmental credentials.  ………</a:t>
            </a:r>
          </a:p>
        </p:txBody>
      </p:sp>
      <p:sp>
        <p:nvSpPr>
          <p:cNvPr id="10" name="TextBox 9"/>
          <p:cNvSpPr txBox="1"/>
          <p:nvPr/>
        </p:nvSpPr>
        <p:spPr>
          <a:xfrm>
            <a:off x="311723" y="5156873"/>
            <a:ext cx="11309469" cy="369332"/>
          </a:xfrm>
          <a:prstGeom prst="rect">
            <a:avLst/>
          </a:prstGeom>
          <a:noFill/>
        </p:spPr>
        <p:txBody>
          <a:bodyPr wrap="square" rtlCol="0">
            <a:spAutoFit/>
          </a:bodyPr>
          <a:lstStyle/>
          <a:p>
            <a:r>
              <a:rPr lang="en-US" altLang="ko-KR" dirty="0"/>
              <a:t>IKEA</a:t>
            </a:r>
            <a:r>
              <a:rPr lang="ko-KR" altLang="en-US" dirty="0"/>
              <a:t>의 예를 통해 발전가능성 제안</a:t>
            </a:r>
            <a:r>
              <a:rPr lang="en-US" altLang="ko-KR" dirty="0"/>
              <a:t>. </a:t>
            </a:r>
            <a:r>
              <a:rPr lang="ko-KR" altLang="en-US" dirty="0"/>
              <a:t>국내에서는 </a:t>
            </a:r>
            <a:r>
              <a:rPr lang="en-US" altLang="ko-KR" dirty="0"/>
              <a:t>SK</a:t>
            </a:r>
            <a:r>
              <a:rPr lang="ko-KR" altLang="en-US" dirty="0" err="1"/>
              <a:t>이노션</a:t>
            </a:r>
            <a:r>
              <a:rPr lang="en-US" altLang="ko-KR" dirty="0"/>
              <a:t>, </a:t>
            </a:r>
            <a:r>
              <a:rPr lang="ko-KR" altLang="en-US" dirty="0"/>
              <a:t>한화 등의 예가 될 수 있음</a:t>
            </a:r>
            <a:r>
              <a:rPr lang="en-US" altLang="ko-KR" dirty="0"/>
              <a:t>. </a:t>
            </a:r>
          </a:p>
        </p:txBody>
      </p:sp>
    </p:spTree>
    <p:extLst>
      <p:ext uri="{BB962C8B-B14F-4D97-AF65-F5344CB8AC3E}">
        <p14:creationId xmlns:p14="http://schemas.microsoft.com/office/powerpoint/2010/main" val="4182818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830997"/>
          </a:xfrm>
          <a:prstGeom prst="rect">
            <a:avLst/>
          </a:prstGeom>
          <a:noFill/>
        </p:spPr>
        <p:txBody>
          <a:bodyPr wrap="square" rtlCol="0">
            <a:spAutoFit/>
          </a:bodyPr>
          <a:lstStyle/>
          <a:p>
            <a:r>
              <a:rPr lang="en-US" altLang="ko-KR" sz="2400" b="1" dirty="0">
                <a:solidFill>
                  <a:srgbClr val="FF0000"/>
                </a:solidFill>
                <a:latin typeface="Times New Roman" panose="02020603050405020304" pitchFamily="18" charset="0"/>
                <a:cs typeface="Times New Roman" panose="02020603050405020304" pitchFamily="18" charset="0"/>
              </a:rPr>
              <a:t>A top-down approach to sustainability and good governance is not effective if it is not supported from the bottom up</a:t>
            </a:r>
            <a:endParaRPr lang="ko-KR" altLang="en-US" sz="2400" b="1" dirty="0">
              <a:solidFill>
                <a:srgbClr val="FF0000"/>
              </a:solidFill>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489524" y="1296506"/>
            <a:ext cx="11371812" cy="5386090"/>
          </a:xfrm>
          <a:prstGeom prst="rect">
            <a:avLst/>
          </a:prstGeom>
        </p:spPr>
        <p:txBody>
          <a:bodyPr wrap="square">
            <a:spAutoFit/>
          </a:bodyPr>
          <a:lstStyle/>
          <a:p>
            <a:pPr fontAlgn="base"/>
            <a:r>
              <a:rPr lang="en-US" altLang="ko-KR" sz="2400" b="1" dirty="0">
                <a:latin typeface="Times New Roman" panose="02020603050405020304" pitchFamily="18" charset="0"/>
                <a:cs typeface="Times New Roman" panose="02020603050405020304" pitchFamily="18" charset="0"/>
              </a:rPr>
              <a:t>Accountability</a:t>
            </a:r>
            <a:r>
              <a:rPr lang="en-US" altLang="ko-KR" dirty="0"/>
              <a:t> </a:t>
            </a:r>
            <a:r>
              <a:rPr lang="en-US" altLang="ko-KR" sz="2400" b="1" dirty="0">
                <a:latin typeface="Times New Roman" panose="02020603050405020304" pitchFamily="18" charset="0"/>
                <a:cs typeface="Times New Roman" panose="02020603050405020304" pitchFamily="18" charset="0"/>
              </a:rPr>
              <a:t>Mechanisms</a:t>
            </a:r>
          </a:p>
          <a:p>
            <a:pPr fontAlgn="base"/>
            <a:endParaRPr lang="en-US" altLang="ko-KR" sz="2400" dirty="0">
              <a:latin typeface="Times New Roman" panose="02020603050405020304" pitchFamily="18" charset="0"/>
              <a:cs typeface="Times New Roman" panose="02020603050405020304" pitchFamily="18" charset="0"/>
            </a:endParaRPr>
          </a:p>
          <a:p>
            <a:pPr fontAlgn="base"/>
            <a:r>
              <a:rPr lang="en-US" altLang="ko-KR" sz="2400" dirty="0">
                <a:latin typeface="Times New Roman" panose="02020603050405020304" pitchFamily="18" charset="0"/>
                <a:cs typeface="Times New Roman" panose="02020603050405020304" pitchFamily="18" charset="0"/>
              </a:rPr>
              <a:t>The implementation of an ESG strategy involves large operational and strategic changes. It </a:t>
            </a:r>
            <a:r>
              <a:rPr lang="en-US" altLang="ko-KR" sz="2400" b="1" dirty="0">
                <a:solidFill>
                  <a:srgbClr val="FF0000"/>
                </a:solidFill>
                <a:latin typeface="Times New Roman" panose="02020603050405020304" pitchFamily="18" charset="0"/>
                <a:cs typeface="Times New Roman" panose="02020603050405020304" pitchFamily="18" charset="0"/>
              </a:rPr>
              <a:t>must start at the top </a:t>
            </a:r>
            <a:r>
              <a:rPr lang="en-US" altLang="ko-KR" sz="2400" dirty="0">
                <a:latin typeface="Times New Roman" panose="02020603050405020304" pitchFamily="18" charset="0"/>
                <a:cs typeface="Times New Roman" panose="02020603050405020304" pitchFamily="18" charset="0"/>
              </a:rPr>
              <a:t>with the board and be diffused through the entire organization.</a:t>
            </a:r>
          </a:p>
          <a:p>
            <a:pPr fontAlgn="base"/>
            <a:endParaRPr lang="en-US" altLang="ko-KR" sz="2400" dirty="0">
              <a:latin typeface="Times New Roman" panose="02020603050405020304" pitchFamily="18" charset="0"/>
              <a:cs typeface="Times New Roman" panose="02020603050405020304" pitchFamily="18" charset="0"/>
            </a:endParaRPr>
          </a:p>
          <a:p>
            <a:pPr fontAlgn="base"/>
            <a:r>
              <a:rPr lang="en-US" altLang="ko-KR" sz="2400" dirty="0">
                <a:latin typeface="Times New Roman" panose="02020603050405020304" pitchFamily="18" charset="0"/>
                <a:cs typeface="Times New Roman" panose="02020603050405020304" pitchFamily="18" charset="0"/>
              </a:rPr>
              <a:t>However, !!</a:t>
            </a:r>
          </a:p>
          <a:p>
            <a:pPr fontAlgn="base"/>
            <a:r>
              <a:rPr lang="en-US" altLang="ko-KR" sz="2400" b="1" dirty="0">
                <a:latin typeface="Times New Roman" panose="02020603050405020304" pitchFamily="18" charset="0"/>
                <a:cs typeface="Times New Roman" panose="02020603050405020304" pitchFamily="18" charset="0"/>
              </a:rPr>
              <a:t>most companies the board of directors is far removed from the firm’s ESG efforts.</a:t>
            </a:r>
          </a:p>
          <a:p>
            <a:pPr fontAlgn="base"/>
            <a:endParaRPr lang="en-US" altLang="ko-KR" sz="2400" dirty="0">
              <a:latin typeface="Times New Roman" panose="02020603050405020304" pitchFamily="18" charset="0"/>
              <a:cs typeface="Times New Roman" panose="02020603050405020304" pitchFamily="18" charset="0"/>
            </a:endParaRPr>
          </a:p>
          <a:p>
            <a:pPr fontAlgn="base"/>
            <a:r>
              <a:rPr lang="en-US" altLang="ko-KR" sz="2400" dirty="0">
                <a:latin typeface="Times New Roman" panose="02020603050405020304" pitchFamily="18" charset="0"/>
                <a:cs typeface="Times New Roman" panose="02020603050405020304" pitchFamily="18" charset="0"/>
              </a:rPr>
              <a:t>One of the characteristics of organizations with high ESG performance is a process that deeply embeds ESG issues in the board’s work and in executive pay.</a:t>
            </a:r>
          </a:p>
          <a:p>
            <a:pPr fontAlgn="base"/>
            <a:endParaRPr lang="en-US" altLang="ko-KR" sz="2400" b="1" dirty="0">
              <a:latin typeface="Times New Roman" panose="02020603050405020304" pitchFamily="18" charset="0"/>
              <a:cs typeface="Times New Roman" panose="02020603050405020304" pitchFamily="18" charset="0"/>
            </a:endParaRPr>
          </a:p>
          <a:p>
            <a:pPr fontAlgn="base"/>
            <a:r>
              <a:rPr lang="en-US" altLang="ko-KR" sz="2000" b="1" dirty="0">
                <a:latin typeface="Times New Roman" panose="02020603050405020304" pitchFamily="18" charset="0"/>
                <a:cs typeface="Times New Roman" panose="02020603050405020304" pitchFamily="18" charset="0"/>
              </a:rPr>
              <a:t>ESG </a:t>
            </a:r>
            <a:r>
              <a:rPr lang="ko-KR" altLang="en-US" sz="2000" b="1" dirty="0">
                <a:latin typeface="Times New Roman" panose="02020603050405020304" pitchFamily="18" charset="0"/>
                <a:cs typeface="Times New Roman" panose="02020603050405020304" pitchFamily="18" charset="0"/>
              </a:rPr>
              <a:t>이슈를 향후 이사회의 업무와 경영자 급여에 포함시키는 문제</a:t>
            </a:r>
            <a:r>
              <a:rPr lang="en-US" altLang="ko-KR" sz="2000" b="1" dirty="0">
                <a:latin typeface="Times New Roman" panose="02020603050405020304" pitchFamily="18" charset="0"/>
                <a:cs typeface="Times New Roman" panose="02020603050405020304" pitchFamily="18" charset="0"/>
              </a:rPr>
              <a:t>. </a:t>
            </a:r>
            <a:r>
              <a:rPr lang="ko-KR" altLang="en-US" sz="2000" b="1" dirty="0">
                <a:latin typeface="Times New Roman" panose="02020603050405020304" pitchFamily="18" charset="0"/>
                <a:cs typeface="Times New Roman" panose="02020603050405020304" pitchFamily="18" charset="0"/>
              </a:rPr>
              <a:t>글로벌 </a:t>
            </a:r>
            <a:r>
              <a:rPr lang="ko-KR" altLang="en-US" sz="2000" b="1" dirty="0" err="1">
                <a:latin typeface="Times New Roman" panose="02020603050405020304" pitchFamily="18" charset="0"/>
                <a:cs typeface="Times New Roman" panose="02020603050405020304" pitchFamily="18" charset="0"/>
              </a:rPr>
              <a:t>경영위기의</a:t>
            </a:r>
            <a:r>
              <a:rPr lang="ko-KR" altLang="en-US" sz="2000" b="1" dirty="0">
                <a:latin typeface="Times New Roman" panose="02020603050405020304" pitchFamily="18" charset="0"/>
                <a:cs typeface="Times New Roman" panose="02020603050405020304" pitchFamily="18" charset="0"/>
              </a:rPr>
              <a:t> 촉진 배경이 성과평가를 </a:t>
            </a:r>
            <a:r>
              <a:rPr lang="en-US" altLang="ko-KR" sz="2000" b="1" dirty="0">
                <a:latin typeface="Times New Roman" panose="02020603050405020304" pitchFamily="18" charset="0"/>
                <a:cs typeface="Times New Roman" panose="02020603050405020304" pitchFamily="18" charset="0"/>
              </a:rPr>
              <a:t>ROA </a:t>
            </a:r>
            <a:r>
              <a:rPr lang="ko-KR" altLang="en-US" sz="2000" b="1" dirty="0">
                <a:latin typeface="Times New Roman" panose="02020603050405020304" pitchFamily="18" charset="0"/>
                <a:cs typeface="Times New Roman" panose="02020603050405020304" pitchFamily="18" charset="0"/>
              </a:rPr>
              <a:t>대신 </a:t>
            </a:r>
            <a:r>
              <a:rPr lang="en-US" altLang="ko-KR" sz="2000" b="1" dirty="0">
                <a:latin typeface="Times New Roman" panose="02020603050405020304" pitchFamily="18" charset="0"/>
                <a:cs typeface="Times New Roman" panose="02020603050405020304" pitchFamily="18" charset="0"/>
              </a:rPr>
              <a:t>ROE</a:t>
            </a:r>
            <a:r>
              <a:rPr lang="ko-KR" altLang="en-US" sz="2000" b="1" dirty="0">
                <a:latin typeface="Times New Roman" panose="02020603050405020304" pitchFamily="18" charset="0"/>
                <a:cs typeface="Times New Roman" panose="02020603050405020304" pitchFamily="18" charset="0"/>
              </a:rPr>
              <a:t>를 통해 해왔기 때문에 경영자는 </a:t>
            </a:r>
            <a:r>
              <a:rPr lang="en-US" altLang="ko-KR" sz="2000" b="1" dirty="0">
                <a:latin typeface="Times New Roman" panose="02020603050405020304" pitchFamily="18" charset="0"/>
                <a:cs typeface="Times New Roman" panose="02020603050405020304" pitchFamily="18" charset="0"/>
              </a:rPr>
              <a:t>risk taking </a:t>
            </a:r>
            <a:r>
              <a:rPr lang="ko-KR" altLang="en-US" sz="2000" b="1" dirty="0">
                <a:latin typeface="Times New Roman" panose="02020603050405020304" pitchFamily="18" charset="0"/>
                <a:cs typeface="Times New Roman" panose="02020603050405020304" pitchFamily="18" charset="0"/>
              </a:rPr>
              <a:t>을 추구하면서 높은 성과를 얻기 위한 노력만 했음</a:t>
            </a:r>
            <a:r>
              <a:rPr lang="en-US" altLang="ko-KR" sz="2000" b="1" dirty="0">
                <a:latin typeface="Times New Roman" panose="02020603050405020304" pitchFamily="18" charset="0"/>
                <a:cs typeface="Times New Roman" panose="02020603050405020304" pitchFamily="18" charset="0"/>
              </a:rPr>
              <a:t>. </a:t>
            </a:r>
            <a:r>
              <a:rPr lang="ko-KR" altLang="en-US" sz="2000" b="1" dirty="0">
                <a:latin typeface="Times New Roman" panose="02020603050405020304" pitchFamily="18" charset="0"/>
                <a:cs typeface="Times New Roman" panose="02020603050405020304" pitchFamily="18" charset="0"/>
              </a:rPr>
              <a:t>이렇나 관점에서 보면</a:t>
            </a:r>
            <a:r>
              <a:rPr lang="en-US" altLang="ko-KR" sz="2000" b="1" dirty="0">
                <a:latin typeface="Times New Roman" panose="02020603050405020304" pitchFamily="18" charset="0"/>
                <a:cs typeface="Times New Roman" panose="02020603050405020304" pitchFamily="18" charset="0"/>
              </a:rPr>
              <a:t>, ESG</a:t>
            </a:r>
            <a:r>
              <a:rPr lang="ko-KR" altLang="en-US" sz="2000" b="1" dirty="0">
                <a:latin typeface="Times New Roman" panose="02020603050405020304" pitchFamily="18" charset="0"/>
                <a:cs typeface="Times New Roman" panose="02020603050405020304" pitchFamily="18" charset="0"/>
              </a:rPr>
              <a:t>가 이사회 및 경영자 급여에 중요한 문제라는 것에 동의함</a:t>
            </a:r>
            <a:r>
              <a:rPr lang="en-US" altLang="ko-KR" sz="2000" b="1" dirty="0">
                <a:latin typeface="Times New Roman" panose="02020603050405020304" pitchFamily="18" charset="0"/>
                <a:cs typeface="Times New Roman" panose="02020603050405020304" pitchFamily="18" charset="0"/>
              </a:rPr>
              <a:t>.</a:t>
            </a:r>
          </a:p>
        </p:txBody>
      </p:sp>
      <p:sp>
        <p:nvSpPr>
          <p:cNvPr id="8" name="오른쪽 화살표 7"/>
          <p:cNvSpPr/>
          <p:nvPr/>
        </p:nvSpPr>
        <p:spPr>
          <a:xfrm>
            <a:off x="133925" y="5312013"/>
            <a:ext cx="355600"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849200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830997"/>
          </a:xfrm>
          <a:prstGeom prst="rect">
            <a:avLst/>
          </a:prstGeom>
          <a:noFill/>
        </p:spPr>
        <p:txBody>
          <a:bodyPr wrap="square" rtlCol="0">
            <a:spAutoFit/>
          </a:bodyPr>
          <a:lstStyle/>
          <a:p>
            <a:r>
              <a:rPr lang="en-US" altLang="ko-KR" sz="2400" b="1" dirty="0">
                <a:solidFill>
                  <a:srgbClr val="FF0000"/>
                </a:solidFill>
                <a:latin typeface="Times New Roman" panose="02020603050405020304" pitchFamily="18" charset="0"/>
                <a:cs typeface="Times New Roman" panose="02020603050405020304" pitchFamily="18" charset="0"/>
              </a:rPr>
              <a:t>A top-down approach to sustainability and good governance is not effective if it is not supported from the bottom up</a:t>
            </a:r>
            <a:endParaRPr lang="ko-KR" altLang="en-US" sz="2400" b="1" dirty="0">
              <a:solidFill>
                <a:srgbClr val="FF0000"/>
              </a:solidFill>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489524" y="1296506"/>
            <a:ext cx="11371812" cy="4154984"/>
          </a:xfrm>
          <a:prstGeom prst="rect">
            <a:avLst/>
          </a:prstGeom>
        </p:spPr>
        <p:txBody>
          <a:bodyPr wrap="square">
            <a:spAutoFit/>
          </a:bodyPr>
          <a:lstStyle/>
          <a:p>
            <a:pPr fontAlgn="base"/>
            <a:r>
              <a:rPr lang="en-US" altLang="ko-KR" sz="2400" b="1" dirty="0">
                <a:latin typeface="Times New Roman" panose="02020603050405020304" pitchFamily="18" charset="0"/>
                <a:cs typeface="Times New Roman" panose="02020603050405020304" pitchFamily="18" charset="0"/>
              </a:rPr>
              <a:t>The Power of Purpose</a:t>
            </a:r>
          </a:p>
          <a:p>
            <a:pPr fontAlgn="base"/>
            <a:endParaRPr lang="en-US" altLang="ko-KR" sz="2400" dirty="0">
              <a:latin typeface="Times New Roman" panose="02020603050405020304" pitchFamily="18" charset="0"/>
              <a:cs typeface="Times New Roman" panose="02020603050405020304" pitchFamily="18" charset="0"/>
            </a:endParaRPr>
          </a:p>
          <a:p>
            <a:pPr fontAlgn="base"/>
            <a:r>
              <a:rPr lang="en-US" altLang="ko-KR" sz="2400" dirty="0">
                <a:latin typeface="Times New Roman" panose="02020603050405020304" pitchFamily="18" charset="0"/>
                <a:cs typeface="Times New Roman" panose="02020603050405020304" pitchFamily="18" charset="0"/>
              </a:rPr>
              <a:t>A top-down approach to sustainability and good governance is not effective if it is not supported from the bottom up by a culture that rallies around ESG initiatives. Many strategic efforts fail because people further down in the organizational hierarchy don’t believe there is a true commitment to ESG goals or they lack clear direction for achieving them. Skepticism, even cynicism, leads such efforts to be sidelined or inconsistently implemented across functions, divisions, and business lines. </a:t>
            </a:r>
          </a:p>
          <a:p>
            <a:pPr fontAlgn="base"/>
            <a:endParaRPr lang="en-US" altLang="ko-KR" sz="2400" dirty="0">
              <a:latin typeface="Times New Roman" panose="02020603050405020304" pitchFamily="18" charset="0"/>
              <a:cs typeface="Times New Roman" panose="02020603050405020304" pitchFamily="18" charset="0"/>
            </a:endParaRPr>
          </a:p>
          <a:p>
            <a:pPr fontAlgn="base"/>
            <a:r>
              <a:rPr lang="en-US" altLang="ko-KR" sz="2400" dirty="0">
                <a:latin typeface="Times New Roman" panose="02020603050405020304" pitchFamily="18" charset="0"/>
                <a:cs typeface="Times New Roman" panose="02020603050405020304" pitchFamily="18" charset="0"/>
              </a:rPr>
              <a:t>To remedy this problem, organizations must identify a </a:t>
            </a:r>
            <a:r>
              <a:rPr lang="en-US" altLang="ko-KR" sz="2400" b="1" u="sng" dirty="0">
                <a:solidFill>
                  <a:srgbClr val="FF0000"/>
                </a:solidFill>
                <a:latin typeface="Times New Roman" panose="02020603050405020304" pitchFamily="18" charset="0"/>
                <a:cs typeface="Times New Roman" panose="02020603050405020304" pitchFamily="18" charset="0"/>
              </a:rPr>
              <a:t>corporate purpose </a:t>
            </a:r>
            <a:r>
              <a:rPr lang="en-US" altLang="ko-KR" sz="2400" dirty="0">
                <a:latin typeface="Times New Roman" panose="02020603050405020304" pitchFamily="18" charset="0"/>
                <a:cs typeface="Times New Roman" panose="02020603050405020304" pitchFamily="18" charset="0"/>
              </a:rPr>
              <a:t>and </a:t>
            </a:r>
            <a:r>
              <a:rPr lang="en-US" altLang="ko-KR" sz="2400" b="1" u="sng" dirty="0">
                <a:solidFill>
                  <a:srgbClr val="FF0000"/>
                </a:solidFill>
                <a:latin typeface="Times New Roman" panose="02020603050405020304" pitchFamily="18" charset="0"/>
                <a:cs typeface="Times New Roman" panose="02020603050405020304" pitchFamily="18" charset="0"/>
              </a:rPr>
              <a:t>build a culture around it.</a:t>
            </a:r>
          </a:p>
        </p:txBody>
      </p:sp>
      <p:sp>
        <p:nvSpPr>
          <p:cNvPr id="8" name="오른쪽 화살표 7"/>
          <p:cNvSpPr/>
          <p:nvPr/>
        </p:nvSpPr>
        <p:spPr>
          <a:xfrm>
            <a:off x="187960" y="5769213"/>
            <a:ext cx="355600"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TextBox 1"/>
          <p:cNvSpPr txBox="1"/>
          <p:nvPr/>
        </p:nvSpPr>
        <p:spPr>
          <a:xfrm>
            <a:off x="615143" y="5769213"/>
            <a:ext cx="10914610" cy="646331"/>
          </a:xfrm>
          <a:prstGeom prst="rect">
            <a:avLst/>
          </a:prstGeom>
          <a:noFill/>
        </p:spPr>
        <p:txBody>
          <a:bodyPr wrap="square" rtlCol="0">
            <a:spAutoFit/>
          </a:bodyPr>
          <a:lstStyle/>
          <a:p>
            <a:r>
              <a:rPr lang="en-US" altLang="ko-KR" dirty="0"/>
              <a:t>BSC </a:t>
            </a:r>
            <a:r>
              <a:rPr lang="ko-KR" altLang="en-US" dirty="0"/>
              <a:t>관점 및 </a:t>
            </a:r>
            <a:r>
              <a:rPr lang="ko-KR" altLang="en-US" dirty="0" err="1"/>
              <a:t>비젼의</a:t>
            </a:r>
            <a:r>
              <a:rPr lang="ko-KR" altLang="en-US" dirty="0"/>
              <a:t> 공유와 많은 부분이 일맥상통함</a:t>
            </a:r>
            <a:r>
              <a:rPr lang="en-US" altLang="ko-KR" dirty="0"/>
              <a:t>. </a:t>
            </a:r>
            <a:r>
              <a:rPr lang="ko-KR" altLang="en-US" dirty="0"/>
              <a:t>예</a:t>
            </a:r>
            <a:r>
              <a:rPr lang="en-US" altLang="ko-KR" dirty="0"/>
              <a:t>) </a:t>
            </a:r>
            <a:r>
              <a:rPr lang="ko-KR" altLang="en-US" dirty="0"/>
              <a:t>스티브잡스의 </a:t>
            </a:r>
            <a:r>
              <a:rPr lang="ko-KR" altLang="en-US" dirty="0" err="1"/>
              <a:t>비젼은</a:t>
            </a:r>
            <a:r>
              <a:rPr lang="ko-KR" altLang="en-US" dirty="0"/>
              <a:t> 세상은 바꾸는 일을 하는 것</a:t>
            </a:r>
            <a:r>
              <a:rPr lang="en-US" altLang="ko-KR" dirty="0"/>
              <a:t>. -&gt; ESG</a:t>
            </a:r>
            <a:r>
              <a:rPr lang="ko-KR" altLang="en-US" dirty="0"/>
              <a:t>를 활동을 통해 세상을 바꾸는 일을 하는 것</a:t>
            </a:r>
            <a:r>
              <a:rPr lang="en-US" altLang="ko-KR" dirty="0"/>
              <a:t>! </a:t>
            </a:r>
            <a:r>
              <a:rPr lang="ko-KR" altLang="en-US" dirty="0"/>
              <a:t>예</a:t>
            </a:r>
            <a:r>
              <a:rPr lang="en-US" altLang="ko-KR" dirty="0"/>
              <a:t>-</a:t>
            </a:r>
            <a:r>
              <a:rPr lang="ko-KR" altLang="en-US" dirty="0"/>
              <a:t>바이오회사들은 사회의 생명을 구하는 일</a:t>
            </a:r>
            <a:r>
              <a:rPr lang="en-US" altLang="ko-KR" dirty="0"/>
              <a:t>! </a:t>
            </a:r>
            <a:endParaRPr lang="ko-KR" altLang="en-US" dirty="0"/>
          </a:p>
        </p:txBody>
      </p:sp>
    </p:spTree>
    <p:extLst>
      <p:ext uri="{BB962C8B-B14F-4D97-AF65-F5344CB8AC3E}">
        <p14:creationId xmlns:p14="http://schemas.microsoft.com/office/powerpoint/2010/main" val="1151449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232967"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A top-down approach to sustainability and good governance is not effective if it is not supported from the bottom up.</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311724" y="1487752"/>
            <a:ext cx="11371812" cy="2862322"/>
          </a:xfrm>
          <a:prstGeom prst="rect">
            <a:avLst/>
          </a:prstGeom>
        </p:spPr>
        <p:txBody>
          <a:bodyPr wrap="square">
            <a:spAutoFit/>
          </a:bodyPr>
          <a:lstStyle/>
          <a:p>
            <a:pPr fontAlgn="base"/>
            <a:r>
              <a:rPr lang="en-US" altLang="ko-KR" sz="2000" dirty="0">
                <a:latin typeface="Times New Roman" panose="02020603050405020304" pitchFamily="18" charset="0"/>
                <a:cs typeface="Times New Roman" panose="02020603050405020304" pitchFamily="18" charset="0"/>
              </a:rPr>
              <a:t>The Strategic Investor Initiative, an outgrowth of the Chief Executives for Corporate Purpose coalition, recently collaborated with KKS Advisors (which I cofounded) to analyze 20 CEO presentations on long-term strategic plans. We found that when CEOs did well at communicating corporate purpose, stock prices and trade volume rose in the following days. The implication is that investors find value in information about purpose.   ……..</a:t>
            </a:r>
          </a:p>
          <a:p>
            <a:pPr fontAlgn="base"/>
            <a:r>
              <a:rPr lang="en-US" altLang="ko-KR" sz="2000" dirty="0">
                <a:latin typeface="Times New Roman" panose="02020603050405020304" pitchFamily="18" charset="0"/>
                <a:cs typeface="Times New Roman" panose="02020603050405020304" pitchFamily="18" charset="0"/>
              </a:rPr>
              <a:t>Kenneth Frazier, the CEO of Merck, told shareholders: “Our purpose is very clear to us and all of our people, and that is to discover and develop lifesaving medicines for society.” He added, “That’s what makes our people come to work every day. It’s what makes them make the tremendous commitment that gives them the willingness to make the discretionary effort.” </a:t>
            </a:r>
          </a:p>
        </p:txBody>
      </p:sp>
      <p:sp>
        <p:nvSpPr>
          <p:cNvPr id="10" name="TextBox 9"/>
          <p:cNvSpPr txBox="1"/>
          <p:nvPr/>
        </p:nvSpPr>
        <p:spPr>
          <a:xfrm>
            <a:off x="1039091" y="4990772"/>
            <a:ext cx="10083338" cy="1200329"/>
          </a:xfrm>
          <a:prstGeom prst="rect">
            <a:avLst/>
          </a:prstGeom>
          <a:noFill/>
        </p:spPr>
        <p:txBody>
          <a:bodyPr wrap="square" rtlCol="0">
            <a:spAutoFit/>
          </a:bodyPr>
          <a:lstStyle/>
          <a:p>
            <a:r>
              <a:rPr lang="ko-KR" altLang="en-US" dirty="0" err="1"/>
              <a:t>목적전달</a:t>
            </a:r>
            <a:r>
              <a:rPr lang="ko-KR" altLang="en-US" dirty="0"/>
              <a:t> </a:t>
            </a:r>
            <a:r>
              <a:rPr lang="en-US" altLang="ko-KR" dirty="0"/>
              <a:t>-&gt; </a:t>
            </a:r>
            <a:r>
              <a:rPr lang="ko-KR" altLang="en-US" dirty="0"/>
              <a:t>기업가치 향상 </a:t>
            </a:r>
            <a:endParaRPr lang="en-US" altLang="ko-KR" dirty="0"/>
          </a:p>
          <a:p>
            <a:r>
              <a:rPr lang="ko-KR" altLang="en-US" dirty="0"/>
              <a:t>궁극적으로 직원들의 </a:t>
            </a:r>
            <a:r>
              <a:rPr lang="ko-KR" altLang="en-US" dirty="0" err="1"/>
              <a:t>동기의식</a:t>
            </a:r>
            <a:r>
              <a:rPr lang="ko-KR" altLang="en-US" dirty="0"/>
              <a:t> 향상</a:t>
            </a:r>
            <a:r>
              <a:rPr lang="en-US" altLang="ko-KR" dirty="0"/>
              <a:t>!</a:t>
            </a:r>
          </a:p>
          <a:p>
            <a:pPr marL="0" lvl="1"/>
            <a:r>
              <a:rPr lang="ko-KR" altLang="en-US" dirty="0">
                <a:latin typeface="Times New Roman" panose="02020603050405020304" pitchFamily="18" charset="0"/>
                <a:cs typeface="Times New Roman" panose="02020603050405020304" pitchFamily="18" charset="0"/>
              </a:rPr>
              <a:t>예</a:t>
            </a:r>
            <a:r>
              <a:rPr lang="en-US" altLang="ko-KR" dirty="0">
                <a:latin typeface="Times New Roman" panose="02020603050405020304" pitchFamily="18" charset="0"/>
                <a:cs typeface="Times New Roman" panose="02020603050405020304" pitchFamily="18" charset="0"/>
              </a:rPr>
              <a:t>: Chen, </a:t>
            </a:r>
            <a:r>
              <a:rPr lang="en-US" altLang="ko-KR" dirty="0" err="1">
                <a:latin typeface="Times New Roman" panose="02020603050405020304" pitchFamily="18" charset="0"/>
                <a:cs typeface="Times New Roman" panose="02020603050405020304" pitchFamily="18" charset="0"/>
              </a:rPr>
              <a:t>Pesch</a:t>
            </a:r>
            <a:r>
              <a:rPr lang="en-US" altLang="ko-KR" dirty="0">
                <a:latin typeface="Times New Roman" panose="02020603050405020304" pitchFamily="18" charset="0"/>
                <a:cs typeface="Times New Roman" panose="02020603050405020304" pitchFamily="18" charset="0"/>
              </a:rPr>
              <a:t>, &amp; Wang. 2020. Selection Benefits of Below-Market Pay in Social-Mission Organizations: Effects on Individual Performance and Team Cooperation. </a:t>
            </a:r>
            <a:r>
              <a:rPr lang="en-US" altLang="ko-KR" i="1" dirty="0">
                <a:latin typeface="Times New Roman" panose="02020603050405020304" pitchFamily="18" charset="0"/>
                <a:cs typeface="Times New Roman" panose="02020603050405020304" pitchFamily="18" charset="0"/>
              </a:rPr>
              <a:t>Accounting</a:t>
            </a:r>
            <a:r>
              <a:rPr lang="ko-KR" altLang="en-US" i="1" dirty="0">
                <a:latin typeface="Times New Roman" panose="02020603050405020304" pitchFamily="18" charset="0"/>
                <a:cs typeface="Times New Roman" panose="02020603050405020304" pitchFamily="18" charset="0"/>
              </a:rPr>
              <a:t> </a:t>
            </a:r>
            <a:r>
              <a:rPr lang="en-US" altLang="ko-KR" i="1" dirty="0">
                <a:latin typeface="Times New Roman" panose="02020603050405020304" pitchFamily="18" charset="0"/>
                <a:cs typeface="Times New Roman" panose="02020603050405020304" pitchFamily="18" charset="0"/>
              </a:rPr>
              <a:t>Review</a:t>
            </a:r>
            <a:r>
              <a:rPr lang="ko-KR" altLang="en-US" dirty="0">
                <a:latin typeface="Times New Roman" panose="02020603050405020304" pitchFamily="18" charset="0"/>
                <a:cs typeface="Times New Roman" panose="02020603050405020304" pitchFamily="18" charset="0"/>
              </a:rPr>
              <a:t> </a:t>
            </a:r>
            <a:r>
              <a:rPr lang="en-US" altLang="ko-KR" dirty="0">
                <a:latin typeface="Times New Roman" panose="02020603050405020304" pitchFamily="18" charset="0"/>
                <a:cs typeface="Times New Roman" panose="02020603050405020304" pitchFamily="18" charset="0"/>
              </a:rPr>
              <a:t>95(1)</a:t>
            </a:r>
            <a:endParaRPr lang="en-US" altLang="ko-KR" dirty="0"/>
          </a:p>
        </p:txBody>
      </p:sp>
      <p:sp>
        <p:nvSpPr>
          <p:cNvPr id="8" name="오른쪽 화살표 7"/>
          <p:cNvSpPr/>
          <p:nvPr/>
        </p:nvSpPr>
        <p:spPr>
          <a:xfrm>
            <a:off x="436415" y="4873829"/>
            <a:ext cx="393931"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464569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A top-down approach to sustainability and good governance is not effective if it is not supported from the bottom up</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489524" y="1296506"/>
            <a:ext cx="11371812" cy="4616648"/>
          </a:xfrm>
          <a:prstGeom prst="rect">
            <a:avLst/>
          </a:prstGeom>
        </p:spPr>
        <p:txBody>
          <a:bodyPr wrap="square">
            <a:spAutoFit/>
          </a:bodyPr>
          <a:lstStyle/>
          <a:p>
            <a:pPr fontAlgn="base"/>
            <a:r>
              <a:rPr lang="en-US" altLang="ko-KR" sz="2400" b="1" dirty="0">
                <a:latin typeface="Times New Roman" panose="02020603050405020304" pitchFamily="18" charset="0"/>
                <a:cs typeface="Times New Roman" panose="02020603050405020304" pitchFamily="18" charset="0"/>
              </a:rPr>
              <a:t>Operational Changes</a:t>
            </a:r>
          </a:p>
          <a:p>
            <a:pPr fontAlgn="base"/>
            <a:endParaRPr lang="en-US" altLang="ko-KR" sz="2400" dirty="0">
              <a:latin typeface="Times New Roman" panose="02020603050405020304" pitchFamily="18" charset="0"/>
              <a:cs typeface="Times New Roman" panose="02020603050405020304" pitchFamily="18" charset="0"/>
            </a:endParaRPr>
          </a:p>
          <a:p>
            <a:pPr fontAlgn="base"/>
            <a:r>
              <a:rPr lang="en-US" altLang="ko-KR" sz="2400" dirty="0">
                <a:latin typeface="Times New Roman" panose="02020603050405020304" pitchFamily="18" charset="0"/>
                <a:cs typeface="Times New Roman" panose="02020603050405020304" pitchFamily="18" charset="0"/>
              </a:rPr>
              <a:t>successfully implemented an ESG strategy, they tend to pass through three phases: </a:t>
            </a:r>
          </a:p>
          <a:p>
            <a:pPr marL="457200" indent="-457200" fontAlgn="base">
              <a:buAutoNum type="arabicParenBoth"/>
            </a:pPr>
            <a:r>
              <a:rPr lang="en-US" altLang="ko-KR" sz="2400" dirty="0">
                <a:latin typeface="Times New Roman" panose="02020603050405020304" pitchFamily="18" charset="0"/>
                <a:cs typeface="Times New Roman" panose="02020603050405020304" pitchFamily="18" charset="0"/>
              </a:rPr>
              <a:t>efforts to reduce risk and ensure compliance with environmental regulations and other laws; </a:t>
            </a:r>
          </a:p>
          <a:p>
            <a:pPr marL="457200" indent="-457200" fontAlgn="base">
              <a:buAutoNum type="arabicParenBoth"/>
            </a:pPr>
            <a:r>
              <a:rPr lang="en-US" altLang="ko-KR" sz="2400" dirty="0">
                <a:latin typeface="Times New Roman" panose="02020603050405020304" pitchFamily="18" charset="0"/>
                <a:cs typeface="Times New Roman" panose="02020603050405020304" pitchFamily="18" charset="0"/>
              </a:rPr>
              <a:t>efforts to improve operating efficiency; and</a:t>
            </a:r>
          </a:p>
          <a:p>
            <a:pPr marL="457200" indent="-457200" fontAlgn="base">
              <a:buAutoNum type="arabicParenBoth"/>
            </a:pPr>
            <a:r>
              <a:rPr lang="en-US" altLang="ko-KR" sz="2400" dirty="0">
                <a:latin typeface="Times New Roman" panose="02020603050405020304" pitchFamily="18" charset="0"/>
                <a:cs typeface="Times New Roman" panose="02020603050405020304" pitchFamily="18" charset="0"/>
              </a:rPr>
              <a:t>efforts to innovate and grow. </a:t>
            </a:r>
          </a:p>
          <a:p>
            <a:pPr marL="457200" indent="-457200" fontAlgn="base">
              <a:buAutoNum type="arabicParenBoth"/>
            </a:pPr>
            <a:endParaRPr lang="en-US" altLang="ko-KR" dirty="0">
              <a:latin typeface="Times New Roman" panose="02020603050405020304" pitchFamily="18" charset="0"/>
              <a:cs typeface="Times New Roman" panose="02020603050405020304" pitchFamily="18" charset="0"/>
            </a:endParaRPr>
          </a:p>
          <a:p>
            <a:pPr fontAlgn="base"/>
            <a:r>
              <a:rPr lang="en-US" altLang="ko-KR" dirty="0">
                <a:latin typeface="Times New Roman" panose="02020603050405020304" pitchFamily="18" charset="0"/>
                <a:cs typeface="Times New Roman" panose="02020603050405020304" pitchFamily="18" charset="0"/>
              </a:rPr>
              <a:t>To achieve this evolution, exemplary firms usually start by centralizing ESG activities, which is helpful for moving from a focus on risk and compliance to a focus on operating efficiency. But to reach the innovation and growth stage, companies need to decentralize ESG activities and empower corporate functions to take responsibility for them. This is true in terms of distributing power from the C-suite to middle management, but it’s also true at the board level. Initially a board needs to set up a separate sustainability committee. But at the third stage it will typically reallocate responsibilities to preexisting board committees (audit, nomination, and so forth). </a:t>
            </a:r>
            <a:endParaRPr lang="en-US" altLang="ko-KR" sz="24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955961" y="6054236"/>
            <a:ext cx="10083338" cy="369332"/>
          </a:xfrm>
          <a:prstGeom prst="rect">
            <a:avLst/>
          </a:prstGeom>
          <a:noFill/>
        </p:spPr>
        <p:txBody>
          <a:bodyPr wrap="square" rtlCol="0">
            <a:spAutoFit/>
          </a:bodyPr>
          <a:lstStyle/>
          <a:p>
            <a:r>
              <a:rPr lang="en-US" altLang="ko-KR" dirty="0"/>
              <a:t>Top – down </a:t>
            </a:r>
            <a:r>
              <a:rPr lang="ko-KR" altLang="en-US" dirty="0"/>
              <a:t>방식을 시작하지만</a:t>
            </a:r>
            <a:r>
              <a:rPr lang="en-US" altLang="ko-KR" dirty="0"/>
              <a:t>, </a:t>
            </a:r>
            <a:r>
              <a:rPr lang="ko-KR" altLang="en-US" dirty="0"/>
              <a:t>결국 나중에는 </a:t>
            </a:r>
            <a:r>
              <a:rPr lang="ko-KR" altLang="en-US" dirty="0" err="1"/>
              <a:t>하위계층에거</a:t>
            </a:r>
            <a:r>
              <a:rPr lang="ko-KR" altLang="en-US" dirty="0"/>
              <a:t> </a:t>
            </a:r>
            <a:r>
              <a:rPr lang="en-US" altLang="ko-KR" dirty="0"/>
              <a:t>ESG </a:t>
            </a:r>
            <a:r>
              <a:rPr lang="ko-KR" altLang="en-US" dirty="0"/>
              <a:t>권한과 지원을 부여해야만 함</a:t>
            </a:r>
            <a:r>
              <a:rPr lang="en-US" altLang="ko-KR" dirty="0"/>
              <a:t>.</a:t>
            </a:r>
          </a:p>
        </p:txBody>
      </p:sp>
      <p:sp>
        <p:nvSpPr>
          <p:cNvPr id="10" name="오른쪽 화살표 9"/>
          <p:cNvSpPr/>
          <p:nvPr/>
        </p:nvSpPr>
        <p:spPr>
          <a:xfrm>
            <a:off x="489524" y="6054236"/>
            <a:ext cx="393931"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333021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Companies need to see ESG disclosure as an opportunity for continual reputation and relationship building</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489524" y="1296506"/>
            <a:ext cx="11371812" cy="1938992"/>
          </a:xfrm>
          <a:prstGeom prst="rect">
            <a:avLst/>
          </a:prstGeom>
        </p:spPr>
        <p:txBody>
          <a:bodyPr wrap="square">
            <a:spAutoFit/>
          </a:bodyPr>
          <a:lstStyle/>
          <a:p>
            <a:pPr fontAlgn="base"/>
            <a:r>
              <a:rPr lang="en-US" altLang="ko-KR" sz="2400" b="1" dirty="0">
                <a:latin typeface="Times New Roman" panose="02020603050405020304" pitchFamily="18" charset="0"/>
                <a:cs typeface="Times New Roman" panose="02020603050405020304" pitchFamily="18" charset="0"/>
              </a:rPr>
              <a:t>Operational Changes</a:t>
            </a:r>
          </a:p>
          <a:p>
            <a:pPr fontAlgn="base"/>
            <a:endParaRPr lang="en-US" altLang="ko-KR" sz="2400" b="1" dirty="0">
              <a:latin typeface="Times New Roman" panose="02020603050405020304" pitchFamily="18" charset="0"/>
              <a:cs typeface="Times New Roman" panose="02020603050405020304" pitchFamily="18" charset="0"/>
            </a:endParaRPr>
          </a:p>
          <a:p>
            <a:pPr fontAlgn="base"/>
            <a:r>
              <a:rPr lang="en-US" altLang="ko-KR" sz="2400" dirty="0">
                <a:latin typeface="Times New Roman" panose="02020603050405020304" pitchFamily="18" charset="0"/>
                <a:cs typeface="Times New Roman" panose="02020603050405020304" pitchFamily="18" charset="0"/>
              </a:rPr>
              <a:t>A first step is to ensure that the chief sustainability officer, or the senior executive charged with ESG responsibilities, is the person closest to the company’s most material ESG issues.</a:t>
            </a:r>
          </a:p>
          <a:p>
            <a:pPr fontAlgn="base"/>
            <a:endParaRPr lang="en-US" altLang="ko-KR" sz="24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1061254" y="3016449"/>
            <a:ext cx="10083338" cy="923330"/>
          </a:xfrm>
          <a:prstGeom prst="rect">
            <a:avLst/>
          </a:prstGeom>
          <a:noFill/>
        </p:spPr>
        <p:txBody>
          <a:bodyPr wrap="square" rtlCol="0">
            <a:spAutoFit/>
          </a:bodyPr>
          <a:lstStyle/>
          <a:p>
            <a:r>
              <a:rPr lang="ko-KR" altLang="en-US" dirty="0"/>
              <a:t>예시</a:t>
            </a:r>
            <a:r>
              <a:rPr lang="en-US" altLang="ko-KR" dirty="0"/>
              <a:t>: </a:t>
            </a:r>
            <a:r>
              <a:rPr lang="ko-KR" altLang="en-US" dirty="0"/>
              <a:t>소비제회사라면</a:t>
            </a:r>
            <a:r>
              <a:rPr lang="en-US" altLang="ko-KR" dirty="0"/>
              <a:t>, </a:t>
            </a:r>
            <a:r>
              <a:rPr lang="ko-KR" altLang="en-US" dirty="0"/>
              <a:t>브랜드 평판이 젤 중요함으로</a:t>
            </a:r>
            <a:r>
              <a:rPr lang="en-US" altLang="ko-KR" dirty="0"/>
              <a:t>, </a:t>
            </a:r>
            <a:r>
              <a:rPr lang="ko-KR" altLang="en-US" dirty="0"/>
              <a:t>브랜드 최고경영자가 </a:t>
            </a:r>
            <a:r>
              <a:rPr lang="en-US" altLang="ko-KR" dirty="0"/>
              <a:t>ESG</a:t>
            </a:r>
            <a:r>
              <a:rPr lang="ko-KR" altLang="en-US" dirty="0"/>
              <a:t>관리</a:t>
            </a:r>
            <a:r>
              <a:rPr lang="en-US" altLang="ko-KR" dirty="0"/>
              <a:t>.</a:t>
            </a:r>
          </a:p>
          <a:p>
            <a:r>
              <a:rPr lang="ko-KR" altLang="en-US" dirty="0"/>
              <a:t>투자회사라면 위험관리가 젤 중요함으로</a:t>
            </a:r>
            <a:r>
              <a:rPr lang="en-US" altLang="ko-KR" dirty="0"/>
              <a:t>, </a:t>
            </a:r>
            <a:r>
              <a:rPr lang="ko-KR" altLang="en-US" dirty="0"/>
              <a:t>위험관리 최고경영자 </a:t>
            </a:r>
            <a:r>
              <a:rPr lang="en-US" altLang="ko-KR" dirty="0"/>
              <a:t>ESG </a:t>
            </a:r>
            <a:r>
              <a:rPr lang="ko-KR" altLang="en-US" dirty="0"/>
              <a:t>관리</a:t>
            </a:r>
            <a:r>
              <a:rPr lang="en-US" altLang="ko-KR" dirty="0"/>
              <a:t>.</a:t>
            </a:r>
          </a:p>
          <a:p>
            <a:endParaRPr lang="en-US" altLang="ko-KR" dirty="0"/>
          </a:p>
        </p:txBody>
      </p:sp>
      <p:sp>
        <p:nvSpPr>
          <p:cNvPr id="10" name="오른쪽 화살표 9"/>
          <p:cNvSpPr/>
          <p:nvPr/>
        </p:nvSpPr>
        <p:spPr>
          <a:xfrm>
            <a:off x="489524" y="2934931"/>
            <a:ext cx="393931"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직사각형 1"/>
          <p:cNvSpPr/>
          <p:nvPr/>
        </p:nvSpPr>
        <p:spPr>
          <a:xfrm>
            <a:off x="489525" y="3718436"/>
            <a:ext cx="11272984" cy="1569660"/>
          </a:xfrm>
          <a:prstGeom prst="rect">
            <a:avLst/>
          </a:prstGeom>
        </p:spPr>
        <p:txBody>
          <a:bodyPr wrap="square">
            <a:spAutoFit/>
          </a:bodyPr>
          <a:lstStyle/>
          <a:p>
            <a:r>
              <a:rPr lang="ko-KR" altLang="en-US" sz="2400" dirty="0" err="1">
                <a:latin typeface="Times New Roman" panose="02020603050405020304" pitchFamily="18" charset="0"/>
                <a:cs typeface="Times New Roman" panose="02020603050405020304" pitchFamily="18" charset="0"/>
              </a:rPr>
              <a:t>Goal</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setting</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can</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be</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useful</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in</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helping</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companies</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progress</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from</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centralization</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to</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decentralization</a:t>
            </a:r>
            <a:r>
              <a:rPr lang="ko-KR" altLang="en-US" sz="2400" dirty="0">
                <a:latin typeface="Times New Roman" panose="02020603050405020304" pitchFamily="18" charset="0"/>
                <a:cs typeface="Times New Roman" panose="02020603050405020304" pitchFamily="18" charset="0"/>
              </a:rPr>
              <a:t> of ESG </a:t>
            </a:r>
            <a:r>
              <a:rPr lang="ko-KR" altLang="en-US" sz="2400" dirty="0" err="1">
                <a:latin typeface="Times New Roman" panose="02020603050405020304" pitchFamily="18" charset="0"/>
                <a:cs typeface="Times New Roman" panose="02020603050405020304" pitchFamily="18" charset="0"/>
              </a:rPr>
              <a:t>activities</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Although</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top</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leaders</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should</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set</a:t>
            </a:r>
            <a:r>
              <a:rPr lang="ko-KR" altLang="en-US" sz="2400" dirty="0">
                <a:latin typeface="Times New Roman" panose="02020603050405020304" pitchFamily="18" charset="0"/>
                <a:cs typeface="Times New Roman" panose="02020603050405020304" pitchFamily="18" charset="0"/>
              </a:rPr>
              <a:t> ESG </a:t>
            </a:r>
            <a:r>
              <a:rPr lang="ko-KR" altLang="en-US" sz="2400" dirty="0" err="1">
                <a:latin typeface="Times New Roman" panose="02020603050405020304" pitchFamily="18" charset="0"/>
                <a:cs typeface="Times New Roman" panose="02020603050405020304" pitchFamily="18" charset="0"/>
              </a:rPr>
              <a:t>targets</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unit</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heads</a:t>
            </a:r>
            <a:r>
              <a:rPr lang="ko-KR" altLang="en-US" sz="2400" dirty="0">
                <a:latin typeface="Times New Roman" panose="02020603050405020304" pitchFamily="18" charset="0"/>
                <a:cs typeface="Times New Roman" panose="02020603050405020304" pitchFamily="18" charset="0"/>
              </a:rPr>
              <a:t> and </a:t>
            </a:r>
            <a:r>
              <a:rPr lang="ko-KR" altLang="en-US" sz="2400" dirty="0" err="1">
                <a:latin typeface="Times New Roman" panose="02020603050405020304" pitchFamily="18" charset="0"/>
                <a:cs typeface="Times New Roman" panose="02020603050405020304" pitchFamily="18" charset="0"/>
              </a:rPr>
              <a:t>middle</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management</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should</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be</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empowered</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to</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figure</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out</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how</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to</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hit</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them</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Paradoxically</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audacious</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targets</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are</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more</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likely</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to</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be</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met</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than</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modest</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ones</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are</a:t>
            </a:r>
            <a:r>
              <a:rPr lang="ko-KR" alt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5513484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Companies need to see ESG disclosure as an opportunity for continual reputation and relationship building.</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489524" y="1296506"/>
            <a:ext cx="11371812" cy="2308324"/>
          </a:xfrm>
          <a:prstGeom prst="rect">
            <a:avLst/>
          </a:prstGeom>
        </p:spPr>
        <p:txBody>
          <a:bodyPr wrap="square">
            <a:spAutoFit/>
          </a:bodyPr>
          <a:lstStyle/>
          <a:p>
            <a:pPr fontAlgn="base"/>
            <a:r>
              <a:rPr lang="en-US" altLang="ko-KR" sz="2400" b="1" dirty="0">
                <a:latin typeface="Times New Roman" panose="02020603050405020304" pitchFamily="18" charset="0"/>
                <a:cs typeface="Times New Roman" panose="02020603050405020304" pitchFamily="18" charset="0"/>
              </a:rPr>
              <a:t>Communicate with the (Right) Investors </a:t>
            </a:r>
          </a:p>
          <a:p>
            <a:pPr fontAlgn="base"/>
            <a:endParaRPr lang="en-US" altLang="ko-KR" sz="2400" b="1" dirty="0">
              <a:latin typeface="Times New Roman" panose="02020603050405020304" pitchFamily="18" charset="0"/>
              <a:cs typeface="Times New Roman" panose="02020603050405020304" pitchFamily="18" charset="0"/>
            </a:endParaRPr>
          </a:p>
          <a:p>
            <a:pPr fontAlgn="base"/>
            <a:r>
              <a:rPr lang="en-US" altLang="ko-KR" sz="2400" dirty="0">
                <a:latin typeface="Times New Roman" panose="02020603050405020304" pitchFamily="18" charset="0"/>
                <a:cs typeface="Times New Roman" panose="02020603050405020304" pitchFamily="18" charset="0"/>
              </a:rPr>
              <a:t>Companies </a:t>
            </a:r>
            <a:r>
              <a:rPr lang="en-US" altLang="ko-KR" sz="2400" dirty="0">
                <a:solidFill>
                  <a:srgbClr val="FF0000"/>
                </a:solidFill>
                <a:latin typeface="Times New Roman" panose="02020603050405020304" pitchFamily="18" charset="0"/>
                <a:cs typeface="Times New Roman" panose="02020603050405020304" pitchFamily="18" charset="0"/>
              </a:rPr>
              <a:t>must avoid </a:t>
            </a:r>
            <a:r>
              <a:rPr lang="en-US" altLang="ko-KR" sz="2400" dirty="0">
                <a:latin typeface="Times New Roman" panose="02020603050405020304" pitchFamily="18" charset="0"/>
                <a:cs typeface="Times New Roman" panose="02020603050405020304" pitchFamily="18" charset="0"/>
              </a:rPr>
              <a:t>slavishly </a:t>
            </a:r>
            <a:r>
              <a:rPr lang="en-US" altLang="ko-KR" sz="2400" dirty="0">
                <a:solidFill>
                  <a:srgbClr val="FF0000"/>
                </a:solidFill>
                <a:latin typeface="Times New Roman" panose="02020603050405020304" pitchFamily="18" charset="0"/>
                <a:cs typeface="Times New Roman" panose="02020603050405020304" pitchFamily="18" charset="0"/>
              </a:rPr>
              <a:t>focusing</a:t>
            </a:r>
            <a:r>
              <a:rPr lang="en-US" altLang="ko-KR" sz="2400" dirty="0">
                <a:latin typeface="Times New Roman" panose="02020603050405020304" pitchFamily="18" charset="0"/>
                <a:cs typeface="Times New Roman" panose="02020603050405020304" pitchFamily="18" charset="0"/>
              </a:rPr>
              <a:t> on improving their </a:t>
            </a:r>
            <a:r>
              <a:rPr lang="en-US" altLang="ko-KR" sz="2400" dirty="0">
                <a:solidFill>
                  <a:srgbClr val="FF0000"/>
                </a:solidFill>
                <a:latin typeface="Times New Roman" panose="02020603050405020304" pitchFamily="18" charset="0"/>
                <a:cs typeface="Times New Roman" panose="02020603050405020304" pitchFamily="18" charset="0"/>
              </a:rPr>
              <a:t>ESG ratings</a:t>
            </a:r>
            <a:r>
              <a:rPr lang="en-US" altLang="ko-KR" sz="2400" dirty="0">
                <a:latin typeface="Times New Roman" panose="02020603050405020304" pitchFamily="18" charset="0"/>
                <a:cs typeface="Times New Roman" panose="02020603050405020304" pitchFamily="18" charset="0"/>
              </a:rPr>
              <a:t>, but </a:t>
            </a:r>
            <a:r>
              <a:rPr lang="en-US" altLang="ko-KR" sz="2400" dirty="0">
                <a:solidFill>
                  <a:srgbClr val="FF0000"/>
                </a:solidFill>
                <a:latin typeface="Times New Roman" panose="02020603050405020304" pitchFamily="18" charset="0"/>
                <a:cs typeface="Times New Roman" panose="02020603050405020304" pitchFamily="18" charset="0"/>
              </a:rPr>
              <a:t>communication</a:t>
            </a:r>
            <a:r>
              <a:rPr lang="en-US" altLang="ko-KR" sz="2400" dirty="0">
                <a:latin typeface="Times New Roman" panose="02020603050405020304" pitchFamily="18" charset="0"/>
                <a:cs typeface="Times New Roman" panose="02020603050405020304" pitchFamily="18" charset="0"/>
              </a:rPr>
              <a:t> with </a:t>
            </a:r>
            <a:r>
              <a:rPr lang="en-US" altLang="ko-KR" sz="2400" dirty="0">
                <a:solidFill>
                  <a:srgbClr val="FF0000"/>
                </a:solidFill>
                <a:latin typeface="Times New Roman" panose="02020603050405020304" pitchFamily="18" charset="0"/>
                <a:cs typeface="Times New Roman" panose="02020603050405020304" pitchFamily="18" charset="0"/>
              </a:rPr>
              <a:t>the investor community </a:t>
            </a:r>
            <a:r>
              <a:rPr lang="en-US" altLang="ko-KR" sz="2400" dirty="0">
                <a:latin typeface="Times New Roman" panose="02020603050405020304" pitchFamily="18" charset="0"/>
                <a:cs typeface="Times New Roman" panose="02020603050405020304" pitchFamily="18" charset="0"/>
              </a:rPr>
              <a:t>is nevertheless </a:t>
            </a:r>
            <a:r>
              <a:rPr lang="en-US" altLang="ko-KR" sz="2400" dirty="0">
                <a:solidFill>
                  <a:srgbClr val="FF0000"/>
                </a:solidFill>
                <a:latin typeface="Times New Roman" panose="02020603050405020304" pitchFamily="18" charset="0"/>
                <a:cs typeface="Times New Roman" panose="02020603050405020304" pitchFamily="18" charset="0"/>
              </a:rPr>
              <a:t>important</a:t>
            </a:r>
            <a:r>
              <a:rPr lang="en-US" altLang="ko-KR" sz="2400" dirty="0">
                <a:latin typeface="Times New Roman" panose="02020603050405020304" pitchFamily="18" charset="0"/>
                <a:cs typeface="Times New Roman" panose="02020603050405020304" pitchFamily="18" charset="0"/>
              </a:rPr>
              <a:t>. Often, however, decisions about what to measure and how to keep investors informed are clouded by </a:t>
            </a:r>
            <a:r>
              <a:rPr lang="en-US" altLang="ko-KR" sz="2400" b="1" dirty="0">
                <a:solidFill>
                  <a:srgbClr val="FF0000"/>
                </a:solidFill>
                <a:latin typeface="Times New Roman" panose="02020603050405020304" pitchFamily="18" charset="0"/>
                <a:cs typeface="Times New Roman" panose="02020603050405020304" pitchFamily="18" charset="0"/>
              </a:rPr>
              <a:t>misconceptions</a:t>
            </a:r>
            <a:r>
              <a:rPr lang="en-US" altLang="ko-KR"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323334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Companies need to see ESG disclosure as an opportunity for continual reputation and relationship building.</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489524" y="1296506"/>
            <a:ext cx="11371812" cy="4893647"/>
          </a:xfrm>
          <a:prstGeom prst="rect">
            <a:avLst/>
          </a:prstGeom>
        </p:spPr>
        <p:txBody>
          <a:bodyPr wrap="square">
            <a:spAutoFit/>
          </a:bodyPr>
          <a:lstStyle/>
          <a:p>
            <a:pPr fontAlgn="base"/>
            <a:r>
              <a:rPr lang="en-US" altLang="ko-KR" sz="2400" b="1" dirty="0">
                <a:latin typeface="Times New Roman" panose="02020603050405020304" pitchFamily="18" charset="0"/>
                <a:cs typeface="Times New Roman" panose="02020603050405020304" pitchFamily="18" charset="0"/>
              </a:rPr>
              <a:t>Communicate with the (Right) Investors </a:t>
            </a:r>
          </a:p>
          <a:p>
            <a:pPr fontAlgn="base"/>
            <a:endParaRPr lang="en-US" altLang="ko-KR" sz="2400" b="1" dirty="0">
              <a:latin typeface="Times New Roman" panose="02020603050405020304" pitchFamily="18" charset="0"/>
              <a:cs typeface="Times New Roman" panose="02020603050405020304" pitchFamily="18" charset="0"/>
            </a:endParaRPr>
          </a:p>
          <a:p>
            <a:pPr fontAlgn="base"/>
            <a:r>
              <a:rPr lang="en-US" altLang="ko-KR" sz="2400" b="1" u="sng" dirty="0">
                <a:latin typeface="Times New Roman" panose="02020603050405020304" pitchFamily="18" charset="0"/>
                <a:cs typeface="Times New Roman" panose="02020603050405020304" pitchFamily="18" charset="0"/>
              </a:rPr>
              <a:t>misconceptions</a:t>
            </a:r>
          </a:p>
          <a:p>
            <a:pPr marL="457200" indent="-457200" fontAlgn="base">
              <a:buAutoNum type="arabicParenBoth"/>
            </a:pPr>
            <a:r>
              <a:rPr lang="ko-KR" altLang="en-US" sz="2400" dirty="0" err="1">
                <a:latin typeface="Times New Roman" panose="02020603050405020304" pitchFamily="18" charset="0"/>
                <a:cs typeface="Times New Roman" panose="02020603050405020304" pitchFamily="18" charset="0"/>
              </a:rPr>
              <a:t>the</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belief</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among</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many</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corporate</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leaders</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that</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a</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firm’s</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investor</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base</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is</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not</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subject</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to</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influence</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or</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control</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by</a:t>
            </a:r>
            <a:r>
              <a:rPr lang="ko-KR" altLang="en-US" sz="2400" dirty="0">
                <a:latin typeface="Times New Roman" panose="02020603050405020304" pitchFamily="18" charset="0"/>
                <a:cs typeface="Times New Roman" panose="02020603050405020304" pitchFamily="18" charset="0"/>
              </a:rPr>
              <a:t> </a:t>
            </a:r>
            <a:r>
              <a:rPr lang="ko-KR" altLang="en-US" sz="2400" dirty="0" err="1">
                <a:latin typeface="Times New Roman" panose="02020603050405020304" pitchFamily="18" charset="0"/>
                <a:cs typeface="Times New Roman" panose="02020603050405020304" pitchFamily="18" charset="0"/>
              </a:rPr>
              <a:t>management</a:t>
            </a:r>
            <a:r>
              <a:rPr lang="ko-KR" altLang="en-US" sz="2400" dirty="0">
                <a:latin typeface="Times New Roman" panose="02020603050405020304" pitchFamily="18" charset="0"/>
                <a:cs typeface="Times New Roman" panose="02020603050405020304" pitchFamily="18" charset="0"/>
              </a:rPr>
              <a:t>.</a:t>
            </a:r>
            <a:endParaRPr lang="en-US" altLang="ko-KR" sz="2400" dirty="0">
              <a:latin typeface="Times New Roman" panose="02020603050405020304" pitchFamily="18" charset="0"/>
              <a:cs typeface="Times New Roman" panose="02020603050405020304" pitchFamily="18" charset="0"/>
            </a:endParaRPr>
          </a:p>
          <a:p>
            <a:pPr marL="457200" indent="-457200" fontAlgn="base">
              <a:buAutoNum type="arabicParenBoth"/>
            </a:pPr>
            <a:endParaRPr lang="en-US" altLang="ko-KR" sz="2400" dirty="0">
              <a:latin typeface="Times New Roman" panose="02020603050405020304" pitchFamily="18" charset="0"/>
              <a:cs typeface="Times New Roman" panose="02020603050405020304" pitchFamily="18" charset="0"/>
            </a:endParaRPr>
          </a:p>
          <a:p>
            <a:pPr marL="457200" indent="-457200" fontAlgn="base">
              <a:buAutoNum type="arabicParenBoth"/>
            </a:pPr>
            <a:r>
              <a:rPr lang="en-US" altLang="ko-KR" sz="2400" dirty="0">
                <a:latin typeface="Times New Roman" panose="02020603050405020304" pitchFamily="18" charset="0"/>
                <a:cs typeface="Times New Roman" panose="02020603050405020304" pitchFamily="18" charset="0"/>
              </a:rPr>
              <a:t> the demands of sell-side analysts employed by big brokerage houses should determine what must be communicated. </a:t>
            </a:r>
          </a:p>
          <a:p>
            <a:pPr marL="457200" indent="-457200" fontAlgn="base">
              <a:buAutoNum type="arabicParenBoth"/>
            </a:pPr>
            <a:endParaRPr lang="en-US" altLang="ko-KR" sz="2400" dirty="0">
              <a:latin typeface="Times New Roman" panose="02020603050405020304" pitchFamily="18" charset="0"/>
              <a:cs typeface="Times New Roman" panose="02020603050405020304" pitchFamily="18" charset="0"/>
            </a:endParaRPr>
          </a:p>
          <a:p>
            <a:pPr marL="457200" indent="-457200" fontAlgn="base">
              <a:buAutoNum type="arabicParenBoth"/>
            </a:pPr>
            <a:r>
              <a:rPr lang="en-US" altLang="ko-KR" sz="2400" dirty="0">
                <a:latin typeface="Times New Roman" panose="02020603050405020304" pitchFamily="18" charset="0"/>
                <a:cs typeface="Times New Roman" panose="02020603050405020304" pitchFamily="18" charset="0"/>
              </a:rPr>
              <a:t>ESG metrics are sufficient for investors to integrate ESG considerations into their business analysis, valuation, and modeling.</a:t>
            </a:r>
            <a:endParaRPr lang="ko-KR" altLang="en-US" sz="2400" dirty="0">
              <a:latin typeface="Times New Roman" panose="02020603050405020304" pitchFamily="18" charset="0"/>
              <a:cs typeface="Times New Roman" panose="02020603050405020304" pitchFamily="18" charset="0"/>
            </a:endParaRPr>
          </a:p>
          <a:p>
            <a:pPr fontAlgn="base"/>
            <a:endParaRPr lang="en-US" altLang="ko-KR" sz="2400" dirty="0">
              <a:latin typeface="Times New Roman" panose="02020603050405020304" pitchFamily="18" charset="0"/>
              <a:cs typeface="Times New Roman" panose="02020603050405020304" pitchFamily="18" charset="0"/>
            </a:endParaRPr>
          </a:p>
          <a:p>
            <a:pPr fontAlgn="base"/>
            <a:endParaRPr lang="en-US" altLang="ko-KR" sz="2400" dirty="0">
              <a:latin typeface="Times New Roman" panose="02020603050405020304" pitchFamily="18" charset="0"/>
              <a:cs typeface="Times New Roman" panose="02020603050405020304" pitchFamily="18" charset="0"/>
            </a:endParaRPr>
          </a:p>
        </p:txBody>
      </p:sp>
      <p:sp>
        <p:nvSpPr>
          <p:cNvPr id="2" name="직사각형 1"/>
          <p:cNvSpPr/>
          <p:nvPr/>
        </p:nvSpPr>
        <p:spPr>
          <a:xfrm>
            <a:off x="716738" y="5701763"/>
            <a:ext cx="10917383" cy="646331"/>
          </a:xfrm>
          <a:prstGeom prst="rect">
            <a:avLst/>
          </a:prstGeom>
        </p:spPr>
        <p:txBody>
          <a:bodyPr wrap="square">
            <a:spAutoFit/>
          </a:bodyPr>
          <a:lstStyle/>
          <a:p>
            <a:pPr fontAlgn="base"/>
            <a:r>
              <a:rPr lang="en-US" altLang="ko-KR" dirty="0">
                <a:latin typeface="Times New Roman" panose="02020603050405020304" pitchFamily="18" charset="0"/>
                <a:cs typeface="Times New Roman" panose="02020603050405020304" pitchFamily="18" charset="0"/>
              </a:rPr>
              <a:t>ESG</a:t>
            </a:r>
            <a:r>
              <a:rPr lang="ko-KR" altLang="en-US" dirty="0">
                <a:latin typeface="Times New Roman" panose="02020603050405020304" pitchFamily="18" charset="0"/>
                <a:cs typeface="Times New Roman" panose="02020603050405020304" pitchFamily="18" charset="0"/>
              </a:rPr>
              <a:t>가 투자자</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고객</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고용인에게 어떠한 영향을 미칠지</a:t>
            </a:r>
            <a:r>
              <a:rPr lang="en-US" altLang="ko-KR" dirty="0">
                <a:latin typeface="Times New Roman" panose="02020603050405020304" pitchFamily="18" charset="0"/>
                <a:cs typeface="Times New Roman" panose="02020603050405020304" pitchFamily="18" charset="0"/>
              </a:rPr>
              <a:t> </a:t>
            </a:r>
            <a:r>
              <a:rPr lang="ko-KR" altLang="en-US" dirty="0" err="1">
                <a:latin typeface="Times New Roman" panose="02020603050405020304" pitchFamily="18" charset="0"/>
                <a:cs typeface="Times New Roman" panose="02020603050405020304" pitchFamily="18" charset="0"/>
              </a:rPr>
              <a:t>측정해야함</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전통적인 회계수치에서 벗어날 필요가 있음</a:t>
            </a:r>
            <a:r>
              <a:rPr lang="en-US" altLang="ko-KR" dirty="0">
                <a:latin typeface="Times New Roman" panose="02020603050405020304" pitchFamily="18" charset="0"/>
                <a:cs typeface="Times New Roman" panose="02020603050405020304" pitchFamily="18" charset="0"/>
              </a:rPr>
              <a:t>.</a:t>
            </a:r>
          </a:p>
        </p:txBody>
      </p:sp>
      <p:sp>
        <p:nvSpPr>
          <p:cNvPr id="8" name="오른쪽 화살표 7"/>
          <p:cNvSpPr/>
          <p:nvPr/>
        </p:nvSpPr>
        <p:spPr>
          <a:xfrm>
            <a:off x="311725" y="5367424"/>
            <a:ext cx="393931"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23110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Companies need to see ESG disclosure as an opportunity for continual reputation and relationship building.</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489524" y="1296506"/>
            <a:ext cx="11371812" cy="5262979"/>
          </a:xfrm>
          <a:prstGeom prst="rect">
            <a:avLst/>
          </a:prstGeom>
        </p:spPr>
        <p:txBody>
          <a:bodyPr wrap="square">
            <a:spAutoFit/>
          </a:bodyPr>
          <a:lstStyle/>
          <a:p>
            <a:pPr fontAlgn="base"/>
            <a:r>
              <a:rPr lang="en-US" altLang="ko-KR" sz="2400" b="1" dirty="0">
                <a:latin typeface="Times New Roman" panose="02020603050405020304" pitchFamily="18" charset="0"/>
                <a:cs typeface="Times New Roman" panose="02020603050405020304" pitchFamily="18" charset="0"/>
              </a:rPr>
              <a:t>Communicate with the (Right) Investors </a:t>
            </a:r>
          </a:p>
          <a:p>
            <a:pPr fontAlgn="base"/>
            <a:endParaRPr lang="en-US" altLang="ko-KR" sz="2400" b="1" dirty="0">
              <a:latin typeface="Times New Roman" panose="02020603050405020304" pitchFamily="18" charset="0"/>
              <a:cs typeface="Times New Roman" panose="02020603050405020304" pitchFamily="18" charset="0"/>
            </a:endParaRPr>
          </a:p>
          <a:p>
            <a:pPr fontAlgn="base"/>
            <a:r>
              <a:rPr lang="en-US" altLang="ko-KR" sz="2400" dirty="0">
                <a:latin typeface="Times New Roman" panose="02020603050405020304" pitchFamily="18" charset="0"/>
                <a:cs typeface="Times New Roman" panose="02020603050405020304" pitchFamily="18" charset="0"/>
              </a:rPr>
              <a:t>Valuing a company’s effects on people and the planet—and integrating that into traditional financial analysis—will offer a more comprehensive picture of actual corporate performance. Some companies, such as the science-oriented DSM and the pharmaceutical giant Novartis, are already experimenting with impact-weighted accounting.</a:t>
            </a:r>
          </a:p>
          <a:p>
            <a:pPr fontAlgn="base"/>
            <a:endParaRPr lang="en-US" altLang="ko-KR" sz="2400" dirty="0">
              <a:latin typeface="Times New Roman" panose="02020603050405020304" pitchFamily="18" charset="0"/>
              <a:cs typeface="Times New Roman" panose="02020603050405020304" pitchFamily="18" charset="0"/>
            </a:endParaRPr>
          </a:p>
          <a:p>
            <a:pPr fontAlgn="base"/>
            <a:r>
              <a:rPr lang="en-US" altLang="ko-KR" sz="2400" dirty="0">
                <a:latin typeface="Times New Roman" panose="02020603050405020304" pitchFamily="18" charset="0"/>
                <a:cs typeface="Times New Roman" panose="02020603050405020304" pitchFamily="18" charset="0"/>
              </a:rPr>
              <a:t>For example)</a:t>
            </a:r>
          </a:p>
          <a:p>
            <a:pPr fontAlgn="base"/>
            <a:r>
              <a:rPr lang="en-US" altLang="ko-KR" sz="2400" dirty="0">
                <a:latin typeface="Times New Roman" panose="02020603050405020304" pitchFamily="18" charset="0"/>
                <a:cs typeface="Times New Roman" panose="02020603050405020304" pitchFamily="18" charset="0"/>
              </a:rPr>
              <a:t>Novartis, are already experimenting with impact-weighted accounting. Novartis estimated its employment impact for 2017—including benefits derived from employee development, occupational safety efforts, and payment of a living wage—at $7 billion. Its environmental impact, as measured by carbon emissions and water and waste impacts, was calculated at $4.7 billion. Positive product impact, something that has been largely missing from most ESG investment frameworks, was estimated at $72 billion.  </a:t>
            </a:r>
          </a:p>
        </p:txBody>
      </p:sp>
    </p:spTree>
    <p:extLst>
      <p:ext uri="{BB962C8B-B14F-4D97-AF65-F5344CB8AC3E}">
        <p14:creationId xmlns:p14="http://schemas.microsoft.com/office/powerpoint/2010/main" val="2075532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830997"/>
          </a:xfrm>
          <a:prstGeom prst="rect">
            <a:avLst/>
          </a:prstGeom>
          <a:noFill/>
        </p:spPr>
        <p:txBody>
          <a:bodyPr wrap="square" rtlCol="0">
            <a:spAutoFit/>
          </a:bodyPr>
          <a:lstStyle/>
          <a:p>
            <a:r>
              <a:rPr lang="en-US" altLang="ko-KR" sz="2400" b="1" dirty="0">
                <a:latin typeface="Times New Roman" panose="02020603050405020304" pitchFamily="18" charset="0"/>
                <a:cs typeface="Times New Roman" panose="02020603050405020304" pitchFamily="18" charset="0"/>
              </a:rPr>
              <a:t>Companies need to see ESG disclosure as an opportunity for continual reputation and relationship building.</a:t>
            </a:r>
            <a:endParaRPr lang="ko-KR" altLang="en-US" sz="24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11725" y="1230005"/>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489524" y="1296506"/>
            <a:ext cx="11371812" cy="2677656"/>
          </a:xfrm>
          <a:prstGeom prst="rect">
            <a:avLst/>
          </a:prstGeom>
        </p:spPr>
        <p:txBody>
          <a:bodyPr wrap="square">
            <a:spAutoFit/>
          </a:bodyPr>
          <a:lstStyle/>
          <a:p>
            <a:pPr fontAlgn="base"/>
            <a:r>
              <a:rPr lang="en-US" altLang="ko-KR" sz="2400" b="1" dirty="0">
                <a:latin typeface="Times New Roman" panose="02020603050405020304" pitchFamily="18" charset="0"/>
                <a:cs typeface="Times New Roman" panose="02020603050405020304" pitchFamily="18" charset="0"/>
              </a:rPr>
              <a:t>Communicate with the (Right) Investors </a:t>
            </a:r>
          </a:p>
          <a:p>
            <a:pPr fontAlgn="base"/>
            <a:endParaRPr lang="en-US" altLang="ko-KR" sz="2400" b="1" dirty="0">
              <a:latin typeface="Times New Roman" panose="02020603050405020304" pitchFamily="18" charset="0"/>
              <a:cs typeface="Times New Roman" panose="02020603050405020304" pitchFamily="18" charset="0"/>
            </a:endParaRPr>
          </a:p>
          <a:p>
            <a:pPr fontAlgn="base"/>
            <a:r>
              <a:rPr lang="en-US" altLang="ko-KR" sz="2400" b="1" u="sng" dirty="0">
                <a:latin typeface="Times New Roman" panose="02020603050405020304" pitchFamily="18" charset="0"/>
                <a:cs typeface="Times New Roman" panose="02020603050405020304" pitchFamily="18" charset="0"/>
              </a:rPr>
              <a:t>misconceptions</a:t>
            </a:r>
          </a:p>
          <a:p>
            <a:pPr fontAlgn="base"/>
            <a:endParaRPr lang="en-US" altLang="ko-KR" sz="2400" dirty="0">
              <a:latin typeface="Times New Roman" panose="02020603050405020304" pitchFamily="18" charset="0"/>
              <a:cs typeface="Times New Roman" panose="02020603050405020304" pitchFamily="18" charset="0"/>
            </a:endParaRPr>
          </a:p>
          <a:p>
            <a:pPr fontAlgn="base"/>
            <a:r>
              <a:rPr lang="en-US" altLang="ko-KR" sz="2400" dirty="0">
                <a:latin typeface="Times New Roman" panose="02020603050405020304" pitchFamily="18" charset="0"/>
                <a:cs typeface="Times New Roman" panose="02020603050405020304" pitchFamily="18" charset="0"/>
              </a:rPr>
              <a:t>(4) fundamental misconception about investor relations is the idea that ESG disclosure is transaction-based and can happen intermittently. </a:t>
            </a:r>
          </a:p>
          <a:p>
            <a:pPr fontAlgn="base"/>
            <a:endParaRPr lang="en-US" altLang="ko-KR" sz="2400" dirty="0">
              <a:latin typeface="Times New Roman" panose="02020603050405020304" pitchFamily="18" charset="0"/>
              <a:cs typeface="Times New Roman" panose="02020603050405020304" pitchFamily="18" charset="0"/>
            </a:endParaRPr>
          </a:p>
        </p:txBody>
      </p:sp>
      <p:sp>
        <p:nvSpPr>
          <p:cNvPr id="2" name="직사각형 1"/>
          <p:cNvSpPr/>
          <p:nvPr/>
        </p:nvSpPr>
        <p:spPr>
          <a:xfrm>
            <a:off x="538938" y="4464613"/>
            <a:ext cx="10917383" cy="923330"/>
          </a:xfrm>
          <a:prstGeom prst="rect">
            <a:avLst/>
          </a:prstGeom>
        </p:spPr>
        <p:txBody>
          <a:bodyPr wrap="square">
            <a:spAutoFit/>
          </a:bodyPr>
          <a:lstStyle/>
          <a:p>
            <a:pPr fontAlgn="base"/>
            <a:r>
              <a:rPr lang="ko-KR" altLang="en-US" dirty="0">
                <a:latin typeface="Times New Roman" panose="02020603050405020304" pitchFamily="18" charset="0"/>
                <a:cs typeface="Times New Roman" panose="02020603050405020304" pitchFamily="18" charset="0"/>
              </a:rPr>
              <a:t>이제</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투자자가 직접적인 의사소통을 원한다</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예전에는 </a:t>
            </a:r>
            <a:r>
              <a:rPr lang="en-US" altLang="ko-KR" dirty="0">
                <a:latin typeface="Times New Roman" panose="02020603050405020304" pitchFamily="18" charset="0"/>
                <a:cs typeface="Times New Roman" panose="02020603050405020304" pitchFamily="18" charset="0"/>
              </a:rPr>
              <a:t>IR </a:t>
            </a:r>
            <a:r>
              <a:rPr lang="ko-KR" altLang="en-US" dirty="0">
                <a:latin typeface="Times New Roman" panose="02020603050405020304" pitchFamily="18" charset="0"/>
                <a:cs typeface="Times New Roman" panose="02020603050405020304" pitchFamily="18" charset="0"/>
              </a:rPr>
              <a:t>혹은 재무분석가를 통해 정보를 제공 및 소통이 간헐적으로 이루어졌지만</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이젠 </a:t>
            </a:r>
            <a:r>
              <a:rPr lang="en-US" altLang="ko-KR" dirty="0">
                <a:latin typeface="Times New Roman" panose="02020603050405020304" pitchFamily="18" charset="0"/>
                <a:cs typeface="Times New Roman" panose="02020603050405020304" pitchFamily="18" charset="0"/>
              </a:rPr>
              <a:t>ESG </a:t>
            </a:r>
            <a:r>
              <a:rPr lang="ko-KR" altLang="en-US" dirty="0">
                <a:latin typeface="Times New Roman" panose="02020603050405020304" pitchFamily="18" charset="0"/>
                <a:cs typeface="Times New Roman" panose="02020603050405020304" pitchFamily="18" charset="0"/>
              </a:rPr>
              <a:t>공시 등을 통해 투자자에게 보다 자주 많이 직접적인 정보를 제공하고 소통함으로써 기업가치를 향상시킬 수 있음</a:t>
            </a:r>
            <a:r>
              <a:rPr lang="en-US" altLang="ko-KR" dirty="0">
                <a:latin typeface="Times New Roman" panose="02020603050405020304" pitchFamily="18" charset="0"/>
                <a:cs typeface="Times New Roman" panose="02020603050405020304" pitchFamily="18" charset="0"/>
              </a:rPr>
              <a:t>. </a:t>
            </a:r>
            <a:r>
              <a:rPr lang="ko-KR" altLang="en-US" dirty="0">
                <a:latin typeface="Times New Roman" panose="02020603050405020304" pitchFamily="18" charset="0"/>
                <a:cs typeface="Times New Roman" panose="02020603050405020304" pitchFamily="18" charset="0"/>
              </a:rPr>
              <a:t>기업투명성이 기업가치를 향상시킨다는 맥락과 유사</a:t>
            </a:r>
            <a:r>
              <a:rPr lang="en-US" altLang="ko-KR" dirty="0">
                <a:latin typeface="Times New Roman" panose="02020603050405020304" pitchFamily="18" charset="0"/>
                <a:cs typeface="Times New Roman" panose="02020603050405020304" pitchFamily="18" charset="0"/>
              </a:rPr>
              <a:t>.</a:t>
            </a:r>
          </a:p>
        </p:txBody>
      </p:sp>
      <p:sp>
        <p:nvSpPr>
          <p:cNvPr id="8" name="오른쪽 화살표 7"/>
          <p:cNvSpPr/>
          <p:nvPr/>
        </p:nvSpPr>
        <p:spPr>
          <a:xfrm>
            <a:off x="521848" y="3740096"/>
            <a:ext cx="393931" cy="6011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163351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584775"/>
          </a:xfrm>
          <a:prstGeom prst="rect">
            <a:avLst/>
          </a:prstGeom>
          <a:noFill/>
        </p:spPr>
        <p:txBody>
          <a:bodyPr wrap="square" rtlCol="0">
            <a:spAutoFit/>
          </a:bodyPr>
          <a:lstStyle/>
          <a:p>
            <a:r>
              <a:rPr lang="en-US" altLang="ko-KR" sz="3200" b="1" dirty="0">
                <a:latin typeface="Times New Roman" panose="02020603050405020304" pitchFamily="18" charset="0"/>
                <a:cs typeface="Times New Roman" panose="02020603050405020304" pitchFamily="18" charset="0"/>
              </a:rPr>
              <a:t>Conclusion</a:t>
            </a:r>
            <a:endParaRPr lang="ko-KR" altLang="en-US" sz="32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842469"/>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365759" y="1063750"/>
            <a:ext cx="11371812" cy="4985980"/>
          </a:xfrm>
          <a:prstGeom prst="rect">
            <a:avLst/>
          </a:prstGeom>
        </p:spPr>
        <p:txBody>
          <a:bodyPr wrap="square">
            <a:spAutoFit/>
          </a:bodyPr>
          <a:lstStyle/>
          <a:p>
            <a:pPr fontAlgn="base"/>
            <a:r>
              <a:rPr lang="en-US" altLang="ko-KR" sz="2400" b="1" dirty="0">
                <a:latin typeface="Times New Roman" panose="02020603050405020304" pitchFamily="18" charset="0"/>
                <a:cs typeface="Times New Roman" panose="02020603050405020304" pitchFamily="18" charset="0"/>
              </a:rPr>
              <a:t>The Path Forward </a:t>
            </a:r>
          </a:p>
          <a:p>
            <a:pPr fontAlgn="base"/>
            <a:endParaRPr lang="en-US" altLang="ko-KR" sz="2400" dirty="0">
              <a:latin typeface="Times New Roman" panose="02020603050405020304" pitchFamily="18" charset="0"/>
              <a:cs typeface="Times New Roman" panose="02020603050405020304" pitchFamily="18" charset="0"/>
            </a:endParaRPr>
          </a:p>
          <a:p>
            <a:pPr fontAlgn="base"/>
            <a:r>
              <a:rPr lang="en-US" altLang="ko-KR" dirty="0">
                <a:latin typeface="Times New Roman" panose="02020603050405020304" pitchFamily="18" charset="0"/>
                <a:cs typeface="Times New Roman" panose="02020603050405020304" pitchFamily="18" charset="0"/>
              </a:rPr>
              <a:t>Many companies have failed to recognize that the functional role of ESG data has changed over time. Initially such data was used to judge a company’s willingness to avoid harm and do good. As a result, it was primarily an input to help form policies that signaled a firm’s commitment to achieving positive outcomes for the environment and society. </a:t>
            </a:r>
          </a:p>
          <a:p>
            <a:pPr fontAlgn="base"/>
            <a:endParaRPr lang="en-US" altLang="ko-KR" dirty="0">
              <a:latin typeface="Times New Roman" panose="02020603050405020304" pitchFamily="18" charset="0"/>
              <a:cs typeface="Times New Roman" panose="02020603050405020304" pitchFamily="18" charset="0"/>
            </a:endParaRPr>
          </a:p>
          <a:p>
            <a:pPr fontAlgn="base"/>
            <a:r>
              <a:rPr lang="en-US" altLang="ko-KR" dirty="0">
                <a:latin typeface="Times New Roman" panose="02020603050405020304" pitchFamily="18" charset="0"/>
                <a:cs typeface="Times New Roman" panose="02020603050405020304" pitchFamily="18" charset="0"/>
              </a:rPr>
              <a:t>However, investors are increasingly asking a different question: not whether a company has good intentions but whether it has the strategic vision and capabilities to achieve and maintain strong ESG performance. That means companies need to start measuring and reporting the results of their initiatives. Instead of communicating their policies for improving data privacy, water management, climate change mitigation, diversity, and other issues, they must communicate outcome metrics such as the number of customer accounts hacked, liters of water consumed per unit of product produced, carbon emissions saved, and percentage of women and people of color promoted internally to management positions. </a:t>
            </a:r>
          </a:p>
          <a:p>
            <a:pPr fontAlgn="base"/>
            <a:endParaRPr lang="en-US" altLang="ko-KR" dirty="0">
              <a:latin typeface="Times New Roman" panose="02020603050405020304" pitchFamily="18" charset="0"/>
              <a:cs typeface="Times New Roman" panose="02020603050405020304" pitchFamily="18" charset="0"/>
            </a:endParaRPr>
          </a:p>
          <a:p>
            <a:pPr fontAlgn="base"/>
            <a:r>
              <a:rPr lang="en-US" altLang="ko-KR" dirty="0">
                <a:latin typeface="Times New Roman" panose="02020603050405020304" pitchFamily="18" charset="0"/>
                <a:cs typeface="Times New Roman" panose="02020603050405020304" pitchFamily="18" charset="0"/>
              </a:rPr>
              <a:t>Moving from intention to results is the next evolution that investors are looking for. The only way to outperform in this new era will be for companies to make material ESG issues central to their strategy and operations, to go above and beyond their competitors, and then to measure and communicate their superior performance. Global society faces enormous challenges. But if companies are bold and strategic with their ESG activities, they will be rewarded. </a:t>
            </a:r>
            <a:endParaRPr lang="en-US" altLang="ko-K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27061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584775"/>
          </a:xfrm>
          <a:prstGeom prst="rect">
            <a:avLst/>
          </a:prstGeom>
          <a:noFill/>
        </p:spPr>
        <p:txBody>
          <a:bodyPr wrap="square" rtlCol="0">
            <a:spAutoFit/>
          </a:bodyPr>
          <a:lstStyle/>
          <a:p>
            <a:r>
              <a:rPr lang="en-US" altLang="ko-KR" sz="3200" b="1" dirty="0">
                <a:latin typeface="Times New Roman" panose="02020603050405020304" pitchFamily="18" charset="0"/>
                <a:cs typeface="Times New Roman" panose="02020603050405020304" pitchFamily="18" charset="0"/>
              </a:rPr>
              <a:t>BSC</a:t>
            </a:r>
            <a:r>
              <a:rPr lang="ko-KR" altLang="en-US" sz="3200" b="1" dirty="0">
                <a:latin typeface="Times New Roman" panose="02020603050405020304" pitchFamily="18" charset="0"/>
                <a:cs typeface="Times New Roman" panose="02020603050405020304" pitchFamily="18" charset="0"/>
              </a:rPr>
              <a:t>란</a:t>
            </a:r>
            <a:r>
              <a:rPr lang="en-US" altLang="ko-KR" sz="3200" b="1" dirty="0">
                <a:latin typeface="Times New Roman" panose="02020603050405020304" pitchFamily="18" charset="0"/>
                <a:cs typeface="Times New Roman" panose="02020603050405020304" pitchFamily="18" charset="0"/>
              </a:rPr>
              <a:t>?</a:t>
            </a:r>
            <a:endParaRPr lang="ko-KR" altLang="en-US" sz="32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842469"/>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3"/>
          <p:cNvSpPr>
            <a:spLocks noChangeArrowheads="1"/>
          </p:cNvSpPr>
          <p:nvPr/>
        </p:nvSpPr>
        <p:spPr bwMode="auto">
          <a:xfrm>
            <a:off x="365760" y="904062"/>
            <a:ext cx="11033269" cy="581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latinLnBrk="1">
              <a:defRPr kumimoji="1">
                <a:solidFill>
                  <a:schemeClr val="tx1"/>
                </a:solidFill>
                <a:latin typeface="HY견고딕" panose="02030600000101010101" pitchFamily="18" charset="-127"/>
                <a:ea typeface="HY견고딕" panose="02030600000101010101" pitchFamily="18" charset="-127"/>
              </a:defRPr>
            </a:lvl1pPr>
            <a:lvl2pPr marL="742950" indent="-285750" latinLnBrk="1">
              <a:defRPr kumimoji="1">
                <a:solidFill>
                  <a:schemeClr val="tx1"/>
                </a:solidFill>
                <a:latin typeface="HY견고딕" panose="02030600000101010101" pitchFamily="18" charset="-127"/>
                <a:ea typeface="HY견고딕" panose="02030600000101010101" pitchFamily="18" charset="-127"/>
              </a:defRPr>
            </a:lvl2pPr>
            <a:lvl3pPr marL="1143000" indent="-228600" latinLnBrk="1">
              <a:defRPr kumimoji="1">
                <a:solidFill>
                  <a:schemeClr val="tx1"/>
                </a:solidFill>
                <a:latin typeface="HY견고딕" panose="02030600000101010101" pitchFamily="18" charset="-127"/>
                <a:ea typeface="HY견고딕" panose="02030600000101010101" pitchFamily="18" charset="-127"/>
              </a:defRPr>
            </a:lvl3pPr>
            <a:lvl4pPr marL="1600200" indent="-228600" latinLnBrk="1">
              <a:defRPr kumimoji="1">
                <a:solidFill>
                  <a:schemeClr val="tx1"/>
                </a:solidFill>
                <a:latin typeface="HY견고딕" panose="02030600000101010101" pitchFamily="18" charset="-127"/>
                <a:ea typeface="HY견고딕" panose="02030600000101010101" pitchFamily="18" charset="-127"/>
              </a:defRPr>
            </a:lvl4pPr>
            <a:lvl5pPr marL="2057400" indent="-228600" latinLnBrk="1">
              <a:defRPr kumimoji="1">
                <a:solidFill>
                  <a:schemeClr val="tx1"/>
                </a:solidFill>
                <a:latin typeface="HY견고딕" panose="02030600000101010101" pitchFamily="18" charset="-127"/>
                <a:ea typeface="HY견고딕" panose="02030600000101010101" pitchFamily="18" charset="-127"/>
              </a:defRPr>
            </a:lvl5pPr>
            <a:lvl6pPr marL="2514600" indent="-228600" eaLnBrk="0" fontAlgn="base" hangingPunct="0">
              <a:spcBef>
                <a:spcPct val="0"/>
              </a:spcBef>
              <a:spcAft>
                <a:spcPct val="0"/>
              </a:spcAft>
              <a:defRPr kumimoji="1">
                <a:solidFill>
                  <a:schemeClr val="tx1"/>
                </a:solidFill>
                <a:latin typeface="HY견고딕" panose="02030600000101010101" pitchFamily="18" charset="-127"/>
                <a:ea typeface="HY견고딕" panose="02030600000101010101" pitchFamily="18" charset="-127"/>
              </a:defRPr>
            </a:lvl6pPr>
            <a:lvl7pPr marL="2971800" indent="-228600" eaLnBrk="0" fontAlgn="base" hangingPunct="0">
              <a:spcBef>
                <a:spcPct val="0"/>
              </a:spcBef>
              <a:spcAft>
                <a:spcPct val="0"/>
              </a:spcAft>
              <a:defRPr kumimoji="1">
                <a:solidFill>
                  <a:schemeClr val="tx1"/>
                </a:solidFill>
                <a:latin typeface="HY견고딕" panose="02030600000101010101" pitchFamily="18" charset="-127"/>
                <a:ea typeface="HY견고딕" panose="02030600000101010101" pitchFamily="18" charset="-127"/>
              </a:defRPr>
            </a:lvl7pPr>
            <a:lvl8pPr marL="3429000" indent="-228600" eaLnBrk="0" fontAlgn="base" hangingPunct="0">
              <a:spcBef>
                <a:spcPct val="0"/>
              </a:spcBef>
              <a:spcAft>
                <a:spcPct val="0"/>
              </a:spcAft>
              <a:defRPr kumimoji="1">
                <a:solidFill>
                  <a:schemeClr val="tx1"/>
                </a:solidFill>
                <a:latin typeface="HY견고딕" panose="02030600000101010101" pitchFamily="18" charset="-127"/>
                <a:ea typeface="HY견고딕" panose="02030600000101010101" pitchFamily="18" charset="-127"/>
              </a:defRPr>
            </a:lvl8pPr>
            <a:lvl9pPr marL="3886200" indent="-228600" eaLnBrk="0" fontAlgn="base" hangingPunct="0">
              <a:spcBef>
                <a:spcPct val="0"/>
              </a:spcBef>
              <a:spcAft>
                <a:spcPct val="0"/>
              </a:spcAft>
              <a:defRPr kumimoji="1">
                <a:solidFill>
                  <a:schemeClr val="tx1"/>
                </a:solidFill>
                <a:latin typeface="HY견고딕" panose="02030600000101010101" pitchFamily="18" charset="-127"/>
                <a:ea typeface="HY견고딕" panose="02030600000101010101" pitchFamily="18" charset="-127"/>
              </a:defRPr>
            </a:lvl9pPr>
          </a:lstStyle>
          <a:p>
            <a:pPr eaLnBrk="1" hangingPunct="1">
              <a:lnSpc>
                <a:spcPct val="130000"/>
              </a:lnSpc>
            </a:pPr>
            <a:r>
              <a:rPr lang="en-US" altLang="ko-KR" b="1" dirty="0">
                <a:latin typeface="HY헤드라인M" panose="02030600000101010101" pitchFamily="18" charset="-127"/>
                <a:ea typeface="HY헤드라인M" panose="02030600000101010101" pitchFamily="18" charset="-127"/>
              </a:rPr>
              <a:t> </a:t>
            </a:r>
            <a:r>
              <a:rPr lang="ko-KR" altLang="en-US" sz="1600" b="1" dirty="0">
                <a:solidFill>
                  <a:srgbClr val="0000FF"/>
                </a:solidFill>
                <a:latin typeface="HY헤드라인M" panose="02030600000101010101" pitchFamily="18" charset="-127"/>
                <a:ea typeface="HY헤드라인M" panose="02030600000101010101" pitchFamily="18" charset="-127"/>
              </a:rPr>
              <a:t>재무성과지표</a:t>
            </a:r>
            <a:r>
              <a:rPr lang="ko-KR" altLang="en-US" sz="1400" dirty="0">
                <a:solidFill>
                  <a:srgbClr val="0000FF"/>
                </a:solidFill>
                <a:latin typeface="HY헤드라인M" panose="02030600000101010101" pitchFamily="18" charset="-127"/>
                <a:ea typeface="HY헤드라인M" panose="02030600000101010101" pitchFamily="18" charset="-127"/>
              </a:rPr>
              <a:t> </a:t>
            </a:r>
            <a:br>
              <a:rPr lang="ko-KR" altLang="en-US" sz="1400" dirty="0">
                <a:latin typeface="HY헤드라인M" panose="02030600000101010101" pitchFamily="18" charset="-127"/>
                <a:ea typeface="HY헤드라인M" panose="02030600000101010101" pitchFamily="18" charset="-127"/>
              </a:rPr>
            </a:br>
            <a:r>
              <a:rPr lang="ko-KR" altLang="en-US" sz="1200" dirty="0">
                <a:latin typeface="HY헤드라인M" panose="02030600000101010101" pitchFamily="18" charset="-127"/>
                <a:ea typeface="HY헤드라인M" panose="02030600000101010101" pitchFamily="18" charset="-127"/>
              </a:rPr>
              <a:t>   </a:t>
            </a:r>
            <a:r>
              <a:rPr lang="en-US" altLang="ko-KR" sz="1400" dirty="0">
                <a:latin typeface="HY헤드라인M" panose="02030600000101010101" pitchFamily="18"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전통적인 성과평가지표는 모두 </a:t>
            </a:r>
            <a:r>
              <a:rPr lang="ko-KR" altLang="en-US" sz="1400" dirty="0" err="1">
                <a:latin typeface="HY헤드라인M" panose="02030600000101010101" pitchFamily="18" charset="-127"/>
                <a:ea typeface="HY헤드라인M" panose="02030600000101010101" pitchFamily="18" charset="-127"/>
              </a:rPr>
              <a:t>재무지표</a:t>
            </a:r>
            <a:r>
              <a:rPr lang="ko-KR" altLang="en-US" sz="1400" dirty="0">
                <a:latin typeface="HY헤드라인M" panose="02030600000101010101" pitchFamily="18" charset="-127"/>
                <a:ea typeface="HY헤드라인M" panose="02030600000101010101" pitchFamily="18" charset="-127"/>
              </a:rPr>
              <a:t> </a:t>
            </a:r>
          </a:p>
          <a:p>
            <a:pPr eaLnBrk="1" hangingPunct="1">
              <a:lnSpc>
                <a:spcPct val="130000"/>
              </a:lnSpc>
            </a:pPr>
            <a:r>
              <a:rPr lang="ko-KR" altLang="en-US" sz="1400" dirty="0">
                <a:latin typeface="Arial" panose="020B0604020202020204" pitchFamily="34" charset="0"/>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Arial" panose="020B0604020202020204" pitchFamily="34" charset="0"/>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예</a:t>
            </a:r>
            <a:r>
              <a:rPr lang="en-US" altLang="ko-KR" sz="1400" dirty="0">
                <a:latin typeface="HY헤드라인M" panose="02030600000101010101" pitchFamily="18"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원가</a:t>
            </a:r>
            <a:r>
              <a:rPr lang="en-US" altLang="ko-KR" sz="1400" dirty="0">
                <a:latin typeface="HY헤드라인M" panose="02030600000101010101" pitchFamily="18"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매출</a:t>
            </a:r>
            <a:r>
              <a:rPr lang="en-US" altLang="ko-KR" sz="1400" dirty="0">
                <a:latin typeface="HY헤드라인M" panose="02030600000101010101" pitchFamily="18"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이익</a:t>
            </a:r>
            <a:r>
              <a:rPr lang="en-US" altLang="ko-KR" sz="1400" dirty="0">
                <a:latin typeface="HY헤드라인M" panose="02030600000101010101" pitchFamily="18"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수익률</a:t>
            </a:r>
            <a:r>
              <a:rPr lang="en-US" altLang="ko-KR" sz="1400" dirty="0">
                <a:latin typeface="HY헤드라인M" panose="02030600000101010101" pitchFamily="18"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경제적 부가가치 등 </a:t>
            </a:r>
            <a:br>
              <a:rPr lang="ko-KR" altLang="en-US" sz="1400" dirty="0">
                <a:latin typeface="HY헤드라인M" panose="02030600000101010101" pitchFamily="18" charset="-127"/>
                <a:ea typeface="HY헤드라인M" panose="02030600000101010101" pitchFamily="18" charset="-127"/>
              </a:rPr>
            </a:br>
            <a:endParaRPr lang="ko-KR" altLang="en-US" sz="1400" dirty="0">
              <a:latin typeface="HY헤드라인M" panose="02030600000101010101" pitchFamily="18" charset="-127"/>
              <a:ea typeface="HY헤드라인M" panose="02030600000101010101" pitchFamily="18" charset="-127"/>
            </a:endParaRPr>
          </a:p>
          <a:p>
            <a:pPr eaLnBrk="1" hangingPunct="1">
              <a:lnSpc>
                <a:spcPct val="130000"/>
              </a:lnSpc>
            </a:pP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Arial" panose="020B0604020202020204" pitchFamily="34" charset="0"/>
                <a:ea typeface="HY헤드라인M" panose="02030600000101010101" pitchFamily="18" charset="-127"/>
              </a:rPr>
              <a:t>  </a:t>
            </a:r>
            <a:r>
              <a:rPr lang="en-US" altLang="ko-KR" sz="1400" dirty="0">
                <a:latin typeface="HY헤드라인M" panose="02030600000101010101" pitchFamily="18" charset="-127"/>
                <a:ea typeface="HY헤드라인M" panose="02030600000101010101" pitchFamily="18" charset="-127"/>
              </a:rPr>
              <a:t>- </a:t>
            </a:r>
            <a:r>
              <a:rPr lang="ko-KR" altLang="en-US" sz="1400" dirty="0" err="1">
                <a:latin typeface="HY헤드라인M" panose="02030600000101010101" pitchFamily="18" charset="-127"/>
                <a:ea typeface="HY헤드라인M" panose="02030600000101010101" pitchFamily="18" charset="-127"/>
              </a:rPr>
              <a:t>재무지표의</a:t>
            </a:r>
            <a:r>
              <a:rPr lang="ko-KR" altLang="en-US" sz="1400" dirty="0">
                <a:latin typeface="HY헤드라인M" panose="02030600000101010101" pitchFamily="18" charset="-127"/>
                <a:ea typeface="HY헤드라인M" panose="02030600000101010101" pitchFamily="18" charset="-127"/>
              </a:rPr>
              <a:t> 장점 </a:t>
            </a:r>
          </a:p>
          <a:p>
            <a:pPr eaLnBrk="1" hangingPunct="1">
              <a:lnSpc>
                <a:spcPct val="130000"/>
              </a:lnSpc>
            </a:pPr>
            <a:r>
              <a:rPr lang="ko-KR" altLang="en-US" sz="1400" dirty="0">
                <a:latin typeface="Arial" panose="020B0604020202020204" pitchFamily="34" charset="0"/>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Arial" panose="020B0604020202020204" pitchFamily="34" charset="0"/>
                <a:ea typeface="HY헤드라인M" panose="02030600000101010101" pitchFamily="18" charset="-127"/>
              </a:rPr>
              <a:t>   </a:t>
            </a:r>
            <a:r>
              <a:rPr lang="en-US" altLang="ko-KR" sz="1400" dirty="0">
                <a:latin typeface="HY헤드라인M" panose="02030600000101010101" pitchFamily="18" charset="-127"/>
                <a:ea typeface="HY헤드라인M" panose="02030600000101010101" pitchFamily="18" charset="-127"/>
              </a:rPr>
              <a:t>1. </a:t>
            </a:r>
            <a:r>
              <a:rPr lang="ko-KR" altLang="en-US" sz="1400" dirty="0">
                <a:latin typeface="HY헤드라인M" panose="02030600000101010101" pitchFamily="18" charset="-127"/>
                <a:ea typeface="HY헤드라인M" panose="02030600000101010101" pitchFamily="18" charset="-127"/>
              </a:rPr>
              <a:t>화폐라는 </a:t>
            </a:r>
            <a:r>
              <a:rPr lang="ko-KR" altLang="en-US" sz="1400" dirty="0" err="1">
                <a:latin typeface="HY헤드라인M" panose="02030600000101010101" pitchFamily="18" charset="-127"/>
                <a:ea typeface="HY헤드라인M" panose="02030600000101010101" pitchFamily="18" charset="-127"/>
              </a:rPr>
              <a:t>공통단위를</a:t>
            </a:r>
            <a:r>
              <a:rPr lang="ko-KR" altLang="en-US" sz="1400" dirty="0">
                <a:latin typeface="HY헤드라인M" panose="02030600000101010101" pitchFamily="18" charset="-127"/>
                <a:ea typeface="HY헤드라인M" panose="02030600000101010101" pitchFamily="18" charset="-127"/>
              </a:rPr>
              <a:t> 사용 </a:t>
            </a:r>
          </a:p>
          <a:p>
            <a:pPr eaLnBrk="1" hangingPunct="1">
              <a:lnSpc>
                <a:spcPct val="130000"/>
              </a:lnSpc>
            </a:pPr>
            <a:r>
              <a:rPr lang="ko-KR" altLang="en-US" sz="1400" dirty="0">
                <a:latin typeface="Arial" panose="020B0604020202020204" pitchFamily="34" charset="0"/>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Arial" panose="020B0604020202020204" pitchFamily="34" charset="0"/>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전혀 성격이 다른 제품이나 서비스 부문을 비교하는 데 편리 </a:t>
            </a:r>
          </a:p>
          <a:p>
            <a:pPr eaLnBrk="1" hangingPunct="1">
              <a:lnSpc>
                <a:spcPct val="130000"/>
              </a:lnSpc>
            </a:pP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Arial" panose="020B0604020202020204" pitchFamily="34" charset="0"/>
                <a:ea typeface="HY헤드라인M" panose="02030600000101010101" pitchFamily="18" charset="-127"/>
              </a:rPr>
              <a:t>    </a:t>
            </a:r>
            <a:r>
              <a:rPr lang="en-US" altLang="ko-KR" sz="1400" dirty="0">
                <a:latin typeface="HY헤드라인M" panose="02030600000101010101" pitchFamily="18" charset="-127"/>
                <a:ea typeface="HY헤드라인M" panose="02030600000101010101" pitchFamily="18" charset="-127"/>
              </a:rPr>
              <a:t>2. </a:t>
            </a:r>
            <a:r>
              <a:rPr lang="ko-KR" altLang="en-US" sz="1400" dirty="0">
                <a:latin typeface="HY헤드라인M" panose="02030600000101010101" pitchFamily="18" charset="-127"/>
                <a:ea typeface="HY헤드라인M" panose="02030600000101010101" pitchFamily="18" charset="-127"/>
              </a:rPr>
              <a:t>주주나 최고경영자는 구체적인 생산 프로세스보다 </a:t>
            </a:r>
            <a:r>
              <a:rPr lang="ko-KR" altLang="en-US" sz="1400" dirty="0">
                <a:latin typeface="Arial" panose="020B0604020202020204" pitchFamily="34" charset="0"/>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그 결과인 재무적인 </a:t>
            </a:r>
          </a:p>
          <a:p>
            <a:pPr eaLnBrk="1" hangingPunct="1">
              <a:lnSpc>
                <a:spcPct val="130000"/>
              </a:lnSpc>
            </a:pPr>
            <a:r>
              <a:rPr lang="ko-KR" altLang="en-US" sz="1400" dirty="0">
                <a:latin typeface="HY헤드라인M" panose="02030600000101010101" pitchFamily="18" charset="-127"/>
                <a:ea typeface="HY헤드라인M" panose="02030600000101010101" pitchFamily="18" charset="-127"/>
              </a:rPr>
              <a:t>         성과에 더 큰 관심 </a:t>
            </a:r>
          </a:p>
          <a:p>
            <a:pPr eaLnBrk="1" hangingPunct="1">
              <a:lnSpc>
                <a:spcPct val="130000"/>
              </a:lnSpc>
            </a:pPr>
            <a:r>
              <a:rPr lang="ko-KR" altLang="en-US" sz="1400" dirty="0">
                <a:latin typeface="Arial" panose="020B0604020202020204" pitchFamily="34" charset="0"/>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Arial" panose="020B0604020202020204" pitchFamily="34" charset="0"/>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주주가 가장 관심이 있는 재무적인 성과를 중심으로</a:t>
            </a:r>
          </a:p>
          <a:p>
            <a:pPr eaLnBrk="1" hangingPunct="1">
              <a:lnSpc>
                <a:spcPct val="130000"/>
              </a:lnSpc>
            </a:pPr>
            <a:r>
              <a:rPr lang="ko-KR" altLang="en-US" sz="1400" dirty="0">
                <a:latin typeface="Arial" panose="020B0604020202020204" pitchFamily="34" charset="0"/>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Arial" panose="020B0604020202020204" pitchFamily="34" charset="0"/>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모든 경영상태를 이해하는 것이 편리 </a:t>
            </a:r>
          </a:p>
          <a:p>
            <a:pPr eaLnBrk="1" hangingPunct="1">
              <a:lnSpc>
                <a:spcPct val="130000"/>
              </a:lnSpc>
            </a:pP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Arial" panose="020B0604020202020204" pitchFamily="34" charset="0"/>
                <a:ea typeface="HY헤드라인M" panose="02030600000101010101" pitchFamily="18" charset="-127"/>
              </a:rPr>
              <a:t>         </a:t>
            </a:r>
            <a:r>
              <a:rPr lang="en-US" altLang="ko-KR" sz="1400" dirty="0">
                <a:latin typeface="HY헤드라인M" panose="02030600000101010101" pitchFamily="18" charset="-127"/>
                <a:ea typeface="HY헤드라인M" panose="02030600000101010101" pitchFamily="18" charset="-127"/>
              </a:rPr>
              <a:t>(</a:t>
            </a:r>
            <a:r>
              <a:rPr lang="ko-KR" altLang="en-US" sz="1400" dirty="0">
                <a:latin typeface="HY헤드라인M" panose="02030600000101010101" pitchFamily="18" charset="-127"/>
                <a:ea typeface="HY헤드라인M" panose="02030600000101010101" pitchFamily="18" charset="-127"/>
              </a:rPr>
              <a:t>최고경영진은 주주에 대해 책임을 지므로</a:t>
            </a:r>
            <a:r>
              <a:rPr lang="en-US" altLang="ko-KR" sz="1400" dirty="0">
                <a:latin typeface="HY헤드라인M" panose="02030600000101010101" pitchFamily="18" charset="-127"/>
                <a:ea typeface="HY헤드라인M" panose="02030600000101010101" pitchFamily="18" charset="-127"/>
              </a:rPr>
              <a:t>) </a:t>
            </a:r>
          </a:p>
          <a:p>
            <a:pPr>
              <a:lnSpc>
                <a:spcPct val="130000"/>
              </a:lnSpc>
            </a:pPr>
            <a:r>
              <a:rPr lang="en-US" altLang="ko-KR" sz="1200" dirty="0">
                <a:latin typeface="굴림" panose="020B0600000101010101" pitchFamily="50" charset="-127"/>
                <a:ea typeface="HY헤드라인M" panose="02030600000101010101" pitchFamily="18" charset="-127"/>
              </a:rPr>
              <a:t>  </a:t>
            </a:r>
            <a:r>
              <a:rPr lang="en-US" altLang="ko-KR" sz="1400" dirty="0">
                <a:latin typeface="HY헤드라인M" panose="02030600000101010101" pitchFamily="18"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재무성과지표의 단점 </a:t>
            </a:r>
          </a:p>
          <a:p>
            <a:pPr>
              <a:lnSpc>
                <a:spcPct val="130000"/>
              </a:lnSpc>
            </a:pPr>
            <a:r>
              <a:rPr lang="ko-KR" altLang="en-US" sz="1400" dirty="0">
                <a:latin typeface="굴림" panose="020B0600000101010101" pitchFamily="50"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굴림" panose="020B0600000101010101" pitchFamily="50" charset="-127"/>
                <a:ea typeface="HY헤드라인M" panose="02030600000101010101" pitchFamily="18" charset="-127"/>
              </a:rPr>
              <a:t>  </a:t>
            </a:r>
            <a:r>
              <a:rPr lang="en-US" altLang="ko-KR" sz="1400" dirty="0">
                <a:latin typeface="HY헤드라인M" panose="02030600000101010101" pitchFamily="18" charset="-127"/>
                <a:ea typeface="HY헤드라인M" panose="02030600000101010101" pitchFamily="18" charset="-127"/>
              </a:rPr>
              <a:t>1. </a:t>
            </a:r>
            <a:r>
              <a:rPr lang="ko-KR" altLang="en-US" sz="1400" dirty="0" err="1">
                <a:latin typeface="HY헤드라인M" panose="02030600000101010101" pitchFamily="18" charset="-127"/>
                <a:ea typeface="HY헤드라인M" panose="02030600000101010101" pitchFamily="18" charset="-127"/>
              </a:rPr>
              <a:t>재무지표는</a:t>
            </a:r>
            <a:r>
              <a:rPr lang="ko-KR" altLang="en-US" sz="1400" dirty="0">
                <a:latin typeface="HY헤드라인M" panose="02030600000101010101" pitchFamily="18" charset="-127"/>
                <a:ea typeface="HY헤드라인M" panose="02030600000101010101" pitchFamily="18" charset="-127"/>
              </a:rPr>
              <a:t> </a:t>
            </a:r>
            <a:r>
              <a:rPr lang="ko-KR" altLang="en-US" sz="1400" dirty="0" err="1">
                <a:latin typeface="HY헤드라인M" panose="02030600000101010101" pitchFamily="18" charset="-127"/>
                <a:ea typeface="HY헤드라인M" panose="02030600000101010101" pitchFamily="18" charset="-127"/>
              </a:rPr>
              <a:t>결과지향적</a:t>
            </a:r>
            <a:r>
              <a:rPr lang="ko-KR" altLang="en-US" sz="1400" dirty="0">
                <a:latin typeface="HY헤드라인M" panose="02030600000101010101" pitchFamily="18" charset="-127"/>
                <a:ea typeface="HY헤드라인M" panose="02030600000101010101" pitchFamily="18" charset="-127"/>
              </a:rPr>
              <a:t> 지표 </a:t>
            </a:r>
          </a:p>
          <a:p>
            <a:pPr>
              <a:lnSpc>
                <a:spcPct val="130000"/>
              </a:lnSpc>
            </a:pPr>
            <a:r>
              <a:rPr lang="ko-KR" altLang="en-US" sz="1400" dirty="0">
                <a:latin typeface="굴림" panose="020B0600000101010101" pitchFamily="50"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굴림" panose="020B0600000101010101" pitchFamily="50"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결과를 달성하기 위해 어떤 것을 중요시하고 무엇을 실천하여야 </a:t>
            </a:r>
          </a:p>
          <a:p>
            <a:pPr>
              <a:lnSpc>
                <a:spcPct val="130000"/>
              </a:lnSpc>
            </a:pPr>
            <a:r>
              <a:rPr lang="ko-KR" altLang="en-US" sz="1400" dirty="0">
                <a:latin typeface="HY헤드라인M" panose="02030600000101010101" pitchFamily="18" charset="-127"/>
                <a:ea typeface="HY헤드라인M" panose="02030600000101010101" pitchFamily="18" charset="-127"/>
              </a:rPr>
              <a:t>             하는지에 대한 </a:t>
            </a:r>
            <a:r>
              <a:rPr lang="ko-KR" altLang="en-US" sz="1400" dirty="0" err="1">
                <a:latin typeface="HY헤드라인M" panose="02030600000101010101" pitchFamily="18" charset="-127"/>
                <a:ea typeface="HY헤드라인M" panose="02030600000101010101" pitchFamily="18" charset="-127"/>
              </a:rPr>
              <a:t>방향제시가</a:t>
            </a:r>
            <a:r>
              <a:rPr lang="ko-KR" altLang="en-US" sz="1400" dirty="0">
                <a:latin typeface="HY헤드라인M" panose="02030600000101010101" pitchFamily="18" charset="-127"/>
                <a:ea typeface="HY헤드라인M" panose="02030600000101010101" pitchFamily="18" charset="-127"/>
              </a:rPr>
              <a:t> 없음</a:t>
            </a:r>
          </a:p>
          <a:p>
            <a:pPr>
              <a:lnSpc>
                <a:spcPct val="130000"/>
              </a:lnSpc>
            </a:pPr>
            <a:r>
              <a:rPr lang="ko-KR" altLang="en-US" sz="1400" dirty="0">
                <a:latin typeface="HY헤드라인M" panose="02030600000101010101" pitchFamily="18" charset="-127"/>
                <a:ea typeface="HY헤드라인M" panose="02030600000101010101" pitchFamily="18" charset="-127"/>
              </a:rPr>
              <a:t>             ⇒ 동기부여의 효과가 적음 </a:t>
            </a:r>
          </a:p>
          <a:p>
            <a:pPr>
              <a:lnSpc>
                <a:spcPct val="130000"/>
              </a:lnSpc>
            </a:pP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굴림" panose="020B0600000101010101" pitchFamily="50" charset="-127"/>
                <a:ea typeface="HY헤드라인M" panose="02030600000101010101" pitchFamily="18" charset="-127"/>
              </a:rPr>
              <a:t>    </a:t>
            </a:r>
            <a:r>
              <a:rPr lang="en-US" altLang="ko-KR" sz="1400" dirty="0">
                <a:latin typeface="HY헤드라인M" panose="02030600000101010101" pitchFamily="18" charset="-127"/>
                <a:ea typeface="HY헤드라인M" panose="02030600000101010101" pitchFamily="18" charset="-127"/>
              </a:rPr>
              <a:t>2. </a:t>
            </a:r>
            <a:r>
              <a:rPr lang="ko-KR" altLang="en-US" sz="1400" dirty="0" err="1">
                <a:latin typeface="HY헤드라인M" panose="02030600000101010101" pitchFamily="18" charset="-127"/>
                <a:ea typeface="HY헤드라인M" panose="02030600000101010101" pitchFamily="18" charset="-127"/>
              </a:rPr>
              <a:t>재무지표는</a:t>
            </a:r>
            <a:r>
              <a:rPr lang="ko-KR" altLang="en-US" sz="1400" dirty="0">
                <a:latin typeface="HY헤드라인M" panose="02030600000101010101" pitchFamily="18" charset="-127"/>
                <a:ea typeface="HY헤드라인M" panose="02030600000101010101" pitchFamily="18" charset="-127"/>
              </a:rPr>
              <a:t> 추상적인 </a:t>
            </a:r>
            <a:r>
              <a:rPr lang="ko-KR" altLang="en-US" sz="1400" dirty="0" err="1">
                <a:latin typeface="HY헤드라인M" panose="02030600000101010101" pitchFamily="18" charset="-127"/>
                <a:ea typeface="HY헤드라인M" panose="02030600000101010101" pitchFamily="18" charset="-127"/>
              </a:rPr>
              <a:t>회계수치</a:t>
            </a:r>
            <a:r>
              <a:rPr lang="ko-KR" altLang="en-US" sz="1400" dirty="0">
                <a:latin typeface="HY헤드라인M" panose="02030600000101010101" pitchFamily="18" charset="-127"/>
                <a:ea typeface="HY헤드라인M" panose="02030600000101010101" pitchFamily="18" charset="-127"/>
              </a:rPr>
              <a:t> </a:t>
            </a:r>
          </a:p>
          <a:p>
            <a:pPr>
              <a:lnSpc>
                <a:spcPct val="130000"/>
              </a:lnSpc>
            </a:pPr>
            <a:r>
              <a:rPr lang="ko-KR" altLang="en-US" sz="1400" dirty="0">
                <a:latin typeface="굴림" panose="020B0600000101010101" pitchFamily="50"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a:t>
            </a:r>
            <a:r>
              <a:rPr lang="ko-KR" altLang="en-US" sz="1400" dirty="0">
                <a:latin typeface="굴림" panose="020B0600000101010101" pitchFamily="50"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현장에 있는 중간관리자 이하의 직원에게 의미 전달 어려움 </a:t>
            </a:r>
            <a:br>
              <a:rPr lang="ko-KR" altLang="en-US" sz="1400" dirty="0">
                <a:latin typeface="HY헤드라인M" panose="02030600000101010101" pitchFamily="18" charset="-127"/>
                <a:ea typeface="HY헤드라인M" panose="02030600000101010101" pitchFamily="18" charset="-127"/>
              </a:rPr>
            </a:br>
            <a:r>
              <a:rPr lang="ko-KR" altLang="en-US" sz="1400" dirty="0">
                <a:latin typeface="굴림" panose="020B0600000101010101" pitchFamily="50" charset="-127"/>
                <a:ea typeface="HY헤드라인M" panose="02030600000101010101" pitchFamily="18" charset="-127"/>
              </a:rPr>
              <a:t>  </a:t>
            </a:r>
            <a:r>
              <a:rPr lang="ko-KR" altLang="en-US" sz="1400" dirty="0">
                <a:latin typeface="HY헤드라인M" panose="02030600000101010101" pitchFamily="18" charset="-127"/>
                <a:ea typeface="HY헤드라인M" panose="02030600000101010101" pitchFamily="18" charset="-127"/>
              </a:rPr>
              <a:t>  ⇒ </a:t>
            </a:r>
            <a:r>
              <a:rPr lang="ko-KR" altLang="en-US" sz="1400" b="1" dirty="0">
                <a:latin typeface="HY헤드라인M" panose="02030600000101010101" pitchFamily="18" charset="-127"/>
                <a:ea typeface="HY헤드라인M" panose="02030600000101010101" pitchFamily="18" charset="-127"/>
              </a:rPr>
              <a:t>비재무적 지표를 보완적으로 사용</a:t>
            </a:r>
            <a:r>
              <a:rPr lang="ko-KR" altLang="en-US" sz="1600" dirty="0">
                <a:latin typeface="HY헤드라인M" panose="02030600000101010101" pitchFamily="18" charset="-127"/>
                <a:ea typeface="HY헤드라인M" panose="02030600000101010101" pitchFamily="18" charset="-127"/>
              </a:rPr>
              <a:t> </a:t>
            </a:r>
            <a:endParaRPr lang="en-US" altLang="ko-KR" sz="1600" dirty="0">
              <a:latin typeface="HY헤드라인M" panose="02030600000101010101" pitchFamily="18" charset="-127"/>
              <a:ea typeface="HY헤드라인M" panose="02030600000101010101" pitchFamily="18" charset="-127"/>
            </a:endParaRPr>
          </a:p>
        </p:txBody>
      </p:sp>
    </p:spTree>
    <p:extLst>
      <p:ext uri="{BB962C8B-B14F-4D97-AF65-F5344CB8AC3E}">
        <p14:creationId xmlns:p14="http://schemas.microsoft.com/office/powerpoint/2010/main" val="22104440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584775"/>
          </a:xfrm>
          <a:prstGeom prst="rect">
            <a:avLst/>
          </a:prstGeom>
          <a:noFill/>
        </p:spPr>
        <p:txBody>
          <a:bodyPr wrap="square" rtlCol="0">
            <a:spAutoFit/>
          </a:bodyPr>
          <a:lstStyle/>
          <a:p>
            <a:r>
              <a:rPr lang="en-US" altLang="ko-KR" sz="3200" b="1" dirty="0">
                <a:latin typeface="Times New Roman" panose="02020603050405020304" pitchFamily="18" charset="0"/>
                <a:cs typeface="Times New Roman" panose="02020603050405020304" pitchFamily="18" charset="0"/>
              </a:rPr>
              <a:t>BSC</a:t>
            </a:r>
            <a:r>
              <a:rPr lang="ko-KR" altLang="en-US" sz="3200" b="1" dirty="0">
                <a:latin typeface="Times New Roman" panose="02020603050405020304" pitchFamily="18" charset="0"/>
                <a:cs typeface="Times New Roman" panose="02020603050405020304" pitchFamily="18" charset="0"/>
              </a:rPr>
              <a:t>란</a:t>
            </a:r>
            <a:r>
              <a:rPr lang="en-US" altLang="ko-KR" sz="3200" b="1" dirty="0">
                <a:latin typeface="Times New Roman" panose="02020603050405020304" pitchFamily="18" charset="0"/>
                <a:cs typeface="Times New Roman" panose="02020603050405020304" pitchFamily="18" charset="0"/>
              </a:rPr>
              <a:t>?</a:t>
            </a:r>
            <a:endParaRPr lang="ko-KR" altLang="en-US" sz="32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842469"/>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Rectangle 3"/>
          <p:cNvSpPr>
            <a:spLocks noChangeArrowheads="1"/>
          </p:cNvSpPr>
          <p:nvPr/>
        </p:nvSpPr>
        <p:spPr bwMode="auto">
          <a:xfrm>
            <a:off x="365760" y="845205"/>
            <a:ext cx="11033269" cy="54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latinLnBrk="1">
              <a:defRPr kumimoji="1">
                <a:solidFill>
                  <a:schemeClr val="tx1"/>
                </a:solidFill>
                <a:latin typeface="HY견고딕" panose="02030600000101010101" pitchFamily="18" charset="-127"/>
                <a:ea typeface="HY견고딕" panose="02030600000101010101" pitchFamily="18" charset="-127"/>
              </a:defRPr>
            </a:lvl1pPr>
            <a:lvl2pPr marL="742950" indent="-285750" latinLnBrk="1">
              <a:defRPr kumimoji="1">
                <a:solidFill>
                  <a:schemeClr val="tx1"/>
                </a:solidFill>
                <a:latin typeface="HY견고딕" panose="02030600000101010101" pitchFamily="18" charset="-127"/>
                <a:ea typeface="HY견고딕" panose="02030600000101010101" pitchFamily="18" charset="-127"/>
              </a:defRPr>
            </a:lvl2pPr>
            <a:lvl3pPr marL="1143000" indent="-228600" latinLnBrk="1">
              <a:defRPr kumimoji="1">
                <a:solidFill>
                  <a:schemeClr val="tx1"/>
                </a:solidFill>
                <a:latin typeface="HY견고딕" panose="02030600000101010101" pitchFamily="18" charset="-127"/>
                <a:ea typeface="HY견고딕" panose="02030600000101010101" pitchFamily="18" charset="-127"/>
              </a:defRPr>
            </a:lvl3pPr>
            <a:lvl4pPr marL="1600200" indent="-228600" latinLnBrk="1">
              <a:defRPr kumimoji="1">
                <a:solidFill>
                  <a:schemeClr val="tx1"/>
                </a:solidFill>
                <a:latin typeface="HY견고딕" panose="02030600000101010101" pitchFamily="18" charset="-127"/>
                <a:ea typeface="HY견고딕" panose="02030600000101010101" pitchFamily="18" charset="-127"/>
              </a:defRPr>
            </a:lvl4pPr>
            <a:lvl5pPr marL="2057400" indent="-228600" latinLnBrk="1">
              <a:defRPr kumimoji="1">
                <a:solidFill>
                  <a:schemeClr val="tx1"/>
                </a:solidFill>
                <a:latin typeface="HY견고딕" panose="02030600000101010101" pitchFamily="18" charset="-127"/>
                <a:ea typeface="HY견고딕" panose="02030600000101010101" pitchFamily="18" charset="-127"/>
              </a:defRPr>
            </a:lvl5pPr>
            <a:lvl6pPr marL="2514600" indent="-228600" eaLnBrk="0" fontAlgn="base" hangingPunct="0">
              <a:spcBef>
                <a:spcPct val="0"/>
              </a:spcBef>
              <a:spcAft>
                <a:spcPct val="0"/>
              </a:spcAft>
              <a:defRPr kumimoji="1">
                <a:solidFill>
                  <a:schemeClr val="tx1"/>
                </a:solidFill>
                <a:latin typeface="HY견고딕" panose="02030600000101010101" pitchFamily="18" charset="-127"/>
                <a:ea typeface="HY견고딕" panose="02030600000101010101" pitchFamily="18" charset="-127"/>
              </a:defRPr>
            </a:lvl6pPr>
            <a:lvl7pPr marL="2971800" indent="-228600" eaLnBrk="0" fontAlgn="base" hangingPunct="0">
              <a:spcBef>
                <a:spcPct val="0"/>
              </a:spcBef>
              <a:spcAft>
                <a:spcPct val="0"/>
              </a:spcAft>
              <a:defRPr kumimoji="1">
                <a:solidFill>
                  <a:schemeClr val="tx1"/>
                </a:solidFill>
                <a:latin typeface="HY견고딕" panose="02030600000101010101" pitchFamily="18" charset="-127"/>
                <a:ea typeface="HY견고딕" panose="02030600000101010101" pitchFamily="18" charset="-127"/>
              </a:defRPr>
            </a:lvl7pPr>
            <a:lvl8pPr marL="3429000" indent="-228600" eaLnBrk="0" fontAlgn="base" hangingPunct="0">
              <a:spcBef>
                <a:spcPct val="0"/>
              </a:spcBef>
              <a:spcAft>
                <a:spcPct val="0"/>
              </a:spcAft>
              <a:defRPr kumimoji="1">
                <a:solidFill>
                  <a:schemeClr val="tx1"/>
                </a:solidFill>
                <a:latin typeface="HY견고딕" panose="02030600000101010101" pitchFamily="18" charset="-127"/>
                <a:ea typeface="HY견고딕" panose="02030600000101010101" pitchFamily="18" charset="-127"/>
              </a:defRPr>
            </a:lvl8pPr>
            <a:lvl9pPr marL="3886200" indent="-228600" eaLnBrk="0" fontAlgn="base" hangingPunct="0">
              <a:spcBef>
                <a:spcPct val="0"/>
              </a:spcBef>
              <a:spcAft>
                <a:spcPct val="0"/>
              </a:spcAft>
              <a:defRPr kumimoji="1">
                <a:solidFill>
                  <a:schemeClr val="tx1"/>
                </a:solidFill>
                <a:latin typeface="HY견고딕" panose="02030600000101010101" pitchFamily="18" charset="-127"/>
                <a:ea typeface="HY견고딕" panose="02030600000101010101" pitchFamily="18" charset="-127"/>
              </a:defRPr>
            </a:lvl9pPr>
          </a:lstStyle>
          <a:p>
            <a:pPr>
              <a:lnSpc>
                <a:spcPct val="130000"/>
              </a:lnSpc>
            </a:pPr>
            <a:r>
              <a:rPr lang="ko-KR" altLang="en-US" b="1" dirty="0">
                <a:solidFill>
                  <a:srgbClr val="0000FF"/>
                </a:solidFill>
                <a:latin typeface="HY헤드라인M" panose="02030600000101010101" pitchFamily="18" charset="-127"/>
                <a:ea typeface="HY헤드라인M" panose="02030600000101010101" pitchFamily="18" charset="-127"/>
              </a:rPr>
              <a:t>비재무적 성과지표</a:t>
            </a:r>
          </a:p>
          <a:p>
            <a:pPr>
              <a:lnSpc>
                <a:spcPct val="130000"/>
              </a:lnSpc>
            </a:pPr>
            <a:r>
              <a:rPr lang="ko-KR" altLang="en-US" dirty="0">
                <a:latin typeface="HY헤드라인M" panose="02030600000101010101" pitchFamily="18" charset="-127"/>
                <a:ea typeface="HY헤드라인M" panose="02030600000101010101" pitchFamily="18" charset="-127"/>
              </a:rPr>
              <a:t> </a:t>
            </a:r>
            <a:br>
              <a:rPr lang="ko-KR" altLang="en-US" sz="1600" dirty="0">
                <a:latin typeface="HY헤드라인M" panose="02030600000101010101" pitchFamily="18" charset="-127"/>
                <a:ea typeface="HY헤드라인M" panose="02030600000101010101" pitchFamily="18" charset="-127"/>
              </a:rPr>
            </a:br>
            <a:r>
              <a:rPr lang="ko-KR" altLang="en-US" sz="1600" dirty="0">
                <a:latin typeface="HY헤드라인M" panose="02030600000101010101" pitchFamily="18" charset="-127"/>
                <a:ea typeface="HY헤드라인M" panose="02030600000101010101" pitchFamily="18" charset="-127"/>
              </a:rPr>
              <a:t>  </a:t>
            </a:r>
            <a:r>
              <a:rPr lang="ko-KR" altLang="en-US" sz="1600" dirty="0">
                <a:latin typeface="굴림" panose="020B0600000101010101" pitchFamily="50" charset="-127"/>
                <a:ea typeface="HY헤드라인M" panose="02030600000101010101" pitchFamily="18" charset="-127"/>
              </a:rPr>
              <a:t>  </a:t>
            </a:r>
            <a:r>
              <a:rPr lang="en-US" altLang="ko-KR" sz="1600"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불량률</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생산공정시간</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납기</a:t>
            </a:r>
            <a:r>
              <a:rPr lang="en-US" altLang="ko-KR" dirty="0">
                <a:latin typeface="HY헤드라인M" panose="02030600000101010101" pitchFamily="18" charset="-127"/>
                <a:ea typeface="HY헤드라인M" panose="02030600000101010101" pitchFamily="18" charset="-127"/>
              </a:rPr>
              <a:t>, </a:t>
            </a:r>
            <a:r>
              <a:rPr lang="ko-KR" altLang="en-US" dirty="0" err="1">
                <a:latin typeface="HY헤드라인M" panose="02030600000101010101" pitchFamily="18" charset="-127"/>
                <a:ea typeface="HY헤드라인M" panose="02030600000101010101" pitchFamily="18" charset="-127"/>
              </a:rPr>
              <a:t>반품률</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고객만족도 </a:t>
            </a:r>
            <a:r>
              <a:rPr lang="ko-KR" altLang="en-US" dirty="0" err="1">
                <a:latin typeface="HY헤드라인M" panose="02030600000101010101" pitchFamily="18" charset="-127"/>
                <a:ea typeface="HY헤드라인M" panose="02030600000101010101" pitchFamily="18" charset="-127"/>
              </a:rPr>
              <a:t>조사수치</a:t>
            </a:r>
            <a:r>
              <a:rPr lang="ko-KR" altLang="en-US" dirty="0">
                <a:latin typeface="HY헤드라인M" panose="02030600000101010101" pitchFamily="18" charset="-127"/>
                <a:ea typeface="HY헤드라인M" panose="02030600000101010101" pitchFamily="18" charset="-127"/>
              </a:rPr>
              <a:t> 등 </a:t>
            </a:r>
          </a:p>
          <a:p>
            <a:pPr>
              <a:lnSpc>
                <a:spcPct val="130000"/>
              </a:lnSpc>
            </a:pPr>
            <a:r>
              <a:rPr lang="ko-KR" altLang="en-US" dirty="0">
                <a:latin typeface="굴림" panose="020B0600000101010101" pitchFamily="50"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   </a:t>
            </a:r>
            <a:r>
              <a:rPr lang="ko-KR" altLang="en-US" dirty="0">
                <a:latin typeface="굴림" panose="020B0600000101010101" pitchFamily="50"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 현장의 지표를 그대로 사용하므로 그 </a:t>
            </a:r>
            <a:r>
              <a:rPr lang="ko-KR" altLang="en-US" dirty="0" err="1">
                <a:latin typeface="HY헤드라인M" panose="02030600000101010101" pitchFamily="18" charset="-127"/>
                <a:ea typeface="HY헤드라인M" panose="02030600000101010101" pitchFamily="18" charset="-127"/>
              </a:rPr>
              <a:t>달성여부와</a:t>
            </a:r>
            <a:r>
              <a:rPr lang="ko-KR" altLang="en-US" dirty="0">
                <a:latin typeface="HY헤드라인M" panose="02030600000101010101" pitchFamily="18" charset="-127"/>
                <a:ea typeface="HY헤드라인M" panose="02030600000101010101" pitchFamily="18" charset="-127"/>
              </a:rPr>
              <a:t> 의미를 쉽게 이해</a:t>
            </a:r>
            <a:r>
              <a:rPr lang="ko-KR" altLang="en-US" dirty="0">
                <a:latin typeface="굴림" panose="020B0600000101010101" pitchFamily="50"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 </a:t>
            </a:r>
          </a:p>
          <a:p>
            <a:pPr>
              <a:lnSpc>
                <a:spcPct val="130000"/>
              </a:lnSpc>
            </a:pPr>
            <a:endParaRPr lang="ko-KR" altLang="en-US" dirty="0">
              <a:latin typeface="HY헤드라인M" panose="02030600000101010101" pitchFamily="18" charset="-127"/>
              <a:ea typeface="HY헤드라인M" panose="02030600000101010101" pitchFamily="18" charset="-127"/>
            </a:endParaRPr>
          </a:p>
          <a:p>
            <a:pPr>
              <a:lnSpc>
                <a:spcPct val="130000"/>
              </a:lnSpc>
            </a:pPr>
            <a:r>
              <a:rPr lang="ko-KR" altLang="en-US" dirty="0">
                <a:latin typeface="HY헤드라인M" panose="02030600000101010101" pitchFamily="18" charset="-127"/>
                <a:ea typeface="HY헤드라인M" panose="02030600000101010101" pitchFamily="18" charset="-127"/>
              </a:rPr>
              <a:t>  </a:t>
            </a:r>
            <a:r>
              <a:rPr lang="ko-KR" altLang="en-US" dirty="0">
                <a:latin typeface="굴림" panose="020B0600000101010101" pitchFamily="50" charset="-127"/>
                <a:ea typeface="HY헤드라인M" panose="02030600000101010101" pitchFamily="18" charset="-127"/>
              </a:rPr>
              <a:t>  </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동기부여에 효과적 </a:t>
            </a:r>
          </a:p>
          <a:p>
            <a:pPr>
              <a:lnSpc>
                <a:spcPct val="130000"/>
              </a:lnSpc>
            </a:pPr>
            <a:r>
              <a:rPr lang="ko-KR" altLang="en-US" dirty="0">
                <a:latin typeface="굴림" panose="020B0600000101010101" pitchFamily="50"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   </a:t>
            </a:r>
            <a:r>
              <a:rPr lang="ko-KR" altLang="en-US" dirty="0">
                <a:latin typeface="굴림" panose="020B0600000101010101" pitchFamily="50"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 기업의 성공을 위해 품질</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고객만족</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고객대응속도 등이</a:t>
            </a:r>
            <a:endParaRPr lang="en-US" altLang="ko-KR" dirty="0">
              <a:latin typeface="HY헤드라인M" panose="02030600000101010101" pitchFamily="18" charset="-127"/>
              <a:ea typeface="HY헤드라인M" panose="02030600000101010101" pitchFamily="18" charset="-127"/>
            </a:endParaRPr>
          </a:p>
          <a:p>
            <a:pPr>
              <a:lnSpc>
                <a:spcPct val="130000"/>
              </a:lnSpc>
            </a:pPr>
            <a:r>
              <a:rPr lang="ko-KR" altLang="en-US" dirty="0">
                <a:latin typeface="HY헤드라인M" panose="02030600000101010101" pitchFamily="18" charset="-127"/>
                <a:ea typeface="HY헤드라인M" panose="02030600000101010101" pitchFamily="18" charset="-127"/>
              </a:rPr>
              <a:t>           중요함을 직원들이 분명히 인식하고 이를 위해 노력하게 함 </a:t>
            </a:r>
            <a:endParaRPr lang="en-US" altLang="ko-KR" dirty="0">
              <a:latin typeface="HY헤드라인M" panose="02030600000101010101" pitchFamily="18" charset="-127"/>
              <a:ea typeface="HY헤드라인M" panose="02030600000101010101" pitchFamily="18" charset="-127"/>
            </a:endParaRPr>
          </a:p>
          <a:p>
            <a:pPr>
              <a:lnSpc>
                <a:spcPct val="130000"/>
              </a:lnSpc>
            </a:pPr>
            <a:endParaRPr lang="en-US" altLang="ko-KR" dirty="0">
              <a:latin typeface="HY헤드라인M" panose="02030600000101010101" pitchFamily="18" charset="-127"/>
              <a:ea typeface="HY헤드라인M" panose="02030600000101010101" pitchFamily="18" charset="-127"/>
            </a:endParaRPr>
          </a:p>
          <a:p>
            <a:pPr>
              <a:lnSpc>
                <a:spcPct val="130000"/>
              </a:lnSpc>
            </a:pPr>
            <a:r>
              <a:rPr lang="en-US" altLang="ko-KR" sz="1600" dirty="0">
                <a:solidFill>
                  <a:srgbClr val="000000"/>
                </a:solidFill>
                <a:latin typeface="굴림" panose="020B0600000101010101" pitchFamily="50" charset="-127"/>
                <a:ea typeface="HY헤드라인M" panose="02030600000101010101" pitchFamily="18" charset="-127"/>
              </a:rPr>
              <a:t>  </a:t>
            </a:r>
            <a:r>
              <a:rPr lang="en-US" altLang="ko-KR" dirty="0">
                <a:solidFill>
                  <a:srgbClr val="000000"/>
                </a:solidFill>
                <a:latin typeface="HY헤드라인M" panose="02030600000101010101" pitchFamily="18" charset="-127"/>
                <a:ea typeface="HY헤드라인M" panose="02030600000101010101" pitchFamily="18" charset="-127"/>
              </a:rPr>
              <a:t>- </a:t>
            </a:r>
            <a:r>
              <a:rPr lang="ko-KR" altLang="en-US" dirty="0">
                <a:solidFill>
                  <a:srgbClr val="000000"/>
                </a:solidFill>
                <a:latin typeface="HY헤드라인M" panose="02030600000101010101" pitchFamily="18" charset="-127"/>
                <a:ea typeface="HY헤드라인M" panose="02030600000101010101" pitchFamily="18" charset="-127"/>
              </a:rPr>
              <a:t>비재무적 지표는 장기적인 기업가치를 높여주는 핵심성공요소</a:t>
            </a:r>
          </a:p>
          <a:p>
            <a:pPr>
              <a:lnSpc>
                <a:spcPct val="130000"/>
              </a:lnSpc>
            </a:pPr>
            <a:r>
              <a:rPr lang="ko-KR" altLang="en-US" dirty="0">
                <a:solidFill>
                  <a:srgbClr val="000000"/>
                </a:solidFill>
                <a:latin typeface="HY헤드라인M" panose="02030600000101010101" pitchFamily="18" charset="-127"/>
                <a:ea typeface="HY헤드라인M" panose="02030600000101010101" pitchFamily="18" charset="-127"/>
              </a:rPr>
              <a:t>     </a:t>
            </a:r>
            <a:r>
              <a:rPr lang="en-US" altLang="ko-KR" dirty="0">
                <a:solidFill>
                  <a:srgbClr val="000000"/>
                </a:solidFill>
                <a:latin typeface="HY헤드라인M" panose="02030600000101010101" pitchFamily="18" charset="-127"/>
                <a:ea typeface="HY헤드라인M" panose="02030600000101010101" pitchFamily="18" charset="-127"/>
              </a:rPr>
              <a:t>(Critical</a:t>
            </a:r>
            <a:r>
              <a:rPr lang="en-US" altLang="ko-KR" dirty="0">
                <a:solidFill>
                  <a:srgbClr val="000000"/>
                </a:solidFill>
                <a:latin typeface="굴림" panose="020B0600000101010101" pitchFamily="50" charset="-127"/>
                <a:ea typeface="HY헤드라인M" panose="02030600000101010101" pitchFamily="18" charset="-127"/>
              </a:rPr>
              <a:t> </a:t>
            </a:r>
            <a:r>
              <a:rPr lang="en-US" altLang="ko-KR" dirty="0">
                <a:solidFill>
                  <a:srgbClr val="000000"/>
                </a:solidFill>
                <a:latin typeface="HY헤드라인M" panose="02030600000101010101" pitchFamily="18" charset="-127"/>
                <a:ea typeface="HY헤드라인M" panose="02030600000101010101" pitchFamily="18" charset="-127"/>
              </a:rPr>
              <a:t>Success Factors)</a:t>
            </a:r>
            <a:r>
              <a:rPr lang="ko-KR" altLang="en-US" dirty="0">
                <a:solidFill>
                  <a:srgbClr val="000000"/>
                </a:solidFill>
                <a:latin typeface="HY헤드라인M" panose="02030600000101010101" pitchFamily="18" charset="-127"/>
                <a:ea typeface="HY헤드라인M" panose="02030600000101010101" pitchFamily="18" charset="-127"/>
              </a:rPr>
              <a:t>를 측정 </a:t>
            </a:r>
            <a:endParaRPr lang="ko-KR" altLang="en-US" dirty="0">
              <a:latin typeface="HY헤드라인M" panose="02030600000101010101" pitchFamily="18" charset="-127"/>
              <a:ea typeface="HY헤드라인M" panose="02030600000101010101" pitchFamily="18" charset="-127"/>
            </a:endParaRPr>
          </a:p>
          <a:p>
            <a:pPr algn="just" latinLnBrk="0">
              <a:lnSpc>
                <a:spcPct val="130000"/>
              </a:lnSpc>
            </a:pPr>
            <a:r>
              <a:rPr lang="ko-KR" altLang="en-US" dirty="0">
                <a:solidFill>
                  <a:srgbClr val="000000"/>
                </a:solidFill>
                <a:latin typeface="굴림" panose="020B0600000101010101" pitchFamily="50" charset="-127"/>
                <a:ea typeface="HY헤드라인M" panose="02030600000101010101" pitchFamily="18" charset="-127"/>
              </a:rPr>
              <a:t>     </a:t>
            </a:r>
            <a:r>
              <a:rPr lang="ko-KR" altLang="en-US" dirty="0">
                <a:solidFill>
                  <a:srgbClr val="000000"/>
                </a:solidFill>
                <a:latin typeface="HY헤드라인M" panose="02030600000101010101" pitchFamily="18" charset="-127"/>
                <a:ea typeface="HY헤드라인M" panose="02030600000101010101" pitchFamily="18" charset="-127"/>
              </a:rPr>
              <a:t>⇔ </a:t>
            </a:r>
            <a:r>
              <a:rPr lang="ko-KR" altLang="en-US" dirty="0" err="1">
                <a:solidFill>
                  <a:srgbClr val="000000"/>
                </a:solidFill>
                <a:latin typeface="HY헤드라인M" panose="02030600000101010101" pitchFamily="18" charset="-127"/>
                <a:ea typeface="HY헤드라인M" panose="02030600000101010101" pitchFamily="18" charset="-127"/>
              </a:rPr>
              <a:t>재무지표는</a:t>
            </a:r>
            <a:r>
              <a:rPr lang="ko-KR" altLang="en-US" dirty="0">
                <a:solidFill>
                  <a:srgbClr val="000000"/>
                </a:solidFill>
                <a:latin typeface="HY헤드라인M" panose="02030600000101010101" pitchFamily="18" charset="-127"/>
                <a:ea typeface="HY헤드라인M" panose="02030600000101010101" pitchFamily="18" charset="-127"/>
              </a:rPr>
              <a:t> 단기적 성과를 측정</a:t>
            </a:r>
          </a:p>
          <a:p>
            <a:pPr algn="just" latinLnBrk="0">
              <a:lnSpc>
                <a:spcPct val="130000"/>
              </a:lnSpc>
            </a:pPr>
            <a:r>
              <a:rPr lang="ko-KR" altLang="en-US" dirty="0">
                <a:solidFill>
                  <a:srgbClr val="000000"/>
                </a:solidFill>
                <a:latin typeface="굴림" panose="020B0600000101010101" pitchFamily="50" charset="-127"/>
                <a:ea typeface="HY헤드라인M" panose="02030600000101010101" pitchFamily="18" charset="-127"/>
              </a:rPr>
              <a:t>  </a:t>
            </a:r>
            <a:r>
              <a:rPr lang="en-US" altLang="ko-KR" dirty="0">
                <a:solidFill>
                  <a:srgbClr val="000000"/>
                </a:solidFill>
                <a:latin typeface="HY헤드라인M" panose="02030600000101010101" pitchFamily="18" charset="-127"/>
                <a:ea typeface="HY헤드라인M" panose="02030600000101010101" pitchFamily="18" charset="-127"/>
              </a:rPr>
              <a:t>- </a:t>
            </a:r>
            <a:r>
              <a:rPr lang="ko-KR" altLang="en-US" dirty="0">
                <a:solidFill>
                  <a:srgbClr val="000000"/>
                </a:solidFill>
                <a:latin typeface="HY헤드라인M" panose="02030600000101010101" pitchFamily="18" charset="-127"/>
                <a:ea typeface="HY헤드라인M" panose="02030600000101010101" pitchFamily="18" charset="-127"/>
              </a:rPr>
              <a:t>기업의 핵심성공요소를 찾아내어 이를 비재무성과지표로 사용 </a:t>
            </a:r>
            <a:endParaRPr lang="ko-KR" altLang="en-US" dirty="0">
              <a:latin typeface="HY헤드라인M" panose="02030600000101010101" pitchFamily="18" charset="-127"/>
              <a:ea typeface="HY헤드라인M" panose="02030600000101010101" pitchFamily="18" charset="-127"/>
            </a:endParaRPr>
          </a:p>
          <a:p>
            <a:pPr algn="just" latinLnBrk="0">
              <a:lnSpc>
                <a:spcPct val="130000"/>
              </a:lnSpc>
            </a:pPr>
            <a:r>
              <a:rPr lang="ko-KR" altLang="en-US" dirty="0">
                <a:solidFill>
                  <a:srgbClr val="000000"/>
                </a:solidFill>
                <a:latin typeface="굴림" panose="020B0600000101010101" pitchFamily="50" charset="-127"/>
                <a:ea typeface="HY헤드라인M" panose="02030600000101010101" pitchFamily="18" charset="-127"/>
              </a:rPr>
              <a:t>     </a:t>
            </a:r>
            <a:r>
              <a:rPr lang="ko-KR" altLang="en-US" dirty="0">
                <a:solidFill>
                  <a:srgbClr val="000000"/>
                </a:solidFill>
                <a:latin typeface="HY헤드라인M" panose="02030600000101010101" pitchFamily="18" charset="-127"/>
                <a:ea typeface="HY헤드라인M" panose="02030600000101010101" pitchFamily="18" charset="-127"/>
              </a:rPr>
              <a:t>⇒ 성과관리제도가 기업성공전략 수행에 크게 기여 </a:t>
            </a:r>
            <a:endParaRPr lang="ko-KR" altLang="en-US" dirty="0">
              <a:latin typeface="HY헤드라인M" panose="02030600000101010101" pitchFamily="18" charset="-127"/>
              <a:ea typeface="HY헤드라인M" panose="02030600000101010101" pitchFamily="18" charset="-127"/>
            </a:endParaRPr>
          </a:p>
          <a:p>
            <a:pPr>
              <a:lnSpc>
                <a:spcPct val="130000"/>
              </a:lnSpc>
            </a:pPr>
            <a:endParaRPr lang="ko-KR" altLang="en-US" dirty="0">
              <a:latin typeface="HY헤드라인M" panose="02030600000101010101" pitchFamily="18" charset="-127"/>
              <a:ea typeface="HY헤드라인M" panose="02030600000101010101" pitchFamily="18" charset="-127"/>
            </a:endParaRPr>
          </a:p>
        </p:txBody>
      </p:sp>
    </p:spTree>
    <p:extLst>
      <p:ext uri="{BB962C8B-B14F-4D97-AF65-F5344CB8AC3E}">
        <p14:creationId xmlns:p14="http://schemas.microsoft.com/office/powerpoint/2010/main" val="1246843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584775"/>
          </a:xfrm>
          <a:prstGeom prst="rect">
            <a:avLst/>
          </a:prstGeom>
          <a:noFill/>
        </p:spPr>
        <p:txBody>
          <a:bodyPr wrap="square" rtlCol="0">
            <a:spAutoFit/>
          </a:bodyPr>
          <a:lstStyle/>
          <a:p>
            <a:r>
              <a:rPr lang="en-US" altLang="ko-KR" sz="3200" b="1" dirty="0">
                <a:latin typeface="Times New Roman" panose="02020603050405020304" pitchFamily="18" charset="0"/>
                <a:cs typeface="Times New Roman" panose="02020603050405020304" pitchFamily="18" charset="0"/>
              </a:rPr>
              <a:t>BSC</a:t>
            </a:r>
            <a:r>
              <a:rPr lang="ko-KR" altLang="en-US" sz="3200" b="1" dirty="0">
                <a:latin typeface="Times New Roman" panose="02020603050405020304" pitchFamily="18" charset="0"/>
                <a:cs typeface="Times New Roman" panose="02020603050405020304" pitchFamily="18" charset="0"/>
              </a:rPr>
              <a:t>란</a:t>
            </a:r>
            <a:r>
              <a:rPr lang="en-US" altLang="ko-KR" sz="3200" b="1" dirty="0">
                <a:latin typeface="Times New Roman" panose="02020603050405020304" pitchFamily="18" charset="0"/>
                <a:cs typeface="Times New Roman" panose="02020603050405020304" pitchFamily="18" charset="0"/>
              </a:rPr>
              <a:t>?</a:t>
            </a:r>
            <a:endParaRPr lang="ko-KR" altLang="en-US" sz="32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842469"/>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직사각형 1"/>
          <p:cNvSpPr/>
          <p:nvPr/>
        </p:nvSpPr>
        <p:spPr>
          <a:xfrm>
            <a:off x="479367" y="1033880"/>
            <a:ext cx="11150138" cy="5410712"/>
          </a:xfrm>
          <a:prstGeom prst="rect">
            <a:avLst/>
          </a:prstGeom>
        </p:spPr>
        <p:txBody>
          <a:bodyPr wrap="square">
            <a:spAutoFit/>
          </a:bodyPr>
          <a:lstStyle/>
          <a:p>
            <a:pPr>
              <a:lnSpc>
                <a:spcPct val="130000"/>
              </a:lnSpc>
            </a:pPr>
            <a:r>
              <a:rPr lang="ko-KR" altLang="en-US" b="1" dirty="0" err="1">
                <a:solidFill>
                  <a:srgbClr val="0000FF"/>
                </a:solidFill>
                <a:latin typeface="HY헤드라인M" panose="02030600000101010101" pitchFamily="18" charset="-127"/>
                <a:ea typeface="HY헤드라인M" panose="02030600000101010101" pitchFamily="18" charset="-127"/>
              </a:rPr>
              <a:t>균형성과표</a:t>
            </a:r>
            <a:r>
              <a:rPr lang="ko-KR" altLang="en-US" b="1" dirty="0">
                <a:latin typeface="HY헤드라인M" panose="02030600000101010101" pitchFamily="18" charset="-127"/>
                <a:ea typeface="HY헤드라인M" panose="02030600000101010101" pitchFamily="18" charset="-127"/>
              </a:rPr>
              <a:t> </a:t>
            </a:r>
            <a:r>
              <a:rPr lang="en-US" altLang="ko-KR" dirty="0">
                <a:latin typeface="HY헤드라인M" panose="02030600000101010101" pitchFamily="18" charset="-127"/>
                <a:ea typeface="HY헤드라인M" panose="02030600000101010101" pitchFamily="18" charset="-127"/>
              </a:rPr>
              <a:t>(BSC, Balanced Scorecard) </a:t>
            </a:r>
          </a:p>
          <a:p>
            <a:pPr>
              <a:lnSpc>
                <a:spcPct val="130000"/>
              </a:lnSpc>
            </a:pPr>
            <a:r>
              <a:rPr lang="en-US" altLang="ko-KR" dirty="0">
                <a:latin typeface="굴림" panose="020B0600000101010101" pitchFamily="50" charset="-127"/>
                <a:ea typeface="HY헤드라인M" panose="02030600000101010101" pitchFamily="18" charset="-127"/>
              </a:rPr>
              <a:t>  </a:t>
            </a:r>
            <a:r>
              <a:rPr lang="en-US" altLang="ko-KR" dirty="0">
                <a:latin typeface="HY헤드라인M" panose="02030600000101010101" pitchFamily="18" charset="-127"/>
                <a:ea typeface="HY헤드라인M" panose="02030600000101010101" pitchFamily="18" charset="-127"/>
              </a:rPr>
              <a:t>- </a:t>
            </a:r>
            <a:r>
              <a:rPr lang="ko-KR" altLang="en-US" dirty="0" err="1">
                <a:latin typeface="HY헤드라인M" panose="02030600000101010101" pitchFamily="18" charset="-127"/>
                <a:ea typeface="HY헤드라인M" panose="02030600000101010101" pitchFamily="18" charset="-127"/>
              </a:rPr>
              <a:t>재무지표와</a:t>
            </a:r>
            <a:r>
              <a:rPr lang="ko-KR" altLang="en-US" dirty="0">
                <a:latin typeface="HY헤드라인M" panose="02030600000101010101" pitchFamily="18" charset="-127"/>
                <a:ea typeface="HY헤드라인M" panose="02030600000101010101" pitchFamily="18" charset="-127"/>
              </a:rPr>
              <a:t> 비재무지표를 균형적으로 성과평가에 사용하는 성과관리제도 </a:t>
            </a:r>
          </a:p>
          <a:p>
            <a:pPr>
              <a:lnSpc>
                <a:spcPct val="130000"/>
              </a:lnSpc>
            </a:pPr>
            <a:r>
              <a:rPr lang="ko-KR" altLang="en-US" dirty="0">
                <a:latin typeface="굴림" panose="020B0600000101010101" pitchFamily="50" charset="-127"/>
                <a:ea typeface="HY헤드라인M" panose="02030600000101010101" pitchFamily="18" charset="-127"/>
              </a:rPr>
              <a:t>  </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관리회계학자인 </a:t>
            </a:r>
            <a:r>
              <a:rPr lang="en-US" altLang="ko-KR" dirty="0">
                <a:latin typeface="HY헤드라인M" panose="02030600000101010101" pitchFamily="18" charset="-127"/>
                <a:ea typeface="HY헤드라인M" panose="02030600000101010101" pitchFamily="18" charset="-127"/>
              </a:rPr>
              <a:t>Kaplan</a:t>
            </a:r>
            <a:r>
              <a:rPr lang="ko-KR" altLang="en-US" dirty="0">
                <a:latin typeface="HY헤드라인M" panose="02030600000101010101" pitchFamily="18" charset="-127"/>
                <a:ea typeface="HY헤드라인M" panose="02030600000101010101" pitchFamily="18" charset="-127"/>
              </a:rPr>
              <a:t>과 경영자문가인 </a:t>
            </a:r>
            <a:r>
              <a:rPr lang="en-US" altLang="ko-KR" dirty="0">
                <a:latin typeface="HY헤드라인M" panose="02030600000101010101" pitchFamily="18" charset="-127"/>
                <a:ea typeface="HY헤드라인M" panose="02030600000101010101" pitchFamily="18" charset="-127"/>
              </a:rPr>
              <a:t>Norton</a:t>
            </a:r>
            <a:r>
              <a:rPr lang="ko-KR" altLang="en-US" dirty="0">
                <a:latin typeface="HY헤드라인M" panose="02030600000101010101" pitchFamily="18" charset="-127"/>
                <a:ea typeface="HY헤드라인M" panose="02030600000101010101" pitchFamily="18" charset="-127"/>
              </a:rPr>
              <a:t>에 의해 최근에 정립 </a:t>
            </a:r>
          </a:p>
          <a:p>
            <a:pPr>
              <a:lnSpc>
                <a:spcPct val="130000"/>
              </a:lnSpc>
            </a:pPr>
            <a:r>
              <a:rPr lang="ko-KR" altLang="en-US" dirty="0">
                <a:latin typeface="굴림" panose="020B0600000101010101" pitchFamily="50" charset="-127"/>
                <a:ea typeface="HY헤드라인M" panose="02030600000101010101" pitchFamily="18" charset="-127"/>
              </a:rPr>
              <a:t>  </a:t>
            </a:r>
            <a:r>
              <a:rPr lang="en-US" altLang="ko-KR" dirty="0">
                <a:latin typeface="HY헤드라인M" panose="02030600000101010101" pitchFamily="18" charset="-127"/>
                <a:ea typeface="HY헤드라인M" panose="02030600000101010101" pitchFamily="18" charset="-127"/>
              </a:rPr>
              <a:t>- 4</a:t>
            </a:r>
            <a:r>
              <a:rPr lang="ko-KR" altLang="en-US" dirty="0">
                <a:latin typeface="HY헤드라인M" panose="02030600000101010101" pitchFamily="18" charset="-127"/>
                <a:ea typeface="HY헤드라인M" panose="02030600000101010101" pitchFamily="18" charset="-127"/>
              </a:rPr>
              <a:t>가지 관점 성과평가 </a:t>
            </a:r>
            <a:r>
              <a:rPr lang="en-US" altLang="ko-KR" dirty="0">
                <a:latin typeface="HY헤드라인M" panose="02030600000101010101" pitchFamily="18" charset="-127"/>
                <a:ea typeface="HY헤드라인M" panose="02030600000101010101" pitchFamily="18" charset="-127"/>
              </a:rPr>
              <a:t>:</a:t>
            </a:r>
            <a:r>
              <a:rPr lang="en-US" altLang="ko-KR" dirty="0">
                <a:latin typeface="굴림" panose="020B0600000101010101" pitchFamily="50"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재무적 관점</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고객의 관점</a:t>
            </a:r>
            <a:r>
              <a:rPr lang="en-US" altLang="ko-KR" dirty="0">
                <a:latin typeface="HY헤드라인M" panose="02030600000101010101" pitchFamily="18" charset="-127"/>
                <a:ea typeface="HY헤드라인M" panose="02030600000101010101" pitchFamily="18" charset="-127"/>
              </a:rPr>
              <a:t>,</a:t>
            </a:r>
          </a:p>
          <a:p>
            <a:pPr>
              <a:lnSpc>
                <a:spcPct val="130000"/>
              </a:lnSpc>
            </a:pP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내부 프로세스 관점</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학습과 성장의 관점</a:t>
            </a:r>
          </a:p>
          <a:p>
            <a:pPr>
              <a:lnSpc>
                <a:spcPct val="130000"/>
              </a:lnSpc>
            </a:pPr>
            <a:endParaRPr lang="ko-KR" altLang="en-US" dirty="0">
              <a:latin typeface="HY헤드라인M" panose="02030600000101010101" pitchFamily="18" charset="-127"/>
              <a:ea typeface="HY헤드라인M" panose="02030600000101010101" pitchFamily="18" charset="-127"/>
            </a:endParaRPr>
          </a:p>
          <a:p>
            <a:pPr>
              <a:lnSpc>
                <a:spcPct val="130000"/>
              </a:lnSpc>
            </a:pPr>
            <a:r>
              <a:rPr lang="ko-KR" altLang="en-US" b="1" dirty="0">
                <a:latin typeface="HY헤드라인M" panose="02030600000101010101" pitchFamily="18" charset="-127"/>
                <a:ea typeface="HY헤드라인M" panose="02030600000101010101" pitchFamily="18" charset="-127"/>
              </a:rPr>
              <a:t> </a:t>
            </a:r>
            <a:r>
              <a:rPr lang="ko-KR" altLang="en-US" b="1" dirty="0">
                <a:solidFill>
                  <a:srgbClr val="0000FF"/>
                </a:solidFill>
                <a:latin typeface="HY헤드라인M" panose="02030600000101010101" pitchFamily="18" charset="-127"/>
                <a:ea typeface="HY헤드라인M" panose="02030600000101010101" pitchFamily="18" charset="-127"/>
              </a:rPr>
              <a:t>재무적 관점 </a:t>
            </a:r>
            <a:r>
              <a:rPr lang="en-US" altLang="ko-KR" dirty="0">
                <a:latin typeface="HY헤드라인M" panose="02030600000101010101" pitchFamily="18" charset="-127"/>
                <a:ea typeface="HY헤드라인M" panose="02030600000101010101" pitchFamily="18" charset="-127"/>
              </a:rPr>
              <a:t>(Financial Perspective) </a:t>
            </a:r>
          </a:p>
          <a:p>
            <a:pPr>
              <a:lnSpc>
                <a:spcPct val="130000"/>
              </a:lnSpc>
            </a:pPr>
            <a:r>
              <a:rPr lang="en-US" altLang="ko-KR" dirty="0">
                <a:latin typeface="굴림" panose="020B0600000101010101" pitchFamily="50" charset="-127"/>
                <a:ea typeface="HY헤드라인M" panose="02030600000101010101" pitchFamily="18" charset="-127"/>
              </a:rPr>
              <a:t> </a:t>
            </a:r>
            <a:r>
              <a:rPr lang="en-US" altLang="ko-KR" dirty="0">
                <a:latin typeface="HY헤드라인M" panose="02030600000101010101" pitchFamily="18" charset="-127"/>
                <a:ea typeface="HY헤드라인M" panose="02030600000101010101" pitchFamily="18" charset="-127"/>
              </a:rPr>
              <a:t> - </a:t>
            </a:r>
            <a:r>
              <a:rPr lang="ko-KR" altLang="en-US" dirty="0">
                <a:latin typeface="HY헤드라인M" panose="02030600000101010101" pitchFamily="18" charset="-127"/>
                <a:ea typeface="HY헤드라인M" panose="02030600000101010101" pitchFamily="18" charset="-127"/>
              </a:rPr>
              <a:t>주주의 부를 최대로 하고자 하는 관점 ⇒ 전통적인 </a:t>
            </a:r>
            <a:r>
              <a:rPr lang="ko-KR" altLang="en-US" dirty="0" err="1">
                <a:latin typeface="HY헤드라인M" panose="02030600000101010101" pitchFamily="18" charset="-127"/>
                <a:ea typeface="HY헤드라인M" panose="02030600000101010101" pitchFamily="18" charset="-127"/>
              </a:rPr>
              <a:t>재무지표를</a:t>
            </a:r>
            <a:r>
              <a:rPr lang="ko-KR" altLang="en-US" dirty="0">
                <a:latin typeface="HY헤드라인M" panose="02030600000101010101" pitchFamily="18" charset="-127"/>
                <a:ea typeface="HY헤드라인M" panose="02030600000101010101" pitchFamily="18" charset="-127"/>
              </a:rPr>
              <a:t> 사용</a:t>
            </a:r>
          </a:p>
          <a:p>
            <a:pPr>
              <a:lnSpc>
                <a:spcPct val="130000"/>
              </a:lnSpc>
            </a:pPr>
            <a:r>
              <a:rPr lang="ko-KR" altLang="en-US" dirty="0">
                <a:latin typeface="굴림" panose="020B0600000101010101" pitchFamily="50" charset="-127"/>
                <a:ea typeface="HY헤드라인M" panose="02030600000101010101" pitchFamily="18" charset="-127"/>
              </a:rPr>
              <a:t>  </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영리단체에서 가장 최종적인 성과목표</a:t>
            </a:r>
            <a:endParaRPr lang="en-US" altLang="ko-KR" dirty="0">
              <a:latin typeface="HY헤드라인M" panose="02030600000101010101" pitchFamily="18" charset="-127"/>
              <a:ea typeface="HY헤드라인M" panose="02030600000101010101" pitchFamily="18" charset="-127"/>
            </a:endParaRPr>
          </a:p>
          <a:p>
            <a:pPr>
              <a:spcBef>
                <a:spcPct val="50000"/>
              </a:spcBef>
            </a:pPr>
            <a:r>
              <a:rPr lang="ko-KR" altLang="en-US" b="1" dirty="0">
                <a:solidFill>
                  <a:srgbClr val="0000FF"/>
                </a:solidFill>
                <a:latin typeface="HY헤드라인M" panose="02030600000101010101" pitchFamily="18" charset="-127"/>
                <a:ea typeface="HY헤드라인M" panose="02030600000101010101" pitchFamily="18" charset="-127"/>
              </a:rPr>
              <a:t>고객의 관점 </a:t>
            </a:r>
            <a:r>
              <a:rPr lang="en-US" altLang="ko-KR" dirty="0">
                <a:latin typeface="HY헤드라인M" panose="02030600000101010101" pitchFamily="18" charset="-127"/>
                <a:ea typeface="HY헤드라인M" panose="02030600000101010101" pitchFamily="18" charset="-127"/>
              </a:rPr>
              <a:t>(Customers Perspective) </a:t>
            </a:r>
          </a:p>
          <a:p>
            <a:pPr>
              <a:spcBef>
                <a:spcPct val="50000"/>
              </a:spcBef>
            </a:pPr>
            <a:r>
              <a:rPr lang="en-US" altLang="ko-KR" dirty="0">
                <a:latin typeface="HY헤드라인M" panose="02030600000101010101" pitchFamily="18" charset="-127"/>
                <a:ea typeface="HY헤드라인M" panose="02030600000101010101" pitchFamily="18" charset="-127"/>
              </a:rPr>
              <a:t>   - </a:t>
            </a:r>
            <a:r>
              <a:rPr lang="ko-KR" altLang="en-US" dirty="0">
                <a:latin typeface="HY헤드라인M" panose="02030600000101010101" pitchFamily="18" charset="-127"/>
                <a:ea typeface="HY헤드라인M" panose="02030600000101010101" pitchFamily="18" charset="-127"/>
              </a:rPr>
              <a:t>고객만족에 대한 성과를 측정 </a:t>
            </a:r>
          </a:p>
          <a:p>
            <a:pPr>
              <a:spcBef>
                <a:spcPct val="50000"/>
              </a:spcBef>
            </a:pPr>
            <a:r>
              <a:rPr lang="ko-KR" altLang="en-US" dirty="0">
                <a:latin typeface="HY헤드라인M" panose="02030600000101010101" pitchFamily="18" charset="-127"/>
                <a:ea typeface="HY헤드라인M" panose="02030600000101010101" pitchFamily="18" charset="-127"/>
              </a:rPr>
              <a:t>   </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재무적 성과를 위해서는 고객만족이 필수적이라는 분명히 인식 </a:t>
            </a:r>
          </a:p>
          <a:p>
            <a:pPr>
              <a:spcBef>
                <a:spcPct val="50000"/>
              </a:spcBef>
            </a:pPr>
            <a:r>
              <a:rPr lang="ko-KR" altLang="en-US" dirty="0">
                <a:latin typeface="Times New Roman" panose="02020603050405020304" pitchFamily="18" charset="0"/>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  </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고객만족도 조사</a:t>
            </a:r>
            <a:r>
              <a:rPr lang="en-US" altLang="ko-KR" dirty="0">
                <a:latin typeface="HY헤드라인M" panose="02030600000101010101" pitchFamily="18" charset="-127"/>
                <a:ea typeface="HY헤드라인M" panose="02030600000101010101" pitchFamily="18" charset="-127"/>
              </a:rPr>
              <a:t>, </a:t>
            </a:r>
            <a:r>
              <a:rPr lang="ko-KR" altLang="en-US" dirty="0" err="1">
                <a:latin typeface="HY헤드라인M" panose="02030600000101010101" pitchFamily="18" charset="-127"/>
                <a:ea typeface="HY헤드라인M" panose="02030600000101010101" pitchFamily="18" charset="-127"/>
              </a:rPr>
              <a:t>고객확보율</a:t>
            </a:r>
            <a:r>
              <a:rPr lang="en-US" altLang="ko-KR" dirty="0">
                <a:latin typeface="HY헤드라인M" panose="02030600000101010101" pitchFamily="18" charset="-127"/>
                <a:ea typeface="HY헤드라인M" panose="02030600000101010101" pitchFamily="18" charset="-127"/>
              </a:rPr>
              <a:t>, </a:t>
            </a:r>
            <a:r>
              <a:rPr lang="ko-KR" altLang="en-US" dirty="0" err="1">
                <a:latin typeface="HY헤드라인M" panose="02030600000101010101" pitchFamily="18" charset="-127"/>
                <a:ea typeface="HY헤드라인M" panose="02030600000101010101" pitchFamily="18" charset="-127"/>
              </a:rPr>
              <a:t>고객유지</a:t>
            </a:r>
            <a:r>
              <a:rPr lang="en-US" altLang="ko-KR" dirty="0">
                <a:latin typeface="HY헤드라인M" panose="02030600000101010101" pitchFamily="18" charset="-127"/>
                <a:ea typeface="HY헤드라인M" panose="02030600000101010101" pitchFamily="18" charset="-127"/>
              </a:rPr>
              <a:t>(</a:t>
            </a:r>
            <a:r>
              <a:rPr lang="ko-KR" altLang="en-US" dirty="0">
                <a:latin typeface="HY헤드라인M" panose="02030600000101010101" pitchFamily="18" charset="-127"/>
                <a:ea typeface="HY헤드라인M" panose="02030600000101010101" pitchFamily="18" charset="-127"/>
              </a:rPr>
              <a:t>이탈</a:t>
            </a:r>
            <a:r>
              <a:rPr lang="en-US" altLang="ko-KR" dirty="0">
                <a:latin typeface="HY헤드라인M" panose="02030600000101010101" pitchFamily="18" charset="-127"/>
                <a:ea typeface="HY헤드라인M" panose="02030600000101010101" pitchFamily="18" charset="-127"/>
              </a:rPr>
              <a:t>)</a:t>
            </a:r>
            <a:r>
              <a:rPr lang="ko-KR" altLang="en-US" dirty="0">
                <a:latin typeface="HY헤드라인M" panose="02030600000101010101" pitchFamily="18" charset="-127"/>
                <a:ea typeface="HY헤드라인M" panose="02030600000101010101" pitchFamily="18" charset="-127"/>
              </a:rPr>
              <a:t>율</a:t>
            </a:r>
            <a:r>
              <a:rPr lang="en-US" altLang="ko-KR" dirty="0">
                <a:latin typeface="HY헤드라인M" panose="02030600000101010101" pitchFamily="18" charset="-127"/>
                <a:ea typeface="HY헤드라인M" panose="02030600000101010101" pitchFamily="18" charset="-127"/>
              </a:rPr>
              <a:t>, </a:t>
            </a:r>
            <a:r>
              <a:rPr lang="ko-KR" altLang="en-US" dirty="0" err="1">
                <a:latin typeface="HY헤드라인M" panose="02030600000101010101" pitchFamily="18" charset="-127"/>
                <a:ea typeface="HY헤드라인M" panose="02030600000101010101" pitchFamily="18" charset="-127"/>
              </a:rPr>
              <a:t>반복구매율</a:t>
            </a:r>
            <a:r>
              <a:rPr lang="ko-KR" altLang="en-US" dirty="0">
                <a:latin typeface="HY헤드라인M" panose="02030600000101010101" pitchFamily="18" charset="-127"/>
                <a:ea typeface="HY헤드라인M" panose="02030600000101010101" pitchFamily="18" charset="-127"/>
              </a:rPr>
              <a:t> 등을 사용 </a:t>
            </a:r>
          </a:p>
          <a:p>
            <a:pPr>
              <a:spcBef>
                <a:spcPct val="50000"/>
              </a:spcBef>
            </a:pPr>
            <a:r>
              <a:rPr lang="ko-KR" altLang="en-US" dirty="0">
                <a:latin typeface="HY헤드라인M" panose="02030600000101010101" pitchFamily="18" charset="-127"/>
                <a:ea typeface="HY헤드라인M" panose="02030600000101010101" pitchFamily="18" charset="-127"/>
              </a:rPr>
              <a:t>  </a:t>
            </a:r>
            <a:r>
              <a:rPr lang="ko-KR" altLang="en-US" dirty="0">
                <a:latin typeface="Times New Roman" panose="02020603050405020304" pitchFamily="18" charset="0"/>
                <a:ea typeface="HY헤드라인M" panose="02030600000101010101" pitchFamily="18" charset="-127"/>
              </a:rPr>
              <a:t> </a:t>
            </a:r>
            <a:r>
              <a:rPr lang="en-US" altLang="ko-KR" dirty="0">
                <a:latin typeface="HY헤드라인M" panose="02030600000101010101" pitchFamily="18" charset="-127"/>
                <a:ea typeface="HY헤드라인M" panose="02030600000101010101" pitchFamily="18" charset="-127"/>
              </a:rPr>
              <a:t>- </a:t>
            </a:r>
            <a:r>
              <a:rPr lang="ko-KR" altLang="en-US" dirty="0">
                <a:latin typeface="HY헤드라인M" panose="02030600000101010101" pitchFamily="18" charset="-127"/>
                <a:ea typeface="HY헤드라인M" panose="02030600000101010101" pitchFamily="18" charset="-127"/>
              </a:rPr>
              <a:t>최종적인 지표는 아님</a:t>
            </a:r>
            <a:r>
              <a:rPr lang="en-US" altLang="ko-KR" dirty="0">
                <a:latin typeface="HY헤드라인M" panose="02030600000101010101" pitchFamily="18" charset="-127"/>
                <a:ea typeface="HY헤드라인M" panose="02030600000101010101" pitchFamily="18" charset="-127"/>
              </a:rPr>
              <a:t>(</a:t>
            </a:r>
            <a:r>
              <a:rPr lang="ko-KR" altLang="en-US" dirty="0">
                <a:latin typeface="HY헤드라인M" panose="02030600000101010101" pitchFamily="18" charset="-127"/>
                <a:ea typeface="HY헤드라인M" panose="02030600000101010101" pitchFamily="18" charset="-127"/>
              </a:rPr>
              <a:t>적자기업은 장기적으로 생존할 수 없으므로</a:t>
            </a:r>
            <a:r>
              <a:rPr lang="en-US" altLang="ko-KR" dirty="0">
                <a:latin typeface="HY헤드라인M" panose="02030600000101010101" pitchFamily="18" charset="-127"/>
                <a:ea typeface="HY헤드라인M" panose="02030600000101010101" pitchFamily="18" charset="-127"/>
              </a:rPr>
              <a:t>)</a:t>
            </a:r>
            <a:endParaRPr lang="ko-KR" altLang="en-US" dirty="0"/>
          </a:p>
        </p:txBody>
      </p:sp>
    </p:spTree>
    <p:extLst>
      <p:ext uri="{BB962C8B-B14F-4D97-AF65-F5344CB8AC3E}">
        <p14:creationId xmlns:p14="http://schemas.microsoft.com/office/powerpoint/2010/main" val="2984164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584775"/>
          </a:xfrm>
          <a:prstGeom prst="rect">
            <a:avLst/>
          </a:prstGeom>
          <a:noFill/>
        </p:spPr>
        <p:txBody>
          <a:bodyPr wrap="square" rtlCol="0">
            <a:spAutoFit/>
          </a:bodyPr>
          <a:lstStyle/>
          <a:p>
            <a:r>
              <a:rPr lang="en-US" altLang="ko-KR" sz="3200" b="1" dirty="0">
                <a:latin typeface="Times New Roman" panose="02020603050405020304" pitchFamily="18" charset="0"/>
                <a:cs typeface="Times New Roman" panose="02020603050405020304" pitchFamily="18" charset="0"/>
              </a:rPr>
              <a:t>BSC</a:t>
            </a:r>
            <a:r>
              <a:rPr lang="ko-KR" altLang="en-US" sz="3200" b="1" dirty="0">
                <a:latin typeface="Times New Roman" panose="02020603050405020304" pitchFamily="18" charset="0"/>
                <a:cs typeface="Times New Roman" panose="02020603050405020304" pitchFamily="18" charset="0"/>
              </a:rPr>
              <a:t>란</a:t>
            </a:r>
            <a:r>
              <a:rPr lang="en-US" altLang="ko-KR" sz="3200" b="1" dirty="0">
                <a:latin typeface="Times New Roman" panose="02020603050405020304" pitchFamily="18" charset="0"/>
                <a:cs typeface="Times New Roman" panose="02020603050405020304" pitchFamily="18" charset="0"/>
              </a:rPr>
              <a:t>?</a:t>
            </a:r>
            <a:endParaRPr lang="ko-KR" altLang="en-US" sz="32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842469"/>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직사각형 1"/>
          <p:cNvSpPr/>
          <p:nvPr/>
        </p:nvSpPr>
        <p:spPr>
          <a:xfrm>
            <a:off x="365760" y="1075225"/>
            <a:ext cx="11316393" cy="5176802"/>
          </a:xfrm>
          <a:prstGeom prst="rect">
            <a:avLst/>
          </a:prstGeom>
        </p:spPr>
        <p:txBody>
          <a:bodyPr wrap="square">
            <a:spAutoFit/>
          </a:bodyPr>
          <a:lstStyle/>
          <a:p>
            <a:pPr>
              <a:lnSpc>
                <a:spcPct val="130000"/>
              </a:lnSpc>
              <a:spcBef>
                <a:spcPts val="600"/>
              </a:spcBef>
            </a:pPr>
            <a:r>
              <a:rPr lang="ko-KR" altLang="en-US" sz="1600" b="1" dirty="0">
                <a:solidFill>
                  <a:srgbClr val="0000FF"/>
                </a:solidFill>
                <a:latin typeface="HY헤드라인M" panose="02030600000101010101" pitchFamily="18" charset="-127"/>
                <a:ea typeface="HY헤드라인M" panose="02030600000101010101" pitchFamily="18" charset="-127"/>
              </a:rPr>
              <a:t>내부 프로세스 관점 </a:t>
            </a:r>
            <a:r>
              <a:rPr lang="en-US" altLang="ko-KR" sz="1600" dirty="0">
                <a:latin typeface="HY헤드라인M" panose="02030600000101010101" pitchFamily="18" charset="-127"/>
                <a:ea typeface="HY헤드라인M" panose="02030600000101010101" pitchFamily="18" charset="-127"/>
              </a:rPr>
              <a:t>(Internal Process Perspective) </a:t>
            </a:r>
          </a:p>
          <a:p>
            <a:pPr>
              <a:lnSpc>
                <a:spcPct val="130000"/>
              </a:lnSpc>
              <a:spcBef>
                <a:spcPts val="600"/>
              </a:spcBef>
            </a:pPr>
            <a:r>
              <a:rPr lang="en-US" altLang="ko-KR" sz="1600" dirty="0">
                <a:latin typeface="HY헤드라인M" panose="02030600000101010101" pitchFamily="18" charset="-127"/>
                <a:ea typeface="HY헤드라인M" panose="02030600000101010101" pitchFamily="18" charset="-127"/>
              </a:rPr>
              <a:t>   - </a:t>
            </a:r>
            <a:r>
              <a:rPr lang="ko-KR" altLang="en-US" sz="1600" dirty="0">
                <a:latin typeface="HY헤드라인M" panose="02030600000101010101" pitchFamily="18" charset="-127"/>
                <a:ea typeface="HY헤드라인M" panose="02030600000101010101" pitchFamily="18" charset="-127"/>
              </a:rPr>
              <a:t>기업 내부의 업무 프로세스의 효율성을 측정 </a:t>
            </a:r>
          </a:p>
          <a:p>
            <a:pPr>
              <a:lnSpc>
                <a:spcPct val="130000"/>
              </a:lnSpc>
              <a:spcBef>
                <a:spcPts val="600"/>
              </a:spcBef>
            </a:pPr>
            <a:r>
              <a:rPr lang="ko-KR" altLang="en-US" sz="1600" dirty="0">
                <a:latin typeface="굴림" panose="020B0600000101010101" pitchFamily="50"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  </a:t>
            </a:r>
            <a:r>
              <a:rPr lang="en-US" altLang="ko-KR" sz="1600" dirty="0">
                <a:latin typeface="HY헤드라인M" panose="02030600000101010101" pitchFamily="18"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기업의 모든 프로세스가 효율적으로 운영 </a:t>
            </a:r>
          </a:p>
          <a:p>
            <a:pPr>
              <a:lnSpc>
                <a:spcPct val="130000"/>
              </a:lnSpc>
              <a:spcBef>
                <a:spcPts val="600"/>
              </a:spcBef>
            </a:pPr>
            <a:r>
              <a:rPr lang="ko-KR" altLang="en-US" sz="1600" dirty="0">
                <a:latin typeface="굴림" panose="020B0600000101010101" pitchFamily="50"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  </a:t>
            </a:r>
            <a:r>
              <a:rPr lang="ko-KR" altLang="en-US" sz="1600" dirty="0">
                <a:latin typeface="굴림" panose="020B0600000101010101" pitchFamily="50"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 낮은 원가 수준을 유지하여 저렴한 가격의 제품을 고객에게 제공 </a:t>
            </a:r>
          </a:p>
          <a:p>
            <a:pPr>
              <a:lnSpc>
                <a:spcPct val="130000"/>
              </a:lnSpc>
              <a:spcBef>
                <a:spcPts val="600"/>
              </a:spcBef>
            </a:pPr>
            <a:r>
              <a:rPr lang="ko-KR" altLang="en-US" sz="1600" dirty="0">
                <a:latin typeface="HY헤드라인M" panose="02030600000101010101" pitchFamily="18" charset="-127"/>
                <a:ea typeface="HY헤드라인M" panose="02030600000101010101" pitchFamily="18" charset="-127"/>
              </a:rPr>
              <a:t>  </a:t>
            </a:r>
            <a:r>
              <a:rPr lang="ko-KR" altLang="en-US" sz="1600" dirty="0">
                <a:latin typeface="굴림" panose="020B0600000101010101" pitchFamily="50" charset="-127"/>
                <a:ea typeface="HY헤드라인M" panose="02030600000101010101" pitchFamily="18" charset="-127"/>
              </a:rPr>
              <a:t> </a:t>
            </a:r>
            <a:r>
              <a:rPr lang="en-US" altLang="ko-KR" sz="1600" dirty="0">
                <a:latin typeface="HY헤드라인M" panose="02030600000101010101" pitchFamily="18"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불량률</a:t>
            </a:r>
            <a:r>
              <a:rPr lang="en-US" altLang="ko-KR" sz="1600" dirty="0">
                <a:latin typeface="HY헤드라인M" panose="02030600000101010101" pitchFamily="18" charset="-127"/>
                <a:ea typeface="HY헤드라인M" panose="02030600000101010101" pitchFamily="18" charset="-127"/>
              </a:rPr>
              <a:t>(Defect Rate), </a:t>
            </a:r>
            <a:r>
              <a:rPr lang="ko-KR" altLang="en-US" sz="1600" dirty="0" err="1">
                <a:latin typeface="HY헤드라인M" panose="02030600000101010101" pitchFamily="18" charset="-127"/>
                <a:ea typeface="HY헤드라인M" panose="02030600000101010101" pitchFamily="18" charset="-127"/>
              </a:rPr>
              <a:t>작업폐물</a:t>
            </a:r>
            <a:r>
              <a:rPr lang="en-US" altLang="ko-KR" sz="1600" dirty="0">
                <a:latin typeface="HY헤드라인M" panose="02030600000101010101" pitchFamily="18" charset="-127"/>
                <a:ea typeface="HY헤드라인M" panose="02030600000101010101" pitchFamily="18" charset="-127"/>
              </a:rPr>
              <a:t>, </a:t>
            </a:r>
            <a:r>
              <a:rPr lang="ko-KR" altLang="en-US" sz="1600" dirty="0" err="1">
                <a:latin typeface="HY헤드라인M" panose="02030600000101010101" pitchFamily="18" charset="-127"/>
                <a:ea typeface="HY헤드라인M" panose="02030600000101010101" pitchFamily="18" charset="-127"/>
              </a:rPr>
              <a:t>재작업률</a:t>
            </a:r>
            <a:r>
              <a:rPr lang="en-US" altLang="ko-KR" sz="1600" dirty="0">
                <a:latin typeface="HY헤드라인M" panose="02030600000101010101" pitchFamily="18"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수율</a:t>
            </a:r>
            <a:r>
              <a:rPr lang="en-US" altLang="ko-KR" sz="1600" dirty="0">
                <a:latin typeface="HY헤드라인M" panose="02030600000101010101" pitchFamily="18" charset="-127"/>
                <a:ea typeface="HY헤드라인M" panose="02030600000101010101" pitchFamily="18" charset="-127"/>
              </a:rPr>
              <a:t>(Yield), </a:t>
            </a:r>
            <a:r>
              <a:rPr lang="ko-KR" altLang="en-US" sz="1600" dirty="0">
                <a:latin typeface="HY헤드라인M" panose="02030600000101010101" pitchFamily="18" charset="-127"/>
                <a:ea typeface="HY헤드라인M" panose="02030600000101010101" pitchFamily="18" charset="-127"/>
              </a:rPr>
              <a:t>납기</a:t>
            </a:r>
            <a:r>
              <a:rPr lang="en-US" altLang="ko-KR" sz="1600" dirty="0">
                <a:latin typeface="HY헤드라인M" panose="02030600000101010101" pitchFamily="18" charset="-127"/>
                <a:ea typeface="HY헤드라인M" panose="02030600000101010101" pitchFamily="18" charset="-127"/>
              </a:rPr>
              <a:t>, </a:t>
            </a:r>
          </a:p>
          <a:p>
            <a:pPr>
              <a:lnSpc>
                <a:spcPct val="130000"/>
              </a:lnSpc>
              <a:spcBef>
                <a:spcPts val="600"/>
              </a:spcBef>
            </a:pPr>
            <a:r>
              <a:rPr lang="en-US" altLang="ko-KR" sz="1600" dirty="0">
                <a:latin typeface="굴림" panose="020B0600000101010101" pitchFamily="50"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생산처리시간</a:t>
            </a:r>
            <a:r>
              <a:rPr lang="en-US" altLang="ko-KR" sz="1600" dirty="0">
                <a:latin typeface="HY헤드라인M" panose="02030600000101010101" pitchFamily="18" charset="-127"/>
                <a:ea typeface="HY헤드라인M" panose="02030600000101010101" pitchFamily="18" charset="-127"/>
              </a:rPr>
              <a:t>(Cycle Time), </a:t>
            </a:r>
            <a:r>
              <a:rPr lang="ko-KR" altLang="en-US" sz="1600" dirty="0" err="1">
                <a:latin typeface="HY헤드라인M" panose="02030600000101010101" pitchFamily="18" charset="-127"/>
                <a:ea typeface="HY헤드라인M" panose="02030600000101010101" pitchFamily="18" charset="-127"/>
              </a:rPr>
              <a:t>재고회전율</a:t>
            </a:r>
            <a:r>
              <a:rPr lang="ko-KR" altLang="en-US" sz="1600" dirty="0">
                <a:latin typeface="HY헤드라인M" panose="02030600000101010101" pitchFamily="18" charset="-127"/>
                <a:ea typeface="HY헤드라인M" panose="02030600000101010101" pitchFamily="18" charset="-127"/>
              </a:rPr>
              <a:t> 등이 측정지표로 사용됨 </a:t>
            </a:r>
          </a:p>
          <a:p>
            <a:pPr>
              <a:lnSpc>
                <a:spcPct val="130000"/>
              </a:lnSpc>
              <a:spcBef>
                <a:spcPts val="600"/>
              </a:spcBef>
            </a:pPr>
            <a:r>
              <a:rPr lang="ko-KR" altLang="en-US" sz="1600" dirty="0">
                <a:latin typeface="HY헤드라인M" panose="02030600000101010101" pitchFamily="18" charset="-127"/>
                <a:ea typeface="HY헤드라인M" panose="02030600000101010101" pitchFamily="18" charset="-127"/>
              </a:rPr>
              <a:t>  </a:t>
            </a:r>
            <a:r>
              <a:rPr lang="ko-KR" altLang="en-US" sz="1600" dirty="0">
                <a:latin typeface="굴림" panose="020B0600000101010101" pitchFamily="50" charset="-127"/>
                <a:ea typeface="HY헤드라인M" panose="02030600000101010101" pitchFamily="18" charset="-127"/>
              </a:rPr>
              <a:t> </a:t>
            </a:r>
            <a:r>
              <a:rPr lang="en-US" altLang="ko-KR" sz="1600" dirty="0">
                <a:latin typeface="HY헤드라인M" panose="02030600000101010101" pitchFamily="18"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품질관련 지표는 내부 프로세스 관점이면서 </a:t>
            </a:r>
            <a:r>
              <a:rPr lang="ko-KR" altLang="en-US" sz="1600" dirty="0" err="1">
                <a:latin typeface="HY헤드라인M" panose="02030600000101010101" pitchFamily="18" charset="-127"/>
                <a:ea typeface="HY헤드라인M" panose="02030600000101010101" pitchFamily="18" charset="-127"/>
              </a:rPr>
              <a:t>고객관점과</a:t>
            </a:r>
            <a:r>
              <a:rPr lang="ko-KR" altLang="en-US" sz="1600" dirty="0">
                <a:latin typeface="HY헤드라인M" panose="02030600000101010101" pitchFamily="18" charset="-127"/>
                <a:ea typeface="HY헤드라인M" panose="02030600000101010101" pitchFamily="18" charset="-127"/>
              </a:rPr>
              <a:t> 직결</a:t>
            </a:r>
          </a:p>
          <a:p>
            <a:pPr>
              <a:lnSpc>
                <a:spcPct val="130000"/>
              </a:lnSpc>
              <a:spcBef>
                <a:spcPts val="600"/>
              </a:spcBef>
            </a:pPr>
            <a:endParaRPr lang="ko-KR" altLang="en-US" sz="1600" dirty="0">
              <a:latin typeface="HY헤드라인M" panose="02030600000101010101" pitchFamily="18" charset="-127"/>
              <a:ea typeface="HY헤드라인M" panose="02030600000101010101" pitchFamily="18" charset="-127"/>
            </a:endParaRPr>
          </a:p>
          <a:p>
            <a:pPr>
              <a:lnSpc>
                <a:spcPct val="130000"/>
              </a:lnSpc>
              <a:spcBef>
                <a:spcPts val="600"/>
              </a:spcBef>
            </a:pPr>
            <a:r>
              <a:rPr lang="ko-KR" altLang="en-US" sz="1600" b="1" dirty="0">
                <a:latin typeface="HY헤드라인M" panose="02030600000101010101" pitchFamily="18" charset="-127"/>
                <a:ea typeface="HY헤드라인M" panose="02030600000101010101" pitchFamily="18" charset="-127"/>
              </a:rPr>
              <a:t> </a:t>
            </a:r>
            <a:r>
              <a:rPr lang="ko-KR" altLang="en-US" sz="1600" b="1" dirty="0">
                <a:solidFill>
                  <a:srgbClr val="0000FF"/>
                </a:solidFill>
                <a:latin typeface="HY헤드라인M" panose="02030600000101010101" pitchFamily="18" charset="-127"/>
                <a:ea typeface="HY헤드라인M" panose="02030600000101010101" pitchFamily="18" charset="-127"/>
              </a:rPr>
              <a:t>학습과 성장의 관점 </a:t>
            </a:r>
            <a:r>
              <a:rPr lang="en-US" altLang="ko-KR" sz="1600" dirty="0">
                <a:latin typeface="HY헤드라인M" panose="02030600000101010101" pitchFamily="18" charset="-127"/>
                <a:ea typeface="HY헤드라인M" panose="02030600000101010101" pitchFamily="18" charset="-127"/>
              </a:rPr>
              <a:t>(Learning and Growth Perspective) </a:t>
            </a:r>
          </a:p>
          <a:p>
            <a:pPr>
              <a:lnSpc>
                <a:spcPct val="130000"/>
              </a:lnSpc>
              <a:spcBef>
                <a:spcPts val="600"/>
              </a:spcBef>
            </a:pPr>
            <a:r>
              <a:rPr lang="en-US" altLang="ko-KR" sz="1600" dirty="0">
                <a:latin typeface="HY헤드라인M" panose="02030600000101010101" pitchFamily="18" charset="-127"/>
                <a:ea typeface="HY헤드라인M" panose="02030600000101010101" pitchFamily="18" charset="-127"/>
              </a:rPr>
              <a:t> </a:t>
            </a:r>
            <a:r>
              <a:rPr lang="en-US" altLang="ko-KR" sz="1600" dirty="0">
                <a:latin typeface="굴림" panose="020B0600000101010101" pitchFamily="50" charset="-127"/>
                <a:ea typeface="HY헤드라인M" panose="02030600000101010101" pitchFamily="18" charset="-127"/>
              </a:rPr>
              <a:t>  </a:t>
            </a:r>
            <a:r>
              <a:rPr lang="en-US" altLang="ko-KR" sz="1600" dirty="0">
                <a:latin typeface="HY헤드라인M" panose="02030600000101010101" pitchFamily="18"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기술 및 제품의 혁신적인 발전을 추구하는 정도를 측정 </a:t>
            </a:r>
          </a:p>
          <a:p>
            <a:pPr>
              <a:lnSpc>
                <a:spcPct val="130000"/>
              </a:lnSpc>
              <a:spcBef>
                <a:spcPts val="600"/>
              </a:spcBef>
            </a:pPr>
            <a:r>
              <a:rPr lang="ko-KR" altLang="en-US" sz="1600" dirty="0">
                <a:latin typeface="굴림" panose="020B0600000101010101" pitchFamily="50"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 </a:t>
            </a:r>
            <a:r>
              <a:rPr lang="ko-KR" altLang="en-US" sz="1600" dirty="0">
                <a:latin typeface="굴림" panose="020B0600000101010101" pitchFamily="50" charset="-127"/>
                <a:ea typeface="HY헤드라인M" panose="02030600000101010101" pitchFamily="18" charset="-127"/>
              </a:rPr>
              <a:t> </a:t>
            </a:r>
            <a:r>
              <a:rPr lang="en-US" altLang="ko-KR" sz="1600" dirty="0">
                <a:latin typeface="HY헤드라인M" panose="02030600000101010101" pitchFamily="18"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급변하는 환경에서 기업의 </a:t>
            </a:r>
            <a:r>
              <a:rPr lang="ko-KR" altLang="en-US" sz="1600" dirty="0" err="1">
                <a:latin typeface="HY헤드라인M" panose="02030600000101010101" pitchFamily="18" charset="-127"/>
                <a:ea typeface="HY헤드라인M" panose="02030600000101010101" pitchFamily="18" charset="-127"/>
              </a:rPr>
              <a:t>성공요소</a:t>
            </a:r>
            <a:r>
              <a:rPr lang="ko-KR" altLang="en-US" sz="1600" dirty="0">
                <a:latin typeface="HY헤드라인M" panose="02030600000101010101" pitchFamily="18" charset="-127"/>
                <a:ea typeface="HY헤드라인M" panose="02030600000101010101" pitchFamily="18" charset="-127"/>
              </a:rPr>
              <a:t> </a:t>
            </a:r>
          </a:p>
          <a:p>
            <a:pPr>
              <a:lnSpc>
                <a:spcPct val="130000"/>
              </a:lnSpc>
              <a:spcBef>
                <a:spcPts val="600"/>
              </a:spcBef>
            </a:pPr>
            <a:r>
              <a:rPr lang="ko-KR" altLang="en-US" sz="1600" dirty="0">
                <a:latin typeface="굴림" panose="020B0600000101010101" pitchFamily="50"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 </a:t>
            </a:r>
            <a:r>
              <a:rPr lang="ko-KR" altLang="en-US" sz="1600" dirty="0">
                <a:latin typeface="굴림" panose="020B0600000101010101" pitchFamily="50"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 기존의 프로세스와 제품에 안주하지 않고 새로운 발전을 추진 </a:t>
            </a:r>
          </a:p>
          <a:p>
            <a:pPr>
              <a:lnSpc>
                <a:spcPct val="130000"/>
              </a:lnSpc>
              <a:spcBef>
                <a:spcPts val="600"/>
              </a:spcBef>
            </a:pPr>
            <a:r>
              <a:rPr lang="ko-KR" altLang="en-US" sz="1600" dirty="0">
                <a:latin typeface="HY헤드라인M" panose="02030600000101010101" pitchFamily="18" charset="-127"/>
                <a:ea typeface="HY헤드라인M" panose="02030600000101010101" pitchFamily="18" charset="-127"/>
              </a:rPr>
              <a:t> </a:t>
            </a:r>
            <a:r>
              <a:rPr lang="ko-KR" altLang="en-US" sz="1600" dirty="0">
                <a:latin typeface="굴림" panose="020B0600000101010101" pitchFamily="50" charset="-127"/>
                <a:ea typeface="HY헤드라인M" panose="02030600000101010101" pitchFamily="18" charset="-127"/>
              </a:rPr>
              <a:t>  </a:t>
            </a:r>
            <a:r>
              <a:rPr lang="en-US" altLang="ko-KR" sz="1600" dirty="0">
                <a:latin typeface="HY헤드라인M" panose="02030600000101010101" pitchFamily="18" charset="-127"/>
                <a:ea typeface="HY헤드라인M" panose="02030600000101010101" pitchFamily="18" charset="-127"/>
              </a:rPr>
              <a:t>- </a:t>
            </a:r>
            <a:r>
              <a:rPr lang="ko-KR" altLang="en-US" sz="1600" dirty="0">
                <a:latin typeface="HY헤드라인M" panose="02030600000101010101" pitchFamily="18" charset="-127"/>
                <a:ea typeface="HY헤드라인M" panose="02030600000101010101" pitchFamily="18" charset="-127"/>
              </a:rPr>
              <a:t>인적 자산인 직원에 대한 투자와 직원의 </a:t>
            </a:r>
            <a:r>
              <a:rPr lang="ko-KR" altLang="en-US" sz="1600" dirty="0" err="1">
                <a:latin typeface="HY헤드라인M" panose="02030600000101010101" pitchFamily="18" charset="-127"/>
                <a:ea typeface="HY헤드라인M" panose="02030600000101010101" pitchFamily="18" charset="-127"/>
              </a:rPr>
              <a:t>조직만족도</a:t>
            </a:r>
            <a:r>
              <a:rPr lang="ko-KR" altLang="en-US" sz="1600" dirty="0">
                <a:latin typeface="HY헤드라인M" panose="02030600000101010101" pitchFamily="18" charset="-127"/>
                <a:ea typeface="HY헤드라인M" panose="02030600000101010101" pitchFamily="18" charset="-127"/>
              </a:rPr>
              <a:t> 중시 </a:t>
            </a:r>
            <a:endParaRPr lang="ko-KR" altLang="en-US" dirty="0"/>
          </a:p>
        </p:txBody>
      </p:sp>
    </p:spTree>
    <p:extLst>
      <p:ext uri="{BB962C8B-B14F-4D97-AF65-F5344CB8AC3E}">
        <p14:creationId xmlns:p14="http://schemas.microsoft.com/office/powerpoint/2010/main" val="10875725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584775"/>
          </a:xfrm>
          <a:prstGeom prst="rect">
            <a:avLst/>
          </a:prstGeom>
          <a:noFill/>
        </p:spPr>
        <p:txBody>
          <a:bodyPr wrap="square" rtlCol="0">
            <a:spAutoFit/>
          </a:bodyPr>
          <a:lstStyle/>
          <a:p>
            <a:r>
              <a:rPr lang="en-US" altLang="ko-KR" sz="3200" b="1" dirty="0">
                <a:latin typeface="Times New Roman" panose="02020603050405020304" pitchFamily="18" charset="0"/>
                <a:cs typeface="Times New Roman" panose="02020603050405020304" pitchFamily="18" charset="0"/>
              </a:rPr>
              <a:t>BSC</a:t>
            </a:r>
            <a:r>
              <a:rPr lang="ko-KR" altLang="en-US" sz="3200" b="1" dirty="0">
                <a:latin typeface="Times New Roman" panose="02020603050405020304" pitchFamily="18" charset="0"/>
                <a:cs typeface="Times New Roman" panose="02020603050405020304" pitchFamily="18" charset="0"/>
              </a:rPr>
              <a:t>란</a:t>
            </a:r>
            <a:r>
              <a:rPr lang="en-US" altLang="ko-KR" sz="3200" b="1" dirty="0">
                <a:latin typeface="Times New Roman" panose="02020603050405020304" pitchFamily="18" charset="0"/>
                <a:cs typeface="Times New Roman" panose="02020603050405020304" pitchFamily="18" charset="0"/>
              </a:rPr>
              <a:t>?</a:t>
            </a:r>
            <a:endParaRPr lang="ko-KR" altLang="en-US" sz="32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842469"/>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직사각형 1"/>
          <p:cNvSpPr/>
          <p:nvPr/>
        </p:nvSpPr>
        <p:spPr>
          <a:xfrm>
            <a:off x="365760" y="1075225"/>
            <a:ext cx="11316393" cy="4253472"/>
          </a:xfrm>
          <a:prstGeom prst="rect">
            <a:avLst/>
          </a:prstGeom>
        </p:spPr>
        <p:txBody>
          <a:bodyPr wrap="square">
            <a:spAutoFit/>
          </a:bodyPr>
          <a:lstStyle/>
          <a:p>
            <a:pPr algn="just" latinLnBrk="0">
              <a:lnSpc>
                <a:spcPct val="130000"/>
              </a:lnSpc>
            </a:pPr>
            <a:r>
              <a:rPr lang="en-US" altLang="ko-KR" sz="1600" dirty="0">
                <a:solidFill>
                  <a:srgbClr val="000000"/>
                </a:solidFill>
                <a:latin typeface="HY헤드라인M" panose="02030600000101010101" pitchFamily="18"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서로 보완적인 관계를 가지지만 또한 인과관계를 가짐</a:t>
            </a:r>
            <a:endParaRPr lang="en-US" altLang="ko-KR" sz="1600" dirty="0">
              <a:solidFill>
                <a:srgbClr val="000000"/>
              </a:solidFill>
              <a:latin typeface="HY헤드라인M" panose="02030600000101010101" pitchFamily="18" charset="-127"/>
              <a:ea typeface="HY헤드라인M" panose="02030600000101010101" pitchFamily="18" charset="-127"/>
            </a:endParaRPr>
          </a:p>
          <a:p>
            <a:pPr algn="just" latinLnBrk="0">
              <a:lnSpc>
                <a:spcPct val="130000"/>
              </a:lnSpc>
            </a:pPr>
            <a:r>
              <a:rPr lang="ko-KR" altLang="en-US" sz="1600" dirty="0">
                <a:solidFill>
                  <a:srgbClr val="000000"/>
                </a:solidFill>
                <a:latin typeface="HY헤드라인M" panose="02030600000101010101" pitchFamily="18" charset="-127"/>
                <a:ea typeface="HY헤드라인M" panose="02030600000101010101" pitchFamily="18" charset="-127"/>
              </a:rPr>
              <a:t> </a:t>
            </a:r>
            <a:endParaRPr lang="ko-KR" altLang="en-US" sz="1600" dirty="0">
              <a:latin typeface="HY헤드라인M" panose="02030600000101010101" pitchFamily="18" charset="-127"/>
              <a:ea typeface="HY헤드라인M" panose="02030600000101010101" pitchFamily="18" charset="-127"/>
            </a:endParaRPr>
          </a:p>
          <a:p>
            <a:pPr algn="just" latinLnBrk="0">
              <a:lnSpc>
                <a:spcPct val="130000"/>
              </a:lnSpc>
            </a:pPr>
            <a:r>
              <a:rPr lang="ko-KR" altLang="en-US" sz="1600" dirty="0">
                <a:solidFill>
                  <a:srgbClr val="000000"/>
                </a:solidFill>
                <a:latin typeface="굴림" panose="020B0600000101010101" pitchFamily="50" charset="-127"/>
                <a:ea typeface="HY헤드라인M" panose="02030600000101010101" pitchFamily="18" charset="-127"/>
              </a:rPr>
              <a:t>   </a:t>
            </a:r>
            <a:r>
              <a:rPr lang="en-US" altLang="ko-KR" sz="1600" dirty="0">
                <a:solidFill>
                  <a:srgbClr val="000000"/>
                </a:solidFill>
                <a:latin typeface="HY헤드라인M" panose="02030600000101010101" pitchFamily="18"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인과관계 </a:t>
            </a:r>
            <a:endParaRPr lang="ko-KR" altLang="en-US" sz="1600" dirty="0">
              <a:latin typeface="HY헤드라인M" panose="02030600000101010101" pitchFamily="18" charset="-127"/>
              <a:ea typeface="HY헤드라인M" panose="02030600000101010101" pitchFamily="18" charset="-127"/>
            </a:endParaRPr>
          </a:p>
          <a:p>
            <a:pPr algn="just" latinLnBrk="0">
              <a:lnSpc>
                <a:spcPct val="130000"/>
              </a:lnSpc>
            </a:pPr>
            <a:r>
              <a:rPr lang="ko-KR" altLang="en-US" sz="1600" dirty="0">
                <a:solidFill>
                  <a:srgbClr val="000000"/>
                </a:solidFill>
                <a:latin typeface="굴림" panose="020B0600000101010101" pitchFamily="50" charset="-127"/>
                <a:ea typeface="HY헤드라인M" panose="02030600000101010101" pitchFamily="18" charset="-127"/>
              </a:rPr>
              <a:t>      </a:t>
            </a:r>
            <a:r>
              <a:rPr lang="en-US" altLang="ko-KR" sz="1600" dirty="0">
                <a:solidFill>
                  <a:srgbClr val="000000"/>
                </a:solidFill>
                <a:latin typeface="HY헤드라인M" panose="02030600000101010101" pitchFamily="18" charset="-127"/>
                <a:ea typeface="HY헤드라인M" panose="02030600000101010101" pitchFamily="18" charset="-127"/>
              </a:rPr>
              <a:t>1. </a:t>
            </a:r>
            <a:r>
              <a:rPr lang="ko-KR" altLang="en-US" sz="1600" dirty="0">
                <a:solidFill>
                  <a:srgbClr val="000000"/>
                </a:solidFill>
                <a:latin typeface="HY헤드라인M" panose="02030600000101010101" pitchFamily="18" charset="-127"/>
                <a:ea typeface="HY헤드라인M" panose="02030600000101010101" pitchFamily="18" charset="-127"/>
              </a:rPr>
              <a:t>학습과 성장의 지표</a:t>
            </a:r>
            <a:r>
              <a:rPr lang="ko-KR" altLang="en-US"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 ⇒ 내부프로세스 지표 </a:t>
            </a:r>
            <a:r>
              <a:rPr lang="en-US" altLang="ko-KR" sz="1600" dirty="0">
                <a:solidFill>
                  <a:srgbClr val="000000"/>
                </a:solidFill>
                <a:latin typeface="HY헤드라인M" panose="02030600000101010101" pitchFamily="18" charset="-127"/>
                <a:ea typeface="HY헤드라인M" panose="02030600000101010101" pitchFamily="18" charset="-127"/>
              </a:rPr>
              <a:t>: </a:t>
            </a:r>
            <a:endParaRPr lang="en-US" altLang="ko-KR" sz="1600" dirty="0">
              <a:latin typeface="HY헤드라인M" panose="02030600000101010101" pitchFamily="18" charset="-127"/>
              <a:ea typeface="HY헤드라인M" panose="02030600000101010101" pitchFamily="18" charset="-127"/>
            </a:endParaRPr>
          </a:p>
          <a:p>
            <a:pPr algn="just" latinLnBrk="0">
              <a:lnSpc>
                <a:spcPct val="130000"/>
              </a:lnSpc>
            </a:pPr>
            <a:r>
              <a:rPr lang="en-US" altLang="ko-KR" sz="1600" dirty="0">
                <a:solidFill>
                  <a:srgbClr val="000000"/>
                </a:solidFill>
                <a:latin typeface="HY헤드라인M" panose="02030600000101010101" pitchFamily="18" charset="-127"/>
                <a:ea typeface="HY헤드라인M" panose="02030600000101010101" pitchFamily="18" charset="-127"/>
              </a:rPr>
              <a:t> </a:t>
            </a:r>
            <a:r>
              <a:rPr lang="en-US" altLang="ko-KR" sz="1600" dirty="0">
                <a:solidFill>
                  <a:srgbClr val="000000"/>
                </a:solidFill>
                <a:latin typeface="굴림" panose="020B0600000101010101" pitchFamily="50" charset="-127"/>
                <a:ea typeface="HY헤드라인M" panose="02030600000101010101" pitchFamily="18" charset="-127"/>
              </a:rPr>
              <a:t>         </a:t>
            </a:r>
            <a:r>
              <a:rPr lang="en-US" altLang="ko-KR" sz="1600" dirty="0">
                <a:solidFill>
                  <a:srgbClr val="000000"/>
                </a:solidFill>
                <a:latin typeface="HY헤드라인M" panose="02030600000101010101" pitchFamily="18" charset="-127"/>
                <a:ea typeface="HY헤드라인M" panose="02030600000101010101" pitchFamily="18" charset="-127"/>
              </a:rPr>
              <a:t>(</a:t>
            </a:r>
            <a:r>
              <a:rPr lang="ko-KR" altLang="en-US" sz="1600" dirty="0">
                <a:solidFill>
                  <a:srgbClr val="000000"/>
                </a:solidFill>
                <a:latin typeface="HY헤드라인M" panose="02030600000101010101" pitchFamily="18" charset="-127"/>
                <a:ea typeface="HY헤드라인M" panose="02030600000101010101" pitchFamily="18" charset="-127"/>
              </a:rPr>
              <a:t>가장 근본적인 </a:t>
            </a:r>
            <a:r>
              <a:rPr lang="ko-KR" altLang="en-US" sz="1600" dirty="0" err="1">
                <a:solidFill>
                  <a:srgbClr val="000000"/>
                </a:solidFill>
                <a:latin typeface="HY헤드라인M" panose="02030600000101010101" pitchFamily="18" charset="-127"/>
                <a:ea typeface="HY헤드라인M" panose="02030600000101010101" pitchFamily="18" charset="-127"/>
              </a:rPr>
              <a:t>원인지표</a:t>
            </a:r>
            <a:r>
              <a:rPr lang="en-US" altLang="ko-KR" sz="1600" dirty="0">
                <a:solidFill>
                  <a:srgbClr val="000000"/>
                </a:solidFill>
                <a:latin typeface="HY헤드라인M" panose="02030600000101010101" pitchFamily="18" charset="-127"/>
                <a:ea typeface="HY헤드라인M" panose="02030600000101010101" pitchFamily="18" charset="-127"/>
              </a:rPr>
              <a:t>) </a:t>
            </a:r>
            <a:endParaRPr lang="en-US" altLang="ko-KR" sz="1600" dirty="0">
              <a:latin typeface="HY헤드라인M" panose="02030600000101010101" pitchFamily="18" charset="-127"/>
              <a:ea typeface="HY헤드라인M" panose="02030600000101010101" pitchFamily="18" charset="-127"/>
            </a:endParaRPr>
          </a:p>
          <a:p>
            <a:pPr algn="just" latinLnBrk="0">
              <a:lnSpc>
                <a:spcPct val="130000"/>
              </a:lnSpc>
            </a:pPr>
            <a:r>
              <a:rPr lang="en-US" altLang="ko-KR"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직원 기량</a:t>
            </a:r>
            <a:r>
              <a:rPr lang="en-US" altLang="ko-KR" sz="1600" dirty="0">
                <a:solidFill>
                  <a:srgbClr val="000000"/>
                </a:solidFill>
                <a:latin typeface="HY헤드라인M" panose="02030600000101010101" pitchFamily="18" charset="-127"/>
                <a:ea typeface="HY헤드라인M" panose="02030600000101010101" pitchFamily="18" charset="-127"/>
              </a:rPr>
              <a:t>/</a:t>
            </a:r>
            <a:r>
              <a:rPr lang="ko-KR" altLang="en-US" sz="1600" dirty="0">
                <a:solidFill>
                  <a:srgbClr val="000000"/>
                </a:solidFill>
                <a:latin typeface="HY헤드라인M" panose="02030600000101010101" pitchFamily="18" charset="-127"/>
                <a:ea typeface="HY헤드라인M" panose="02030600000101010101" pitchFamily="18" charset="-127"/>
              </a:rPr>
              <a:t>만족도</a:t>
            </a:r>
            <a:r>
              <a:rPr lang="ko-KR" altLang="en-US"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    ⇒ 내부프로세스의 </a:t>
            </a:r>
            <a:r>
              <a:rPr lang="ko-KR" altLang="en-US" sz="1600" dirty="0" err="1">
                <a:solidFill>
                  <a:srgbClr val="000000"/>
                </a:solidFill>
                <a:latin typeface="HY헤드라인M" panose="02030600000101010101" pitchFamily="18" charset="-127"/>
                <a:ea typeface="HY헤드라인M" panose="02030600000101010101" pitchFamily="18" charset="-127"/>
              </a:rPr>
              <a:t>효율성향상</a:t>
            </a:r>
            <a:r>
              <a:rPr lang="ko-KR" altLang="en-US" sz="1600" dirty="0">
                <a:solidFill>
                  <a:srgbClr val="000000"/>
                </a:solidFill>
                <a:latin typeface="HY헤드라인M" panose="02030600000101010101" pitchFamily="18" charset="-127"/>
                <a:ea typeface="HY헤드라인M" panose="02030600000101010101" pitchFamily="18" charset="-127"/>
              </a:rPr>
              <a:t> </a:t>
            </a:r>
            <a:endParaRPr lang="ko-KR" altLang="en-US" sz="1600" dirty="0">
              <a:latin typeface="HY헤드라인M" panose="02030600000101010101" pitchFamily="18" charset="-127"/>
              <a:ea typeface="HY헤드라인M" panose="02030600000101010101" pitchFamily="18" charset="-127"/>
            </a:endParaRPr>
          </a:p>
          <a:p>
            <a:pPr algn="just" latinLnBrk="0">
              <a:lnSpc>
                <a:spcPct val="130000"/>
              </a:lnSpc>
            </a:pPr>
            <a:r>
              <a:rPr lang="ko-KR" altLang="en-US" sz="1600" dirty="0">
                <a:solidFill>
                  <a:srgbClr val="000000"/>
                </a:solidFill>
                <a:latin typeface="굴림" panose="020B0600000101010101" pitchFamily="50" charset="-127"/>
                <a:ea typeface="HY헤드라인M" panose="02030600000101010101" pitchFamily="18" charset="-127"/>
              </a:rPr>
              <a:t>      </a:t>
            </a:r>
            <a:r>
              <a:rPr lang="en-US" altLang="ko-KR" sz="1600" dirty="0">
                <a:solidFill>
                  <a:srgbClr val="000000"/>
                </a:solidFill>
                <a:latin typeface="HY헤드라인M" panose="02030600000101010101" pitchFamily="18" charset="-127"/>
                <a:ea typeface="HY헤드라인M" panose="02030600000101010101" pitchFamily="18" charset="-127"/>
              </a:rPr>
              <a:t>2. </a:t>
            </a:r>
            <a:r>
              <a:rPr lang="ko-KR" altLang="en-US" sz="1600" dirty="0">
                <a:solidFill>
                  <a:srgbClr val="000000"/>
                </a:solidFill>
                <a:latin typeface="HY헤드라인M" panose="02030600000101010101" pitchFamily="18" charset="-127"/>
                <a:ea typeface="HY헤드라인M" panose="02030600000101010101" pitchFamily="18" charset="-127"/>
              </a:rPr>
              <a:t>내부 프로세스 지표</a:t>
            </a:r>
            <a:r>
              <a:rPr lang="ko-KR" altLang="en-US"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 ⇒ 고객 관점 지표 </a:t>
            </a:r>
            <a:r>
              <a:rPr lang="en-US" altLang="ko-KR" sz="1600" dirty="0">
                <a:solidFill>
                  <a:srgbClr val="000000"/>
                </a:solidFill>
                <a:latin typeface="HY헤드라인M" panose="02030600000101010101" pitchFamily="18" charset="-127"/>
                <a:ea typeface="HY헤드라인M" panose="02030600000101010101" pitchFamily="18" charset="-127"/>
              </a:rPr>
              <a:t>: </a:t>
            </a:r>
            <a:endParaRPr lang="en-US" altLang="ko-KR" sz="1600" dirty="0">
              <a:latin typeface="HY헤드라인M" panose="02030600000101010101" pitchFamily="18" charset="-127"/>
              <a:ea typeface="HY헤드라인M" panose="02030600000101010101" pitchFamily="18" charset="-127"/>
            </a:endParaRPr>
          </a:p>
          <a:p>
            <a:pPr algn="just" latinLnBrk="0">
              <a:lnSpc>
                <a:spcPct val="130000"/>
              </a:lnSpc>
            </a:pPr>
            <a:r>
              <a:rPr lang="en-US" altLang="ko-KR"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효과적인 내부프로세스⇒ 고객만족 </a:t>
            </a:r>
            <a:endParaRPr lang="ko-KR" altLang="en-US" sz="1600" dirty="0">
              <a:latin typeface="HY헤드라인M" panose="02030600000101010101" pitchFamily="18" charset="-127"/>
              <a:ea typeface="HY헤드라인M" panose="02030600000101010101" pitchFamily="18" charset="-127"/>
            </a:endParaRPr>
          </a:p>
          <a:p>
            <a:pPr algn="just" latinLnBrk="0">
              <a:lnSpc>
                <a:spcPct val="130000"/>
              </a:lnSpc>
            </a:pPr>
            <a:r>
              <a:rPr lang="ko-KR" altLang="en-US"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 </a:t>
            </a:r>
            <a:r>
              <a:rPr lang="ko-KR" altLang="en-US" sz="1600" dirty="0">
                <a:solidFill>
                  <a:srgbClr val="000000"/>
                </a:solidFill>
                <a:latin typeface="굴림" panose="020B0600000101010101" pitchFamily="50" charset="-127"/>
                <a:ea typeface="HY헤드라인M" panose="02030600000101010101" pitchFamily="18" charset="-127"/>
              </a:rPr>
              <a:t>   </a:t>
            </a:r>
            <a:r>
              <a:rPr lang="en-US" altLang="ko-KR" sz="1600" dirty="0">
                <a:solidFill>
                  <a:srgbClr val="000000"/>
                </a:solidFill>
                <a:latin typeface="HY헤드라인M" panose="02030600000101010101" pitchFamily="18" charset="-127"/>
                <a:ea typeface="HY헤드라인M" panose="02030600000101010101" pitchFamily="18" charset="-127"/>
              </a:rPr>
              <a:t>3. </a:t>
            </a:r>
            <a:r>
              <a:rPr lang="ko-KR" altLang="en-US" sz="1600" dirty="0" err="1">
                <a:solidFill>
                  <a:srgbClr val="000000"/>
                </a:solidFill>
                <a:latin typeface="HY헤드라인M" panose="02030600000101010101" pitchFamily="18" charset="-127"/>
                <a:ea typeface="HY헤드라인M" panose="02030600000101010101" pitchFamily="18" charset="-127"/>
              </a:rPr>
              <a:t>고객관점</a:t>
            </a:r>
            <a:r>
              <a:rPr lang="ko-KR" altLang="en-US" sz="1600" dirty="0">
                <a:solidFill>
                  <a:srgbClr val="000000"/>
                </a:solidFill>
                <a:latin typeface="HY헤드라인M" panose="02030600000101010101" pitchFamily="18" charset="-127"/>
                <a:ea typeface="HY헤드라인M" panose="02030600000101010101" pitchFamily="18" charset="-127"/>
              </a:rPr>
              <a:t> 지표</a:t>
            </a:r>
            <a:r>
              <a:rPr lang="ko-KR" altLang="en-US"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  </a:t>
            </a:r>
            <a:r>
              <a:rPr lang="ko-KR" altLang="en-US"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 ⇒ 재무적 관점 지표</a:t>
            </a:r>
            <a:r>
              <a:rPr lang="en-US" altLang="ko-KR" sz="1600" dirty="0">
                <a:solidFill>
                  <a:srgbClr val="000000"/>
                </a:solidFill>
                <a:latin typeface="HY헤드라인M" panose="02030600000101010101" pitchFamily="18" charset="-127"/>
                <a:ea typeface="HY헤드라인M" panose="02030600000101010101" pitchFamily="18" charset="-127"/>
              </a:rPr>
              <a:t>(</a:t>
            </a:r>
            <a:r>
              <a:rPr lang="ko-KR" altLang="en-US" sz="1600" dirty="0">
                <a:solidFill>
                  <a:srgbClr val="000000"/>
                </a:solidFill>
                <a:latin typeface="HY헤드라인M" panose="02030600000101010101" pitchFamily="18" charset="-127"/>
                <a:ea typeface="HY헤드라인M" panose="02030600000101010101" pitchFamily="18" charset="-127"/>
              </a:rPr>
              <a:t>기업의 최종적인 결과</a:t>
            </a:r>
            <a:r>
              <a:rPr lang="en-US" altLang="ko-KR" sz="1600" dirty="0">
                <a:solidFill>
                  <a:srgbClr val="000000"/>
                </a:solidFill>
                <a:latin typeface="HY헤드라인M" panose="02030600000101010101" pitchFamily="18" charset="-127"/>
                <a:ea typeface="HY헤드라인M" panose="02030600000101010101" pitchFamily="18" charset="-127"/>
              </a:rPr>
              <a:t>) : </a:t>
            </a:r>
          </a:p>
          <a:p>
            <a:pPr algn="just" latinLnBrk="0">
              <a:lnSpc>
                <a:spcPct val="130000"/>
              </a:lnSpc>
            </a:pPr>
            <a:r>
              <a:rPr lang="en-US" altLang="ko-KR" sz="1600" dirty="0">
                <a:solidFill>
                  <a:srgbClr val="000000"/>
                </a:solidFill>
                <a:latin typeface="HY헤드라인M" panose="02030600000101010101" pitchFamily="18" charset="-127"/>
                <a:ea typeface="HY헤드라인M" panose="02030600000101010101" pitchFamily="18" charset="-127"/>
              </a:rPr>
              <a:t>    </a:t>
            </a:r>
            <a:r>
              <a:rPr lang="en-US" altLang="ko-KR"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고객만족</a:t>
            </a:r>
            <a:r>
              <a:rPr lang="ko-KR" altLang="en-US"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       ⇒ 재무적 성과</a:t>
            </a:r>
            <a:endParaRPr lang="en-US" altLang="ko-KR" sz="1600" dirty="0">
              <a:solidFill>
                <a:srgbClr val="000000"/>
              </a:solidFill>
              <a:latin typeface="HY헤드라인M" panose="02030600000101010101" pitchFamily="18" charset="-127"/>
              <a:ea typeface="HY헤드라인M" panose="02030600000101010101" pitchFamily="18" charset="-127"/>
            </a:endParaRPr>
          </a:p>
          <a:p>
            <a:pPr algn="just" latinLnBrk="0">
              <a:lnSpc>
                <a:spcPct val="130000"/>
              </a:lnSpc>
            </a:pPr>
            <a:endParaRPr lang="en-US" altLang="ko-KR" sz="1600" dirty="0">
              <a:solidFill>
                <a:srgbClr val="000000"/>
              </a:solidFill>
              <a:latin typeface="HY헤드라인M" panose="02030600000101010101" pitchFamily="18" charset="-127"/>
              <a:ea typeface="HY헤드라인M" panose="02030600000101010101" pitchFamily="18" charset="-127"/>
            </a:endParaRPr>
          </a:p>
          <a:p>
            <a:pPr algn="just" latinLnBrk="0">
              <a:lnSpc>
                <a:spcPct val="130000"/>
              </a:lnSpc>
            </a:pPr>
            <a:endParaRPr lang="en-US" altLang="ko-KR" sz="1600" dirty="0">
              <a:solidFill>
                <a:srgbClr val="000000"/>
              </a:solidFill>
              <a:latin typeface="HY헤드라인M" panose="02030600000101010101" pitchFamily="18" charset="-127"/>
              <a:ea typeface="HY헤드라인M" panose="02030600000101010101" pitchFamily="18" charset="-127"/>
            </a:endParaRPr>
          </a:p>
          <a:p>
            <a:pPr algn="just" latinLnBrk="0">
              <a:lnSpc>
                <a:spcPct val="130000"/>
              </a:lnSpc>
            </a:pPr>
            <a:endParaRPr lang="ko-KR" altLang="en-US" sz="1600" dirty="0">
              <a:solidFill>
                <a:srgbClr val="000000"/>
              </a:solidFill>
              <a:latin typeface="HY헤드라인M" panose="02030600000101010101" pitchFamily="18" charset="-127"/>
              <a:ea typeface="HY헤드라인M" panose="02030600000101010101" pitchFamily="18" charset="-127"/>
            </a:endParaRPr>
          </a:p>
        </p:txBody>
      </p:sp>
    </p:spTree>
    <p:extLst>
      <p:ext uri="{BB962C8B-B14F-4D97-AF65-F5344CB8AC3E}">
        <p14:creationId xmlns:p14="http://schemas.microsoft.com/office/powerpoint/2010/main" val="287590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365760" y="290945"/>
            <a:ext cx="10823171" cy="584775"/>
          </a:xfrm>
          <a:prstGeom prst="rect">
            <a:avLst/>
          </a:prstGeom>
          <a:noFill/>
        </p:spPr>
        <p:txBody>
          <a:bodyPr wrap="square" rtlCol="0">
            <a:spAutoFit/>
          </a:bodyPr>
          <a:lstStyle/>
          <a:p>
            <a:r>
              <a:rPr lang="en-US" altLang="ko-KR" sz="3200" b="1" dirty="0">
                <a:latin typeface="Times New Roman" panose="02020603050405020304" pitchFamily="18" charset="0"/>
                <a:cs typeface="Times New Roman" panose="02020603050405020304" pitchFamily="18" charset="0"/>
              </a:rPr>
              <a:t>BSC</a:t>
            </a:r>
            <a:r>
              <a:rPr lang="ko-KR" altLang="en-US" sz="3200" b="1" dirty="0">
                <a:latin typeface="Times New Roman" panose="02020603050405020304" pitchFamily="18" charset="0"/>
                <a:cs typeface="Times New Roman" panose="02020603050405020304" pitchFamily="18" charset="0"/>
              </a:rPr>
              <a:t>를 </a:t>
            </a:r>
            <a:r>
              <a:rPr lang="en-US" altLang="ko-KR" sz="3200" b="1" dirty="0">
                <a:latin typeface="Times New Roman" panose="02020603050405020304" pitchFamily="18" charset="0"/>
                <a:cs typeface="Times New Roman" panose="02020603050405020304" pitchFamily="18" charset="0"/>
              </a:rPr>
              <a:t>ESG</a:t>
            </a:r>
            <a:r>
              <a:rPr lang="ko-KR" altLang="en-US" sz="3200" b="1" dirty="0">
                <a:latin typeface="Times New Roman" panose="02020603050405020304" pitchFamily="18" charset="0"/>
                <a:cs typeface="Times New Roman" panose="02020603050405020304" pitchFamily="18" charset="0"/>
              </a:rPr>
              <a:t>와 연동해보면</a:t>
            </a:r>
            <a:r>
              <a:rPr lang="en-US" altLang="ko-KR" sz="3200" b="1" dirty="0">
                <a:latin typeface="Times New Roman" panose="02020603050405020304" pitchFamily="18" charset="0"/>
                <a:cs typeface="Times New Roman" panose="02020603050405020304" pitchFamily="18" charset="0"/>
              </a:rPr>
              <a:t>?</a:t>
            </a:r>
            <a:endParaRPr lang="ko-KR" altLang="en-US" sz="3200" b="1" dirty="0">
              <a:latin typeface="Times New Roman" panose="02020603050405020304" pitchFamily="18" charset="0"/>
              <a:cs typeface="Times New Roman" panose="02020603050405020304" pitchFamily="18" charset="0"/>
            </a:endParaRPr>
          </a:p>
        </p:txBody>
      </p:sp>
      <p:sp>
        <p:nvSpPr>
          <p:cNvPr id="7" name="직사각형 6"/>
          <p:cNvSpPr/>
          <p:nvPr/>
        </p:nvSpPr>
        <p:spPr>
          <a:xfrm>
            <a:off x="365760" y="842469"/>
            <a:ext cx="11371811" cy="665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 name="직사각형 1"/>
          <p:cNvSpPr/>
          <p:nvPr/>
        </p:nvSpPr>
        <p:spPr>
          <a:xfrm>
            <a:off x="365760" y="1075225"/>
            <a:ext cx="11316393" cy="5333768"/>
          </a:xfrm>
          <a:prstGeom prst="rect">
            <a:avLst/>
          </a:prstGeom>
        </p:spPr>
        <p:txBody>
          <a:bodyPr wrap="square">
            <a:spAutoFit/>
          </a:bodyPr>
          <a:lstStyle/>
          <a:p>
            <a:pPr algn="just" latinLnBrk="0">
              <a:lnSpc>
                <a:spcPct val="130000"/>
              </a:lnSpc>
            </a:pPr>
            <a:r>
              <a:rPr lang="ko-KR" altLang="en-US" sz="1600" dirty="0">
                <a:solidFill>
                  <a:srgbClr val="000000"/>
                </a:solidFill>
                <a:latin typeface="HY헤드라인M" panose="02030600000101010101" pitchFamily="18" charset="-127"/>
                <a:ea typeface="HY헤드라인M" panose="02030600000101010101" pitchFamily="18" charset="-127"/>
              </a:rPr>
              <a:t> </a:t>
            </a:r>
            <a:endParaRPr lang="ko-KR" altLang="en-US" sz="1600" dirty="0">
              <a:latin typeface="HY헤드라인M" panose="02030600000101010101" pitchFamily="18" charset="-127"/>
              <a:ea typeface="HY헤드라인M" panose="02030600000101010101" pitchFamily="18" charset="-127"/>
            </a:endParaRPr>
          </a:p>
          <a:p>
            <a:pPr algn="just" latinLnBrk="0">
              <a:lnSpc>
                <a:spcPct val="130000"/>
              </a:lnSpc>
            </a:pPr>
            <a:r>
              <a:rPr lang="ko-KR" altLang="en-US" sz="1600" dirty="0">
                <a:solidFill>
                  <a:srgbClr val="000000"/>
                </a:solidFill>
                <a:latin typeface="굴림" panose="020B0600000101010101" pitchFamily="50" charset="-127"/>
                <a:ea typeface="HY헤드라인M" panose="02030600000101010101" pitchFamily="18" charset="-127"/>
              </a:rPr>
              <a:t>      </a:t>
            </a:r>
            <a:r>
              <a:rPr lang="en-US" altLang="ko-KR" sz="1600" dirty="0">
                <a:solidFill>
                  <a:srgbClr val="000000"/>
                </a:solidFill>
                <a:latin typeface="HY헤드라인M" panose="02030600000101010101" pitchFamily="18" charset="-127"/>
                <a:ea typeface="HY헤드라인M" panose="02030600000101010101" pitchFamily="18" charset="-127"/>
              </a:rPr>
              <a:t>1. </a:t>
            </a:r>
            <a:r>
              <a:rPr lang="ko-KR" altLang="en-US" sz="1600" dirty="0">
                <a:solidFill>
                  <a:srgbClr val="000000"/>
                </a:solidFill>
                <a:latin typeface="HY헤드라인M" panose="02030600000101010101" pitchFamily="18" charset="-127"/>
                <a:ea typeface="HY헤드라인M" panose="02030600000101010101" pitchFamily="18" charset="-127"/>
              </a:rPr>
              <a:t>학습과 성장의 지표</a:t>
            </a:r>
            <a:r>
              <a:rPr lang="ko-KR" altLang="en-US" sz="1600" dirty="0">
                <a:solidFill>
                  <a:srgbClr val="000000"/>
                </a:solidFill>
                <a:latin typeface="굴림" panose="020B0600000101010101" pitchFamily="50" charset="-127"/>
                <a:ea typeface="HY헤드라인M" panose="02030600000101010101" pitchFamily="18" charset="-127"/>
              </a:rPr>
              <a:t> </a:t>
            </a:r>
            <a:endParaRPr lang="en-US" altLang="ko-KR" sz="1600" dirty="0">
              <a:solidFill>
                <a:srgbClr val="000000"/>
              </a:solidFill>
              <a:latin typeface="굴림" panose="020B0600000101010101" pitchFamily="50" charset="-127"/>
              <a:ea typeface="HY헤드라인M" panose="02030600000101010101" pitchFamily="18" charset="-127"/>
            </a:endParaRPr>
          </a:p>
          <a:p>
            <a:pPr algn="just" latinLnBrk="0">
              <a:lnSpc>
                <a:spcPct val="130000"/>
              </a:lnSpc>
            </a:pPr>
            <a:r>
              <a:rPr lang="en-US" altLang="ko-KR" sz="1600" dirty="0">
                <a:solidFill>
                  <a:srgbClr val="000000"/>
                </a:solidFill>
                <a:latin typeface="굴림" panose="020B0600000101010101" pitchFamily="50" charset="-127"/>
                <a:ea typeface="HY헤드라인M" panose="02030600000101010101" pitchFamily="18" charset="-127"/>
              </a:rPr>
              <a:t>          -&gt; </a:t>
            </a:r>
            <a:r>
              <a:rPr lang="ko-KR" altLang="en-US" sz="1600" dirty="0">
                <a:solidFill>
                  <a:srgbClr val="000000"/>
                </a:solidFill>
                <a:latin typeface="굴림" panose="020B0600000101010101" pitchFamily="50" charset="-127"/>
                <a:ea typeface="HY헤드라인M" panose="02030600000101010101" pitchFamily="18" charset="-127"/>
              </a:rPr>
              <a:t>높은 </a:t>
            </a:r>
            <a:r>
              <a:rPr lang="en-US" altLang="ko-KR" sz="1600" dirty="0">
                <a:solidFill>
                  <a:srgbClr val="000000"/>
                </a:solidFill>
                <a:latin typeface="굴림" panose="020B0600000101010101" pitchFamily="50" charset="-127"/>
                <a:ea typeface="HY헤드라인M" panose="02030600000101010101" pitchFamily="18" charset="-127"/>
              </a:rPr>
              <a:t>ESG </a:t>
            </a:r>
            <a:r>
              <a:rPr lang="ko-KR" altLang="en-US" sz="1600" dirty="0">
                <a:solidFill>
                  <a:srgbClr val="000000"/>
                </a:solidFill>
                <a:latin typeface="굴림" panose="020B0600000101010101" pitchFamily="50" charset="-127"/>
                <a:ea typeface="HY헤드라인M" panose="02030600000101010101" pitchFamily="18" charset="-127"/>
              </a:rPr>
              <a:t>활동은 적은비용으로 고비용의 인력 선발 가능</a:t>
            </a:r>
            <a:r>
              <a:rPr lang="en-US" altLang="ko-KR" sz="1600" dirty="0">
                <a:solidFill>
                  <a:srgbClr val="000000"/>
                </a:solidFill>
                <a:latin typeface="굴림" panose="020B0600000101010101" pitchFamily="50" charset="-127"/>
                <a:ea typeface="HY헤드라인M" panose="02030600000101010101" pitchFamily="18" charset="-127"/>
              </a:rPr>
              <a:t> </a:t>
            </a:r>
          </a:p>
          <a:p>
            <a:pPr algn="just" latinLnBrk="0">
              <a:lnSpc>
                <a:spcPct val="130000"/>
              </a:lnSpc>
            </a:pPr>
            <a:endParaRPr lang="en-US" altLang="ko-KR" sz="1600" dirty="0">
              <a:solidFill>
                <a:srgbClr val="000000"/>
              </a:solidFill>
              <a:latin typeface="HY헤드라인M" panose="02030600000101010101" pitchFamily="18" charset="-127"/>
              <a:ea typeface="HY헤드라인M" panose="02030600000101010101" pitchFamily="18" charset="-127"/>
            </a:endParaRPr>
          </a:p>
          <a:p>
            <a:pPr algn="just" latinLnBrk="0">
              <a:lnSpc>
                <a:spcPct val="130000"/>
              </a:lnSpc>
            </a:pPr>
            <a:r>
              <a:rPr lang="en-US" altLang="ko-KR" sz="1600" dirty="0">
                <a:solidFill>
                  <a:srgbClr val="000000"/>
                </a:solidFill>
                <a:latin typeface="HY헤드라인M" panose="02030600000101010101" pitchFamily="18" charset="-127"/>
                <a:ea typeface="HY헤드라인M" panose="02030600000101010101" pitchFamily="18" charset="-127"/>
              </a:rPr>
              <a:t>      2. </a:t>
            </a:r>
            <a:r>
              <a:rPr lang="ko-KR" altLang="en-US" sz="1600" dirty="0">
                <a:solidFill>
                  <a:srgbClr val="000000"/>
                </a:solidFill>
                <a:latin typeface="HY헤드라인M" panose="02030600000101010101" pitchFamily="18" charset="-127"/>
                <a:ea typeface="HY헤드라인M" panose="02030600000101010101" pitchFamily="18" charset="-127"/>
              </a:rPr>
              <a:t>내부프로세스 지표 </a:t>
            </a:r>
            <a:r>
              <a:rPr lang="en-US" altLang="ko-KR" sz="1600" dirty="0">
                <a:solidFill>
                  <a:srgbClr val="000000"/>
                </a:solidFill>
                <a:latin typeface="HY헤드라인M" panose="02030600000101010101" pitchFamily="18"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직원 기량</a:t>
            </a:r>
            <a:r>
              <a:rPr lang="en-US" altLang="ko-KR" sz="1600" dirty="0">
                <a:solidFill>
                  <a:srgbClr val="000000"/>
                </a:solidFill>
                <a:latin typeface="HY헤드라인M" panose="02030600000101010101" pitchFamily="18" charset="-127"/>
                <a:ea typeface="HY헤드라인M" panose="02030600000101010101" pitchFamily="18" charset="-127"/>
              </a:rPr>
              <a:t>/</a:t>
            </a:r>
            <a:r>
              <a:rPr lang="ko-KR" altLang="en-US" sz="1600" dirty="0">
                <a:solidFill>
                  <a:srgbClr val="000000"/>
                </a:solidFill>
                <a:latin typeface="HY헤드라인M" panose="02030600000101010101" pitchFamily="18" charset="-127"/>
                <a:ea typeface="HY헤드라인M" panose="02030600000101010101" pitchFamily="18" charset="-127"/>
              </a:rPr>
              <a:t>만족도</a:t>
            </a:r>
            <a:r>
              <a:rPr lang="ko-KR" altLang="en-US" sz="1600" dirty="0">
                <a:solidFill>
                  <a:srgbClr val="000000"/>
                </a:solidFill>
                <a:latin typeface="굴림" panose="020B0600000101010101" pitchFamily="50" charset="-127"/>
                <a:ea typeface="HY헤드라인M" panose="02030600000101010101" pitchFamily="18" charset="-127"/>
              </a:rPr>
              <a:t>  </a:t>
            </a:r>
            <a:endParaRPr lang="en-US" altLang="ko-KR" sz="1600" dirty="0">
              <a:solidFill>
                <a:srgbClr val="000000"/>
              </a:solidFill>
              <a:latin typeface="HY헤드라인M" panose="02030600000101010101" pitchFamily="18" charset="-127"/>
              <a:ea typeface="HY헤드라인M" panose="02030600000101010101" pitchFamily="18" charset="-127"/>
            </a:endParaRPr>
          </a:p>
          <a:p>
            <a:pPr algn="just" latinLnBrk="0">
              <a:lnSpc>
                <a:spcPct val="130000"/>
              </a:lnSpc>
            </a:pPr>
            <a:r>
              <a:rPr lang="en-US" altLang="ko-KR" dirty="0">
                <a:latin typeface="Times New Roman" panose="02020603050405020304" pitchFamily="18" charset="0"/>
                <a:cs typeface="Times New Roman" panose="02020603050405020304" pitchFamily="18" charset="0"/>
              </a:rPr>
              <a:t>        </a:t>
            </a:r>
            <a:r>
              <a:rPr lang="en-US" altLang="ko-KR" dirty="0">
                <a:solidFill>
                  <a:srgbClr val="000000"/>
                </a:solidFill>
                <a:latin typeface="굴림" panose="020B0600000101010101" pitchFamily="50" charset="-127"/>
                <a:ea typeface="HY헤드라인M" panose="02030600000101010101" pitchFamily="18" charset="-127"/>
              </a:rPr>
              <a:t> -&gt; ESG</a:t>
            </a:r>
            <a:r>
              <a:rPr lang="ko-KR" altLang="en-US" dirty="0">
                <a:solidFill>
                  <a:srgbClr val="000000"/>
                </a:solidFill>
                <a:latin typeface="굴림" panose="020B0600000101010101" pitchFamily="50" charset="-127"/>
                <a:ea typeface="HY헤드라인M" panose="02030600000101010101" pitchFamily="18" charset="-127"/>
              </a:rPr>
              <a:t>활동을 통한 직원의 동기부여 확대</a:t>
            </a:r>
            <a:r>
              <a:rPr lang="en-US" altLang="ko-KR" dirty="0">
                <a:solidFill>
                  <a:srgbClr val="000000"/>
                </a:solidFill>
                <a:latin typeface="굴림" panose="020B0600000101010101" pitchFamily="50" charset="-127"/>
                <a:ea typeface="HY헤드라인M" panose="02030600000101010101" pitchFamily="18" charset="-127"/>
              </a:rPr>
              <a:t>. </a:t>
            </a:r>
            <a:r>
              <a:rPr lang="ko-KR" altLang="en-US" dirty="0" err="1">
                <a:latin typeface="Times New Roman" panose="02020603050405020304" pitchFamily="18" charset="0"/>
                <a:cs typeface="Times New Roman" panose="02020603050405020304" pitchFamily="18" charset="0"/>
              </a:rPr>
              <a:t>비젼의</a:t>
            </a:r>
            <a:r>
              <a:rPr lang="ko-KR" altLang="en-US" dirty="0">
                <a:latin typeface="Times New Roman" panose="02020603050405020304" pitchFamily="18" charset="0"/>
                <a:cs typeface="Times New Roman" panose="02020603050405020304" pitchFamily="18" charset="0"/>
              </a:rPr>
              <a:t> 공유</a:t>
            </a:r>
            <a:r>
              <a:rPr lang="en-US" altLang="ko-KR" dirty="0">
                <a:latin typeface="Times New Roman" panose="02020603050405020304" pitchFamily="18" charset="0"/>
                <a:cs typeface="Times New Roman" panose="02020603050405020304" pitchFamily="18" charset="0"/>
              </a:rPr>
              <a:t>, ESG</a:t>
            </a:r>
            <a:r>
              <a:rPr lang="ko-KR" altLang="en-US" dirty="0">
                <a:latin typeface="Times New Roman" panose="02020603050405020304" pitchFamily="18" charset="0"/>
                <a:cs typeface="Times New Roman" panose="02020603050405020304" pitchFamily="18" charset="0"/>
              </a:rPr>
              <a:t>활동을 통한 직원의 만족도 증가</a:t>
            </a:r>
            <a:endParaRPr lang="en-US" altLang="ko-KR" dirty="0">
              <a:latin typeface="Times New Roman" panose="02020603050405020304" pitchFamily="18" charset="0"/>
              <a:cs typeface="Times New Roman" panose="02020603050405020304" pitchFamily="18" charset="0"/>
            </a:endParaRPr>
          </a:p>
          <a:p>
            <a:pPr algn="just" latinLnBrk="0">
              <a:lnSpc>
                <a:spcPct val="130000"/>
              </a:lnSpc>
            </a:pPr>
            <a:endParaRPr lang="en-US" altLang="ko-KR" sz="1600" dirty="0">
              <a:latin typeface="HY헤드라인M" panose="02030600000101010101" pitchFamily="18" charset="-127"/>
              <a:ea typeface="HY헤드라인M" panose="02030600000101010101" pitchFamily="18" charset="-127"/>
            </a:endParaRPr>
          </a:p>
          <a:p>
            <a:pPr marL="0" lvl="1" algn="just" latinLnBrk="0">
              <a:lnSpc>
                <a:spcPct val="130000"/>
              </a:lnSpc>
            </a:pPr>
            <a:r>
              <a:rPr lang="ko-KR" altLang="en-US"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  </a:t>
            </a:r>
            <a:r>
              <a:rPr lang="en-US" altLang="ko-KR" sz="1600" dirty="0">
                <a:solidFill>
                  <a:srgbClr val="000000"/>
                </a:solidFill>
                <a:latin typeface="HY헤드라인M" panose="02030600000101010101" pitchFamily="18" charset="-127"/>
                <a:ea typeface="HY헤드라인M" panose="02030600000101010101" pitchFamily="18" charset="-127"/>
              </a:rPr>
              <a:t>1-2</a:t>
            </a:r>
            <a:r>
              <a:rPr lang="ko-KR" altLang="en-US" sz="1600" dirty="0">
                <a:solidFill>
                  <a:srgbClr val="000000"/>
                </a:solidFill>
                <a:latin typeface="HY헤드라인M" panose="02030600000101010101" pitchFamily="18" charset="-127"/>
                <a:ea typeface="HY헤드라인M" panose="02030600000101010101" pitchFamily="18" charset="-127"/>
              </a:rPr>
              <a:t>의 근거</a:t>
            </a:r>
            <a:r>
              <a:rPr lang="en-US" altLang="ko-KR" sz="1600" dirty="0">
                <a:solidFill>
                  <a:srgbClr val="000000"/>
                </a:solidFill>
                <a:latin typeface="HY헤드라인M" panose="02030600000101010101" pitchFamily="18"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 </a:t>
            </a:r>
            <a:r>
              <a:rPr lang="en-US" altLang="ko-KR" dirty="0">
                <a:latin typeface="Times New Roman" panose="02020603050405020304" pitchFamily="18" charset="0"/>
                <a:cs typeface="Times New Roman" panose="02020603050405020304" pitchFamily="18" charset="0"/>
              </a:rPr>
              <a:t>Chen, </a:t>
            </a:r>
            <a:r>
              <a:rPr lang="en-US" altLang="ko-KR" dirty="0" err="1">
                <a:latin typeface="Times New Roman" panose="02020603050405020304" pitchFamily="18" charset="0"/>
                <a:cs typeface="Times New Roman" panose="02020603050405020304" pitchFamily="18" charset="0"/>
              </a:rPr>
              <a:t>Pesch</a:t>
            </a:r>
            <a:r>
              <a:rPr lang="en-US" altLang="ko-KR" dirty="0">
                <a:latin typeface="Times New Roman" panose="02020603050405020304" pitchFamily="18" charset="0"/>
                <a:cs typeface="Times New Roman" panose="02020603050405020304" pitchFamily="18" charset="0"/>
              </a:rPr>
              <a:t>, &amp; Wang. 2020. Selection Benefits of Below-Market Pay in Social-Mission Organizations: Effects on Individual Performance and Team Cooperation. </a:t>
            </a:r>
            <a:r>
              <a:rPr lang="en-US" altLang="ko-KR" i="1" dirty="0">
                <a:latin typeface="Times New Roman" panose="02020603050405020304" pitchFamily="18" charset="0"/>
                <a:cs typeface="Times New Roman" panose="02020603050405020304" pitchFamily="18" charset="0"/>
              </a:rPr>
              <a:t>Accounting</a:t>
            </a:r>
            <a:r>
              <a:rPr lang="ko-KR" altLang="en-US" i="1" dirty="0">
                <a:latin typeface="Times New Roman" panose="02020603050405020304" pitchFamily="18" charset="0"/>
                <a:cs typeface="Times New Roman" panose="02020603050405020304" pitchFamily="18" charset="0"/>
              </a:rPr>
              <a:t> </a:t>
            </a:r>
            <a:r>
              <a:rPr lang="en-US" altLang="ko-KR" i="1" dirty="0">
                <a:latin typeface="Times New Roman" panose="02020603050405020304" pitchFamily="18" charset="0"/>
                <a:cs typeface="Times New Roman" panose="02020603050405020304" pitchFamily="18" charset="0"/>
              </a:rPr>
              <a:t>Review</a:t>
            </a:r>
            <a:r>
              <a:rPr lang="ko-KR" altLang="en-US" dirty="0">
                <a:latin typeface="Times New Roman" panose="02020603050405020304" pitchFamily="18" charset="0"/>
                <a:cs typeface="Times New Roman" panose="02020603050405020304" pitchFamily="18" charset="0"/>
              </a:rPr>
              <a:t> </a:t>
            </a:r>
            <a:r>
              <a:rPr lang="en-US" altLang="ko-KR" dirty="0">
                <a:latin typeface="Times New Roman" panose="02020603050405020304" pitchFamily="18" charset="0"/>
                <a:cs typeface="Times New Roman" panose="02020603050405020304" pitchFamily="18" charset="0"/>
              </a:rPr>
              <a:t>95(1)</a:t>
            </a:r>
            <a:endParaRPr lang="en-US" altLang="ko-KR" dirty="0"/>
          </a:p>
          <a:p>
            <a:pPr algn="just" latinLnBrk="0">
              <a:lnSpc>
                <a:spcPct val="130000"/>
              </a:lnSpc>
            </a:pPr>
            <a:r>
              <a:rPr lang="ko-KR" altLang="en-US" sz="1600" dirty="0">
                <a:solidFill>
                  <a:srgbClr val="000000"/>
                </a:solidFill>
                <a:latin typeface="굴림" panose="020B0600000101010101" pitchFamily="50" charset="-127"/>
                <a:ea typeface="HY헤드라인M" panose="02030600000101010101" pitchFamily="18" charset="-127"/>
              </a:rPr>
              <a:t>  </a:t>
            </a:r>
            <a:endParaRPr lang="en-US" altLang="ko-KR" sz="1600" dirty="0">
              <a:solidFill>
                <a:srgbClr val="000000"/>
              </a:solidFill>
              <a:latin typeface="굴림" panose="020B0600000101010101" pitchFamily="50" charset="-127"/>
              <a:ea typeface="HY헤드라인M" panose="02030600000101010101" pitchFamily="18" charset="-127"/>
            </a:endParaRPr>
          </a:p>
          <a:p>
            <a:pPr algn="just" latinLnBrk="0">
              <a:lnSpc>
                <a:spcPct val="130000"/>
              </a:lnSpc>
            </a:pPr>
            <a:r>
              <a:rPr lang="en-US" altLang="ko-KR" sz="1600" dirty="0">
                <a:solidFill>
                  <a:srgbClr val="000000"/>
                </a:solidFill>
                <a:latin typeface="굴림" panose="020B0600000101010101" pitchFamily="50" charset="-127"/>
                <a:ea typeface="HY헤드라인M" panose="02030600000101010101" pitchFamily="18" charset="-127"/>
              </a:rPr>
              <a:t>      </a:t>
            </a:r>
            <a:r>
              <a:rPr lang="en-US" altLang="ko-KR" sz="1600" dirty="0">
                <a:solidFill>
                  <a:srgbClr val="000000"/>
                </a:solidFill>
                <a:latin typeface="HY헤드라인M" panose="02030600000101010101" pitchFamily="18" charset="-127"/>
                <a:ea typeface="HY헤드라인M" panose="02030600000101010101" pitchFamily="18" charset="-127"/>
              </a:rPr>
              <a:t>3. </a:t>
            </a:r>
            <a:r>
              <a:rPr lang="ko-KR" altLang="en-US" sz="1600" dirty="0" err="1">
                <a:solidFill>
                  <a:srgbClr val="000000"/>
                </a:solidFill>
                <a:latin typeface="HY헤드라인M" panose="02030600000101010101" pitchFamily="18" charset="-127"/>
                <a:ea typeface="HY헤드라인M" panose="02030600000101010101" pitchFamily="18" charset="-127"/>
              </a:rPr>
              <a:t>고객관점</a:t>
            </a:r>
            <a:r>
              <a:rPr lang="ko-KR" altLang="en-US" sz="1600" dirty="0">
                <a:solidFill>
                  <a:srgbClr val="000000"/>
                </a:solidFill>
                <a:latin typeface="HY헤드라인M" panose="02030600000101010101" pitchFamily="18" charset="-127"/>
                <a:ea typeface="HY헤드라인M" panose="02030600000101010101" pitchFamily="18" charset="-127"/>
              </a:rPr>
              <a:t> 지표</a:t>
            </a:r>
            <a:r>
              <a:rPr lang="ko-KR" altLang="en-US"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HY헤드라인M" panose="02030600000101010101" pitchFamily="18" charset="-127"/>
                <a:ea typeface="HY헤드라인M" panose="02030600000101010101" pitchFamily="18" charset="-127"/>
              </a:rPr>
              <a:t>고객만족도 증가 </a:t>
            </a:r>
            <a:endParaRPr lang="en-US" altLang="ko-KR" sz="1600" dirty="0">
              <a:solidFill>
                <a:srgbClr val="000000"/>
              </a:solidFill>
              <a:latin typeface="HY헤드라인M" panose="02030600000101010101" pitchFamily="18" charset="-127"/>
              <a:ea typeface="HY헤드라인M" panose="02030600000101010101" pitchFamily="18" charset="-127"/>
            </a:endParaRPr>
          </a:p>
          <a:p>
            <a:pPr algn="just" latinLnBrk="0">
              <a:lnSpc>
                <a:spcPct val="130000"/>
              </a:lnSpc>
            </a:pPr>
            <a:endParaRPr lang="en-US" altLang="ko-KR" sz="1600" dirty="0">
              <a:solidFill>
                <a:srgbClr val="000000"/>
              </a:solidFill>
              <a:latin typeface="HY헤드라인M" panose="02030600000101010101" pitchFamily="18" charset="-127"/>
              <a:ea typeface="HY헤드라인M" panose="02030600000101010101" pitchFamily="18" charset="-127"/>
            </a:endParaRPr>
          </a:p>
          <a:p>
            <a:pPr algn="just" latinLnBrk="0">
              <a:lnSpc>
                <a:spcPct val="130000"/>
              </a:lnSpc>
            </a:pPr>
            <a:r>
              <a:rPr lang="en-US" altLang="ko-KR" sz="1600" dirty="0">
                <a:solidFill>
                  <a:srgbClr val="000000"/>
                </a:solidFill>
                <a:latin typeface="굴림" panose="020B0600000101010101" pitchFamily="50" charset="-127"/>
                <a:ea typeface="HY헤드라인M" panose="02030600000101010101" pitchFamily="18" charset="-127"/>
              </a:rPr>
              <a:t>      -&gt; CSR</a:t>
            </a:r>
            <a:r>
              <a:rPr lang="ko-KR" altLang="en-US" sz="1600" dirty="0">
                <a:solidFill>
                  <a:srgbClr val="000000"/>
                </a:solidFill>
                <a:latin typeface="굴림" panose="020B0600000101010101" pitchFamily="50" charset="-127"/>
                <a:ea typeface="HY헤드라인M" panose="02030600000101010101" pitchFamily="18" charset="-127"/>
              </a:rPr>
              <a:t>을 통해 </a:t>
            </a:r>
            <a:r>
              <a:rPr lang="en-US" altLang="ko-KR" sz="1600" dirty="0" err="1">
                <a:solidFill>
                  <a:srgbClr val="000000"/>
                </a:solidFill>
                <a:latin typeface="굴림" panose="020B0600000101010101" pitchFamily="50" charset="-127"/>
                <a:ea typeface="HY헤드라인M" panose="02030600000101010101" pitchFamily="18" charset="-127"/>
              </a:rPr>
              <a:t>BtoC</a:t>
            </a:r>
            <a:r>
              <a:rPr lang="en-US" altLang="ko-KR"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굴림" panose="020B0600000101010101" pitchFamily="50" charset="-127"/>
                <a:ea typeface="HY헤드라인M" panose="02030600000101010101" pitchFamily="18" charset="-127"/>
              </a:rPr>
              <a:t>기업이면</a:t>
            </a:r>
            <a:r>
              <a:rPr lang="en-US" altLang="ko-KR"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굴림" panose="020B0600000101010101" pitchFamily="50" charset="-127"/>
                <a:ea typeface="HY헤드라인M" panose="02030600000101010101" pitchFamily="18" charset="-127"/>
              </a:rPr>
              <a:t>브랜드 </a:t>
            </a:r>
            <a:r>
              <a:rPr lang="ko-KR" altLang="en-US" sz="1600" dirty="0" err="1">
                <a:solidFill>
                  <a:srgbClr val="000000"/>
                </a:solidFill>
                <a:latin typeface="굴림" panose="020B0600000101010101" pitchFamily="50" charset="-127"/>
                <a:ea typeface="HY헤드라인M" panose="02030600000101010101" pitchFamily="18" charset="-127"/>
              </a:rPr>
              <a:t>가치증가</a:t>
            </a:r>
            <a:r>
              <a:rPr lang="en-US" altLang="ko-KR"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굴림" panose="020B0600000101010101" pitchFamily="50" charset="-127"/>
                <a:ea typeface="HY헤드라인M" panose="02030600000101010101" pitchFamily="18" charset="-127"/>
              </a:rPr>
              <a:t>주주도 고객으로 살펴본다면</a:t>
            </a:r>
            <a:r>
              <a:rPr lang="en-US" altLang="ko-KR" sz="1600" dirty="0">
                <a:solidFill>
                  <a:srgbClr val="000000"/>
                </a:solidFill>
                <a:latin typeface="굴림" panose="020B0600000101010101" pitchFamily="50" charset="-127"/>
                <a:ea typeface="HY헤드라인M" panose="02030600000101010101" pitchFamily="18" charset="-127"/>
              </a:rPr>
              <a:t>, </a:t>
            </a:r>
            <a:r>
              <a:rPr lang="ko-KR" altLang="en-US" sz="1600" dirty="0" err="1">
                <a:solidFill>
                  <a:srgbClr val="000000"/>
                </a:solidFill>
                <a:latin typeface="굴림" panose="020B0600000101010101" pitchFamily="50" charset="-127"/>
                <a:ea typeface="HY헤드라인M" panose="02030600000101010101" pitchFamily="18" charset="-127"/>
              </a:rPr>
              <a:t>주주만족도</a:t>
            </a:r>
            <a:r>
              <a:rPr lang="ko-KR" altLang="en-US" sz="1600" dirty="0">
                <a:solidFill>
                  <a:srgbClr val="000000"/>
                </a:solidFill>
                <a:latin typeface="굴림" panose="020B0600000101010101" pitchFamily="50" charset="-127"/>
                <a:ea typeface="HY헤드라인M" panose="02030600000101010101" pitchFamily="18" charset="-127"/>
              </a:rPr>
              <a:t> 증가 </a:t>
            </a:r>
            <a:r>
              <a:rPr lang="en-US" altLang="ko-KR" sz="1600" dirty="0">
                <a:solidFill>
                  <a:srgbClr val="000000"/>
                </a:solidFill>
                <a:latin typeface="굴림" panose="020B0600000101010101" pitchFamily="50" charset="-127"/>
                <a:ea typeface="HY헤드라인M" panose="02030600000101010101" pitchFamily="18" charset="-127"/>
              </a:rPr>
              <a:t>-&gt; </a:t>
            </a:r>
            <a:r>
              <a:rPr lang="ko-KR" altLang="en-US" sz="1600" dirty="0">
                <a:solidFill>
                  <a:srgbClr val="000000"/>
                </a:solidFill>
                <a:latin typeface="굴림" panose="020B0600000101010101" pitchFamily="50" charset="-127"/>
                <a:ea typeface="HY헤드라인M" panose="02030600000101010101" pitchFamily="18" charset="-127"/>
              </a:rPr>
              <a:t>낮은 자본비용</a:t>
            </a:r>
            <a:r>
              <a:rPr lang="en-US" altLang="ko-KR" sz="1600" dirty="0">
                <a:solidFill>
                  <a:srgbClr val="000000"/>
                </a:solidFill>
                <a:latin typeface="굴림" panose="020B0600000101010101" pitchFamily="50" charset="-127"/>
                <a:ea typeface="HY헤드라인M" panose="02030600000101010101" pitchFamily="18" charset="-127"/>
              </a:rPr>
              <a:t>. </a:t>
            </a:r>
            <a:r>
              <a:rPr lang="ko-KR" altLang="en-US" sz="1600" dirty="0">
                <a:solidFill>
                  <a:srgbClr val="000000"/>
                </a:solidFill>
                <a:latin typeface="굴림" panose="020B0600000101010101" pitchFamily="50" charset="-127"/>
                <a:ea typeface="HY헤드라인M" panose="02030600000101010101" pitchFamily="18" charset="-127"/>
              </a:rPr>
              <a:t>정부</a:t>
            </a:r>
            <a:r>
              <a:rPr lang="en-US" altLang="ko-KR" sz="1600" dirty="0">
                <a:solidFill>
                  <a:srgbClr val="000000"/>
                </a:solidFill>
                <a:latin typeface="굴림" panose="020B0600000101010101" pitchFamily="50" charset="-127"/>
                <a:ea typeface="HY헤드라인M" panose="02030600000101010101" pitchFamily="18" charset="-127"/>
              </a:rPr>
              <a:t>, NGO </a:t>
            </a:r>
            <a:r>
              <a:rPr lang="ko-KR" altLang="en-US" sz="1600" dirty="0">
                <a:solidFill>
                  <a:srgbClr val="000000"/>
                </a:solidFill>
                <a:latin typeface="굴림" panose="020B0600000101010101" pitchFamily="50" charset="-127"/>
                <a:ea typeface="HY헤드라인M" panose="02030600000101010101" pitchFamily="18" charset="-127"/>
              </a:rPr>
              <a:t>등도 모두 고객으로 본다면</a:t>
            </a:r>
            <a:r>
              <a:rPr lang="en-US" altLang="ko-KR" sz="1600" dirty="0">
                <a:solidFill>
                  <a:srgbClr val="000000"/>
                </a:solidFill>
                <a:latin typeface="굴림" panose="020B0600000101010101" pitchFamily="50" charset="-127"/>
                <a:ea typeface="HY헤드라인M" panose="02030600000101010101" pitchFamily="18" charset="-127"/>
              </a:rPr>
              <a:t>, </a:t>
            </a:r>
            <a:r>
              <a:rPr lang="ko-KR" altLang="en-US" sz="1600" dirty="0" err="1">
                <a:solidFill>
                  <a:srgbClr val="000000"/>
                </a:solidFill>
                <a:latin typeface="굴림" panose="020B0600000101010101" pitchFamily="50" charset="-127"/>
                <a:ea typeface="HY헤드라인M" panose="02030600000101010101" pitchFamily="18" charset="-127"/>
              </a:rPr>
              <a:t>규제리스크</a:t>
            </a:r>
            <a:r>
              <a:rPr lang="ko-KR" altLang="en-US" sz="1600" dirty="0">
                <a:solidFill>
                  <a:srgbClr val="000000"/>
                </a:solidFill>
                <a:latin typeface="굴림" panose="020B0600000101010101" pitchFamily="50" charset="-127"/>
                <a:ea typeface="HY헤드라인M" panose="02030600000101010101" pitchFamily="18" charset="-127"/>
              </a:rPr>
              <a:t> 감소 </a:t>
            </a:r>
            <a:endParaRPr lang="en-US" altLang="ko-KR" sz="1600" dirty="0">
              <a:solidFill>
                <a:srgbClr val="000000"/>
              </a:solidFill>
              <a:latin typeface="굴림" panose="020B0600000101010101" pitchFamily="50" charset="-127"/>
              <a:ea typeface="HY헤드라인M" panose="02030600000101010101" pitchFamily="18" charset="-127"/>
            </a:endParaRPr>
          </a:p>
          <a:p>
            <a:pPr algn="just" latinLnBrk="0">
              <a:lnSpc>
                <a:spcPct val="130000"/>
              </a:lnSpc>
            </a:pPr>
            <a:r>
              <a:rPr lang="en-US" altLang="ko-KR" sz="1600" dirty="0">
                <a:solidFill>
                  <a:srgbClr val="000000"/>
                </a:solidFill>
                <a:latin typeface="굴림" panose="020B0600000101010101" pitchFamily="50" charset="-127"/>
                <a:ea typeface="HY헤드라인M" panose="02030600000101010101" pitchFamily="18" charset="-127"/>
              </a:rPr>
              <a:t>   </a:t>
            </a:r>
          </a:p>
          <a:p>
            <a:pPr algn="just" latinLnBrk="0">
              <a:lnSpc>
                <a:spcPct val="130000"/>
              </a:lnSpc>
            </a:pPr>
            <a:r>
              <a:rPr lang="en-US" altLang="ko-KR" sz="1600" dirty="0">
                <a:solidFill>
                  <a:srgbClr val="000000"/>
                </a:solidFill>
                <a:latin typeface="굴림" panose="020B0600000101010101" pitchFamily="50" charset="-127"/>
                <a:ea typeface="HY헤드라인M" panose="02030600000101010101" pitchFamily="18" charset="-127"/>
              </a:rPr>
              <a:t>     </a:t>
            </a:r>
            <a:r>
              <a:rPr lang="en-US" altLang="ko-KR" sz="1600" b="1" dirty="0">
                <a:solidFill>
                  <a:srgbClr val="000000"/>
                </a:solidFill>
                <a:latin typeface="굴림" panose="020B0600000101010101" pitchFamily="50" charset="-127"/>
                <a:ea typeface="HY헤드라인M" panose="02030600000101010101" pitchFamily="18" charset="-127"/>
              </a:rPr>
              <a:t>4. </a:t>
            </a:r>
            <a:r>
              <a:rPr lang="ko-KR" altLang="en-US" sz="1600" b="1" dirty="0">
                <a:solidFill>
                  <a:srgbClr val="000000"/>
                </a:solidFill>
                <a:latin typeface="굴림" panose="020B0600000101010101" pitchFamily="50" charset="-127"/>
                <a:ea typeface="HY헤드라인M" panose="02030600000101010101" pitchFamily="18" charset="-127"/>
              </a:rPr>
              <a:t>재무수치향상 </a:t>
            </a:r>
            <a:r>
              <a:rPr lang="en-US" altLang="ko-KR" sz="1600" b="1" dirty="0">
                <a:solidFill>
                  <a:srgbClr val="000000"/>
                </a:solidFill>
                <a:latin typeface="굴림" panose="020B0600000101010101" pitchFamily="50" charset="-127"/>
                <a:ea typeface="HY헤드라인M" panose="02030600000101010101" pitchFamily="18" charset="-127"/>
              </a:rPr>
              <a:t>(</a:t>
            </a:r>
            <a:r>
              <a:rPr lang="ko-KR" altLang="en-US" sz="1600" b="1" dirty="0">
                <a:solidFill>
                  <a:srgbClr val="000000"/>
                </a:solidFill>
                <a:latin typeface="굴림" panose="020B0600000101010101" pitchFamily="50" charset="-127"/>
                <a:ea typeface="HY헤드라인M" panose="02030600000101010101" pitchFamily="18" charset="-127"/>
              </a:rPr>
              <a:t>기업가치 향상</a:t>
            </a:r>
            <a:r>
              <a:rPr lang="en-US" altLang="ko-KR" sz="1600" b="1" dirty="0">
                <a:solidFill>
                  <a:srgbClr val="000000"/>
                </a:solidFill>
                <a:latin typeface="굴림" panose="020B0600000101010101" pitchFamily="50" charset="-127"/>
                <a:ea typeface="HY헤드라인M" panose="02030600000101010101" pitchFamily="18" charset="-127"/>
              </a:rPr>
              <a:t>)</a:t>
            </a:r>
            <a:endParaRPr lang="ko-KR" altLang="en-US" sz="1600" b="1" dirty="0">
              <a:solidFill>
                <a:srgbClr val="000000"/>
              </a:solidFill>
              <a:latin typeface="HY헤드라인M" panose="02030600000101010101" pitchFamily="18" charset="-127"/>
              <a:ea typeface="HY헤드라인M" panose="02030600000101010101" pitchFamily="18" charset="-127"/>
            </a:endParaRPr>
          </a:p>
        </p:txBody>
      </p:sp>
      <p:sp>
        <p:nvSpPr>
          <p:cNvPr id="3" name="아래쪽 화살표 2"/>
          <p:cNvSpPr/>
          <p:nvPr/>
        </p:nvSpPr>
        <p:spPr>
          <a:xfrm>
            <a:off x="540327" y="1903615"/>
            <a:ext cx="423949" cy="2909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8" name="아래쪽 화살표 7"/>
          <p:cNvSpPr/>
          <p:nvPr/>
        </p:nvSpPr>
        <p:spPr>
          <a:xfrm>
            <a:off x="480751" y="4146606"/>
            <a:ext cx="423949" cy="2909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아래쪽 화살표 8"/>
          <p:cNvSpPr/>
          <p:nvPr/>
        </p:nvSpPr>
        <p:spPr>
          <a:xfrm>
            <a:off x="497376" y="5746755"/>
            <a:ext cx="423949" cy="29094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812958941"/>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TotalTime>
  <Words>5127</Words>
  <Application>Microsoft Office PowerPoint</Application>
  <PresentationFormat>와이드스크린</PresentationFormat>
  <Paragraphs>280</Paragraphs>
  <Slides>32</Slides>
  <Notes>0</Notes>
  <HiddenSlides>0</HiddenSlides>
  <MMClips>0</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32</vt:i4>
      </vt:variant>
    </vt:vector>
  </HeadingPairs>
  <TitlesOfParts>
    <vt:vector size="41" baseType="lpstr">
      <vt:lpstr>ChosunGothic</vt:lpstr>
      <vt:lpstr>ChosunMGothic</vt:lpstr>
      <vt:lpstr>HY헤드라인M</vt:lpstr>
      <vt:lpstr>굴림</vt:lpstr>
      <vt:lpstr>맑은 고딕</vt:lpstr>
      <vt:lpstr>Arial</vt:lpstr>
      <vt:lpstr>Symbol</vt:lpstr>
      <vt:lpstr>Times New Roman</vt:lpstr>
      <vt:lpstr>Office 테마</vt:lpstr>
      <vt:lpstr>SOCIAL-IMPACT EFFORTS THAT CREATE REAL VALUE</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SOCIAL-IMPACT EFFORTS THAT CREATE REAL VALUE</dc:title>
  <dc:creator>jan</dc:creator>
  <cp:lastModifiedBy>OWNER</cp:lastModifiedBy>
  <cp:revision>27</cp:revision>
  <dcterms:created xsi:type="dcterms:W3CDTF">2020-12-01T02:07:20Z</dcterms:created>
  <dcterms:modified xsi:type="dcterms:W3CDTF">2024-08-29T13:47:21Z</dcterms:modified>
</cp:coreProperties>
</file>