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9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9" r:id="rId3"/>
    <p:sldId id="319" r:id="rId4"/>
    <p:sldId id="308" r:id="rId5"/>
    <p:sldId id="309" r:id="rId6"/>
    <p:sldId id="310" r:id="rId7"/>
    <p:sldId id="312" r:id="rId8"/>
    <p:sldId id="311" r:id="rId9"/>
    <p:sldId id="314" r:id="rId10"/>
    <p:sldId id="313" r:id="rId11"/>
    <p:sldId id="322" r:id="rId12"/>
    <p:sldId id="323" r:id="rId13"/>
    <p:sldId id="324" r:id="rId14"/>
    <p:sldId id="326" r:id="rId15"/>
    <p:sldId id="327" r:id="rId16"/>
    <p:sldId id="318" r:id="rId17"/>
    <p:sldId id="307" r:id="rId18"/>
    <p:sldId id="315" r:id="rId19"/>
    <p:sldId id="316" r:id="rId20"/>
    <p:sldId id="317" r:id="rId21"/>
    <p:sldId id="333" r:id="rId22"/>
    <p:sldId id="27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67" userDrawn="1">
          <p15:clr>
            <a:srgbClr val="A4A3A4"/>
          </p15:clr>
        </p15:guide>
        <p15:guide id="3" orient="horz" pos="2523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pos="7385" userDrawn="1">
          <p15:clr>
            <a:srgbClr val="A4A3A4"/>
          </p15:clr>
        </p15:guide>
        <p15:guide id="6" orient="horz" pos="3906" userDrawn="1">
          <p15:clr>
            <a:srgbClr val="A4A3A4"/>
          </p15:clr>
        </p15:guide>
        <p15:guide id="7" orient="horz" pos="1117" userDrawn="1">
          <p15:clr>
            <a:srgbClr val="A4A3A4"/>
          </p15:clr>
        </p15:guide>
        <p15:guide id="8" orient="horz" pos="6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6DC4E2-74F9-5061-F492-47E4642CE5C5}" name="종린" initials="종" userId="1593997397b93f15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B050"/>
    <a:srgbClr val="339933"/>
    <a:srgbClr val="007A66"/>
    <a:srgbClr val="E0D800"/>
    <a:srgbClr val="92D050"/>
    <a:srgbClr val="6EB92B"/>
    <a:srgbClr val="9F8473"/>
    <a:srgbClr val="6B5D54"/>
    <a:srgbClr val="C7B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510" y="96"/>
      </p:cViewPr>
      <p:guideLst>
        <p:guide pos="267"/>
        <p:guide orient="horz" pos="2523"/>
        <p:guide pos="3840"/>
        <p:guide pos="7385"/>
        <p:guide orient="horz" pos="3906"/>
        <p:guide orient="horz" pos="1117"/>
        <p:guide orient="horz" pos="61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20" d="100"/>
          <a:sy n="120" d="100"/>
        </p:scale>
        <p:origin x="5040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07B-48FD-9CAB-FB61810A02D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07B-48FD-9CAB-FB61810A02D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07B-48FD-9CAB-FB61810A02D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07B-48FD-9CAB-FB61810A02D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07B-48FD-9CAB-FB61810A02D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07B-48FD-9CAB-FB61810A02D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507B-48FD-9CAB-FB61810A02D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507B-48FD-9CAB-FB61810A02D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507B-48FD-9CAB-FB61810A02D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507B-48FD-9CAB-FB61810A02DF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507B-48FD-9CAB-FB61810A02D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Sheet1!$G$5:$G$15</c:f>
              <c:strCache>
                <c:ptCount val="11"/>
                <c:pt idx="0">
                  <c:v>GRI</c:v>
                </c:pt>
                <c:pt idx="1">
                  <c:v>TCFD</c:v>
                </c:pt>
                <c:pt idx="2">
                  <c:v>SASB</c:v>
                </c:pt>
                <c:pt idx="3">
                  <c:v>IIRC</c:v>
                </c:pt>
                <c:pt idx="4">
                  <c:v>UNGC</c:v>
                </c:pt>
                <c:pt idx="5">
                  <c:v>WEF</c:v>
                </c:pt>
                <c:pt idx="6">
                  <c:v>PSI</c:v>
                </c:pt>
                <c:pt idx="7">
                  <c:v>미기입</c:v>
                </c:pt>
                <c:pt idx="8">
                  <c:v>K-ESG</c:v>
                </c:pt>
                <c:pt idx="9">
                  <c:v>KRX</c:v>
                </c:pt>
                <c:pt idx="10">
                  <c:v>PRB, UNGP, KRX</c:v>
                </c:pt>
              </c:strCache>
            </c:strRef>
          </c:cat>
          <c:val>
            <c:numRef>
              <c:f>Sheet1!$H$5:$H$15</c:f>
              <c:numCache>
                <c:formatCode>General</c:formatCode>
                <c:ptCount val="11"/>
                <c:pt idx="0">
                  <c:v>176</c:v>
                </c:pt>
                <c:pt idx="1">
                  <c:v>99</c:v>
                </c:pt>
                <c:pt idx="2">
                  <c:v>96</c:v>
                </c:pt>
                <c:pt idx="3">
                  <c:v>24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507B-48FD-9CAB-FB61810A02DF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4FBDDEA0-E672-4979-A59D-69D7CA2355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0F7071B-2FA0-4A52-8F49-00CC6644B30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75EC7E-B29C-4EDC-8CB8-0166B2268C0E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FF99FD9-F719-428E-A12C-65101C4C5BD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EC3B366B-AD16-415B-A6C3-B8059CDA79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700EA9-B48A-4FA8-ABB8-7E30FAA647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7482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FE3EC-823B-4333-8307-559A9CF4B92C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E67DD6-58F8-427F-8E03-73CEFB4899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8897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0560307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003901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758897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990881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950046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734563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08108" y="6356349"/>
            <a:ext cx="2743200" cy="365125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5" name="자유형: 도형 4">
            <a:extLst>
              <a:ext uri="{FF2B5EF4-FFF2-40B4-BE49-F238E27FC236}">
                <a16:creationId xmlns:a16="http://schemas.microsoft.com/office/drawing/2014/main" id="{9CD6760A-F427-FD9C-926B-3C733C9F3762}"/>
              </a:ext>
            </a:extLst>
          </p:cNvPr>
          <p:cNvSpPr/>
          <p:nvPr userDrawn="1"/>
        </p:nvSpPr>
        <p:spPr>
          <a:xfrm flipH="1" flipV="1">
            <a:off x="7711542" y="-398"/>
            <a:ext cx="4482178" cy="318803"/>
          </a:xfrm>
          <a:custGeom>
            <a:avLst/>
            <a:gdLst>
              <a:gd name="connsiteX0" fmla="*/ 4090308 w 4090308"/>
              <a:gd name="connsiteY0" fmla="*/ 318803 h 318803"/>
              <a:gd name="connsiteX1" fmla="*/ 1420720 w 4090308"/>
              <a:gd name="connsiteY1" fmla="*/ 318803 h 318803"/>
              <a:gd name="connsiteX2" fmla="*/ 1412289 w 4090308"/>
              <a:gd name="connsiteY2" fmla="*/ 318803 h 318803"/>
              <a:gd name="connsiteX3" fmla="*/ 0 w 4090308"/>
              <a:gd name="connsiteY3" fmla="*/ 318803 h 318803"/>
              <a:gd name="connsiteX4" fmla="*/ 0 w 4090308"/>
              <a:gd name="connsiteY4" fmla="*/ 192 h 318803"/>
              <a:gd name="connsiteX5" fmla="*/ 1416505 w 4090308"/>
              <a:gd name="connsiteY5" fmla="*/ 479 h 318803"/>
              <a:gd name="connsiteX6" fmla="*/ 3784819 w 4090308"/>
              <a:gd name="connsiteY6" fmla="*/ 0 h 318803"/>
              <a:gd name="connsiteX7" fmla="*/ 3853168 w 4090308"/>
              <a:gd name="connsiteY7" fmla="*/ 27596 h 318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90308" h="318803">
                <a:moveTo>
                  <a:pt x="4090308" y="318803"/>
                </a:moveTo>
                <a:lnTo>
                  <a:pt x="1420720" y="318803"/>
                </a:lnTo>
                <a:lnTo>
                  <a:pt x="1412289" y="318803"/>
                </a:lnTo>
                <a:lnTo>
                  <a:pt x="0" y="318803"/>
                </a:lnTo>
                <a:lnTo>
                  <a:pt x="0" y="192"/>
                </a:lnTo>
                <a:lnTo>
                  <a:pt x="1416505" y="479"/>
                </a:lnTo>
                <a:lnTo>
                  <a:pt x="3784819" y="0"/>
                </a:lnTo>
                <a:cubicBezTo>
                  <a:pt x="3820975" y="2663"/>
                  <a:pt x="3839300" y="11135"/>
                  <a:pt x="3853168" y="27596"/>
                </a:cubicBezTo>
                <a:close/>
              </a:path>
            </a:pathLst>
          </a:custGeom>
          <a:solidFill>
            <a:srgbClr val="007A6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sz="1800" dirty="0"/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A05F2A21-2BD7-9A42-76D0-3D44F3E1F216}"/>
              </a:ext>
            </a:extLst>
          </p:cNvPr>
          <p:cNvGrpSpPr/>
          <p:nvPr userDrawn="1"/>
        </p:nvGrpSpPr>
        <p:grpSpPr>
          <a:xfrm>
            <a:off x="480697" y="222804"/>
            <a:ext cx="377878" cy="460490"/>
            <a:chOff x="4590606" y="1245283"/>
            <a:chExt cx="1037707" cy="1556397"/>
          </a:xfrm>
        </p:grpSpPr>
        <p:sp>
          <p:nvSpPr>
            <p:cNvPr id="7" name="Google Shape;97;p5">
              <a:extLst>
                <a:ext uri="{FF2B5EF4-FFF2-40B4-BE49-F238E27FC236}">
                  <a16:creationId xmlns:a16="http://schemas.microsoft.com/office/drawing/2014/main" id="{47FEE086-0F55-BF29-1616-623191D3A96C}"/>
                </a:ext>
              </a:extLst>
            </p:cNvPr>
            <p:cNvSpPr/>
            <p:nvPr/>
          </p:nvSpPr>
          <p:spPr>
            <a:xfrm>
              <a:off x="4590613" y="1763980"/>
              <a:ext cx="1037700" cy="1037700"/>
            </a:xfrm>
            <a:prstGeom prst="rect">
              <a:avLst/>
            </a:prstGeom>
            <a:solidFill>
              <a:srgbClr val="007A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/>
            </a:p>
          </p:txBody>
        </p:sp>
        <p:sp>
          <p:nvSpPr>
            <p:cNvPr id="8" name="Google Shape;98;p5">
              <a:extLst>
                <a:ext uri="{FF2B5EF4-FFF2-40B4-BE49-F238E27FC236}">
                  <a16:creationId xmlns:a16="http://schemas.microsoft.com/office/drawing/2014/main" id="{2815987E-8CB0-5C77-CAB8-591E83863C91}"/>
                </a:ext>
              </a:extLst>
            </p:cNvPr>
            <p:cNvSpPr/>
            <p:nvPr/>
          </p:nvSpPr>
          <p:spPr>
            <a:xfrm>
              <a:off x="4590606" y="1245283"/>
              <a:ext cx="518700" cy="518700"/>
            </a:xfrm>
            <a:prstGeom prst="rect">
              <a:avLst/>
            </a:prstGeom>
            <a:solidFill>
              <a:srgbClr val="E0D8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/>
            </a:p>
          </p:txBody>
        </p:sp>
        <p:sp>
          <p:nvSpPr>
            <p:cNvPr id="9" name="Google Shape;99;p5">
              <a:extLst>
                <a:ext uri="{FF2B5EF4-FFF2-40B4-BE49-F238E27FC236}">
                  <a16:creationId xmlns:a16="http://schemas.microsoft.com/office/drawing/2014/main" id="{72DD5EAB-B4E5-CF02-79F2-C4ED518A32DD}"/>
                </a:ext>
              </a:extLst>
            </p:cNvPr>
            <p:cNvSpPr/>
            <p:nvPr/>
          </p:nvSpPr>
          <p:spPr>
            <a:xfrm>
              <a:off x="5109297" y="1763977"/>
              <a:ext cx="518700" cy="518700"/>
            </a:xfrm>
            <a:prstGeom prst="rect">
              <a:avLst/>
            </a:prstGeom>
            <a:solidFill>
              <a:srgbClr val="6EB9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/>
            </a:p>
          </p:txBody>
        </p:sp>
      </p:grp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756C373C-AC91-90EA-215F-2301E46AC6E0}"/>
              </a:ext>
            </a:extLst>
          </p:cNvPr>
          <p:cNvCxnSpPr>
            <a:cxnSpLocks/>
          </p:cNvCxnSpPr>
          <p:nvPr userDrawn="1"/>
        </p:nvCxnSpPr>
        <p:spPr>
          <a:xfrm>
            <a:off x="480697" y="719082"/>
            <a:ext cx="11242380" cy="0"/>
          </a:xfrm>
          <a:prstGeom prst="line">
            <a:avLst/>
          </a:prstGeom>
          <a:ln>
            <a:solidFill>
              <a:srgbClr val="C7B1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4B33D4BF-B459-726B-1FD6-E390279E08C9}"/>
              </a:ext>
            </a:extLst>
          </p:cNvPr>
          <p:cNvCxnSpPr>
            <a:cxnSpLocks/>
          </p:cNvCxnSpPr>
          <p:nvPr userDrawn="1"/>
        </p:nvCxnSpPr>
        <p:spPr>
          <a:xfrm>
            <a:off x="1444905" y="6548552"/>
            <a:ext cx="8751467" cy="0"/>
          </a:xfrm>
          <a:prstGeom prst="line">
            <a:avLst/>
          </a:prstGeom>
          <a:ln>
            <a:solidFill>
              <a:srgbClr val="C7B1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64FBFD11-BC34-A07D-0075-35E91B814D5D}"/>
              </a:ext>
            </a:extLst>
          </p:cNvPr>
          <p:cNvSpPr/>
          <p:nvPr userDrawn="1"/>
        </p:nvSpPr>
        <p:spPr>
          <a:xfrm>
            <a:off x="8088924" y="52404"/>
            <a:ext cx="3943334" cy="184666"/>
          </a:xfrm>
          <a:prstGeom prst="rect">
            <a:avLst/>
          </a:prstGeom>
          <a:noFill/>
          <a:effectLst/>
        </p:spPr>
        <p:txBody>
          <a:bodyPr wrap="square" lIns="0" tIns="0" rIns="0" bIns="0" anchor="ctr" anchorCtr="0">
            <a:spAutoFit/>
          </a:bodyPr>
          <a:lstStyle/>
          <a:p>
            <a:pPr algn="r">
              <a:buSzPct val="100000"/>
              <a:defRPr/>
            </a:pPr>
            <a:r>
              <a:rPr lang="ko-KR" altLang="en-US" sz="1200" b="0" kern="0" spc="-150" dirty="0">
                <a:ln w="13970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  <a:cs typeface="KoPubWorld돋움체 Bold" panose="00000800000000000000" pitchFamily="2" charset="-127"/>
              </a:rPr>
              <a:t>지속가능성 정보의 인증 어떻게 할 것인가</a:t>
            </a:r>
            <a:r>
              <a:rPr lang="en-US" altLang="ko-KR" sz="1200" b="0" kern="0" spc="-150" dirty="0">
                <a:ln w="13970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  <a:ea typeface="+mn-ea"/>
                <a:cs typeface="KoPubWorld돋움체 Bold" panose="00000800000000000000" pitchFamily="2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82245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303474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688522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40367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2385540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6546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38523-909C-4B96-B719-28A87349630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3535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>
            <a:extLst>
              <a:ext uri="{FF2B5EF4-FFF2-40B4-BE49-F238E27FC236}">
                <a16:creationId xmlns:a16="http://schemas.microsoft.com/office/drawing/2014/main" id="{8C462536-C8B6-475B-8B02-5368304D1B0C}"/>
              </a:ext>
            </a:extLst>
          </p:cNvPr>
          <p:cNvSpPr/>
          <p:nvPr/>
        </p:nvSpPr>
        <p:spPr>
          <a:xfrm>
            <a:off x="1487488" y="2164122"/>
            <a:ext cx="9180512" cy="615553"/>
          </a:xfrm>
          <a:prstGeom prst="rect">
            <a:avLst/>
          </a:prstGeom>
          <a:noFill/>
          <a:effectLst/>
        </p:spPr>
        <p:txBody>
          <a:bodyPr wrap="square" lIns="0" tIns="0" rIns="0" bIns="0" anchor="ctr" anchorCtr="0">
            <a:spAutoFit/>
          </a:bodyPr>
          <a:lstStyle/>
          <a:p>
            <a:pPr algn="ctr">
              <a:buSzPct val="100000"/>
              <a:defRPr/>
            </a:pPr>
            <a:r>
              <a:rPr lang="ko-KR" altLang="en-US" sz="4000" b="1" kern="0" spc="-150" dirty="0">
                <a:ln w="13970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국내외 지속가능성 정보의 인증 현황</a:t>
            </a:r>
            <a:endParaRPr lang="en-US" altLang="ko-KR" sz="4000" b="1" kern="0" spc="-150" dirty="0">
              <a:ln w="13970">
                <a:solidFill>
                  <a:schemeClr val="accent1">
                    <a:shade val="50000"/>
                    <a:alpha val="0"/>
                  </a:schemeClr>
                </a:solidFill>
              </a:ln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KoPubWorld돋움체 Bold" panose="000008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212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679673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서론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3871657" y="996674"/>
            <a:ext cx="4398640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4942467" y="1049986"/>
            <a:ext cx="2257028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ESG 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공시와 인증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EDD810-442D-AF7D-4A92-E63940D01E1A}"/>
              </a:ext>
            </a:extLst>
          </p:cNvPr>
          <p:cNvSpPr txBox="1"/>
          <p:nvPr/>
        </p:nvSpPr>
        <p:spPr>
          <a:xfrm>
            <a:off x="707503" y="1799604"/>
            <a:ext cx="10339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latin typeface="HY견고딕" panose="02030600000101010101" pitchFamily="18" charset="-127"/>
                <a:ea typeface="HY견고딕" panose="02030600000101010101" pitchFamily="18" charset="-127"/>
              </a:rPr>
              <a:t>기업들이 정보를 지속가능 정보를 생성하고 공시하는 목적은 자기자본비용을 낮추기 위함</a:t>
            </a:r>
            <a:endParaRPr lang="en-US" altLang="ko-KR" sz="20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E967EE-5834-43EF-67DC-6F78C0F7A7DC}"/>
              </a:ext>
            </a:extLst>
          </p:cNvPr>
          <p:cNvSpPr txBox="1"/>
          <p:nvPr/>
        </p:nvSpPr>
        <p:spPr>
          <a:xfrm>
            <a:off x="1012211" y="4751139"/>
            <a:ext cx="972989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600" dirty="0"/>
              <a:t>Dhaliwal et al. </a:t>
            </a:r>
            <a:r>
              <a:rPr lang="ko-KR" altLang="en-US" sz="1600" dirty="0"/>
              <a:t>(2011),“</a:t>
            </a:r>
            <a:r>
              <a:rPr lang="ko-KR" altLang="en-US" sz="1600" dirty="0" err="1"/>
              <a:t>Voluntary</a:t>
            </a:r>
            <a:r>
              <a:rPr lang="ko-KR" altLang="en-US" sz="1600" dirty="0"/>
              <a:t> </a:t>
            </a:r>
            <a:r>
              <a:rPr lang="ko-KR" altLang="en-US" sz="1600" dirty="0" err="1"/>
              <a:t>Non</a:t>
            </a:r>
            <a:r>
              <a:rPr lang="ko-KR" altLang="en-US" sz="1600" dirty="0"/>
              <a:t> </a:t>
            </a:r>
            <a:r>
              <a:rPr lang="ko-KR" altLang="en-US" sz="1600" dirty="0" err="1"/>
              <a:t>financial</a:t>
            </a:r>
            <a:r>
              <a:rPr lang="ko-KR" altLang="en-US" sz="1600" dirty="0"/>
              <a:t> </a:t>
            </a:r>
            <a:r>
              <a:rPr lang="ko-KR" altLang="en-US" sz="1600" dirty="0" err="1"/>
              <a:t>Disclosure</a:t>
            </a:r>
            <a:r>
              <a:rPr lang="ko-KR" altLang="en-US" sz="1600" dirty="0"/>
              <a:t> and </a:t>
            </a:r>
            <a:r>
              <a:rPr lang="ko-KR" altLang="en-US" sz="1600" dirty="0" err="1"/>
              <a:t>the</a:t>
            </a:r>
            <a:r>
              <a:rPr lang="ko-KR" altLang="en-US" sz="1600" dirty="0"/>
              <a:t> </a:t>
            </a:r>
            <a:r>
              <a:rPr lang="ko-KR" altLang="en-US" sz="1600" dirty="0" err="1"/>
              <a:t>Cost</a:t>
            </a:r>
            <a:r>
              <a:rPr lang="ko-KR" altLang="en-US" sz="1600" dirty="0"/>
              <a:t> of Equity Capital: The </a:t>
            </a:r>
            <a:r>
              <a:rPr lang="en-US" altLang="ko-KR" sz="1600" dirty="0"/>
              <a:t>I</a:t>
            </a:r>
            <a:r>
              <a:rPr lang="ko-KR" altLang="en-US" sz="1600" dirty="0" err="1"/>
              <a:t>nitiation</a:t>
            </a:r>
            <a:r>
              <a:rPr lang="ko-KR" altLang="en-US" sz="1600" dirty="0"/>
              <a:t> of </a:t>
            </a:r>
            <a:r>
              <a:rPr lang="ko-KR" altLang="en-US" sz="1600" dirty="0" err="1"/>
              <a:t>Corporate</a:t>
            </a:r>
            <a:r>
              <a:rPr lang="ko-KR" altLang="en-US" sz="1600" dirty="0"/>
              <a:t> </a:t>
            </a:r>
            <a:r>
              <a:rPr lang="ko-KR" altLang="en-US" sz="1600" dirty="0" err="1"/>
              <a:t>Social</a:t>
            </a:r>
            <a:r>
              <a:rPr lang="ko-KR" altLang="en-US" sz="1600" dirty="0"/>
              <a:t> </a:t>
            </a:r>
            <a:r>
              <a:rPr lang="ko-KR" altLang="en-US" sz="1600" dirty="0" err="1"/>
              <a:t>Responsibility</a:t>
            </a:r>
            <a:r>
              <a:rPr lang="ko-KR" altLang="en-US" sz="1600" dirty="0"/>
              <a:t> </a:t>
            </a:r>
            <a:r>
              <a:rPr lang="ko-KR" altLang="en-US" sz="1600" dirty="0" err="1"/>
              <a:t>Reporting</a:t>
            </a:r>
            <a:r>
              <a:rPr lang="ko-KR" altLang="en-US" sz="1600" dirty="0"/>
              <a:t>,” </a:t>
            </a:r>
            <a:r>
              <a:rPr lang="ko-KR" altLang="en-US" sz="1600" i="1" dirty="0"/>
              <a:t>The </a:t>
            </a:r>
            <a:r>
              <a:rPr lang="ko-KR" altLang="en-US" sz="1600" i="1" dirty="0" err="1"/>
              <a:t>Accounting</a:t>
            </a:r>
            <a:r>
              <a:rPr lang="ko-KR" altLang="en-US" sz="1600" i="1" dirty="0"/>
              <a:t> </a:t>
            </a:r>
            <a:r>
              <a:rPr lang="ko-KR" altLang="en-US" sz="1600" i="1" dirty="0" err="1"/>
              <a:t>Review</a:t>
            </a:r>
            <a:r>
              <a:rPr lang="ko-KR" altLang="en-US" sz="1600" dirty="0"/>
              <a:t>, 86</a:t>
            </a:r>
            <a:r>
              <a:rPr lang="en-US" altLang="ko-KR" sz="1600" dirty="0"/>
              <a:t>(</a:t>
            </a:r>
            <a:r>
              <a:rPr lang="ko-KR" altLang="en-US" sz="1600" dirty="0"/>
              <a:t>1</a:t>
            </a:r>
            <a:r>
              <a:rPr lang="en-US" altLang="ko-KR" sz="1600" dirty="0"/>
              <a:t>): </a:t>
            </a:r>
            <a:r>
              <a:rPr lang="ko-KR" altLang="en-US" sz="1600" dirty="0"/>
              <a:t>59-100</a:t>
            </a:r>
            <a:r>
              <a:rPr lang="en-US" altLang="ko-KR" sz="1600" dirty="0"/>
              <a:t>.</a:t>
            </a:r>
            <a:endParaRPr lang="ko-KR" altLang="en-US" sz="1600" dirty="0"/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35CEA2C-8643-C02E-3FA7-CD9806064807}"/>
              </a:ext>
            </a:extLst>
          </p:cNvPr>
          <p:cNvSpPr/>
          <p:nvPr/>
        </p:nvSpPr>
        <p:spPr>
          <a:xfrm>
            <a:off x="1365926" y="2670679"/>
            <a:ext cx="2057067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지속가능성 정보</a:t>
            </a:r>
          </a:p>
        </p:txBody>
      </p:sp>
      <p:sp>
        <p:nvSpPr>
          <p:cNvPr id="13" name="화살표: 오른쪽 12">
            <a:extLst>
              <a:ext uri="{FF2B5EF4-FFF2-40B4-BE49-F238E27FC236}">
                <a16:creationId xmlns:a16="http://schemas.microsoft.com/office/drawing/2014/main" id="{9D186D94-F346-8998-9053-8D36DA9B0F3C}"/>
              </a:ext>
            </a:extLst>
          </p:cNvPr>
          <p:cNvSpPr/>
          <p:nvPr/>
        </p:nvSpPr>
        <p:spPr>
          <a:xfrm>
            <a:off x="3519246" y="2872207"/>
            <a:ext cx="1191127" cy="240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41D0D976-81BB-1E17-ABE1-4306A3F78907}"/>
              </a:ext>
            </a:extLst>
          </p:cNvPr>
          <p:cNvSpPr/>
          <p:nvPr/>
        </p:nvSpPr>
        <p:spPr>
          <a:xfrm>
            <a:off x="4806626" y="2646496"/>
            <a:ext cx="2057067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정보비대칭 완화</a:t>
            </a:r>
          </a:p>
        </p:txBody>
      </p:sp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A8842F29-6948-2BDD-C4A7-382B3FA85165}"/>
              </a:ext>
            </a:extLst>
          </p:cNvPr>
          <p:cNvSpPr/>
          <p:nvPr/>
        </p:nvSpPr>
        <p:spPr>
          <a:xfrm>
            <a:off x="6959946" y="2827090"/>
            <a:ext cx="1191127" cy="240632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EFD28F42-79FA-66CC-CE04-DD3765B4E8A7}"/>
              </a:ext>
            </a:extLst>
          </p:cNvPr>
          <p:cNvSpPr/>
          <p:nvPr/>
        </p:nvSpPr>
        <p:spPr>
          <a:xfrm>
            <a:off x="8247326" y="2646495"/>
            <a:ext cx="2057067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자본비용 감소</a:t>
            </a:r>
            <a:endParaRPr lang="en-US" altLang="ko-KR" dirty="0"/>
          </a:p>
          <a:p>
            <a:pPr algn="ctr"/>
            <a:r>
              <a:rPr lang="en-US" altLang="ko-KR" dirty="0"/>
              <a:t>(</a:t>
            </a:r>
            <a:r>
              <a:rPr lang="ko-KR" altLang="en-US" dirty="0"/>
              <a:t>기업가치 상승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F86CD829-1CA8-9BF7-7DF0-7D43CFB93509}"/>
              </a:ext>
            </a:extLst>
          </p:cNvPr>
          <p:cNvSpPr/>
          <p:nvPr/>
        </p:nvSpPr>
        <p:spPr>
          <a:xfrm>
            <a:off x="1095214" y="2412001"/>
            <a:ext cx="9564772" cy="115707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430E008-9808-1286-7C60-7E51BE973659}"/>
              </a:ext>
            </a:extLst>
          </p:cNvPr>
          <p:cNvSpPr txBox="1"/>
          <p:nvPr/>
        </p:nvSpPr>
        <p:spPr>
          <a:xfrm>
            <a:off x="707503" y="3827757"/>
            <a:ext cx="92736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미국에서는 지속가능성 보고와 기업가치간 정</a:t>
            </a:r>
            <a:r>
              <a:rPr lang="en-US" altLang="ko-KR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(+)</a:t>
            </a:r>
            <a:r>
              <a:rPr lang="ko-KR" altLang="en-US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 관련성이 존재</a:t>
            </a:r>
            <a:endParaRPr lang="en-US" altLang="ko-KR" sz="1800" b="1" dirty="0"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그러나 </a:t>
            </a:r>
            <a:r>
              <a:rPr lang="en-US" altLang="ko-KR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Dhaliwal et al.(2011)</a:t>
            </a:r>
            <a:r>
              <a:rPr lang="ko-KR" altLang="en-US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과 동일한 방법으로 분석한 결과 국내에서는 지속가능성 보고와 기업가치 간 유의적인 관련성 없음</a:t>
            </a:r>
            <a:endParaRPr lang="en-US" altLang="ko-KR" sz="1800" b="1" dirty="0"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09396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679673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서론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582F9F11-E25C-F6A9-F827-5B3B67419006}"/>
              </a:ext>
            </a:extLst>
          </p:cNvPr>
          <p:cNvSpPr/>
          <p:nvPr/>
        </p:nvSpPr>
        <p:spPr>
          <a:xfrm>
            <a:off x="567557" y="2124255"/>
            <a:ext cx="1800224" cy="736853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지속가능성</a:t>
            </a:r>
            <a:endParaRPr lang="en-US" altLang="ko-KR" dirty="0"/>
          </a:p>
          <a:p>
            <a:pPr algn="ctr"/>
            <a:r>
              <a:rPr lang="ko-KR" altLang="en-US" dirty="0"/>
              <a:t>보고서 작성</a:t>
            </a: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34745780-D64C-EB8F-F70B-A77F1192D5BF}"/>
              </a:ext>
            </a:extLst>
          </p:cNvPr>
          <p:cNvSpPr/>
          <p:nvPr/>
        </p:nvSpPr>
        <p:spPr>
          <a:xfrm>
            <a:off x="7442368" y="2124255"/>
            <a:ext cx="1804163" cy="665637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이해관계자 </a:t>
            </a:r>
            <a:endParaRPr lang="en-US" altLang="ko-KR" dirty="0"/>
          </a:p>
          <a:p>
            <a:pPr algn="ctr"/>
            <a:r>
              <a:rPr lang="ko-KR" altLang="en-US" dirty="0"/>
              <a:t>의사결정</a:t>
            </a:r>
          </a:p>
        </p:txBody>
      </p:sp>
      <p:sp>
        <p:nvSpPr>
          <p:cNvPr id="7" name="이등변 삼각형 6">
            <a:extLst>
              <a:ext uri="{FF2B5EF4-FFF2-40B4-BE49-F238E27FC236}">
                <a16:creationId xmlns:a16="http://schemas.microsoft.com/office/drawing/2014/main" id="{2CE5A0DD-AF3C-0BC3-54D7-22F57525F291}"/>
              </a:ext>
            </a:extLst>
          </p:cNvPr>
          <p:cNvSpPr/>
          <p:nvPr/>
        </p:nvSpPr>
        <p:spPr>
          <a:xfrm rot="5400000">
            <a:off x="2282939" y="2387608"/>
            <a:ext cx="745989" cy="201015"/>
          </a:xfrm>
          <a:prstGeom prst="triangle">
            <a:avLst>
              <a:gd name="adj" fmla="val 50711"/>
            </a:avLst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524E1FC2-5977-6CCE-5EFD-76D55DCEBD34}"/>
              </a:ext>
            </a:extLst>
          </p:cNvPr>
          <p:cNvSpPr/>
          <p:nvPr/>
        </p:nvSpPr>
        <p:spPr>
          <a:xfrm>
            <a:off x="2929757" y="2124255"/>
            <a:ext cx="1800224" cy="736853"/>
          </a:xfrm>
          <a:prstGeom prst="roundRect">
            <a:avLst/>
          </a:prstGeom>
          <a:solidFill>
            <a:srgbClr val="339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지속가능성</a:t>
            </a:r>
            <a:endParaRPr lang="en-US" altLang="ko-KR" dirty="0"/>
          </a:p>
          <a:p>
            <a:pPr algn="ctr"/>
            <a:r>
              <a:rPr lang="ko-KR" altLang="en-US" dirty="0"/>
              <a:t>보고서 인증</a:t>
            </a:r>
          </a:p>
        </p:txBody>
      </p:sp>
      <p:sp>
        <p:nvSpPr>
          <p:cNvPr id="10" name="이등변 삼각형 9">
            <a:extLst>
              <a:ext uri="{FF2B5EF4-FFF2-40B4-BE49-F238E27FC236}">
                <a16:creationId xmlns:a16="http://schemas.microsoft.com/office/drawing/2014/main" id="{1B3362C8-81C4-F7D1-B94A-D8F965499C72}"/>
              </a:ext>
            </a:extLst>
          </p:cNvPr>
          <p:cNvSpPr/>
          <p:nvPr/>
        </p:nvSpPr>
        <p:spPr>
          <a:xfrm rot="5400000">
            <a:off x="4594524" y="2387608"/>
            <a:ext cx="745990" cy="201015"/>
          </a:xfrm>
          <a:prstGeom prst="triangle">
            <a:avLst>
              <a:gd name="adj" fmla="val 50711"/>
            </a:avLst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8A38CA7-3E37-8092-DE14-A123177DABE2}"/>
              </a:ext>
            </a:extLst>
          </p:cNvPr>
          <p:cNvSpPr/>
          <p:nvPr/>
        </p:nvSpPr>
        <p:spPr>
          <a:xfrm>
            <a:off x="5211407" y="2124255"/>
            <a:ext cx="1800224" cy="736853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지속가능성</a:t>
            </a:r>
            <a:endParaRPr lang="en-US" altLang="ko-KR" dirty="0"/>
          </a:p>
          <a:p>
            <a:pPr algn="ctr"/>
            <a:r>
              <a:rPr lang="ko-KR" altLang="en-US" dirty="0"/>
              <a:t>보고서 공시</a:t>
            </a:r>
          </a:p>
        </p:txBody>
      </p:sp>
      <p:sp>
        <p:nvSpPr>
          <p:cNvPr id="15" name="사각형: 둥근 모서리 14">
            <a:extLst>
              <a:ext uri="{FF2B5EF4-FFF2-40B4-BE49-F238E27FC236}">
                <a16:creationId xmlns:a16="http://schemas.microsoft.com/office/drawing/2014/main" id="{0E42D2B0-C895-0CD3-DC1E-4ED5E9B5A258}"/>
              </a:ext>
            </a:extLst>
          </p:cNvPr>
          <p:cNvSpPr/>
          <p:nvPr/>
        </p:nvSpPr>
        <p:spPr>
          <a:xfrm>
            <a:off x="9695886" y="2125841"/>
            <a:ext cx="1804163" cy="665637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경영 의사결정 반영</a:t>
            </a:r>
          </a:p>
        </p:txBody>
      </p:sp>
      <p:sp>
        <p:nvSpPr>
          <p:cNvPr id="18" name="사각형: 둥근 모서리 17">
            <a:extLst>
              <a:ext uri="{FF2B5EF4-FFF2-40B4-BE49-F238E27FC236}">
                <a16:creationId xmlns:a16="http://schemas.microsoft.com/office/drawing/2014/main" id="{25F835C9-39C7-39F7-5B1C-E522BF97430B}"/>
              </a:ext>
            </a:extLst>
          </p:cNvPr>
          <p:cNvSpPr/>
          <p:nvPr/>
        </p:nvSpPr>
        <p:spPr>
          <a:xfrm>
            <a:off x="365063" y="1867497"/>
            <a:ext cx="11313908" cy="1269403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9" name="이등변 삼각형 18">
            <a:extLst>
              <a:ext uri="{FF2B5EF4-FFF2-40B4-BE49-F238E27FC236}">
                <a16:creationId xmlns:a16="http://schemas.microsoft.com/office/drawing/2014/main" id="{ACF8D86E-4F9E-F847-B838-7EE26D653158}"/>
              </a:ext>
            </a:extLst>
          </p:cNvPr>
          <p:cNvSpPr/>
          <p:nvPr/>
        </p:nvSpPr>
        <p:spPr>
          <a:xfrm rot="5400000">
            <a:off x="6851487" y="2375198"/>
            <a:ext cx="745990" cy="201015"/>
          </a:xfrm>
          <a:prstGeom prst="triangle">
            <a:avLst>
              <a:gd name="adj" fmla="val 50711"/>
            </a:avLst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이등변 삼각형 19">
            <a:extLst>
              <a:ext uri="{FF2B5EF4-FFF2-40B4-BE49-F238E27FC236}">
                <a16:creationId xmlns:a16="http://schemas.microsoft.com/office/drawing/2014/main" id="{753B5055-763C-6658-CF87-3B86301BAAD5}"/>
              </a:ext>
            </a:extLst>
          </p:cNvPr>
          <p:cNvSpPr/>
          <p:nvPr/>
        </p:nvSpPr>
        <p:spPr>
          <a:xfrm rot="5400000">
            <a:off x="9111709" y="2387609"/>
            <a:ext cx="745990" cy="201015"/>
          </a:xfrm>
          <a:prstGeom prst="triangle">
            <a:avLst>
              <a:gd name="adj" fmla="val 50711"/>
            </a:avLst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3871657" y="996674"/>
            <a:ext cx="4398640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4942467" y="1049986"/>
            <a:ext cx="2257028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ESG 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공시와 인증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1ACC121-945D-E11A-2778-6131B689E307}"/>
              </a:ext>
            </a:extLst>
          </p:cNvPr>
          <p:cNvSpPr txBox="1"/>
          <p:nvPr/>
        </p:nvSpPr>
        <p:spPr>
          <a:xfrm>
            <a:off x="1264468" y="3522515"/>
            <a:ext cx="10090150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일관된 정보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(consistent information):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기간간 비교가능성 제고 → 기준의 계속 적용의 필요성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비교가능한 정보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(comparable information):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기업간 비교가능성 제고 → 통일된 기준의 필요성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신뢰할 수 있는 정보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(reliable information) → 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인증</a:t>
            </a:r>
            <a:r>
              <a:rPr lang="en-US" altLang="ko-KR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(assurance)</a:t>
            </a:r>
            <a:r>
              <a:rPr lang="ko-KR" altLang="en-US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 필요성</a:t>
            </a:r>
          </a:p>
        </p:txBody>
      </p:sp>
    </p:spTree>
    <p:extLst>
      <p:ext uri="{BB962C8B-B14F-4D97-AF65-F5344CB8AC3E}">
        <p14:creationId xmlns:p14="http://schemas.microsoft.com/office/powerpoint/2010/main" val="1425672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679673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서론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3871657" y="996674"/>
            <a:ext cx="4398640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4339742" y="1049986"/>
            <a:ext cx="3462486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NFRD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 한계 및 실패원인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2F82820-6D9B-548D-48E4-2B70C4A314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519" y="3118700"/>
            <a:ext cx="4350752" cy="30344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AB9450C6-4B4E-A61A-28BF-D2EF3B5AED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408" y="2994943"/>
            <a:ext cx="3905584" cy="318964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2" name="직사각형 11">
            <a:extLst>
              <a:ext uri="{FF2B5EF4-FFF2-40B4-BE49-F238E27FC236}">
                <a16:creationId xmlns:a16="http://schemas.microsoft.com/office/drawing/2014/main" id="{E766D0FD-49A8-1C32-55E6-779B72CE0FA8}"/>
              </a:ext>
            </a:extLst>
          </p:cNvPr>
          <p:cNvSpPr/>
          <p:nvPr/>
        </p:nvSpPr>
        <p:spPr>
          <a:xfrm>
            <a:off x="1146676" y="2926948"/>
            <a:ext cx="5065295" cy="3360889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D068C88E-590D-DC26-A78E-1E5F4E9D3843}"/>
              </a:ext>
            </a:extLst>
          </p:cNvPr>
          <p:cNvSpPr/>
          <p:nvPr/>
        </p:nvSpPr>
        <p:spPr>
          <a:xfrm>
            <a:off x="6364371" y="2926948"/>
            <a:ext cx="4329363" cy="3360889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38755358-B01E-1071-4001-07D9A55982B2}"/>
              </a:ext>
            </a:extLst>
          </p:cNvPr>
          <p:cNvSpPr>
            <a:spLocks noGrp="1"/>
          </p:cNvSpPr>
          <p:nvPr/>
        </p:nvSpPr>
        <p:spPr>
          <a:xfrm>
            <a:off x="1127832" y="1704784"/>
            <a:ext cx="10681741" cy="11798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altLang="ko-KR" sz="1800" b="1" dirty="0">
                <a:latin typeface="+mj-ea"/>
              </a:rPr>
              <a:t>(1) Comparability </a:t>
            </a:r>
            <a:r>
              <a:rPr lang="ko-KR" altLang="en-US" sz="1800" b="1" dirty="0">
                <a:latin typeface="+mj-ea"/>
              </a:rPr>
              <a:t>부족 </a:t>
            </a:r>
            <a:r>
              <a:rPr lang="en-US" altLang="ko-KR" sz="1800" b="1" dirty="0">
                <a:latin typeface="+mj-ea"/>
              </a:rPr>
              <a:t>(84%)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800" b="1" dirty="0">
                <a:latin typeface="+mj-ea"/>
              </a:rPr>
              <a:t>(2) Reliability </a:t>
            </a:r>
            <a:r>
              <a:rPr lang="ko-KR" altLang="en-US" sz="1800" b="1" dirty="0">
                <a:latin typeface="+mj-ea"/>
              </a:rPr>
              <a:t>부족 </a:t>
            </a:r>
            <a:r>
              <a:rPr lang="en-US" altLang="ko-KR" sz="1800" b="1" dirty="0">
                <a:latin typeface="+mj-ea"/>
              </a:rPr>
              <a:t>(74%)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800" b="1" dirty="0">
                <a:latin typeface="+mj-ea"/>
              </a:rPr>
              <a:t>(3) Relevance </a:t>
            </a:r>
            <a:r>
              <a:rPr lang="ko-KR" altLang="en-US" sz="1800" b="1" dirty="0">
                <a:latin typeface="+mj-ea"/>
              </a:rPr>
              <a:t>부족 </a:t>
            </a:r>
            <a:r>
              <a:rPr lang="en-US" altLang="ko-KR" sz="1800" b="1" dirty="0">
                <a:latin typeface="+mj-ea"/>
              </a:rPr>
              <a:t>(70%) </a:t>
            </a:r>
          </a:p>
        </p:txBody>
      </p:sp>
    </p:spTree>
    <p:extLst>
      <p:ext uri="{BB962C8B-B14F-4D97-AF65-F5344CB8AC3E}">
        <p14:creationId xmlns:p14="http://schemas.microsoft.com/office/powerpoint/2010/main" val="138449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5161669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글로벌 지속가능성 공시 인증 기준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3871657" y="996674"/>
            <a:ext cx="4398640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3884495" y="1049986"/>
            <a:ext cx="4372992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글로벌 지속가능성 공시 기준 비교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73A8E91D-96FB-83BE-D741-A61FC8E1F2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7119389"/>
              </p:ext>
            </p:extLst>
          </p:nvPr>
        </p:nvGraphicFramePr>
        <p:xfrm>
          <a:off x="1381080" y="1800010"/>
          <a:ext cx="9429839" cy="3851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27238">
                  <a:extLst>
                    <a:ext uri="{9D8B030D-6E8A-4147-A177-3AD203B41FA5}">
                      <a16:colId xmlns:a16="http://schemas.microsoft.com/office/drawing/2014/main" val="1773893029"/>
                    </a:ext>
                  </a:extLst>
                </a:gridCol>
                <a:gridCol w="1900867">
                  <a:extLst>
                    <a:ext uri="{9D8B030D-6E8A-4147-A177-3AD203B41FA5}">
                      <a16:colId xmlns:a16="http://schemas.microsoft.com/office/drawing/2014/main" val="1163181225"/>
                    </a:ext>
                  </a:extLst>
                </a:gridCol>
                <a:gridCol w="1900867">
                  <a:extLst>
                    <a:ext uri="{9D8B030D-6E8A-4147-A177-3AD203B41FA5}">
                      <a16:colId xmlns:a16="http://schemas.microsoft.com/office/drawing/2014/main" val="1144436786"/>
                    </a:ext>
                  </a:extLst>
                </a:gridCol>
                <a:gridCol w="1900867">
                  <a:extLst>
                    <a:ext uri="{9D8B030D-6E8A-4147-A177-3AD203B41FA5}">
                      <a16:colId xmlns:a16="http://schemas.microsoft.com/office/drawing/2014/main" val="1223543253"/>
                    </a:ext>
                  </a:extLst>
                </a:gridCol>
              </a:tblGrid>
              <a:tr h="4376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내용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IFRS S2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SEC </a:t>
                      </a:r>
                      <a:r>
                        <a:rPr lang="ko-KR" altLang="en-US" sz="1600" b="1" u="none" strike="noStrike" dirty="0" err="1"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규정안</a:t>
                      </a:r>
                      <a:endParaRPr lang="ko-KR" alt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CSRD(ESRS)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4530082"/>
                  </a:ext>
                </a:extLst>
              </a:tr>
              <a:tr h="330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정보의 주요 이용자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투자자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투자자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다중이해관계자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339294"/>
                  </a:ext>
                </a:extLst>
              </a:tr>
              <a:tr h="330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중요성</a:t>
                      </a:r>
                      <a:r>
                        <a:rPr lang="en-US" altLang="ko-KR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(</a:t>
                      </a:r>
                      <a:r>
                        <a:rPr 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materiality)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단일중요성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단일중요성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i="0" u="none" strike="noStrike" dirty="0" err="1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이중중요성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179006"/>
                  </a:ext>
                </a:extLst>
              </a:tr>
              <a:tr h="43715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 err="1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공시위치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연차보고서 권고</a:t>
                      </a:r>
                      <a:endParaRPr lang="en-US" altLang="ko-KR" sz="1400" b="0" u="none" strike="noStrike" kern="1200" dirty="0">
                        <a:solidFill>
                          <a:schemeClr val="dk1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(</a:t>
                      </a:r>
                      <a:r>
                        <a:rPr lang="ko-KR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자율적 운영</a:t>
                      </a:r>
                      <a:r>
                        <a:rPr lang="en-US" altLang="ko-KR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)</a:t>
                      </a:r>
                      <a:endParaRPr lang="ko-KR" altLang="en-US" sz="1400" b="0" u="none" strike="noStrike" kern="1200" dirty="0">
                        <a:solidFill>
                          <a:schemeClr val="dk1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사업보고서</a:t>
                      </a:r>
                      <a:r>
                        <a:rPr lang="en-US" altLang="ko-KR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, </a:t>
                      </a:r>
                      <a:r>
                        <a:rPr lang="ko-KR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증권신고서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별도</a:t>
                      </a:r>
                      <a:r>
                        <a:rPr lang="ko-KR" altLang="en-US" sz="1400" b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 연차</a:t>
                      </a:r>
                      <a:r>
                        <a:rPr lang="ko-KR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보고서</a:t>
                      </a:r>
                      <a:endParaRPr lang="en-US" altLang="ko-KR" sz="1400" b="0" u="none" strike="noStrike" kern="1200" dirty="0">
                        <a:solidFill>
                          <a:schemeClr val="dk1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+mn-cs"/>
                      </a:endParaRPr>
                    </a:p>
                    <a:p>
                      <a:pPr algn="ctr" fontAlgn="ctr"/>
                      <a:r>
                        <a:rPr lang="en-US" altLang="ko-KR" sz="11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(Management</a:t>
                      </a:r>
                      <a:r>
                        <a:rPr lang="en-US" altLang="ko-KR" sz="1100" b="0" u="none" strike="noStrike" kern="1200" baseline="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 report)</a:t>
                      </a:r>
                      <a:endParaRPr lang="ko-KR" altLang="en-US" sz="1100" b="0" u="none" strike="noStrike" kern="1200" dirty="0">
                        <a:solidFill>
                          <a:schemeClr val="dk1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2432137"/>
                  </a:ext>
                </a:extLst>
              </a:tr>
              <a:tr h="330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 err="1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최초적용일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미정</a:t>
                      </a:r>
                      <a:endParaRPr kumimoji="0" lang="en-US" altLang="ko-K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  <a:cs typeface="+mn-cs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FY2023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FY2023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784985"/>
                  </a:ext>
                </a:extLst>
              </a:tr>
              <a:tr h="330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지배구조</a:t>
                      </a:r>
                      <a:r>
                        <a:rPr lang="en-US" altLang="ko-KR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, </a:t>
                      </a:r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전략</a:t>
                      </a:r>
                      <a:r>
                        <a:rPr lang="en-US" altLang="ko-KR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, </a:t>
                      </a:r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리스크 </a:t>
                      </a:r>
                      <a:r>
                        <a:rPr lang="ko-KR" altLang="en-US" sz="1400" b="0" u="none" strike="noStrike" dirty="0" err="1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서술식</a:t>
                      </a:r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 공시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516303"/>
                  </a:ext>
                </a:extLst>
              </a:tr>
              <a:tr h="330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시나리오 </a:t>
                      </a:r>
                      <a:r>
                        <a:rPr lang="ko-KR" altLang="en-US" sz="1400" b="0" u="none" strike="noStrike" dirty="0" err="1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분석공시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조건부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3771828"/>
                  </a:ext>
                </a:extLst>
              </a:tr>
              <a:tr h="33073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Scope 1, 2 </a:t>
                      </a:r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배출량 공시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6867851"/>
                  </a:ext>
                </a:extLst>
              </a:tr>
              <a:tr h="33073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Scope 3 </a:t>
                      </a:r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배출량 공시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조건부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5932536"/>
                  </a:ext>
                </a:extLst>
              </a:tr>
              <a:tr h="330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산업별 </a:t>
                      </a:r>
                      <a:r>
                        <a:rPr lang="ko-KR" altLang="en-US" sz="1400" b="0" u="none" strike="noStrike" dirty="0" err="1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요구공시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kern="1200" dirty="0">
                          <a:solidFill>
                            <a:schemeClr val="dk1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  <a:cs typeface="+mn-cs"/>
                        </a:rPr>
                        <a:t>선택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0" u="none" strike="noStrike" dirty="0"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필수</a:t>
                      </a:r>
                      <a:endParaRPr lang="ko-KR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7043379"/>
                  </a:ext>
                </a:extLst>
              </a:tr>
              <a:tr h="330739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rgbClr val="FF0000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인증</a:t>
                      </a:r>
                      <a:endParaRPr lang="ko-KR" altLang="en-US" sz="1400" b="1" i="0" u="none" strike="noStrike" dirty="0">
                        <a:solidFill>
                          <a:srgbClr val="FF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규정 없음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u="none" strike="noStrike" dirty="0">
                          <a:solidFill>
                            <a:srgbClr val="FF0000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일부 항목 의무</a:t>
                      </a:r>
                      <a:endParaRPr lang="en-US" altLang="ko-KR" sz="1400" b="1" u="none" strike="noStrike" dirty="0">
                        <a:solidFill>
                          <a:srgbClr val="FF0000"/>
                        </a:solidFill>
                        <a:effectLst/>
                        <a:latin typeface="나눔스퀘어 네오 Regular" panose="00000500000000000000" pitchFamily="2" charset="-127"/>
                        <a:ea typeface="나눔스퀘어 네오 Regular" panose="00000500000000000000" pitchFamily="2" charset="-127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나눔스퀘어 네오 Regular" panose="00000500000000000000" pitchFamily="2" charset="-127"/>
                          <a:ea typeface="나눔스퀘어 네오 Regular" panose="00000500000000000000" pitchFamily="2" charset="-127"/>
                        </a:rPr>
                        <a:t>의무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1568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9612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6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5161669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글로벌 지속가능성 공시 인증 기준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3871657" y="996674"/>
            <a:ext cx="4398640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4233952" y="1049986"/>
            <a:ext cx="3674083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en-US" altLang="ko-KR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SEC </a:t>
            </a:r>
            <a:r>
              <a: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기후관련 공시 인증 기준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A61BDA65-B0A9-5181-2F6D-FA2181777B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366619"/>
              </p:ext>
            </p:extLst>
          </p:nvPr>
        </p:nvGraphicFramePr>
        <p:xfrm>
          <a:off x="799780" y="1730379"/>
          <a:ext cx="10328366" cy="3397242"/>
        </p:xfrm>
        <a:graphic>
          <a:graphicData uri="http://schemas.openxmlformats.org/drawingml/2006/table">
            <a:tbl>
              <a:tblPr/>
              <a:tblGrid>
                <a:gridCol w="3651596">
                  <a:extLst>
                    <a:ext uri="{9D8B030D-6E8A-4147-A177-3AD203B41FA5}">
                      <a16:colId xmlns:a16="http://schemas.microsoft.com/office/drawing/2014/main" val="4194107638"/>
                    </a:ext>
                  </a:extLst>
                </a:gridCol>
                <a:gridCol w="2237982">
                  <a:extLst>
                    <a:ext uri="{9D8B030D-6E8A-4147-A177-3AD203B41FA5}">
                      <a16:colId xmlns:a16="http://schemas.microsoft.com/office/drawing/2014/main" val="2571884433"/>
                    </a:ext>
                  </a:extLst>
                </a:gridCol>
                <a:gridCol w="1701255">
                  <a:extLst>
                    <a:ext uri="{9D8B030D-6E8A-4147-A177-3AD203B41FA5}">
                      <a16:colId xmlns:a16="http://schemas.microsoft.com/office/drawing/2014/main" val="1777055402"/>
                    </a:ext>
                  </a:extLst>
                </a:gridCol>
                <a:gridCol w="2737533">
                  <a:extLst>
                    <a:ext uri="{9D8B030D-6E8A-4147-A177-3AD203B41FA5}">
                      <a16:colId xmlns:a16="http://schemas.microsoft.com/office/drawing/2014/main" val="3110397041"/>
                    </a:ext>
                  </a:extLst>
                </a:gridCol>
              </a:tblGrid>
              <a:tr h="384983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등록 유형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Scope 1, 2 </a:t>
                      </a: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공시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Scope 3 GHG </a:t>
                      </a: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배출량 공시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Scope 1, 2 GHG </a:t>
                      </a: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배출량 공시정보에 대한 인증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3583841"/>
                  </a:ext>
                </a:extLst>
              </a:tr>
              <a:tr h="5961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Large accelerated filer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상장대기업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시총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7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억불이상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2023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회계연도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(2024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년 공시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2024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회계연도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(2025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년 공시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제한적 인증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– 2024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회계연도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합리적 인증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– 2026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회계연도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013816"/>
                  </a:ext>
                </a:extLst>
              </a:tr>
              <a:tr h="8711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Accelerated filer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상장중견기업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시총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0.75~7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억불이고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매출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억불 이상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2024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회계연도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(2025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년 공시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2025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회계연도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(2026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년 공시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제한적 인증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– 2025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회계연도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합리적 인증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– 2027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회계연도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478796"/>
                  </a:ext>
                </a:extLst>
              </a:tr>
              <a:tr h="87118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Nonaccelerated</a:t>
                      </a: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 filer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상장소기업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시총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0.75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억불 미만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,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시총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0.75~7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억불이면서 매출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1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억불 미만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2024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회계연도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(2025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년 공시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2025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회계연도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(2026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년 공시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면제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290009"/>
                  </a:ext>
                </a:extLst>
              </a:tr>
              <a:tr h="5961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Smaller reporting companies</a:t>
                      </a: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소기업</a:t>
                      </a:r>
                    </a:p>
                  </a:txBody>
                  <a:tcPr marL="64770" marR="64770" marT="17907" marB="1790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2025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년 회계연도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(2026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년 공시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면제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  <a:cs typeface="+mn-cs"/>
                      </a:endParaRP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  <a:cs typeface="+mn-cs"/>
                        </a:rPr>
                        <a:t>면제</a:t>
                      </a:r>
                    </a:p>
                  </a:txBody>
                  <a:tcPr marL="64770" marR="64770" marT="17907" marB="17907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5446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7575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7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5161669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글로벌 지속가능성 공시 인증 기준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3871657" y="996674"/>
            <a:ext cx="4398640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4233952" y="1049986"/>
            <a:ext cx="3674083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en-US" altLang="ko-KR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SEC </a:t>
            </a:r>
            <a:r>
              <a: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기후관련 공시 인증 기준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CB370892-593D-4F8E-2201-3D274F1167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337889"/>
              </p:ext>
            </p:extLst>
          </p:nvPr>
        </p:nvGraphicFramePr>
        <p:xfrm>
          <a:off x="318622" y="1710093"/>
          <a:ext cx="11085499" cy="2467668"/>
        </p:xfrm>
        <a:graphic>
          <a:graphicData uri="http://schemas.openxmlformats.org/drawingml/2006/table">
            <a:tbl>
              <a:tblPr/>
              <a:tblGrid>
                <a:gridCol w="2339725">
                  <a:extLst>
                    <a:ext uri="{9D8B030D-6E8A-4147-A177-3AD203B41FA5}">
                      <a16:colId xmlns:a16="http://schemas.microsoft.com/office/drawing/2014/main" val="1467609780"/>
                    </a:ext>
                  </a:extLst>
                </a:gridCol>
                <a:gridCol w="8745774">
                  <a:extLst>
                    <a:ext uri="{9D8B030D-6E8A-4147-A177-3AD203B41FA5}">
                      <a16:colId xmlns:a16="http://schemas.microsoft.com/office/drawing/2014/main" val="1586158177"/>
                    </a:ext>
                  </a:extLst>
                </a:gridCol>
              </a:tblGrid>
              <a:tr h="35549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구분</a:t>
                      </a:r>
                      <a:endParaRPr lang="ko-KR" altLang="en-US" sz="16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주요 내용</a:t>
                      </a:r>
                      <a:endParaRPr lang="ko-KR" altLang="en-US" sz="16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240192"/>
                  </a:ext>
                </a:extLst>
              </a:tr>
              <a:tr h="49893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</a:rPr>
                        <a:t>인증 질적 수준</a:t>
                      </a:r>
                    </a:p>
                  </a:txBody>
                  <a:tcPr marL="59283" marR="59283" marT="29641" marB="296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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</a:rPr>
                        <a:t>제한적 확신에서 단계적으로 합리적 확신으로 확대</a:t>
                      </a:r>
                    </a:p>
                  </a:txBody>
                  <a:tcPr marL="59283" marR="59283" marT="29641" marB="296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4601875"/>
                  </a:ext>
                </a:extLst>
              </a:tr>
              <a:tr h="63840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인증제공자</a:t>
                      </a:r>
                      <a:endParaRPr lang="ko-KR" altLang="en-US" sz="16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assurance provider)</a:t>
                      </a:r>
                      <a:endParaRPr lang="ko-KR" altLang="en-US" sz="16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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회계법인과 독립된 인증서비스제공자 모두 가능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: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독립된 인증서비스제공자에게도 재무제표 감사에 준하는 자격요건과 독립성 요구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2572366"/>
                  </a:ext>
                </a:extLst>
              </a:tr>
              <a:tr h="74492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인증범위</a:t>
                      </a:r>
                      <a:endParaRPr lang="ko-KR" altLang="en-US" sz="16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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온실가스배출량에 대해서만 공시와 인증 요구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(Scope 3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는 예외적인 경우에만 공시를 요구하고 인증에서 제외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05739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27020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5161669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글로벌 지속가능성 공시 인증 기준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3871657" y="996674"/>
            <a:ext cx="4398640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4743708" y="1049986"/>
            <a:ext cx="2654573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en-US" altLang="ko-KR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EU</a:t>
            </a:r>
            <a:r>
              <a: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 </a:t>
            </a:r>
            <a:r>
              <a:rPr lang="en-US" altLang="ko-KR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CSRD</a:t>
            </a:r>
            <a:r>
              <a: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인증 기준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F5016939-65C8-B408-9AE2-669E7E9CB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2993069"/>
              </p:ext>
            </p:extLst>
          </p:nvPr>
        </p:nvGraphicFramePr>
        <p:xfrm>
          <a:off x="843148" y="1619251"/>
          <a:ext cx="10505703" cy="2957643"/>
        </p:xfrm>
        <a:graphic>
          <a:graphicData uri="http://schemas.openxmlformats.org/drawingml/2006/table">
            <a:tbl>
              <a:tblPr/>
              <a:tblGrid>
                <a:gridCol w="7579395">
                  <a:extLst>
                    <a:ext uri="{9D8B030D-6E8A-4147-A177-3AD203B41FA5}">
                      <a16:colId xmlns:a16="http://schemas.microsoft.com/office/drawing/2014/main" val="3686926498"/>
                    </a:ext>
                  </a:extLst>
                </a:gridCol>
                <a:gridCol w="1420418">
                  <a:extLst>
                    <a:ext uri="{9D8B030D-6E8A-4147-A177-3AD203B41FA5}">
                      <a16:colId xmlns:a16="http://schemas.microsoft.com/office/drawing/2014/main" val="4223170973"/>
                    </a:ext>
                  </a:extLst>
                </a:gridCol>
                <a:gridCol w="1505890">
                  <a:extLst>
                    <a:ext uri="{9D8B030D-6E8A-4147-A177-3AD203B41FA5}">
                      <a16:colId xmlns:a16="http://schemas.microsoft.com/office/drawing/2014/main" val="1076976817"/>
                    </a:ext>
                  </a:extLst>
                </a:gridCol>
              </a:tblGrid>
              <a:tr h="380639">
                <a:tc>
                  <a:txBody>
                    <a:bodyPr/>
                    <a:lstStyle/>
                    <a:p>
                      <a:pPr marL="0" marR="0" indent="127000" algn="ctr" fontAlgn="base" latinLnBrk="0">
                        <a:lnSpc>
                          <a:spcPct val="1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대상</a:t>
                      </a:r>
                      <a:endParaRPr lang="ko-KR" altLang="en-US" sz="16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보고연도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발행연도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717229"/>
                  </a:ext>
                </a:extLst>
              </a:tr>
              <a:tr h="720419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2024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NFRD (2014/95/EU)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의무공시 대상에 해당하는 대기업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(large companies)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2024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2025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2206597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NFRD 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의무공시 대상에 해당하지 않는 대기업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2025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2026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7576944"/>
                  </a:ext>
                </a:extLst>
              </a:tr>
              <a:tr h="394521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중소기업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초소형기업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(micro undertakings)</a:t>
                      </a:r>
                      <a:r>
                        <a:rPr lang="en-US" altLang="ko-KR" sz="1400" kern="0" spc="0" baseline="3000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제외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등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2026</a:t>
                      </a:r>
                      <a:r>
                        <a:rPr lang="ko-KR" altLang="en-US" sz="1400" kern="0" spc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</a:t>
                      </a:r>
                      <a:endParaRPr lang="ko-KR" altLang="en-US" sz="1400" kern="0" spc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2027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9339582"/>
                  </a:ext>
                </a:extLst>
              </a:tr>
              <a:tr h="1046317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(1)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① 하나 이상의 자회사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대기업 또는 중소기업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초소형기업 제외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또는 ②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EU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내에 특정 기준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(4,000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만 유로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을 초과하는 지사가 있는 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(2)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비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非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)EU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기업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(EU 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내에서 순매출액이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억 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5,000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만 유로를 초과하는 기업</a:t>
                      </a: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2028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2029</a:t>
                      </a:r>
                      <a:r>
                        <a:rPr lang="ko-KR" altLang="en-US" sz="14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</a:t>
                      </a: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35941" marR="35941" marT="35941" marB="35941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4018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9890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9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5161669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글로벌 지속가능성 공시 인증 기준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3871657" y="996674"/>
            <a:ext cx="4398640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4743708" y="1049986"/>
            <a:ext cx="2654573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en-US" altLang="ko-KR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EU</a:t>
            </a:r>
            <a:r>
              <a: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의 </a:t>
            </a:r>
            <a:r>
              <a:rPr lang="en-US" altLang="ko-KR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CSRD</a:t>
            </a:r>
            <a:r>
              <a: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인증 기준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D6459C3-CA49-4DFE-0FFD-9E824285CB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002142"/>
              </p:ext>
            </p:extLst>
          </p:nvPr>
        </p:nvGraphicFramePr>
        <p:xfrm>
          <a:off x="549732" y="1698969"/>
          <a:ext cx="10672169" cy="3068404"/>
        </p:xfrm>
        <a:graphic>
          <a:graphicData uri="http://schemas.openxmlformats.org/drawingml/2006/table">
            <a:tbl>
              <a:tblPr/>
              <a:tblGrid>
                <a:gridCol w="1728466">
                  <a:extLst>
                    <a:ext uri="{9D8B030D-6E8A-4147-A177-3AD203B41FA5}">
                      <a16:colId xmlns:a16="http://schemas.microsoft.com/office/drawing/2014/main" val="3390886921"/>
                    </a:ext>
                  </a:extLst>
                </a:gridCol>
                <a:gridCol w="8943703">
                  <a:extLst>
                    <a:ext uri="{9D8B030D-6E8A-4147-A177-3AD203B41FA5}">
                      <a16:colId xmlns:a16="http://schemas.microsoft.com/office/drawing/2014/main" val="3779749632"/>
                    </a:ext>
                  </a:extLst>
                </a:gridCol>
              </a:tblGrid>
              <a:tr h="20946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구분</a:t>
                      </a:r>
                    </a:p>
                  </a:txBody>
                  <a:tcPr marL="59283" marR="59283" marT="29641" marB="296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주요 내용</a:t>
                      </a:r>
                    </a:p>
                  </a:txBody>
                  <a:tcPr marL="59283" marR="59283" marT="29641" marB="296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0627772"/>
                  </a:ext>
                </a:extLst>
              </a:tr>
              <a:tr h="764985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인증수준</a:t>
                      </a:r>
                      <a:endParaRPr lang="ko-KR" altLang="en-US" sz="16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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인증수준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: 2026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월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일까지 제한적 확신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(limited assurance)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수준의 인증기준 채택 예정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. 2028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년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10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월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1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일까지 합리적 확신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(reasonable assurance)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수준의 인증기준을 채택하고 의무화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안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)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028364"/>
                  </a:ext>
                </a:extLst>
              </a:tr>
              <a:tr h="1078942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인증제공자</a:t>
                      </a:r>
                      <a:endParaRPr lang="ko-KR" altLang="en-US" sz="16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(</a:t>
                      </a:r>
                      <a:r>
                        <a:rPr lang="en-US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assurance provider)</a:t>
                      </a:r>
                      <a:endParaRPr lang="ko-KR" altLang="en-US" sz="16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① 법정감사인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(statutory auditors)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②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회계법인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(audit firms)</a:t>
                      </a:r>
                    </a:p>
                    <a:p>
                      <a:pPr marL="171450" indent="-171450" fontAlgn="base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③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일정자격을 갖춘 인증서비스 제공자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+mn-ea"/>
                          <a:cs typeface="+mn-cs"/>
                        </a:rPr>
                        <a:t>(accredited independent assurance services provider)</a:t>
                      </a:r>
                    </a:p>
                  </a:txBody>
                  <a:tcPr marL="59283" marR="59283" marT="29641" marB="296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984169"/>
                  </a:ext>
                </a:extLst>
              </a:tr>
              <a:tr h="38336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kern="0" spc="0" dirty="0">
                          <a:solidFill>
                            <a:schemeClr val="bg1"/>
                          </a:solidFill>
                          <a:effectLst/>
                          <a:latin typeface="휴먼명조"/>
                          <a:ea typeface="휴먼명조"/>
                        </a:rPr>
                        <a:t>인증범위</a:t>
                      </a:r>
                      <a:endParaRPr lang="ko-KR" altLang="en-US" sz="1600" kern="0" spc="0" dirty="0">
                        <a:solidFill>
                          <a:schemeClr val="bg1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 panose="05000000000000000000" pitchFamily="2" charset="2"/>
                        <a:buChar char=""/>
                      </a:pP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온실가스배출량을 포함하여 전체 </a:t>
                      </a:r>
                      <a:r>
                        <a:rPr lang="en-US" altLang="ko-KR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ESG </a:t>
                      </a:r>
                      <a:r>
                        <a:rPr lang="ko-KR" altLang="en-US" sz="1600" kern="0" spc="0" dirty="0">
                          <a:solidFill>
                            <a:srgbClr val="000000"/>
                          </a:solidFill>
                          <a:effectLst/>
                          <a:latin typeface="휴먼명조"/>
                          <a:ea typeface="휴먼명조"/>
                        </a:rPr>
                        <a:t>공시와 관련된 사항에 대하여 인증 요구</a:t>
                      </a:r>
                      <a:endParaRPr lang="ko-KR" altLang="en-US" sz="1600" kern="0" spc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marL="59283" marR="59283" marT="29641" marB="29641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0652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0009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10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5161669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글로벌 지속가능성 공시 인증 기준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1B932D38-2263-43B7-2A9B-B55A77B5E2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6662570"/>
              </p:ext>
            </p:extLst>
          </p:nvPr>
        </p:nvGraphicFramePr>
        <p:xfrm>
          <a:off x="1550218" y="1704845"/>
          <a:ext cx="8762106" cy="417726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69478">
                  <a:extLst>
                    <a:ext uri="{9D8B030D-6E8A-4147-A177-3AD203B41FA5}">
                      <a16:colId xmlns:a16="http://schemas.microsoft.com/office/drawing/2014/main" val="3205037007"/>
                    </a:ext>
                  </a:extLst>
                </a:gridCol>
                <a:gridCol w="3496314">
                  <a:extLst>
                    <a:ext uri="{9D8B030D-6E8A-4147-A177-3AD203B41FA5}">
                      <a16:colId xmlns:a16="http://schemas.microsoft.com/office/drawing/2014/main" val="318861703"/>
                    </a:ext>
                  </a:extLst>
                </a:gridCol>
                <a:gridCol w="3496314">
                  <a:extLst>
                    <a:ext uri="{9D8B030D-6E8A-4147-A177-3AD203B41FA5}">
                      <a16:colId xmlns:a16="http://schemas.microsoft.com/office/drawing/2014/main" val="209429120"/>
                    </a:ext>
                  </a:extLst>
                </a:gridCol>
              </a:tblGrid>
              <a:tr h="245097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7964" marR="57964" marT="16025" marB="16025" anchor="ctr"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AA1000AS</a:t>
                      </a:r>
                      <a:endParaRPr lang="en-US" sz="1800" b="1" kern="0" spc="0" dirty="0">
                        <a:solidFill>
                          <a:schemeClr val="bg1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7964" marR="57964" marT="16025" marB="16025" anchor="ctr"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HY그래픽M" panose="02030600000101010101" pitchFamily="18" charset="-127"/>
                          <a:ea typeface="HY그래픽M" panose="02030600000101010101" pitchFamily="18" charset="-127"/>
                        </a:rPr>
                        <a:t>ISAE3000</a:t>
                      </a:r>
                      <a:endParaRPr lang="en-US" sz="1800" b="1" kern="0" spc="0" dirty="0">
                        <a:solidFill>
                          <a:schemeClr val="bg1"/>
                        </a:solidFill>
                        <a:effectLst/>
                        <a:latin typeface="HY그래픽M" panose="02030600000101010101" pitchFamily="18" charset="-127"/>
                        <a:ea typeface="HY그래픽M" panose="02030600000101010101" pitchFamily="18" charset="-127"/>
                      </a:endParaRPr>
                    </a:p>
                  </a:txBody>
                  <a:tcPr marL="57964" marR="57964" marT="16025" marB="16025" anchor="ctr"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266262"/>
                  </a:ext>
                </a:extLst>
              </a:tr>
              <a:tr h="245097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effectLst/>
                        </a:rPr>
                        <a:t>주관기관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effectLst/>
                        </a:rPr>
                        <a:t>Accountability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effectLst/>
                        </a:rPr>
                        <a:t>IAASB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866080"/>
                  </a:ext>
                </a:extLst>
              </a:tr>
              <a:tr h="1444100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effectLst/>
                        </a:rPr>
                        <a:t>인증기준 사용자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effectLst/>
                        </a:rPr>
                        <a:t>라이센스 등록을 할 경우 모두 사용 가능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kern="0" spc="0" dirty="0">
                          <a:effectLst/>
                        </a:rPr>
                        <a:t>IESBA Code </a:t>
                      </a:r>
                      <a:r>
                        <a:rPr lang="ko-KR" altLang="en-US" sz="1400" kern="0" spc="0" dirty="0">
                          <a:effectLst/>
                        </a:rPr>
                        <a:t>혹은 유사한 수준의 요구사항을 준수해야 하며 인증업무를 수행하는 실무자는 </a:t>
                      </a:r>
                      <a:r>
                        <a:rPr lang="en-US" altLang="ko-KR" sz="1400" kern="0" spc="0" dirty="0">
                          <a:effectLst/>
                        </a:rPr>
                        <a:t>ISQM 1 </a:t>
                      </a:r>
                      <a:r>
                        <a:rPr lang="ko-KR" altLang="en-US" sz="1400" kern="0" spc="0" dirty="0">
                          <a:effectLst/>
                        </a:rPr>
                        <a:t>또는 그와 유사한 수준의 요구사항을 준수해야 하는 회사의 일원이어야 함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3805785"/>
                  </a:ext>
                </a:extLst>
              </a:tr>
              <a:tr h="725176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effectLst/>
                        </a:rPr>
                        <a:t>인증의 계층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effectLst/>
                        </a:rPr>
                        <a:t>a. High vs. moderate assurance</a:t>
                      </a:r>
                      <a:endParaRPr lang="en-US" sz="1800" kern="0" spc="0" dirty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effectLst/>
                        </a:rPr>
                        <a:t>b. Type 1 vs. Type 2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effectLst/>
                        </a:rPr>
                        <a:t>a. Reasonable vs. limited assurance</a:t>
                      </a:r>
                      <a:endParaRPr lang="en-US" sz="1800" kern="0" spc="0" dirty="0">
                        <a:effectLst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effectLst/>
                        </a:rPr>
                        <a:t>b. Attestation vs. direct engagements</a:t>
                      </a:r>
                      <a:endParaRPr 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1662263"/>
                  </a:ext>
                </a:extLst>
              </a:tr>
              <a:tr h="723982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effectLst/>
                        </a:rPr>
                        <a:t>품질통제절차</a:t>
                      </a:r>
                      <a:endParaRPr lang="ko-KR" altLang="en-US" sz="1800" kern="0" spc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effectLst/>
                        </a:rPr>
                        <a:t>없음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effectLst/>
                        </a:rPr>
                        <a:t>인증기준 사용자 요건을 적용하여 품질통제를 간접적으로 수행함</a:t>
                      </a:r>
                      <a:r>
                        <a:rPr lang="en-US" altLang="ko-KR" sz="1400" kern="0" spc="0" dirty="0">
                          <a:effectLst/>
                        </a:rPr>
                        <a:t>.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9763220"/>
                  </a:ext>
                </a:extLst>
              </a:tr>
              <a:tr h="376059"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 err="1">
                          <a:effectLst/>
                        </a:rPr>
                        <a:t>라이센스</a:t>
                      </a:r>
                      <a:r>
                        <a:rPr lang="ko-KR" altLang="en-US" sz="1400" kern="0" spc="0" dirty="0">
                          <a:effectLst/>
                        </a:rPr>
                        <a:t> 이용료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effectLst/>
                        </a:rPr>
                        <a:t>있음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effectLst/>
                        </a:rPr>
                        <a:t>없음</a:t>
                      </a:r>
                      <a:endParaRPr lang="ko-KR" altLang="en-US" sz="1800" kern="0" spc="0" dirty="0">
                        <a:solidFill>
                          <a:srgbClr val="000000"/>
                        </a:solidFill>
                        <a:effectLst/>
                        <a:latin typeface="한양신명조"/>
                      </a:endParaRPr>
                    </a:p>
                  </a:txBody>
                  <a:tcPr marL="57964" marR="57964" marT="16025" marB="16025"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0620817"/>
                  </a:ext>
                </a:extLst>
              </a:tr>
            </a:tbl>
          </a:graphicData>
        </a:graphic>
      </p:graphicFrame>
      <p:grpSp>
        <p:nvGrpSpPr>
          <p:cNvPr id="8" name="그룹 7">
            <a:extLst>
              <a:ext uri="{FF2B5EF4-FFF2-40B4-BE49-F238E27FC236}">
                <a16:creationId xmlns:a16="http://schemas.microsoft.com/office/drawing/2014/main" id="{0E171C80-EFC1-ADED-74A8-162850598AB0}"/>
              </a:ext>
            </a:extLst>
          </p:cNvPr>
          <p:cNvGrpSpPr/>
          <p:nvPr/>
        </p:nvGrpSpPr>
        <p:grpSpPr>
          <a:xfrm>
            <a:off x="2749575" y="996674"/>
            <a:ext cx="6692850" cy="479997"/>
            <a:chOff x="1235460" y="4061684"/>
            <a:chExt cx="9721080" cy="373321"/>
          </a:xfrm>
        </p:grpSpPr>
        <p:cxnSp>
          <p:nvCxnSpPr>
            <p:cNvPr id="9" name="직선 연결선 8">
              <a:extLst>
                <a:ext uri="{FF2B5EF4-FFF2-40B4-BE49-F238E27FC236}">
                  <a16:creationId xmlns:a16="http://schemas.microsoft.com/office/drawing/2014/main" id="{C45EC9D2-4C4B-6C67-E5BB-87A4E2F42746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88AF8AB-4072-2021-6BE4-1A4CB38047E5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30FEB3C5-B1D9-FB87-F141-B7C39B976674}"/>
              </a:ext>
            </a:extLst>
          </p:cNvPr>
          <p:cNvSpPr txBox="1"/>
          <p:nvPr/>
        </p:nvSpPr>
        <p:spPr>
          <a:xfrm>
            <a:off x="2749575" y="1049986"/>
            <a:ext cx="6642844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참고</a:t>
            </a:r>
            <a:r>
              <a:rPr lang="en-US" altLang="ko-KR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인증기준 비교</a:t>
            </a:r>
            <a:r>
              <a:rPr lang="en-US" altLang="ko-KR" sz="2400" spc="-15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ISAE3000 (ISSA5000) vs AA1000</a:t>
            </a:r>
          </a:p>
        </p:txBody>
      </p:sp>
    </p:spTree>
    <p:extLst>
      <p:ext uri="{BB962C8B-B14F-4D97-AF65-F5344CB8AC3E}">
        <p14:creationId xmlns:p14="http://schemas.microsoft.com/office/powerpoint/2010/main" val="4214899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11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1359346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선행연구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2428962" y="996674"/>
            <a:ext cx="7334076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2428962" y="1049986"/>
            <a:ext cx="7284046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지속가능성 공시의 인증이 재무분석가에 미치는 영향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8E782C5-DA63-755F-9322-0ED86C82A81F}"/>
              </a:ext>
            </a:extLst>
          </p:cNvPr>
          <p:cNvSpPr/>
          <p:nvPr/>
        </p:nvSpPr>
        <p:spPr>
          <a:xfrm>
            <a:off x="6248902" y="3974767"/>
            <a:ext cx="4574339" cy="1228894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Dhaliwal et al.(2012)</a:t>
            </a:r>
          </a:p>
          <a:p>
            <a:r>
              <a:rPr lang="en-US" altLang="ko-KR" sz="16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Pflugrath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et al. (2011) –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실험연구 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영국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호주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</a:p>
          <a:p>
            <a:r>
              <a:rPr lang="en-US" altLang="ko-KR" sz="18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………</a:t>
            </a:r>
            <a:r>
              <a:rPr lang="en-US" altLang="ko-KR" dirty="0"/>
              <a:t>12) – </a:t>
            </a:r>
            <a:r>
              <a:rPr lang="ko-KR" altLang="en-US" dirty="0"/>
              <a:t>제한적으로 작동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DA7F281-9836-EC03-9093-689EA796FADC}"/>
              </a:ext>
            </a:extLst>
          </p:cNvPr>
          <p:cNvSpPr/>
          <p:nvPr/>
        </p:nvSpPr>
        <p:spPr>
          <a:xfrm>
            <a:off x="1050423" y="3447053"/>
            <a:ext cx="4574339" cy="43087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인증과 재무분석가 정확성간 </a:t>
            </a:r>
            <a:r>
              <a:rPr lang="ko-KR" altLang="en-US" dirty="0">
                <a:solidFill>
                  <a:srgbClr val="FFFF00"/>
                </a:solidFill>
              </a:rPr>
              <a:t>정</a:t>
            </a:r>
            <a:r>
              <a:rPr lang="en-US" altLang="ko-KR" dirty="0">
                <a:solidFill>
                  <a:srgbClr val="FFFF00"/>
                </a:solidFill>
              </a:rPr>
              <a:t>(+)</a:t>
            </a:r>
            <a:r>
              <a:rPr lang="ko-KR" altLang="en-US" dirty="0"/>
              <a:t>의 관계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DAE52F2-86FF-45CE-759C-359DAC580286}"/>
              </a:ext>
            </a:extLst>
          </p:cNvPr>
          <p:cNvSpPr/>
          <p:nvPr/>
        </p:nvSpPr>
        <p:spPr>
          <a:xfrm>
            <a:off x="6248901" y="3424997"/>
            <a:ext cx="4574339" cy="43087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인증과 재무분석가 정확성간 </a:t>
            </a:r>
            <a:r>
              <a:rPr lang="ko-KR" altLang="en-US" sz="1600" dirty="0">
                <a:solidFill>
                  <a:srgbClr val="FF0000"/>
                </a:solidFill>
              </a:rPr>
              <a:t>부</a:t>
            </a:r>
            <a:r>
              <a:rPr lang="en-US" altLang="ko-KR" sz="1600" dirty="0">
                <a:solidFill>
                  <a:srgbClr val="FF0000"/>
                </a:solidFill>
              </a:rPr>
              <a:t>(-) </a:t>
            </a:r>
            <a:r>
              <a:rPr lang="ko-KR" altLang="en-US" sz="1600" dirty="0">
                <a:solidFill>
                  <a:schemeClr val="bg1"/>
                </a:solidFill>
              </a:rPr>
              <a:t>또는 관련성 </a:t>
            </a:r>
            <a:r>
              <a:rPr lang="en-US" altLang="ko-KR" sz="1600" dirty="0">
                <a:solidFill>
                  <a:srgbClr val="FF0000"/>
                </a:solidFill>
              </a:rPr>
              <a:t>X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B55C51D-E383-697C-FB78-7606A4683423}"/>
              </a:ext>
            </a:extLst>
          </p:cNvPr>
          <p:cNvSpPr/>
          <p:nvPr/>
        </p:nvSpPr>
        <p:spPr>
          <a:xfrm>
            <a:off x="1062957" y="3974767"/>
            <a:ext cx="4574339" cy="1228894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Deloitte(2003) –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설문조사</a:t>
            </a:r>
            <a:endParaRPr lang="en-US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Pflugrath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et al. (2011) –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실험연구 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미국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Dhaliwal et al.(2012) –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자본시장 규제가 높을 때 제한적으로 작동</a:t>
            </a:r>
            <a:endParaRPr lang="en-US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………</a:t>
            </a:r>
            <a:endParaRPr lang="ko-KR" altLang="en-US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04FE3805-BE81-1978-9B89-B0F1166F5DB8}"/>
              </a:ext>
            </a:extLst>
          </p:cNvPr>
          <p:cNvSpPr/>
          <p:nvPr/>
        </p:nvSpPr>
        <p:spPr>
          <a:xfrm>
            <a:off x="1914192" y="1852959"/>
            <a:ext cx="2057067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지속가능성 정보</a:t>
            </a:r>
          </a:p>
        </p:txBody>
      </p:sp>
      <p:sp>
        <p:nvSpPr>
          <p:cNvPr id="30" name="화살표: 오른쪽 29">
            <a:extLst>
              <a:ext uri="{FF2B5EF4-FFF2-40B4-BE49-F238E27FC236}">
                <a16:creationId xmlns:a16="http://schemas.microsoft.com/office/drawing/2014/main" id="{5DB493FF-9126-1AA4-649A-83B9A5303D88}"/>
              </a:ext>
            </a:extLst>
          </p:cNvPr>
          <p:cNvSpPr/>
          <p:nvPr/>
        </p:nvSpPr>
        <p:spPr>
          <a:xfrm>
            <a:off x="4067512" y="2054487"/>
            <a:ext cx="3668795" cy="240632"/>
          </a:xfrm>
          <a:prstGeom prst="rightArrow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8C8B3E7E-0D7C-B1EE-7162-378DE8B3B250}"/>
              </a:ext>
            </a:extLst>
          </p:cNvPr>
          <p:cNvSpPr/>
          <p:nvPr/>
        </p:nvSpPr>
        <p:spPr>
          <a:xfrm>
            <a:off x="7847263" y="1852959"/>
            <a:ext cx="2147638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재무분석가를 통한 정보비대칭 완화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48CCD6AA-122E-6A58-6E91-1415B4708607}"/>
              </a:ext>
            </a:extLst>
          </p:cNvPr>
          <p:cNvSpPr/>
          <p:nvPr/>
        </p:nvSpPr>
        <p:spPr>
          <a:xfrm>
            <a:off x="1258468" y="1582248"/>
            <a:ext cx="9564772" cy="141962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5301A9D-6748-BACD-D3FB-82CE5A9AD8BB}"/>
              </a:ext>
            </a:extLst>
          </p:cNvPr>
          <p:cNvSpPr txBox="1"/>
          <p:nvPr/>
        </p:nvSpPr>
        <p:spPr>
          <a:xfrm>
            <a:off x="4805949" y="2353194"/>
            <a:ext cx="275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인증의 </a:t>
            </a:r>
            <a:r>
              <a:rPr lang="ko-KR" altLang="en-US" b="1" dirty="0" err="1"/>
              <a:t>증분효과</a:t>
            </a:r>
            <a:r>
              <a:rPr lang="en-US" altLang="ko-KR" b="1" dirty="0"/>
              <a:t>(+)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24643978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12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1359346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선행연구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2428962" y="996674"/>
            <a:ext cx="7334076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2582850" y="1049986"/>
            <a:ext cx="6976269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지속가능성 공시의 인증이 시장반응에 미치는 영향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8E782C5-DA63-755F-9322-0ED86C82A81F}"/>
              </a:ext>
            </a:extLst>
          </p:cNvPr>
          <p:cNvSpPr/>
          <p:nvPr/>
        </p:nvSpPr>
        <p:spPr>
          <a:xfrm>
            <a:off x="6248902" y="3974767"/>
            <a:ext cx="4574339" cy="16139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Coram et al.(2009)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실험연구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Brown-Liburd et al. (2018)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실험연구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Fuhrmann et al.(2017)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</a:p>
          <a:p>
            <a:r>
              <a:rPr lang="en-US" altLang="ko-KR" sz="18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………</a:t>
            </a:r>
            <a:r>
              <a:rPr lang="en-US" altLang="ko-KR" dirty="0"/>
              <a:t>12) – </a:t>
            </a:r>
            <a:r>
              <a:rPr lang="ko-KR" altLang="en-US" dirty="0"/>
              <a:t>제한적으로 작동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DA7F281-9836-EC03-9093-689EA796FADC}"/>
              </a:ext>
            </a:extLst>
          </p:cNvPr>
          <p:cNvSpPr/>
          <p:nvPr/>
        </p:nvSpPr>
        <p:spPr>
          <a:xfrm>
            <a:off x="1050423" y="3447053"/>
            <a:ext cx="4574339" cy="43087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인증과 시장반응 간 </a:t>
            </a:r>
            <a:r>
              <a:rPr lang="ko-KR" altLang="en-US" dirty="0">
                <a:solidFill>
                  <a:srgbClr val="FFFF00"/>
                </a:solidFill>
              </a:rPr>
              <a:t>정</a:t>
            </a:r>
            <a:r>
              <a:rPr lang="en-US" altLang="ko-KR" dirty="0">
                <a:solidFill>
                  <a:srgbClr val="FFFF00"/>
                </a:solidFill>
              </a:rPr>
              <a:t>(+)</a:t>
            </a:r>
            <a:r>
              <a:rPr lang="ko-KR" altLang="en-US" dirty="0"/>
              <a:t>의 관계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DAE52F2-86FF-45CE-759C-359DAC580286}"/>
              </a:ext>
            </a:extLst>
          </p:cNvPr>
          <p:cNvSpPr/>
          <p:nvPr/>
        </p:nvSpPr>
        <p:spPr>
          <a:xfrm>
            <a:off x="6248901" y="3424997"/>
            <a:ext cx="4574339" cy="43087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인증과 시장반응 간 </a:t>
            </a:r>
            <a:r>
              <a:rPr lang="ko-KR" altLang="en-US" sz="1600" dirty="0">
                <a:solidFill>
                  <a:srgbClr val="FF0000"/>
                </a:solidFill>
              </a:rPr>
              <a:t>부</a:t>
            </a:r>
            <a:r>
              <a:rPr lang="en-US" altLang="ko-KR" sz="1600" dirty="0">
                <a:solidFill>
                  <a:srgbClr val="FF0000"/>
                </a:solidFill>
              </a:rPr>
              <a:t>(-) </a:t>
            </a:r>
            <a:r>
              <a:rPr lang="ko-KR" altLang="en-US" sz="1600" dirty="0">
                <a:solidFill>
                  <a:schemeClr val="bg1"/>
                </a:solidFill>
              </a:rPr>
              <a:t>또는 관련성 </a:t>
            </a:r>
            <a:r>
              <a:rPr lang="en-US" altLang="ko-KR" sz="1600" dirty="0">
                <a:solidFill>
                  <a:srgbClr val="FF0000"/>
                </a:solidFill>
              </a:rPr>
              <a:t>X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B55C51D-E383-697C-FB78-7606A4683423}"/>
              </a:ext>
            </a:extLst>
          </p:cNvPr>
          <p:cNvSpPr/>
          <p:nvPr/>
        </p:nvSpPr>
        <p:spPr>
          <a:xfrm>
            <a:off x="1062957" y="3974766"/>
            <a:ext cx="4574339" cy="1613901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Brown-Liburd et al.(2015)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투자자 설문조사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Cheng et al.(2015) - </a:t>
            </a:r>
            <a:r>
              <a:rPr lang="ko-KR" altLang="en-US" sz="16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비전문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투자자 실험연구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Garcia-Sanchez et al. (2019)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</a:p>
          <a:p>
            <a:r>
              <a:rPr lang="en-US" altLang="ko-KR" sz="16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Reimsbach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et al. (2017)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미국 실증연구</a:t>
            </a:r>
            <a:endParaRPr lang="en-US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………</a:t>
            </a:r>
            <a:endParaRPr lang="ko-KR" altLang="en-US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04FE3805-BE81-1978-9B89-B0F1166F5DB8}"/>
              </a:ext>
            </a:extLst>
          </p:cNvPr>
          <p:cNvSpPr/>
          <p:nvPr/>
        </p:nvSpPr>
        <p:spPr>
          <a:xfrm>
            <a:off x="1914192" y="1852959"/>
            <a:ext cx="2057067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지속가능성 정보</a:t>
            </a:r>
          </a:p>
        </p:txBody>
      </p:sp>
      <p:sp>
        <p:nvSpPr>
          <p:cNvPr id="30" name="화살표: 오른쪽 29">
            <a:extLst>
              <a:ext uri="{FF2B5EF4-FFF2-40B4-BE49-F238E27FC236}">
                <a16:creationId xmlns:a16="http://schemas.microsoft.com/office/drawing/2014/main" id="{5DB493FF-9126-1AA4-649A-83B9A5303D88}"/>
              </a:ext>
            </a:extLst>
          </p:cNvPr>
          <p:cNvSpPr/>
          <p:nvPr/>
        </p:nvSpPr>
        <p:spPr>
          <a:xfrm>
            <a:off x="4067512" y="2054487"/>
            <a:ext cx="3668795" cy="240632"/>
          </a:xfrm>
          <a:prstGeom prst="rightArrow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8C8B3E7E-0D7C-B1EE-7162-378DE8B3B250}"/>
              </a:ext>
            </a:extLst>
          </p:cNvPr>
          <p:cNvSpPr/>
          <p:nvPr/>
        </p:nvSpPr>
        <p:spPr>
          <a:xfrm>
            <a:off x="7847263" y="1852959"/>
            <a:ext cx="2147638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시장반응</a:t>
            </a:r>
            <a:r>
              <a:rPr lang="en-US" altLang="ko-KR" dirty="0"/>
              <a:t>(</a:t>
            </a:r>
            <a:r>
              <a:rPr lang="ko-KR" altLang="en-US" dirty="0"/>
              <a:t>투자자 반응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48CCD6AA-122E-6A58-6E91-1415B4708607}"/>
              </a:ext>
            </a:extLst>
          </p:cNvPr>
          <p:cNvSpPr/>
          <p:nvPr/>
        </p:nvSpPr>
        <p:spPr>
          <a:xfrm>
            <a:off x="1258468" y="1582248"/>
            <a:ext cx="9564772" cy="141962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5301A9D-6748-BACD-D3FB-82CE5A9AD8BB}"/>
              </a:ext>
            </a:extLst>
          </p:cNvPr>
          <p:cNvSpPr txBox="1"/>
          <p:nvPr/>
        </p:nvSpPr>
        <p:spPr>
          <a:xfrm>
            <a:off x="4805949" y="2353194"/>
            <a:ext cx="275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인증의 </a:t>
            </a:r>
            <a:r>
              <a:rPr lang="ko-KR" altLang="en-US" b="1" dirty="0" err="1"/>
              <a:t>증분효과</a:t>
            </a:r>
            <a:r>
              <a:rPr lang="en-US" altLang="ko-KR" b="1" dirty="0"/>
              <a:t>(+)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8046151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13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1359346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선행연구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2428962" y="996674"/>
            <a:ext cx="7334076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2582851" y="1049986"/>
            <a:ext cx="6976269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지속가능성 공시의 인증이 기업가치에 미치는 영향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8E782C5-DA63-755F-9322-0ED86C82A81F}"/>
              </a:ext>
            </a:extLst>
          </p:cNvPr>
          <p:cNvSpPr/>
          <p:nvPr/>
        </p:nvSpPr>
        <p:spPr>
          <a:xfrm>
            <a:off x="6248902" y="3974767"/>
            <a:ext cx="4574339" cy="16139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Kaspereit and Lopatta(2016)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  <a:endParaRPr lang="fi-FI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fi-FI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Cho et al.(2014)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  <a:endParaRPr lang="fi-FI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8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………</a:t>
            </a:r>
            <a:r>
              <a:rPr lang="en-US" altLang="ko-KR" sz="1600" dirty="0"/>
              <a:t>12</a:t>
            </a:r>
            <a:r>
              <a:rPr lang="en-US" altLang="ko-KR" dirty="0"/>
              <a:t>) – </a:t>
            </a:r>
            <a:r>
              <a:rPr lang="ko-KR" altLang="en-US" dirty="0"/>
              <a:t>제한적으로 작동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DA7F281-9836-EC03-9093-689EA796FADC}"/>
              </a:ext>
            </a:extLst>
          </p:cNvPr>
          <p:cNvSpPr/>
          <p:nvPr/>
        </p:nvSpPr>
        <p:spPr>
          <a:xfrm>
            <a:off x="1050423" y="3447053"/>
            <a:ext cx="4574339" cy="43087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인증과 기업가치 간 </a:t>
            </a:r>
            <a:r>
              <a:rPr lang="ko-KR" altLang="en-US" dirty="0">
                <a:solidFill>
                  <a:srgbClr val="FFFF00"/>
                </a:solidFill>
              </a:rPr>
              <a:t>정</a:t>
            </a:r>
            <a:r>
              <a:rPr lang="en-US" altLang="ko-KR" dirty="0">
                <a:solidFill>
                  <a:srgbClr val="FFFF00"/>
                </a:solidFill>
              </a:rPr>
              <a:t>(+)</a:t>
            </a:r>
            <a:r>
              <a:rPr lang="ko-KR" altLang="en-US" dirty="0"/>
              <a:t>의 관계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DAE52F2-86FF-45CE-759C-359DAC580286}"/>
              </a:ext>
            </a:extLst>
          </p:cNvPr>
          <p:cNvSpPr/>
          <p:nvPr/>
        </p:nvSpPr>
        <p:spPr>
          <a:xfrm>
            <a:off x="6248901" y="3424997"/>
            <a:ext cx="4574339" cy="43087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/>
              <a:t>인증과 기업가치간 </a:t>
            </a:r>
            <a:r>
              <a:rPr lang="ko-KR" altLang="en-US" sz="1600" dirty="0">
                <a:solidFill>
                  <a:srgbClr val="FF0000"/>
                </a:solidFill>
              </a:rPr>
              <a:t>부</a:t>
            </a:r>
            <a:r>
              <a:rPr lang="en-US" altLang="ko-KR" sz="1600" dirty="0">
                <a:solidFill>
                  <a:srgbClr val="FF0000"/>
                </a:solidFill>
              </a:rPr>
              <a:t>(-) </a:t>
            </a:r>
            <a:r>
              <a:rPr lang="ko-KR" altLang="en-US" sz="1600" dirty="0">
                <a:solidFill>
                  <a:schemeClr val="bg1"/>
                </a:solidFill>
              </a:rPr>
              <a:t>또는 관련성 </a:t>
            </a:r>
            <a:r>
              <a:rPr lang="en-US" altLang="ko-KR" sz="1600" dirty="0">
                <a:solidFill>
                  <a:srgbClr val="FF0000"/>
                </a:solidFill>
              </a:rPr>
              <a:t>X</a:t>
            </a:r>
            <a:endParaRPr lang="ko-KR" altLang="en-US" sz="1600" dirty="0">
              <a:solidFill>
                <a:srgbClr val="FF0000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B55C51D-E383-697C-FB78-7606A4683423}"/>
              </a:ext>
            </a:extLst>
          </p:cNvPr>
          <p:cNvSpPr/>
          <p:nvPr/>
        </p:nvSpPr>
        <p:spPr>
          <a:xfrm>
            <a:off x="1062957" y="3974766"/>
            <a:ext cx="4574339" cy="1613901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Dhaliwal et al.(2011)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  <a:endParaRPr lang="en-US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Clarkson et al.(2013)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  <a:endParaRPr lang="en-US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Bachooet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et al.(2013)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  <a:endParaRPr lang="en-US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………</a:t>
            </a:r>
            <a:endParaRPr lang="ko-KR" altLang="en-US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04FE3805-BE81-1978-9B89-B0F1166F5DB8}"/>
              </a:ext>
            </a:extLst>
          </p:cNvPr>
          <p:cNvSpPr/>
          <p:nvPr/>
        </p:nvSpPr>
        <p:spPr>
          <a:xfrm>
            <a:off x="1914192" y="1852959"/>
            <a:ext cx="2057067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지속가능성 정보</a:t>
            </a:r>
          </a:p>
        </p:txBody>
      </p:sp>
      <p:sp>
        <p:nvSpPr>
          <p:cNvPr id="30" name="화살표: 오른쪽 29">
            <a:extLst>
              <a:ext uri="{FF2B5EF4-FFF2-40B4-BE49-F238E27FC236}">
                <a16:creationId xmlns:a16="http://schemas.microsoft.com/office/drawing/2014/main" id="{5DB493FF-9126-1AA4-649A-83B9A5303D88}"/>
              </a:ext>
            </a:extLst>
          </p:cNvPr>
          <p:cNvSpPr/>
          <p:nvPr/>
        </p:nvSpPr>
        <p:spPr>
          <a:xfrm>
            <a:off x="4067512" y="2054487"/>
            <a:ext cx="3668795" cy="240632"/>
          </a:xfrm>
          <a:prstGeom prst="rightArrow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8C8B3E7E-0D7C-B1EE-7162-378DE8B3B250}"/>
              </a:ext>
            </a:extLst>
          </p:cNvPr>
          <p:cNvSpPr/>
          <p:nvPr/>
        </p:nvSpPr>
        <p:spPr>
          <a:xfrm>
            <a:off x="7847263" y="1852959"/>
            <a:ext cx="2147638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기업가치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48CCD6AA-122E-6A58-6E91-1415B4708607}"/>
              </a:ext>
            </a:extLst>
          </p:cNvPr>
          <p:cNvSpPr/>
          <p:nvPr/>
        </p:nvSpPr>
        <p:spPr>
          <a:xfrm>
            <a:off x="1258468" y="1582248"/>
            <a:ext cx="9564772" cy="141962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5301A9D-6748-BACD-D3FB-82CE5A9AD8BB}"/>
              </a:ext>
            </a:extLst>
          </p:cNvPr>
          <p:cNvSpPr txBox="1"/>
          <p:nvPr/>
        </p:nvSpPr>
        <p:spPr>
          <a:xfrm>
            <a:off x="4805949" y="2353194"/>
            <a:ext cx="275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인증의 </a:t>
            </a:r>
            <a:r>
              <a:rPr lang="ko-KR" altLang="en-US" b="1" dirty="0" err="1"/>
              <a:t>증분효과</a:t>
            </a:r>
            <a:r>
              <a:rPr lang="en-US" altLang="ko-KR" b="1" dirty="0"/>
              <a:t>(+)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621200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14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1359346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선행연구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2428962" y="996674"/>
            <a:ext cx="7334076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2223778" y="1049986"/>
            <a:ext cx="7694415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지속가능성 보고서의 인증인의 품질에 따른 차별적 영향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48E782C5-DA63-755F-9322-0ED86C82A81F}"/>
              </a:ext>
            </a:extLst>
          </p:cNvPr>
          <p:cNvSpPr/>
          <p:nvPr/>
        </p:nvSpPr>
        <p:spPr>
          <a:xfrm>
            <a:off x="6248902" y="3974767"/>
            <a:ext cx="4574339" cy="1613900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a-DK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Simnett(2009)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  <a:endParaRPr lang="da-DK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da-DK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Hummel et al.(2019)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  <a:endParaRPr lang="da-DK" altLang="ko-KR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r>
              <a:rPr lang="en-US" altLang="ko-KR" sz="18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………</a:t>
            </a:r>
            <a:r>
              <a:rPr lang="en-US" altLang="ko-KR" dirty="0"/>
              <a:t>12) – </a:t>
            </a:r>
            <a:r>
              <a:rPr lang="ko-KR" altLang="en-US" dirty="0"/>
              <a:t>제한적으로 작동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FDA7F281-9836-EC03-9093-689EA796FADC}"/>
              </a:ext>
            </a:extLst>
          </p:cNvPr>
          <p:cNvSpPr/>
          <p:nvPr/>
        </p:nvSpPr>
        <p:spPr>
          <a:xfrm>
            <a:off x="1050423" y="3447053"/>
            <a:ext cx="4574339" cy="43087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대형회계법인의 긍정적 효과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DAE52F2-86FF-45CE-759C-359DAC580286}"/>
              </a:ext>
            </a:extLst>
          </p:cNvPr>
          <p:cNvSpPr/>
          <p:nvPr/>
        </p:nvSpPr>
        <p:spPr>
          <a:xfrm>
            <a:off x="6248901" y="3424997"/>
            <a:ext cx="4574339" cy="430879"/>
          </a:xfrm>
          <a:prstGeom prst="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</a:rPr>
              <a:t>대형회계법인의 부정적 효과 또는 관련성 </a:t>
            </a:r>
            <a:r>
              <a:rPr lang="en-US" altLang="ko-KR" dirty="0">
                <a:solidFill>
                  <a:schemeClr val="bg1"/>
                </a:solidFill>
              </a:rPr>
              <a:t>X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B55C51D-E383-697C-FB78-7606A4683423}"/>
              </a:ext>
            </a:extLst>
          </p:cNvPr>
          <p:cNvSpPr/>
          <p:nvPr/>
        </p:nvSpPr>
        <p:spPr>
          <a:xfrm>
            <a:off x="1062957" y="3974766"/>
            <a:ext cx="4574339" cy="1613901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Perego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(2009)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Wong and Millington(2014)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설문조사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Peters and </a:t>
            </a:r>
            <a:r>
              <a:rPr lang="en-US" altLang="ko-KR" sz="1600" dirty="0" err="1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Romni</a:t>
            </a:r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(2015) - </a:t>
            </a:r>
            <a:r>
              <a:rPr lang="ko-KR" altLang="en-US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실증연구</a:t>
            </a:r>
          </a:p>
          <a:p>
            <a:r>
              <a:rPr lang="en-US" altLang="ko-KR" sz="1600" dirty="0">
                <a:solidFill>
                  <a:schemeClr val="tx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………</a:t>
            </a:r>
            <a:endParaRPr lang="ko-KR" altLang="en-US" sz="16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9" name="사각형: 둥근 모서리 28">
            <a:extLst>
              <a:ext uri="{FF2B5EF4-FFF2-40B4-BE49-F238E27FC236}">
                <a16:creationId xmlns:a16="http://schemas.microsoft.com/office/drawing/2014/main" id="{04FE3805-BE81-1978-9B89-B0F1166F5DB8}"/>
              </a:ext>
            </a:extLst>
          </p:cNvPr>
          <p:cNvSpPr/>
          <p:nvPr/>
        </p:nvSpPr>
        <p:spPr>
          <a:xfrm>
            <a:off x="1914192" y="1852959"/>
            <a:ext cx="2057067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지속가능성 정보</a:t>
            </a:r>
          </a:p>
        </p:txBody>
      </p:sp>
      <p:sp>
        <p:nvSpPr>
          <p:cNvPr id="30" name="화살표: 오른쪽 29">
            <a:extLst>
              <a:ext uri="{FF2B5EF4-FFF2-40B4-BE49-F238E27FC236}">
                <a16:creationId xmlns:a16="http://schemas.microsoft.com/office/drawing/2014/main" id="{5DB493FF-9126-1AA4-649A-83B9A5303D88}"/>
              </a:ext>
            </a:extLst>
          </p:cNvPr>
          <p:cNvSpPr/>
          <p:nvPr/>
        </p:nvSpPr>
        <p:spPr>
          <a:xfrm>
            <a:off x="4067512" y="2054487"/>
            <a:ext cx="3668795" cy="240632"/>
          </a:xfrm>
          <a:prstGeom prst="rightArrow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사각형: 둥근 모서리 30">
            <a:extLst>
              <a:ext uri="{FF2B5EF4-FFF2-40B4-BE49-F238E27FC236}">
                <a16:creationId xmlns:a16="http://schemas.microsoft.com/office/drawing/2014/main" id="{8C8B3E7E-0D7C-B1EE-7162-378DE8B3B250}"/>
              </a:ext>
            </a:extLst>
          </p:cNvPr>
          <p:cNvSpPr/>
          <p:nvPr/>
        </p:nvSpPr>
        <p:spPr>
          <a:xfrm>
            <a:off x="7847263" y="1852959"/>
            <a:ext cx="2147638" cy="643689"/>
          </a:xfrm>
          <a:prstGeom prst="roundRect">
            <a:avLst/>
          </a:prstGeom>
          <a:solidFill>
            <a:srgbClr val="0066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자본시장 반응</a:t>
            </a: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48CCD6AA-122E-6A58-6E91-1415B4708607}"/>
              </a:ext>
            </a:extLst>
          </p:cNvPr>
          <p:cNvSpPr/>
          <p:nvPr/>
        </p:nvSpPr>
        <p:spPr>
          <a:xfrm>
            <a:off x="1258468" y="1582248"/>
            <a:ext cx="9564772" cy="1419629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5301A9D-6748-BACD-D3FB-82CE5A9AD8BB}"/>
              </a:ext>
            </a:extLst>
          </p:cNvPr>
          <p:cNvSpPr txBox="1"/>
          <p:nvPr/>
        </p:nvSpPr>
        <p:spPr>
          <a:xfrm>
            <a:off x="4805949" y="2353194"/>
            <a:ext cx="2753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인증의 유형</a:t>
            </a:r>
            <a:r>
              <a:rPr lang="en-US" altLang="ko-KR" b="1" dirty="0"/>
              <a:t>(</a:t>
            </a:r>
            <a:r>
              <a:rPr lang="ko-KR" altLang="en-US" b="1" dirty="0"/>
              <a:t>매개효과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11705618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15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1359346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선행연구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380B2641-AFFF-C69C-96AD-6C37AD921C8C}"/>
              </a:ext>
            </a:extLst>
          </p:cNvPr>
          <p:cNvGrpSpPr/>
          <p:nvPr/>
        </p:nvGrpSpPr>
        <p:grpSpPr>
          <a:xfrm>
            <a:off x="4483100" y="996674"/>
            <a:ext cx="3175000" cy="479997"/>
            <a:chOff x="1235460" y="4061684"/>
            <a:chExt cx="9721080" cy="373321"/>
          </a:xfrm>
        </p:grpSpPr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E8E1DFA7-BF3E-EEEE-4105-D8A8B7AC98A1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직선 연결선 22">
              <a:extLst>
                <a:ext uri="{FF2B5EF4-FFF2-40B4-BE49-F238E27FC236}">
                  <a16:creationId xmlns:a16="http://schemas.microsoft.com/office/drawing/2014/main" id="{E430D84B-E7B2-394D-A832-BC871F30B081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131879BB-1E86-B7F9-6C05-B9F6C80CFE08}"/>
              </a:ext>
            </a:extLst>
          </p:cNvPr>
          <p:cNvSpPr txBox="1"/>
          <p:nvPr/>
        </p:nvSpPr>
        <p:spPr>
          <a:xfrm>
            <a:off x="4788585" y="1049986"/>
            <a:ext cx="2564805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선행연구 종합결론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7D7759-F995-72FE-B8BB-E65528839BC7}"/>
              </a:ext>
            </a:extLst>
          </p:cNvPr>
          <p:cNvSpPr txBox="1"/>
          <p:nvPr/>
        </p:nvSpPr>
        <p:spPr>
          <a:xfrm>
            <a:off x="939616" y="1802000"/>
            <a:ext cx="10090150" cy="23287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인증의 유용성에 대한 혼재된 결과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자발적 공시사항에서는 단순 인증만으로 그 효과는 없음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대형회계법인이 인증수준이 높다고 단정할 수 없음 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자본시장의 강력한 규제와 더불어 충분한 인프라가 </a:t>
            </a:r>
            <a:r>
              <a:rPr lang="ko-KR" altLang="en-US" sz="2000" dirty="0" err="1">
                <a:latin typeface="HY헤드라인M" panose="02030600000101010101" pitchFamily="18" charset="-127"/>
                <a:ea typeface="HY헤드라인M" panose="02030600000101010101" pitchFamily="18" charset="-127"/>
              </a:rPr>
              <a:t>구축되어야만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인증의 효과가 있는 것으로 판단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101160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16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4821833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국내 지속가능성 공시 인증 현황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49CF323-F1D9-ECE4-5358-C3CDCB1DB6C3}"/>
              </a:ext>
            </a:extLst>
          </p:cNvPr>
          <p:cNvGrpSpPr/>
          <p:nvPr/>
        </p:nvGrpSpPr>
        <p:grpSpPr>
          <a:xfrm>
            <a:off x="4178300" y="996674"/>
            <a:ext cx="4572000" cy="479997"/>
            <a:chOff x="1235460" y="4061684"/>
            <a:chExt cx="9721080" cy="373321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E126F4CA-3113-09F3-6287-B1C664892CD9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D1D1372F-205E-C2BF-E598-165D2BF45A28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BEF283F-85E4-79E8-4DCF-4BE2D7262D56}"/>
              </a:ext>
            </a:extLst>
          </p:cNvPr>
          <p:cNvSpPr txBox="1"/>
          <p:nvPr/>
        </p:nvSpPr>
        <p:spPr>
          <a:xfrm>
            <a:off x="3352800" y="1049986"/>
            <a:ext cx="624840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국내 지속가능보고서 인증현황 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D04D4B6-B137-9793-FC8A-39087B0D0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792" y="1714500"/>
            <a:ext cx="8263700" cy="294212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610CDB5-BABE-E3F3-E9F9-9E0F75453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4200" y="1977461"/>
            <a:ext cx="2740160" cy="25418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1F9B1A5-3CFA-B83F-C012-01F73EB897C3}"/>
              </a:ext>
            </a:extLst>
          </p:cNvPr>
          <p:cNvSpPr txBox="1"/>
          <p:nvPr/>
        </p:nvSpPr>
        <p:spPr>
          <a:xfrm>
            <a:off x="8624200" y="4656621"/>
            <a:ext cx="27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출처</a:t>
            </a:r>
            <a:r>
              <a:rPr lang="en-US" altLang="ko-KR" sz="1400" dirty="0"/>
              <a:t>: </a:t>
            </a:r>
            <a:r>
              <a:rPr lang="ko-KR" altLang="en-US" sz="1400" dirty="0"/>
              <a:t>월간공인회계사회</a:t>
            </a:r>
            <a:r>
              <a:rPr lang="en-US" altLang="ko-KR" sz="1400" dirty="0"/>
              <a:t>(2021</a:t>
            </a:r>
            <a:r>
              <a:rPr lang="en-US" altLang="ko-KR" sz="1600" dirty="0"/>
              <a:t>)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619981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17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4821833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국내 지속가능성 공시 인증 현황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04BD4192-BD5D-C775-81D3-35397E2DF3E9}"/>
              </a:ext>
            </a:extLst>
          </p:cNvPr>
          <p:cNvGraphicFramePr>
            <a:graphicFrameLocks noGrp="1"/>
          </p:cNvGraphicFramePr>
          <p:nvPr/>
        </p:nvGraphicFramePr>
        <p:xfrm>
          <a:off x="1072775" y="1904640"/>
          <a:ext cx="4883729" cy="4325832"/>
        </p:xfrm>
        <a:graphic>
          <a:graphicData uri="http://schemas.openxmlformats.org/drawingml/2006/table">
            <a:tbl>
              <a:tblPr/>
              <a:tblGrid>
                <a:gridCol w="9112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285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7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67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161">
                <a:tc rowSpan="2"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구분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2022</a:t>
                      </a: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년 </a:t>
                      </a:r>
                      <a:r>
                        <a:rPr lang="en-US" altLang="ko-KR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(180</a:t>
                      </a: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개 기업 대상</a:t>
                      </a:r>
                      <a:r>
                        <a:rPr lang="en-US" altLang="ko-KR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ko-KR" altLang="en-US" sz="1600" b="1" kern="0" spc="0" dirty="0">
                        <a:solidFill>
                          <a:schemeClr val="bg1"/>
                        </a:solidFill>
                        <a:effectLst/>
                        <a:latin typeface="한컴바탕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95">
                <a:tc gridSpan="2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기업수</a:t>
                      </a:r>
                      <a:endParaRPr lang="ko-KR" altLang="en-US" sz="16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적용 비율</a:t>
                      </a:r>
                      <a:endParaRPr lang="en-US" altLang="ko-KR" sz="1400" b="1" kern="0" spc="0" dirty="0">
                        <a:solidFill>
                          <a:schemeClr val="bg1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9516">
                <a:tc rowSpan="11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보고서 작성기준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  <a:ea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GRI</a:t>
                      </a:r>
                      <a:endParaRPr lang="en-US" sz="1400" b="1" kern="0" spc="0" dirty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176</a:t>
                      </a:r>
                      <a:endParaRPr lang="en-US" sz="1400" b="1" kern="0" spc="0" dirty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FF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98%</a:t>
                      </a:r>
                      <a:endParaRPr lang="en-US" sz="1400" b="1" kern="0" spc="0" dirty="0">
                        <a:solidFill>
                          <a:srgbClr val="FF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9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TCFD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99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55%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9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SASB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96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54%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9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IIRC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24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13%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9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UNGC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9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WEF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951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PSI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9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미기입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9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K-ESG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9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KRX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95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PRB, UNGP, KRX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함초롬바탕" panose="02030604000101010101" pitchFamily="18" charset="-127"/>
                      </a:endParaRPr>
                    </a:p>
                  </a:txBody>
                  <a:tcPr marL="38227" marR="38227" marT="19113" marB="19113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4" name="직사각형 13">
            <a:extLst>
              <a:ext uri="{FF2B5EF4-FFF2-40B4-BE49-F238E27FC236}">
                <a16:creationId xmlns:a16="http://schemas.microsoft.com/office/drawing/2014/main" id="{F44BD2BE-BC2C-9EE6-393A-06FF63F14E1A}"/>
              </a:ext>
            </a:extLst>
          </p:cNvPr>
          <p:cNvSpPr/>
          <p:nvPr/>
        </p:nvSpPr>
        <p:spPr>
          <a:xfrm>
            <a:off x="6179089" y="1904639"/>
            <a:ext cx="5003771" cy="43364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16" name="차트 15">
            <a:extLst>
              <a:ext uri="{FF2B5EF4-FFF2-40B4-BE49-F238E27FC236}">
                <a16:creationId xmlns:a16="http://schemas.microsoft.com/office/drawing/2014/main" id="{EBF20E04-E346-46D2-7DFF-9F79E6716A3D}"/>
              </a:ext>
            </a:extLst>
          </p:cNvPr>
          <p:cNvGraphicFramePr>
            <a:graphicFrameLocks/>
          </p:cNvGraphicFramePr>
          <p:nvPr/>
        </p:nvGraphicFramePr>
        <p:xfrm>
          <a:off x="6000212" y="2184801"/>
          <a:ext cx="5390946" cy="3899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7" name="그룹 16">
            <a:extLst>
              <a:ext uri="{FF2B5EF4-FFF2-40B4-BE49-F238E27FC236}">
                <a16:creationId xmlns:a16="http://schemas.microsoft.com/office/drawing/2014/main" id="{960715F4-D1C7-8030-3D29-7727ED5F9D22}"/>
              </a:ext>
            </a:extLst>
          </p:cNvPr>
          <p:cNvGrpSpPr/>
          <p:nvPr/>
        </p:nvGrpSpPr>
        <p:grpSpPr>
          <a:xfrm>
            <a:off x="4178300" y="996674"/>
            <a:ext cx="4572000" cy="479997"/>
            <a:chOff x="1235460" y="4061684"/>
            <a:chExt cx="9721080" cy="373321"/>
          </a:xfrm>
        </p:grpSpPr>
        <p:cxnSp>
          <p:nvCxnSpPr>
            <p:cNvPr id="21" name="직선 연결선 20">
              <a:extLst>
                <a:ext uri="{FF2B5EF4-FFF2-40B4-BE49-F238E27FC236}">
                  <a16:creationId xmlns:a16="http://schemas.microsoft.com/office/drawing/2014/main" id="{137829C6-CCC2-A6D2-3407-3789F10E825E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직선 연결선 21">
              <a:extLst>
                <a:ext uri="{FF2B5EF4-FFF2-40B4-BE49-F238E27FC236}">
                  <a16:creationId xmlns:a16="http://schemas.microsoft.com/office/drawing/2014/main" id="{B9D5E536-462D-F78F-7460-4131C0D3AB60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8427333-7ED5-837D-9E15-3B105CDC4CB2}"/>
              </a:ext>
            </a:extLst>
          </p:cNvPr>
          <p:cNvSpPr txBox="1"/>
          <p:nvPr/>
        </p:nvSpPr>
        <p:spPr>
          <a:xfrm>
            <a:off x="3352800" y="1049986"/>
            <a:ext cx="624840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국내 지속가능보고서 인증현황 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065496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18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5161669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글로벌 지속가능성 공시 인증 현황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8EBC4295-00CC-6A5E-BBD4-8875ED1459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315098"/>
              </p:ext>
            </p:extLst>
          </p:nvPr>
        </p:nvGraphicFramePr>
        <p:xfrm>
          <a:off x="785241" y="1893357"/>
          <a:ext cx="10374550" cy="1985780"/>
        </p:xfrm>
        <a:graphic>
          <a:graphicData uri="http://schemas.openxmlformats.org/drawingml/2006/table">
            <a:tbl>
              <a:tblPr/>
              <a:tblGrid>
                <a:gridCol w="1729375">
                  <a:extLst>
                    <a:ext uri="{9D8B030D-6E8A-4147-A177-3AD203B41FA5}">
                      <a16:colId xmlns:a16="http://schemas.microsoft.com/office/drawing/2014/main" val="149859625"/>
                    </a:ext>
                  </a:extLst>
                </a:gridCol>
                <a:gridCol w="1729375">
                  <a:extLst>
                    <a:ext uri="{9D8B030D-6E8A-4147-A177-3AD203B41FA5}">
                      <a16:colId xmlns:a16="http://schemas.microsoft.com/office/drawing/2014/main" val="2870145166"/>
                    </a:ext>
                  </a:extLst>
                </a:gridCol>
                <a:gridCol w="1729375">
                  <a:extLst>
                    <a:ext uri="{9D8B030D-6E8A-4147-A177-3AD203B41FA5}">
                      <a16:colId xmlns:a16="http://schemas.microsoft.com/office/drawing/2014/main" val="1530524966"/>
                    </a:ext>
                  </a:extLst>
                </a:gridCol>
                <a:gridCol w="1729375">
                  <a:extLst>
                    <a:ext uri="{9D8B030D-6E8A-4147-A177-3AD203B41FA5}">
                      <a16:colId xmlns:a16="http://schemas.microsoft.com/office/drawing/2014/main" val="3996924029"/>
                    </a:ext>
                  </a:extLst>
                </a:gridCol>
                <a:gridCol w="1729375">
                  <a:extLst>
                    <a:ext uri="{9D8B030D-6E8A-4147-A177-3AD203B41FA5}">
                      <a16:colId xmlns:a16="http://schemas.microsoft.com/office/drawing/2014/main" val="289963674"/>
                    </a:ext>
                  </a:extLst>
                </a:gridCol>
                <a:gridCol w="1727675">
                  <a:extLst>
                    <a:ext uri="{9D8B030D-6E8A-4147-A177-3AD203B41FA5}">
                      <a16:colId xmlns:a16="http://schemas.microsoft.com/office/drawing/2014/main" val="165933996"/>
                    </a:ext>
                  </a:extLst>
                </a:gridCol>
              </a:tblGrid>
              <a:tr h="1671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　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Assurance 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Assurance provider</a:t>
                      </a:r>
                      <a:endParaRPr lang="en-US" sz="1400" b="1" kern="0" spc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985347"/>
                  </a:ext>
                </a:extLst>
              </a:tr>
              <a:tr h="37502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country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assurance 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no a</a:t>
                      </a:r>
                      <a:r>
                        <a:rPr lang="en-US" altLang="ko-KR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ssurance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audit firm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affiliated firm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other service firm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454675"/>
                  </a:ext>
                </a:extLst>
              </a:tr>
              <a:tr h="2708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SOUTH KOREA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93%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95%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783401"/>
                  </a:ext>
                </a:extLst>
              </a:tr>
              <a:tr h="1671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USA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71%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29%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89%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505560"/>
                  </a:ext>
                </a:extLst>
              </a:tr>
              <a:tr h="1671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UK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55%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45%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52%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47%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530397"/>
                  </a:ext>
                </a:extLst>
              </a:tr>
              <a:tr h="1671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JAPAN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47%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53%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53%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37%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498124"/>
                  </a:ext>
                </a:extLst>
              </a:tr>
              <a:tr h="25001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표본국가 비율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함초롬바탕" panose="02030604000101010101" pitchFamily="18" charset="-127"/>
                        </a:rPr>
                        <a:t>평균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48%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51%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63%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32%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247583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9200926A-7DD3-5418-35A0-F80C3B3708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4190970"/>
              </p:ext>
            </p:extLst>
          </p:nvPr>
        </p:nvGraphicFramePr>
        <p:xfrm>
          <a:off x="785241" y="4118634"/>
          <a:ext cx="10374550" cy="2036214"/>
        </p:xfrm>
        <a:graphic>
          <a:graphicData uri="http://schemas.openxmlformats.org/drawingml/2006/table">
            <a:tbl>
              <a:tblPr/>
              <a:tblGrid>
                <a:gridCol w="1759955">
                  <a:extLst>
                    <a:ext uri="{9D8B030D-6E8A-4147-A177-3AD203B41FA5}">
                      <a16:colId xmlns:a16="http://schemas.microsoft.com/office/drawing/2014/main" val="2035870217"/>
                    </a:ext>
                  </a:extLst>
                </a:gridCol>
                <a:gridCol w="1435766">
                  <a:extLst>
                    <a:ext uri="{9D8B030D-6E8A-4147-A177-3AD203B41FA5}">
                      <a16:colId xmlns:a16="http://schemas.microsoft.com/office/drawing/2014/main" val="3765555452"/>
                    </a:ext>
                  </a:extLst>
                </a:gridCol>
                <a:gridCol w="1435766">
                  <a:extLst>
                    <a:ext uri="{9D8B030D-6E8A-4147-A177-3AD203B41FA5}">
                      <a16:colId xmlns:a16="http://schemas.microsoft.com/office/drawing/2014/main" val="2891034170"/>
                    </a:ext>
                  </a:extLst>
                </a:gridCol>
                <a:gridCol w="1435766">
                  <a:extLst>
                    <a:ext uri="{9D8B030D-6E8A-4147-A177-3AD203B41FA5}">
                      <a16:colId xmlns:a16="http://schemas.microsoft.com/office/drawing/2014/main" val="704229850"/>
                    </a:ext>
                  </a:extLst>
                </a:gridCol>
                <a:gridCol w="1644278">
                  <a:extLst>
                    <a:ext uri="{9D8B030D-6E8A-4147-A177-3AD203B41FA5}">
                      <a16:colId xmlns:a16="http://schemas.microsoft.com/office/drawing/2014/main" val="4174457115"/>
                    </a:ext>
                  </a:extLst>
                </a:gridCol>
                <a:gridCol w="1435766">
                  <a:extLst>
                    <a:ext uri="{9D8B030D-6E8A-4147-A177-3AD203B41FA5}">
                      <a16:colId xmlns:a16="http://schemas.microsoft.com/office/drawing/2014/main" val="140823221"/>
                    </a:ext>
                  </a:extLst>
                </a:gridCol>
                <a:gridCol w="1227253">
                  <a:extLst>
                    <a:ext uri="{9D8B030D-6E8A-4147-A177-3AD203B41FA5}">
                      <a16:colId xmlns:a16="http://schemas.microsoft.com/office/drawing/2014/main" val="1200813313"/>
                    </a:ext>
                  </a:extLst>
                </a:gridCol>
              </a:tblGrid>
              <a:tr h="2392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　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Assurance</a:t>
                      </a: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standard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60236"/>
                  </a:ext>
                </a:extLst>
              </a:tr>
              <a:tr h="42367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country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ISAE 3000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ISAE 3410</a:t>
                      </a:r>
                      <a:endParaRPr lang="en-US" sz="1400" kern="0" spc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National 3000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AA1000AS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ISO 14064-3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Other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078724"/>
                  </a:ext>
                </a:extLst>
              </a:tr>
              <a:tr h="268975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SOUTH KOREA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18%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74%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16%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46%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448866"/>
                  </a:ext>
                </a:extLst>
              </a:tr>
              <a:tr h="2392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USA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21%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60%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653469"/>
                  </a:ext>
                </a:extLst>
              </a:tr>
              <a:tr h="2392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UK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78%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40%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21%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712928"/>
                  </a:ext>
                </a:extLst>
              </a:tr>
              <a:tr h="2392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JAPAN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80%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61%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27%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201859"/>
                  </a:ext>
                </a:extLst>
              </a:tr>
              <a:tr h="2392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표본국가 비율 평균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68.9%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11.6%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11.0%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16.3%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11.1%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6.9%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752152"/>
                  </a:ext>
                </a:extLst>
              </a:tr>
            </a:tbl>
          </a:graphicData>
        </a:graphic>
      </p:graphicFrame>
      <p:grpSp>
        <p:nvGrpSpPr>
          <p:cNvPr id="6" name="그룹 5">
            <a:extLst>
              <a:ext uri="{FF2B5EF4-FFF2-40B4-BE49-F238E27FC236}">
                <a16:creationId xmlns:a16="http://schemas.microsoft.com/office/drawing/2014/main" id="{349CF323-F1D9-ECE4-5358-C3CDCB1DB6C3}"/>
              </a:ext>
            </a:extLst>
          </p:cNvPr>
          <p:cNvGrpSpPr/>
          <p:nvPr/>
        </p:nvGrpSpPr>
        <p:grpSpPr>
          <a:xfrm>
            <a:off x="3352800" y="996674"/>
            <a:ext cx="6248400" cy="479997"/>
            <a:chOff x="1235460" y="4061684"/>
            <a:chExt cx="9721080" cy="373321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E126F4CA-3113-09F3-6287-B1C664892CD9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D1D1372F-205E-C2BF-E598-165D2BF45A28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BEF283F-85E4-79E8-4DCF-4BE2D7262D56}"/>
              </a:ext>
            </a:extLst>
          </p:cNvPr>
          <p:cNvSpPr txBox="1"/>
          <p:nvPr/>
        </p:nvSpPr>
        <p:spPr>
          <a:xfrm>
            <a:off x="3352800" y="1049986"/>
            <a:ext cx="624840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국가별 인증현황 및 인증기준 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(IFAC 2023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기준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7779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19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5161669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글로벌 지속가능성 공시 인증 현황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49CF323-F1D9-ECE4-5358-C3CDCB1DB6C3}"/>
              </a:ext>
            </a:extLst>
          </p:cNvPr>
          <p:cNvGrpSpPr/>
          <p:nvPr/>
        </p:nvGrpSpPr>
        <p:grpSpPr>
          <a:xfrm>
            <a:off x="3352800" y="996674"/>
            <a:ext cx="6248400" cy="479997"/>
            <a:chOff x="1235460" y="4061684"/>
            <a:chExt cx="9721080" cy="373321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E126F4CA-3113-09F3-6287-B1C664892CD9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D1D1372F-205E-C2BF-E598-165D2BF45A28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BEF283F-85E4-79E8-4DCF-4BE2D7262D56}"/>
              </a:ext>
            </a:extLst>
          </p:cNvPr>
          <p:cNvSpPr txBox="1"/>
          <p:nvPr/>
        </p:nvSpPr>
        <p:spPr>
          <a:xfrm>
            <a:off x="3352800" y="1049986"/>
            <a:ext cx="624840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국가별 인증현황 및 인증기준 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(IFAC 2023</a:t>
            </a: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기준</a:t>
            </a:r>
            <a:r>
              <a:rPr lang="en-US" altLang="ko-KR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10" name="_x275623456" descr="EMB0000b5542972">
            <a:extLst>
              <a:ext uri="{FF2B5EF4-FFF2-40B4-BE49-F238E27FC236}">
                <a16:creationId xmlns:a16="http://schemas.microsoft.com/office/drawing/2014/main" id="{4A3E0BB9-5400-5179-00AA-48AE60A15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27" y="1689895"/>
            <a:ext cx="5936027" cy="3022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5C2658-8DC1-A893-914E-E80408952FC1}"/>
              </a:ext>
            </a:extLst>
          </p:cNvPr>
          <p:cNvSpPr txBox="1"/>
          <p:nvPr/>
        </p:nvSpPr>
        <p:spPr>
          <a:xfrm>
            <a:off x="905127" y="4844076"/>
            <a:ext cx="62005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출처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IFAC</a:t>
            </a: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‘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The state of play: sustainability disclosure &amp; assurance, 2023</a:t>
            </a:r>
            <a:endParaRPr lang="ko-KR" altLang="en-US" sz="1200" dirty="0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AD2F2305-6EB0-F273-839F-FF12C7F1A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9030" y="1800972"/>
            <a:ext cx="3986970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ko-KR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제한적 확신 수준의 인증을 수행하는 경우가 </a:t>
            </a:r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</a:rPr>
              <a:t>80%</a:t>
            </a:r>
            <a:r>
              <a:rPr lang="ko-KR" altLang="en-US" sz="1600" dirty="0">
                <a:solidFill>
                  <a:srgbClr val="000000"/>
                </a:solidFill>
                <a:latin typeface="함초롬바탕" panose="02030604000101010101" pitchFamily="18" charset="-127"/>
              </a:rPr>
              <a:t>로 가장 많음</a:t>
            </a:r>
            <a:endParaRPr lang="en-US" altLang="ko-KR" sz="160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ko-KR" sz="160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ko-KR" altLang="en-US" sz="1600" dirty="0">
                <a:solidFill>
                  <a:srgbClr val="000000"/>
                </a:solidFill>
                <a:latin typeface="함초롬바탕" panose="02030604000101010101" pitchFamily="18" charset="-127"/>
              </a:rPr>
              <a:t>제한적 확신</a:t>
            </a:r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</a:rPr>
              <a:t>(Limited Assurance)</a:t>
            </a:r>
            <a:r>
              <a:rPr lang="ko-KR" altLang="en-US" sz="1600" dirty="0">
                <a:solidFill>
                  <a:srgbClr val="000000"/>
                </a:solidFill>
                <a:latin typeface="함초롬바탕" panose="02030604000101010101" pitchFamily="18" charset="-127"/>
              </a:rPr>
              <a:t>은 정보이용자의 인증대상정보에 대한 신뢰를 유의미한 수준 이상으로 높이지만 합리적 확신 수준에는 미치지 못하는 경우의 확신 수준을 의미함</a:t>
            </a:r>
            <a:endParaRPr lang="en-US" altLang="ko-KR" sz="160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ko-KR" sz="1600" dirty="0">
              <a:solidFill>
                <a:srgbClr val="000000"/>
              </a:solidFill>
              <a:latin typeface="함초롬바탕" panose="02030604000101010101" pitchFamily="18" charset="-127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ko-KR" altLang="en-US" sz="1600" dirty="0">
                <a:solidFill>
                  <a:srgbClr val="000000"/>
                </a:solidFill>
                <a:latin typeface="함초롬바탕" panose="02030604000101010101" pitchFamily="18" charset="-127"/>
              </a:rPr>
              <a:t>합리적 확신</a:t>
            </a:r>
            <a:r>
              <a:rPr lang="en-US" altLang="ko-KR" sz="1600" dirty="0">
                <a:solidFill>
                  <a:srgbClr val="000000"/>
                </a:solidFill>
                <a:latin typeface="함초롬바탕" panose="02030604000101010101" pitchFamily="18" charset="-127"/>
              </a:rPr>
              <a:t>(Reasonable Assurance)</a:t>
            </a:r>
            <a:r>
              <a:rPr lang="ko-KR" altLang="en-US" sz="1600" dirty="0">
                <a:solidFill>
                  <a:srgbClr val="000000"/>
                </a:solidFill>
                <a:latin typeface="함초롬바탕" panose="02030604000101010101" pitchFamily="18" charset="-127"/>
              </a:rPr>
              <a:t>은 절대적인 확신 수준은 아니지만 인증서비스 제공자가 인증대상정보가 </a:t>
            </a:r>
            <a:r>
              <a:rPr lang="ko-KR" altLang="en-US" sz="1600" dirty="0" err="1">
                <a:solidFill>
                  <a:srgbClr val="000000"/>
                </a:solidFill>
                <a:latin typeface="함초롬바탕" panose="02030604000101010101" pitchFamily="18" charset="-127"/>
              </a:rPr>
              <a:t>왜곡표시되지</a:t>
            </a:r>
            <a:r>
              <a:rPr lang="ko-KR" altLang="en-US" sz="1600" dirty="0">
                <a:solidFill>
                  <a:srgbClr val="000000"/>
                </a:solidFill>
                <a:latin typeface="함초롬바탕" panose="02030604000101010101" pitchFamily="18" charset="-127"/>
              </a:rPr>
              <a:t> 않았다는 점에 상당히 높은 수준의 확신을 가졌을 때의 확신 수준을 의미함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DA4F86CA-FC74-F813-3D7B-1ED9036A3542}"/>
              </a:ext>
            </a:extLst>
          </p:cNvPr>
          <p:cNvSpPr/>
          <p:nvPr/>
        </p:nvSpPr>
        <p:spPr>
          <a:xfrm>
            <a:off x="7105630" y="1689895"/>
            <a:ext cx="4181244" cy="4278093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93413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20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4821833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국내 지속가능성 공시 인증 현황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349CF323-F1D9-ECE4-5358-C3CDCB1DB6C3}"/>
              </a:ext>
            </a:extLst>
          </p:cNvPr>
          <p:cNvGrpSpPr/>
          <p:nvPr/>
        </p:nvGrpSpPr>
        <p:grpSpPr>
          <a:xfrm>
            <a:off x="4178300" y="996674"/>
            <a:ext cx="4572000" cy="479997"/>
            <a:chOff x="1235460" y="4061684"/>
            <a:chExt cx="9721080" cy="373321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E126F4CA-3113-09F3-6287-B1C664892CD9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D1D1372F-205E-C2BF-E598-165D2BF45A28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7BEF283F-85E4-79E8-4DCF-4BE2D7262D56}"/>
              </a:ext>
            </a:extLst>
          </p:cNvPr>
          <p:cNvSpPr txBox="1"/>
          <p:nvPr/>
        </p:nvSpPr>
        <p:spPr>
          <a:xfrm>
            <a:off x="3352800" y="1049986"/>
            <a:ext cx="6248400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국내 지속가능보고서 인증현황 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5" name="_x52610352" descr="EMB0000b554297d">
            <a:extLst>
              <a:ext uri="{FF2B5EF4-FFF2-40B4-BE49-F238E27FC236}">
                <a16:creationId xmlns:a16="http://schemas.microsoft.com/office/drawing/2014/main" id="{7EA6B452-D4E8-AA65-512C-BBE3D977F0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42" y="1760900"/>
            <a:ext cx="7445698" cy="367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BF3BC26-C568-44D3-204F-3BDFFC2A3CA9}"/>
              </a:ext>
            </a:extLst>
          </p:cNvPr>
          <p:cNvSpPr txBox="1"/>
          <p:nvPr/>
        </p:nvSpPr>
        <p:spPr>
          <a:xfrm>
            <a:off x="319292" y="5531015"/>
            <a:ext cx="62005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출처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IFAC</a:t>
            </a: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‘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The state of play: sustainability disclosure &amp; assurance, 2023</a:t>
            </a:r>
            <a:endParaRPr lang="ko-KR" altLang="en-US" sz="1200" dirty="0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33F64C38-2EF9-2C6B-F304-487098C21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5425" y="1760900"/>
            <a:ext cx="3419186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인증수준은 </a:t>
            </a:r>
            <a:r>
              <a:rPr kumimoji="0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2021</a:t>
            </a: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년도에는 거의 </a:t>
            </a:r>
            <a:r>
              <a:rPr kumimoji="0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100% </a:t>
            </a: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수준에 근접하여 글로벌 최고수준을 보였음</a:t>
            </a:r>
            <a:r>
              <a:rPr kumimoji="0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ko-KR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휴먼명조"/>
              <a:ea typeface="휴먼명조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인증기준은 </a:t>
            </a:r>
            <a:r>
              <a:rPr kumimoji="0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ISAE3000</a:t>
            </a: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가 주류인 글로벌로 다르게</a:t>
            </a:r>
            <a:r>
              <a:rPr kumimoji="0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AA1000</a:t>
            </a: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의 비중이 가장 높게 나타남</a:t>
            </a: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1477E2C-CB8C-485C-998B-A2B625A802C6}"/>
              </a:ext>
            </a:extLst>
          </p:cNvPr>
          <p:cNvSpPr/>
          <p:nvPr/>
        </p:nvSpPr>
        <p:spPr>
          <a:xfrm>
            <a:off x="8105425" y="1760900"/>
            <a:ext cx="3496025" cy="2302801"/>
          </a:xfrm>
          <a:prstGeom prst="rect">
            <a:avLst/>
          </a:prstGeom>
          <a:noFill/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40657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23CE6CBF-5E5E-4D11-BC64-F02F738FB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21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2FE91-E9F5-463D-9655-515A15466A28}"/>
              </a:ext>
            </a:extLst>
          </p:cNvPr>
          <p:cNvSpPr txBox="1"/>
          <p:nvPr/>
        </p:nvSpPr>
        <p:spPr>
          <a:xfrm>
            <a:off x="1127832" y="216994"/>
            <a:ext cx="679673" cy="430887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 algn="l"/>
            <a:r>
              <a:rPr lang="ko-KR" altLang="en-US" sz="2800" spc="-150" dirty="0">
                <a:solidFill>
                  <a:srgbClr val="007A66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결론</a:t>
            </a:r>
            <a:endParaRPr lang="ko-KR" altLang="en-US" sz="1400" dirty="0">
              <a:solidFill>
                <a:srgbClr val="007A66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82A23D-E537-F530-7429-F17ECCF8BC5F}"/>
              </a:ext>
            </a:extLst>
          </p:cNvPr>
          <p:cNvSpPr txBox="1"/>
          <p:nvPr/>
        </p:nvSpPr>
        <p:spPr>
          <a:xfrm>
            <a:off x="733090" y="1351150"/>
            <a:ext cx="11103310" cy="4637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결론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현재 형식적인 인증과 작성자가 인증인을 선택하는 시스템을 전면 개편할 필요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국내 지속가능성 정보의 신뢰성과 글로벌 투자자의 신뢰성을 위해서는 인증이 필수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인증의 유용성을 높이기 위해서는 관련 인프라와 함께 강력한 정책 규제가 필요함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인증인 역시 전문성과 독립성을 높일 수 있는 노력 필요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한계점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표본 선택의 한계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자발적 공시를 한 기업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]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공시와 인증에 대한 규제환경이 지속적으로 변화하여 본 연구에서 제언한 정책이 변경될 가능성 높음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85BD969-88F4-EAE2-FDA3-5E865FFF787D}"/>
              </a:ext>
            </a:extLst>
          </p:cNvPr>
          <p:cNvGrpSpPr/>
          <p:nvPr/>
        </p:nvGrpSpPr>
        <p:grpSpPr>
          <a:xfrm>
            <a:off x="4673600" y="996674"/>
            <a:ext cx="2731088" cy="479997"/>
            <a:chOff x="1235460" y="4061684"/>
            <a:chExt cx="9721080" cy="373321"/>
          </a:xfrm>
        </p:grpSpPr>
        <p:cxnSp>
          <p:nvCxnSpPr>
            <p:cNvPr id="7" name="직선 연결선 6">
              <a:extLst>
                <a:ext uri="{FF2B5EF4-FFF2-40B4-BE49-F238E27FC236}">
                  <a16:creationId xmlns:a16="http://schemas.microsoft.com/office/drawing/2014/main" id="{FCAE9F5F-BA31-C3C4-BB29-3393AC1684F9}"/>
                </a:ext>
              </a:extLst>
            </p:cNvPr>
            <p:cNvCxnSpPr>
              <a:cxnSpLocks/>
            </p:cNvCxnSpPr>
            <p:nvPr/>
          </p:nvCxnSpPr>
          <p:spPr>
            <a:xfrm>
              <a:off x="1235460" y="4435005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34977F8-5D50-3AA2-FCFC-2238DAC64F0F}"/>
                </a:ext>
              </a:extLst>
            </p:cNvPr>
            <p:cNvCxnSpPr/>
            <p:nvPr/>
          </p:nvCxnSpPr>
          <p:spPr>
            <a:xfrm>
              <a:off x="1235460" y="4061684"/>
              <a:ext cx="9721080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0EBA8AC7-FD3A-8AC0-2865-4D08BAF9B3B6}"/>
              </a:ext>
            </a:extLst>
          </p:cNvPr>
          <p:cNvSpPr txBox="1"/>
          <p:nvPr/>
        </p:nvSpPr>
        <p:spPr>
          <a:xfrm>
            <a:off x="4737290" y="1049986"/>
            <a:ext cx="2667398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>
                <a:latin typeface="나눔스퀘어 ExtraBold" panose="020B0600000101010101" pitchFamily="50" charset="-127"/>
                <a:ea typeface="나눔스퀘어 ExtraBold" panose="020B0600000101010101" pitchFamily="50" charset="-127"/>
              </a:defRPr>
            </a:lvl1pPr>
          </a:lstStyle>
          <a:p>
            <a:pPr>
              <a:spcAft>
                <a:spcPts val="600"/>
              </a:spcAft>
            </a:pPr>
            <a:r>
              <a:rPr lang="ko-KR" altLang="en-US" sz="24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종합결론 및 한계점</a:t>
            </a:r>
            <a:endParaRPr lang="en-US" altLang="ko-KR" sz="24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12509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635635C1-F129-474A-A7EA-02DE1393D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57941" y="6309552"/>
            <a:ext cx="465300" cy="465300"/>
          </a:xfrm>
        </p:spPr>
        <p:txBody>
          <a:bodyPr/>
          <a:lstStyle/>
          <a:p>
            <a:fld id="{00000000-1234-1234-1234-123412341234}" type="slidenum">
              <a:rPr lang="en" smtClean="0"/>
              <a:pPr/>
              <a:t>22</a:t>
            </a:fld>
            <a:endParaRPr lang="en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834E96B-0326-421B-9FAA-F13C23C673FF}"/>
              </a:ext>
            </a:extLst>
          </p:cNvPr>
          <p:cNvSpPr/>
          <p:nvPr/>
        </p:nvSpPr>
        <p:spPr>
          <a:xfrm>
            <a:off x="4691873" y="3090381"/>
            <a:ext cx="3686618" cy="677237"/>
          </a:xfrm>
          <a:prstGeom prst="rect">
            <a:avLst/>
          </a:prstGeom>
          <a:noFill/>
          <a:effectLst/>
        </p:spPr>
        <p:txBody>
          <a:bodyPr wrap="square" lIns="0" tIns="0" rIns="0" bIns="0" anchor="ctr" anchorCtr="0">
            <a:spAutoFit/>
          </a:bodyPr>
          <a:lstStyle/>
          <a:p>
            <a:pPr>
              <a:spcAft>
                <a:spcPts val="2400"/>
              </a:spcAft>
              <a:buSzPct val="100000"/>
              <a:defRPr/>
            </a:pPr>
            <a:r>
              <a:rPr lang="ko-KR" altLang="en-US" sz="4401" kern="0" spc="-30" dirty="0">
                <a:ln w="13970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감사합니다</a:t>
            </a:r>
            <a:r>
              <a:rPr lang="en-US" altLang="ko-KR" sz="4401" kern="0" spc="-30" dirty="0">
                <a:ln w="13970">
                  <a:solidFill>
                    <a:schemeClr val="accent1">
                      <a:shade val="50000"/>
                      <a:alpha val="0"/>
                    </a:schemeClr>
                  </a:solidFill>
                </a:ln>
                <a:latin typeface="HY헤드라인M" panose="02030600000101010101" pitchFamily="18" charset="-127"/>
                <a:ea typeface="HY헤드라인M" panose="02030600000101010101" pitchFamily="18" charset="-127"/>
                <a:cs typeface="KoPubWorld돋움체 Bold" panose="00000800000000000000" pitchFamily="2" charset="-127"/>
              </a:rPr>
              <a:t>.</a:t>
            </a: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857D1036-B2C7-4497-9543-C19C928C5869}"/>
              </a:ext>
            </a:extLst>
          </p:cNvPr>
          <p:cNvCxnSpPr>
            <a:cxnSpLocks/>
            <a:stCxn id="25" idx="6"/>
          </p:cNvCxnSpPr>
          <p:nvPr/>
        </p:nvCxnSpPr>
        <p:spPr>
          <a:xfrm>
            <a:off x="4379080" y="3767551"/>
            <a:ext cx="3283101" cy="0"/>
          </a:xfrm>
          <a:prstGeom prst="line">
            <a:avLst/>
          </a:prstGeom>
          <a:ln>
            <a:solidFill>
              <a:srgbClr val="C7B1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타원 24">
            <a:extLst>
              <a:ext uri="{FF2B5EF4-FFF2-40B4-BE49-F238E27FC236}">
                <a16:creationId xmlns:a16="http://schemas.microsoft.com/office/drawing/2014/main" id="{469CD9AE-9E79-4F69-BBD8-12F44503D980}"/>
              </a:ext>
            </a:extLst>
          </p:cNvPr>
          <p:cNvSpPr/>
          <p:nvPr/>
        </p:nvSpPr>
        <p:spPr>
          <a:xfrm>
            <a:off x="4219502" y="3687763"/>
            <a:ext cx="159576" cy="159576"/>
          </a:xfrm>
          <a:prstGeom prst="ellipse">
            <a:avLst/>
          </a:prstGeom>
          <a:solidFill>
            <a:srgbClr val="007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6839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656</TotalTime>
  <Words>1635</Words>
  <Application>Microsoft Office PowerPoint</Application>
  <PresentationFormat>와이드스크린</PresentationFormat>
  <Paragraphs>415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8" baseType="lpstr">
      <vt:lpstr>HY견고딕</vt:lpstr>
      <vt:lpstr>HY그래픽M</vt:lpstr>
      <vt:lpstr>HY헤드라인M</vt:lpstr>
      <vt:lpstr>나눔스퀘어 네오 Regular</vt:lpstr>
      <vt:lpstr>나눔스퀘어OTF ExtraBold</vt:lpstr>
      <vt:lpstr>돋움</vt:lpstr>
      <vt:lpstr>맑은 고딕</vt:lpstr>
      <vt:lpstr>한양신명조</vt:lpstr>
      <vt:lpstr>한컴바탕</vt:lpstr>
      <vt:lpstr>함초롬바탕</vt:lpstr>
      <vt:lpstr>휴먼명조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jeong youngho</dc:creator>
  <cp:lastModifiedBy>OWNER</cp:lastModifiedBy>
  <cp:revision>18</cp:revision>
  <dcterms:created xsi:type="dcterms:W3CDTF">2022-09-11T02:41:17Z</dcterms:created>
  <dcterms:modified xsi:type="dcterms:W3CDTF">2024-08-27T08:05:32Z</dcterms:modified>
</cp:coreProperties>
</file>