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59"/>
  </p:notesMasterIdLst>
  <p:handoutMasterIdLst>
    <p:handoutMasterId r:id="rId60"/>
  </p:handoutMasterIdLst>
  <p:sldIdLst>
    <p:sldId id="256" r:id="rId2"/>
    <p:sldId id="370" r:id="rId3"/>
    <p:sldId id="371" r:id="rId4"/>
    <p:sldId id="372" r:id="rId5"/>
    <p:sldId id="373" r:id="rId6"/>
    <p:sldId id="374" r:id="rId7"/>
    <p:sldId id="375" r:id="rId8"/>
    <p:sldId id="376" r:id="rId9"/>
    <p:sldId id="377" r:id="rId10"/>
    <p:sldId id="379" r:id="rId11"/>
    <p:sldId id="380" r:id="rId12"/>
    <p:sldId id="347" r:id="rId13"/>
    <p:sldId id="339" r:id="rId14"/>
    <p:sldId id="341" r:id="rId15"/>
    <p:sldId id="342" r:id="rId16"/>
    <p:sldId id="282" r:id="rId17"/>
    <p:sldId id="284" r:id="rId18"/>
    <p:sldId id="343" r:id="rId19"/>
    <p:sldId id="285" r:id="rId20"/>
    <p:sldId id="283" r:id="rId21"/>
    <p:sldId id="344" r:id="rId22"/>
    <p:sldId id="286" r:id="rId23"/>
    <p:sldId id="287" r:id="rId24"/>
    <p:sldId id="346" r:id="rId25"/>
    <p:sldId id="348" r:id="rId26"/>
    <p:sldId id="350" r:id="rId27"/>
    <p:sldId id="351" r:id="rId28"/>
    <p:sldId id="352" r:id="rId29"/>
    <p:sldId id="353" r:id="rId30"/>
    <p:sldId id="354" r:id="rId31"/>
    <p:sldId id="355" r:id="rId32"/>
    <p:sldId id="356" r:id="rId33"/>
    <p:sldId id="357" r:id="rId34"/>
    <p:sldId id="288" r:id="rId35"/>
    <p:sldId id="295" r:id="rId36"/>
    <p:sldId id="296" r:id="rId37"/>
    <p:sldId id="358" r:id="rId38"/>
    <p:sldId id="359" r:id="rId39"/>
    <p:sldId id="360" r:id="rId40"/>
    <p:sldId id="361" r:id="rId41"/>
    <p:sldId id="363" r:id="rId42"/>
    <p:sldId id="362" r:id="rId43"/>
    <p:sldId id="291" r:id="rId44"/>
    <p:sldId id="332" r:id="rId45"/>
    <p:sldId id="334" r:id="rId46"/>
    <p:sldId id="333" r:id="rId47"/>
    <p:sldId id="335" r:id="rId48"/>
    <p:sldId id="300" r:id="rId49"/>
    <p:sldId id="336" r:id="rId50"/>
    <p:sldId id="337" r:id="rId51"/>
    <p:sldId id="364" r:id="rId52"/>
    <p:sldId id="365" r:id="rId53"/>
    <p:sldId id="366" r:id="rId54"/>
    <p:sldId id="367" r:id="rId55"/>
    <p:sldId id="368" r:id="rId56"/>
    <p:sldId id="369" r:id="rId57"/>
    <p:sldId id="306" r:id="rId58"/>
  </p:sldIdLst>
  <p:sldSz cx="12192000" cy="6858000"/>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9EEED"/>
    <a:srgbClr val="C00000"/>
    <a:srgbClr val="CC0000"/>
    <a:srgbClr val="AFABAB"/>
    <a:srgbClr val="4472C4"/>
    <a:srgbClr val="69C2EB"/>
    <a:srgbClr val="8CC141"/>
    <a:srgbClr val="1FA64D"/>
    <a:srgbClr val="3AB26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스타일 없음, 눈금 없음">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E3FDE45-AF77-4B5C-9715-49D594BDF05E}" styleName="밝은 스타일 1 - 강조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93" autoAdjust="0"/>
    <p:restoredTop sz="94660"/>
  </p:normalViewPr>
  <p:slideViewPr>
    <p:cSldViewPr snapToGrid="0">
      <p:cViewPr varScale="1">
        <p:scale>
          <a:sx n="161" d="100"/>
          <a:sy n="161" d="100"/>
        </p:scale>
        <p:origin x="150" y="1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a:extLst>
              <a:ext uri="{FF2B5EF4-FFF2-40B4-BE49-F238E27FC236}">
                <a16:creationId xmlns:a16="http://schemas.microsoft.com/office/drawing/2014/main" id="{7153A758-B509-4931-8FA8-69240675A3A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ko-KR" altLang="en-US"/>
          </a:p>
        </p:txBody>
      </p:sp>
      <p:sp>
        <p:nvSpPr>
          <p:cNvPr id="3" name="날짜 개체 틀 2">
            <a:extLst>
              <a:ext uri="{FF2B5EF4-FFF2-40B4-BE49-F238E27FC236}">
                <a16:creationId xmlns:a16="http://schemas.microsoft.com/office/drawing/2014/main" id="{B7E34B53-393E-4A7D-97CB-C9F734B9A9B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AB6A0FE-ECB5-41E8-806A-289830552991}" type="datetimeFigureOut">
              <a:rPr lang="ko-KR" altLang="en-US" smtClean="0"/>
              <a:t>2024-08-27</a:t>
            </a:fld>
            <a:endParaRPr lang="ko-KR" altLang="en-US"/>
          </a:p>
        </p:txBody>
      </p:sp>
      <p:sp>
        <p:nvSpPr>
          <p:cNvPr id="4" name="바닥글 개체 틀 3">
            <a:extLst>
              <a:ext uri="{FF2B5EF4-FFF2-40B4-BE49-F238E27FC236}">
                <a16:creationId xmlns:a16="http://schemas.microsoft.com/office/drawing/2014/main" id="{3993C521-8BE4-40BF-B6D3-9104488B64E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ko-KR" altLang="en-US"/>
          </a:p>
        </p:txBody>
      </p:sp>
      <p:sp>
        <p:nvSpPr>
          <p:cNvPr id="5" name="슬라이드 번호 개체 틀 4">
            <a:extLst>
              <a:ext uri="{FF2B5EF4-FFF2-40B4-BE49-F238E27FC236}">
                <a16:creationId xmlns:a16="http://schemas.microsoft.com/office/drawing/2014/main" id="{9EBBADD9-14CA-4CAB-9EAF-2211EDCF49E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893B6D1-5C27-46CA-B6E1-378458D90286}" type="slidenum">
              <a:rPr lang="ko-KR" altLang="en-US" smtClean="0"/>
              <a:t>‹#›</a:t>
            </a:fld>
            <a:endParaRPr lang="ko-KR" altLang="en-US"/>
          </a:p>
        </p:txBody>
      </p:sp>
    </p:spTree>
    <p:extLst>
      <p:ext uri="{BB962C8B-B14F-4D97-AF65-F5344CB8AC3E}">
        <p14:creationId xmlns:p14="http://schemas.microsoft.com/office/powerpoint/2010/main" val="9976599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02C269-380C-4633-A5E2-248F0F47EA89}" type="datetimeFigureOut">
              <a:rPr lang="ko-KR" altLang="en-US" smtClean="0"/>
              <a:t>2024-08-27</a:t>
            </a:fld>
            <a:endParaRPr lang="ko-KR" altLang="en-US"/>
          </a:p>
        </p:txBody>
      </p:sp>
      <p:sp>
        <p:nvSpPr>
          <p:cNvPr id="4" name="슬라이드 이미지 개체 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5D70D14-9461-49F8-8F79-EF6F9F3C3AC1}" type="slidenum">
              <a:rPr lang="ko-KR" altLang="en-US" smtClean="0"/>
              <a:t>‹#›</a:t>
            </a:fld>
            <a:endParaRPr lang="ko-KR" altLang="en-US"/>
          </a:p>
        </p:txBody>
      </p:sp>
    </p:spTree>
    <p:extLst>
      <p:ext uri="{BB962C8B-B14F-4D97-AF65-F5344CB8AC3E}">
        <p14:creationId xmlns:p14="http://schemas.microsoft.com/office/powerpoint/2010/main" val="2025926722"/>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C9D8ECD9-4C24-4A3E-80F0-D1C7A002FEBD}" type="slidenum">
              <a:rPr lang="ko-KR" altLang="en-US" smtClean="0"/>
              <a:t>2</a:t>
            </a:fld>
            <a:endParaRPr lang="ko-KR" altLang="en-US"/>
          </a:p>
        </p:txBody>
      </p:sp>
    </p:spTree>
    <p:extLst>
      <p:ext uri="{BB962C8B-B14F-4D97-AF65-F5344CB8AC3E}">
        <p14:creationId xmlns:p14="http://schemas.microsoft.com/office/powerpoint/2010/main" val="34124345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Rot="1" noChangeAspect="1" noChangeArrowheads="1" noTextEdit="1"/>
          </p:cNvSpPr>
          <p:nvPr>
            <p:ph type="sldImg"/>
          </p:nvPr>
        </p:nvSpPr>
        <p:spPr>
          <a:ln/>
        </p:spPr>
      </p:sp>
      <p:sp>
        <p:nvSpPr>
          <p:cNvPr id="20484" name="Rectangle 3"/>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a:latin typeface="Gill Sans"/>
            </a:endParaRPr>
          </a:p>
        </p:txBody>
      </p:sp>
    </p:spTree>
    <p:extLst>
      <p:ext uri="{BB962C8B-B14F-4D97-AF65-F5344CB8AC3E}">
        <p14:creationId xmlns:p14="http://schemas.microsoft.com/office/powerpoint/2010/main" val="6913047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C9D8ECD9-4C24-4A3E-80F0-D1C7A002FEBD}" type="slidenum">
              <a:rPr lang="ko-KR" altLang="en-US" smtClean="0"/>
              <a:t>4</a:t>
            </a:fld>
            <a:endParaRPr lang="ko-KR" altLang="en-US"/>
          </a:p>
        </p:txBody>
      </p:sp>
    </p:spTree>
    <p:extLst>
      <p:ext uri="{BB962C8B-B14F-4D97-AF65-F5344CB8AC3E}">
        <p14:creationId xmlns:p14="http://schemas.microsoft.com/office/powerpoint/2010/main" val="28366120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C9D8ECD9-4C24-4A3E-80F0-D1C7A002FEBD}" type="slidenum">
              <a:rPr lang="ko-KR" altLang="en-US" smtClean="0"/>
              <a:t>5</a:t>
            </a:fld>
            <a:endParaRPr lang="ko-KR" altLang="en-US"/>
          </a:p>
        </p:txBody>
      </p:sp>
    </p:spTree>
    <p:extLst>
      <p:ext uri="{BB962C8B-B14F-4D97-AF65-F5344CB8AC3E}">
        <p14:creationId xmlns:p14="http://schemas.microsoft.com/office/powerpoint/2010/main" val="1014167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C9D8ECD9-4C24-4A3E-80F0-D1C7A002FEBD}" type="slidenum">
              <a:rPr lang="ko-KR" altLang="en-US" smtClean="0"/>
              <a:t>6</a:t>
            </a:fld>
            <a:endParaRPr lang="ko-KR" altLang="en-US"/>
          </a:p>
        </p:txBody>
      </p:sp>
    </p:spTree>
    <p:extLst>
      <p:ext uri="{BB962C8B-B14F-4D97-AF65-F5344CB8AC3E}">
        <p14:creationId xmlns:p14="http://schemas.microsoft.com/office/powerpoint/2010/main" val="19072505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C9D8ECD9-4C24-4A3E-80F0-D1C7A002FEBD}" type="slidenum">
              <a:rPr lang="ko-KR" altLang="en-US" smtClean="0"/>
              <a:t>7</a:t>
            </a:fld>
            <a:endParaRPr lang="ko-KR" altLang="en-US"/>
          </a:p>
        </p:txBody>
      </p:sp>
    </p:spTree>
    <p:extLst>
      <p:ext uri="{BB962C8B-B14F-4D97-AF65-F5344CB8AC3E}">
        <p14:creationId xmlns:p14="http://schemas.microsoft.com/office/powerpoint/2010/main" val="39399774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C9D8ECD9-4C24-4A3E-80F0-D1C7A002FEBD}" type="slidenum">
              <a:rPr lang="ko-KR" altLang="en-US" smtClean="0"/>
              <a:t>8</a:t>
            </a:fld>
            <a:endParaRPr lang="ko-KR" altLang="en-US"/>
          </a:p>
        </p:txBody>
      </p:sp>
    </p:spTree>
    <p:extLst>
      <p:ext uri="{BB962C8B-B14F-4D97-AF65-F5344CB8AC3E}">
        <p14:creationId xmlns:p14="http://schemas.microsoft.com/office/powerpoint/2010/main" val="21513261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C9D8ECD9-4C24-4A3E-80F0-D1C7A002FEBD}" type="slidenum">
              <a:rPr lang="ko-KR" altLang="en-US" smtClean="0"/>
              <a:t>9</a:t>
            </a:fld>
            <a:endParaRPr lang="ko-KR" altLang="en-US"/>
          </a:p>
        </p:txBody>
      </p:sp>
    </p:spTree>
    <p:extLst>
      <p:ext uri="{BB962C8B-B14F-4D97-AF65-F5344CB8AC3E}">
        <p14:creationId xmlns:p14="http://schemas.microsoft.com/office/powerpoint/2010/main" val="3933319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C9D8ECD9-4C24-4A3E-80F0-D1C7A002FEBD}" type="slidenum">
              <a:rPr lang="ko-KR" altLang="en-US" smtClean="0"/>
              <a:t>10</a:t>
            </a:fld>
            <a:endParaRPr lang="ko-KR" altLang="en-US"/>
          </a:p>
        </p:txBody>
      </p:sp>
    </p:spTree>
    <p:extLst>
      <p:ext uri="{BB962C8B-B14F-4D97-AF65-F5344CB8AC3E}">
        <p14:creationId xmlns:p14="http://schemas.microsoft.com/office/powerpoint/2010/main" val="7125077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Rot="1" noChangeAspect="1" noChangeArrowheads="1" noTextEdit="1"/>
          </p:cNvSpPr>
          <p:nvPr>
            <p:ph type="sldImg"/>
          </p:nvPr>
        </p:nvSpPr>
        <p:spPr>
          <a:ln/>
        </p:spPr>
      </p:sp>
      <p:sp>
        <p:nvSpPr>
          <p:cNvPr id="20484" name="Rectangle 3"/>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a:latin typeface="Gill Sans"/>
            </a:endParaRPr>
          </a:p>
        </p:txBody>
      </p:sp>
    </p:spTree>
    <p:extLst>
      <p:ext uri="{BB962C8B-B14F-4D97-AF65-F5344CB8AC3E}">
        <p14:creationId xmlns:p14="http://schemas.microsoft.com/office/powerpoint/2010/main" val="28100997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4F185250-999F-42B4-BF00-9B23355F3591}"/>
              </a:ext>
            </a:extLst>
          </p:cNvPr>
          <p:cNvSpPr>
            <a:spLocks noGrp="1"/>
          </p:cNvSpPr>
          <p:nvPr>
            <p:ph type="ctrTitle"/>
          </p:nvPr>
        </p:nvSpPr>
        <p:spPr>
          <a:xfrm>
            <a:off x="1524000" y="1122363"/>
            <a:ext cx="9144000" cy="2387600"/>
          </a:xfrm>
        </p:spPr>
        <p:txBody>
          <a:bodyPr anchor="b"/>
          <a:lstStyle>
            <a:lvl1pPr algn="ctr">
              <a:defRPr sz="6000"/>
            </a:lvl1pPr>
          </a:lstStyle>
          <a:p>
            <a:r>
              <a:rPr lang="ko-KR" altLang="en-US"/>
              <a:t>마스터 제목 스타일 편집</a:t>
            </a:r>
          </a:p>
        </p:txBody>
      </p:sp>
      <p:sp>
        <p:nvSpPr>
          <p:cNvPr id="3" name="부제목 2">
            <a:extLst>
              <a:ext uri="{FF2B5EF4-FFF2-40B4-BE49-F238E27FC236}">
                <a16:creationId xmlns:a16="http://schemas.microsoft.com/office/drawing/2014/main" id="{A098E33B-3188-4AE4-A8FA-4D95908F5F9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ko-KR" altLang="en-US"/>
              <a:t>클릭하여 마스터 부제목 스타일 편집</a:t>
            </a:r>
          </a:p>
        </p:txBody>
      </p:sp>
      <p:sp>
        <p:nvSpPr>
          <p:cNvPr id="4" name="날짜 개체 틀 3">
            <a:extLst>
              <a:ext uri="{FF2B5EF4-FFF2-40B4-BE49-F238E27FC236}">
                <a16:creationId xmlns:a16="http://schemas.microsoft.com/office/drawing/2014/main" id="{6BA066B3-BFE3-4C36-AD83-FE7108857A7C}"/>
              </a:ext>
            </a:extLst>
          </p:cNvPr>
          <p:cNvSpPr>
            <a:spLocks noGrp="1"/>
          </p:cNvSpPr>
          <p:nvPr>
            <p:ph type="dt" sz="half" idx="10"/>
          </p:nvPr>
        </p:nvSpPr>
        <p:spPr/>
        <p:txBody>
          <a:bodyPr/>
          <a:lstStyle/>
          <a:p>
            <a:fld id="{752E4A0E-CA05-4D97-BDDE-B6012E87526D}" type="datetime1">
              <a:rPr lang="ko-KR" altLang="en-US" smtClean="0"/>
              <a:t>2024-08-27</a:t>
            </a:fld>
            <a:endParaRPr lang="ko-KR" altLang="en-US"/>
          </a:p>
        </p:txBody>
      </p:sp>
      <p:sp>
        <p:nvSpPr>
          <p:cNvPr id="5" name="바닥글 개체 틀 4">
            <a:extLst>
              <a:ext uri="{FF2B5EF4-FFF2-40B4-BE49-F238E27FC236}">
                <a16:creationId xmlns:a16="http://schemas.microsoft.com/office/drawing/2014/main" id="{8BA83F0F-F12D-4AD7-8747-96FF9204EC26}"/>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6CB30BE7-2E53-4A3B-8643-D7AE972F6AF5}"/>
              </a:ext>
            </a:extLst>
          </p:cNvPr>
          <p:cNvSpPr>
            <a:spLocks noGrp="1"/>
          </p:cNvSpPr>
          <p:nvPr>
            <p:ph type="sldNum" sz="quarter" idx="12"/>
          </p:nvPr>
        </p:nvSpPr>
        <p:spPr/>
        <p:txBody>
          <a:bodyPr/>
          <a:lstStyle/>
          <a:p>
            <a:fld id="{742C9348-5ACF-40B9-901F-7F0003B996B9}" type="slidenum">
              <a:rPr lang="ko-KR" altLang="en-US" smtClean="0"/>
              <a:t>‹#›</a:t>
            </a:fld>
            <a:endParaRPr lang="ko-KR" altLang="en-US"/>
          </a:p>
        </p:txBody>
      </p:sp>
    </p:spTree>
    <p:extLst>
      <p:ext uri="{BB962C8B-B14F-4D97-AF65-F5344CB8AC3E}">
        <p14:creationId xmlns:p14="http://schemas.microsoft.com/office/powerpoint/2010/main" val="34529150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D90CE6F4-BD90-4EF2-B030-86B1E7FCF0DA}"/>
              </a:ext>
            </a:extLst>
          </p:cNvPr>
          <p:cNvSpPr>
            <a:spLocks noGrp="1"/>
          </p:cNvSpPr>
          <p:nvPr>
            <p:ph type="title"/>
          </p:nvPr>
        </p:nvSpPr>
        <p:spPr/>
        <p:txBody>
          <a:bodyPr/>
          <a:lstStyle/>
          <a:p>
            <a:r>
              <a:rPr lang="ko-KR" altLang="en-US"/>
              <a:t>마스터 제목 스타일 편집</a:t>
            </a:r>
          </a:p>
        </p:txBody>
      </p:sp>
      <p:sp>
        <p:nvSpPr>
          <p:cNvPr id="3" name="내용 개체 틀 2">
            <a:extLst>
              <a:ext uri="{FF2B5EF4-FFF2-40B4-BE49-F238E27FC236}">
                <a16:creationId xmlns:a16="http://schemas.microsoft.com/office/drawing/2014/main" id="{89E3236F-1540-4608-BF50-F083AACB317F}"/>
              </a:ext>
            </a:extLst>
          </p:cNvPr>
          <p:cNvSpPr>
            <a:spLocks noGrp="1"/>
          </p:cNvSpPr>
          <p:nvPr>
            <p:ph idx="1"/>
          </p:nvPr>
        </p:nvSpPr>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날짜 개체 틀 3">
            <a:extLst>
              <a:ext uri="{FF2B5EF4-FFF2-40B4-BE49-F238E27FC236}">
                <a16:creationId xmlns:a16="http://schemas.microsoft.com/office/drawing/2014/main" id="{52A74954-4310-4C11-9910-23FD0058B143}"/>
              </a:ext>
            </a:extLst>
          </p:cNvPr>
          <p:cNvSpPr>
            <a:spLocks noGrp="1"/>
          </p:cNvSpPr>
          <p:nvPr>
            <p:ph type="dt" sz="half" idx="10"/>
          </p:nvPr>
        </p:nvSpPr>
        <p:spPr/>
        <p:txBody>
          <a:bodyPr/>
          <a:lstStyle/>
          <a:p>
            <a:fld id="{F750C8A3-F706-456E-9A55-C0F803449D9C}" type="datetime1">
              <a:rPr lang="ko-KR" altLang="en-US" smtClean="0"/>
              <a:t>2024-08-27</a:t>
            </a:fld>
            <a:endParaRPr lang="ko-KR" altLang="en-US"/>
          </a:p>
        </p:txBody>
      </p:sp>
      <p:sp>
        <p:nvSpPr>
          <p:cNvPr id="5" name="바닥글 개체 틀 4">
            <a:extLst>
              <a:ext uri="{FF2B5EF4-FFF2-40B4-BE49-F238E27FC236}">
                <a16:creationId xmlns:a16="http://schemas.microsoft.com/office/drawing/2014/main" id="{674C3F07-A3A5-4287-BC7E-2F13B62E8915}"/>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A85976D9-0289-4948-B96A-C29CD15B1E24}"/>
              </a:ext>
            </a:extLst>
          </p:cNvPr>
          <p:cNvSpPr>
            <a:spLocks noGrp="1"/>
          </p:cNvSpPr>
          <p:nvPr>
            <p:ph type="sldNum" sz="quarter" idx="12"/>
          </p:nvPr>
        </p:nvSpPr>
        <p:spPr/>
        <p:txBody>
          <a:bodyPr/>
          <a:lstStyle/>
          <a:p>
            <a:fld id="{742C9348-5ACF-40B9-901F-7F0003B996B9}" type="slidenum">
              <a:rPr lang="ko-KR" altLang="en-US" smtClean="0"/>
              <a:t>‹#›</a:t>
            </a:fld>
            <a:endParaRPr lang="ko-KR" altLang="en-US"/>
          </a:p>
        </p:txBody>
      </p:sp>
    </p:spTree>
    <p:extLst>
      <p:ext uri="{BB962C8B-B14F-4D97-AF65-F5344CB8AC3E}">
        <p14:creationId xmlns:p14="http://schemas.microsoft.com/office/powerpoint/2010/main" val="13976142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5D4974B6-1BFB-4309-96EC-88E09E04161C}"/>
              </a:ext>
            </a:extLst>
          </p:cNvPr>
          <p:cNvSpPr>
            <a:spLocks noGrp="1"/>
          </p:cNvSpPr>
          <p:nvPr>
            <p:ph type="title"/>
          </p:nvPr>
        </p:nvSpPr>
        <p:spPr>
          <a:xfrm>
            <a:off x="831850" y="1709738"/>
            <a:ext cx="10515600" cy="2852737"/>
          </a:xfrm>
        </p:spPr>
        <p:txBody>
          <a:bodyPr anchor="b"/>
          <a:lstStyle>
            <a:lvl1pPr>
              <a:defRPr sz="6000"/>
            </a:lvl1pPr>
          </a:lstStyle>
          <a:p>
            <a:r>
              <a:rPr lang="ko-KR" altLang="en-US"/>
              <a:t>마스터 제목 스타일 편집</a:t>
            </a:r>
          </a:p>
        </p:txBody>
      </p:sp>
      <p:sp>
        <p:nvSpPr>
          <p:cNvPr id="3" name="텍스트 개체 틀 2">
            <a:extLst>
              <a:ext uri="{FF2B5EF4-FFF2-40B4-BE49-F238E27FC236}">
                <a16:creationId xmlns:a16="http://schemas.microsoft.com/office/drawing/2014/main" id="{E74AE50D-D5BB-4E08-AF38-12359341608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ko-KR" altLang="en-US"/>
              <a:t>마스터 텍스트 스타일을 편집하려면 클릭</a:t>
            </a:r>
          </a:p>
        </p:txBody>
      </p:sp>
      <p:sp>
        <p:nvSpPr>
          <p:cNvPr id="4" name="날짜 개체 틀 3">
            <a:extLst>
              <a:ext uri="{FF2B5EF4-FFF2-40B4-BE49-F238E27FC236}">
                <a16:creationId xmlns:a16="http://schemas.microsoft.com/office/drawing/2014/main" id="{3E81744E-9BC5-4BEA-91E1-328991DD1929}"/>
              </a:ext>
            </a:extLst>
          </p:cNvPr>
          <p:cNvSpPr>
            <a:spLocks noGrp="1"/>
          </p:cNvSpPr>
          <p:nvPr>
            <p:ph type="dt" sz="half" idx="10"/>
          </p:nvPr>
        </p:nvSpPr>
        <p:spPr/>
        <p:txBody>
          <a:bodyPr/>
          <a:lstStyle/>
          <a:p>
            <a:fld id="{8B9E6D9C-3ED2-4725-920C-0CF79E84383A}" type="datetime1">
              <a:rPr lang="ko-KR" altLang="en-US" smtClean="0"/>
              <a:t>2024-08-27</a:t>
            </a:fld>
            <a:endParaRPr lang="ko-KR" altLang="en-US"/>
          </a:p>
        </p:txBody>
      </p:sp>
      <p:sp>
        <p:nvSpPr>
          <p:cNvPr id="5" name="바닥글 개체 틀 4">
            <a:extLst>
              <a:ext uri="{FF2B5EF4-FFF2-40B4-BE49-F238E27FC236}">
                <a16:creationId xmlns:a16="http://schemas.microsoft.com/office/drawing/2014/main" id="{B1FEDB32-A44E-4062-B564-A572BEF029F8}"/>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528C77A8-F04C-4A28-8275-5AFC35F4FB9E}"/>
              </a:ext>
            </a:extLst>
          </p:cNvPr>
          <p:cNvSpPr>
            <a:spLocks noGrp="1"/>
          </p:cNvSpPr>
          <p:nvPr>
            <p:ph type="sldNum" sz="quarter" idx="12"/>
          </p:nvPr>
        </p:nvSpPr>
        <p:spPr/>
        <p:txBody>
          <a:bodyPr/>
          <a:lstStyle/>
          <a:p>
            <a:fld id="{742C9348-5ACF-40B9-901F-7F0003B996B9}" type="slidenum">
              <a:rPr lang="ko-KR" altLang="en-US" smtClean="0"/>
              <a:t>‹#›</a:t>
            </a:fld>
            <a:endParaRPr lang="ko-KR" altLang="en-US"/>
          </a:p>
        </p:txBody>
      </p:sp>
    </p:spTree>
    <p:extLst>
      <p:ext uri="{BB962C8B-B14F-4D97-AF65-F5344CB8AC3E}">
        <p14:creationId xmlns:p14="http://schemas.microsoft.com/office/powerpoint/2010/main" val="9705145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65092704-2E59-458D-95A0-C127C504E64E}"/>
              </a:ext>
            </a:extLst>
          </p:cNvPr>
          <p:cNvSpPr>
            <a:spLocks noGrp="1"/>
          </p:cNvSpPr>
          <p:nvPr>
            <p:ph type="title"/>
          </p:nvPr>
        </p:nvSpPr>
        <p:spPr/>
        <p:txBody>
          <a:bodyPr/>
          <a:lstStyle/>
          <a:p>
            <a:r>
              <a:rPr lang="ko-KR" altLang="en-US"/>
              <a:t>마스터 제목 스타일 편집</a:t>
            </a:r>
          </a:p>
        </p:txBody>
      </p:sp>
      <p:sp>
        <p:nvSpPr>
          <p:cNvPr id="3" name="내용 개체 틀 2">
            <a:extLst>
              <a:ext uri="{FF2B5EF4-FFF2-40B4-BE49-F238E27FC236}">
                <a16:creationId xmlns:a16="http://schemas.microsoft.com/office/drawing/2014/main" id="{C8585965-F9E7-4640-ACDE-CEDA0BBC20CC}"/>
              </a:ext>
            </a:extLst>
          </p:cNvPr>
          <p:cNvSpPr>
            <a:spLocks noGrp="1"/>
          </p:cNvSpPr>
          <p:nvPr>
            <p:ph sz="half" idx="1"/>
          </p:nvPr>
        </p:nvSpPr>
        <p:spPr>
          <a:xfrm>
            <a:off x="838200" y="1825625"/>
            <a:ext cx="5181600" cy="435133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내용 개체 틀 3">
            <a:extLst>
              <a:ext uri="{FF2B5EF4-FFF2-40B4-BE49-F238E27FC236}">
                <a16:creationId xmlns:a16="http://schemas.microsoft.com/office/drawing/2014/main" id="{7BD63DE7-032C-49C5-909A-AB633AD670AC}"/>
              </a:ext>
            </a:extLst>
          </p:cNvPr>
          <p:cNvSpPr>
            <a:spLocks noGrp="1"/>
          </p:cNvSpPr>
          <p:nvPr>
            <p:ph sz="half" idx="2"/>
          </p:nvPr>
        </p:nvSpPr>
        <p:spPr>
          <a:xfrm>
            <a:off x="6172200" y="1825625"/>
            <a:ext cx="5181600" cy="435133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5" name="날짜 개체 틀 4">
            <a:extLst>
              <a:ext uri="{FF2B5EF4-FFF2-40B4-BE49-F238E27FC236}">
                <a16:creationId xmlns:a16="http://schemas.microsoft.com/office/drawing/2014/main" id="{278792DC-02FB-4929-9E87-C13041B011AC}"/>
              </a:ext>
            </a:extLst>
          </p:cNvPr>
          <p:cNvSpPr>
            <a:spLocks noGrp="1"/>
          </p:cNvSpPr>
          <p:nvPr>
            <p:ph type="dt" sz="half" idx="10"/>
          </p:nvPr>
        </p:nvSpPr>
        <p:spPr/>
        <p:txBody>
          <a:bodyPr/>
          <a:lstStyle/>
          <a:p>
            <a:fld id="{408F5A17-670D-4F28-9569-6889A77B9FB8}" type="datetime1">
              <a:rPr lang="ko-KR" altLang="en-US" smtClean="0"/>
              <a:t>2024-08-27</a:t>
            </a:fld>
            <a:endParaRPr lang="ko-KR" altLang="en-US"/>
          </a:p>
        </p:txBody>
      </p:sp>
      <p:sp>
        <p:nvSpPr>
          <p:cNvPr id="6" name="바닥글 개체 틀 5">
            <a:extLst>
              <a:ext uri="{FF2B5EF4-FFF2-40B4-BE49-F238E27FC236}">
                <a16:creationId xmlns:a16="http://schemas.microsoft.com/office/drawing/2014/main" id="{2D5E16C1-DC20-42DF-A9C3-8B43A747E5FF}"/>
              </a:ext>
            </a:extLst>
          </p:cNvPr>
          <p:cNvSpPr>
            <a:spLocks noGrp="1"/>
          </p:cNvSpPr>
          <p:nvPr>
            <p:ph type="ftr" sz="quarter" idx="11"/>
          </p:nvPr>
        </p:nvSpPr>
        <p:spPr/>
        <p:txBody>
          <a:bodyPr/>
          <a:lstStyle/>
          <a:p>
            <a:endParaRPr lang="ko-KR" altLang="en-US"/>
          </a:p>
        </p:txBody>
      </p:sp>
      <p:sp>
        <p:nvSpPr>
          <p:cNvPr id="7" name="슬라이드 번호 개체 틀 6">
            <a:extLst>
              <a:ext uri="{FF2B5EF4-FFF2-40B4-BE49-F238E27FC236}">
                <a16:creationId xmlns:a16="http://schemas.microsoft.com/office/drawing/2014/main" id="{8C560433-77D8-4FA4-8F0E-035E37C4CF67}"/>
              </a:ext>
            </a:extLst>
          </p:cNvPr>
          <p:cNvSpPr>
            <a:spLocks noGrp="1"/>
          </p:cNvSpPr>
          <p:nvPr>
            <p:ph type="sldNum" sz="quarter" idx="12"/>
          </p:nvPr>
        </p:nvSpPr>
        <p:spPr/>
        <p:txBody>
          <a:bodyPr/>
          <a:lstStyle/>
          <a:p>
            <a:fld id="{742C9348-5ACF-40B9-901F-7F0003B996B9}" type="slidenum">
              <a:rPr lang="ko-KR" altLang="en-US" smtClean="0"/>
              <a:t>‹#›</a:t>
            </a:fld>
            <a:endParaRPr lang="ko-KR" altLang="en-US"/>
          </a:p>
        </p:txBody>
      </p:sp>
    </p:spTree>
    <p:extLst>
      <p:ext uri="{BB962C8B-B14F-4D97-AF65-F5344CB8AC3E}">
        <p14:creationId xmlns:p14="http://schemas.microsoft.com/office/powerpoint/2010/main" val="10852343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81EAEF82-EAE4-4935-B980-4334B8B4E6FD}"/>
              </a:ext>
            </a:extLst>
          </p:cNvPr>
          <p:cNvSpPr>
            <a:spLocks noGrp="1"/>
          </p:cNvSpPr>
          <p:nvPr>
            <p:ph type="title"/>
          </p:nvPr>
        </p:nvSpPr>
        <p:spPr>
          <a:xfrm>
            <a:off x="839788" y="365125"/>
            <a:ext cx="10515600" cy="1325563"/>
          </a:xfrm>
        </p:spPr>
        <p:txBody>
          <a:bodyPr/>
          <a:lstStyle/>
          <a:p>
            <a:r>
              <a:rPr lang="ko-KR" altLang="en-US"/>
              <a:t>마스터 제목 스타일 편집</a:t>
            </a:r>
          </a:p>
        </p:txBody>
      </p:sp>
      <p:sp>
        <p:nvSpPr>
          <p:cNvPr id="3" name="텍스트 개체 틀 2">
            <a:extLst>
              <a:ext uri="{FF2B5EF4-FFF2-40B4-BE49-F238E27FC236}">
                <a16:creationId xmlns:a16="http://schemas.microsoft.com/office/drawing/2014/main" id="{FE7E10C4-1F56-43E4-8FDE-C2F1AD86E8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편집하려면 클릭</a:t>
            </a:r>
          </a:p>
        </p:txBody>
      </p:sp>
      <p:sp>
        <p:nvSpPr>
          <p:cNvPr id="4" name="내용 개체 틀 3">
            <a:extLst>
              <a:ext uri="{FF2B5EF4-FFF2-40B4-BE49-F238E27FC236}">
                <a16:creationId xmlns:a16="http://schemas.microsoft.com/office/drawing/2014/main" id="{3C8F7A15-C7C3-486A-AE47-59D9D9695A25}"/>
              </a:ext>
            </a:extLst>
          </p:cNvPr>
          <p:cNvSpPr>
            <a:spLocks noGrp="1"/>
          </p:cNvSpPr>
          <p:nvPr>
            <p:ph sz="half" idx="2"/>
          </p:nvPr>
        </p:nvSpPr>
        <p:spPr>
          <a:xfrm>
            <a:off x="839788" y="2505075"/>
            <a:ext cx="5157787" cy="368458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5" name="텍스트 개체 틀 4">
            <a:extLst>
              <a:ext uri="{FF2B5EF4-FFF2-40B4-BE49-F238E27FC236}">
                <a16:creationId xmlns:a16="http://schemas.microsoft.com/office/drawing/2014/main" id="{B64BBE35-A581-49C0-89CB-E924E2BA856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편집하려면 클릭</a:t>
            </a:r>
          </a:p>
        </p:txBody>
      </p:sp>
      <p:sp>
        <p:nvSpPr>
          <p:cNvPr id="6" name="내용 개체 틀 5">
            <a:extLst>
              <a:ext uri="{FF2B5EF4-FFF2-40B4-BE49-F238E27FC236}">
                <a16:creationId xmlns:a16="http://schemas.microsoft.com/office/drawing/2014/main" id="{B0005E2C-2376-45A2-AE28-167D679FDB46}"/>
              </a:ext>
            </a:extLst>
          </p:cNvPr>
          <p:cNvSpPr>
            <a:spLocks noGrp="1"/>
          </p:cNvSpPr>
          <p:nvPr>
            <p:ph sz="quarter" idx="4"/>
          </p:nvPr>
        </p:nvSpPr>
        <p:spPr>
          <a:xfrm>
            <a:off x="6172200" y="2505075"/>
            <a:ext cx="5183188" cy="368458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7" name="날짜 개체 틀 6">
            <a:extLst>
              <a:ext uri="{FF2B5EF4-FFF2-40B4-BE49-F238E27FC236}">
                <a16:creationId xmlns:a16="http://schemas.microsoft.com/office/drawing/2014/main" id="{B76970A0-7F9A-4BC2-B96F-01607CD7F4BB}"/>
              </a:ext>
            </a:extLst>
          </p:cNvPr>
          <p:cNvSpPr>
            <a:spLocks noGrp="1"/>
          </p:cNvSpPr>
          <p:nvPr>
            <p:ph type="dt" sz="half" idx="10"/>
          </p:nvPr>
        </p:nvSpPr>
        <p:spPr/>
        <p:txBody>
          <a:bodyPr/>
          <a:lstStyle/>
          <a:p>
            <a:fld id="{AB4CEBF2-779C-4FD6-BCB4-7B06B90092B8}" type="datetime1">
              <a:rPr lang="ko-KR" altLang="en-US" smtClean="0"/>
              <a:t>2024-08-27</a:t>
            </a:fld>
            <a:endParaRPr lang="ko-KR" altLang="en-US"/>
          </a:p>
        </p:txBody>
      </p:sp>
      <p:sp>
        <p:nvSpPr>
          <p:cNvPr id="8" name="바닥글 개체 틀 7">
            <a:extLst>
              <a:ext uri="{FF2B5EF4-FFF2-40B4-BE49-F238E27FC236}">
                <a16:creationId xmlns:a16="http://schemas.microsoft.com/office/drawing/2014/main" id="{037E88F1-61EE-4AD5-8D65-6CEA078D9BE6}"/>
              </a:ext>
            </a:extLst>
          </p:cNvPr>
          <p:cNvSpPr>
            <a:spLocks noGrp="1"/>
          </p:cNvSpPr>
          <p:nvPr>
            <p:ph type="ftr" sz="quarter" idx="11"/>
          </p:nvPr>
        </p:nvSpPr>
        <p:spPr/>
        <p:txBody>
          <a:bodyPr/>
          <a:lstStyle/>
          <a:p>
            <a:endParaRPr lang="ko-KR" altLang="en-US"/>
          </a:p>
        </p:txBody>
      </p:sp>
      <p:sp>
        <p:nvSpPr>
          <p:cNvPr id="9" name="슬라이드 번호 개체 틀 8">
            <a:extLst>
              <a:ext uri="{FF2B5EF4-FFF2-40B4-BE49-F238E27FC236}">
                <a16:creationId xmlns:a16="http://schemas.microsoft.com/office/drawing/2014/main" id="{383D5A75-0CD6-4E9B-A58D-996EFCBE2764}"/>
              </a:ext>
            </a:extLst>
          </p:cNvPr>
          <p:cNvSpPr>
            <a:spLocks noGrp="1"/>
          </p:cNvSpPr>
          <p:nvPr>
            <p:ph type="sldNum" sz="quarter" idx="12"/>
          </p:nvPr>
        </p:nvSpPr>
        <p:spPr/>
        <p:txBody>
          <a:bodyPr/>
          <a:lstStyle/>
          <a:p>
            <a:fld id="{742C9348-5ACF-40B9-901F-7F0003B996B9}" type="slidenum">
              <a:rPr lang="ko-KR" altLang="en-US" smtClean="0"/>
              <a:t>‹#›</a:t>
            </a:fld>
            <a:endParaRPr lang="ko-KR" altLang="en-US"/>
          </a:p>
        </p:txBody>
      </p:sp>
    </p:spTree>
    <p:extLst>
      <p:ext uri="{BB962C8B-B14F-4D97-AF65-F5344CB8AC3E}">
        <p14:creationId xmlns:p14="http://schemas.microsoft.com/office/powerpoint/2010/main" val="41435662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9B4DD61F-6CA1-4465-8F23-D3DDBD33A08A}"/>
              </a:ext>
            </a:extLst>
          </p:cNvPr>
          <p:cNvSpPr>
            <a:spLocks noGrp="1"/>
          </p:cNvSpPr>
          <p:nvPr>
            <p:ph type="title"/>
          </p:nvPr>
        </p:nvSpPr>
        <p:spPr/>
        <p:txBody>
          <a:bodyPr/>
          <a:lstStyle/>
          <a:p>
            <a:r>
              <a:rPr lang="ko-KR" altLang="en-US"/>
              <a:t>마스터 제목 스타일 편집</a:t>
            </a:r>
          </a:p>
        </p:txBody>
      </p:sp>
      <p:sp>
        <p:nvSpPr>
          <p:cNvPr id="3" name="날짜 개체 틀 2">
            <a:extLst>
              <a:ext uri="{FF2B5EF4-FFF2-40B4-BE49-F238E27FC236}">
                <a16:creationId xmlns:a16="http://schemas.microsoft.com/office/drawing/2014/main" id="{0286F935-50FB-471B-A627-60CABA6F8704}"/>
              </a:ext>
            </a:extLst>
          </p:cNvPr>
          <p:cNvSpPr>
            <a:spLocks noGrp="1"/>
          </p:cNvSpPr>
          <p:nvPr>
            <p:ph type="dt" sz="half" idx="10"/>
          </p:nvPr>
        </p:nvSpPr>
        <p:spPr/>
        <p:txBody>
          <a:bodyPr/>
          <a:lstStyle/>
          <a:p>
            <a:fld id="{CF05544D-335D-491E-8EC1-4E97739156E2}" type="datetime1">
              <a:rPr lang="ko-KR" altLang="en-US" smtClean="0"/>
              <a:t>2024-08-27</a:t>
            </a:fld>
            <a:endParaRPr lang="ko-KR" altLang="en-US"/>
          </a:p>
        </p:txBody>
      </p:sp>
      <p:sp>
        <p:nvSpPr>
          <p:cNvPr id="4" name="바닥글 개체 틀 3">
            <a:extLst>
              <a:ext uri="{FF2B5EF4-FFF2-40B4-BE49-F238E27FC236}">
                <a16:creationId xmlns:a16="http://schemas.microsoft.com/office/drawing/2014/main" id="{D75AD04E-A05F-4002-99DC-961F5D1C01D9}"/>
              </a:ext>
            </a:extLst>
          </p:cNvPr>
          <p:cNvSpPr>
            <a:spLocks noGrp="1"/>
          </p:cNvSpPr>
          <p:nvPr>
            <p:ph type="ftr" sz="quarter" idx="11"/>
          </p:nvPr>
        </p:nvSpPr>
        <p:spPr/>
        <p:txBody>
          <a:bodyPr/>
          <a:lstStyle/>
          <a:p>
            <a:endParaRPr lang="ko-KR" altLang="en-US"/>
          </a:p>
        </p:txBody>
      </p:sp>
      <p:sp>
        <p:nvSpPr>
          <p:cNvPr id="5" name="슬라이드 번호 개체 틀 4">
            <a:extLst>
              <a:ext uri="{FF2B5EF4-FFF2-40B4-BE49-F238E27FC236}">
                <a16:creationId xmlns:a16="http://schemas.microsoft.com/office/drawing/2014/main" id="{B380DF34-C364-4546-84E3-A5A6DE327026}"/>
              </a:ext>
            </a:extLst>
          </p:cNvPr>
          <p:cNvSpPr>
            <a:spLocks noGrp="1"/>
          </p:cNvSpPr>
          <p:nvPr>
            <p:ph type="sldNum" sz="quarter" idx="12"/>
          </p:nvPr>
        </p:nvSpPr>
        <p:spPr/>
        <p:txBody>
          <a:bodyPr/>
          <a:lstStyle/>
          <a:p>
            <a:fld id="{742C9348-5ACF-40B9-901F-7F0003B996B9}" type="slidenum">
              <a:rPr lang="ko-KR" altLang="en-US" smtClean="0"/>
              <a:t>‹#›</a:t>
            </a:fld>
            <a:endParaRPr lang="ko-KR" altLang="en-US"/>
          </a:p>
        </p:txBody>
      </p:sp>
    </p:spTree>
    <p:extLst>
      <p:ext uri="{BB962C8B-B14F-4D97-AF65-F5344CB8AC3E}">
        <p14:creationId xmlns:p14="http://schemas.microsoft.com/office/powerpoint/2010/main" val="23016931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a:extLst>
              <a:ext uri="{FF2B5EF4-FFF2-40B4-BE49-F238E27FC236}">
                <a16:creationId xmlns:a16="http://schemas.microsoft.com/office/drawing/2014/main" id="{A33FA7F1-7C00-4163-B0FF-ABA08470ED97}"/>
              </a:ext>
            </a:extLst>
          </p:cNvPr>
          <p:cNvSpPr>
            <a:spLocks noGrp="1"/>
          </p:cNvSpPr>
          <p:nvPr>
            <p:ph type="dt" sz="half" idx="10"/>
          </p:nvPr>
        </p:nvSpPr>
        <p:spPr/>
        <p:txBody>
          <a:bodyPr/>
          <a:lstStyle/>
          <a:p>
            <a:fld id="{F46F0876-5641-42DB-9E22-DFC587DF4742}" type="datetime1">
              <a:rPr lang="ko-KR" altLang="en-US" smtClean="0"/>
              <a:t>2024-08-27</a:t>
            </a:fld>
            <a:endParaRPr lang="ko-KR" altLang="en-US"/>
          </a:p>
        </p:txBody>
      </p:sp>
      <p:sp>
        <p:nvSpPr>
          <p:cNvPr id="3" name="바닥글 개체 틀 2">
            <a:extLst>
              <a:ext uri="{FF2B5EF4-FFF2-40B4-BE49-F238E27FC236}">
                <a16:creationId xmlns:a16="http://schemas.microsoft.com/office/drawing/2014/main" id="{756D87DB-E574-49AD-9B2A-F766797BA2F9}"/>
              </a:ext>
            </a:extLst>
          </p:cNvPr>
          <p:cNvSpPr>
            <a:spLocks noGrp="1"/>
          </p:cNvSpPr>
          <p:nvPr>
            <p:ph type="ftr" sz="quarter" idx="11"/>
          </p:nvPr>
        </p:nvSpPr>
        <p:spPr/>
        <p:txBody>
          <a:bodyPr/>
          <a:lstStyle/>
          <a:p>
            <a:endParaRPr lang="ko-KR" altLang="en-US"/>
          </a:p>
        </p:txBody>
      </p:sp>
      <p:sp>
        <p:nvSpPr>
          <p:cNvPr id="4" name="슬라이드 번호 개체 틀 3">
            <a:extLst>
              <a:ext uri="{FF2B5EF4-FFF2-40B4-BE49-F238E27FC236}">
                <a16:creationId xmlns:a16="http://schemas.microsoft.com/office/drawing/2014/main" id="{A5C6528E-E9B1-488D-8A10-B3F00618E3DF}"/>
              </a:ext>
            </a:extLst>
          </p:cNvPr>
          <p:cNvSpPr>
            <a:spLocks noGrp="1"/>
          </p:cNvSpPr>
          <p:nvPr>
            <p:ph type="sldNum" sz="quarter" idx="12"/>
          </p:nvPr>
        </p:nvSpPr>
        <p:spPr/>
        <p:txBody>
          <a:bodyPr/>
          <a:lstStyle/>
          <a:p>
            <a:fld id="{742C9348-5ACF-40B9-901F-7F0003B996B9}" type="slidenum">
              <a:rPr lang="ko-KR" altLang="en-US" smtClean="0"/>
              <a:t>‹#›</a:t>
            </a:fld>
            <a:endParaRPr lang="ko-KR" altLang="en-US"/>
          </a:p>
        </p:txBody>
      </p:sp>
    </p:spTree>
    <p:extLst>
      <p:ext uri="{BB962C8B-B14F-4D97-AF65-F5344CB8AC3E}">
        <p14:creationId xmlns:p14="http://schemas.microsoft.com/office/powerpoint/2010/main" val="7701778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C5203497-FA85-41F7-8386-1FCAFCC27990}"/>
              </a:ext>
            </a:extLst>
          </p:cNvPr>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p>
        </p:txBody>
      </p:sp>
      <p:sp>
        <p:nvSpPr>
          <p:cNvPr id="3" name="내용 개체 틀 2">
            <a:extLst>
              <a:ext uri="{FF2B5EF4-FFF2-40B4-BE49-F238E27FC236}">
                <a16:creationId xmlns:a16="http://schemas.microsoft.com/office/drawing/2014/main" id="{D18B8ACD-2648-4274-BBAF-C019345B8C6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텍스트 개체 틀 3">
            <a:extLst>
              <a:ext uri="{FF2B5EF4-FFF2-40B4-BE49-F238E27FC236}">
                <a16:creationId xmlns:a16="http://schemas.microsoft.com/office/drawing/2014/main" id="{91ED1345-822A-4BB8-8A82-1A084D2D48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스타일을 편집하려면 클릭</a:t>
            </a:r>
          </a:p>
        </p:txBody>
      </p:sp>
      <p:sp>
        <p:nvSpPr>
          <p:cNvPr id="5" name="날짜 개체 틀 4">
            <a:extLst>
              <a:ext uri="{FF2B5EF4-FFF2-40B4-BE49-F238E27FC236}">
                <a16:creationId xmlns:a16="http://schemas.microsoft.com/office/drawing/2014/main" id="{DAF8C149-4EF9-472C-A10D-09EFDAF60890}"/>
              </a:ext>
            </a:extLst>
          </p:cNvPr>
          <p:cNvSpPr>
            <a:spLocks noGrp="1"/>
          </p:cNvSpPr>
          <p:nvPr>
            <p:ph type="dt" sz="half" idx="10"/>
          </p:nvPr>
        </p:nvSpPr>
        <p:spPr/>
        <p:txBody>
          <a:bodyPr/>
          <a:lstStyle/>
          <a:p>
            <a:fld id="{688878B9-AB47-4224-A960-E689FF6D9862}" type="datetime1">
              <a:rPr lang="ko-KR" altLang="en-US" smtClean="0"/>
              <a:t>2024-08-27</a:t>
            </a:fld>
            <a:endParaRPr lang="ko-KR" altLang="en-US"/>
          </a:p>
        </p:txBody>
      </p:sp>
      <p:sp>
        <p:nvSpPr>
          <p:cNvPr id="6" name="바닥글 개체 틀 5">
            <a:extLst>
              <a:ext uri="{FF2B5EF4-FFF2-40B4-BE49-F238E27FC236}">
                <a16:creationId xmlns:a16="http://schemas.microsoft.com/office/drawing/2014/main" id="{F52D9E89-61DE-437E-8378-8A8D917F9DE9}"/>
              </a:ext>
            </a:extLst>
          </p:cNvPr>
          <p:cNvSpPr>
            <a:spLocks noGrp="1"/>
          </p:cNvSpPr>
          <p:nvPr>
            <p:ph type="ftr" sz="quarter" idx="11"/>
          </p:nvPr>
        </p:nvSpPr>
        <p:spPr/>
        <p:txBody>
          <a:bodyPr/>
          <a:lstStyle/>
          <a:p>
            <a:endParaRPr lang="ko-KR" altLang="en-US"/>
          </a:p>
        </p:txBody>
      </p:sp>
      <p:sp>
        <p:nvSpPr>
          <p:cNvPr id="7" name="슬라이드 번호 개체 틀 6">
            <a:extLst>
              <a:ext uri="{FF2B5EF4-FFF2-40B4-BE49-F238E27FC236}">
                <a16:creationId xmlns:a16="http://schemas.microsoft.com/office/drawing/2014/main" id="{DB157DB9-8BF0-432E-985D-734646CE1BFD}"/>
              </a:ext>
            </a:extLst>
          </p:cNvPr>
          <p:cNvSpPr>
            <a:spLocks noGrp="1"/>
          </p:cNvSpPr>
          <p:nvPr>
            <p:ph type="sldNum" sz="quarter" idx="12"/>
          </p:nvPr>
        </p:nvSpPr>
        <p:spPr/>
        <p:txBody>
          <a:bodyPr/>
          <a:lstStyle/>
          <a:p>
            <a:fld id="{742C9348-5ACF-40B9-901F-7F0003B996B9}" type="slidenum">
              <a:rPr lang="ko-KR" altLang="en-US" smtClean="0"/>
              <a:t>‹#›</a:t>
            </a:fld>
            <a:endParaRPr lang="ko-KR" altLang="en-US"/>
          </a:p>
        </p:txBody>
      </p:sp>
    </p:spTree>
    <p:extLst>
      <p:ext uri="{BB962C8B-B14F-4D97-AF65-F5344CB8AC3E}">
        <p14:creationId xmlns:p14="http://schemas.microsoft.com/office/powerpoint/2010/main" val="29191007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ACFF74F6-D351-404D-B1CB-D2FC58DBFB3F}"/>
              </a:ext>
            </a:extLst>
          </p:cNvPr>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p>
        </p:txBody>
      </p:sp>
      <p:sp>
        <p:nvSpPr>
          <p:cNvPr id="3" name="그림 개체 틀 2">
            <a:extLst>
              <a:ext uri="{FF2B5EF4-FFF2-40B4-BE49-F238E27FC236}">
                <a16:creationId xmlns:a16="http://schemas.microsoft.com/office/drawing/2014/main" id="{E5F3CA35-152C-4D52-85F2-B6985971F03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a:extLst>
              <a:ext uri="{FF2B5EF4-FFF2-40B4-BE49-F238E27FC236}">
                <a16:creationId xmlns:a16="http://schemas.microsoft.com/office/drawing/2014/main" id="{546BE470-6396-4117-A472-697CB52D1A6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스타일을 편집하려면 클릭</a:t>
            </a:r>
          </a:p>
        </p:txBody>
      </p:sp>
      <p:sp>
        <p:nvSpPr>
          <p:cNvPr id="5" name="날짜 개체 틀 4">
            <a:extLst>
              <a:ext uri="{FF2B5EF4-FFF2-40B4-BE49-F238E27FC236}">
                <a16:creationId xmlns:a16="http://schemas.microsoft.com/office/drawing/2014/main" id="{56D4E1BD-DB32-4C80-9EB3-07BC268A7D13}"/>
              </a:ext>
            </a:extLst>
          </p:cNvPr>
          <p:cNvSpPr>
            <a:spLocks noGrp="1"/>
          </p:cNvSpPr>
          <p:nvPr>
            <p:ph type="dt" sz="half" idx="10"/>
          </p:nvPr>
        </p:nvSpPr>
        <p:spPr/>
        <p:txBody>
          <a:bodyPr/>
          <a:lstStyle/>
          <a:p>
            <a:fld id="{A57E0199-85D7-414A-9BE7-D5F4AE559180}" type="datetime1">
              <a:rPr lang="ko-KR" altLang="en-US" smtClean="0"/>
              <a:t>2024-08-27</a:t>
            </a:fld>
            <a:endParaRPr lang="ko-KR" altLang="en-US"/>
          </a:p>
        </p:txBody>
      </p:sp>
      <p:sp>
        <p:nvSpPr>
          <p:cNvPr id="6" name="바닥글 개체 틀 5">
            <a:extLst>
              <a:ext uri="{FF2B5EF4-FFF2-40B4-BE49-F238E27FC236}">
                <a16:creationId xmlns:a16="http://schemas.microsoft.com/office/drawing/2014/main" id="{F58EAA71-1859-40AA-A0AE-69E708860687}"/>
              </a:ext>
            </a:extLst>
          </p:cNvPr>
          <p:cNvSpPr>
            <a:spLocks noGrp="1"/>
          </p:cNvSpPr>
          <p:nvPr>
            <p:ph type="ftr" sz="quarter" idx="11"/>
          </p:nvPr>
        </p:nvSpPr>
        <p:spPr/>
        <p:txBody>
          <a:bodyPr/>
          <a:lstStyle/>
          <a:p>
            <a:endParaRPr lang="ko-KR" altLang="en-US"/>
          </a:p>
        </p:txBody>
      </p:sp>
      <p:sp>
        <p:nvSpPr>
          <p:cNvPr id="7" name="슬라이드 번호 개체 틀 6">
            <a:extLst>
              <a:ext uri="{FF2B5EF4-FFF2-40B4-BE49-F238E27FC236}">
                <a16:creationId xmlns:a16="http://schemas.microsoft.com/office/drawing/2014/main" id="{8606A33E-B898-4B4A-B09A-B571D087786F}"/>
              </a:ext>
            </a:extLst>
          </p:cNvPr>
          <p:cNvSpPr>
            <a:spLocks noGrp="1"/>
          </p:cNvSpPr>
          <p:nvPr>
            <p:ph type="sldNum" sz="quarter" idx="12"/>
          </p:nvPr>
        </p:nvSpPr>
        <p:spPr/>
        <p:txBody>
          <a:bodyPr/>
          <a:lstStyle/>
          <a:p>
            <a:fld id="{742C9348-5ACF-40B9-901F-7F0003B996B9}" type="slidenum">
              <a:rPr lang="ko-KR" altLang="en-US" smtClean="0"/>
              <a:t>‹#›</a:t>
            </a:fld>
            <a:endParaRPr lang="ko-KR" altLang="en-US"/>
          </a:p>
        </p:txBody>
      </p:sp>
    </p:spTree>
    <p:extLst>
      <p:ext uri="{BB962C8B-B14F-4D97-AF65-F5344CB8AC3E}">
        <p14:creationId xmlns:p14="http://schemas.microsoft.com/office/powerpoint/2010/main" val="41664282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BFFB3A29-BC8D-437F-B19C-F84543564098}"/>
              </a:ext>
            </a:extLst>
          </p:cNvPr>
          <p:cNvSpPr>
            <a:spLocks noGrp="1"/>
          </p:cNvSpPr>
          <p:nvPr>
            <p:ph type="title"/>
          </p:nvPr>
        </p:nvSpPr>
        <p:spPr/>
        <p:txBody>
          <a:bodyPr/>
          <a:lstStyle/>
          <a:p>
            <a:r>
              <a:rPr lang="ko-KR" altLang="en-US"/>
              <a:t>마스터 제목 스타일 편집</a:t>
            </a:r>
          </a:p>
        </p:txBody>
      </p:sp>
      <p:sp>
        <p:nvSpPr>
          <p:cNvPr id="3" name="세로 텍스트 개체 틀 2">
            <a:extLst>
              <a:ext uri="{FF2B5EF4-FFF2-40B4-BE49-F238E27FC236}">
                <a16:creationId xmlns:a16="http://schemas.microsoft.com/office/drawing/2014/main" id="{31BAA69E-1253-4350-843D-88557532B55E}"/>
              </a:ext>
            </a:extLst>
          </p:cNvPr>
          <p:cNvSpPr>
            <a:spLocks noGrp="1"/>
          </p:cNvSpPr>
          <p:nvPr>
            <p:ph type="body" orient="vert" idx="1"/>
          </p:nvPr>
        </p:nvSpPr>
        <p:spPr/>
        <p:txBody>
          <a:bodyPr vert="eaVert"/>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날짜 개체 틀 3">
            <a:extLst>
              <a:ext uri="{FF2B5EF4-FFF2-40B4-BE49-F238E27FC236}">
                <a16:creationId xmlns:a16="http://schemas.microsoft.com/office/drawing/2014/main" id="{7B376021-B0FD-4C77-8246-32F1CC3CF633}"/>
              </a:ext>
            </a:extLst>
          </p:cNvPr>
          <p:cNvSpPr>
            <a:spLocks noGrp="1"/>
          </p:cNvSpPr>
          <p:nvPr>
            <p:ph type="dt" sz="half" idx="10"/>
          </p:nvPr>
        </p:nvSpPr>
        <p:spPr/>
        <p:txBody>
          <a:bodyPr/>
          <a:lstStyle/>
          <a:p>
            <a:fld id="{3CC6298A-213D-4291-A02D-9ED486F49A12}" type="datetime1">
              <a:rPr lang="ko-KR" altLang="en-US" smtClean="0"/>
              <a:t>2024-08-27</a:t>
            </a:fld>
            <a:endParaRPr lang="ko-KR" altLang="en-US"/>
          </a:p>
        </p:txBody>
      </p:sp>
      <p:sp>
        <p:nvSpPr>
          <p:cNvPr id="5" name="바닥글 개체 틀 4">
            <a:extLst>
              <a:ext uri="{FF2B5EF4-FFF2-40B4-BE49-F238E27FC236}">
                <a16:creationId xmlns:a16="http://schemas.microsoft.com/office/drawing/2014/main" id="{0CE789E4-BE9A-4C01-9E9D-6099D3CBB318}"/>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A92761B5-9F6C-43EB-8582-B7BAD67C64C6}"/>
              </a:ext>
            </a:extLst>
          </p:cNvPr>
          <p:cNvSpPr>
            <a:spLocks noGrp="1"/>
          </p:cNvSpPr>
          <p:nvPr>
            <p:ph type="sldNum" sz="quarter" idx="12"/>
          </p:nvPr>
        </p:nvSpPr>
        <p:spPr/>
        <p:txBody>
          <a:bodyPr/>
          <a:lstStyle/>
          <a:p>
            <a:fld id="{742C9348-5ACF-40B9-901F-7F0003B996B9}" type="slidenum">
              <a:rPr lang="ko-KR" altLang="en-US" smtClean="0"/>
              <a:t>‹#›</a:t>
            </a:fld>
            <a:endParaRPr lang="ko-KR" altLang="en-US"/>
          </a:p>
        </p:txBody>
      </p:sp>
    </p:spTree>
    <p:extLst>
      <p:ext uri="{BB962C8B-B14F-4D97-AF65-F5344CB8AC3E}">
        <p14:creationId xmlns:p14="http://schemas.microsoft.com/office/powerpoint/2010/main" val="32976106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a:extLst>
              <a:ext uri="{FF2B5EF4-FFF2-40B4-BE49-F238E27FC236}">
                <a16:creationId xmlns:a16="http://schemas.microsoft.com/office/drawing/2014/main" id="{66EA43DB-DC83-4C8F-AE42-AFA4D15CF6D6}"/>
              </a:ext>
            </a:extLst>
          </p:cNvPr>
          <p:cNvSpPr>
            <a:spLocks noGrp="1"/>
          </p:cNvSpPr>
          <p:nvPr>
            <p:ph type="title" orient="vert"/>
          </p:nvPr>
        </p:nvSpPr>
        <p:spPr>
          <a:xfrm>
            <a:off x="8724900" y="365125"/>
            <a:ext cx="2628900" cy="5811838"/>
          </a:xfrm>
        </p:spPr>
        <p:txBody>
          <a:bodyPr vert="eaVert"/>
          <a:lstStyle/>
          <a:p>
            <a:r>
              <a:rPr lang="ko-KR" altLang="en-US"/>
              <a:t>마스터 제목 스타일 편집</a:t>
            </a:r>
          </a:p>
        </p:txBody>
      </p:sp>
      <p:sp>
        <p:nvSpPr>
          <p:cNvPr id="3" name="세로 텍스트 개체 틀 2">
            <a:extLst>
              <a:ext uri="{FF2B5EF4-FFF2-40B4-BE49-F238E27FC236}">
                <a16:creationId xmlns:a16="http://schemas.microsoft.com/office/drawing/2014/main" id="{8EEB0FF6-E7D5-4B91-8CF0-1E88785DF241}"/>
              </a:ext>
            </a:extLst>
          </p:cNvPr>
          <p:cNvSpPr>
            <a:spLocks noGrp="1"/>
          </p:cNvSpPr>
          <p:nvPr>
            <p:ph type="body" orient="vert" idx="1"/>
          </p:nvPr>
        </p:nvSpPr>
        <p:spPr>
          <a:xfrm>
            <a:off x="838200" y="365125"/>
            <a:ext cx="7734300" cy="5811838"/>
          </a:xfrm>
        </p:spPr>
        <p:txBody>
          <a:bodyPr vert="eaVert"/>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날짜 개체 틀 3">
            <a:extLst>
              <a:ext uri="{FF2B5EF4-FFF2-40B4-BE49-F238E27FC236}">
                <a16:creationId xmlns:a16="http://schemas.microsoft.com/office/drawing/2014/main" id="{D57B62D9-0AFB-4E89-972F-B1E8C0470E45}"/>
              </a:ext>
            </a:extLst>
          </p:cNvPr>
          <p:cNvSpPr>
            <a:spLocks noGrp="1"/>
          </p:cNvSpPr>
          <p:nvPr>
            <p:ph type="dt" sz="half" idx="10"/>
          </p:nvPr>
        </p:nvSpPr>
        <p:spPr/>
        <p:txBody>
          <a:bodyPr/>
          <a:lstStyle/>
          <a:p>
            <a:fld id="{705148AF-5B81-42AE-B5CE-8435817295F6}" type="datetime1">
              <a:rPr lang="ko-KR" altLang="en-US" smtClean="0"/>
              <a:t>2024-08-27</a:t>
            </a:fld>
            <a:endParaRPr lang="ko-KR" altLang="en-US"/>
          </a:p>
        </p:txBody>
      </p:sp>
      <p:sp>
        <p:nvSpPr>
          <p:cNvPr id="5" name="바닥글 개체 틀 4">
            <a:extLst>
              <a:ext uri="{FF2B5EF4-FFF2-40B4-BE49-F238E27FC236}">
                <a16:creationId xmlns:a16="http://schemas.microsoft.com/office/drawing/2014/main" id="{C323B9C4-D73D-463D-B31C-95166BF21E0D}"/>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30B8A04D-9EAC-42DC-A2FF-8DF01BDDCF4B}"/>
              </a:ext>
            </a:extLst>
          </p:cNvPr>
          <p:cNvSpPr>
            <a:spLocks noGrp="1"/>
          </p:cNvSpPr>
          <p:nvPr>
            <p:ph type="sldNum" sz="quarter" idx="12"/>
          </p:nvPr>
        </p:nvSpPr>
        <p:spPr/>
        <p:txBody>
          <a:bodyPr/>
          <a:lstStyle/>
          <a:p>
            <a:fld id="{742C9348-5ACF-40B9-901F-7F0003B996B9}" type="slidenum">
              <a:rPr lang="ko-KR" altLang="en-US" smtClean="0"/>
              <a:t>‹#›</a:t>
            </a:fld>
            <a:endParaRPr lang="ko-KR" altLang="en-US"/>
          </a:p>
        </p:txBody>
      </p:sp>
    </p:spTree>
    <p:extLst>
      <p:ext uri="{BB962C8B-B14F-4D97-AF65-F5344CB8AC3E}">
        <p14:creationId xmlns:p14="http://schemas.microsoft.com/office/powerpoint/2010/main" val="2282121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a:extLst>
              <a:ext uri="{FF2B5EF4-FFF2-40B4-BE49-F238E27FC236}">
                <a16:creationId xmlns:a16="http://schemas.microsoft.com/office/drawing/2014/main" id="{9342C3E1-F670-45FE-B77F-68AA4650E46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ko-KR" altLang="en-US"/>
              <a:t>마스터 제목 스타일 편집</a:t>
            </a:r>
          </a:p>
        </p:txBody>
      </p:sp>
      <p:sp>
        <p:nvSpPr>
          <p:cNvPr id="3" name="텍스트 개체 틀 2">
            <a:extLst>
              <a:ext uri="{FF2B5EF4-FFF2-40B4-BE49-F238E27FC236}">
                <a16:creationId xmlns:a16="http://schemas.microsoft.com/office/drawing/2014/main" id="{9354CF50-9444-42E5-81F7-DB6BF6312F5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날짜 개체 틀 3">
            <a:extLst>
              <a:ext uri="{FF2B5EF4-FFF2-40B4-BE49-F238E27FC236}">
                <a16:creationId xmlns:a16="http://schemas.microsoft.com/office/drawing/2014/main" id="{9195BBCF-65E6-49DE-A295-709836376B2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3D6DEA-BA68-418D-88AF-709417BBBB94}" type="datetime1">
              <a:rPr lang="ko-KR" altLang="en-US" smtClean="0"/>
              <a:t>2024-08-27</a:t>
            </a:fld>
            <a:endParaRPr lang="ko-KR" altLang="en-US"/>
          </a:p>
        </p:txBody>
      </p:sp>
      <p:sp>
        <p:nvSpPr>
          <p:cNvPr id="5" name="바닥글 개체 틀 4">
            <a:extLst>
              <a:ext uri="{FF2B5EF4-FFF2-40B4-BE49-F238E27FC236}">
                <a16:creationId xmlns:a16="http://schemas.microsoft.com/office/drawing/2014/main" id="{18EBD47F-E184-4E91-A3CA-743BE162E93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슬라이드 번호 개체 틀 5">
            <a:extLst>
              <a:ext uri="{FF2B5EF4-FFF2-40B4-BE49-F238E27FC236}">
                <a16:creationId xmlns:a16="http://schemas.microsoft.com/office/drawing/2014/main" id="{11C6EEF6-1851-4975-A82C-5100899B86D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2C9348-5ACF-40B9-901F-7F0003B996B9}" type="slidenum">
              <a:rPr lang="ko-KR" altLang="en-US" smtClean="0"/>
              <a:t>‹#›</a:t>
            </a:fld>
            <a:endParaRPr lang="ko-KR" altLang="en-US"/>
          </a:p>
        </p:txBody>
      </p:sp>
    </p:spTree>
    <p:extLst>
      <p:ext uri="{BB962C8B-B14F-4D97-AF65-F5344CB8AC3E}">
        <p14:creationId xmlns:p14="http://schemas.microsoft.com/office/powerpoint/2010/main" val="34721234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1"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hyperlink" Target="https://www.jpmorgan.com/insights/research/covid-19-esg-investing" TargetMode="External"/><Relationship Id="rId2" Type="http://schemas.openxmlformats.org/officeDocument/2006/relationships/hyperlink" Target="https://www.unpri.org/pri-blogs/covid-19-accelerates-esg-trends-global-investors-confirm/6372.article" TargetMode="External"/><Relationship Id="rId1" Type="http://schemas.openxmlformats.org/officeDocument/2006/relationships/slideLayout" Target="../slideLayouts/slideLayout1.xml"/><Relationship Id="rId5" Type="http://schemas.openxmlformats.org/officeDocument/2006/relationships/hyperlink" Target="https://mk.co.kr/news/stock/view/2020/12/1311277/" TargetMode="External"/><Relationship Id="rId4" Type="http://schemas.openxmlformats.org/officeDocument/2006/relationships/hyperlink" Target="https://www.hankyung.com/economy/article/2020101538351"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xml"/><Relationship Id="rId5" Type="http://schemas.openxmlformats.org/officeDocument/2006/relationships/image" Target="../media/image22.png"/><Relationship Id="rId4" Type="http://schemas.openxmlformats.org/officeDocument/2006/relationships/image" Target="../media/image21.png"/></Relationships>
</file>

<file path=ppt/slides/_rels/slide3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B9AFE650-E7B9-47CC-98C1-D36C6C5BC5B8}"/>
              </a:ext>
            </a:extLst>
          </p:cNvPr>
          <p:cNvSpPr>
            <a:spLocks noGrp="1"/>
          </p:cNvSpPr>
          <p:nvPr>
            <p:ph type="ctrTitle"/>
          </p:nvPr>
        </p:nvSpPr>
        <p:spPr>
          <a:xfrm>
            <a:off x="1524000" y="1910882"/>
            <a:ext cx="9144000" cy="1390458"/>
          </a:xfrm>
        </p:spPr>
        <p:txBody>
          <a:bodyPr>
            <a:normAutofit fontScale="90000"/>
          </a:bodyPr>
          <a:lstStyle/>
          <a:p>
            <a:r>
              <a:rPr lang="ko-KR" altLang="en-US" sz="3200" b="1" dirty="0"/>
              <a:t>글로벌 기후공시와 탄소회계</a:t>
            </a:r>
            <a:br>
              <a:rPr lang="en-US" altLang="ko-KR" sz="3200" b="1" dirty="0"/>
            </a:br>
            <a:r>
              <a:rPr lang="en-US" altLang="ko-KR" sz="3200" b="1" dirty="0"/>
              <a:t>1</a:t>
            </a:r>
            <a:r>
              <a:rPr lang="ko-KR" altLang="en-US" sz="3200" b="1" dirty="0"/>
              <a:t>주차</a:t>
            </a:r>
            <a:r>
              <a:rPr lang="en-US" altLang="ko-KR" sz="3200" b="1" dirty="0"/>
              <a:t>: </a:t>
            </a:r>
            <a:r>
              <a:rPr lang="ko-KR" altLang="en-US" sz="3200" b="1" dirty="0"/>
              <a:t>오리엔테이션 및 </a:t>
            </a:r>
            <a:r>
              <a:rPr lang="en-US" altLang="ko-KR" sz="3200" b="1" dirty="0"/>
              <a:t>ESG </a:t>
            </a:r>
            <a:r>
              <a:rPr lang="ko-KR" altLang="en-US" sz="3200" b="1" dirty="0"/>
              <a:t>역사</a:t>
            </a:r>
            <a:br>
              <a:rPr lang="en-US" altLang="ko-KR" sz="3200" b="1" dirty="0"/>
            </a:br>
            <a:r>
              <a:rPr lang="en-US" altLang="ko-KR" sz="3200" b="1" dirty="0"/>
              <a:t>2</a:t>
            </a:r>
            <a:r>
              <a:rPr lang="ko-KR" altLang="en-US" sz="3200" b="1" dirty="0"/>
              <a:t>주차</a:t>
            </a:r>
            <a:r>
              <a:rPr lang="en-US" altLang="ko-KR" sz="3200" b="1" dirty="0"/>
              <a:t>: </a:t>
            </a:r>
            <a:r>
              <a:rPr lang="ko-KR" altLang="en-US" sz="3200" b="1" dirty="0"/>
              <a:t>기후관련 이니셔티브 소개 </a:t>
            </a:r>
            <a:r>
              <a:rPr lang="en-US" altLang="ko-KR" sz="3200" b="1" dirty="0"/>
              <a:t>&amp; </a:t>
            </a:r>
            <a:r>
              <a:rPr lang="ko-KR" altLang="en-US" sz="3200" b="1" dirty="0"/>
              <a:t>정책당국 소개</a:t>
            </a:r>
          </a:p>
        </p:txBody>
      </p:sp>
      <p:sp>
        <p:nvSpPr>
          <p:cNvPr id="4" name="직사각형 3"/>
          <p:cNvSpPr/>
          <p:nvPr/>
        </p:nvSpPr>
        <p:spPr>
          <a:xfrm>
            <a:off x="570016" y="3611286"/>
            <a:ext cx="10656916" cy="4571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35645681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슬라이드 번호 개체 틀 6"/>
          <p:cNvSpPr>
            <a:spLocks noGrp="1"/>
          </p:cNvSpPr>
          <p:nvPr>
            <p:ph type="sldNum" sz="quarter" idx="12"/>
          </p:nvPr>
        </p:nvSpPr>
        <p:spPr/>
        <p:txBody>
          <a:bodyPr/>
          <a:lstStyle/>
          <a:p>
            <a:fld id="{1545D85D-4F55-4796-B94D-AFBD06637425}" type="slidenum">
              <a:rPr lang="ko-KR" altLang="en-US" smtClean="0"/>
              <a:t>2</a:t>
            </a:fld>
            <a:endParaRPr lang="ko-KR" altLang="en-US"/>
          </a:p>
        </p:txBody>
      </p:sp>
      <p:sp>
        <p:nvSpPr>
          <p:cNvPr id="8" name="직각 삼각형 7"/>
          <p:cNvSpPr/>
          <p:nvPr/>
        </p:nvSpPr>
        <p:spPr>
          <a:xfrm>
            <a:off x="1524001" y="6180882"/>
            <a:ext cx="1736202" cy="677119"/>
          </a:xfrm>
          <a:prstGeom prst="r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1" name="직사각형 10"/>
          <p:cNvSpPr/>
          <p:nvPr/>
        </p:nvSpPr>
        <p:spPr>
          <a:xfrm>
            <a:off x="1809095" y="1870216"/>
            <a:ext cx="8121239" cy="2371371"/>
          </a:xfrm>
          <a:prstGeom prst="rect">
            <a:avLst/>
          </a:prstGeom>
          <a:solidFill>
            <a:schemeClr val="tx2">
              <a:lumMod val="40000"/>
              <a:lumOff val="6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just">
              <a:buFont typeface="Wingdings" panose="05000000000000000000" pitchFamily="2" charset="2"/>
              <a:buChar char="ü"/>
            </a:pPr>
            <a:r>
              <a:rPr lang="ko-KR" altLang="en-US" dirty="0">
                <a:solidFill>
                  <a:schemeClr val="tx1"/>
                </a:solidFill>
                <a:latin typeface="HY견고딕" panose="02030600000101010101" pitchFamily="18" charset="-127"/>
                <a:ea typeface="HY견고딕" panose="02030600000101010101" pitchFamily="18" charset="-127"/>
              </a:rPr>
              <a:t>사유재산의 인정</a:t>
            </a:r>
            <a:endParaRPr lang="en-US" altLang="ko-KR" dirty="0">
              <a:solidFill>
                <a:schemeClr val="tx1"/>
              </a:solidFill>
              <a:latin typeface="HY견고딕" panose="02030600000101010101" pitchFamily="18" charset="-127"/>
              <a:ea typeface="HY견고딕" panose="02030600000101010101" pitchFamily="18" charset="-127"/>
            </a:endParaRPr>
          </a:p>
          <a:p>
            <a:pPr marL="285750" indent="-285750" algn="just">
              <a:buFont typeface="Wingdings" panose="05000000000000000000" pitchFamily="2" charset="2"/>
              <a:buChar char="ü"/>
            </a:pPr>
            <a:endParaRPr lang="en-US" altLang="ko-KR" dirty="0">
              <a:solidFill>
                <a:schemeClr val="tx1"/>
              </a:solidFill>
              <a:latin typeface="HY견고딕" panose="02030600000101010101" pitchFamily="18" charset="-127"/>
              <a:ea typeface="HY견고딕" panose="02030600000101010101" pitchFamily="18" charset="-127"/>
            </a:endParaRPr>
          </a:p>
          <a:p>
            <a:pPr marL="285750" indent="-285750" algn="just">
              <a:buFont typeface="Wingdings" panose="05000000000000000000" pitchFamily="2" charset="2"/>
              <a:buChar char="ü"/>
            </a:pPr>
            <a:r>
              <a:rPr lang="ko-KR" altLang="en-US" dirty="0">
                <a:solidFill>
                  <a:schemeClr val="tx1"/>
                </a:solidFill>
                <a:latin typeface="HY견고딕" panose="02030600000101010101" pitchFamily="18" charset="-127"/>
                <a:ea typeface="HY견고딕" panose="02030600000101010101" pitchFamily="18" charset="-127"/>
              </a:rPr>
              <a:t>수송과 통신기술의 발달</a:t>
            </a:r>
            <a:endParaRPr lang="en-US" altLang="ko-KR" dirty="0">
              <a:solidFill>
                <a:schemeClr val="tx1"/>
              </a:solidFill>
              <a:latin typeface="HY견고딕" panose="02030600000101010101" pitchFamily="18" charset="-127"/>
              <a:ea typeface="HY견고딕" panose="02030600000101010101" pitchFamily="18" charset="-127"/>
            </a:endParaRPr>
          </a:p>
          <a:p>
            <a:pPr marL="285750" indent="-285750" algn="just">
              <a:buFont typeface="Wingdings" panose="05000000000000000000" pitchFamily="2" charset="2"/>
              <a:buChar char="ü"/>
            </a:pPr>
            <a:endParaRPr lang="en-US" altLang="ko-KR" dirty="0">
              <a:solidFill>
                <a:schemeClr val="tx1"/>
              </a:solidFill>
              <a:latin typeface="HY견고딕" panose="02030600000101010101" pitchFamily="18" charset="-127"/>
              <a:ea typeface="HY견고딕" panose="02030600000101010101" pitchFamily="18" charset="-127"/>
            </a:endParaRPr>
          </a:p>
          <a:p>
            <a:pPr marL="285750" indent="-285750" algn="just">
              <a:buFont typeface="Wingdings" panose="05000000000000000000" pitchFamily="2" charset="2"/>
              <a:buChar char="ü"/>
            </a:pPr>
            <a:r>
              <a:rPr lang="ko-KR" altLang="en-US" dirty="0">
                <a:solidFill>
                  <a:schemeClr val="tx1"/>
                </a:solidFill>
                <a:latin typeface="HY견고딕" panose="02030600000101010101" pitchFamily="18" charset="-127"/>
                <a:ea typeface="HY견고딕" panose="02030600000101010101" pitchFamily="18" charset="-127"/>
              </a:rPr>
              <a:t>합리적 사고의 팽배</a:t>
            </a:r>
            <a:endParaRPr lang="en-US" altLang="ko-KR" dirty="0">
              <a:solidFill>
                <a:schemeClr val="tx1"/>
              </a:solidFill>
              <a:latin typeface="HY견고딕" panose="02030600000101010101" pitchFamily="18" charset="-127"/>
              <a:ea typeface="HY견고딕" panose="02030600000101010101" pitchFamily="18" charset="-127"/>
            </a:endParaRPr>
          </a:p>
          <a:p>
            <a:pPr marL="285750" indent="-285750" algn="just">
              <a:buFont typeface="Wingdings" panose="05000000000000000000" pitchFamily="2" charset="2"/>
              <a:buChar char="ü"/>
            </a:pPr>
            <a:endParaRPr lang="en-US" altLang="ko-KR" dirty="0">
              <a:solidFill>
                <a:schemeClr val="tx1"/>
              </a:solidFill>
              <a:latin typeface="HY견고딕" panose="02030600000101010101" pitchFamily="18" charset="-127"/>
              <a:ea typeface="HY견고딕" panose="02030600000101010101" pitchFamily="18" charset="-127"/>
            </a:endParaRPr>
          </a:p>
          <a:p>
            <a:pPr marL="285750" indent="-285750" algn="just">
              <a:buFont typeface="Wingdings" panose="05000000000000000000" pitchFamily="2" charset="2"/>
              <a:buChar char="ü"/>
            </a:pPr>
            <a:r>
              <a:rPr lang="ko-KR" altLang="en-US" dirty="0">
                <a:solidFill>
                  <a:schemeClr val="tx1"/>
                </a:solidFill>
                <a:latin typeface="HY견고딕" panose="02030600000101010101" pitchFamily="18" charset="-127"/>
                <a:ea typeface="HY견고딕" panose="02030600000101010101" pitchFamily="18" charset="-127"/>
              </a:rPr>
              <a:t>거대 자본의 형성</a:t>
            </a:r>
            <a:endParaRPr lang="en-US" altLang="ko-KR" dirty="0">
              <a:solidFill>
                <a:schemeClr val="tx1"/>
              </a:solidFill>
              <a:latin typeface="HY견고딕" panose="02030600000101010101" pitchFamily="18" charset="-127"/>
              <a:ea typeface="HY견고딕" panose="02030600000101010101" pitchFamily="18" charset="-127"/>
            </a:endParaRPr>
          </a:p>
        </p:txBody>
      </p:sp>
      <p:sp>
        <p:nvSpPr>
          <p:cNvPr id="14" name="한쪽 모서리가 잘린 사각형 13"/>
          <p:cNvSpPr/>
          <p:nvPr/>
        </p:nvSpPr>
        <p:spPr>
          <a:xfrm>
            <a:off x="1809095" y="505970"/>
            <a:ext cx="6831667" cy="500391"/>
          </a:xfrm>
          <a:prstGeom prst="snip1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ko-KR" altLang="en-US" dirty="0">
                <a:solidFill>
                  <a:schemeClr val="tx2">
                    <a:lumMod val="75000"/>
                  </a:schemeClr>
                </a:solidFill>
                <a:latin typeface="HY견고딕" panose="02030600000101010101" pitchFamily="18" charset="-127"/>
                <a:ea typeface="HY견고딕" panose="02030600000101010101" pitchFamily="18" charset="-127"/>
              </a:rPr>
              <a:t>서구는 왜 동양보다 잘 살게 되었는가</a:t>
            </a:r>
            <a:r>
              <a:rPr lang="en-US" altLang="ko-KR" dirty="0">
                <a:solidFill>
                  <a:schemeClr val="tx2">
                    <a:lumMod val="75000"/>
                  </a:schemeClr>
                </a:solidFill>
                <a:latin typeface="HY견고딕" panose="02030600000101010101" pitchFamily="18" charset="-127"/>
                <a:ea typeface="HY견고딕" panose="02030600000101010101" pitchFamily="18" charset="-127"/>
              </a:rPr>
              <a:t>?</a:t>
            </a:r>
            <a:endParaRPr lang="ko-KR" altLang="en-US" dirty="0">
              <a:solidFill>
                <a:schemeClr val="tx2">
                  <a:lumMod val="75000"/>
                </a:schemeClr>
              </a:solidFill>
              <a:latin typeface="HY견고딕" panose="02030600000101010101" pitchFamily="18" charset="-127"/>
              <a:ea typeface="HY견고딕" panose="02030600000101010101" pitchFamily="18" charset="-127"/>
            </a:endParaRPr>
          </a:p>
        </p:txBody>
      </p:sp>
    </p:spTree>
    <p:extLst>
      <p:ext uri="{BB962C8B-B14F-4D97-AF65-F5344CB8AC3E}">
        <p14:creationId xmlns:p14="http://schemas.microsoft.com/office/powerpoint/2010/main" val="1960021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1071" y="254977"/>
            <a:ext cx="9164515" cy="6339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직사각형 3"/>
          <p:cNvSpPr/>
          <p:nvPr/>
        </p:nvSpPr>
        <p:spPr>
          <a:xfrm>
            <a:off x="1647036" y="3051409"/>
            <a:ext cx="8912582" cy="517391"/>
          </a:xfrm>
          <a:prstGeom prst="rect">
            <a:avLst/>
          </a:prstGeom>
          <a:noFill/>
        </p:spPr>
        <p:txBody>
          <a:bodyPr lIns="62174" tIns="31086" rIns="62174" bIns="31086">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eaLnBrk="1" hangingPunct="1">
              <a:defRPr/>
            </a:pPr>
            <a:r>
              <a:rPr lang="en-US" altLang="ko-KR" sz="2492" b="1" spc="34" dirty="0">
                <a:ln w="13500">
                  <a:solidFill>
                    <a:schemeClr val="accent1">
                      <a:shade val="2500"/>
                      <a:alpha val="6500"/>
                    </a:schemeClr>
                  </a:solidFill>
                  <a:prstDash val="solid"/>
                </a:ln>
                <a:solidFill>
                  <a:schemeClr val="accent1">
                    <a:tint val="3000"/>
                    <a:alpha val="95000"/>
                  </a:schemeClr>
                </a:solidFill>
                <a:effectLst>
                  <a:outerShdw blurRad="38100" dist="38100" dir="2700000" algn="tl">
                    <a:srgbClr val="000000">
                      <a:alpha val="43137"/>
                    </a:srgbClr>
                  </a:outerShdw>
                </a:effectLst>
                <a:latin typeface="HY견고딕" panose="02030600000101010101" pitchFamily="18" charset="-127"/>
                <a:ea typeface="HY견고딕" panose="02030600000101010101" pitchFamily="18" charset="-127"/>
                <a:sym typeface="Gill Sans" pitchFamily="-32" charset="0"/>
              </a:rPr>
              <a:t>                                     </a:t>
            </a:r>
            <a:r>
              <a:rPr lang="ko-KR" altLang="en-US" sz="2954" b="1" spc="34" dirty="0">
                <a:ln w="11430"/>
                <a:solidFill>
                  <a:schemeClr val="accent2">
                    <a:lumMod val="75000"/>
                  </a:schemeClr>
                </a:solidFill>
                <a:effectLst>
                  <a:outerShdw blurRad="38100" dist="38100" dir="2700000" algn="tl">
                    <a:srgbClr val="000000">
                      <a:alpha val="43137"/>
                    </a:srgbClr>
                  </a:outerShdw>
                </a:effectLst>
                <a:latin typeface="HY견고딕" panose="02030600000101010101" pitchFamily="18" charset="-127"/>
                <a:ea typeface="HY견고딕" panose="02030600000101010101" pitchFamily="18" charset="-127"/>
                <a:sym typeface="Gill Sans" pitchFamily="-32" charset="0"/>
              </a:rPr>
              <a:t>회계의 역사</a:t>
            </a:r>
          </a:p>
        </p:txBody>
      </p:sp>
    </p:spTree>
    <p:extLst>
      <p:ext uri="{BB962C8B-B14F-4D97-AF65-F5344CB8AC3E}">
        <p14:creationId xmlns:p14="http://schemas.microsoft.com/office/powerpoint/2010/main" val="5350960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슬라이드 번호 개체 틀 6"/>
          <p:cNvSpPr>
            <a:spLocks noGrp="1"/>
          </p:cNvSpPr>
          <p:nvPr>
            <p:ph type="sldNum" sz="quarter" idx="12"/>
          </p:nvPr>
        </p:nvSpPr>
        <p:spPr/>
        <p:txBody>
          <a:bodyPr/>
          <a:lstStyle/>
          <a:p>
            <a:fld id="{1545D85D-4F55-4796-B94D-AFBD06637425}" type="slidenum">
              <a:rPr lang="ko-KR" altLang="en-US" smtClean="0"/>
              <a:t>4</a:t>
            </a:fld>
            <a:endParaRPr lang="ko-KR" altLang="en-US"/>
          </a:p>
        </p:txBody>
      </p:sp>
      <p:pic>
        <p:nvPicPr>
          <p:cNvPr id="12" name="그림 11"/>
          <p:cNvPicPr>
            <a:picLocks noChangeAspect="1"/>
          </p:cNvPicPr>
          <p:nvPr/>
        </p:nvPicPr>
        <p:blipFill rotWithShape="1">
          <a:blip r:embed="rId3"/>
          <a:srcRect t="1366" r="38017" b="1684"/>
          <a:stretch/>
        </p:blipFill>
        <p:spPr>
          <a:xfrm>
            <a:off x="5064219" y="1196752"/>
            <a:ext cx="5544616" cy="5112568"/>
          </a:xfrm>
          <a:prstGeom prst="rect">
            <a:avLst/>
          </a:prstGeom>
        </p:spPr>
      </p:pic>
      <p:pic>
        <p:nvPicPr>
          <p:cNvPr id="13" name="그림 12"/>
          <p:cNvPicPr>
            <a:picLocks noChangeAspect="1"/>
          </p:cNvPicPr>
          <p:nvPr/>
        </p:nvPicPr>
        <p:blipFill rotWithShape="1">
          <a:blip r:embed="rId3"/>
          <a:srcRect l="62181" t="1211" r="673" b="1689"/>
          <a:stretch/>
        </p:blipFill>
        <p:spPr>
          <a:xfrm>
            <a:off x="1792882" y="1370062"/>
            <a:ext cx="3312368" cy="5104176"/>
          </a:xfrm>
          <a:prstGeom prst="rect">
            <a:avLst/>
          </a:prstGeom>
        </p:spPr>
      </p:pic>
    </p:spTree>
    <p:extLst>
      <p:ext uri="{BB962C8B-B14F-4D97-AF65-F5344CB8AC3E}">
        <p14:creationId xmlns:p14="http://schemas.microsoft.com/office/powerpoint/2010/main" val="11447992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슬라이드 번호 개체 틀 6"/>
          <p:cNvSpPr>
            <a:spLocks noGrp="1"/>
          </p:cNvSpPr>
          <p:nvPr>
            <p:ph type="sldNum" sz="quarter" idx="12"/>
          </p:nvPr>
        </p:nvSpPr>
        <p:spPr/>
        <p:txBody>
          <a:bodyPr/>
          <a:lstStyle/>
          <a:p>
            <a:fld id="{1545D85D-4F55-4796-B94D-AFBD06637425}" type="slidenum">
              <a:rPr lang="ko-KR" altLang="en-US" smtClean="0"/>
              <a:t>5</a:t>
            </a:fld>
            <a:endParaRPr lang="ko-KR" altLang="en-US"/>
          </a:p>
        </p:txBody>
      </p:sp>
      <p:pic>
        <p:nvPicPr>
          <p:cNvPr id="9" name="그림 8"/>
          <p:cNvPicPr>
            <a:picLocks noChangeAspect="1"/>
          </p:cNvPicPr>
          <p:nvPr/>
        </p:nvPicPr>
        <p:blipFill rotWithShape="1">
          <a:blip r:embed="rId3"/>
          <a:srcRect l="806" t="1366" r="38016" b="1684"/>
          <a:stretch/>
        </p:blipFill>
        <p:spPr>
          <a:xfrm>
            <a:off x="4193942" y="1457849"/>
            <a:ext cx="5472608" cy="5112568"/>
          </a:xfrm>
          <a:prstGeom prst="rect">
            <a:avLst/>
          </a:prstGeom>
        </p:spPr>
      </p:pic>
      <p:pic>
        <p:nvPicPr>
          <p:cNvPr id="10" name="그림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91370" y="3155431"/>
            <a:ext cx="1863374" cy="858702"/>
          </a:xfrm>
          <a:prstGeom prst="rect">
            <a:avLst/>
          </a:prstGeom>
        </p:spPr>
      </p:pic>
      <p:sp>
        <p:nvSpPr>
          <p:cNvPr id="11" name="자유형 10"/>
          <p:cNvSpPr/>
          <p:nvPr/>
        </p:nvSpPr>
        <p:spPr>
          <a:xfrm>
            <a:off x="3901144" y="2970017"/>
            <a:ext cx="4141809" cy="3029730"/>
          </a:xfrm>
          <a:custGeom>
            <a:avLst/>
            <a:gdLst>
              <a:gd name="connsiteX0" fmla="*/ 463761 w 4141809"/>
              <a:gd name="connsiteY0" fmla="*/ 0 h 3029730"/>
              <a:gd name="connsiteX1" fmla="*/ 28332 w 4141809"/>
              <a:gd name="connsiteY1" fmla="*/ 1341120 h 3029730"/>
              <a:gd name="connsiteX2" fmla="*/ 1177864 w 4141809"/>
              <a:gd name="connsiteY2" fmla="*/ 3021875 h 3029730"/>
              <a:gd name="connsiteX3" fmla="*/ 3964607 w 4141809"/>
              <a:gd name="connsiteY3" fmla="*/ 1933303 h 3029730"/>
              <a:gd name="connsiteX4" fmla="*/ 3868812 w 4141809"/>
              <a:gd name="connsiteY4" fmla="*/ 1045029 h 3029730"/>
              <a:gd name="connsiteX5" fmla="*/ 3868812 w 4141809"/>
              <a:gd name="connsiteY5" fmla="*/ 1045029 h 3029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41809" h="3029730">
                <a:moveTo>
                  <a:pt x="463761" y="0"/>
                </a:moveTo>
                <a:cubicBezTo>
                  <a:pt x="186538" y="418737"/>
                  <a:pt x="-90685" y="837474"/>
                  <a:pt x="28332" y="1341120"/>
                </a:cubicBezTo>
                <a:cubicBezTo>
                  <a:pt x="147349" y="1844766"/>
                  <a:pt x="521818" y="2923178"/>
                  <a:pt x="1177864" y="3021875"/>
                </a:cubicBezTo>
                <a:cubicBezTo>
                  <a:pt x="1833910" y="3120572"/>
                  <a:pt x="3516116" y="2262777"/>
                  <a:pt x="3964607" y="1933303"/>
                </a:cubicBezTo>
                <a:cubicBezTo>
                  <a:pt x="4413098" y="1603829"/>
                  <a:pt x="3868812" y="1045029"/>
                  <a:pt x="3868812" y="1045029"/>
                </a:cubicBezTo>
                <a:lnTo>
                  <a:pt x="3868812" y="1045029"/>
                </a:lnTo>
              </a:path>
            </a:pathLst>
          </a:custGeom>
          <a:noFill/>
          <a:ln w="38100">
            <a:solidFill>
              <a:srgbClr val="C01D02"/>
            </a:solidFill>
            <a:prstDash val="sysDash"/>
            <a:headEnd type="arrow"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4" name="모서리가 둥근 직사각형 13"/>
          <p:cNvSpPr/>
          <p:nvPr/>
        </p:nvSpPr>
        <p:spPr>
          <a:xfrm>
            <a:off x="1782011" y="1271490"/>
            <a:ext cx="2249889" cy="110131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ko-KR" altLang="en-US" sz="2000" b="1" dirty="0">
                <a:solidFill>
                  <a:schemeClr val="bg2">
                    <a:lumMod val="25000"/>
                  </a:schemeClr>
                </a:solidFill>
                <a:latin typeface="HY견고딕" panose="02030600000101010101" pitchFamily="18" charset="-127"/>
                <a:ea typeface="HY견고딕" panose="02030600000101010101" pitchFamily="18" charset="-127"/>
              </a:rPr>
              <a:t>성공보수 </a:t>
            </a:r>
            <a:r>
              <a:rPr lang="en-US" altLang="ko-KR" sz="2400" b="1" dirty="0">
                <a:solidFill>
                  <a:schemeClr val="bg2">
                    <a:lumMod val="25000"/>
                  </a:schemeClr>
                </a:solidFill>
                <a:latin typeface="HY견고딕" panose="02030600000101010101" pitchFamily="18" charset="-127"/>
                <a:ea typeface="HY견고딕" panose="02030600000101010101" pitchFamily="18" charset="-127"/>
              </a:rPr>
              <a:t>4</a:t>
            </a:r>
            <a:r>
              <a:rPr lang="ko-KR" altLang="en-US" sz="2400" b="1" dirty="0">
                <a:solidFill>
                  <a:schemeClr val="bg2">
                    <a:lumMod val="25000"/>
                  </a:schemeClr>
                </a:solidFill>
                <a:latin typeface="HY견고딕" panose="02030600000101010101" pitchFamily="18" charset="-127"/>
                <a:ea typeface="HY견고딕" panose="02030600000101010101" pitchFamily="18" charset="-127"/>
              </a:rPr>
              <a:t>배</a:t>
            </a:r>
            <a:r>
              <a:rPr lang="en-US" altLang="ko-KR" sz="2400" b="1" dirty="0">
                <a:solidFill>
                  <a:schemeClr val="bg2">
                    <a:lumMod val="25000"/>
                  </a:schemeClr>
                </a:solidFill>
                <a:latin typeface="HY견고딕" panose="02030600000101010101" pitchFamily="18" charset="-127"/>
                <a:ea typeface="HY견고딕" panose="02030600000101010101" pitchFamily="18" charset="-127"/>
              </a:rPr>
              <a:t>!</a:t>
            </a:r>
            <a:endParaRPr lang="en-US" altLang="ko-KR" sz="2000" b="1" dirty="0">
              <a:solidFill>
                <a:schemeClr val="bg2">
                  <a:lumMod val="25000"/>
                </a:schemeClr>
              </a:solidFill>
              <a:latin typeface="HY견고딕" panose="02030600000101010101" pitchFamily="18" charset="-127"/>
              <a:ea typeface="HY견고딕" panose="02030600000101010101" pitchFamily="18" charset="-127"/>
            </a:endParaRPr>
          </a:p>
          <a:p>
            <a:pPr algn="ctr">
              <a:lnSpc>
                <a:spcPct val="150000"/>
              </a:lnSpc>
            </a:pPr>
            <a:r>
              <a:rPr lang="en-US" altLang="ko-KR" sz="2000" b="1" dirty="0">
                <a:solidFill>
                  <a:schemeClr val="bg2">
                    <a:lumMod val="25000"/>
                  </a:schemeClr>
                </a:solidFill>
                <a:latin typeface="HY견고딕" panose="02030600000101010101" pitchFamily="18" charset="-127"/>
                <a:ea typeface="HY견고딕" panose="02030600000101010101" pitchFamily="18" charset="-127"/>
              </a:rPr>
              <a:t> </a:t>
            </a:r>
            <a:r>
              <a:rPr lang="ko-KR" altLang="en-US" sz="2000" b="1" dirty="0">
                <a:solidFill>
                  <a:schemeClr val="bg2">
                    <a:lumMod val="25000"/>
                  </a:schemeClr>
                </a:solidFill>
                <a:latin typeface="HY견고딕" panose="02030600000101010101" pitchFamily="18" charset="-127"/>
                <a:ea typeface="HY견고딕" panose="02030600000101010101" pitchFamily="18" charset="-127"/>
              </a:rPr>
              <a:t> 성공확률 </a:t>
            </a:r>
            <a:r>
              <a:rPr lang="en-US" altLang="ko-KR" sz="2400" b="1" dirty="0">
                <a:solidFill>
                  <a:schemeClr val="bg2">
                    <a:lumMod val="25000"/>
                  </a:schemeClr>
                </a:solidFill>
                <a:latin typeface="HY견고딕" panose="02030600000101010101" pitchFamily="18" charset="-127"/>
                <a:ea typeface="HY견고딕" panose="02030600000101010101" pitchFamily="18" charset="-127"/>
              </a:rPr>
              <a:t>50%!</a:t>
            </a:r>
            <a:endParaRPr lang="ko-KR" altLang="en-US" sz="2400" b="1" dirty="0">
              <a:solidFill>
                <a:schemeClr val="bg2">
                  <a:lumMod val="25000"/>
                </a:schemeClr>
              </a:solidFill>
              <a:latin typeface="HY견고딕" panose="02030600000101010101" pitchFamily="18" charset="-127"/>
              <a:ea typeface="HY견고딕" panose="02030600000101010101" pitchFamily="18" charset="-127"/>
            </a:endParaRPr>
          </a:p>
        </p:txBody>
      </p:sp>
    </p:spTree>
    <p:extLst>
      <p:ext uri="{BB962C8B-B14F-4D97-AF65-F5344CB8AC3E}">
        <p14:creationId xmlns:p14="http://schemas.microsoft.com/office/powerpoint/2010/main" val="975105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직사각형 19"/>
          <p:cNvSpPr/>
          <p:nvPr/>
        </p:nvSpPr>
        <p:spPr>
          <a:xfrm>
            <a:off x="2218483" y="2106592"/>
            <a:ext cx="7545363" cy="1863524"/>
          </a:xfrm>
          <a:prstGeom prst="rect">
            <a:avLst/>
          </a:prstGeom>
          <a:solidFill>
            <a:schemeClr val="accent1">
              <a:lumMod val="40000"/>
              <a:lumOff val="60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 name="슬라이드 번호 개체 틀 6"/>
          <p:cNvSpPr>
            <a:spLocks noGrp="1"/>
          </p:cNvSpPr>
          <p:nvPr>
            <p:ph type="sldNum" sz="quarter" idx="12"/>
          </p:nvPr>
        </p:nvSpPr>
        <p:spPr/>
        <p:txBody>
          <a:bodyPr/>
          <a:lstStyle/>
          <a:p>
            <a:fld id="{1545D85D-4F55-4796-B94D-AFBD06637425}" type="slidenum">
              <a:rPr lang="ko-KR" altLang="en-US" smtClean="0"/>
              <a:t>6</a:t>
            </a:fld>
            <a:endParaRPr lang="ko-KR" altLang="en-US" dirty="0"/>
          </a:p>
        </p:txBody>
      </p:sp>
      <p:sp>
        <p:nvSpPr>
          <p:cNvPr id="8" name="직각 삼각형 7"/>
          <p:cNvSpPr/>
          <p:nvPr/>
        </p:nvSpPr>
        <p:spPr>
          <a:xfrm>
            <a:off x="1524001" y="6180882"/>
            <a:ext cx="1736202" cy="677119"/>
          </a:xfrm>
          <a:prstGeom prst="r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12" name="그림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78327" y="969856"/>
            <a:ext cx="2146884" cy="989353"/>
          </a:xfrm>
          <a:prstGeom prst="rect">
            <a:avLst/>
          </a:prstGeom>
        </p:spPr>
      </p:pic>
      <p:sp>
        <p:nvSpPr>
          <p:cNvPr id="15" name="직사각형 14"/>
          <p:cNvSpPr/>
          <p:nvPr/>
        </p:nvSpPr>
        <p:spPr>
          <a:xfrm>
            <a:off x="2207112" y="5678298"/>
            <a:ext cx="7708325" cy="6269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2000" dirty="0">
                <a:solidFill>
                  <a:schemeClr val="tx1"/>
                </a:solidFill>
                <a:latin typeface="HY견고딕" panose="02030600000101010101" pitchFamily="18" charset="-127"/>
                <a:ea typeface="HY견고딕" panose="02030600000101010101" pitchFamily="18" charset="-127"/>
              </a:rPr>
              <a:t>1,000</a:t>
            </a:r>
            <a:r>
              <a:rPr lang="ko-KR" altLang="en-US" sz="2000" dirty="0">
                <a:solidFill>
                  <a:schemeClr val="tx1"/>
                </a:solidFill>
                <a:latin typeface="HY견고딕" panose="02030600000101010101" pitchFamily="18" charset="-127"/>
                <a:ea typeface="HY견고딕" panose="02030600000101010101" pitchFamily="18" charset="-127"/>
              </a:rPr>
              <a:t>억이 있다면 배를 운영할 것인가</a:t>
            </a:r>
            <a:r>
              <a:rPr lang="en-US" altLang="ko-KR" sz="2000" dirty="0">
                <a:solidFill>
                  <a:schemeClr val="tx1"/>
                </a:solidFill>
                <a:latin typeface="HY견고딕" panose="02030600000101010101" pitchFamily="18" charset="-127"/>
                <a:ea typeface="HY견고딕" panose="02030600000101010101" pitchFamily="18" charset="-127"/>
              </a:rPr>
              <a:t>?</a:t>
            </a:r>
            <a:endParaRPr lang="ko-KR" altLang="en-US" sz="2000" dirty="0">
              <a:solidFill>
                <a:schemeClr val="tx1"/>
              </a:solidFill>
              <a:latin typeface="HY견고딕" panose="02030600000101010101" pitchFamily="18" charset="-127"/>
              <a:ea typeface="HY견고딕" panose="02030600000101010101" pitchFamily="18" charset="-127"/>
            </a:endParaRPr>
          </a:p>
        </p:txBody>
      </p:sp>
      <p:sp>
        <p:nvSpPr>
          <p:cNvPr id="5" name="TextBox 4"/>
          <p:cNvSpPr txBox="1"/>
          <p:nvPr/>
        </p:nvSpPr>
        <p:spPr>
          <a:xfrm>
            <a:off x="6149024" y="1364861"/>
            <a:ext cx="1636987" cy="369332"/>
          </a:xfrm>
          <a:prstGeom prst="rect">
            <a:avLst/>
          </a:prstGeom>
          <a:noFill/>
        </p:spPr>
        <p:txBody>
          <a:bodyPr wrap="none" rtlCol="0">
            <a:spAutoFit/>
          </a:bodyPr>
          <a:lstStyle/>
          <a:p>
            <a:r>
              <a:rPr lang="ko-KR" altLang="en-US" dirty="0">
                <a:latin typeface="HY견고딕" panose="02030600000101010101" pitchFamily="18" charset="-127"/>
                <a:ea typeface="HY견고딕" panose="02030600000101010101" pitchFamily="18" charset="-127"/>
              </a:rPr>
              <a:t>배 </a:t>
            </a:r>
            <a:r>
              <a:rPr lang="en-US" altLang="ko-KR" dirty="0">
                <a:latin typeface="HY견고딕" panose="02030600000101010101" pitchFamily="18" charset="-127"/>
                <a:ea typeface="HY견고딕" panose="02030600000101010101" pitchFamily="18" charset="-127"/>
              </a:rPr>
              <a:t>1</a:t>
            </a:r>
            <a:r>
              <a:rPr lang="ko-KR" altLang="en-US" dirty="0">
                <a:latin typeface="HY견고딕" panose="02030600000101010101" pitchFamily="18" charset="-127"/>
                <a:ea typeface="HY견고딕" panose="02030600000101010101" pitchFamily="18" charset="-127"/>
              </a:rPr>
              <a:t>척 </a:t>
            </a:r>
            <a:r>
              <a:rPr lang="ko-KR" altLang="en-US" dirty="0" err="1">
                <a:latin typeface="HY견고딕" panose="02030600000101010101" pitchFamily="18" charset="-127"/>
                <a:ea typeface="HY견고딕" panose="02030600000101010101" pitchFamily="18" charset="-127"/>
              </a:rPr>
              <a:t>운영시</a:t>
            </a:r>
            <a:endParaRPr lang="ko-KR" altLang="en-US" dirty="0">
              <a:latin typeface="HY견고딕" panose="02030600000101010101" pitchFamily="18" charset="-127"/>
              <a:ea typeface="HY견고딕" panose="02030600000101010101" pitchFamily="18" charset="-127"/>
            </a:endParaRPr>
          </a:p>
        </p:txBody>
      </p:sp>
      <p:sp>
        <p:nvSpPr>
          <p:cNvPr id="9" name="모서리가 둥근 직사각형 8"/>
          <p:cNvSpPr/>
          <p:nvPr/>
        </p:nvSpPr>
        <p:spPr>
          <a:xfrm>
            <a:off x="2701061" y="2341847"/>
            <a:ext cx="2743200" cy="399326"/>
          </a:xfrm>
          <a:prstGeom prst="roundRect">
            <a:avLst>
              <a:gd name="adj" fmla="val 50000"/>
            </a:avLst>
          </a:prstGeom>
          <a:solidFill>
            <a:srgbClr val="93180B"/>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dirty="0"/>
              <a:t>비용</a:t>
            </a:r>
          </a:p>
        </p:txBody>
      </p:sp>
      <p:sp>
        <p:nvSpPr>
          <p:cNvPr id="16" name="모서리가 둥근 직사각형 15"/>
          <p:cNvSpPr/>
          <p:nvPr/>
        </p:nvSpPr>
        <p:spPr>
          <a:xfrm>
            <a:off x="6343228" y="2327569"/>
            <a:ext cx="2743200" cy="399326"/>
          </a:xfrm>
          <a:prstGeom prst="roundRect">
            <a:avLst>
              <a:gd name="adj" fmla="val 50000"/>
            </a:avLst>
          </a:prstGeom>
          <a:solidFill>
            <a:schemeClr val="accent1">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dirty="0"/>
              <a:t>수익</a:t>
            </a:r>
          </a:p>
        </p:txBody>
      </p:sp>
      <p:sp>
        <p:nvSpPr>
          <p:cNvPr id="17" name="직사각형 16"/>
          <p:cNvSpPr/>
          <p:nvPr/>
        </p:nvSpPr>
        <p:spPr>
          <a:xfrm>
            <a:off x="2824226" y="2789409"/>
            <a:ext cx="2540943" cy="399326"/>
          </a:xfrm>
          <a:prstGeom prst="rect">
            <a:avLst/>
          </a:prstGeom>
          <a:solidFill>
            <a:schemeClr val="tx1">
              <a:lumMod val="75000"/>
              <a:lumOff val="2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dirty="0"/>
              <a:t>1,000</a:t>
            </a:r>
            <a:r>
              <a:rPr lang="ko-KR" altLang="en-US" dirty="0"/>
              <a:t>억</a:t>
            </a:r>
          </a:p>
        </p:txBody>
      </p:sp>
      <p:sp>
        <p:nvSpPr>
          <p:cNvPr id="18" name="직사각형 17"/>
          <p:cNvSpPr/>
          <p:nvPr/>
        </p:nvSpPr>
        <p:spPr>
          <a:xfrm>
            <a:off x="6466393" y="2775131"/>
            <a:ext cx="2540943" cy="399326"/>
          </a:xfrm>
          <a:prstGeom prst="rect">
            <a:avLst/>
          </a:prstGeom>
          <a:solidFill>
            <a:schemeClr val="tx1">
              <a:lumMod val="75000"/>
              <a:lumOff val="2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dirty="0"/>
              <a:t>4,000</a:t>
            </a:r>
            <a:r>
              <a:rPr lang="ko-KR" altLang="en-US" dirty="0"/>
              <a:t>억</a:t>
            </a:r>
          </a:p>
        </p:txBody>
      </p:sp>
      <p:sp>
        <p:nvSpPr>
          <p:cNvPr id="10" name="이등변 삼각형 9"/>
          <p:cNvSpPr/>
          <p:nvPr/>
        </p:nvSpPr>
        <p:spPr>
          <a:xfrm rot="10800000">
            <a:off x="5051771" y="3406787"/>
            <a:ext cx="2073539" cy="924899"/>
          </a:xfrm>
          <a:prstGeom prst="triangle">
            <a:avLst>
              <a:gd name="adj" fmla="val 50900"/>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3" name="TextBox 12"/>
          <p:cNvSpPr txBox="1"/>
          <p:nvPr/>
        </p:nvSpPr>
        <p:spPr>
          <a:xfrm>
            <a:off x="5488484" y="3447423"/>
            <a:ext cx="1184940" cy="646331"/>
          </a:xfrm>
          <a:prstGeom prst="rect">
            <a:avLst/>
          </a:prstGeom>
          <a:noFill/>
        </p:spPr>
        <p:txBody>
          <a:bodyPr wrap="none" rtlCol="0">
            <a:spAutoFit/>
          </a:bodyPr>
          <a:lstStyle/>
          <a:p>
            <a:pPr algn="ctr"/>
            <a:r>
              <a:rPr lang="ko-KR" altLang="en-US" dirty="0">
                <a:latin typeface="HY견고딕" panose="02030600000101010101" pitchFamily="18" charset="-127"/>
                <a:ea typeface="HY견고딕" panose="02030600000101010101" pitchFamily="18" charset="-127"/>
              </a:rPr>
              <a:t>성공확률 </a:t>
            </a:r>
            <a:endParaRPr lang="en-US" altLang="ko-KR" dirty="0">
              <a:latin typeface="HY견고딕" panose="02030600000101010101" pitchFamily="18" charset="-127"/>
              <a:ea typeface="HY견고딕" panose="02030600000101010101" pitchFamily="18" charset="-127"/>
            </a:endParaRPr>
          </a:p>
          <a:p>
            <a:pPr algn="ctr"/>
            <a:r>
              <a:rPr lang="en-US" altLang="ko-KR" dirty="0">
                <a:latin typeface="HY견고딕" panose="02030600000101010101" pitchFamily="18" charset="-127"/>
                <a:ea typeface="HY견고딕" panose="02030600000101010101" pitchFamily="18" charset="-127"/>
              </a:rPr>
              <a:t>50%</a:t>
            </a:r>
            <a:endParaRPr lang="ko-KR" altLang="en-US" dirty="0">
              <a:latin typeface="HY견고딕" panose="02030600000101010101" pitchFamily="18" charset="-127"/>
              <a:ea typeface="HY견고딕" panose="02030600000101010101" pitchFamily="18" charset="-127"/>
            </a:endParaRPr>
          </a:p>
        </p:txBody>
      </p:sp>
      <p:sp>
        <p:nvSpPr>
          <p:cNvPr id="19" name="직사각형 18"/>
          <p:cNvSpPr/>
          <p:nvPr/>
        </p:nvSpPr>
        <p:spPr>
          <a:xfrm>
            <a:off x="2207111" y="4666846"/>
            <a:ext cx="7536038" cy="889002"/>
          </a:xfrm>
          <a:prstGeom prst="rect">
            <a:avLst/>
          </a:prstGeom>
          <a:solidFill>
            <a:schemeClr val="tx2">
              <a:lumMod val="60000"/>
              <a:lumOff val="40000"/>
            </a:schemeClr>
          </a:solidFill>
          <a:ln>
            <a:solidFill>
              <a:schemeClr val="bg1"/>
            </a:solidFill>
          </a:ln>
          <a:effectLst>
            <a:outerShdw blurRad="50800" dist="38100" dir="2700000" algn="tl" rotWithShape="0">
              <a:prstClr val="black">
                <a:alpha val="40000"/>
              </a:prstClr>
            </a:outerShdw>
          </a:effectLst>
        </p:spPr>
        <p:txBody>
          <a:bodyPr wrap="none" anchor="ctr">
            <a:noAutofit/>
          </a:bodyPr>
          <a:lstStyle/>
          <a:p>
            <a:pPr algn="ctr"/>
            <a:r>
              <a:rPr lang="ko-KR" altLang="en-US" b="1" dirty="0">
                <a:effectLst>
                  <a:outerShdw blurRad="38100" dist="38100" dir="2700000" algn="tl">
                    <a:srgbClr val="000000">
                      <a:alpha val="43137"/>
                    </a:srgbClr>
                  </a:outerShdw>
                </a:effectLst>
                <a:latin typeface="HY헤드라인M" panose="02030600000101010101" pitchFamily="18" charset="-127"/>
                <a:ea typeface="HY헤드라인M" panose="02030600000101010101" pitchFamily="18" charset="-127"/>
              </a:rPr>
              <a:t>기대이윤</a:t>
            </a:r>
            <a:r>
              <a:rPr lang="en-US" altLang="ko-KR" b="1" dirty="0">
                <a:effectLst>
                  <a:outerShdw blurRad="38100" dist="38100" dir="2700000" algn="tl">
                    <a:srgbClr val="000000">
                      <a:alpha val="43137"/>
                    </a:srgbClr>
                  </a:outerShdw>
                </a:effectLst>
                <a:latin typeface="HY헤드라인M" panose="02030600000101010101" pitchFamily="18" charset="-127"/>
                <a:ea typeface="HY헤드라인M" panose="02030600000101010101" pitchFamily="18" charset="-127"/>
              </a:rPr>
              <a:t>!! </a:t>
            </a:r>
          </a:p>
          <a:p>
            <a:pPr algn="ctr">
              <a:lnSpc>
                <a:spcPct val="150000"/>
              </a:lnSpc>
            </a:pPr>
            <a:r>
              <a:rPr lang="en-US" altLang="ko-KR" b="1" dirty="0">
                <a:solidFill>
                  <a:schemeClr val="accent1">
                    <a:lumMod val="50000"/>
                  </a:schemeClr>
                </a:solidFill>
                <a:latin typeface="+mj-ea"/>
              </a:rPr>
              <a:t>4,000</a:t>
            </a:r>
            <a:r>
              <a:rPr lang="ko-KR" altLang="en-US" b="1" dirty="0">
                <a:solidFill>
                  <a:schemeClr val="accent1">
                    <a:lumMod val="50000"/>
                  </a:schemeClr>
                </a:solidFill>
                <a:latin typeface="+mj-ea"/>
              </a:rPr>
              <a:t>억 </a:t>
            </a:r>
            <a:r>
              <a:rPr lang="en-US" altLang="ko-KR" b="1" dirty="0">
                <a:solidFill>
                  <a:schemeClr val="accent1">
                    <a:lumMod val="50000"/>
                  </a:schemeClr>
                </a:solidFill>
                <a:latin typeface="+mj-ea"/>
              </a:rPr>
              <a:t>X 50%(</a:t>
            </a:r>
            <a:r>
              <a:rPr lang="ko-KR" altLang="en-US" b="1" dirty="0">
                <a:solidFill>
                  <a:schemeClr val="accent1">
                    <a:lumMod val="50000"/>
                  </a:schemeClr>
                </a:solidFill>
                <a:latin typeface="+mj-ea"/>
              </a:rPr>
              <a:t>성공확률</a:t>
            </a:r>
            <a:r>
              <a:rPr lang="en-US" altLang="ko-KR" b="1" dirty="0">
                <a:solidFill>
                  <a:schemeClr val="accent1">
                    <a:lumMod val="50000"/>
                  </a:schemeClr>
                </a:solidFill>
                <a:latin typeface="+mj-ea"/>
              </a:rPr>
              <a:t>) </a:t>
            </a:r>
            <a:r>
              <a:rPr lang="en-US" altLang="ko-KR" b="1" dirty="0">
                <a:latin typeface="+mj-ea"/>
              </a:rPr>
              <a:t>– </a:t>
            </a:r>
            <a:r>
              <a:rPr lang="en-US" altLang="ko-KR" b="1" dirty="0">
                <a:solidFill>
                  <a:srgbClr val="C00000"/>
                </a:solidFill>
                <a:latin typeface="+mj-ea"/>
              </a:rPr>
              <a:t>1,000</a:t>
            </a:r>
            <a:r>
              <a:rPr lang="ko-KR" altLang="en-US" b="1" dirty="0">
                <a:solidFill>
                  <a:srgbClr val="C00000"/>
                </a:solidFill>
                <a:latin typeface="+mj-ea"/>
              </a:rPr>
              <a:t>억</a:t>
            </a:r>
            <a:r>
              <a:rPr lang="en-US" altLang="ko-KR" b="1" dirty="0">
                <a:solidFill>
                  <a:srgbClr val="C00000"/>
                </a:solidFill>
                <a:latin typeface="+mj-ea"/>
              </a:rPr>
              <a:t>(</a:t>
            </a:r>
            <a:r>
              <a:rPr lang="ko-KR" altLang="en-US" b="1" dirty="0">
                <a:solidFill>
                  <a:srgbClr val="C00000"/>
                </a:solidFill>
                <a:latin typeface="+mj-ea"/>
              </a:rPr>
              <a:t>비용</a:t>
            </a:r>
            <a:r>
              <a:rPr lang="en-US" altLang="ko-KR" b="1" dirty="0">
                <a:solidFill>
                  <a:srgbClr val="C00000"/>
                </a:solidFill>
                <a:latin typeface="+mj-ea"/>
              </a:rPr>
              <a:t>)</a:t>
            </a:r>
            <a:r>
              <a:rPr lang="en-US" altLang="ko-KR" b="1" dirty="0">
                <a:latin typeface="+mj-ea"/>
              </a:rPr>
              <a:t>= </a:t>
            </a:r>
            <a:r>
              <a:rPr lang="en-US" altLang="ko-KR" b="1" dirty="0">
                <a:effectLst>
                  <a:outerShdw blurRad="38100" dist="38100" dir="2700000" algn="tl">
                    <a:srgbClr val="000000">
                      <a:alpha val="43137"/>
                    </a:srgbClr>
                  </a:outerShdw>
                </a:effectLst>
                <a:latin typeface="+mj-ea"/>
              </a:rPr>
              <a:t>1,000</a:t>
            </a:r>
            <a:r>
              <a:rPr lang="ko-KR" altLang="en-US" b="1" dirty="0" err="1">
                <a:effectLst>
                  <a:outerShdw blurRad="38100" dist="38100" dir="2700000" algn="tl">
                    <a:srgbClr val="000000">
                      <a:alpha val="43137"/>
                    </a:srgbClr>
                  </a:outerShdw>
                </a:effectLst>
                <a:latin typeface="+mj-ea"/>
              </a:rPr>
              <a:t>억원</a:t>
            </a:r>
            <a:r>
              <a:rPr lang="en-US" altLang="ko-KR" b="1" dirty="0">
                <a:effectLst>
                  <a:outerShdw blurRad="38100" dist="38100" dir="2700000" algn="tl">
                    <a:srgbClr val="000000">
                      <a:alpha val="43137"/>
                    </a:srgbClr>
                  </a:outerShdw>
                </a:effectLst>
                <a:latin typeface="+mj-ea"/>
              </a:rPr>
              <a:t>(</a:t>
            </a:r>
            <a:r>
              <a:rPr lang="ko-KR" altLang="en-US" b="1" dirty="0">
                <a:effectLst>
                  <a:outerShdw blurRad="38100" dist="38100" dir="2700000" algn="tl">
                    <a:srgbClr val="000000">
                      <a:alpha val="43137"/>
                    </a:srgbClr>
                  </a:outerShdw>
                </a:effectLst>
                <a:latin typeface="+mj-ea"/>
              </a:rPr>
              <a:t>수익률 </a:t>
            </a:r>
            <a:r>
              <a:rPr lang="en-US" altLang="ko-KR" b="1" dirty="0">
                <a:effectLst>
                  <a:outerShdw blurRad="38100" dist="38100" dir="2700000" algn="tl">
                    <a:srgbClr val="000000">
                      <a:alpha val="43137"/>
                    </a:srgbClr>
                  </a:outerShdw>
                </a:effectLst>
                <a:latin typeface="+mj-ea"/>
              </a:rPr>
              <a:t>100%)</a:t>
            </a:r>
            <a:r>
              <a:rPr lang="ko-KR" altLang="en-US" b="1" dirty="0">
                <a:effectLst>
                  <a:outerShdw blurRad="38100" dist="38100" dir="2700000" algn="tl">
                    <a:srgbClr val="000000">
                      <a:alpha val="43137"/>
                    </a:srgbClr>
                  </a:outerShdw>
                </a:effectLst>
                <a:latin typeface="HY헤드라인M" panose="02030600000101010101" pitchFamily="18" charset="-127"/>
                <a:ea typeface="HY헤드라인M" panose="02030600000101010101" pitchFamily="18" charset="-127"/>
              </a:rPr>
              <a:t> </a:t>
            </a:r>
            <a:endParaRPr lang="en-US" altLang="ko-KR" b="1" dirty="0">
              <a:effectLst>
                <a:outerShdw blurRad="38100" dist="38100" dir="2700000" algn="tl">
                  <a:srgbClr val="000000">
                    <a:alpha val="43137"/>
                  </a:srgbClr>
                </a:outerShdw>
              </a:effectLst>
              <a:latin typeface="HY헤드라인M" panose="02030600000101010101" pitchFamily="18" charset="-127"/>
              <a:ea typeface="HY헤드라인M" panose="02030600000101010101" pitchFamily="18" charset="-127"/>
            </a:endParaRPr>
          </a:p>
        </p:txBody>
      </p:sp>
    </p:spTree>
    <p:extLst>
      <p:ext uri="{BB962C8B-B14F-4D97-AF65-F5344CB8AC3E}">
        <p14:creationId xmlns:p14="http://schemas.microsoft.com/office/powerpoint/2010/main" val="8141687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슬라이드 번호 개체 틀 6"/>
          <p:cNvSpPr>
            <a:spLocks noGrp="1"/>
          </p:cNvSpPr>
          <p:nvPr>
            <p:ph type="sldNum" sz="quarter" idx="12"/>
          </p:nvPr>
        </p:nvSpPr>
        <p:spPr/>
        <p:txBody>
          <a:bodyPr/>
          <a:lstStyle/>
          <a:p>
            <a:fld id="{1545D85D-4F55-4796-B94D-AFBD06637425}" type="slidenum">
              <a:rPr lang="ko-KR" altLang="en-US" smtClean="0"/>
              <a:t>7</a:t>
            </a:fld>
            <a:endParaRPr lang="ko-KR" altLang="en-US" dirty="0"/>
          </a:p>
        </p:txBody>
      </p:sp>
      <p:sp>
        <p:nvSpPr>
          <p:cNvPr id="8" name="직각 삼각형 7"/>
          <p:cNvSpPr/>
          <p:nvPr/>
        </p:nvSpPr>
        <p:spPr>
          <a:xfrm>
            <a:off x="1524001" y="6180882"/>
            <a:ext cx="1736202" cy="677119"/>
          </a:xfrm>
          <a:prstGeom prst="r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한쪽 모서리가 잘린 사각형 9"/>
          <p:cNvSpPr/>
          <p:nvPr/>
        </p:nvSpPr>
        <p:spPr>
          <a:xfrm>
            <a:off x="1870567" y="792471"/>
            <a:ext cx="5556522" cy="500391"/>
          </a:xfrm>
          <a:prstGeom prst="snip1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dirty="0">
                <a:solidFill>
                  <a:schemeClr val="tx2">
                    <a:lumMod val="75000"/>
                  </a:schemeClr>
                </a:solidFill>
                <a:latin typeface="HY견고딕" panose="02030600000101010101" pitchFamily="18" charset="-127"/>
                <a:ea typeface="HY견고딕" panose="02030600000101010101" pitchFamily="18" charset="-127"/>
              </a:rPr>
              <a:t>1,000</a:t>
            </a:r>
            <a:r>
              <a:rPr lang="ko-KR" altLang="en-US" dirty="0">
                <a:solidFill>
                  <a:schemeClr val="tx2">
                    <a:lumMod val="75000"/>
                  </a:schemeClr>
                </a:solidFill>
                <a:latin typeface="HY견고딕" panose="02030600000101010101" pitchFamily="18" charset="-127"/>
                <a:ea typeface="HY견고딕" panose="02030600000101010101" pitchFamily="18" charset="-127"/>
              </a:rPr>
              <a:t>억 가진 </a:t>
            </a:r>
            <a:r>
              <a:rPr lang="en-US" altLang="ko-KR" dirty="0">
                <a:solidFill>
                  <a:schemeClr val="tx2">
                    <a:lumMod val="75000"/>
                  </a:schemeClr>
                </a:solidFill>
                <a:latin typeface="HY견고딕" panose="02030600000101010101" pitchFamily="18" charset="-127"/>
                <a:ea typeface="HY견고딕" panose="02030600000101010101" pitchFamily="18" charset="-127"/>
              </a:rPr>
              <a:t>10</a:t>
            </a:r>
            <a:r>
              <a:rPr lang="ko-KR" altLang="en-US" dirty="0">
                <a:solidFill>
                  <a:schemeClr val="tx2">
                    <a:lumMod val="75000"/>
                  </a:schemeClr>
                </a:solidFill>
                <a:latin typeface="HY견고딕" panose="02030600000101010101" pitchFamily="18" charset="-127"/>
                <a:ea typeface="HY견고딕" panose="02030600000101010101" pitchFamily="18" charset="-127"/>
              </a:rPr>
              <a:t>명을 모집</a:t>
            </a:r>
            <a:r>
              <a:rPr lang="en-US" altLang="ko-KR" dirty="0">
                <a:solidFill>
                  <a:schemeClr val="tx2">
                    <a:lumMod val="75000"/>
                  </a:schemeClr>
                </a:solidFill>
                <a:latin typeface="HY견고딕" panose="02030600000101010101" pitchFamily="18" charset="-127"/>
                <a:ea typeface="HY견고딕" panose="02030600000101010101" pitchFamily="18" charset="-127"/>
              </a:rPr>
              <a:t>. </a:t>
            </a:r>
            <a:r>
              <a:rPr lang="ko-KR" altLang="en-US" dirty="0">
                <a:solidFill>
                  <a:schemeClr val="tx2">
                    <a:lumMod val="75000"/>
                  </a:schemeClr>
                </a:solidFill>
                <a:latin typeface="HY견고딕" panose="02030600000101010101" pitchFamily="18" charset="-127"/>
                <a:ea typeface="HY견고딕" panose="02030600000101010101" pitchFamily="18" charset="-127"/>
              </a:rPr>
              <a:t>각각 </a:t>
            </a:r>
            <a:r>
              <a:rPr lang="en-US" altLang="ko-KR" dirty="0">
                <a:solidFill>
                  <a:schemeClr val="tx2">
                    <a:lumMod val="75000"/>
                  </a:schemeClr>
                </a:solidFill>
                <a:latin typeface="HY견고딕" panose="02030600000101010101" pitchFamily="18" charset="-127"/>
                <a:ea typeface="HY견고딕" panose="02030600000101010101" pitchFamily="18" charset="-127"/>
              </a:rPr>
              <a:t>1</a:t>
            </a:r>
            <a:r>
              <a:rPr lang="ko-KR" altLang="en-US" dirty="0">
                <a:solidFill>
                  <a:schemeClr val="tx2">
                    <a:lumMod val="75000"/>
                  </a:schemeClr>
                </a:solidFill>
                <a:latin typeface="HY견고딕" panose="02030600000101010101" pitchFamily="18" charset="-127"/>
                <a:ea typeface="HY견고딕" panose="02030600000101010101" pitchFamily="18" charset="-127"/>
              </a:rPr>
              <a:t>척의 배를 운영</a:t>
            </a:r>
          </a:p>
        </p:txBody>
      </p:sp>
      <p:sp>
        <p:nvSpPr>
          <p:cNvPr id="11" name="모서리가 둥근 직사각형 10"/>
          <p:cNvSpPr/>
          <p:nvPr/>
        </p:nvSpPr>
        <p:spPr>
          <a:xfrm>
            <a:off x="1746858" y="2538146"/>
            <a:ext cx="4195823" cy="1350944"/>
          </a:xfrm>
          <a:prstGeom prst="roundRect">
            <a:avLst/>
          </a:prstGeom>
          <a:solidFill>
            <a:schemeClr val="bg2">
              <a:lumMod val="75000"/>
            </a:schemeClr>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ko-KR" altLang="en-US" dirty="0">
                <a:solidFill>
                  <a:schemeClr val="accent1">
                    <a:lumMod val="50000"/>
                  </a:schemeClr>
                </a:solidFill>
                <a:latin typeface="HY견고딕" panose="02030600000101010101" pitchFamily="18" charset="-127"/>
                <a:ea typeface="HY견고딕" panose="02030600000101010101" pitchFamily="18" charset="-127"/>
              </a:rPr>
              <a:t>수익 </a:t>
            </a:r>
            <a:r>
              <a:rPr lang="en-US" altLang="ko-KR" dirty="0">
                <a:solidFill>
                  <a:schemeClr val="accent1">
                    <a:lumMod val="50000"/>
                  </a:schemeClr>
                </a:solidFill>
                <a:latin typeface="HY견고딕" panose="02030600000101010101" pitchFamily="18" charset="-127"/>
                <a:ea typeface="HY견고딕" panose="02030600000101010101" pitchFamily="18" charset="-127"/>
              </a:rPr>
              <a:t>: </a:t>
            </a:r>
            <a:r>
              <a:rPr lang="en-US" altLang="ko-KR" dirty="0">
                <a:solidFill>
                  <a:schemeClr val="tx1"/>
                </a:solidFill>
                <a:latin typeface="HY견고딕" panose="02030600000101010101" pitchFamily="18" charset="-127"/>
                <a:ea typeface="HY견고딕" panose="02030600000101010101" pitchFamily="18" charset="-127"/>
              </a:rPr>
              <a:t>4,000</a:t>
            </a:r>
            <a:r>
              <a:rPr lang="ko-KR" altLang="en-US" dirty="0">
                <a:solidFill>
                  <a:schemeClr val="tx1"/>
                </a:solidFill>
                <a:latin typeface="HY견고딕" panose="02030600000101010101" pitchFamily="18" charset="-127"/>
                <a:ea typeface="HY견고딕" panose="02030600000101010101" pitchFamily="18" charset="-127"/>
              </a:rPr>
              <a:t>억 </a:t>
            </a:r>
            <a:r>
              <a:rPr lang="en-US" altLang="ko-KR" dirty="0">
                <a:solidFill>
                  <a:schemeClr val="tx1"/>
                </a:solidFill>
                <a:latin typeface="HY견고딕" panose="02030600000101010101" pitchFamily="18" charset="-127"/>
                <a:ea typeface="HY견고딕" panose="02030600000101010101" pitchFamily="18" charset="-127"/>
              </a:rPr>
              <a:t>X 5</a:t>
            </a:r>
            <a:r>
              <a:rPr lang="ko-KR" altLang="en-US" dirty="0">
                <a:solidFill>
                  <a:schemeClr val="tx1"/>
                </a:solidFill>
                <a:latin typeface="HY견고딕" panose="02030600000101010101" pitchFamily="18" charset="-127"/>
                <a:ea typeface="HY견고딕" panose="02030600000101010101" pitchFamily="18" charset="-127"/>
              </a:rPr>
              <a:t>척</a:t>
            </a:r>
            <a:r>
              <a:rPr lang="en-US" altLang="ko-KR" dirty="0">
                <a:solidFill>
                  <a:schemeClr val="tx1"/>
                </a:solidFill>
                <a:latin typeface="HY견고딕" panose="02030600000101010101" pitchFamily="18" charset="-127"/>
                <a:ea typeface="HY견고딕" panose="02030600000101010101" pitchFamily="18" charset="-127"/>
              </a:rPr>
              <a:t>= </a:t>
            </a:r>
            <a:r>
              <a:rPr lang="en-US" altLang="ko-KR" dirty="0">
                <a:solidFill>
                  <a:schemeClr val="accent1">
                    <a:lumMod val="50000"/>
                  </a:schemeClr>
                </a:solidFill>
                <a:latin typeface="HY견고딕" panose="02030600000101010101" pitchFamily="18" charset="-127"/>
                <a:ea typeface="HY견고딕" panose="02030600000101010101" pitchFamily="18" charset="-127"/>
              </a:rPr>
              <a:t>(2</a:t>
            </a:r>
            <a:r>
              <a:rPr lang="ko-KR" altLang="en-US" dirty="0">
                <a:solidFill>
                  <a:schemeClr val="accent1">
                    <a:lumMod val="50000"/>
                  </a:schemeClr>
                </a:solidFill>
                <a:latin typeface="HY견고딕" panose="02030600000101010101" pitchFamily="18" charset="-127"/>
                <a:ea typeface="HY견고딕" panose="02030600000101010101" pitchFamily="18" charset="-127"/>
              </a:rPr>
              <a:t>조</a:t>
            </a:r>
            <a:r>
              <a:rPr lang="en-US" altLang="ko-KR" dirty="0">
                <a:solidFill>
                  <a:schemeClr val="accent1">
                    <a:lumMod val="50000"/>
                  </a:schemeClr>
                </a:solidFill>
                <a:latin typeface="HY견고딕" panose="02030600000101010101" pitchFamily="18" charset="-127"/>
                <a:ea typeface="HY견고딕" panose="02030600000101010101" pitchFamily="18" charset="-127"/>
              </a:rPr>
              <a:t>)</a:t>
            </a:r>
          </a:p>
          <a:p>
            <a:r>
              <a:rPr lang="ko-KR" altLang="en-US" dirty="0">
                <a:solidFill>
                  <a:srgbClr val="93180B"/>
                </a:solidFill>
                <a:latin typeface="HY견고딕" panose="02030600000101010101" pitchFamily="18" charset="-127"/>
                <a:ea typeface="HY견고딕" panose="02030600000101010101" pitchFamily="18" charset="-127"/>
              </a:rPr>
              <a:t>비용 </a:t>
            </a:r>
            <a:r>
              <a:rPr lang="en-US" altLang="ko-KR" dirty="0">
                <a:solidFill>
                  <a:srgbClr val="93180B"/>
                </a:solidFill>
                <a:latin typeface="HY견고딕" panose="02030600000101010101" pitchFamily="18" charset="-127"/>
                <a:ea typeface="HY견고딕" panose="02030600000101010101" pitchFamily="18" charset="-127"/>
              </a:rPr>
              <a:t>: </a:t>
            </a:r>
            <a:r>
              <a:rPr lang="en-US" altLang="ko-KR" dirty="0">
                <a:solidFill>
                  <a:schemeClr val="tx1"/>
                </a:solidFill>
                <a:latin typeface="HY견고딕" panose="02030600000101010101" pitchFamily="18" charset="-127"/>
                <a:ea typeface="HY견고딕" panose="02030600000101010101" pitchFamily="18" charset="-127"/>
              </a:rPr>
              <a:t>1,000</a:t>
            </a:r>
            <a:r>
              <a:rPr lang="ko-KR" altLang="en-US" dirty="0">
                <a:solidFill>
                  <a:schemeClr val="tx1"/>
                </a:solidFill>
                <a:latin typeface="HY견고딕" panose="02030600000101010101" pitchFamily="18" charset="-127"/>
                <a:ea typeface="HY견고딕" panose="02030600000101010101" pitchFamily="18" charset="-127"/>
              </a:rPr>
              <a:t>억 </a:t>
            </a:r>
            <a:r>
              <a:rPr lang="en-US" altLang="ko-KR" dirty="0">
                <a:solidFill>
                  <a:schemeClr val="tx1"/>
                </a:solidFill>
                <a:latin typeface="HY견고딕" panose="02030600000101010101" pitchFamily="18" charset="-127"/>
                <a:ea typeface="HY견고딕" panose="02030600000101010101" pitchFamily="18" charset="-127"/>
              </a:rPr>
              <a:t>X 5</a:t>
            </a:r>
            <a:r>
              <a:rPr lang="ko-KR" altLang="en-US" dirty="0">
                <a:solidFill>
                  <a:schemeClr val="tx1"/>
                </a:solidFill>
                <a:latin typeface="HY견고딕" panose="02030600000101010101" pitchFamily="18" charset="-127"/>
                <a:ea typeface="HY견고딕" panose="02030600000101010101" pitchFamily="18" charset="-127"/>
              </a:rPr>
              <a:t>척</a:t>
            </a:r>
            <a:r>
              <a:rPr lang="en-US" altLang="ko-KR" dirty="0">
                <a:solidFill>
                  <a:schemeClr val="tx1"/>
                </a:solidFill>
                <a:latin typeface="HY견고딕" panose="02030600000101010101" pitchFamily="18" charset="-127"/>
                <a:ea typeface="HY견고딕" panose="02030600000101010101" pitchFamily="18" charset="-127"/>
              </a:rPr>
              <a:t>=</a:t>
            </a:r>
            <a:r>
              <a:rPr lang="en-US" altLang="ko-KR" dirty="0">
                <a:solidFill>
                  <a:srgbClr val="93180B"/>
                </a:solidFill>
                <a:latin typeface="HY견고딕" panose="02030600000101010101" pitchFamily="18" charset="-127"/>
                <a:ea typeface="HY견고딕" panose="02030600000101010101" pitchFamily="18" charset="-127"/>
              </a:rPr>
              <a:t>(5,000</a:t>
            </a:r>
            <a:r>
              <a:rPr lang="ko-KR" altLang="en-US" dirty="0">
                <a:solidFill>
                  <a:srgbClr val="93180B"/>
                </a:solidFill>
                <a:latin typeface="HY견고딕" panose="02030600000101010101" pitchFamily="18" charset="-127"/>
                <a:ea typeface="HY견고딕" panose="02030600000101010101" pitchFamily="18" charset="-127"/>
              </a:rPr>
              <a:t>억</a:t>
            </a:r>
            <a:r>
              <a:rPr lang="en-US" altLang="ko-KR" dirty="0">
                <a:solidFill>
                  <a:srgbClr val="93180B"/>
                </a:solidFill>
                <a:latin typeface="HY견고딕" panose="02030600000101010101" pitchFamily="18" charset="-127"/>
                <a:ea typeface="HY견고딕" panose="02030600000101010101" pitchFamily="18" charset="-127"/>
              </a:rPr>
              <a:t>)</a:t>
            </a:r>
          </a:p>
          <a:p>
            <a:endParaRPr lang="en-US" altLang="ko-KR" dirty="0">
              <a:solidFill>
                <a:schemeClr val="tx1"/>
              </a:solidFill>
              <a:latin typeface="HY견고딕" panose="02030600000101010101" pitchFamily="18" charset="-127"/>
              <a:ea typeface="HY견고딕" panose="02030600000101010101" pitchFamily="18" charset="-127"/>
            </a:endParaRPr>
          </a:p>
          <a:p>
            <a:r>
              <a:rPr lang="ko-KR" altLang="en-US" dirty="0">
                <a:solidFill>
                  <a:schemeClr val="tx1"/>
                </a:solidFill>
                <a:latin typeface="HY견고딕" panose="02030600000101010101" pitchFamily="18" charset="-127"/>
                <a:ea typeface="HY견고딕" panose="02030600000101010101" pitchFamily="18" charset="-127"/>
              </a:rPr>
              <a:t>순이익</a:t>
            </a:r>
            <a:r>
              <a:rPr lang="en-US" altLang="ko-KR" dirty="0">
                <a:solidFill>
                  <a:schemeClr val="tx1"/>
                </a:solidFill>
                <a:latin typeface="HY견고딕" panose="02030600000101010101" pitchFamily="18" charset="-127"/>
                <a:ea typeface="HY견고딕" panose="02030600000101010101" pitchFamily="18" charset="-127"/>
              </a:rPr>
              <a:t>: </a:t>
            </a:r>
            <a:r>
              <a:rPr lang="en-US" altLang="ko-KR" dirty="0">
                <a:solidFill>
                  <a:schemeClr val="accent1">
                    <a:lumMod val="50000"/>
                  </a:schemeClr>
                </a:solidFill>
                <a:latin typeface="HY견고딕" panose="02030600000101010101" pitchFamily="18" charset="-127"/>
                <a:ea typeface="HY견고딕" panose="02030600000101010101" pitchFamily="18" charset="-127"/>
              </a:rPr>
              <a:t>1</a:t>
            </a:r>
            <a:r>
              <a:rPr lang="ko-KR" altLang="en-US" dirty="0">
                <a:solidFill>
                  <a:schemeClr val="accent1">
                    <a:lumMod val="50000"/>
                  </a:schemeClr>
                </a:solidFill>
                <a:latin typeface="HY견고딕" panose="02030600000101010101" pitchFamily="18" charset="-127"/>
                <a:ea typeface="HY견고딕" panose="02030600000101010101" pitchFamily="18" charset="-127"/>
              </a:rPr>
              <a:t>조 </a:t>
            </a:r>
            <a:r>
              <a:rPr lang="en-US" altLang="ko-KR" dirty="0">
                <a:solidFill>
                  <a:schemeClr val="accent1">
                    <a:lumMod val="50000"/>
                  </a:schemeClr>
                </a:solidFill>
                <a:latin typeface="HY견고딕" panose="02030600000101010101" pitchFamily="18" charset="-127"/>
                <a:ea typeface="HY견고딕" panose="02030600000101010101" pitchFamily="18" charset="-127"/>
              </a:rPr>
              <a:t>5,000</a:t>
            </a:r>
            <a:r>
              <a:rPr lang="ko-KR" altLang="en-US" dirty="0">
                <a:solidFill>
                  <a:schemeClr val="accent1">
                    <a:lumMod val="50000"/>
                  </a:schemeClr>
                </a:solidFill>
                <a:latin typeface="HY견고딕" panose="02030600000101010101" pitchFamily="18" charset="-127"/>
                <a:ea typeface="HY견고딕" panose="02030600000101010101" pitchFamily="18" charset="-127"/>
              </a:rPr>
              <a:t>억</a:t>
            </a:r>
          </a:p>
        </p:txBody>
      </p:sp>
      <p:sp>
        <p:nvSpPr>
          <p:cNvPr id="2" name="모서리가 둥근 직사각형 1"/>
          <p:cNvSpPr/>
          <p:nvPr/>
        </p:nvSpPr>
        <p:spPr>
          <a:xfrm>
            <a:off x="1870568" y="1571607"/>
            <a:ext cx="4072113" cy="332058"/>
          </a:xfrm>
          <a:prstGeom prst="roundRect">
            <a:avLst>
              <a:gd name="adj" fmla="val 5000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dirty="0">
                <a:latin typeface="HY견고딕" panose="02030600000101010101" pitchFamily="18" charset="-127"/>
                <a:ea typeface="HY견고딕" panose="02030600000101010101" pitchFamily="18" charset="-127"/>
              </a:rPr>
              <a:t>성공한 배 </a:t>
            </a:r>
            <a:r>
              <a:rPr lang="en-US" altLang="ko-KR" dirty="0">
                <a:latin typeface="HY견고딕" panose="02030600000101010101" pitchFamily="18" charset="-127"/>
                <a:ea typeface="HY견고딕" panose="02030600000101010101" pitchFamily="18" charset="-127"/>
              </a:rPr>
              <a:t>5</a:t>
            </a:r>
            <a:r>
              <a:rPr lang="ko-KR" altLang="en-US" dirty="0">
                <a:latin typeface="HY견고딕" panose="02030600000101010101" pitchFamily="18" charset="-127"/>
                <a:ea typeface="HY견고딕" panose="02030600000101010101" pitchFamily="18" charset="-127"/>
              </a:rPr>
              <a:t>척</a:t>
            </a:r>
          </a:p>
        </p:txBody>
      </p:sp>
      <p:sp>
        <p:nvSpPr>
          <p:cNvPr id="21" name="모서리가 둥근 직사각형 20"/>
          <p:cNvSpPr/>
          <p:nvPr/>
        </p:nvSpPr>
        <p:spPr>
          <a:xfrm>
            <a:off x="6081692" y="1571094"/>
            <a:ext cx="4424262" cy="332058"/>
          </a:xfrm>
          <a:prstGeom prst="roundRect">
            <a:avLst>
              <a:gd name="adj" fmla="val 50000"/>
            </a:avLst>
          </a:prstGeom>
          <a:solidFill>
            <a:srgbClr val="790C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dirty="0">
                <a:latin typeface="HY견고딕" panose="02030600000101010101" pitchFamily="18" charset="-127"/>
                <a:ea typeface="HY견고딕" panose="02030600000101010101" pitchFamily="18" charset="-127"/>
              </a:rPr>
              <a:t>실패한 배 </a:t>
            </a:r>
            <a:r>
              <a:rPr lang="en-US" altLang="ko-KR" dirty="0">
                <a:latin typeface="HY견고딕" panose="02030600000101010101" pitchFamily="18" charset="-127"/>
                <a:ea typeface="HY견고딕" panose="02030600000101010101" pitchFamily="18" charset="-127"/>
              </a:rPr>
              <a:t>5</a:t>
            </a:r>
            <a:r>
              <a:rPr lang="ko-KR" altLang="en-US" dirty="0">
                <a:latin typeface="HY견고딕" panose="02030600000101010101" pitchFamily="18" charset="-127"/>
                <a:ea typeface="HY견고딕" panose="02030600000101010101" pitchFamily="18" charset="-127"/>
              </a:rPr>
              <a:t>척</a:t>
            </a:r>
          </a:p>
        </p:txBody>
      </p:sp>
      <p:pic>
        <p:nvPicPr>
          <p:cNvPr id="27" name="그림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11454" y="2096850"/>
            <a:ext cx="842287" cy="388153"/>
          </a:xfrm>
          <a:prstGeom prst="rect">
            <a:avLst/>
          </a:prstGeom>
        </p:spPr>
      </p:pic>
      <p:pic>
        <p:nvPicPr>
          <p:cNvPr id="33" name="그림 3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86225" y="2050958"/>
            <a:ext cx="842287" cy="388153"/>
          </a:xfrm>
          <a:prstGeom prst="rect">
            <a:avLst/>
          </a:prstGeom>
        </p:spPr>
      </p:pic>
      <p:sp>
        <p:nvSpPr>
          <p:cNvPr id="12" name="TextBox 11"/>
          <p:cNvSpPr txBox="1"/>
          <p:nvPr/>
        </p:nvSpPr>
        <p:spPr>
          <a:xfrm>
            <a:off x="3632507" y="2037532"/>
            <a:ext cx="1591519" cy="461665"/>
          </a:xfrm>
          <a:prstGeom prst="rect">
            <a:avLst/>
          </a:prstGeom>
          <a:noFill/>
        </p:spPr>
        <p:txBody>
          <a:bodyPr wrap="square" rtlCol="0">
            <a:spAutoFit/>
          </a:bodyPr>
          <a:lstStyle/>
          <a:p>
            <a:r>
              <a:rPr lang="en-US" altLang="ko-KR" sz="2400" dirty="0">
                <a:latin typeface="HY견고딕" panose="02030600000101010101" pitchFamily="18" charset="-127"/>
                <a:ea typeface="HY견고딕" panose="02030600000101010101" pitchFamily="18" charset="-127"/>
              </a:rPr>
              <a:t>X 5</a:t>
            </a:r>
            <a:endParaRPr lang="ko-KR" altLang="en-US" sz="2400" dirty="0">
              <a:latin typeface="HY견고딕" panose="02030600000101010101" pitchFamily="18" charset="-127"/>
              <a:ea typeface="HY견고딕" panose="02030600000101010101" pitchFamily="18" charset="-127"/>
            </a:endParaRPr>
          </a:p>
        </p:txBody>
      </p:sp>
      <p:sp>
        <p:nvSpPr>
          <p:cNvPr id="48" name="TextBox 47"/>
          <p:cNvSpPr txBox="1"/>
          <p:nvPr/>
        </p:nvSpPr>
        <p:spPr>
          <a:xfrm>
            <a:off x="8332853" y="2007315"/>
            <a:ext cx="1591519" cy="461665"/>
          </a:xfrm>
          <a:prstGeom prst="rect">
            <a:avLst/>
          </a:prstGeom>
          <a:noFill/>
        </p:spPr>
        <p:txBody>
          <a:bodyPr wrap="square" rtlCol="0">
            <a:spAutoFit/>
          </a:bodyPr>
          <a:lstStyle/>
          <a:p>
            <a:r>
              <a:rPr lang="en-US" altLang="ko-KR" sz="2400" dirty="0">
                <a:latin typeface="HY견고딕" panose="02030600000101010101" pitchFamily="18" charset="-127"/>
                <a:ea typeface="HY견고딕" panose="02030600000101010101" pitchFamily="18" charset="-127"/>
              </a:rPr>
              <a:t>X 5</a:t>
            </a:r>
            <a:endParaRPr lang="ko-KR" altLang="en-US" sz="2400" dirty="0">
              <a:latin typeface="HY견고딕" panose="02030600000101010101" pitchFamily="18" charset="-127"/>
              <a:ea typeface="HY견고딕" panose="02030600000101010101" pitchFamily="18" charset="-127"/>
            </a:endParaRPr>
          </a:p>
        </p:txBody>
      </p:sp>
      <p:sp>
        <p:nvSpPr>
          <p:cNvPr id="49" name="모서리가 둥근 직사각형 48"/>
          <p:cNvSpPr/>
          <p:nvPr/>
        </p:nvSpPr>
        <p:spPr>
          <a:xfrm>
            <a:off x="6081692" y="2519224"/>
            <a:ext cx="4424262" cy="1369867"/>
          </a:xfrm>
          <a:prstGeom prst="roundRect">
            <a:avLst/>
          </a:prstGeom>
          <a:solidFill>
            <a:schemeClr val="bg2">
              <a:lumMod val="75000"/>
            </a:schemeClr>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ko-KR" altLang="en-US" dirty="0">
                <a:solidFill>
                  <a:schemeClr val="accent1">
                    <a:lumMod val="50000"/>
                  </a:schemeClr>
                </a:solidFill>
                <a:latin typeface="HY견고딕" panose="02030600000101010101" pitchFamily="18" charset="-127"/>
                <a:ea typeface="HY견고딕" panose="02030600000101010101" pitchFamily="18" charset="-127"/>
              </a:rPr>
              <a:t>수익 </a:t>
            </a:r>
            <a:r>
              <a:rPr lang="en-US" altLang="ko-KR" dirty="0">
                <a:solidFill>
                  <a:schemeClr val="accent1">
                    <a:lumMod val="50000"/>
                  </a:schemeClr>
                </a:solidFill>
                <a:latin typeface="HY견고딕" panose="02030600000101010101" pitchFamily="18" charset="-127"/>
                <a:ea typeface="HY견고딕" panose="02030600000101010101" pitchFamily="18" charset="-127"/>
              </a:rPr>
              <a:t>: </a:t>
            </a:r>
            <a:r>
              <a:rPr lang="en-US" altLang="ko-KR" dirty="0">
                <a:solidFill>
                  <a:schemeClr val="tx1"/>
                </a:solidFill>
                <a:latin typeface="HY견고딕" panose="02030600000101010101" pitchFamily="18" charset="-127"/>
                <a:ea typeface="HY견고딕" panose="02030600000101010101" pitchFamily="18" charset="-127"/>
              </a:rPr>
              <a:t>0 X 5</a:t>
            </a:r>
            <a:r>
              <a:rPr lang="ko-KR" altLang="en-US" dirty="0">
                <a:solidFill>
                  <a:schemeClr val="tx1"/>
                </a:solidFill>
                <a:latin typeface="HY견고딕" panose="02030600000101010101" pitchFamily="18" charset="-127"/>
                <a:ea typeface="HY견고딕" panose="02030600000101010101" pitchFamily="18" charset="-127"/>
              </a:rPr>
              <a:t>척</a:t>
            </a:r>
            <a:r>
              <a:rPr lang="en-US" altLang="ko-KR" dirty="0">
                <a:solidFill>
                  <a:schemeClr val="tx1"/>
                </a:solidFill>
                <a:latin typeface="HY견고딕" panose="02030600000101010101" pitchFamily="18" charset="-127"/>
                <a:ea typeface="HY견고딕" panose="02030600000101010101" pitchFamily="18" charset="-127"/>
              </a:rPr>
              <a:t>=</a:t>
            </a:r>
            <a:r>
              <a:rPr lang="en-US" altLang="ko-KR" dirty="0">
                <a:solidFill>
                  <a:schemeClr val="accent1">
                    <a:lumMod val="50000"/>
                  </a:schemeClr>
                </a:solidFill>
                <a:latin typeface="HY견고딕" panose="02030600000101010101" pitchFamily="18" charset="-127"/>
                <a:ea typeface="HY견고딕" panose="02030600000101010101" pitchFamily="18" charset="-127"/>
              </a:rPr>
              <a:t>(0)</a:t>
            </a:r>
          </a:p>
          <a:p>
            <a:r>
              <a:rPr lang="ko-KR" altLang="en-US" dirty="0">
                <a:solidFill>
                  <a:srgbClr val="93180B"/>
                </a:solidFill>
                <a:latin typeface="HY견고딕" panose="02030600000101010101" pitchFamily="18" charset="-127"/>
                <a:ea typeface="HY견고딕" panose="02030600000101010101" pitchFamily="18" charset="-127"/>
              </a:rPr>
              <a:t>비용 </a:t>
            </a:r>
            <a:r>
              <a:rPr lang="en-US" altLang="ko-KR" dirty="0">
                <a:solidFill>
                  <a:srgbClr val="93180B"/>
                </a:solidFill>
                <a:latin typeface="HY견고딕" panose="02030600000101010101" pitchFamily="18" charset="-127"/>
                <a:ea typeface="HY견고딕" panose="02030600000101010101" pitchFamily="18" charset="-127"/>
              </a:rPr>
              <a:t>: </a:t>
            </a:r>
            <a:r>
              <a:rPr lang="en-US" altLang="ko-KR" dirty="0">
                <a:solidFill>
                  <a:schemeClr val="tx1"/>
                </a:solidFill>
                <a:latin typeface="HY견고딕" panose="02030600000101010101" pitchFamily="18" charset="-127"/>
                <a:ea typeface="HY견고딕" panose="02030600000101010101" pitchFamily="18" charset="-127"/>
              </a:rPr>
              <a:t>1,000</a:t>
            </a:r>
            <a:r>
              <a:rPr lang="ko-KR" altLang="en-US" dirty="0">
                <a:solidFill>
                  <a:schemeClr val="tx1"/>
                </a:solidFill>
                <a:latin typeface="HY견고딕" panose="02030600000101010101" pitchFamily="18" charset="-127"/>
                <a:ea typeface="HY견고딕" panose="02030600000101010101" pitchFamily="18" charset="-127"/>
              </a:rPr>
              <a:t>억 </a:t>
            </a:r>
            <a:r>
              <a:rPr lang="en-US" altLang="ko-KR" dirty="0">
                <a:solidFill>
                  <a:schemeClr val="tx1"/>
                </a:solidFill>
                <a:latin typeface="HY견고딕" panose="02030600000101010101" pitchFamily="18" charset="-127"/>
                <a:ea typeface="HY견고딕" panose="02030600000101010101" pitchFamily="18" charset="-127"/>
              </a:rPr>
              <a:t>X 5</a:t>
            </a:r>
            <a:r>
              <a:rPr lang="ko-KR" altLang="en-US" dirty="0">
                <a:solidFill>
                  <a:schemeClr val="tx1"/>
                </a:solidFill>
                <a:latin typeface="HY견고딕" panose="02030600000101010101" pitchFamily="18" charset="-127"/>
                <a:ea typeface="HY견고딕" panose="02030600000101010101" pitchFamily="18" charset="-127"/>
              </a:rPr>
              <a:t>척</a:t>
            </a:r>
            <a:r>
              <a:rPr lang="en-US" altLang="ko-KR" dirty="0">
                <a:solidFill>
                  <a:schemeClr val="tx1"/>
                </a:solidFill>
                <a:latin typeface="HY견고딕" panose="02030600000101010101" pitchFamily="18" charset="-127"/>
                <a:ea typeface="HY견고딕" panose="02030600000101010101" pitchFamily="18" charset="-127"/>
              </a:rPr>
              <a:t>=</a:t>
            </a:r>
            <a:r>
              <a:rPr lang="en-US" altLang="ko-KR" dirty="0">
                <a:solidFill>
                  <a:srgbClr val="93180B"/>
                </a:solidFill>
                <a:latin typeface="HY견고딕" panose="02030600000101010101" pitchFamily="18" charset="-127"/>
                <a:ea typeface="HY견고딕" panose="02030600000101010101" pitchFamily="18" charset="-127"/>
              </a:rPr>
              <a:t>(5,000</a:t>
            </a:r>
            <a:r>
              <a:rPr lang="ko-KR" altLang="en-US" dirty="0">
                <a:solidFill>
                  <a:srgbClr val="93180B"/>
                </a:solidFill>
                <a:latin typeface="HY견고딕" panose="02030600000101010101" pitchFamily="18" charset="-127"/>
                <a:ea typeface="HY견고딕" panose="02030600000101010101" pitchFamily="18" charset="-127"/>
              </a:rPr>
              <a:t>억</a:t>
            </a:r>
            <a:r>
              <a:rPr lang="en-US" altLang="ko-KR" dirty="0">
                <a:solidFill>
                  <a:srgbClr val="93180B"/>
                </a:solidFill>
                <a:latin typeface="HY견고딕" panose="02030600000101010101" pitchFamily="18" charset="-127"/>
                <a:ea typeface="HY견고딕" panose="02030600000101010101" pitchFamily="18" charset="-127"/>
              </a:rPr>
              <a:t>)</a:t>
            </a:r>
          </a:p>
          <a:p>
            <a:endParaRPr lang="en-US" altLang="ko-KR" dirty="0">
              <a:solidFill>
                <a:schemeClr val="tx1"/>
              </a:solidFill>
              <a:latin typeface="HY견고딕" panose="02030600000101010101" pitchFamily="18" charset="-127"/>
              <a:ea typeface="HY견고딕" panose="02030600000101010101" pitchFamily="18" charset="-127"/>
            </a:endParaRPr>
          </a:p>
          <a:p>
            <a:r>
              <a:rPr lang="ko-KR" altLang="en-US" dirty="0" err="1">
                <a:solidFill>
                  <a:schemeClr val="tx1"/>
                </a:solidFill>
                <a:latin typeface="HY견고딕" panose="02030600000101010101" pitchFamily="18" charset="-127"/>
                <a:ea typeface="HY견고딕" panose="02030600000101010101" pitchFamily="18" charset="-127"/>
              </a:rPr>
              <a:t>순손실</a:t>
            </a:r>
            <a:r>
              <a:rPr lang="en-US" altLang="ko-KR" dirty="0">
                <a:solidFill>
                  <a:schemeClr val="tx1"/>
                </a:solidFill>
                <a:latin typeface="HY견고딕" panose="02030600000101010101" pitchFamily="18" charset="-127"/>
                <a:ea typeface="HY견고딕" panose="02030600000101010101" pitchFamily="18" charset="-127"/>
              </a:rPr>
              <a:t>: </a:t>
            </a:r>
            <a:r>
              <a:rPr lang="en-US" altLang="ko-KR" dirty="0">
                <a:solidFill>
                  <a:srgbClr val="93180B"/>
                </a:solidFill>
                <a:latin typeface="HY견고딕" panose="02030600000101010101" pitchFamily="18" charset="-127"/>
                <a:ea typeface="HY견고딕" panose="02030600000101010101" pitchFamily="18" charset="-127"/>
              </a:rPr>
              <a:t>(5,000</a:t>
            </a:r>
            <a:r>
              <a:rPr lang="ko-KR" altLang="en-US" dirty="0">
                <a:solidFill>
                  <a:srgbClr val="93180B"/>
                </a:solidFill>
                <a:latin typeface="HY견고딕" panose="02030600000101010101" pitchFamily="18" charset="-127"/>
                <a:ea typeface="HY견고딕" panose="02030600000101010101" pitchFamily="18" charset="-127"/>
              </a:rPr>
              <a:t>억</a:t>
            </a:r>
            <a:r>
              <a:rPr lang="en-US" altLang="ko-KR" dirty="0">
                <a:solidFill>
                  <a:srgbClr val="93180B"/>
                </a:solidFill>
                <a:latin typeface="HY견고딕" panose="02030600000101010101" pitchFamily="18" charset="-127"/>
                <a:ea typeface="HY견고딕" panose="02030600000101010101" pitchFamily="18" charset="-127"/>
              </a:rPr>
              <a:t>)</a:t>
            </a:r>
            <a:endParaRPr lang="ko-KR" altLang="en-US" dirty="0">
              <a:solidFill>
                <a:srgbClr val="93180B"/>
              </a:solidFill>
              <a:latin typeface="HY견고딕" panose="02030600000101010101" pitchFamily="18" charset="-127"/>
              <a:ea typeface="HY견고딕" panose="02030600000101010101" pitchFamily="18" charset="-127"/>
            </a:endParaRPr>
          </a:p>
        </p:txBody>
      </p:sp>
      <p:sp>
        <p:nvSpPr>
          <p:cNvPr id="50" name="오른쪽으로 구부러진 화살표 49"/>
          <p:cNvSpPr/>
          <p:nvPr/>
        </p:nvSpPr>
        <p:spPr>
          <a:xfrm rot="16200000">
            <a:off x="5843040" y="3216432"/>
            <a:ext cx="658387" cy="2081604"/>
          </a:xfrm>
          <a:prstGeom prst="curvedRightArrow">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latin typeface="HY견고딕" panose="02030600000101010101" pitchFamily="18" charset="-127"/>
              <a:ea typeface="HY견고딕" panose="02030600000101010101" pitchFamily="18" charset="-127"/>
            </a:endParaRPr>
          </a:p>
        </p:txBody>
      </p:sp>
      <p:sp>
        <p:nvSpPr>
          <p:cNvPr id="51" name="TextBox 50"/>
          <p:cNvSpPr txBox="1"/>
          <p:nvPr/>
        </p:nvSpPr>
        <p:spPr>
          <a:xfrm>
            <a:off x="5534628" y="4659864"/>
            <a:ext cx="1122744" cy="369332"/>
          </a:xfrm>
          <a:prstGeom prst="rect">
            <a:avLst/>
          </a:prstGeom>
          <a:noFill/>
        </p:spPr>
        <p:txBody>
          <a:bodyPr wrap="square" rtlCol="0">
            <a:spAutoFit/>
          </a:bodyPr>
          <a:lstStyle/>
          <a:p>
            <a:r>
              <a:rPr lang="ko-KR" altLang="en-US" dirty="0">
                <a:solidFill>
                  <a:schemeClr val="bg2">
                    <a:lumMod val="10000"/>
                  </a:schemeClr>
                </a:solidFill>
                <a:latin typeface="HY견고딕" panose="02030600000101010101" pitchFamily="18" charset="-127"/>
                <a:ea typeface="HY견고딕" panose="02030600000101010101" pitchFamily="18" charset="-127"/>
              </a:rPr>
              <a:t>손실보존</a:t>
            </a:r>
          </a:p>
        </p:txBody>
      </p:sp>
      <p:sp>
        <p:nvSpPr>
          <p:cNvPr id="59" name="직사각형 58"/>
          <p:cNvSpPr/>
          <p:nvPr/>
        </p:nvSpPr>
        <p:spPr>
          <a:xfrm>
            <a:off x="3722319" y="5424778"/>
            <a:ext cx="4920112" cy="8747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ko-KR" sz="2000" dirty="0">
                <a:solidFill>
                  <a:schemeClr val="bg2">
                    <a:lumMod val="10000"/>
                  </a:schemeClr>
                </a:solidFill>
                <a:latin typeface="HY견고딕" panose="02030600000101010101" pitchFamily="18" charset="-127"/>
                <a:ea typeface="HY견고딕" panose="02030600000101010101" pitchFamily="18" charset="-127"/>
              </a:rPr>
              <a:t>1,000</a:t>
            </a:r>
            <a:r>
              <a:rPr lang="ko-KR" altLang="en-US" sz="2000" dirty="0">
                <a:solidFill>
                  <a:schemeClr val="bg2">
                    <a:lumMod val="10000"/>
                  </a:schemeClr>
                </a:solidFill>
                <a:latin typeface="HY견고딕" panose="02030600000101010101" pitchFamily="18" charset="-127"/>
                <a:ea typeface="HY견고딕" panose="02030600000101010101" pitchFamily="18" charset="-127"/>
              </a:rPr>
              <a:t>억 이상의 자산가만 운영가능</a:t>
            </a:r>
            <a:endParaRPr lang="en-US" altLang="ko-KR" sz="2000" dirty="0">
              <a:solidFill>
                <a:schemeClr val="bg2">
                  <a:lumMod val="10000"/>
                </a:schemeClr>
              </a:solidFill>
              <a:latin typeface="HY견고딕" panose="02030600000101010101" pitchFamily="18" charset="-127"/>
              <a:ea typeface="HY견고딕" panose="02030600000101010101" pitchFamily="18" charset="-127"/>
            </a:endParaRPr>
          </a:p>
          <a:p>
            <a:r>
              <a:rPr lang="ko-KR" altLang="en-US" sz="2000" dirty="0">
                <a:solidFill>
                  <a:schemeClr val="bg2">
                    <a:lumMod val="10000"/>
                  </a:schemeClr>
                </a:solidFill>
                <a:latin typeface="HY견고딕" panose="02030600000101010101" pitchFamily="18" charset="-127"/>
                <a:ea typeface="HY견고딕" panose="02030600000101010101" pitchFamily="18" charset="-127"/>
              </a:rPr>
              <a:t>효율적인 수익배분이 이루어지기 어려움</a:t>
            </a:r>
          </a:p>
        </p:txBody>
      </p:sp>
      <p:sp>
        <p:nvSpPr>
          <p:cNvPr id="3" name="왼쪽 대괄호 2"/>
          <p:cNvSpPr/>
          <p:nvPr/>
        </p:nvSpPr>
        <p:spPr>
          <a:xfrm>
            <a:off x="3572715" y="5503764"/>
            <a:ext cx="393539" cy="812078"/>
          </a:xfrm>
          <a:prstGeom prst="leftBracket">
            <a:avLst/>
          </a:prstGeom>
          <a:ln w="28575">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p>
        </p:txBody>
      </p:sp>
      <p:sp>
        <p:nvSpPr>
          <p:cNvPr id="22" name="왼쪽 대괄호 21"/>
          <p:cNvSpPr/>
          <p:nvPr/>
        </p:nvSpPr>
        <p:spPr>
          <a:xfrm flipH="1">
            <a:off x="8157495" y="5489816"/>
            <a:ext cx="403185" cy="812078"/>
          </a:xfrm>
          <a:prstGeom prst="leftBracket">
            <a:avLst/>
          </a:prstGeom>
          <a:ln w="28575">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p>
        </p:txBody>
      </p:sp>
    </p:spTree>
    <p:extLst>
      <p:ext uri="{BB962C8B-B14F-4D97-AF65-F5344CB8AC3E}">
        <p14:creationId xmlns:p14="http://schemas.microsoft.com/office/powerpoint/2010/main" val="18470708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슬라이드 번호 개체 틀 6"/>
          <p:cNvSpPr>
            <a:spLocks noGrp="1"/>
          </p:cNvSpPr>
          <p:nvPr>
            <p:ph type="sldNum" sz="quarter" idx="12"/>
          </p:nvPr>
        </p:nvSpPr>
        <p:spPr/>
        <p:txBody>
          <a:bodyPr/>
          <a:lstStyle/>
          <a:p>
            <a:fld id="{1545D85D-4F55-4796-B94D-AFBD06637425}" type="slidenum">
              <a:rPr lang="ko-KR" altLang="en-US" smtClean="0"/>
              <a:t>8</a:t>
            </a:fld>
            <a:endParaRPr lang="ko-KR" altLang="en-US"/>
          </a:p>
        </p:txBody>
      </p:sp>
      <p:sp>
        <p:nvSpPr>
          <p:cNvPr id="8" name="직각 삼각형 7"/>
          <p:cNvSpPr/>
          <p:nvPr/>
        </p:nvSpPr>
        <p:spPr>
          <a:xfrm>
            <a:off x="1524001" y="6180882"/>
            <a:ext cx="1736202" cy="677119"/>
          </a:xfrm>
          <a:prstGeom prst="r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23" name="그림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67179" y="1791449"/>
            <a:ext cx="842287" cy="388153"/>
          </a:xfrm>
          <a:prstGeom prst="rect">
            <a:avLst/>
          </a:prstGeom>
        </p:spPr>
      </p:pic>
      <p:pic>
        <p:nvPicPr>
          <p:cNvPr id="32" name="그림 3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66146" y="1791449"/>
            <a:ext cx="842287" cy="388153"/>
          </a:xfrm>
          <a:prstGeom prst="rect">
            <a:avLst/>
          </a:prstGeom>
        </p:spPr>
      </p:pic>
      <p:pic>
        <p:nvPicPr>
          <p:cNvPr id="33" name="그림 3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65113" y="1791449"/>
            <a:ext cx="842287" cy="388153"/>
          </a:xfrm>
          <a:prstGeom prst="rect">
            <a:avLst/>
          </a:prstGeom>
        </p:spPr>
      </p:pic>
      <p:pic>
        <p:nvPicPr>
          <p:cNvPr id="34" name="그림 3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64080" y="1791449"/>
            <a:ext cx="842287" cy="388153"/>
          </a:xfrm>
          <a:prstGeom prst="rect">
            <a:avLst/>
          </a:prstGeom>
        </p:spPr>
      </p:pic>
      <p:pic>
        <p:nvPicPr>
          <p:cNvPr id="35" name="그림 3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63047" y="1791449"/>
            <a:ext cx="842287" cy="388153"/>
          </a:xfrm>
          <a:prstGeom prst="rect">
            <a:avLst/>
          </a:prstGeom>
        </p:spPr>
      </p:pic>
      <p:pic>
        <p:nvPicPr>
          <p:cNvPr id="36" name="그림 3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62014" y="1791449"/>
            <a:ext cx="842287" cy="388153"/>
          </a:xfrm>
          <a:prstGeom prst="rect">
            <a:avLst/>
          </a:prstGeom>
        </p:spPr>
      </p:pic>
      <p:pic>
        <p:nvPicPr>
          <p:cNvPr id="37" name="그림 3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60981" y="1791449"/>
            <a:ext cx="842287" cy="388153"/>
          </a:xfrm>
          <a:prstGeom prst="rect">
            <a:avLst/>
          </a:prstGeom>
        </p:spPr>
      </p:pic>
      <p:pic>
        <p:nvPicPr>
          <p:cNvPr id="38" name="그림 3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59948" y="1791449"/>
            <a:ext cx="842287" cy="388153"/>
          </a:xfrm>
          <a:prstGeom prst="rect">
            <a:avLst/>
          </a:prstGeom>
        </p:spPr>
      </p:pic>
      <p:pic>
        <p:nvPicPr>
          <p:cNvPr id="39" name="그림 3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19815" y="1791449"/>
            <a:ext cx="842287" cy="388153"/>
          </a:xfrm>
          <a:prstGeom prst="rect">
            <a:avLst/>
          </a:prstGeom>
        </p:spPr>
      </p:pic>
      <p:pic>
        <p:nvPicPr>
          <p:cNvPr id="40" name="그림 3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18782" y="1791449"/>
            <a:ext cx="842287" cy="388153"/>
          </a:xfrm>
          <a:prstGeom prst="rect">
            <a:avLst/>
          </a:prstGeom>
        </p:spPr>
      </p:pic>
      <p:sp>
        <p:nvSpPr>
          <p:cNvPr id="2" name="왼쪽 중괄호 1"/>
          <p:cNvSpPr/>
          <p:nvPr/>
        </p:nvSpPr>
        <p:spPr>
          <a:xfrm rot="16200000">
            <a:off x="5795641" y="-1612407"/>
            <a:ext cx="419384" cy="8320495"/>
          </a:xfrm>
          <a:prstGeom prst="leftBrace">
            <a:avLst>
              <a:gd name="adj1" fmla="val 8333"/>
              <a:gd name="adj2" fmla="val 50556"/>
            </a:avLst>
          </a:prstGeom>
          <a:ln w="28575">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p>
        </p:txBody>
      </p:sp>
      <p:sp>
        <p:nvSpPr>
          <p:cNvPr id="3" name="모서리가 둥근 직사각형 2"/>
          <p:cNvSpPr/>
          <p:nvPr/>
        </p:nvSpPr>
        <p:spPr>
          <a:xfrm>
            <a:off x="3359325" y="2942912"/>
            <a:ext cx="5559888" cy="773335"/>
          </a:xfrm>
          <a:prstGeom prst="round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ko-KR" altLang="en-US" dirty="0"/>
              <a:t>배 </a:t>
            </a:r>
            <a:r>
              <a:rPr lang="en-US" altLang="ko-KR" dirty="0"/>
              <a:t>10</a:t>
            </a:r>
            <a:r>
              <a:rPr lang="ko-KR" altLang="en-US" dirty="0"/>
              <a:t>척의 지분을 </a:t>
            </a:r>
            <a:r>
              <a:rPr lang="en-US" altLang="ko-KR" dirty="0"/>
              <a:t>100</a:t>
            </a:r>
            <a:r>
              <a:rPr lang="ko-KR" altLang="en-US" dirty="0"/>
              <a:t>명이 공동운영</a:t>
            </a:r>
            <a:endParaRPr lang="en-US" altLang="ko-KR" dirty="0"/>
          </a:p>
          <a:p>
            <a:r>
              <a:rPr lang="en-US" altLang="ko-KR" dirty="0"/>
              <a:t>1</a:t>
            </a:r>
            <a:r>
              <a:rPr lang="ko-KR" altLang="en-US" dirty="0"/>
              <a:t>인당 </a:t>
            </a:r>
            <a:r>
              <a:rPr lang="en-US" altLang="ko-KR" dirty="0"/>
              <a:t>1</a:t>
            </a:r>
            <a:r>
              <a:rPr lang="ko-KR" altLang="en-US" dirty="0"/>
              <a:t>척의 배의 </a:t>
            </a:r>
            <a:r>
              <a:rPr lang="en-US" altLang="ko-KR" dirty="0"/>
              <a:t>1%</a:t>
            </a:r>
            <a:r>
              <a:rPr lang="ko-KR" altLang="en-US" dirty="0"/>
              <a:t>의 지분</a:t>
            </a:r>
            <a:r>
              <a:rPr lang="en-US" altLang="ko-KR" dirty="0"/>
              <a:t>(10</a:t>
            </a:r>
            <a:r>
              <a:rPr lang="ko-KR" altLang="en-US" dirty="0"/>
              <a:t>억</a:t>
            </a:r>
            <a:r>
              <a:rPr lang="en-US" altLang="ko-KR" dirty="0"/>
              <a:t>)</a:t>
            </a:r>
            <a:r>
              <a:rPr lang="ko-KR" altLang="en-US" dirty="0"/>
              <a:t>을 소유</a:t>
            </a:r>
            <a:endParaRPr lang="en-US" altLang="ko-KR" dirty="0"/>
          </a:p>
        </p:txBody>
      </p:sp>
      <p:sp>
        <p:nvSpPr>
          <p:cNvPr id="42" name="오른쪽 화살표 41"/>
          <p:cNvSpPr/>
          <p:nvPr/>
        </p:nvSpPr>
        <p:spPr>
          <a:xfrm rot="5400000">
            <a:off x="5830630" y="3162581"/>
            <a:ext cx="462767" cy="1708862"/>
          </a:xfrm>
          <a:prstGeom prst="rightArrow">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dirty="0"/>
          </a:p>
        </p:txBody>
      </p:sp>
      <p:pic>
        <p:nvPicPr>
          <p:cNvPr id="43" name="그림 4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74076" y="4449760"/>
            <a:ext cx="842287" cy="388153"/>
          </a:xfrm>
          <a:prstGeom prst="rect">
            <a:avLst/>
          </a:prstGeom>
        </p:spPr>
      </p:pic>
      <p:pic>
        <p:nvPicPr>
          <p:cNvPr id="44" name="그림 4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3043" y="4449760"/>
            <a:ext cx="842287" cy="388153"/>
          </a:xfrm>
          <a:prstGeom prst="rect">
            <a:avLst/>
          </a:prstGeom>
        </p:spPr>
      </p:pic>
      <p:pic>
        <p:nvPicPr>
          <p:cNvPr id="45" name="그림 4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72010" y="4449760"/>
            <a:ext cx="842287" cy="388153"/>
          </a:xfrm>
          <a:prstGeom prst="rect">
            <a:avLst/>
          </a:prstGeom>
        </p:spPr>
      </p:pic>
      <p:pic>
        <p:nvPicPr>
          <p:cNvPr id="46" name="그림 4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70977" y="4449760"/>
            <a:ext cx="842287" cy="388153"/>
          </a:xfrm>
          <a:prstGeom prst="rect">
            <a:avLst/>
          </a:prstGeom>
        </p:spPr>
      </p:pic>
      <p:pic>
        <p:nvPicPr>
          <p:cNvPr id="47" name="그림 4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69944" y="4449760"/>
            <a:ext cx="842287" cy="388153"/>
          </a:xfrm>
          <a:prstGeom prst="rect">
            <a:avLst/>
          </a:prstGeom>
        </p:spPr>
      </p:pic>
      <p:sp>
        <p:nvSpPr>
          <p:cNvPr id="9" name="직사각형 8"/>
          <p:cNvSpPr/>
          <p:nvPr/>
        </p:nvSpPr>
        <p:spPr>
          <a:xfrm>
            <a:off x="3085665" y="5037575"/>
            <a:ext cx="5839336" cy="1200329"/>
          </a:xfrm>
          <a:prstGeom prst="rect">
            <a:avLst/>
          </a:prstGeom>
        </p:spPr>
        <p:txBody>
          <a:bodyPr wrap="square">
            <a:spAutoFit/>
          </a:bodyPr>
          <a:lstStyle/>
          <a:p>
            <a:pPr algn="just"/>
            <a:r>
              <a:rPr lang="ko-KR" altLang="en-US" dirty="0">
                <a:latin typeface="HY견고딕" panose="02030600000101010101" pitchFamily="18" charset="-127"/>
                <a:ea typeface="HY견고딕" panose="02030600000101010101" pitchFamily="18" charset="-127"/>
              </a:rPr>
              <a:t>수익 </a:t>
            </a:r>
            <a:r>
              <a:rPr lang="en-US" altLang="ko-KR" dirty="0">
                <a:latin typeface="HY견고딕" panose="02030600000101010101" pitchFamily="18" charset="-127"/>
                <a:ea typeface="HY견고딕" panose="02030600000101010101" pitchFamily="18" charset="-127"/>
              </a:rPr>
              <a:t>(4,000</a:t>
            </a:r>
            <a:r>
              <a:rPr lang="ko-KR" altLang="en-US" dirty="0">
                <a:latin typeface="HY견고딕" panose="02030600000101010101" pitchFamily="18" charset="-127"/>
                <a:ea typeface="HY견고딕" panose="02030600000101010101" pitchFamily="18" charset="-127"/>
              </a:rPr>
              <a:t>억 </a:t>
            </a:r>
            <a:r>
              <a:rPr lang="en-US" altLang="ko-KR" dirty="0">
                <a:latin typeface="HY견고딕" panose="02030600000101010101" pitchFamily="18" charset="-127"/>
                <a:ea typeface="HY견고딕" panose="02030600000101010101" pitchFamily="18" charset="-127"/>
              </a:rPr>
              <a:t>X 5</a:t>
            </a:r>
            <a:r>
              <a:rPr lang="ko-KR" altLang="en-US" dirty="0">
                <a:latin typeface="HY견고딕" panose="02030600000101010101" pitchFamily="18" charset="-127"/>
                <a:ea typeface="HY견고딕" panose="02030600000101010101" pitchFamily="18" charset="-127"/>
              </a:rPr>
              <a:t>척</a:t>
            </a:r>
            <a:r>
              <a:rPr lang="en-US" altLang="ko-KR" dirty="0">
                <a:latin typeface="HY견고딕" panose="02030600000101010101" pitchFamily="18" charset="-127"/>
                <a:ea typeface="HY견고딕" panose="02030600000101010101" pitchFamily="18" charset="-127"/>
              </a:rPr>
              <a:t>) + 0</a:t>
            </a:r>
            <a:r>
              <a:rPr lang="ko-KR" altLang="en-US" dirty="0">
                <a:latin typeface="HY견고딕" panose="02030600000101010101" pitchFamily="18" charset="-127"/>
                <a:ea typeface="HY견고딕" panose="02030600000101010101" pitchFamily="18" charset="-127"/>
              </a:rPr>
              <a:t>원</a:t>
            </a:r>
            <a:r>
              <a:rPr lang="en-US" altLang="ko-KR" dirty="0">
                <a:latin typeface="HY견고딕" panose="02030600000101010101" pitchFamily="18" charset="-127"/>
                <a:ea typeface="HY견고딕" panose="02030600000101010101" pitchFamily="18" charset="-127"/>
              </a:rPr>
              <a:t> X 5</a:t>
            </a:r>
            <a:r>
              <a:rPr lang="ko-KR" altLang="en-US" dirty="0">
                <a:latin typeface="HY견고딕" panose="02030600000101010101" pitchFamily="18" charset="-127"/>
                <a:ea typeface="HY견고딕" panose="02030600000101010101" pitchFamily="18" charset="-127"/>
              </a:rPr>
              <a:t>척 </a:t>
            </a:r>
            <a:r>
              <a:rPr lang="en-US" altLang="ko-KR" dirty="0">
                <a:latin typeface="HY견고딕" panose="02030600000101010101" pitchFamily="18" charset="-127"/>
                <a:ea typeface="HY견고딕" panose="02030600000101010101" pitchFamily="18" charset="-127"/>
              </a:rPr>
              <a:t>= </a:t>
            </a:r>
            <a:r>
              <a:rPr lang="en-US" altLang="ko-KR" dirty="0">
                <a:solidFill>
                  <a:schemeClr val="accent1">
                    <a:lumMod val="75000"/>
                  </a:schemeClr>
                </a:solidFill>
                <a:latin typeface="HY견고딕" panose="02030600000101010101" pitchFamily="18" charset="-127"/>
                <a:ea typeface="HY견고딕" panose="02030600000101010101" pitchFamily="18" charset="-127"/>
              </a:rPr>
              <a:t>2</a:t>
            </a:r>
            <a:r>
              <a:rPr lang="ko-KR" altLang="en-US" dirty="0">
                <a:solidFill>
                  <a:schemeClr val="accent1">
                    <a:lumMod val="75000"/>
                  </a:schemeClr>
                </a:solidFill>
                <a:latin typeface="HY견고딕" panose="02030600000101010101" pitchFamily="18" charset="-127"/>
                <a:ea typeface="HY견고딕" panose="02030600000101010101" pitchFamily="18" charset="-127"/>
              </a:rPr>
              <a:t>조</a:t>
            </a:r>
            <a:endParaRPr lang="en-US" altLang="ko-KR" dirty="0">
              <a:solidFill>
                <a:schemeClr val="accent1">
                  <a:lumMod val="75000"/>
                </a:schemeClr>
              </a:solidFill>
              <a:latin typeface="HY견고딕" panose="02030600000101010101" pitchFamily="18" charset="-127"/>
              <a:ea typeface="HY견고딕" panose="02030600000101010101" pitchFamily="18" charset="-127"/>
            </a:endParaRPr>
          </a:p>
          <a:p>
            <a:pPr algn="just"/>
            <a:r>
              <a:rPr lang="ko-KR" altLang="en-US" dirty="0">
                <a:latin typeface="HY견고딕" panose="02030600000101010101" pitchFamily="18" charset="-127"/>
                <a:ea typeface="HY견고딕" panose="02030600000101010101" pitchFamily="18" charset="-127"/>
              </a:rPr>
              <a:t>비용 </a:t>
            </a:r>
            <a:r>
              <a:rPr lang="en-US" altLang="ko-KR" dirty="0">
                <a:latin typeface="HY견고딕" panose="02030600000101010101" pitchFamily="18" charset="-127"/>
                <a:ea typeface="HY견고딕" panose="02030600000101010101" pitchFamily="18" charset="-127"/>
              </a:rPr>
              <a:t>1,000</a:t>
            </a:r>
            <a:r>
              <a:rPr lang="ko-KR" altLang="en-US" dirty="0">
                <a:latin typeface="HY견고딕" panose="02030600000101010101" pitchFamily="18" charset="-127"/>
                <a:ea typeface="HY견고딕" panose="02030600000101010101" pitchFamily="18" charset="-127"/>
              </a:rPr>
              <a:t>억 </a:t>
            </a:r>
            <a:r>
              <a:rPr lang="en-US" altLang="ko-KR" dirty="0">
                <a:latin typeface="HY견고딕" panose="02030600000101010101" pitchFamily="18" charset="-127"/>
                <a:ea typeface="HY견고딕" panose="02030600000101010101" pitchFamily="18" charset="-127"/>
              </a:rPr>
              <a:t>X 10</a:t>
            </a:r>
            <a:r>
              <a:rPr lang="ko-KR" altLang="en-US" dirty="0">
                <a:latin typeface="HY견고딕" panose="02030600000101010101" pitchFamily="18" charset="-127"/>
                <a:ea typeface="HY견고딕" panose="02030600000101010101" pitchFamily="18" charset="-127"/>
              </a:rPr>
              <a:t>척 </a:t>
            </a:r>
            <a:r>
              <a:rPr lang="en-US" altLang="ko-KR" dirty="0">
                <a:latin typeface="HY견고딕" panose="02030600000101010101" pitchFamily="18" charset="-127"/>
                <a:ea typeface="HY견고딕" panose="02030600000101010101" pitchFamily="18" charset="-127"/>
              </a:rPr>
              <a:t>= </a:t>
            </a:r>
            <a:r>
              <a:rPr lang="en-US" altLang="ko-KR" dirty="0">
                <a:solidFill>
                  <a:srgbClr val="C00000"/>
                </a:solidFill>
                <a:latin typeface="HY견고딕" panose="02030600000101010101" pitchFamily="18" charset="-127"/>
                <a:ea typeface="HY견고딕" panose="02030600000101010101" pitchFamily="18" charset="-127"/>
              </a:rPr>
              <a:t>1</a:t>
            </a:r>
            <a:r>
              <a:rPr lang="ko-KR" altLang="en-US" dirty="0">
                <a:solidFill>
                  <a:srgbClr val="C00000"/>
                </a:solidFill>
                <a:latin typeface="HY견고딕" panose="02030600000101010101" pitchFamily="18" charset="-127"/>
                <a:ea typeface="HY견고딕" panose="02030600000101010101" pitchFamily="18" charset="-127"/>
              </a:rPr>
              <a:t>조</a:t>
            </a:r>
            <a:endParaRPr lang="en-US" altLang="ko-KR" dirty="0">
              <a:solidFill>
                <a:srgbClr val="C00000"/>
              </a:solidFill>
              <a:latin typeface="HY견고딕" panose="02030600000101010101" pitchFamily="18" charset="-127"/>
              <a:ea typeface="HY견고딕" panose="02030600000101010101" pitchFamily="18" charset="-127"/>
            </a:endParaRPr>
          </a:p>
          <a:p>
            <a:pPr algn="just"/>
            <a:endParaRPr lang="en-US" altLang="ko-KR" dirty="0">
              <a:latin typeface="HY견고딕" panose="02030600000101010101" pitchFamily="18" charset="-127"/>
              <a:ea typeface="HY견고딕" panose="02030600000101010101" pitchFamily="18" charset="-127"/>
            </a:endParaRPr>
          </a:p>
          <a:p>
            <a:pPr algn="just"/>
            <a:r>
              <a:rPr lang="ko-KR" altLang="en-US" dirty="0">
                <a:solidFill>
                  <a:schemeClr val="accent1">
                    <a:lumMod val="75000"/>
                  </a:schemeClr>
                </a:solidFill>
                <a:latin typeface="HY견고딕" panose="02030600000101010101" pitchFamily="18" charset="-127"/>
                <a:ea typeface="HY견고딕" panose="02030600000101010101" pitchFamily="18" charset="-127"/>
              </a:rPr>
              <a:t>순이익 </a:t>
            </a:r>
            <a:r>
              <a:rPr lang="en-US" altLang="ko-KR" dirty="0">
                <a:solidFill>
                  <a:schemeClr val="accent1">
                    <a:lumMod val="75000"/>
                  </a:schemeClr>
                </a:solidFill>
                <a:latin typeface="HY견고딕" panose="02030600000101010101" pitchFamily="18" charset="-127"/>
                <a:ea typeface="HY견고딕" panose="02030600000101010101" pitchFamily="18" charset="-127"/>
              </a:rPr>
              <a:t>1</a:t>
            </a:r>
            <a:r>
              <a:rPr lang="ko-KR" altLang="en-US" dirty="0">
                <a:solidFill>
                  <a:schemeClr val="accent1">
                    <a:lumMod val="75000"/>
                  </a:schemeClr>
                </a:solidFill>
                <a:latin typeface="HY견고딕" panose="02030600000101010101" pitchFamily="18" charset="-127"/>
                <a:ea typeface="HY견고딕" panose="02030600000101010101" pitchFamily="18" charset="-127"/>
              </a:rPr>
              <a:t>조 </a:t>
            </a:r>
            <a:r>
              <a:rPr lang="en-US" altLang="ko-KR" dirty="0">
                <a:latin typeface="HY견고딕" panose="02030600000101010101" pitchFamily="18" charset="-127"/>
                <a:ea typeface="HY견고딕" panose="02030600000101010101" pitchFamily="18" charset="-127"/>
              </a:rPr>
              <a:t>( 1</a:t>
            </a:r>
            <a:r>
              <a:rPr lang="ko-KR" altLang="en-US" dirty="0">
                <a:latin typeface="HY견고딕" panose="02030600000101010101" pitchFamily="18" charset="-127"/>
                <a:ea typeface="HY견고딕" panose="02030600000101010101" pitchFamily="18" charset="-127"/>
              </a:rPr>
              <a:t>조 </a:t>
            </a:r>
            <a:r>
              <a:rPr lang="en-US" altLang="ko-KR" dirty="0">
                <a:latin typeface="HY견고딕" panose="02030600000101010101" pitchFamily="18" charset="-127"/>
                <a:ea typeface="HY견고딕" panose="02030600000101010101" pitchFamily="18" charset="-127"/>
              </a:rPr>
              <a:t>/ 100</a:t>
            </a:r>
            <a:r>
              <a:rPr lang="ko-KR" altLang="en-US" dirty="0">
                <a:latin typeface="HY견고딕" panose="02030600000101010101" pitchFamily="18" charset="-127"/>
                <a:ea typeface="HY견고딕" panose="02030600000101010101" pitchFamily="18" charset="-127"/>
              </a:rPr>
              <a:t>명 </a:t>
            </a:r>
            <a:r>
              <a:rPr lang="en-US" altLang="ko-KR" dirty="0">
                <a:latin typeface="HY견고딕" panose="02030600000101010101" pitchFamily="18" charset="-127"/>
                <a:ea typeface="HY견고딕" panose="02030600000101010101" pitchFamily="18" charset="-127"/>
              </a:rPr>
              <a:t>= </a:t>
            </a:r>
            <a:r>
              <a:rPr lang="en-US" altLang="ko-KR" dirty="0">
                <a:solidFill>
                  <a:schemeClr val="accent1">
                    <a:lumMod val="75000"/>
                  </a:schemeClr>
                </a:solidFill>
                <a:latin typeface="HY견고딕" panose="02030600000101010101" pitchFamily="18" charset="-127"/>
                <a:ea typeface="HY견고딕" panose="02030600000101010101" pitchFamily="18" charset="-127"/>
              </a:rPr>
              <a:t>1</a:t>
            </a:r>
            <a:r>
              <a:rPr lang="ko-KR" altLang="en-US" dirty="0">
                <a:solidFill>
                  <a:schemeClr val="accent1">
                    <a:lumMod val="75000"/>
                  </a:schemeClr>
                </a:solidFill>
                <a:latin typeface="HY견고딕" panose="02030600000101010101" pitchFamily="18" charset="-127"/>
                <a:ea typeface="HY견고딕" panose="02030600000101010101" pitchFamily="18" charset="-127"/>
              </a:rPr>
              <a:t>인당 </a:t>
            </a:r>
            <a:r>
              <a:rPr lang="en-US" altLang="ko-KR" dirty="0">
                <a:solidFill>
                  <a:schemeClr val="accent1">
                    <a:lumMod val="75000"/>
                  </a:schemeClr>
                </a:solidFill>
                <a:latin typeface="HY견고딕" panose="02030600000101010101" pitchFamily="18" charset="-127"/>
                <a:ea typeface="HY견고딕" panose="02030600000101010101" pitchFamily="18" charset="-127"/>
              </a:rPr>
              <a:t>100</a:t>
            </a:r>
            <a:r>
              <a:rPr lang="ko-KR" altLang="en-US" dirty="0" err="1">
                <a:solidFill>
                  <a:schemeClr val="accent1">
                    <a:lumMod val="75000"/>
                  </a:schemeClr>
                </a:solidFill>
                <a:latin typeface="HY견고딕" panose="02030600000101010101" pitchFamily="18" charset="-127"/>
                <a:ea typeface="HY견고딕" panose="02030600000101010101" pitchFamily="18" charset="-127"/>
              </a:rPr>
              <a:t>억원</a:t>
            </a:r>
            <a:r>
              <a:rPr lang="ko-KR" altLang="en-US" dirty="0">
                <a:solidFill>
                  <a:schemeClr val="accent1">
                    <a:lumMod val="75000"/>
                  </a:schemeClr>
                </a:solidFill>
                <a:latin typeface="HY견고딕" panose="02030600000101010101" pitchFamily="18" charset="-127"/>
                <a:ea typeface="HY견고딕" panose="02030600000101010101" pitchFamily="18" charset="-127"/>
              </a:rPr>
              <a:t> 이익배당</a:t>
            </a:r>
            <a:r>
              <a:rPr lang="en-US" altLang="ko-KR" dirty="0">
                <a:latin typeface="HY견고딕" panose="02030600000101010101" pitchFamily="18" charset="-127"/>
                <a:ea typeface="HY견고딕" panose="02030600000101010101" pitchFamily="18" charset="-127"/>
              </a:rPr>
              <a:t>)</a:t>
            </a:r>
            <a:endParaRPr lang="ko-KR" altLang="en-US" dirty="0">
              <a:latin typeface="HY견고딕" panose="02030600000101010101" pitchFamily="18" charset="-127"/>
              <a:ea typeface="HY견고딕" panose="02030600000101010101" pitchFamily="18" charset="-127"/>
            </a:endParaRPr>
          </a:p>
        </p:txBody>
      </p:sp>
      <p:sp>
        <p:nvSpPr>
          <p:cNvPr id="11" name="TextBox 10"/>
          <p:cNvSpPr txBox="1"/>
          <p:nvPr/>
        </p:nvSpPr>
        <p:spPr>
          <a:xfrm>
            <a:off x="5749762" y="3814545"/>
            <a:ext cx="692474" cy="366754"/>
          </a:xfrm>
          <a:prstGeom prst="rect">
            <a:avLst/>
          </a:prstGeom>
          <a:noFill/>
        </p:spPr>
        <p:txBody>
          <a:bodyPr wrap="square" rtlCol="0">
            <a:spAutoFit/>
          </a:bodyPr>
          <a:lstStyle/>
          <a:p>
            <a:r>
              <a:rPr lang="en-US" altLang="ko-KR" dirty="0">
                <a:solidFill>
                  <a:schemeClr val="bg1"/>
                </a:solidFill>
                <a:latin typeface="HY견고딕" panose="02030600000101010101" pitchFamily="18" charset="-127"/>
                <a:ea typeface="HY견고딕" panose="02030600000101010101" pitchFamily="18" charset="-127"/>
              </a:rPr>
              <a:t>50% </a:t>
            </a:r>
            <a:endParaRPr lang="ko-KR" altLang="en-US" dirty="0">
              <a:solidFill>
                <a:schemeClr val="bg1"/>
              </a:solidFill>
              <a:latin typeface="HY견고딕" panose="02030600000101010101" pitchFamily="18" charset="-127"/>
              <a:ea typeface="HY견고딕" panose="02030600000101010101" pitchFamily="18" charset="-127"/>
            </a:endParaRPr>
          </a:p>
        </p:txBody>
      </p:sp>
      <p:sp>
        <p:nvSpPr>
          <p:cNvPr id="29" name="한쪽 모서리가 잘린 사각형 28"/>
          <p:cNvSpPr/>
          <p:nvPr/>
        </p:nvSpPr>
        <p:spPr>
          <a:xfrm>
            <a:off x="1870567" y="792471"/>
            <a:ext cx="6831667" cy="500391"/>
          </a:xfrm>
          <a:prstGeom prst="snip1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dirty="0">
                <a:solidFill>
                  <a:schemeClr val="tx2">
                    <a:lumMod val="75000"/>
                  </a:schemeClr>
                </a:solidFill>
                <a:latin typeface="HY견고딕" panose="02030600000101010101" pitchFamily="18" charset="-127"/>
                <a:ea typeface="HY견고딕" panose="02030600000101010101" pitchFamily="18" charset="-127"/>
              </a:rPr>
              <a:t>100</a:t>
            </a:r>
            <a:r>
              <a:rPr lang="ko-KR" altLang="en-US" dirty="0">
                <a:solidFill>
                  <a:schemeClr val="tx2">
                    <a:lumMod val="75000"/>
                  </a:schemeClr>
                </a:solidFill>
                <a:latin typeface="HY견고딕" panose="02030600000101010101" pitchFamily="18" charset="-127"/>
                <a:ea typeface="HY견고딕" panose="02030600000101010101" pitchFamily="18" charset="-127"/>
              </a:rPr>
              <a:t>억 가진 </a:t>
            </a:r>
            <a:r>
              <a:rPr lang="en-US" altLang="ko-KR" dirty="0">
                <a:solidFill>
                  <a:schemeClr val="tx2">
                    <a:lumMod val="75000"/>
                  </a:schemeClr>
                </a:solidFill>
                <a:latin typeface="HY견고딕" panose="02030600000101010101" pitchFamily="18" charset="-127"/>
                <a:ea typeface="HY견고딕" panose="02030600000101010101" pitchFamily="18" charset="-127"/>
              </a:rPr>
              <a:t>100</a:t>
            </a:r>
            <a:r>
              <a:rPr lang="ko-KR" altLang="en-US" dirty="0">
                <a:solidFill>
                  <a:schemeClr val="tx2">
                    <a:lumMod val="75000"/>
                  </a:schemeClr>
                </a:solidFill>
                <a:latin typeface="HY견고딕" panose="02030600000101010101" pitchFamily="18" charset="-127"/>
                <a:ea typeface="HY견고딕" panose="02030600000101010101" pitchFamily="18" charset="-127"/>
              </a:rPr>
              <a:t>명을 모집</a:t>
            </a:r>
            <a:r>
              <a:rPr lang="en-US" altLang="ko-KR" dirty="0">
                <a:solidFill>
                  <a:schemeClr val="tx2">
                    <a:lumMod val="75000"/>
                  </a:schemeClr>
                </a:solidFill>
                <a:latin typeface="HY견고딕" panose="02030600000101010101" pitchFamily="18" charset="-127"/>
                <a:ea typeface="HY견고딕" panose="02030600000101010101" pitchFamily="18" charset="-127"/>
              </a:rPr>
              <a:t>/</a:t>
            </a:r>
            <a:r>
              <a:rPr lang="ko-KR" altLang="en-US" dirty="0">
                <a:solidFill>
                  <a:schemeClr val="tx2">
                    <a:lumMod val="75000"/>
                  </a:schemeClr>
                </a:solidFill>
                <a:latin typeface="HY견고딕" panose="02030600000101010101" pitchFamily="18" charset="-127"/>
                <a:ea typeface="HY견고딕" panose="02030600000101010101" pitchFamily="18" charset="-127"/>
              </a:rPr>
              <a:t>공동으로 </a:t>
            </a:r>
            <a:r>
              <a:rPr lang="en-US" altLang="ko-KR" dirty="0">
                <a:solidFill>
                  <a:schemeClr val="tx2">
                    <a:lumMod val="75000"/>
                  </a:schemeClr>
                </a:solidFill>
                <a:latin typeface="HY견고딕" panose="02030600000101010101" pitchFamily="18" charset="-127"/>
                <a:ea typeface="HY견고딕" panose="02030600000101010101" pitchFamily="18" charset="-127"/>
              </a:rPr>
              <a:t>10</a:t>
            </a:r>
            <a:r>
              <a:rPr lang="ko-KR" altLang="en-US" dirty="0">
                <a:solidFill>
                  <a:schemeClr val="tx2">
                    <a:lumMod val="75000"/>
                  </a:schemeClr>
                </a:solidFill>
                <a:latin typeface="HY견고딕" panose="02030600000101010101" pitchFamily="18" charset="-127"/>
                <a:ea typeface="HY견고딕" panose="02030600000101010101" pitchFamily="18" charset="-127"/>
              </a:rPr>
              <a:t>척의 배를 공동으로 운영</a:t>
            </a:r>
          </a:p>
        </p:txBody>
      </p:sp>
    </p:spTree>
    <p:extLst>
      <p:ext uri="{BB962C8B-B14F-4D97-AF65-F5344CB8AC3E}">
        <p14:creationId xmlns:p14="http://schemas.microsoft.com/office/powerpoint/2010/main" val="27438862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슬라이드 번호 개체 틀 6"/>
          <p:cNvSpPr>
            <a:spLocks noGrp="1"/>
          </p:cNvSpPr>
          <p:nvPr>
            <p:ph type="sldNum" sz="quarter" idx="12"/>
          </p:nvPr>
        </p:nvSpPr>
        <p:spPr/>
        <p:txBody>
          <a:bodyPr/>
          <a:lstStyle/>
          <a:p>
            <a:fld id="{1545D85D-4F55-4796-B94D-AFBD06637425}" type="slidenum">
              <a:rPr lang="ko-KR" altLang="en-US" smtClean="0"/>
              <a:t>9</a:t>
            </a:fld>
            <a:endParaRPr lang="ko-KR" altLang="en-US"/>
          </a:p>
        </p:txBody>
      </p:sp>
      <p:sp>
        <p:nvSpPr>
          <p:cNvPr id="8" name="직각 삼각형 7"/>
          <p:cNvSpPr/>
          <p:nvPr/>
        </p:nvSpPr>
        <p:spPr>
          <a:xfrm>
            <a:off x="1524001" y="6180882"/>
            <a:ext cx="1736202" cy="677119"/>
          </a:xfrm>
          <a:prstGeom prst="r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1" name="직사각형 10"/>
          <p:cNvSpPr/>
          <p:nvPr/>
        </p:nvSpPr>
        <p:spPr>
          <a:xfrm>
            <a:off x="1809095" y="1870216"/>
            <a:ext cx="8121239" cy="419626"/>
          </a:xfrm>
          <a:prstGeom prst="rect">
            <a:avLst/>
          </a:prstGeom>
          <a:solidFill>
            <a:schemeClr val="tx2">
              <a:lumMod val="40000"/>
              <a:lumOff val="6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just">
              <a:buFont typeface="Wingdings" panose="05000000000000000000" pitchFamily="2" charset="2"/>
              <a:buChar char="ü"/>
            </a:pPr>
            <a:r>
              <a:rPr lang="ko-KR" altLang="en-US" dirty="0">
                <a:solidFill>
                  <a:schemeClr val="tx1"/>
                </a:solidFill>
                <a:latin typeface="HY견고딕" panose="02030600000101010101" pitchFamily="18" charset="-127"/>
                <a:ea typeface="HY견고딕" panose="02030600000101010101" pitchFamily="18" charset="-127"/>
              </a:rPr>
              <a:t>거대 자본의 형성 </a:t>
            </a:r>
            <a:r>
              <a:rPr lang="en-US" altLang="ko-KR" dirty="0">
                <a:solidFill>
                  <a:schemeClr val="tx1"/>
                </a:solidFill>
                <a:latin typeface="HY견고딕" panose="02030600000101010101" pitchFamily="18" charset="-127"/>
                <a:ea typeface="HY견고딕" panose="02030600000101010101" pitchFamily="18" charset="-127"/>
              </a:rPr>
              <a:t>-&gt; </a:t>
            </a:r>
            <a:r>
              <a:rPr lang="ko-KR" altLang="en-US" dirty="0">
                <a:solidFill>
                  <a:schemeClr val="tx1"/>
                </a:solidFill>
                <a:latin typeface="HY견고딕" panose="02030600000101010101" pitchFamily="18" charset="-127"/>
                <a:ea typeface="HY견고딕" panose="02030600000101010101" pitchFamily="18" charset="-127"/>
              </a:rPr>
              <a:t>회계제도를 통해 가능 </a:t>
            </a:r>
            <a:r>
              <a:rPr lang="en-US" altLang="ko-KR" dirty="0">
                <a:solidFill>
                  <a:schemeClr val="tx1"/>
                </a:solidFill>
                <a:latin typeface="HY견고딕" panose="02030600000101010101" pitchFamily="18" charset="-127"/>
                <a:ea typeface="HY견고딕" panose="02030600000101010101" pitchFamily="18" charset="-127"/>
              </a:rPr>
              <a:t> </a:t>
            </a:r>
          </a:p>
        </p:txBody>
      </p:sp>
      <p:sp>
        <p:nvSpPr>
          <p:cNvPr id="14" name="한쪽 모서리가 잘린 사각형 13"/>
          <p:cNvSpPr/>
          <p:nvPr/>
        </p:nvSpPr>
        <p:spPr>
          <a:xfrm>
            <a:off x="1809095" y="505970"/>
            <a:ext cx="6831667" cy="500391"/>
          </a:xfrm>
          <a:prstGeom prst="snip1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ko-KR" altLang="en-US" dirty="0">
                <a:solidFill>
                  <a:schemeClr val="tx2">
                    <a:lumMod val="75000"/>
                  </a:schemeClr>
                </a:solidFill>
                <a:latin typeface="HY견고딕" panose="02030600000101010101" pitchFamily="18" charset="-127"/>
                <a:ea typeface="HY견고딕" panose="02030600000101010101" pitchFamily="18" charset="-127"/>
              </a:rPr>
              <a:t>서구는 왜 동양보다 잘 살게 되었는가</a:t>
            </a:r>
            <a:r>
              <a:rPr lang="en-US" altLang="ko-KR" dirty="0">
                <a:solidFill>
                  <a:schemeClr val="tx2">
                    <a:lumMod val="75000"/>
                  </a:schemeClr>
                </a:solidFill>
                <a:latin typeface="HY견고딕" panose="02030600000101010101" pitchFamily="18" charset="-127"/>
                <a:ea typeface="HY견고딕" panose="02030600000101010101" pitchFamily="18" charset="-127"/>
              </a:rPr>
              <a:t>?</a:t>
            </a:r>
            <a:endParaRPr lang="ko-KR" altLang="en-US" dirty="0">
              <a:solidFill>
                <a:schemeClr val="tx2">
                  <a:lumMod val="75000"/>
                </a:schemeClr>
              </a:solidFill>
              <a:latin typeface="HY견고딕" panose="02030600000101010101" pitchFamily="18" charset="-127"/>
              <a:ea typeface="HY견고딕" panose="02030600000101010101" pitchFamily="18" charset="-127"/>
            </a:endParaRPr>
          </a:p>
        </p:txBody>
      </p:sp>
      <p:sp>
        <p:nvSpPr>
          <p:cNvPr id="2" name="아래쪽 화살표 1"/>
          <p:cNvSpPr/>
          <p:nvPr/>
        </p:nvSpPr>
        <p:spPr>
          <a:xfrm>
            <a:off x="1934708" y="2420472"/>
            <a:ext cx="872527" cy="54556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 name="직사각형 8"/>
          <p:cNvSpPr/>
          <p:nvPr/>
        </p:nvSpPr>
        <p:spPr>
          <a:xfrm>
            <a:off x="1814002" y="3181190"/>
            <a:ext cx="8121239" cy="419626"/>
          </a:xfrm>
          <a:prstGeom prst="rect">
            <a:avLst/>
          </a:prstGeom>
          <a:solidFill>
            <a:schemeClr val="tx2">
              <a:lumMod val="40000"/>
              <a:lumOff val="6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just">
              <a:buFont typeface="Wingdings" panose="05000000000000000000" pitchFamily="2" charset="2"/>
              <a:buChar char="ü"/>
            </a:pPr>
            <a:r>
              <a:rPr lang="ko-KR" altLang="en-US" dirty="0">
                <a:solidFill>
                  <a:schemeClr val="tx1"/>
                </a:solidFill>
                <a:latin typeface="HY견고딕" panose="02030600000101010101" pitchFamily="18" charset="-127"/>
                <a:ea typeface="HY견고딕" panose="02030600000101010101" pitchFamily="18" charset="-127"/>
              </a:rPr>
              <a:t>회계는 사회 전체의 부를 증진</a:t>
            </a:r>
            <a:endParaRPr lang="en-US" altLang="ko-KR" dirty="0">
              <a:solidFill>
                <a:schemeClr val="tx1"/>
              </a:solidFill>
              <a:latin typeface="HY견고딕" panose="02030600000101010101" pitchFamily="18" charset="-127"/>
              <a:ea typeface="HY견고딕" panose="02030600000101010101" pitchFamily="18" charset="-127"/>
            </a:endParaRPr>
          </a:p>
        </p:txBody>
      </p:sp>
    </p:spTree>
    <p:extLst>
      <p:ext uri="{BB962C8B-B14F-4D97-AF65-F5344CB8AC3E}">
        <p14:creationId xmlns:p14="http://schemas.microsoft.com/office/powerpoint/2010/main" val="754746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슬라이드 번호 개체 틀 6"/>
          <p:cNvSpPr>
            <a:spLocks noGrp="1"/>
          </p:cNvSpPr>
          <p:nvPr>
            <p:ph type="sldNum" sz="quarter" idx="12"/>
          </p:nvPr>
        </p:nvSpPr>
        <p:spPr/>
        <p:txBody>
          <a:bodyPr/>
          <a:lstStyle/>
          <a:p>
            <a:fld id="{1545D85D-4F55-4796-B94D-AFBD06637425}" type="slidenum">
              <a:rPr lang="ko-KR" altLang="en-US" smtClean="0"/>
              <a:t>10</a:t>
            </a:fld>
            <a:endParaRPr lang="ko-KR" altLang="en-US"/>
          </a:p>
        </p:txBody>
      </p:sp>
      <p:sp>
        <p:nvSpPr>
          <p:cNvPr id="8" name="직각 삼각형 7"/>
          <p:cNvSpPr/>
          <p:nvPr/>
        </p:nvSpPr>
        <p:spPr>
          <a:xfrm>
            <a:off x="1524001" y="6180882"/>
            <a:ext cx="1736202" cy="677119"/>
          </a:xfrm>
          <a:prstGeom prst="r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3" name="그림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84284" y="1159625"/>
            <a:ext cx="7618153" cy="4285211"/>
          </a:xfrm>
          <a:prstGeom prst="rect">
            <a:avLst/>
          </a:prstGeom>
        </p:spPr>
      </p:pic>
    </p:spTree>
    <p:extLst>
      <p:ext uri="{BB962C8B-B14F-4D97-AF65-F5344CB8AC3E}">
        <p14:creationId xmlns:p14="http://schemas.microsoft.com/office/powerpoint/2010/main" val="6936518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1071" y="254977"/>
            <a:ext cx="9164515" cy="6339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직사각형 3"/>
          <p:cNvSpPr/>
          <p:nvPr/>
        </p:nvSpPr>
        <p:spPr>
          <a:xfrm>
            <a:off x="1625544" y="3115070"/>
            <a:ext cx="8912582" cy="517391"/>
          </a:xfrm>
          <a:prstGeom prst="rect">
            <a:avLst/>
          </a:prstGeom>
          <a:noFill/>
        </p:spPr>
        <p:txBody>
          <a:bodyPr lIns="62174" tIns="31086" rIns="62174" bIns="31086">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eaLnBrk="1" hangingPunct="1">
              <a:defRPr/>
            </a:pPr>
            <a:r>
              <a:rPr lang="en-US" altLang="ko-KR" sz="2492" b="1" spc="34"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휴먼엑스포" pitchFamily="18" charset="-127"/>
                <a:ea typeface="휴먼엑스포" pitchFamily="18" charset="-127"/>
                <a:sym typeface="Gill Sans" pitchFamily="-32" charset="0"/>
              </a:rPr>
              <a:t>                                                  </a:t>
            </a:r>
            <a:r>
              <a:rPr lang="en-US" altLang="ko-KR" sz="2954" b="1" spc="34" dirty="0">
                <a:ln w="11430"/>
                <a:solidFill>
                  <a:schemeClr val="accent2">
                    <a:lumMod val="75000"/>
                  </a:schemeClr>
                </a:solidFill>
                <a:effectLst>
                  <a:outerShdw blurRad="76200" dist="50800" dir="5400000" algn="tl" rotWithShape="0">
                    <a:srgbClr val="000000">
                      <a:alpha val="65000"/>
                    </a:srgbClr>
                  </a:outerShdw>
                </a:effectLst>
                <a:latin typeface="휴먼엑스포" pitchFamily="18" charset="-127"/>
                <a:ea typeface="휴먼엑스포" pitchFamily="18" charset="-127"/>
                <a:sym typeface="Gill Sans" pitchFamily="-32" charset="0"/>
              </a:rPr>
              <a:t>Thank you</a:t>
            </a:r>
            <a:endParaRPr lang="ko-KR" altLang="en-US" sz="2954" b="1" spc="34" dirty="0">
              <a:ln w="11430"/>
              <a:solidFill>
                <a:schemeClr val="accent2">
                  <a:lumMod val="75000"/>
                </a:schemeClr>
              </a:solidFill>
              <a:effectLst>
                <a:outerShdw blurRad="76200" dist="50800" dir="5400000" algn="tl" rotWithShape="0">
                  <a:srgbClr val="000000">
                    <a:alpha val="65000"/>
                  </a:srgbClr>
                </a:outerShdw>
              </a:effectLst>
              <a:latin typeface="휴먼엑스포" pitchFamily="18" charset="-127"/>
              <a:ea typeface="휴먼엑스포" pitchFamily="18" charset="-127"/>
              <a:sym typeface="Gill Sans" pitchFamily="-32" charset="0"/>
            </a:endParaRPr>
          </a:p>
        </p:txBody>
      </p:sp>
    </p:spTree>
    <p:extLst>
      <p:ext uri="{BB962C8B-B14F-4D97-AF65-F5344CB8AC3E}">
        <p14:creationId xmlns:p14="http://schemas.microsoft.com/office/powerpoint/2010/main" val="11958645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B9AFE650-E7B9-47CC-98C1-D36C6C5BC5B8}"/>
              </a:ext>
            </a:extLst>
          </p:cNvPr>
          <p:cNvSpPr>
            <a:spLocks noGrp="1"/>
          </p:cNvSpPr>
          <p:nvPr>
            <p:ph type="ctrTitle"/>
          </p:nvPr>
        </p:nvSpPr>
        <p:spPr>
          <a:xfrm>
            <a:off x="1524000" y="4024699"/>
            <a:ext cx="9144000" cy="622384"/>
          </a:xfrm>
        </p:spPr>
        <p:txBody>
          <a:bodyPr>
            <a:normAutofit/>
          </a:bodyPr>
          <a:lstStyle/>
          <a:p>
            <a:r>
              <a:rPr lang="en-US" altLang="ko-KR" sz="3200" b="1" dirty="0"/>
              <a:t>ESG</a:t>
            </a:r>
            <a:r>
              <a:rPr lang="ko-KR" altLang="en-US" sz="3200" b="1" dirty="0"/>
              <a:t>의 역사</a:t>
            </a:r>
          </a:p>
        </p:txBody>
      </p:sp>
      <p:sp>
        <p:nvSpPr>
          <p:cNvPr id="4" name="직사각형 3"/>
          <p:cNvSpPr/>
          <p:nvPr/>
        </p:nvSpPr>
        <p:spPr>
          <a:xfrm>
            <a:off x="498764" y="4715700"/>
            <a:ext cx="10656916" cy="4571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20599075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슬라이드 번호 개체 틀 3">
            <a:extLst>
              <a:ext uri="{FF2B5EF4-FFF2-40B4-BE49-F238E27FC236}">
                <a16:creationId xmlns:a16="http://schemas.microsoft.com/office/drawing/2014/main" id="{DEF13E79-61E3-4454-B0F5-D862567F80FC}"/>
              </a:ext>
            </a:extLst>
          </p:cNvPr>
          <p:cNvSpPr>
            <a:spLocks noGrp="1"/>
          </p:cNvSpPr>
          <p:nvPr>
            <p:ph type="sldNum" sz="quarter" idx="12"/>
          </p:nvPr>
        </p:nvSpPr>
        <p:spPr>
          <a:xfrm>
            <a:off x="8610600" y="6356350"/>
            <a:ext cx="2743200" cy="365125"/>
          </a:xfrm>
        </p:spPr>
        <p:txBody>
          <a:bodyPr/>
          <a:lstStyle/>
          <a:p>
            <a:fld id="{742C9348-5ACF-40B9-901F-7F0003B996B9}" type="slidenum">
              <a:rPr lang="ko-KR" altLang="en-US" smtClean="0"/>
              <a:t>13</a:t>
            </a:fld>
            <a:endParaRPr lang="ko-KR" altLang="en-US" dirty="0"/>
          </a:p>
        </p:txBody>
      </p:sp>
      <p:cxnSp>
        <p:nvCxnSpPr>
          <p:cNvPr id="20" name="직선 연결선 19">
            <a:extLst>
              <a:ext uri="{FF2B5EF4-FFF2-40B4-BE49-F238E27FC236}">
                <a16:creationId xmlns:a16="http://schemas.microsoft.com/office/drawing/2014/main" id="{88358F4E-DCCB-4486-9477-A62E059FD0EB}"/>
              </a:ext>
            </a:extLst>
          </p:cNvPr>
          <p:cNvCxnSpPr>
            <a:cxnSpLocks/>
          </p:cNvCxnSpPr>
          <p:nvPr/>
        </p:nvCxnSpPr>
        <p:spPr>
          <a:xfrm flipH="1">
            <a:off x="2463800" y="588203"/>
            <a:ext cx="9036050" cy="31673"/>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21" name="직사각형 20">
            <a:extLst>
              <a:ext uri="{FF2B5EF4-FFF2-40B4-BE49-F238E27FC236}">
                <a16:creationId xmlns:a16="http://schemas.microsoft.com/office/drawing/2014/main" id="{1353836F-B0BF-408A-9ECA-4BAF89DFC538}"/>
              </a:ext>
            </a:extLst>
          </p:cNvPr>
          <p:cNvSpPr/>
          <p:nvPr/>
        </p:nvSpPr>
        <p:spPr>
          <a:xfrm>
            <a:off x="929470" y="303295"/>
            <a:ext cx="4094216" cy="454292"/>
          </a:xfrm>
          <a:prstGeom prst="rect">
            <a:avLst/>
          </a:prstGeom>
        </p:spPr>
        <p:txBody>
          <a:bodyPr wrap="square">
            <a:spAutoFit/>
          </a:bodyPr>
          <a:lstStyle/>
          <a:p>
            <a:pPr>
              <a:lnSpc>
                <a:spcPct val="150000"/>
              </a:lnSpc>
            </a:pPr>
            <a:r>
              <a:rPr lang="ko-KR" altLang="en-US" b="1" dirty="0">
                <a:latin typeface="+mn-ea"/>
                <a:cs typeface="Times New Roman" pitchFamily="18" charset="0"/>
              </a:rPr>
              <a:t>서론</a:t>
            </a:r>
          </a:p>
        </p:txBody>
      </p:sp>
      <p:sp>
        <p:nvSpPr>
          <p:cNvPr id="22" name="직사각형 21">
            <a:extLst>
              <a:ext uri="{FF2B5EF4-FFF2-40B4-BE49-F238E27FC236}">
                <a16:creationId xmlns:a16="http://schemas.microsoft.com/office/drawing/2014/main" id="{F140986D-4E74-4C9F-B86D-ECBB45CB4F38}"/>
              </a:ext>
            </a:extLst>
          </p:cNvPr>
          <p:cNvSpPr/>
          <p:nvPr/>
        </p:nvSpPr>
        <p:spPr>
          <a:xfrm>
            <a:off x="503808" y="208614"/>
            <a:ext cx="495649" cy="585288"/>
          </a:xfrm>
          <a:prstGeom prst="rect">
            <a:avLst/>
          </a:prstGeom>
        </p:spPr>
        <p:txBody>
          <a:bodyPr wrap="none">
            <a:spAutoFit/>
          </a:bodyPr>
          <a:lstStyle/>
          <a:p>
            <a:pPr>
              <a:lnSpc>
                <a:spcPct val="150000"/>
              </a:lnSpc>
            </a:pPr>
            <a:r>
              <a:rPr lang="en-US" altLang="ko-KR" sz="2426" b="1" dirty="0">
                <a:solidFill>
                  <a:schemeClr val="bg1">
                    <a:lumMod val="75000"/>
                  </a:schemeClr>
                </a:solidFill>
                <a:latin typeface="Times New Roman" pitchFamily="18" charset="0"/>
                <a:ea typeface="맑은 고딕" pitchFamily="50" charset="-127"/>
                <a:cs typeface="Times New Roman" pitchFamily="18" charset="0"/>
              </a:rPr>
              <a:t>0</a:t>
            </a:r>
            <a:r>
              <a:rPr lang="en-US" altLang="ko-KR" sz="2426" b="1" dirty="0">
                <a:solidFill>
                  <a:srgbClr val="C00000"/>
                </a:solidFill>
                <a:latin typeface="Times New Roman" pitchFamily="18" charset="0"/>
                <a:ea typeface="맑은 고딕" pitchFamily="50" charset="-127"/>
                <a:cs typeface="Times New Roman" pitchFamily="18" charset="0"/>
              </a:rPr>
              <a:t>1</a:t>
            </a:r>
          </a:p>
        </p:txBody>
      </p:sp>
      <p:sp>
        <p:nvSpPr>
          <p:cNvPr id="23" name="직사각형 22"/>
          <p:cNvSpPr/>
          <p:nvPr/>
        </p:nvSpPr>
        <p:spPr>
          <a:xfrm>
            <a:off x="751632" y="1085737"/>
            <a:ext cx="8928992" cy="369332"/>
          </a:xfrm>
          <a:prstGeom prst="rect">
            <a:avLst/>
          </a:prstGeom>
        </p:spPr>
        <p:txBody>
          <a:bodyPr wrap="square">
            <a:spAutoFit/>
          </a:bodyPr>
          <a:lstStyle/>
          <a:p>
            <a:pPr>
              <a:defRPr/>
            </a:pPr>
            <a:r>
              <a:rPr lang="ko-KR" altLang="en-US" kern="0" dirty="0">
                <a:solidFill>
                  <a:srgbClr val="000000"/>
                </a:solidFill>
                <a:latin typeface="휴먼명조"/>
                <a:ea typeface="휴먼명조"/>
              </a:rPr>
              <a:t>□ </a:t>
            </a:r>
            <a:r>
              <a:rPr lang="en-US" altLang="ko-KR" b="1" dirty="0">
                <a:latin typeface="맑은 고딕" pitchFamily="50" charset="-127"/>
              </a:rPr>
              <a:t>ESG</a:t>
            </a:r>
            <a:r>
              <a:rPr lang="ko-KR" altLang="en-US" b="1" dirty="0">
                <a:latin typeface="맑은 고딕" pitchFamily="50" charset="-127"/>
              </a:rPr>
              <a:t>의 시작 </a:t>
            </a:r>
            <a:r>
              <a:rPr lang="en-US" altLang="ko-KR" b="1" dirty="0">
                <a:latin typeface="맑은 고딕" pitchFamily="50" charset="-127"/>
              </a:rPr>
              <a:t>CSR</a:t>
            </a:r>
            <a:endParaRPr lang="ko-KR" altLang="en-US" b="1" dirty="0">
              <a:latin typeface="맑은 고딕" pitchFamily="50" charset="-127"/>
            </a:endParaRPr>
          </a:p>
        </p:txBody>
      </p:sp>
      <p:sp>
        <p:nvSpPr>
          <p:cNvPr id="24" name="직사각형 23">
            <a:extLst>
              <a:ext uri="{FF2B5EF4-FFF2-40B4-BE49-F238E27FC236}">
                <a16:creationId xmlns:a16="http://schemas.microsoft.com/office/drawing/2014/main" id="{A184E8AB-7E87-47CA-8189-0A35E41DC915}"/>
              </a:ext>
            </a:extLst>
          </p:cNvPr>
          <p:cNvSpPr/>
          <p:nvPr/>
        </p:nvSpPr>
        <p:spPr>
          <a:xfrm>
            <a:off x="929470" y="1595021"/>
            <a:ext cx="9235784" cy="2135136"/>
          </a:xfrm>
          <a:prstGeom prst="rect">
            <a:avLst/>
          </a:prstGeom>
        </p:spPr>
        <p:txBody>
          <a:bodyPr wrap="square">
            <a:spAutoFit/>
          </a:bodyPr>
          <a:lstStyle/>
          <a:p>
            <a:pPr marL="285750" indent="-285750">
              <a:lnSpc>
                <a:spcPct val="120000"/>
              </a:lnSpc>
              <a:buFont typeface="Arial" panose="020B0604020202020204" pitchFamily="34" charset="0"/>
              <a:buChar char="•"/>
            </a:pPr>
            <a:r>
              <a:rPr lang="ko-KR" altLang="en-US" sz="1400" b="1" dirty="0">
                <a:latin typeface="+mn-ea"/>
                <a:sym typeface="Wingdings" panose="05000000000000000000" pitchFamily="2" charset="2"/>
              </a:rPr>
              <a:t>과거 </a:t>
            </a:r>
            <a:r>
              <a:rPr lang="en-US" altLang="ko-KR" sz="1400" b="1" dirty="0">
                <a:latin typeface="+mn-ea"/>
                <a:sym typeface="Wingdings" panose="05000000000000000000" pitchFamily="2" charset="2"/>
              </a:rPr>
              <a:t>CSR </a:t>
            </a:r>
            <a:r>
              <a:rPr lang="ko-KR" altLang="en-US" sz="1400" b="1" dirty="0">
                <a:latin typeface="+mn-ea"/>
                <a:sym typeface="Wingdings" panose="05000000000000000000" pitchFamily="2" charset="2"/>
              </a:rPr>
              <a:t>이라는 명목으로 </a:t>
            </a:r>
            <a:r>
              <a:rPr lang="en-US" altLang="ko-KR" sz="1400" b="1" dirty="0">
                <a:latin typeface="+mn-ea"/>
                <a:sym typeface="Wingdings" panose="05000000000000000000" pitchFamily="2" charset="2"/>
              </a:rPr>
              <a:t>NGO</a:t>
            </a:r>
            <a:r>
              <a:rPr lang="ko-KR" altLang="en-US" sz="1400" b="1" dirty="0">
                <a:latin typeface="+mn-ea"/>
                <a:sym typeface="Wingdings" panose="05000000000000000000" pitchFamily="2" charset="2"/>
              </a:rPr>
              <a:t>를 비롯한 다양한 이해관계자들이 기업의 사회적 책임에 대해 요구</a:t>
            </a:r>
            <a:br>
              <a:rPr lang="en-US" altLang="ko-KR" sz="1400" dirty="0">
                <a:latin typeface="+mn-ea"/>
                <a:sym typeface="Wingdings" panose="05000000000000000000" pitchFamily="2" charset="2"/>
              </a:rPr>
            </a:br>
            <a:r>
              <a:rPr lang="en-US" altLang="ko-KR" sz="1400" dirty="0">
                <a:latin typeface="+mn-ea"/>
                <a:sym typeface="Wingdings" panose="05000000000000000000" pitchFamily="2" charset="2"/>
              </a:rPr>
              <a:t>- </a:t>
            </a:r>
            <a:r>
              <a:rPr lang="ko-KR" altLang="en-US" sz="1400" dirty="0">
                <a:latin typeface="+mn-ea"/>
                <a:sym typeface="Wingdings" panose="05000000000000000000" pitchFamily="2" charset="2"/>
              </a:rPr>
              <a:t>기업의 </a:t>
            </a:r>
            <a:r>
              <a:rPr lang="ko-KR" altLang="en-US" sz="1400" dirty="0" err="1">
                <a:latin typeface="+mn-ea"/>
                <a:sym typeface="Wingdings" panose="05000000000000000000" pitchFamily="2" charset="2"/>
              </a:rPr>
              <a:t>사회적책임이라는</a:t>
            </a:r>
            <a:r>
              <a:rPr lang="ko-KR" altLang="en-US" sz="1400" dirty="0">
                <a:latin typeface="+mn-ea"/>
                <a:sym typeface="Wingdings" panose="05000000000000000000" pitchFamily="2" charset="2"/>
              </a:rPr>
              <a:t> 용어로 </a:t>
            </a:r>
            <a:r>
              <a:rPr lang="en-US" altLang="ko-KR" sz="1400" dirty="0">
                <a:latin typeface="+mn-ea"/>
                <a:sym typeface="Wingdings" panose="05000000000000000000" pitchFamily="2" charset="2"/>
              </a:rPr>
              <a:t>CSR, CSV </a:t>
            </a:r>
            <a:r>
              <a:rPr lang="ko-KR" altLang="en-US" sz="1400" dirty="0">
                <a:latin typeface="+mn-ea"/>
                <a:sym typeface="Wingdings" panose="05000000000000000000" pitchFamily="2" charset="2"/>
              </a:rPr>
              <a:t>등의 용어를 사용함</a:t>
            </a:r>
            <a:br>
              <a:rPr lang="en-US" altLang="ko-KR" sz="1400" dirty="0">
                <a:latin typeface="+mn-ea"/>
                <a:sym typeface="Wingdings" panose="05000000000000000000" pitchFamily="2" charset="2"/>
              </a:rPr>
            </a:br>
            <a:r>
              <a:rPr lang="en-US" altLang="ko-KR" sz="1400" dirty="0">
                <a:latin typeface="+mn-ea"/>
                <a:sym typeface="Wingdings" panose="05000000000000000000" pitchFamily="2" charset="2"/>
              </a:rPr>
              <a:t>- </a:t>
            </a:r>
            <a:r>
              <a:rPr lang="ko-KR" altLang="en-US" sz="1400" dirty="0">
                <a:latin typeface="+mn-ea"/>
                <a:sym typeface="Wingdings" panose="05000000000000000000" pitchFamily="2" charset="2"/>
              </a:rPr>
              <a:t>이해관계자 기반의 경영활동</a:t>
            </a:r>
            <a:br>
              <a:rPr lang="en-US" altLang="ko-KR" sz="1400" dirty="0">
                <a:latin typeface="+mn-ea"/>
                <a:sym typeface="Wingdings" panose="05000000000000000000" pitchFamily="2" charset="2"/>
              </a:rPr>
            </a:br>
            <a:endParaRPr lang="en-US" altLang="ko-KR" sz="1400" dirty="0">
              <a:latin typeface="+mn-ea"/>
              <a:sym typeface="Wingdings" panose="05000000000000000000" pitchFamily="2" charset="2"/>
            </a:endParaRPr>
          </a:p>
          <a:p>
            <a:pPr marL="285750" indent="-285750">
              <a:lnSpc>
                <a:spcPct val="120000"/>
              </a:lnSpc>
              <a:buFont typeface="Arial" panose="020B0604020202020204" pitchFamily="34" charset="0"/>
              <a:buChar char="•"/>
            </a:pPr>
            <a:r>
              <a:rPr lang="en-US" altLang="ko-KR" sz="1400" b="1" dirty="0">
                <a:latin typeface="+mn-ea"/>
                <a:sym typeface="Wingdings" panose="05000000000000000000" pitchFamily="2" charset="2"/>
              </a:rPr>
              <a:t>CSR</a:t>
            </a:r>
            <a:r>
              <a:rPr lang="ko-KR" altLang="en-US" sz="1400" b="1" dirty="0">
                <a:latin typeface="+mn-ea"/>
                <a:sym typeface="Wingdings" panose="05000000000000000000" pitchFamily="2" charset="2"/>
              </a:rPr>
              <a:t>의 시작은 사회적 투자와</a:t>
            </a:r>
            <a:r>
              <a:rPr lang="en-US" altLang="ko-KR" sz="1400" b="1" dirty="0">
                <a:latin typeface="+mn-ea"/>
                <a:sym typeface="Wingdings" panose="05000000000000000000" pitchFamily="2" charset="2"/>
              </a:rPr>
              <a:t> </a:t>
            </a:r>
            <a:r>
              <a:rPr lang="ko-KR" altLang="en-US" sz="1400" b="1" dirty="0">
                <a:latin typeface="+mn-ea"/>
                <a:sym typeface="Wingdings" panose="05000000000000000000" pitchFamily="2" charset="2"/>
              </a:rPr>
              <a:t>사회적 활동</a:t>
            </a:r>
            <a:r>
              <a:rPr lang="en-US" altLang="ko-KR" sz="1400" b="1" dirty="0">
                <a:latin typeface="+mn-ea"/>
                <a:sym typeface="Wingdings" panose="05000000000000000000" pitchFamily="2" charset="2"/>
              </a:rPr>
              <a:t>(</a:t>
            </a:r>
            <a:r>
              <a:rPr lang="ko-KR" altLang="en-US" sz="1400" b="1" dirty="0">
                <a:latin typeface="+mn-ea"/>
                <a:sym typeface="Wingdings" panose="05000000000000000000" pitchFamily="2" charset="2"/>
              </a:rPr>
              <a:t>노동운동</a:t>
            </a:r>
            <a:r>
              <a:rPr lang="en-US" altLang="ko-KR" sz="1400" b="1" dirty="0">
                <a:latin typeface="+mn-ea"/>
                <a:sym typeface="Wingdings" panose="05000000000000000000" pitchFamily="2" charset="2"/>
              </a:rPr>
              <a:t>)</a:t>
            </a:r>
            <a:br>
              <a:rPr lang="en-US" altLang="ko-KR" sz="1400" dirty="0">
                <a:latin typeface="+mn-ea"/>
                <a:sym typeface="Wingdings" panose="05000000000000000000" pitchFamily="2" charset="2"/>
              </a:rPr>
            </a:br>
            <a:r>
              <a:rPr lang="en-US" altLang="ko-KR" sz="1400" dirty="0">
                <a:latin typeface="+mn-ea"/>
                <a:sym typeface="Wingdings" panose="05000000000000000000" pitchFamily="2" charset="2"/>
              </a:rPr>
              <a:t>- CSR </a:t>
            </a:r>
            <a:r>
              <a:rPr lang="ko-KR" altLang="en-US" sz="1400" dirty="0">
                <a:latin typeface="+mn-ea"/>
                <a:sym typeface="Wingdings" panose="05000000000000000000" pitchFamily="2" charset="2"/>
              </a:rPr>
              <a:t>투자는 전통적으로 카톨릭으로 부터 시작 </a:t>
            </a:r>
            <a:r>
              <a:rPr lang="en-US" altLang="ko-KR" sz="1400" dirty="0">
                <a:latin typeface="+mn-ea"/>
                <a:sym typeface="Wingdings" panose="05000000000000000000" pitchFamily="2" charset="2"/>
              </a:rPr>
              <a:t>(</a:t>
            </a:r>
            <a:r>
              <a:rPr lang="ko-KR" altLang="en-US" sz="1400" dirty="0">
                <a:latin typeface="+mn-ea"/>
                <a:sym typeface="Wingdings" panose="05000000000000000000" pitchFamily="2" charset="2"/>
              </a:rPr>
              <a:t>어려 설이 있음</a:t>
            </a:r>
            <a:r>
              <a:rPr lang="en-US" altLang="ko-KR" sz="1400" dirty="0">
                <a:latin typeface="+mn-ea"/>
                <a:sym typeface="Wingdings" panose="05000000000000000000" pitchFamily="2" charset="2"/>
              </a:rPr>
              <a:t>)</a:t>
            </a:r>
            <a:br>
              <a:rPr lang="en-US" altLang="ko-KR" sz="1400" dirty="0">
                <a:latin typeface="+mn-ea"/>
                <a:sym typeface="Wingdings" panose="05000000000000000000" pitchFamily="2" charset="2"/>
              </a:rPr>
            </a:br>
            <a:r>
              <a:rPr lang="en-US" altLang="ko-KR" sz="1400" dirty="0">
                <a:latin typeface="+mn-ea"/>
                <a:sym typeface="Wingdings" panose="05000000000000000000" pitchFamily="2" charset="2"/>
              </a:rPr>
              <a:t>- CSR </a:t>
            </a:r>
            <a:r>
              <a:rPr lang="ko-KR" altLang="en-US" sz="1400" dirty="0">
                <a:latin typeface="+mn-ea"/>
                <a:sym typeface="Wingdings" panose="05000000000000000000" pitchFamily="2" charset="2"/>
              </a:rPr>
              <a:t>사회적 활동은 노동으로 시작되었다고 보고 있음 </a:t>
            </a:r>
            <a:r>
              <a:rPr lang="en-US" altLang="ko-KR" sz="1400" dirty="0">
                <a:latin typeface="+mn-ea"/>
                <a:sym typeface="Wingdings" panose="05000000000000000000" pitchFamily="2" charset="2"/>
              </a:rPr>
              <a:t>(</a:t>
            </a:r>
            <a:r>
              <a:rPr lang="ko-KR" altLang="en-US" sz="1400" dirty="0">
                <a:latin typeface="+mn-ea"/>
                <a:sym typeface="Wingdings" panose="05000000000000000000" pitchFamily="2" charset="2"/>
              </a:rPr>
              <a:t>여러 설이 있음</a:t>
            </a:r>
            <a:r>
              <a:rPr lang="en-US" altLang="ko-KR" sz="1400" dirty="0">
                <a:latin typeface="+mn-ea"/>
                <a:sym typeface="Wingdings" panose="05000000000000000000" pitchFamily="2" charset="2"/>
              </a:rPr>
              <a:t>)</a:t>
            </a:r>
          </a:p>
          <a:p>
            <a:pPr marL="285750" indent="-285750">
              <a:lnSpc>
                <a:spcPct val="120000"/>
              </a:lnSpc>
              <a:buFont typeface="Arial" panose="020B0604020202020204" pitchFamily="34" charset="0"/>
              <a:buChar char="•"/>
            </a:pPr>
            <a:endParaRPr lang="en-US" altLang="ko-KR" sz="1400" dirty="0">
              <a:latin typeface="+mn-ea"/>
              <a:sym typeface="Wingdings" panose="05000000000000000000" pitchFamily="2" charset="2"/>
            </a:endParaRPr>
          </a:p>
        </p:txBody>
      </p:sp>
      <p:sp>
        <p:nvSpPr>
          <p:cNvPr id="9" name="TextBox 8">
            <a:extLst>
              <a:ext uri="{FF2B5EF4-FFF2-40B4-BE49-F238E27FC236}">
                <a16:creationId xmlns:a16="http://schemas.microsoft.com/office/drawing/2014/main" id="{057C971C-A485-4A62-A3B6-DA41D5D34097}"/>
              </a:ext>
            </a:extLst>
          </p:cNvPr>
          <p:cNvSpPr txBox="1"/>
          <p:nvPr/>
        </p:nvSpPr>
        <p:spPr>
          <a:xfrm>
            <a:off x="3544327" y="3555072"/>
            <a:ext cx="6230482" cy="752089"/>
          </a:xfrm>
          <a:prstGeom prst="rect">
            <a:avLst/>
          </a:prstGeom>
          <a:noFill/>
        </p:spPr>
        <p:txBody>
          <a:bodyPr wrap="square">
            <a:spAutoFit/>
          </a:bodyPr>
          <a:lstStyle/>
          <a:p>
            <a:r>
              <a:rPr lang="en-US" altLang="ko-KR" sz="1400" b="1" dirty="0">
                <a:latin typeface="+mn-ea"/>
              </a:rPr>
              <a:t>Archie B. Carroll(</a:t>
            </a:r>
            <a:r>
              <a:rPr lang="ko-KR" altLang="en-US" sz="1400" b="1" dirty="0">
                <a:latin typeface="+mn-ea"/>
              </a:rPr>
              <a:t>미국 조지아대 경영대학원 교수</a:t>
            </a:r>
            <a:r>
              <a:rPr lang="en-US" altLang="ko-KR" sz="1400" b="1" dirty="0">
                <a:latin typeface="+mn-ea"/>
              </a:rPr>
              <a:t>)</a:t>
            </a:r>
            <a:r>
              <a:rPr lang="ko-KR" altLang="en-US" sz="1400" b="1" dirty="0">
                <a:latin typeface="+mn-ea"/>
              </a:rPr>
              <a:t>의 </a:t>
            </a:r>
            <a:r>
              <a:rPr lang="en-US" altLang="ko-KR" sz="1400" b="1" dirty="0">
                <a:latin typeface="+mn-ea"/>
              </a:rPr>
              <a:t>『A History of CSR(</a:t>
            </a:r>
            <a:r>
              <a:rPr lang="en-US" altLang="ko-KR" sz="1400" b="1" dirty="0" err="1">
                <a:latin typeface="+mn-ea"/>
              </a:rPr>
              <a:t>CSR_The</a:t>
            </a:r>
            <a:r>
              <a:rPr lang="en-US" altLang="ko-KR" sz="1400" b="1" dirty="0">
                <a:latin typeface="+mn-ea"/>
              </a:rPr>
              <a:t> Oxford Handbook/2008/</a:t>
            </a:r>
            <a:r>
              <a:rPr lang="ko-KR" altLang="en-US" sz="1400" b="1" dirty="0">
                <a:latin typeface="+mn-ea"/>
              </a:rPr>
              <a:t>제</a:t>
            </a:r>
            <a:r>
              <a:rPr lang="en-US" altLang="ko-KR" sz="1400" b="1" dirty="0">
                <a:latin typeface="+mn-ea"/>
              </a:rPr>
              <a:t>2</a:t>
            </a:r>
            <a:r>
              <a:rPr lang="ko-KR" altLang="en-US" sz="1400" b="1" dirty="0">
                <a:latin typeface="+mn-ea"/>
              </a:rPr>
              <a:t>장</a:t>
            </a:r>
            <a:r>
              <a:rPr lang="en-US" altLang="ko-KR" sz="1400" b="1" dirty="0">
                <a:latin typeface="+mn-ea"/>
              </a:rPr>
              <a:t>)』</a:t>
            </a:r>
            <a:r>
              <a:rPr lang="ko-KR" altLang="en-US" sz="1400" b="1" dirty="0">
                <a:latin typeface="+mn-ea"/>
              </a:rPr>
              <a:t>를 참고하여 </a:t>
            </a:r>
            <a:r>
              <a:rPr lang="en-US" altLang="ko-KR" sz="1400" b="1" dirty="0">
                <a:latin typeface="+mn-ea"/>
              </a:rPr>
              <a:t>18</a:t>
            </a:r>
            <a:r>
              <a:rPr lang="ko-KR" altLang="en-US" sz="1400" b="1" dirty="0">
                <a:latin typeface="+mn-ea"/>
              </a:rPr>
              <a:t>세기 산업혁명 이후 </a:t>
            </a:r>
            <a:r>
              <a:rPr lang="en-US" altLang="ko-KR" sz="1400" b="1" dirty="0">
                <a:latin typeface="+mn-ea"/>
              </a:rPr>
              <a:t>1950</a:t>
            </a:r>
            <a:r>
              <a:rPr lang="ko-KR" altLang="en-US" sz="1400" b="1" dirty="0">
                <a:latin typeface="+mn-ea"/>
              </a:rPr>
              <a:t>년 이전까지 </a:t>
            </a:r>
            <a:r>
              <a:rPr lang="en-US" altLang="ko-KR" sz="1400" b="1" dirty="0">
                <a:latin typeface="+mn-ea"/>
              </a:rPr>
              <a:t>CSR</a:t>
            </a:r>
            <a:r>
              <a:rPr lang="ko-KR" altLang="en-US" sz="1400" b="1" dirty="0">
                <a:latin typeface="+mn-ea"/>
              </a:rPr>
              <a:t>를 정리함</a:t>
            </a:r>
          </a:p>
        </p:txBody>
      </p:sp>
      <p:pic>
        <p:nvPicPr>
          <p:cNvPr id="1028" name="Picture 4" descr="The Oxford Handbook of Corporate Social ResponsibilityCrane, Andrew | Oxford  Univ Pr on Demand- 교보문고">
            <a:extLst>
              <a:ext uri="{FF2B5EF4-FFF2-40B4-BE49-F238E27FC236}">
                <a16:creationId xmlns:a16="http://schemas.microsoft.com/office/drawing/2014/main" id="{1D40799B-CCD2-4A62-BDE1-78CDA13576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3942" y="3555072"/>
            <a:ext cx="1934216" cy="2801278"/>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6784F086-A3B3-44D9-9D39-0466711BDB3C}"/>
              </a:ext>
            </a:extLst>
          </p:cNvPr>
          <p:cNvSpPr txBox="1"/>
          <p:nvPr/>
        </p:nvSpPr>
        <p:spPr>
          <a:xfrm>
            <a:off x="3467129" y="4505846"/>
            <a:ext cx="7479029" cy="954107"/>
          </a:xfrm>
          <a:prstGeom prst="rect">
            <a:avLst/>
          </a:prstGeom>
          <a:noFill/>
        </p:spPr>
        <p:txBody>
          <a:bodyPr wrap="square">
            <a:spAutoFit/>
          </a:bodyPr>
          <a:lstStyle/>
          <a:p>
            <a:r>
              <a:rPr lang="en-US" altLang="ko-KR" sz="1400" b="1" dirty="0">
                <a:latin typeface="+mn-ea"/>
              </a:rPr>
              <a:t>2010</a:t>
            </a:r>
            <a:r>
              <a:rPr lang="ko-KR" altLang="en-US" sz="1400" b="1" dirty="0">
                <a:latin typeface="+mn-ea"/>
              </a:rPr>
              <a:t>년에 제정된 사회적 책임 가이드라인 </a:t>
            </a:r>
            <a:r>
              <a:rPr lang="en-US" altLang="ko-KR" sz="1400" b="1" dirty="0">
                <a:latin typeface="+mn-ea"/>
              </a:rPr>
              <a:t>『ISO26000』</a:t>
            </a:r>
          </a:p>
          <a:p>
            <a:endParaRPr lang="en-US" altLang="ko-KR" sz="1400" b="1" dirty="0">
              <a:latin typeface="+mn-ea"/>
            </a:endParaRPr>
          </a:p>
          <a:p>
            <a:r>
              <a:rPr lang="en-US" altLang="ko-KR" sz="1400" b="1" dirty="0">
                <a:latin typeface="+mn-ea"/>
              </a:rPr>
              <a:t>1.</a:t>
            </a:r>
            <a:r>
              <a:rPr lang="ko-KR" altLang="en-US" sz="1400" b="1" dirty="0">
                <a:latin typeface="+mn-ea"/>
              </a:rPr>
              <a:t>거버넌스</a:t>
            </a:r>
            <a:r>
              <a:rPr lang="en-US" altLang="ko-KR" sz="1400" b="1" dirty="0">
                <a:latin typeface="+mn-ea"/>
              </a:rPr>
              <a:t>, 2.</a:t>
            </a:r>
            <a:r>
              <a:rPr lang="ko-KR" altLang="en-US" sz="1400" b="1" dirty="0">
                <a:latin typeface="+mn-ea"/>
              </a:rPr>
              <a:t>인권</a:t>
            </a:r>
            <a:r>
              <a:rPr lang="en-US" altLang="ko-KR" sz="1400" b="1" dirty="0">
                <a:latin typeface="+mn-ea"/>
              </a:rPr>
              <a:t>, 3.</a:t>
            </a:r>
            <a:r>
              <a:rPr lang="ko-KR" altLang="en-US" sz="1400" b="1" dirty="0">
                <a:latin typeface="+mn-ea"/>
              </a:rPr>
              <a:t>노동</a:t>
            </a:r>
            <a:r>
              <a:rPr lang="en-US" altLang="ko-KR" sz="1400" b="1" dirty="0">
                <a:latin typeface="+mn-ea"/>
              </a:rPr>
              <a:t>, 4.</a:t>
            </a:r>
            <a:r>
              <a:rPr lang="ko-KR" altLang="en-US" sz="1400" b="1" dirty="0">
                <a:latin typeface="+mn-ea"/>
              </a:rPr>
              <a:t>환경</a:t>
            </a:r>
            <a:r>
              <a:rPr lang="en-US" altLang="ko-KR" sz="1400" b="1" dirty="0">
                <a:latin typeface="+mn-ea"/>
              </a:rPr>
              <a:t>, 5.</a:t>
            </a:r>
            <a:r>
              <a:rPr lang="ko-KR" altLang="en-US" sz="1400" b="1" dirty="0">
                <a:latin typeface="+mn-ea"/>
              </a:rPr>
              <a:t>고객</a:t>
            </a:r>
            <a:r>
              <a:rPr lang="en-US" altLang="ko-KR" sz="1400" b="1" dirty="0">
                <a:latin typeface="+mn-ea"/>
              </a:rPr>
              <a:t>, 6.</a:t>
            </a:r>
            <a:r>
              <a:rPr lang="ko-KR" altLang="en-US" sz="1400" b="1" dirty="0">
                <a:latin typeface="+mn-ea"/>
              </a:rPr>
              <a:t>공정</a:t>
            </a:r>
            <a:r>
              <a:rPr lang="en-US" altLang="ko-KR" sz="1400" b="1" dirty="0">
                <a:latin typeface="+mn-ea"/>
              </a:rPr>
              <a:t>(</a:t>
            </a:r>
            <a:r>
              <a:rPr lang="ko-KR" altLang="en-US" sz="1400" b="1" dirty="0">
                <a:latin typeface="+mn-ea"/>
              </a:rPr>
              <a:t>윤리</a:t>
            </a:r>
            <a:r>
              <a:rPr lang="en-US" altLang="ko-KR" sz="1400" b="1" dirty="0">
                <a:latin typeface="+mn-ea"/>
              </a:rPr>
              <a:t>)</a:t>
            </a:r>
            <a:r>
              <a:rPr lang="ko-KR" altLang="en-US" sz="1400" b="1" dirty="0">
                <a:latin typeface="+mn-ea"/>
              </a:rPr>
              <a:t>운영</a:t>
            </a:r>
            <a:r>
              <a:rPr lang="en-US" altLang="ko-KR" sz="1400" b="1" dirty="0">
                <a:latin typeface="+mn-ea"/>
              </a:rPr>
              <a:t>, 7.</a:t>
            </a:r>
            <a:r>
              <a:rPr lang="ko-KR" altLang="en-US" sz="1400" b="1" dirty="0">
                <a:latin typeface="+mn-ea"/>
              </a:rPr>
              <a:t>지역사회 참여와 발전</a:t>
            </a:r>
            <a:r>
              <a:rPr lang="en-US" altLang="ko-KR" sz="1400" b="1" dirty="0">
                <a:latin typeface="+mn-ea"/>
              </a:rPr>
              <a:t>(</a:t>
            </a:r>
            <a:r>
              <a:rPr lang="ko-KR" altLang="en-US" sz="1400" b="1" dirty="0">
                <a:latin typeface="+mn-ea"/>
              </a:rPr>
              <a:t>사회공헌</a:t>
            </a:r>
            <a:r>
              <a:rPr lang="en-US" altLang="ko-KR" sz="1400" b="1" dirty="0">
                <a:latin typeface="+mn-ea"/>
              </a:rPr>
              <a:t>) </a:t>
            </a:r>
            <a:r>
              <a:rPr lang="ko-KR" altLang="en-US" sz="1400" b="1" dirty="0">
                <a:latin typeface="+mn-ea"/>
              </a:rPr>
              <a:t>등 </a:t>
            </a:r>
            <a:r>
              <a:rPr lang="en-US" altLang="ko-KR" sz="1400" b="1" dirty="0">
                <a:latin typeface="+mn-ea"/>
              </a:rPr>
              <a:t>7</a:t>
            </a:r>
            <a:r>
              <a:rPr lang="ko-KR" altLang="en-US" sz="1400" b="1" dirty="0">
                <a:latin typeface="+mn-ea"/>
              </a:rPr>
              <a:t>가지 핵심영역</a:t>
            </a:r>
          </a:p>
        </p:txBody>
      </p:sp>
    </p:spTree>
    <p:extLst>
      <p:ext uri="{BB962C8B-B14F-4D97-AF65-F5344CB8AC3E}">
        <p14:creationId xmlns:p14="http://schemas.microsoft.com/office/powerpoint/2010/main" val="42829370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슬라이드 번호 개체 틀 3">
            <a:extLst>
              <a:ext uri="{FF2B5EF4-FFF2-40B4-BE49-F238E27FC236}">
                <a16:creationId xmlns:a16="http://schemas.microsoft.com/office/drawing/2014/main" id="{DEF13E79-61E3-4454-B0F5-D862567F80FC}"/>
              </a:ext>
            </a:extLst>
          </p:cNvPr>
          <p:cNvSpPr>
            <a:spLocks noGrp="1"/>
          </p:cNvSpPr>
          <p:nvPr>
            <p:ph type="sldNum" sz="quarter" idx="12"/>
          </p:nvPr>
        </p:nvSpPr>
        <p:spPr>
          <a:xfrm>
            <a:off x="8610600" y="6356350"/>
            <a:ext cx="2743200" cy="365125"/>
          </a:xfrm>
        </p:spPr>
        <p:txBody>
          <a:bodyPr/>
          <a:lstStyle/>
          <a:p>
            <a:fld id="{742C9348-5ACF-40B9-901F-7F0003B996B9}" type="slidenum">
              <a:rPr lang="ko-KR" altLang="en-US" smtClean="0"/>
              <a:t>14</a:t>
            </a:fld>
            <a:endParaRPr lang="ko-KR" altLang="en-US" dirty="0"/>
          </a:p>
        </p:txBody>
      </p:sp>
      <p:sp>
        <p:nvSpPr>
          <p:cNvPr id="21" name="직사각형 20">
            <a:extLst>
              <a:ext uri="{FF2B5EF4-FFF2-40B4-BE49-F238E27FC236}">
                <a16:creationId xmlns:a16="http://schemas.microsoft.com/office/drawing/2014/main" id="{1353836F-B0BF-408A-9ECA-4BAF89DFC538}"/>
              </a:ext>
            </a:extLst>
          </p:cNvPr>
          <p:cNvSpPr/>
          <p:nvPr/>
        </p:nvSpPr>
        <p:spPr>
          <a:xfrm>
            <a:off x="929470" y="303295"/>
            <a:ext cx="4094216" cy="454292"/>
          </a:xfrm>
          <a:prstGeom prst="rect">
            <a:avLst/>
          </a:prstGeom>
        </p:spPr>
        <p:txBody>
          <a:bodyPr wrap="square">
            <a:spAutoFit/>
          </a:bodyPr>
          <a:lstStyle/>
          <a:p>
            <a:pPr>
              <a:lnSpc>
                <a:spcPct val="150000"/>
              </a:lnSpc>
            </a:pPr>
            <a:r>
              <a:rPr lang="ko-KR" altLang="en-US" b="1" dirty="0">
                <a:latin typeface="+mn-ea"/>
                <a:cs typeface="Times New Roman" pitchFamily="18" charset="0"/>
              </a:rPr>
              <a:t>서론</a:t>
            </a:r>
          </a:p>
        </p:txBody>
      </p:sp>
      <p:sp>
        <p:nvSpPr>
          <p:cNvPr id="22" name="직사각형 21">
            <a:extLst>
              <a:ext uri="{FF2B5EF4-FFF2-40B4-BE49-F238E27FC236}">
                <a16:creationId xmlns:a16="http://schemas.microsoft.com/office/drawing/2014/main" id="{F140986D-4E74-4C9F-B86D-ECBB45CB4F38}"/>
              </a:ext>
            </a:extLst>
          </p:cNvPr>
          <p:cNvSpPr/>
          <p:nvPr/>
        </p:nvSpPr>
        <p:spPr>
          <a:xfrm>
            <a:off x="503808" y="208614"/>
            <a:ext cx="495649" cy="585288"/>
          </a:xfrm>
          <a:prstGeom prst="rect">
            <a:avLst/>
          </a:prstGeom>
        </p:spPr>
        <p:txBody>
          <a:bodyPr wrap="none">
            <a:spAutoFit/>
          </a:bodyPr>
          <a:lstStyle/>
          <a:p>
            <a:pPr>
              <a:lnSpc>
                <a:spcPct val="150000"/>
              </a:lnSpc>
            </a:pPr>
            <a:r>
              <a:rPr lang="en-US" altLang="ko-KR" sz="2426" b="1" dirty="0">
                <a:solidFill>
                  <a:schemeClr val="bg1">
                    <a:lumMod val="75000"/>
                  </a:schemeClr>
                </a:solidFill>
                <a:latin typeface="Times New Roman" pitchFamily="18" charset="0"/>
                <a:ea typeface="맑은 고딕" pitchFamily="50" charset="-127"/>
                <a:cs typeface="Times New Roman" pitchFamily="18" charset="0"/>
              </a:rPr>
              <a:t>0</a:t>
            </a:r>
            <a:r>
              <a:rPr lang="en-US" altLang="ko-KR" sz="2426" b="1" dirty="0">
                <a:solidFill>
                  <a:srgbClr val="C00000"/>
                </a:solidFill>
                <a:latin typeface="Times New Roman" pitchFamily="18" charset="0"/>
                <a:ea typeface="맑은 고딕" pitchFamily="50" charset="-127"/>
                <a:cs typeface="Times New Roman" pitchFamily="18" charset="0"/>
              </a:rPr>
              <a:t>1</a:t>
            </a:r>
          </a:p>
        </p:txBody>
      </p:sp>
      <p:sp>
        <p:nvSpPr>
          <p:cNvPr id="23" name="직사각형 22"/>
          <p:cNvSpPr/>
          <p:nvPr/>
        </p:nvSpPr>
        <p:spPr>
          <a:xfrm>
            <a:off x="751632" y="1085737"/>
            <a:ext cx="8928992" cy="369332"/>
          </a:xfrm>
          <a:prstGeom prst="rect">
            <a:avLst/>
          </a:prstGeom>
        </p:spPr>
        <p:txBody>
          <a:bodyPr wrap="square">
            <a:spAutoFit/>
          </a:bodyPr>
          <a:lstStyle/>
          <a:p>
            <a:pPr>
              <a:defRPr/>
            </a:pPr>
            <a:r>
              <a:rPr lang="ko-KR" altLang="en-US" kern="0" dirty="0">
                <a:solidFill>
                  <a:srgbClr val="000000"/>
                </a:solidFill>
                <a:latin typeface="휴먼명조"/>
                <a:ea typeface="휴먼명조"/>
              </a:rPr>
              <a:t>□ </a:t>
            </a:r>
            <a:r>
              <a:rPr lang="ko-KR" altLang="en-US" b="1" dirty="0">
                <a:latin typeface="맑은 고딕" pitchFamily="50" charset="-127"/>
              </a:rPr>
              <a:t>왜 경영자는 </a:t>
            </a:r>
            <a:r>
              <a:rPr lang="en-US" altLang="ko-KR" b="1" dirty="0">
                <a:latin typeface="맑은 고딕" pitchFamily="50" charset="-127"/>
              </a:rPr>
              <a:t>CSR(ESG) </a:t>
            </a:r>
            <a:r>
              <a:rPr lang="ko-KR" altLang="en-US" b="1" dirty="0">
                <a:latin typeface="맑은 고딕" pitchFamily="50" charset="-127"/>
              </a:rPr>
              <a:t>활동을 할까</a:t>
            </a:r>
            <a:r>
              <a:rPr lang="en-US" altLang="ko-KR" b="1" dirty="0">
                <a:latin typeface="맑은 고딕" pitchFamily="50" charset="-127"/>
              </a:rPr>
              <a:t>?</a:t>
            </a:r>
            <a:endParaRPr lang="ko-KR" altLang="en-US" b="1" dirty="0">
              <a:latin typeface="맑은 고딕" pitchFamily="50" charset="-127"/>
            </a:endParaRPr>
          </a:p>
        </p:txBody>
      </p:sp>
      <p:sp>
        <p:nvSpPr>
          <p:cNvPr id="24" name="직사각형 23">
            <a:extLst>
              <a:ext uri="{FF2B5EF4-FFF2-40B4-BE49-F238E27FC236}">
                <a16:creationId xmlns:a16="http://schemas.microsoft.com/office/drawing/2014/main" id="{A184E8AB-7E87-47CA-8189-0A35E41DC915}"/>
              </a:ext>
            </a:extLst>
          </p:cNvPr>
          <p:cNvSpPr/>
          <p:nvPr/>
        </p:nvSpPr>
        <p:spPr>
          <a:xfrm>
            <a:off x="929470" y="1595021"/>
            <a:ext cx="9235784" cy="4978992"/>
          </a:xfrm>
          <a:prstGeom prst="rect">
            <a:avLst/>
          </a:prstGeom>
        </p:spPr>
        <p:txBody>
          <a:bodyPr wrap="square">
            <a:spAutoFit/>
          </a:bodyPr>
          <a:lstStyle/>
          <a:p>
            <a:pPr marL="285750" indent="-285750">
              <a:lnSpc>
                <a:spcPct val="120000"/>
              </a:lnSpc>
              <a:buFont typeface="Arial" panose="020B0604020202020204" pitchFamily="34" charset="0"/>
              <a:buChar char="•"/>
            </a:pPr>
            <a:r>
              <a:rPr lang="ko-KR" altLang="en-US" sz="1400" b="1" dirty="0">
                <a:latin typeface="+mn-ea"/>
                <a:sym typeface="Wingdings" panose="05000000000000000000" pitchFamily="2" charset="2"/>
              </a:rPr>
              <a:t>생산성 향상 </a:t>
            </a:r>
            <a:r>
              <a:rPr lang="en-US" altLang="ko-KR" sz="1400" b="1" dirty="0">
                <a:latin typeface="+mn-ea"/>
                <a:sym typeface="Wingdings" panose="05000000000000000000" pitchFamily="2" charset="2"/>
              </a:rPr>
              <a:t>= </a:t>
            </a:r>
            <a:r>
              <a:rPr lang="ko-KR" altLang="en-US" sz="1400" b="1" dirty="0">
                <a:latin typeface="+mn-ea"/>
                <a:sym typeface="Wingdings" panose="05000000000000000000" pitchFamily="2" charset="2"/>
              </a:rPr>
              <a:t>노동환경과 노동자의 생활환경 향상</a:t>
            </a:r>
            <a:br>
              <a:rPr lang="en-US" altLang="ko-KR" sz="1400" dirty="0">
                <a:latin typeface="+mn-ea"/>
                <a:sym typeface="Wingdings" panose="05000000000000000000" pitchFamily="2" charset="2"/>
              </a:rPr>
            </a:br>
            <a:r>
              <a:rPr lang="en-US" altLang="ko-KR" sz="1400" dirty="0">
                <a:latin typeface="+mn-ea"/>
                <a:sym typeface="Wingdings" panose="05000000000000000000" pitchFamily="2" charset="2"/>
              </a:rPr>
              <a:t>- </a:t>
            </a:r>
            <a:r>
              <a:rPr lang="ko-KR" altLang="en-US" sz="1400" dirty="0">
                <a:latin typeface="+mn-ea"/>
                <a:sym typeface="Wingdings" panose="05000000000000000000" pitchFamily="2" charset="2"/>
              </a:rPr>
              <a:t>기업의 공공복지 서비스 </a:t>
            </a:r>
            <a:r>
              <a:rPr lang="en-US" altLang="ko-KR" sz="1400" dirty="0">
                <a:latin typeface="+mn-ea"/>
                <a:sym typeface="Wingdings" panose="05000000000000000000" pitchFamily="2" charset="2"/>
              </a:rPr>
              <a:t>(</a:t>
            </a:r>
            <a:r>
              <a:rPr lang="ko-KR" altLang="en-US" sz="1400" dirty="0">
                <a:latin typeface="+mn-ea"/>
                <a:sym typeface="Wingdings" panose="05000000000000000000" pitchFamily="2" charset="2"/>
              </a:rPr>
              <a:t>주거지원</a:t>
            </a:r>
            <a:r>
              <a:rPr lang="en-US" altLang="ko-KR" sz="1400" dirty="0">
                <a:latin typeface="+mn-ea"/>
                <a:sym typeface="Wingdings" panose="05000000000000000000" pitchFamily="2" charset="2"/>
              </a:rPr>
              <a:t>, </a:t>
            </a:r>
            <a:r>
              <a:rPr lang="ko-KR" altLang="en-US" sz="1400" dirty="0">
                <a:latin typeface="+mn-ea"/>
                <a:sym typeface="Wingdings" panose="05000000000000000000" pitchFamily="2" charset="2"/>
              </a:rPr>
              <a:t>의료지원</a:t>
            </a:r>
            <a:r>
              <a:rPr lang="en-US" altLang="ko-KR" sz="1400" dirty="0">
                <a:latin typeface="+mn-ea"/>
                <a:sym typeface="Wingdings" panose="05000000000000000000" pitchFamily="2" charset="2"/>
              </a:rPr>
              <a:t>, </a:t>
            </a:r>
            <a:r>
              <a:rPr lang="ko-KR" altLang="en-US" sz="1400" dirty="0">
                <a:latin typeface="+mn-ea"/>
                <a:sym typeface="Wingdings" panose="05000000000000000000" pitchFamily="2" charset="2"/>
              </a:rPr>
              <a:t>교육지원 등</a:t>
            </a:r>
            <a:r>
              <a:rPr lang="en-US" altLang="ko-KR" sz="1400" dirty="0">
                <a:latin typeface="+mn-ea"/>
                <a:sym typeface="Wingdings" panose="05000000000000000000" pitchFamily="2" charset="2"/>
              </a:rPr>
              <a:t>)</a:t>
            </a:r>
          </a:p>
          <a:p>
            <a:pPr marL="285750" indent="-285750">
              <a:lnSpc>
                <a:spcPct val="120000"/>
              </a:lnSpc>
              <a:buFont typeface="Arial" panose="020B0604020202020204" pitchFamily="34" charset="0"/>
              <a:buChar char="•"/>
            </a:pPr>
            <a:r>
              <a:rPr lang="en-US" altLang="ko-KR" sz="1400" dirty="0">
                <a:latin typeface="+mn-ea"/>
                <a:sym typeface="Wingdings" panose="05000000000000000000" pitchFamily="2" charset="2"/>
              </a:rPr>
              <a:t>- </a:t>
            </a:r>
            <a:r>
              <a:rPr lang="ko-KR" altLang="en-US" sz="1400" dirty="0">
                <a:latin typeface="+mn-ea"/>
                <a:sym typeface="Wingdings" panose="05000000000000000000" pitchFamily="2" charset="2"/>
              </a:rPr>
              <a:t>건강한 노동자를 보호함으로써 숙련도와 기술력 향상 </a:t>
            </a:r>
            <a:r>
              <a:rPr lang="en-US" altLang="ko-KR" sz="1400" dirty="0">
                <a:latin typeface="+mn-ea"/>
                <a:sym typeface="Wingdings" panose="05000000000000000000" pitchFamily="2" charset="2"/>
              </a:rPr>
              <a:t>(</a:t>
            </a:r>
            <a:r>
              <a:rPr lang="ko-KR" altLang="en-US" sz="1400" dirty="0">
                <a:latin typeface="+mn-ea"/>
                <a:sym typeface="Wingdings" panose="05000000000000000000" pitchFamily="2" charset="2"/>
              </a:rPr>
              <a:t>기업의 안정성</a:t>
            </a:r>
            <a:r>
              <a:rPr lang="en-US" altLang="ko-KR" sz="1400" dirty="0">
                <a:latin typeface="+mn-ea"/>
                <a:sym typeface="Wingdings" panose="05000000000000000000" pitchFamily="2" charset="2"/>
              </a:rPr>
              <a:t>), </a:t>
            </a:r>
            <a:r>
              <a:rPr lang="ko-KR" altLang="en-US" sz="1400" dirty="0">
                <a:latin typeface="+mn-ea"/>
                <a:sym typeface="Wingdings" panose="05000000000000000000" pitchFamily="2" charset="2"/>
              </a:rPr>
              <a:t>현재는 조정원가</a:t>
            </a:r>
            <a:r>
              <a:rPr lang="en-US" altLang="ko-KR" sz="1400" dirty="0">
                <a:latin typeface="+mn-ea"/>
                <a:sym typeface="Wingdings" panose="05000000000000000000" pitchFamily="2" charset="2"/>
              </a:rPr>
              <a:t>(adjusted cost</a:t>
            </a:r>
            <a:br>
              <a:rPr lang="en-US" altLang="ko-KR" sz="1400" dirty="0">
                <a:latin typeface="+mn-ea"/>
                <a:sym typeface="Wingdings" panose="05000000000000000000" pitchFamily="2" charset="2"/>
              </a:rPr>
            </a:br>
            <a:r>
              <a:rPr lang="en-US" altLang="ko-KR" sz="1400" dirty="0">
                <a:latin typeface="+mn-ea"/>
                <a:sym typeface="Wingdings" panose="05000000000000000000" pitchFamily="2" charset="2"/>
              </a:rPr>
              <a:t>- </a:t>
            </a:r>
            <a:r>
              <a:rPr lang="ko-KR" altLang="en-US" sz="1400" dirty="0">
                <a:latin typeface="+mn-ea"/>
                <a:sym typeface="Wingdings" panose="05000000000000000000" pitchFamily="2" charset="2"/>
              </a:rPr>
              <a:t>조정원가</a:t>
            </a:r>
            <a:r>
              <a:rPr lang="en-US" altLang="ko-KR" sz="1400" dirty="0">
                <a:latin typeface="+mn-ea"/>
                <a:sym typeface="Wingdings" panose="05000000000000000000" pitchFamily="2" charset="2"/>
              </a:rPr>
              <a:t>(adjusted cost)</a:t>
            </a:r>
            <a:r>
              <a:rPr lang="ko-KR" altLang="en-US" sz="1400" dirty="0">
                <a:latin typeface="+mn-ea"/>
                <a:sym typeface="Wingdings" panose="05000000000000000000" pitchFamily="2" charset="2"/>
              </a:rPr>
              <a:t>를</a:t>
            </a:r>
            <a:r>
              <a:rPr lang="en-US" altLang="ko-KR" sz="1400" dirty="0">
                <a:latin typeface="+mn-ea"/>
                <a:sym typeface="Wingdings" panose="05000000000000000000" pitchFamily="2" charset="2"/>
              </a:rPr>
              <a:t> </a:t>
            </a:r>
            <a:r>
              <a:rPr lang="ko-KR" altLang="en-US" sz="1400" dirty="0">
                <a:latin typeface="+mn-ea"/>
                <a:sym typeface="Wingdings" panose="05000000000000000000" pitchFamily="2" charset="2"/>
              </a:rPr>
              <a:t>줄이기 위한 하나의 수단</a:t>
            </a:r>
            <a:br>
              <a:rPr lang="en-US" altLang="ko-KR" sz="1400" dirty="0">
                <a:latin typeface="+mn-ea"/>
                <a:sym typeface="Wingdings" panose="05000000000000000000" pitchFamily="2" charset="2"/>
              </a:rPr>
            </a:br>
            <a:endParaRPr lang="en-US" altLang="ko-KR" sz="1400" dirty="0">
              <a:latin typeface="+mn-ea"/>
              <a:sym typeface="Wingdings" panose="05000000000000000000" pitchFamily="2" charset="2"/>
            </a:endParaRPr>
          </a:p>
          <a:p>
            <a:pPr marL="285750" indent="-285750">
              <a:lnSpc>
                <a:spcPct val="120000"/>
              </a:lnSpc>
              <a:buFont typeface="Arial" panose="020B0604020202020204" pitchFamily="34" charset="0"/>
              <a:buChar char="•"/>
            </a:pPr>
            <a:r>
              <a:rPr lang="ko-KR" altLang="en-US" sz="1400" b="1" dirty="0">
                <a:latin typeface="+mn-ea"/>
                <a:sym typeface="Wingdings" panose="05000000000000000000" pitchFamily="2" charset="2"/>
              </a:rPr>
              <a:t>기업가의 개인적 신념</a:t>
            </a:r>
            <a:br>
              <a:rPr lang="en-US" altLang="ko-KR" sz="1400" dirty="0">
                <a:latin typeface="+mn-ea"/>
                <a:sym typeface="Wingdings" panose="05000000000000000000" pitchFamily="2" charset="2"/>
              </a:rPr>
            </a:br>
            <a:r>
              <a:rPr lang="en-US" altLang="ko-KR" sz="1400" dirty="0">
                <a:latin typeface="+mn-ea"/>
                <a:sym typeface="Wingdings" panose="05000000000000000000" pitchFamily="2" charset="2"/>
              </a:rPr>
              <a:t>- </a:t>
            </a:r>
            <a:r>
              <a:rPr lang="ko-KR" altLang="en-US" sz="1400" dirty="0" err="1">
                <a:latin typeface="+mn-ea"/>
                <a:sym typeface="Wingdings" panose="05000000000000000000" pitchFamily="2" charset="2"/>
              </a:rPr>
              <a:t>카더베리</a:t>
            </a:r>
            <a:r>
              <a:rPr lang="ko-KR" altLang="en-US" sz="1400" dirty="0">
                <a:latin typeface="+mn-ea"/>
                <a:sym typeface="Wingdings" panose="05000000000000000000" pitchFamily="2" charset="2"/>
              </a:rPr>
              <a:t> </a:t>
            </a:r>
            <a:r>
              <a:rPr lang="ko-KR" altLang="en-US" sz="1400" dirty="0" err="1">
                <a:latin typeface="+mn-ea"/>
                <a:sym typeface="Wingdings" panose="05000000000000000000" pitchFamily="2" charset="2"/>
              </a:rPr>
              <a:t>초콜렛</a:t>
            </a:r>
            <a:r>
              <a:rPr lang="en-US" altLang="ko-KR" sz="1400" dirty="0">
                <a:latin typeface="+mn-ea"/>
                <a:sym typeface="Wingdings" panose="05000000000000000000" pitchFamily="2" charset="2"/>
              </a:rPr>
              <a:t>(1893 </a:t>
            </a:r>
            <a:r>
              <a:rPr lang="ko-KR" altLang="en-US" sz="1400" dirty="0">
                <a:latin typeface="+mn-ea"/>
                <a:sym typeface="Wingdings" panose="05000000000000000000" pitchFamily="2" charset="2"/>
              </a:rPr>
              <a:t>설립</a:t>
            </a:r>
            <a:r>
              <a:rPr lang="en-US" altLang="ko-KR" sz="1400" dirty="0">
                <a:latin typeface="+mn-ea"/>
                <a:sym typeface="Wingdings" panose="05000000000000000000" pitchFamily="2" charset="2"/>
              </a:rPr>
              <a:t>): </a:t>
            </a:r>
            <a:r>
              <a:rPr lang="ko-KR" altLang="en-US" sz="1400" dirty="0">
                <a:latin typeface="+mn-ea"/>
                <a:sym typeface="Wingdings" panose="05000000000000000000" pitchFamily="2" charset="2"/>
              </a:rPr>
              <a:t>아동노동 반대</a:t>
            </a:r>
            <a:r>
              <a:rPr lang="en-US" altLang="ko-KR" sz="1400" dirty="0">
                <a:latin typeface="+mn-ea"/>
                <a:sym typeface="Wingdings" panose="05000000000000000000" pitchFamily="2" charset="2"/>
              </a:rPr>
              <a:t>, </a:t>
            </a:r>
            <a:r>
              <a:rPr lang="ko-KR" altLang="en-US" sz="1400" dirty="0">
                <a:latin typeface="+mn-ea"/>
                <a:sym typeface="Wingdings" panose="05000000000000000000" pitchFamily="2" charset="2"/>
              </a:rPr>
              <a:t>노예제도 반대</a:t>
            </a:r>
            <a:r>
              <a:rPr lang="en-US" altLang="ko-KR" sz="1400" dirty="0">
                <a:latin typeface="+mn-ea"/>
                <a:sym typeface="Wingdings" panose="05000000000000000000" pitchFamily="2" charset="2"/>
              </a:rPr>
              <a:t>, </a:t>
            </a:r>
            <a:r>
              <a:rPr lang="ko-KR" altLang="en-US" sz="1400" dirty="0">
                <a:latin typeface="+mn-ea"/>
                <a:sym typeface="Wingdings" panose="05000000000000000000" pitchFamily="2" charset="2"/>
              </a:rPr>
              <a:t>공정무역 등</a:t>
            </a:r>
            <a:br>
              <a:rPr lang="en-US" altLang="ko-KR" sz="1400" dirty="0">
                <a:latin typeface="+mn-ea"/>
                <a:sym typeface="Wingdings" panose="05000000000000000000" pitchFamily="2" charset="2"/>
              </a:rPr>
            </a:br>
            <a:endParaRPr lang="en-US" altLang="ko-KR" sz="1400" dirty="0">
              <a:latin typeface="+mn-ea"/>
              <a:sym typeface="Wingdings" panose="05000000000000000000" pitchFamily="2" charset="2"/>
            </a:endParaRPr>
          </a:p>
          <a:p>
            <a:pPr marL="285750" indent="-285750">
              <a:lnSpc>
                <a:spcPct val="120000"/>
              </a:lnSpc>
              <a:buFont typeface="Arial" panose="020B0604020202020204" pitchFamily="34" charset="0"/>
              <a:buChar char="•"/>
            </a:pPr>
            <a:endParaRPr lang="en-US" altLang="ko-KR" sz="1400" dirty="0">
              <a:latin typeface="+mn-ea"/>
              <a:sym typeface="Wingdings" panose="05000000000000000000" pitchFamily="2" charset="2"/>
            </a:endParaRPr>
          </a:p>
          <a:p>
            <a:pPr marL="285750" indent="-285750">
              <a:lnSpc>
                <a:spcPct val="120000"/>
              </a:lnSpc>
              <a:buFont typeface="Arial" panose="020B0604020202020204" pitchFamily="34" charset="0"/>
              <a:buChar char="•"/>
            </a:pPr>
            <a:r>
              <a:rPr lang="ko-KR" altLang="en-US" sz="1400" b="1" dirty="0">
                <a:latin typeface="+mn-ea"/>
                <a:sym typeface="Wingdings" panose="05000000000000000000" pitchFamily="2" charset="2"/>
              </a:rPr>
              <a:t>이후 </a:t>
            </a:r>
            <a:r>
              <a:rPr lang="en-US" altLang="ko-KR" sz="1400" b="1" dirty="0">
                <a:latin typeface="+mn-ea"/>
                <a:sym typeface="Wingdings" panose="05000000000000000000" pitchFamily="2" charset="2"/>
              </a:rPr>
              <a:t>1950</a:t>
            </a:r>
            <a:r>
              <a:rPr lang="ko-KR" altLang="en-US" sz="1400" b="1" dirty="0">
                <a:latin typeface="+mn-ea"/>
                <a:sym typeface="Wingdings" panose="05000000000000000000" pitchFamily="2" charset="2"/>
              </a:rPr>
              <a:t>년 이전까지 </a:t>
            </a:r>
            <a:r>
              <a:rPr lang="en-US" altLang="ko-KR" sz="1400" b="1" dirty="0">
                <a:latin typeface="+mn-ea"/>
                <a:sym typeface="Wingdings" panose="05000000000000000000" pitchFamily="2" charset="2"/>
              </a:rPr>
              <a:t>(</a:t>
            </a:r>
            <a:r>
              <a:rPr lang="ko-KR" altLang="en-US" sz="1400" b="1" dirty="0">
                <a:latin typeface="+mn-ea"/>
                <a:sym typeface="Wingdings" panose="05000000000000000000" pitchFamily="2" charset="2"/>
              </a:rPr>
              <a:t>자선의 시대</a:t>
            </a:r>
            <a:r>
              <a:rPr lang="en-US" altLang="ko-KR" sz="1400" b="1" dirty="0">
                <a:latin typeface="+mn-ea"/>
                <a:sym typeface="Wingdings" panose="05000000000000000000" pitchFamily="2" charset="2"/>
              </a:rPr>
              <a:t>) </a:t>
            </a:r>
            <a:r>
              <a:rPr lang="ko-KR" altLang="en-US" sz="1400" b="1" dirty="0">
                <a:latin typeface="+mn-ea"/>
                <a:sym typeface="Wingdings" panose="05000000000000000000" pitchFamily="2" charset="2"/>
              </a:rPr>
              <a:t>였다면</a:t>
            </a:r>
            <a:r>
              <a:rPr lang="en-US" altLang="ko-KR" sz="1400" b="1" dirty="0">
                <a:latin typeface="+mn-ea"/>
                <a:sym typeface="Wingdings" panose="05000000000000000000" pitchFamily="2" charset="2"/>
              </a:rPr>
              <a:t>, </a:t>
            </a:r>
          </a:p>
          <a:p>
            <a:pPr marL="285750" indent="-285750">
              <a:lnSpc>
                <a:spcPct val="120000"/>
              </a:lnSpc>
              <a:buFont typeface="Arial" panose="020B0604020202020204" pitchFamily="34" charset="0"/>
              <a:buChar char="•"/>
            </a:pPr>
            <a:endParaRPr lang="en-US" altLang="ko-KR" sz="1400" b="1" dirty="0">
              <a:latin typeface="+mn-ea"/>
              <a:sym typeface="Wingdings" panose="05000000000000000000" pitchFamily="2" charset="2"/>
            </a:endParaRPr>
          </a:p>
          <a:p>
            <a:pPr marL="285750" indent="-285750">
              <a:lnSpc>
                <a:spcPct val="120000"/>
              </a:lnSpc>
              <a:buFont typeface="Arial" panose="020B0604020202020204" pitchFamily="34" charset="0"/>
              <a:buChar char="•"/>
            </a:pPr>
            <a:r>
              <a:rPr lang="en-US" altLang="ko-KR" sz="1400" b="1" dirty="0">
                <a:latin typeface="+mn-ea"/>
                <a:sym typeface="Wingdings" panose="05000000000000000000" pitchFamily="2" charset="2"/>
              </a:rPr>
              <a:t>1950</a:t>
            </a:r>
            <a:r>
              <a:rPr lang="ko-KR" altLang="en-US" sz="1400" b="1" dirty="0">
                <a:latin typeface="+mn-ea"/>
                <a:sym typeface="Wingdings" panose="05000000000000000000" pitchFamily="2" charset="2"/>
              </a:rPr>
              <a:t>년대는 인식</a:t>
            </a:r>
            <a:r>
              <a:rPr lang="en-US" altLang="ko-KR" sz="1400" b="1" dirty="0">
                <a:latin typeface="+mn-ea"/>
                <a:sym typeface="Wingdings" panose="05000000000000000000" pitchFamily="2" charset="2"/>
              </a:rPr>
              <a:t>(awareness)</a:t>
            </a:r>
            <a:r>
              <a:rPr lang="ko-KR" altLang="en-US" sz="1400" b="1" dirty="0">
                <a:latin typeface="+mn-ea"/>
                <a:sym typeface="Wingdings" panose="05000000000000000000" pitchFamily="2" charset="2"/>
              </a:rPr>
              <a:t>의</a:t>
            </a:r>
            <a:r>
              <a:rPr lang="en-US" altLang="ko-KR" sz="1400" b="1" dirty="0">
                <a:latin typeface="+mn-ea"/>
                <a:sym typeface="Wingdings" panose="05000000000000000000" pitchFamily="2" charset="2"/>
              </a:rPr>
              <a:t> </a:t>
            </a:r>
            <a:r>
              <a:rPr lang="ko-KR" altLang="en-US" sz="1400" b="1" dirty="0">
                <a:latin typeface="+mn-ea"/>
                <a:sym typeface="Wingdings" panose="05000000000000000000" pitchFamily="2" charset="2"/>
              </a:rPr>
              <a:t>시대 </a:t>
            </a:r>
            <a:r>
              <a:rPr lang="en-US" altLang="ko-KR" sz="1400" b="1" dirty="0">
                <a:latin typeface="+mn-ea"/>
                <a:sym typeface="Wingdings" panose="05000000000000000000" pitchFamily="2" charset="2"/>
              </a:rPr>
              <a:t>(</a:t>
            </a:r>
            <a:r>
              <a:rPr lang="ko-KR" altLang="en-US" sz="1400" b="1" dirty="0">
                <a:latin typeface="+mn-ea"/>
                <a:sym typeface="Wingdings" panose="05000000000000000000" pitchFamily="2" charset="2"/>
              </a:rPr>
              <a:t>기부</a:t>
            </a:r>
            <a:r>
              <a:rPr lang="en-US" altLang="ko-KR" sz="1400" b="1" dirty="0">
                <a:latin typeface="+mn-ea"/>
                <a:sym typeface="Wingdings" panose="05000000000000000000" pitchFamily="2" charset="2"/>
              </a:rPr>
              <a:t>, </a:t>
            </a:r>
            <a:r>
              <a:rPr lang="ko-KR" altLang="en-US" sz="1400" b="1" dirty="0">
                <a:latin typeface="+mn-ea"/>
                <a:sym typeface="Wingdings" panose="05000000000000000000" pitchFamily="2" charset="2"/>
              </a:rPr>
              <a:t>경영진의 도덕적 책임 등</a:t>
            </a:r>
            <a:r>
              <a:rPr lang="en-US" altLang="ko-KR" sz="1400" b="1" dirty="0">
                <a:latin typeface="+mn-ea"/>
                <a:sym typeface="Wingdings" panose="05000000000000000000" pitchFamily="2" charset="2"/>
              </a:rPr>
              <a:t>)</a:t>
            </a:r>
          </a:p>
          <a:p>
            <a:pPr marL="285750" indent="-285750">
              <a:lnSpc>
                <a:spcPct val="120000"/>
              </a:lnSpc>
              <a:buFont typeface="Arial" panose="020B0604020202020204" pitchFamily="34" charset="0"/>
              <a:buChar char="•"/>
            </a:pPr>
            <a:endParaRPr lang="en-US" altLang="ko-KR" sz="1400" b="1" dirty="0">
              <a:latin typeface="+mn-ea"/>
              <a:sym typeface="Wingdings" panose="05000000000000000000" pitchFamily="2" charset="2"/>
            </a:endParaRPr>
          </a:p>
          <a:p>
            <a:pPr marL="285750" indent="-285750">
              <a:lnSpc>
                <a:spcPct val="120000"/>
              </a:lnSpc>
              <a:buFont typeface="Arial" panose="020B0604020202020204" pitchFamily="34" charset="0"/>
              <a:buChar char="•"/>
            </a:pPr>
            <a:r>
              <a:rPr lang="en-US" altLang="ko-KR" sz="1400" b="1" dirty="0">
                <a:latin typeface="+mn-ea"/>
                <a:sym typeface="Wingdings" panose="05000000000000000000" pitchFamily="2" charset="2"/>
              </a:rPr>
              <a:t>1960</a:t>
            </a:r>
            <a:r>
              <a:rPr lang="ko-KR" altLang="en-US" sz="1400" b="1" dirty="0">
                <a:latin typeface="+mn-ea"/>
                <a:sym typeface="Wingdings" panose="05000000000000000000" pitchFamily="2" charset="2"/>
              </a:rPr>
              <a:t>년대 성장의 시대 </a:t>
            </a:r>
            <a:r>
              <a:rPr lang="en-US" altLang="ko-KR" sz="1400" b="1" dirty="0">
                <a:latin typeface="+mn-ea"/>
                <a:sym typeface="Wingdings" panose="05000000000000000000" pitchFamily="2" charset="2"/>
              </a:rPr>
              <a:t>(</a:t>
            </a:r>
            <a:r>
              <a:rPr lang="ko-KR" altLang="en-US" sz="1400" b="1" dirty="0">
                <a:latin typeface="+mn-ea"/>
                <a:sym typeface="Wingdings" panose="05000000000000000000" pitchFamily="2" charset="2"/>
              </a:rPr>
              <a:t>베트남 반전 운동</a:t>
            </a:r>
            <a:r>
              <a:rPr lang="en-US" altLang="ko-KR" sz="1400" b="1" dirty="0">
                <a:latin typeface="+mn-ea"/>
                <a:sym typeface="Wingdings" panose="05000000000000000000" pitchFamily="2" charset="2"/>
              </a:rPr>
              <a:t>, </a:t>
            </a:r>
            <a:r>
              <a:rPr lang="ko-KR" altLang="en-US" sz="1400" b="1" dirty="0">
                <a:latin typeface="+mn-ea"/>
                <a:sym typeface="Wingdings" panose="05000000000000000000" pitchFamily="2" charset="2"/>
              </a:rPr>
              <a:t>인종차별철폐 등</a:t>
            </a:r>
            <a:r>
              <a:rPr lang="en-US" altLang="ko-KR" sz="1400" b="1" dirty="0">
                <a:latin typeface="+mn-ea"/>
                <a:sym typeface="Wingdings" panose="05000000000000000000" pitchFamily="2" charset="2"/>
              </a:rPr>
              <a:t>)</a:t>
            </a:r>
          </a:p>
          <a:p>
            <a:pPr marL="285750" indent="-285750">
              <a:lnSpc>
                <a:spcPct val="120000"/>
              </a:lnSpc>
              <a:buFont typeface="Arial" panose="020B0604020202020204" pitchFamily="34" charset="0"/>
              <a:buChar char="•"/>
            </a:pPr>
            <a:endParaRPr lang="en-US" altLang="ko-KR" sz="1400" b="1" dirty="0">
              <a:latin typeface="+mn-ea"/>
              <a:sym typeface="Wingdings" panose="05000000000000000000" pitchFamily="2" charset="2"/>
            </a:endParaRPr>
          </a:p>
          <a:p>
            <a:pPr marL="285750" indent="-285750">
              <a:lnSpc>
                <a:spcPct val="120000"/>
              </a:lnSpc>
              <a:buFont typeface="Arial" panose="020B0604020202020204" pitchFamily="34" charset="0"/>
              <a:buChar char="•"/>
            </a:pPr>
            <a:r>
              <a:rPr lang="en-US" altLang="ko-KR" sz="1400" b="1" dirty="0">
                <a:latin typeface="+mn-ea"/>
                <a:sym typeface="Wingdings" panose="05000000000000000000" pitchFamily="2" charset="2"/>
              </a:rPr>
              <a:t>1970</a:t>
            </a:r>
            <a:r>
              <a:rPr lang="ko-KR" altLang="en-US" sz="1400" b="1" dirty="0">
                <a:latin typeface="+mn-ea"/>
                <a:sym typeface="Wingdings" panose="05000000000000000000" pitchFamily="2" charset="2"/>
              </a:rPr>
              <a:t>년대 대국적 시대 </a:t>
            </a:r>
            <a:r>
              <a:rPr lang="en-US" altLang="ko-KR" sz="1400" b="1" dirty="0">
                <a:latin typeface="+mn-ea"/>
                <a:sym typeface="Wingdings" panose="05000000000000000000" pitchFamily="2" charset="2"/>
              </a:rPr>
              <a:t>– </a:t>
            </a:r>
            <a:r>
              <a:rPr lang="ko-KR" altLang="en-US" sz="1400" b="1" dirty="0">
                <a:latin typeface="+mn-ea"/>
                <a:sym typeface="Wingdings" panose="05000000000000000000" pitchFamily="2" charset="2"/>
              </a:rPr>
              <a:t>신자유주의와 </a:t>
            </a:r>
            <a:r>
              <a:rPr lang="en-US" altLang="ko-KR" sz="1400" b="1" dirty="0">
                <a:latin typeface="+mn-ea"/>
                <a:sym typeface="Wingdings" panose="05000000000000000000" pitchFamily="2" charset="2"/>
              </a:rPr>
              <a:t>CSR (</a:t>
            </a:r>
            <a:r>
              <a:rPr lang="ko-KR" altLang="en-US" sz="1400" b="1" dirty="0">
                <a:latin typeface="+mn-ea"/>
                <a:sym typeface="Wingdings" panose="05000000000000000000" pitchFamily="2" charset="2"/>
              </a:rPr>
              <a:t>지속가능경영</a:t>
            </a:r>
            <a:r>
              <a:rPr lang="en-US" altLang="ko-KR" sz="1400" b="1" dirty="0">
                <a:latin typeface="+mn-ea"/>
                <a:sym typeface="Wingdings" panose="05000000000000000000" pitchFamily="2" charset="2"/>
              </a:rPr>
              <a:t>, </a:t>
            </a:r>
            <a:r>
              <a:rPr lang="ko-KR" altLang="en-US" sz="1400" b="1" dirty="0">
                <a:latin typeface="+mn-ea"/>
                <a:sym typeface="Wingdings" panose="05000000000000000000" pitchFamily="2" charset="2"/>
              </a:rPr>
              <a:t>환경경영</a:t>
            </a:r>
            <a:r>
              <a:rPr lang="en-US" altLang="ko-KR" sz="1400" b="1" dirty="0">
                <a:latin typeface="+mn-ea"/>
                <a:sym typeface="Wingdings" panose="05000000000000000000" pitchFamily="2" charset="2"/>
              </a:rPr>
              <a:t>, </a:t>
            </a:r>
            <a:r>
              <a:rPr lang="ko-KR" altLang="en-US" sz="1400" b="1" dirty="0">
                <a:latin typeface="+mn-ea"/>
                <a:sym typeface="Wingdings" panose="05000000000000000000" pitchFamily="2" charset="2"/>
              </a:rPr>
              <a:t>사회적책임 등이 발표</a:t>
            </a:r>
            <a:r>
              <a:rPr lang="en-US" altLang="ko-KR" sz="1400" b="1" dirty="0">
                <a:latin typeface="+mn-ea"/>
                <a:sym typeface="Wingdings" panose="05000000000000000000" pitchFamily="2" charset="2"/>
              </a:rPr>
              <a:t>)</a:t>
            </a:r>
          </a:p>
          <a:p>
            <a:pPr marL="285750" indent="-285750">
              <a:lnSpc>
                <a:spcPct val="120000"/>
              </a:lnSpc>
              <a:buFont typeface="Arial" panose="020B0604020202020204" pitchFamily="34" charset="0"/>
              <a:buChar char="•"/>
            </a:pPr>
            <a:endParaRPr lang="en-US" altLang="ko-KR" sz="1400" b="1" dirty="0">
              <a:latin typeface="+mn-ea"/>
              <a:sym typeface="Wingdings" panose="05000000000000000000" pitchFamily="2" charset="2"/>
            </a:endParaRPr>
          </a:p>
          <a:p>
            <a:pPr>
              <a:lnSpc>
                <a:spcPct val="120000"/>
              </a:lnSpc>
            </a:pPr>
            <a:r>
              <a:rPr lang="en-US" altLang="ko-KR" sz="1400" b="1" dirty="0">
                <a:latin typeface="+mn-ea"/>
                <a:sym typeface="Wingdings" panose="05000000000000000000" pitchFamily="2" charset="2"/>
              </a:rPr>
              <a:t>-&gt; </a:t>
            </a:r>
            <a:r>
              <a:rPr lang="ko-KR" altLang="en-US" sz="1400" b="1" dirty="0">
                <a:latin typeface="+mn-ea"/>
                <a:sym typeface="Wingdings" panose="05000000000000000000" pitchFamily="2" charset="2"/>
              </a:rPr>
              <a:t>정치상황과 일치 </a:t>
            </a:r>
            <a:r>
              <a:rPr lang="en-US" altLang="ko-KR" sz="1400" b="1" dirty="0">
                <a:latin typeface="+mn-ea"/>
                <a:sym typeface="Wingdings" panose="05000000000000000000" pitchFamily="2" charset="2"/>
              </a:rPr>
              <a:t>(</a:t>
            </a:r>
            <a:r>
              <a:rPr lang="ko-KR" altLang="en-US" sz="1400" b="1" dirty="0">
                <a:latin typeface="+mn-ea"/>
                <a:sym typeface="Wingdings" panose="05000000000000000000" pitchFamily="2" charset="2"/>
              </a:rPr>
              <a:t>워터 게이트 사건으로 닉슨 대통령이 물러나고</a:t>
            </a:r>
            <a:r>
              <a:rPr lang="en-US" altLang="ko-KR" sz="1400" b="1" dirty="0">
                <a:latin typeface="+mn-ea"/>
                <a:sym typeface="Wingdings" panose="05000000000000000000" pitchFamily="2" charset="2"/>
              </a:rPr>
              <a:t>, </a:t>
            </a:r>
            <a:r>
              <a:rPr lang="ko-KR" altLang="en-US" sz="1400" b="1" dirty="0">
                <a:latin typeface="+mn-ea"/>
                <a:sym typeface="Wingdings" panose="05000000000000000000" pitchFamily="2" charset="2"/>
              </a:rPr>
              <a:t>지미 카터가 대통령으로 당선</a:t>
            </a:r>
            <a:r>
              <a:rPr lang="en-US" altLang="ko-KR" sz="1400" b="1" dirty="0">
                <a:latin typeface="+mn-ea"/>
                <a:sym typeface="Wingdings" panose="05000000000000000000" pitchFamily="2" charset="2"/>
              </a:rPr>
              <a:t>. CSR </a:t>
            </a:r>
            <a:r>
              <a:rPr lang="ko-KR" altLang="en-US" sz="1400" b="1" dirty="0">
                <a:latin typeface="+mn-ea"/>
                <a:sym typeface="Wingdings" panose="05000000000000000000" pitchFamily="2" charset="2"/>
              </a:rPr>
              <a:t>지지</a:t>
            </a:r>
            <a:r>
              <a:rPr lang="en-US" altLang="ko-KR" sz="1400" b="1" u="sng" dirty="0">
                <a:latin typeface="+mn-ea"/>
                <a:sym typeface="Wingdings" panose="05000000000000000000" pitchFamily="2" charset="2"/>
              </a:rPr>
              <a:t>)</a:t>
            </a:r>
          </a:p>
          <a:p>
            <a:pPr marL="285750" indent="-285750">
              <a:lnSpc>
                <a:spcPct val="120000"/>
              </a:lnSpc>
              <a:buFont typeface="Arial" panose="020B0604020202020204" pitchFamily="34" charset="0"/>
              <a:buChar char="•"/>
            </a:pPr>
            <a:endParaRPr lang="en-US" altLang="ko-KR" sz="1400" b="1" u="sng" dirty="0">
              <a:latin typeface="+mn-ea"/>
              <a:sym typeface="Wingdings" panose="05000000000000000000" pitchFamily="2" charset="2"/>
            </a:endParaRPr>
          </a:p>
        </p:txBody>
      </p:sp>
      <p:cxnSp>
        <p:nvCxnSpPr>
          <p:cNvPr id="8" name="직선 연결선 7">
            <a:extLst>
              <a:ext uri="{FF2B5EF4-FFF2-40B4-BE49-F238E27FC236}">
                <a16:creationId xmlns:a16="http://schemas.microsoft.com/office/drawing/2014/main" id="{B9435CD5-56AF-4032-BDDD-D9EBD87A872D}"/>
              </a:ext>
            </a:extLst>
          </p:cNvPr>
          <p:cNvCxnSpPr>
            <a:cxnSpLocks/>
          </p:cNvCxnSpPr>
          <p:nvPr/>
        </p:nvCxnSpPr>
        <p:spPr>
          <a:xfrm flipH="1">
            <a:off x="2463800" y="588203"/>
            <a:ext cx="9036050" cy="31673"/>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 name="직선 연결선 8">
            <a:extLst>
              <a:ext uri="{FF2B5EF4-FFF2-40B4-BE49-F238E27FC236}">
                <a16:creationId xmlns:a16="http://schemas.microsoft.com/office/drawing/2014/main" id="{AE87943F-5665-4A81-B75F-E3B36DD88A5A}"/>
              </a:ext>
            </a:extLst>
          </p:cNvPr>
          <p:cNvCxnSpPr>
            <a:cxnSpLocks/>
          </p:cNvCxnSpPr>
          <p:nvPr/>
        </p:nvCxnSpPr>
        <p:spPr>
          <a:xfrm flipH="1">
            <a:off x="2063109" y="588203"/>
            <a:ext cx="9436741" cy="33077"/>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878425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슬라이드 번호 개체 틀 3">
            <a:extLst>
              <a:ext uri="{FF2B5EF4-FFF2-40B4-BE49-F238E27FC236}">
                <a16:creationId xmlns:a16="http://schemas.microsoft.com/office/drawing/2014/main" id="{DEF13E79-61E3-4454-B0F5-D862567F80FC}"/>
              </a:ext>
            </a:extLst>
          </p:cNvPr>
          <p:cNvSpPr>
            <a:spLocks noGrp="1"/>
          </p:cNvSpPr>
          <p:nvPr>
            <p:ph type="sldNum" sz="quarter" idx="12"/>
          </p:nvPr>
        </p:nvSpPr>
        <p:spPr>
          <a:xfrm>
            <a:off x="8610600" y="6356350"/>
            <a:ext cx="2743200" cy="365125"/>
          </a:xfrm>
        </p:spPr>
        <p:txBody>
          <a:bodyPr/>
          <a:lstStyle/>
          <a:p>
            <a:fld id="{742C9348-5ACF-40B9-901F-7F0003B996B9}" type="slidenum">
              <a:rPr lang="ko-KR" altLang="en-US" smtClean="0"/>
              <a:t>15</a:t>
            </a:fld>
            <a:endParaRPr lang="ko-KR" altLang="en-US" dirty="0"/>
          </a:p>
        </p:txBody>
      </p:sp>
      <p:sp>
        <p:nvSpPr>
          <p:cNvPr id="21" name="직사각형 20">
            <a:extLst>
              <a:ext uri="{FF2B5EF4-FFF2-40B4-BE49-F238E27FC236}">
                <a16:creationId xmlns:a16="http://schemas.microsoft.com/office/drawing/2014/main" id="{1353836F-B0BF-408A-9ECA-4BAF89DFC538}"/>
              </a:ext>
            </a:extLst>
          </p:cNvPr>
          <p:cNvSpPr/>
          <p:nvPr/>
        </p:nvSpPr>
        <p:spPr>
          <a:xfrm>
            <a:off x="929470" y="303295"/>
            <a:ext cx="4094216" cy="454292"/>
          </a:xfrm>
          <a:prstGeom prst="rect">
            <a:avLst/>
          </a:prstGeom>
        </p:spPr>
        <p:txBody>
          <a:bodyPr wrap="square">
            <a:spAutoFit/>
          </a:bodyPr>
          <a:lstStyle/>
          <a:p>
            <a:pPr>
              <a:lnSpc>
                <a:spcPct val="150000"/>
              </a:lnSpc>
            </a:pPr>
            <a:r>
              <a:rPr lang="ko-KR" altLang="en-US" b="1" dirty="0">
                <a:latin typeface="+mn-ea"/>
                <a:cs typeface="Times New Roman" pitchFamily="18" charset="0"/>
              </a:rPr>
              <a:t>서론</a:t>
            </a:r>
          </a:p>
        </p:txBody>
      </p:sp>
      <p:sp>
        <p:nvSpPr>
          <p:cNvPr id="22" name="직사각형 21">
            <a:extLst>
              <a:ext uri="{FF2B5EF4-FFF2-40B4-BE49-F238E27FC236}">
                <a16:creationId xmlns:a16="http://schemas.microsoft.com/office/drawing/2014/main" id="{F140986D-4E74-4C9F-B86D-ECBB45CB4F38}"/>
              </a:ext>
            </a:extLst>
          </p:cNvPr>
          <p:cNvSpPr/>
          <p:nvPr/>
        </p:nvSpPr>
        <p:spPr>
          <a:xfrm>
            <a:off x="503808" y="208614"/>
            <a:ext cx="495649" cy="585288"/>
          </a:xfrm>
          <a:prstGeom prst="rect">
            <a:avLst/>
          </a:prstGeom>
        </p:spPr>
        <p:txBody>
          <a:bodyPr wrap="none">
            <a:spAutoFit/>
          </a:bodyPr>
          <a:lstStyle/>
          <a:p>
            <a:pPr>
              <a:lnSpc>
                <a:spcPct val="150000"/>
              </a:lnSpc>
            </a:pPr>
            <a:r>
              <a:rPr lang="en-US" altLang="ko-KR" sz="2426" b="1" dirty="0">
                <a:solidFill>
                  <a:schemeClr val="bg1">
                    <a:lumMod val="75000"/>
                  </a:schemeClr>
                </a:solidFill>
                <a:latin typeface="Times New Roman" pitchFamily="18" charset="0"/>
                <a:ea typeface="맑은 고딕" pitchFamily="50" charset="-127"/>
                <a:cs typeface="Times New Roman" pitchFamily="18" charset="0"/>
              </a:rPr>
              <a:t>0</a:t>
            </a:r>
            <a:r>
              <a:rPr lang="en-US" altLang="ko-KR" sz="2426" b="1" dirty="0">
                <a:solidFill>
                  <a:srgbClr val="C00000"/>
                </a:solidFill>
                <a:latin typeface="Times New Roman" pitchFamily="18" charset="0"/>
                <a:ea typeface="맑은 고딕" pitchFamily="50" charset="-127"/>
                <a:cs typeface="Times New Roman" pitchFamily="18" charset="0"/>
              </a:rPr>
              <a:t>1</a:t>
            </a:r>
          </a:p>
        </p:txBody>
      </p:sp>
      <p:sp>
        <p:nvSpPr>
          <p:cNvPr id="23" name="직사각형 22"/>
          <p:cNvSpPr/>
          <p:nvPr/>
        </p:nvSpPr>
        <p:spPr>
          <a:xfrm>
            <a:off x="751632" y="1085737"/>
            <a:ext cx="8928992" cy="369332"/>
          </a:xfrm>
          <a:prstGeom prst="rect">
            <a:avLst/>
          </a:prstGeom>
        </p:spPr>
        <p:txBody>
          <a:bodyPr wrap="square">
            <a:spAutoFit/>
          </a:bodyPr>
          <a:lstStyle/>
          <a:p>
            <a:pPr>
              <a:defRPr/>
            </a:pPr>
            <a:r>
              <a:rPr lang="ko-KR" altLang="en-US" kern="0" dirty="0">
                <a:solidFill>
                  <a:srgbClr val="000000"/>
                </a:solidFill>
                <a:latin typeface="휴먼명조"/>
                <a:ea typeface="휴먼명조"/>
              </a:rPr>
              <a:t>□ </a:t>
            </a:r>
            <a:r>
              <a:rPr lang="ko-KR" altLang="en-US" b="1" dirty="0">
                <a:latin typeface="맑은 고딕" pitchFamily="50" charset="-127"/>
              </a:rPr>
              <a:t>왜 경영자는 </a:t>
            </a:r>
            <a:r>
              <a:rPr lang="en-US" altLang="ko-KR" b="1" dirty="0">
                <a:latin typeface="맑은 고딕" pitchFamily="50" charset="-127"/>
              </a:rPr>
              <a:t>CSR(ESG) </a:t>
            </a:r>
            <a:r>
              <a:rPr lang="ko-KR" altLang="en-US" b="1" dirty="0">
                <a:latin typeface="맑은 고딕" pitchFamily="50" charset="-127"/>
              </a:rPr>
              <a:t>활동을 할까</a:t>
            </a:r>
            <a:r>
              <a:rPr lang="en-US" altLang="ko-KR" b="1" dirty="0">
                <a:latin typeface="맑은 고딕" pitchFamily="50" charset="-127"/>
              </a:rPr>
              <a:t>?</a:t>
            </a:r>
            <a:endParaRPr lang="ko-KR" altLang="en-US" b="1" dirty="0">
              <a:latin typeface="맑은 고딕" pitchFamily="50" charset="-127"/>
            </a:endParaRPr>
          </a:p>
        </p:txBody>
      </p:sp>
      <p:sp>
        <p:nvSpPr>
          <p:cNvPr id="24" name="직사각형 23">
            <a:extLst>
              <a:ext uri="{FF2B5EF4-FFF2-40B4-BE49-F238E27FC236}">
                <a16:creationId xmlns:a16="http://schemas.microsoft.com/office/drawing/2014/main" id="{A184E8AB-7E87-47CA-8189-0A35E41DC915}"/>
              </a:ext>
            </a:extLst>
          </p:cNvPr>
          <p:cNvSpPr/>
          <p:nvPr/>
        </p:nvSpPr>
        <p:spPr>
          <a:xfrm>
            <a:off x="929470" y="1595021"/>
            <a:ext cx="9235784" cy="842475"/>
          </a:xfrm>
          <a:prstGeom prst="rect">
            <a:avLst/>
          </a:prstGeom>
        </p:spPr>
        <p:txBody>
          <a:bodyPr wrap="square">
            <a:spAutoFit/>
          </a:bodyPr>
          <a:lstStyle/>
          <a:p>
            <a:pPr marL="285750" indent="-285750">
              <a:lnSpc>
                <a:spcPct val="120000"/>
              </a:lnSpc>
              <a:buFont typeface="Arial" panose="020B0604020202020204" pitchFamily="34" charset="0"/>
              <a:buChar char="•"/>
            </a:pPr>
            <a:r>
              <a:rPr lang="en-US" altLang="ko-KR" sz="1400" b="1" dirty="0">
                <a:latin typeface="+mn-ea"/>
                <a:sym typeface="Wingdings" panose="05000000000000000000" pitchFamily="2" charset="2"/>
              </a:rPr>
              <a:t>1970</a:t>
            </a:r>
            <a:r>
              <a:rPr lang="ko-KR" altLang="en-US" sz="1400" b="1" dirty="0">
                <a:latin typeface="+mn-ea"/>
                <a:sym typeface="Wingdings" panose="05000000000000000000" pitchFamily="2" charset="2"/>
              </a:rPr>
              <a:t>년대 대국적 시대 </a:t>
            </a:r>
            <a:r>
              <a:rPr lang="en-US" altLang="ko-KR" sz="1400" b="1" dirty="0">
                <a:latin typeface="+mn-ea"/>
                <a:sym typeface="Wingdings" panose="05000000000000000000" pitchFamily="2" charset="2"/>
              </a:rPr>
              <a:t>– </a:t>
            </a:r>
            <a:r>
              <a:rPr lang="ko-KR" altLang="en-US" sz="1400" b="1" dirty="0">
                <a:latin typeface="+mn-ea"/>
                <a:sym typeface="Wingdings" panose="05000000000000000000" pitchFamily="2" charset="2"/>
              </a:rPr>
              <a:t>신자유주의와 </a:t>
            </a:r>
            <a:r>
              <a:rPr lang="en-US" altLang="ko-KR" sz="1400" b="1" dirty="0">
                <a:latin typeface="+mn-ea"/>
                <a:sym typeface="Wingdings" panose="05000000000000000000" pitchFamily="2" charset="2"/>
              </a:rPr>
              <a:t>CSR (</a:t>
            </a:r>
            <a:r>
              <a:rPr lang="ko-KR" altLang="en-US" sz="1400" b="1" dirty="0">
                <a:latin typeface="+mn-ea"/>
                <a:sym typeface="Wingdings" panose="05000000000000000000" pitchFamily="2" charset="2"/>
              </a:rPr>
              <a:t>지속가능경영</a:t>
            </a:r>
            <a:r>
              <a:rPr lang="en-US" altLang="ko-KR" sz="1400" b="1" dirty="0">
                <a:latin typeface="+mn-ea"/>
                <a:sym typeface="Wingdings" panose="05000000000000000000" pitchFamily="2" charset="2"/>
              </a:rPr>
              <a:t>, </a:t>
            </a:r>
            <a:r>
              <a:rPr lang="ko-KR" altLang="en-US" sz="1400" b="1" dirty="0">
                <a:latin typeface="+mn-ea"/>
                <a:sym typeface="Wingdings" panose="05000000000000000000" pitchFamily="2" charset="2"/>
              </a:rPr>
              <a:t>환경경영</a:t>
            </a:r>
            <a:r>
              <a:rPr lang="en-US" altLang="ko-KR" sz="1400" b="1" dirty="0">
                <a:latin typeface="+mn-ea"/>
                <a:sym typeface="Wingdings" panose="05000000000000000000" pitchFamily="2" charset="2"/>
              </a:rPr>
              <a:t>, </a:t>
            </a:r>
            <a:r>
              <a:rPr lang="ko-KR" altLang="en-US" sz="1400" b="1" dirty="0">
                <a:latin typeface="+mn-ea"/>
                <a:sym typeface="Wingdings" panose="05000000000000000000" pitchFamily="2" charset="2"/>
              </a:rPr>
              <a:t>사회적책임 등이 발표</a:t>
            </a:r>
            <a:r>
              <a:rPr lang="en-US" altLang="ko-KR" sz="1400" b="1" dirty="0">
                <a:latin typeface="+mn-ea"/>
                <a:sym typeface="Wingdings" panose="05000000000000000000" pitchFamily="2" charset="2"/>
              </a:rPr>
              <a:t>)</a:t>
            </a:r>
          </a:p>
          <a:p>
            <a:pPr>
              <a:lnSpc>
                <a:spcPct val="120000"/>
              </a:lnSpc>
            </a:pPr>
            <a:r>
              <a:rPr lang="en-US" altLang="ko-KR" sz="1400" b="1" dirty="0">
                <a:latin typeface="+mn-ea"/>
                <a:sym typeface="Wingdings" panose="05000000000000000000" pitchFamily="2" charset="2"/>
              </a:rPr>
              <a:t>-&gt; </a:t>
            </a:r>
            <a:r>
              <a:rPr lang="ko-KR" altLang="en-US" sz="1400" b="1" dirty="0">
                <a:latin typeface="+mn-ea"/>
                <a:sym typeface="Wingdings" panose="05000000000000000000" pitchFamily="2" charset="2"/>
              </a:rPr>
              <a:t>정치상황과 일치 </a:t>
            </a:r>
            <a:r>
              <a:rPr lang="en-US" altLang="ko-KR" sz="1400" b="1" dirty="0">
                <a:latin typeface="+mn-ea"/>
                <a:sym typeface="Wingdings" panose="05000000000000000000" pitchFamily="2" charset="2"/>
              </a:rPr>
              <a:t>(</a:t>
            </a:r>
            <a:r>
              <a:rPr lang="ko-KR" altLang="en-US" sz="1400" b="1" dirty="0">
                <a:latin typeface="+mn-ea"/>
                <a:sym typeface="Wingdings" panose="05000000000000000000" pitchFamily="2" charset="2"/>
              </a:rPr>
              <a:t>워터 게이트 사건으로 닉슨 대통령이 물러나고</a:t>
            </a:r>
            <a:r>
              <a:rPr lang="en-US" altLang="ko-KR" sz="1400" b="1" dirty="0">
                <a:latin typeface="+mn-ea"/>
                <a:sym typeface="Wingdings" panose="05000000000000000000" pitchFamily="2" charset="2"/>
              </a:rPr>
              <a:t>, </a:t>
            </a:r>
            <a:r>
              <a:rPr lang="ko-KR" altLang="en-US" sz="1400" b="1" dirty="0">
                <a:latin typeface="+mn-ea"/>
                <a:sym typeface="Wingdings" panose="05000000000000000000" pitchFamily="2" charset="2"/>
              </a:rPr>
              <a:t>지미 카터가 대통령으로 당선</a:t>
            </a:r>
            <a:r>
              <a:rPr lang="en-US" altLang="ko-KR" sz="1400" b="1" dirty="0">
                <a:latin typeface="+mn-ea"/>
                <a:sym typeface="Wingdings" panose="05000000000000000000" pitchFamily="2" charset="2"/>
              </a:rPr>
              <a:t>. CSR </a:t>
            </a:r>
            <a:r>
              <a:rPr lang="ko-KR" altLang="en-US" sz="1400" b="1" dirty="0">
                <a:latin typeface="+mn-ea"/>
                <a:sym typeface="Wingdings" panose="05000000000000000000" pitchFamily="2" charset="2"/>
              </a:rPr>
              <a:t>지지</a:t>
            </a:r>
            <a:r>
              <a:rPr lang="en-US" altLang="ko-KR" sz="1400" b="1" u="sng" dirty="0">
                <a:latin typeface="+mn-ea"/>
                <a:sym typeface="Wingdings" panose="05000000000000000000" pitchFamily="2" charset="2"/>
              </a:rPr>
              <a:t>)</a:t>
            </a:r>
          </a:p>
          <a:p>
            <a:pPr marL="285750" indent="-285750">
              <a:lnSpc>
                <a:spcPct val="120000"/>
              </a:lnSpc>
              <a:buFont typeface="Arial" panose="020B0604020202020204" pitchFamily="34" charset="0"/>
              <a:buChar char="•"/>
            </a:pPr>
            <a:endParaRPr lang="en-US" altLang="ko-KR" sz="1400" b="1" u="sng" dirty="0">
              <a:latin typeface="+mn-ea"/>
              <a:sym typeface="Wingdings" panose="05000000000000000000" pitchFamily="2" charset="2"/>
            </a:endParaRPr>
          </a:p>
        </p:txBody>
      </p:sp>
      <p:pic>
        <p:nvPicPr>
          <p:cNvPr id="2050" name="Picture 2">
            <a:extLst>
              <a:ext uri="{FF2B5EF4-FFF2-40B4-BE49-F238E27FC236}">
                <a16:creationId xmlns:a16="http://schemas.microsoft.com/office/drawing/2014/main" id="{D0EF8BAA-2B00-4F9F-9CEF-30AF1B7DDC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9457" y="2633439"/>
            <a:ext cx="4457947" cy="3069615"/>
          </a:xfrm>
          <a:prstGeom prst="rect">
            <a:avLst/>
          </a:prstGeom>
          <a:noFill/>
          <a:extLst>
            <a:ext uri="{909E8E84-426E-40DD-AFC4-6F175D3DCCD1}">
              <a14:hiddenFill xmlns:a14="http://schemas.microsoft.com/office/drawing/2010/main">
                <a:solidFill>
                  <a:srgbClr val="FFFFFF"/>
                </a:solidFill>
              </a14:hiddenFill>
            </a:ext>
          </a:extLst>
        </p:spPr>
      </p:pic>
      <p:sp>
        <p:nvSpPr>
          <p:cNvPr id="2" name="화살표: 오른쪽 1">
            <a:extLst>
              <a:ext uri="{FF2B5EF4-FFF2-40B4-BE49-F238E27FC236}">
                <a16:creationId xmlns:a16="http://schemas.microsoft.com/office/drawing/2014/main" id="{D49FCFE2-3D11-425B-99BF-BD292A265167}"/>
              </a:ext>
            </a:extLst>
          </p:cNvPr>
          <p:cNvSpPr/>
          <p:nvPr/>
        </p:nvSpPr>
        <p:spPr>
          <a:xfrm>
            <a:off x="5513919" y="2778826"/>
            <a:ext cx="166255" cy="38001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1" name="TextBox 10">
            <a:extLst>
              <a:ext uri="{FF2B5EF4-FFF2-40B4-BE49-F238E27FC236}">
                <a16:creationId xmlns:a16="http://schemas.microsoft.com/office/drawing/2014/main" id="{2B70FBC1-FAB7-4BA4-B9B5-D8B82C14B33D}"/>
              </a:ext>
            </a:extLst>
          </p:cNvPr>
          <p:cNvSpPr txBox="1"/>
          <p:nvPr/>
        </p:nvSpPr>
        <p:spPr>
          <a:xfrm>
            <a:off x="5736689" y="2645664"/>
            <a:ext cx="5429886" cy="1323439"/>
          </a:xfrm>
          <a:prstGeom prst="rect">
            <a:avLst/>
          </a:prstGeom>
          <a:noFill/>
        </p:spPr>
        <p:txBody>
          <a:bodyPr wrap="square">
            <a:spAutoFit/>
          </a:bodyPr>
          <a:lstStyle/>
          <a:p>
            <a:r>
              <a:rPr lang="en-US" altLang="ko-KR" sz="1600" dirty="0">
                <a:latin typeface="+mn-ea"/>
                <a:sym typeface="Wingdings" panose="05000000000000000000" pitchFamily="2" charset="2"/>
              </a:rPr>
              <a:t>CSR </a:t>
            </a:r>
            <a:r>
              <a:rPr lang="ko-KR" altLang="en-US" sz="1600" dirty="0">
                <a:latin typeface="+mn-ea"/>
                <a:sym typeface="Wingdings" panose="05000000000000000000" pitchFamily="2" charset="2"/>
              </a:rPr>
              <a:t>열풍은 </a:t>
            </a:r>
            <a:r>
              <a:rPr lang="ko-KR" altLang="en-US" sz="1600" dirty="0" err="1">
                <a:latin typeface="+mn-ea"/>
                <a:sym typeface="Wingdings" panose="05000000000000000000" pitchFamily="2" charset="2"/>
              </a:rPr>
              <a:t>엑슨발데즈</a:t>
            </a:r>
            <a:r>
              <a:rPr lang="ko-KR" altLang="en-US" sz="1600" dirty="0">
                <a:latin typeface="+mn-ea"/>
                <a:sym typeface="Wingdings" panose="05000000000000000000" pitchFamily="2" charset="2"/>
              </a:rPr>
              <a:t> 원유유출사고</a:t>
            </a:r>
            <a:r>
              <a:rPr lang="en-US" altLang="ko-KR" sz="1600" dirty="0">
                <a:latin typeface="+mn-ea"/>
                <a:sym typeface="Wingdings" panose="05000000000000000000" pitchFamily="2" charset="2"/>
              </a:rPr>
              <a:t>, </a:t>
            </a:r>
            <a:r>
              <a:rPr lang="ko-KR" altLang="en-US" sz="1600" dirty="0">
                <a:latin typeface="+mn-ea"/>
                <a:sym typeface="Wingdings" panose="05000000000000000000" pitchFamily="2" charset="2"/>
              </a:rPr>
              <a:t>나이키 어린이 노동사건</a:t>
            </a:r>
            <a:r>
              <a:rPr lang="en-US" altLang="ko-KR" sz="1600" dirty="0">
                <a:latin typeface="+mn-ea"/>
                <a:sym typeface="Wingdings" panose="05000000000000000000" pitchFamily="2" charset="2"/>
              </a:rPr>
              <a:t> </a:t>
            </a:r>
            <a:r>
              <a:rPr lang="ko-KR" altLang="en-US" sz="1600" dirty="0">
                <a:latin typeface="+mn-ea"/>
                <a:sym typeface="Wingdings" panose="05000000000000000000" pitchFamily="2" charset="2"/>
              </a:rPr>
              <a:t>등 이후 확대 </a:t>
            </a:r>
            <a:r>
              <a:rPr lang="en-US" altLang="ko-KR" sz="1600" dirty="0">
                <a:latin typeface="+mn-ea"/>
                <a:sym typeface="Wingdings" panose="05000000000000000000" pitchFamily="2" charset="2"/>
              </a:rPr>
              <a:t>NGO</a:t>
            </a:r>
            <a:r>
              <a:rPr lang="ko-KR" altLang="en-US" sz="1600" dirty="0">
                <a:latin typeface="+mn-ea"/>
                <a:sym typeface="Wingdings" panose="05000000000000000000" pitchFamily="2" charset="2"/>
              </a:rPr>
              <a:t>의 강력한 요구</a:t>
            </a:r>
            <a:endParaRPr lang="en-US" altLang="ko-KR" sz="1600" dirty="0">
              <a:latin typeface="+mn-ea"/>
              <a:sym typeface="Wingdings" panose="05000000000000000000" pitchFamily="2" charset="2"/>
            </a:endParaRPr>
          </a:p>
          <a:p>
            <a:r>
              <a:rPr lang="en-US" altLang="ko-KR" sz="1600" dirty="0">
                <a:latin typeface="+mn-ea"/>
                <a:sym typeface="Wingdings" panose="05000000000000000000" pitchFamily="2" charset="2"/>
              </a:rPr>
              <a:t>*</a:t>
            </a:r>
            <a:r>
              <a:rPr lang="ko-KR" altLang="en-US" sz="1600" dirty="0">
                <a:latin typeface="+mn-ea"/>
                <a:sym typeface="Wingdings" panose="05000000000000000000" pitchFamily="2" charset="2"/>
              </a:rPr>
              <a:t>한국 두산 </a:t>
            </a:r>
            <a:r>
              <a:rPr lang="ko-KR" altLang="en-US" sz="1600" dirty="0" err="1">
                <a:latin typeface="+mn-ea"/>
                <a:sym typeface="Wingdings" panose="05000000000000000000" pitchFamily="2" charset="2"/>
              </a:rPr>
              <a:t>패놀사태</a:t>
            </a:r>
            <a:r>
              <a:rPr lang="en-US" altLang="ko-KR" sz="1600" dirty="0">
                <a:latin typeface="+mn-ea"/>
                <a:sym typeface="Wingdings" panose="05000000000000000000" pitchFamily="2" charset="2"/>
              </a:rPr>
              <a:t>, </a:t>
            </a:r>
            <a:r>
              <a:rPr lang="ko-KR" altLang="en-US" sz="1600" dirty="0">
                <a:latin typeface="+mn-ea"/>
                <a:sym typeface="Wingdings" panose="05000000000000000000" pitchFamily="2" charset="2"/>
              </a:rPr>
              <a:t>남양불매운동 등</a:t>
            </a:r>
            <a:endParaRPr lang="en-US" altLang="ko-KR" sz="1600" dirty="0">
              <a:latin typeface="+mn-ea"/>
              <a:sym typeface="Wingdings" panose="05000000000000000000" pitchFamily="2" charset="2"/>
            </a:endParaRPr>
          </a:p>
          <a:p>
            <a:endParaRPr lang="en-US" altLang="ko-KR" sz="1600" dirty="0">
              <a:latin typeface="+mn-ea"/>
              <a:sym typeface="Wingdings" panose="05000000000000000000" pitchFamily="2" charset="2"/>
            </a:endParaRPr>
          </a:p>
          <a:p>
            <a:r>
              <a:rPr lang="en-US" altLang="ko-KR" sz="1600" dirty="0">
                <a:latin typeface="+mn-ea"/>
                <a:sym typeface="Wingdings" panose="05000000000000000000" pitchFamily="2" charset="2"/>
              </a:rPr>
              <a:t>CSR</a:t>
            </a:r>
            <a:r>
              <a:rPr lang="ko-KR" altLang="en-US" sz="1600" dirty="0">
                <a:latin typeface="+mn-ea"/>
                <a:sym typeface="Wingdings" panose="05000000000000000000" pitchFamily="2" charset="2"/>
              </a:rPr>
              <a:t>이 </a:t>
            </a:r>
            <a:r>
              <a:rPr lang="en-US" altLang="ko-KR" sz="1600" dirty="0">
                <a:latin typeface="+mn-ea"/>
                <a:sym typeface="Wingdings" panose="05000000000000000000" pitchFamily="2" charset="2"/>
              </a:rPr>
              <a:t>CSV</a:t>
            </a:r>
            <a:r>
              <a:rPr lang="ko-KR" altLang="en-US" sz="1600" dirty="0">
                <a:latin typeface="+mn-ea"/>
                <a:sym typeface="Wingdings" panose="05000000000000000000" pitchFamily="2" charset="2"/>
              </a:rPr>
              <a:t>로 이어질 수 있음</a:t>
            </a:r>
            <a:endParaRPr lang="ko-KR" altLang="en-US" sz="1600" dirty="0"/>
          </a:p>
        </p:txBody>
      </p:sp>
      <p:sp>
        <p:nvSpPr>
          <p:cNvPr id="12" name="화살표: 오른쪽 11">
            <a:extLst>
              <a:ext uri="{FF2B5EF4-FFF2-40B4-BE49-F238E27FC236}">
                <a16:creationId xmlns:a16="http://schemas.microsoft.com/office/drawing/2014/main" id="{CB72139B-4BED-45BA-873D-AAE1BABB8416}"/>
              </a:ext>
            </a:extLst>
          </p:cNvPr>
          <p:cNvSpPr/>
          <p:nvPr/>
        </p:nvSpPr>
        <p:spPr>
          <a:xfrm>
            <a:off x="5513919" y="4634169"/>
            <a:ext cx="166255" cy="38001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3" name="TextBox 12">
            <a:extLst>
              <a:ext uri="{FF2B5EF4-FFF2-40B4-BE49-F238E27FC236}">
                <a16:creationId xmlns:a16="http://schemas.microsoft.com/office/drawing/2014/main" id="{A0C441A5-ED3B-43A6-B594-9DC126096248}"/>
              </a:ext>
            </a:extLst>
          </p:cNvPr>
          <p:cNvSpPr txBox="1"/>
          <p:nvPr/>
        </p:nvSpPr>
        <p:spPr>
          <a:xfrm>
            <a:off x="5680174" y="4634169"/>
            <a:ext cx="5429886" cy="584775"/>
          </a:xfrm>
          <a:prstGeom prst="rect">
            <a:avLst/>
          </a:prstGeom>
          <a:noFill/>
        </p:spPr>
        <p:txBody>
          <a:bodyPr wrap="square">
            <a:spAutoFit/>
          </a:bodyPr>
          <a:lstStyle/>
          <a:p>
            <a:r>
              <a:rPr lang="en-US" altLang="ko-KR" sz="1600" dirty="0" err="1"/>
              <a:t>BtoB</a:t>
            </a:r>
            <a:r>
              <a:rPr lang="en-US" altLang="ko-KR" sz="1600" dirty="0"/>
              <a:t> </a:t>
            </a:r>
            <a:r>
              <a:rPr lang="ko-KR" altLang="en-US" sz="1600" dirty="0"/>
              <a:t>기업에는 의미 없지 않나</a:t>
            </a:r>
            <a:r>
              <a:rPr lang="en-US" altLang="ko-KR" sz="1600" dirty="0"/>
              <a:t>? </a:t>
            </a:r>
            <a:r>
              <a:rPr lang="ko-KR" altLang="en-US" sz="1600" dirty="0"/>
              <a:t>기부 등은 기업의 성장에 도움이 되지 않는다</a:t>
            </a:r>
          </a:p>
        </p:txBody>
      </p:sp>
      <p:cxnSp>
        <p:nvCxnSpPr>
          <p:cNvPr id="14" name="직선 연결선 13">
            <a:extLst>
              <a:ext uri="{FF2B5EF4-FFF2-40B4-BE49-F238E27FC236}">
                <a16:creationId xmlns:a16="http://schemas.microsoft.com/office/drawing/2014/main" id="{506C824B-7A6B-437D-AA5B-B3B2609F1695}"/>
              </a:ext>
            </a:extLst>
          </p:cNvPr>
          <p:cNvCxnSpPr>
            <a:cxnSpLocks/>
          </p:cNvCxnSpPr>
          <p:nvPr/>
        </p:nvCxnSpPr>
        <p:spPr>
          <a:xfrm flipH="1">
            <a:off x="2463800" y="588203"/>
            <a:ext cx="9036050" cy="31673"/>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5" name="직선 연결선 14">
            <a:extLst>
              <a:ext uri="{FF2B5EF4-FFF2-40B4-BE49-F238E27FC236}">
                <a16:creationId xmlns:a16="http://schemas.microsoft.com/office/drawing/2014/main" id="{F29F8328-347E-4EAF-BE15-C5F309376C7B}"/>
              </a:ext>
            </a:extLst>
          </p:cNvPr>
          <p:cNvCxnSpPr>
            <a:cxnSpLocks/>
          </p:cNvCxnSpPr>
          <p:nvPr/>
        </p:nvCxnSpPr>
        <p:spPr>
          <a:xfrm flipH="1">
            <a:off x="2063109" y="588203"/>
            <a:ext cx="9436741" cy="33077"/>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576027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슬라이드 번호 개체 틀 3">
            <a:extLst>
              <a:ext uri="{FF2B5EF4-FFF2-40B4-BE49-F238E27FC236}">
                <a16:creationId xmlns:a16="http://schemas.microsoft.com/office/drawing/2014/main" id="{DEF13E79-61E3-4454-B0F5-D862567F80FC}"/>
              </a:ext>
            </a:extLst>
          </p:cNvPr>
          <p:cNvSpPr>
            <a:spLocks noGrp="1"/>
          </p:cNvSpPr>
          <p:nvPr>
            <p:ph type="sldNum" sz="quarter" idx="12"/>
          </p:nvPr>
        </p:nvSpPr>
        <p:spPr>
          <a:xfrm>
            <a:off x="8610600" y="6356350"/>
            <a:ext cx="2743200" cy="365125"/>
          </a:xfrm>
        </p:spPr>
        <p:txBody>
          <a:bodyPr/>
          <a:lstStyle/>
          <a:p>
            <a:fld id="{742C9348-5ACF-40B9-901F-7F0003B996B9}" type="slidenum">
              <a:rPr lang="ko-KR" altLang="en-US" smtClean="0"/>
              <a:t>16</a:t>
            </a:fld>
            <a:endParaRPr lang="ko-KR" altLang="en-US" dirty="0"/>
          </a:p>
        </p:txBody>
      </p:sp>
      <p:sp>
        <p:nvSpPr>
          <p:cNvPr id="21" name="직사각형 20">
            <a:extLst>
              <a:ext uri="{FF2B5EF4-FFF2-40B4-BE49-F238E27FC236}">
                <a16:creationId xmlns:a16="http://schemas.microsoft.com/office/drawing/2014/main" id="{1353836F-B0BF-408A-9ECA-4BAF89DFC538}"/>
              </a:ext>
            </a:extLst>
          </p:cNvPr>
          <p:cNvSpPr/>
          <p:nvPr/>
        </p:nvSpPr>
        <p:spPr>
          <a:xfrm>
            <a:off x="929470" y="303295"/>
            <a:ext cx="4094216" cy="454292"/>
          </a:xfrm>
          <a:prstGeom prst="rect">
            <a:avLst/>
          </a:prstGeom>
        </p:spPr>
        <p:txBody>
          <a:bodyPr wrap="square">
            <a:spAutoFit/>
          </a:bodyPr>
          <a:lstStyle/>
          <a:p>
            <a:pPr>
              <a:lnSpc>
                <a:spcPct val="150000"/>
              </a:lnSpc>
            </a:pPr>
            <a:r>
              <a:rPr lang="ko-KR" altLang="en-US" b="1" dirty="0">
                <a:latin typeface="+mn-ea"/>
                <a:cs typeface="Times New Roman" pitchFamily="18" charset="0"/>
              </a:rPr>
              <a:t>서론</a:t>
            </a:r>
          </a:p>
        </p:txBody>
      </p:sp>
      <p:sp>
        <p:nvSpPr>
          <p:cNvPr id="22" name="직사각형 21">
            <a:extLst>
              <a:ext uri="{FF2B5EF4-FFF2-40B4-BE49-F238E27FC236}">
                <a16:creationId xmlns:a16="http://schemas.microsoft.com/office/drawing/2014/main" id="{F140986D-4E74-4C9F-B86D-ECBB45CB4F38}"/>
              </a:ext>
            </a:extLst>
          </p:cNvPr>
          <p:cNvSpPr/>
          <p:nvPr/>
        </p:nvSpPr>
        <p:spPr>
          <a:xfrm>
            <a:off x="503808" y="208614"/>
            <a:ext cx="495649" cy="585288"/>
          </a:xfrm>
          <a:prstGeom prst="rect">
            <a:avLst/>
          </a:prstGeom>
        </p:spPr>
        <p:txBody>
          <a:bodyPr wrap="none">
            <a:spAutoFit/>
          </a:bodyPr>
          <a:lstStyle/>
          <a:p>
            <a:pPr>
              <a:lnSpc>
                <a:spcPct val="150000"/>
              </a:lnSpc>
            </a:pPr>
            <a:r>
              <a:rPr lang="en-US" altLang="ko-KR" sz="2426" b="1" dirty="0">
                <a:solidFill>
                  <a:schemeClr val="bg1">
                    <a:lumMod val="75000"/>
                  </a:schemeClr>
                </a:solidFill>
                <a:latin typeface="Times New Roman" pitchFamily="18" charset="0"/>
                <a:ea typeface="맑은 고딕" pitchFamily="50" charset="-127"/>
                <a:cs typeface="Times New Roman" pitchFamily="18" charset="0"/>
              </a:rPr>
              <a:t>0</a:t>
            </a:r>
            <a:r>
              <a:rPr lang="en-US" altLang="ko-KR" sz="2426" b="1" dirty="0">
                <a:solidFill>
                  <a:srgbClr val="C00000"/>
                </a:solidFill>
                <a:latin typeface="Times New Roman" pitchFamily="18" charset="0"/>
                <a:ea typeface="맑은 고딕" pitchFamily="50" charset="-127"/>
                <a:cs typeface="Times New Roman" pitchFamily="18" charset="0"/>
              </a:rPr>
              <a:t>1</a:t>
            </a:r>
          </a:p>
        </p:txBody>
      </p:sp>
      <p:sp>
        <p:nvSpPr>
          <p:cNvPr id="23" name="직사각형 22"/>
          <p:cNvSpPr/>
          <p:nvPr/>
        </p:nvSpPr>
        <p:spPr>
          <a:xfrm>
            <a:off x="751632" y="1085737"/>
            <a:ext cx="8928992" cy="369332"/>
          </a:xfrm>
          <a:prstGeom prst="rect">
            <a:avLst/>
          </a:prstGeom>
        </p:spPr>
        <p:txBody>
          <a:bodyPr wrap="square">
            <a:spAutoFit/>
          </a:bodyPr>
          <a:lstStyle/>
          <a:p>
            <a:pPr>
              <a:defRPr/>
            </a:pPr>
            <a:r>
              <a:rPr lang="ko-KR" altLang="en-US" kern="0" dirty="0">
                <a:solidFill>
                  <a:srgbClr val="000000"/>
                </a:solidFill>
                <a:latin typeface="휴먼명조"/>
                <a:ea typeface="휴먼명조"/>
              </a:rPr>
              <a:t>□ </a:t>
            </a:r>
            <a:r>
              <a:rPr lang="en-US" altLang="ko-KR" b="1" dirty="0">
                <a:latin typeface="맑은 고딕" pitchFamily="50" charset="-127"/>
              </a:rPr>
              <a:t>ESG </a:t>
            </a:r>
            <a:r>
              <a:rPr lang="ko-KR" altLang="en-US" b="1" dirty="0">
                <a:latin typeface="맑은 고딕" pitchFamily="50" charset="-127"/>
              </a:rPr>
              <a:t>열풍의 원인은</a:t>
            </a:r>
            <a:r>
              <a:rPr lang="en-US" altLang="ko-KR" b="1" dirty="0">
                <a:latin typeface="맑은 고딕" pitchFamily="50" charset="-127"/>
              </a:rPr>
              <a:t>?</a:t>
            </a:r>
            <a:endParaRPr lang="ko-KR" altLang="en-US" b="1" dirty="0">
              <a:latin typeface="맑은 고딕" pitchFamily="50" charset="-127"/>
            </a:endParaRPr>
          </a:p>
        </p:txBody>
      </p:sp>
      <p:sp>
        <p:nvSpPr>
          <p:cNvPr id="24" name="직사각형 23">
            <a:extLst>
              <a:ext uri="{FF2B5EF4-FFF2-40B4-BE49-F238E27FC236}">
                <a16:creationId xmlns:a16="http://schemas.microsoft.com/office/drawing/2014/main" id="{A184E8AB-7E87-47CA-8189-0A35E41DC915}"/>
              </a:ext>
            </a:extLst>
          </p:cNvPr>
          <p:cNvSpPr/>
          <p:nvPr/>
        </p:nvSpPr>
        <p:spPr>
          <a:xfrm>
            <a:off x="929470" y="1595021"/>
            <a:ext cx="9235784" cy="1618072"/>
          </a:xfrm>
          <a:prstGeom prst="rect">
            <a:avLst/>
          </a:prstGeom>
        </p:spPr>
        <p:txBody>
          <a:bodyPr wrap="square">
            <a:spAutoFit/>
          </a:bodyPr>
          <a:lstStyle/>
          <a:p>
            <a:pPr marL="285750" indent="-285750">
              <a:lnSpc>
                <a:spcPct val="120000"/>
              </a:lnSpc>
              <a:buFont typeface="Arial" panose="020B0604020202020204" pitchFamily="34" charset="0"/>
              <a:buChar char="•"/>
            </a:pPr>
            <a:endParaRPr lang="en-US" altLang="ko-KR" sz="1400" b="1" dirty="0">
              <a:latin typeface="+mn-ea"/>
              <a:sym typeface="Wingdings" panose="05000000000000000000" pitchFamily="2" charset="2"/>
            </a:endParaRPr>
          </a:p>
          <a:p>
            <a:pPr marL="285750" indent="-285750">
              <a:lnSpc>
                <a:spcPct val="120000"/>
              </a:lnSpc>
              <a:buFont typeface="Arial" panose="020B0604020202020204" pitchFamily="34" charset="0"/>
              <a:buChar char="•"/>
            </a:pPr>
            <a:r>
              <a:rPr lang="ko-KR" altLang="en-US" sz="1400" b="1" dirty="0">
                <a:latin typeface="+mn-ea"/>
              </a:rPr>
              <a:t>대기업 및 일부 공공기관을 제외하면 </a:t>
            </a:r>
            <a:r>
              <a:rPr lang="en-US" altLang="ko-KR" sz="1400" b="1" dirty="0">
                <a:latin typeface="+mn-ea"/>
              </a:rPr>
              <a:t>CSR</a:t>
            </a:r>
            <a:r>
              <a:rPr lang="ko-KR" altLang="en-US" sz="1400" b="1" dirty="0">
                <a:latin typeface="+mn-ea"/>
              </a:rPr>
              <a:t>에 관심이 높지 않았음 </a:t>
            </a:r>
            <a:br>
              <a:rPr lang="en-US" altLang="ko-KR" sz="1400" dirty="0">
                <a:latin typeface="+mn-ea"/>
              </a:rPr>
            </a:br>
            <a:r>
              <a:rPr lang="en-US" altLang="ko-KR" sz="1400" dirty="0">
                <a:latin typeface="+mn-ea"/>
              </a:rPr>
              <a:t>- </a:t>
            </a:r>
            <a:r>
              <a:rPr lang="ko-KR" altLang="en-US" sz="1400" dirty="0">
                <a:latin typeface="+mn-ea"/>
              </a:rPr>
              <a:t>특히 </a:t>
            </a:r>
            <a:r>
              <a:rPr lang="en-US" altLang="ko-KR" sz="1400" dirty="0" err="1">
                <a:latin typeface="+mn-ea"/>
              </a:rPr>
              <a:t>BtoB</a:t>
            </a:r>
            <a:r>
              <a:rPr lang="en-US" altLang="ko-KR" sz="1400" dirty="0">
                <a:latin typeface="+mn-ea"/>
              </a:rPr>
              <a:t> </a:t>
            </a:r>
            <a:r>
              <a:rPr lang="ko-KR" altLang="en-US" sz="1400" dirty="0">
                <a:latin typeface="+mn-ea"/>
              </a:rPr>
              <a:t>기업은 </a:t>
            </a:r>
            <a:r>
              <a:rPr lang="en-US" altLang="ko-KR" sz="1400" dirty="0">
                <a:latin typeface="+mn-ea"/>
              </a:rPr>
              <a:t>CSR</a:t>
            </a:r>
            <a:r>
              <a:rPr lang="ko-KR" altLang="en-US" sz="1400" dirty="0">
                <a:latin typeface="+mn-ea"/>
              </a:rPr>
              <a:t>에 대해 낮은 관심</a:t>
            </a:r>
            <a:r>
              <a:rPr lang="en-US" altLang="ko-KR" sz="1400" dirty="0">
                <a:latin typeface="+mn-ea"/>
              </a:rPr>
              <a:t>. </a:t>
            </a:r>
            <a:r>
              <a:rPr lang="ko-KR" altLang="en-US" sz="1400" dirty="0">
                <a:latin typeface="+mn-ea"/>
              </a:rPr>
              <a:t>오히려 기업지배구조 규제 등에 관심</a:t>
            </a:r>
            <a:endParaRPr lang="en-US" altLang="ko-KR" sz="1400" dirty="0">
              <a:latin typeface="+mn-ea"/>
            </a:endParaRPr>
          </a:p>
          <a:p>
            <a:pPr marL="285750" indent="-285750">
              <a:lnSpc>
                <a:spcPct val="120000"/>
              </a:lnSpc>
              <a:buFont typeface="Arial" panose="020B0604020202020204" pitchFamily="34" charset="0"/>
              <a:buChar char="•"/>
            </a:pPr>
            <a:endParaRPr lang="en-US" altLang="ko-KR" sz="1400" dirty="0">
              <a:latin typeface="+mn-ea"/>
            </a:endParaRPr>
          </a:p>
          <a:p>
            <a:pPr marL="285750" indent="-285750">
              <a:lnSpc>
                <a:spcPct val="120000"/>
              </a:lnSpc>
              <a:buFont typeface="Arial" panose="020B0604020202020204" pitchFamily="34" charset="0"/>
              <a:buChar char="•"/>
            </a:pPr>
            <a:r>
              <a:rPr lang="ko-KR" altLang="en-US" sz="1400" b="1" dirty="0">
                <a:latin typeface="+mn-ea"/>
              </a:rPr>
              <a:t>그러나 </a:t>
            </a:r>
            <a:r>
              <a:rPr lang="ko-KR" altLang="en-US" sz="1400" b="1" dirty="0" err="1">
                <a:latin typeface="+mn-ea"/>
              </a:rPr>
              <a:t>코피아난의</a:t>
            </a:r>
            <a:r>
              <a:rPr lang="ko-KR" altLang="en-US" sz="1400" b="1" dirty="0">
                <a:latin typeface="+mn-ea"/>
              </a:rPr>
              <a:t> 등장과 파리협정 이후 상황이 급변</a:t>
            </a:r>
            <a:r>
              <a:rPr lang="en-US" altLang="ko-KR" sz="1400" b="1" dirty="0">
                <a:latin typeface="+mn-ea"/>
              </a:rPr>
              <a:t>, </a:t>
            </a:r>
            <a:r>
              <a:rPr lang="ko-KR" altLang="en-US" sz="1400" b="1" dirty="0">
                <a:latin typeface="+mn-ea"/>
              </a:rPr>
              <a:t>더욱이 바이든 취임 후 </a:t>
            </a:r>
            <a:r>
              <a:rPr lang="en-US" altLang="ko-KR" sz="1400" b="1" dirty="0">
                <a:latin typeface="+mn-ea"/>
              </a:rPr>
              <a:t>ESG </a:t>
            </a:r>
            <a:r>
              <a:rPr lang="ko-KR" altLang="en-US" sz="1400" b="1" dirty="0">
                <a:latin typeface="+mn-ea"/>
              </a:rPr>
              <a:t>대한 관심도 대폭 증가</a:t>
            </a:r>
            <a:br>
              <a:rPr lang="en-US" altLang="ko-KR" sz="1400" dirty="0">
                <a:latin typeface="+mn-ea"/>
              </a:rPr>
            </a:br>
            <a:endParaRPr lang="en-US" altLang="ko-KR" sz="1400" dirty="0">
              <a:latin typeface="+mn-ea"/>
              <a:sym typeface="Wingdings" panose="05000000000000000000" pitchFamily="2" charset="2"/>
            </a:endParaRPr>
          </a:p>
        </p:txBody>
      </p:sp>
      <p:pic>
        <p:nvPicPr>
          <p:cNvPr id="26" name="Picture 1">
            <a:extLst>
              <a:ext uri="{FF2B5EF4-FFF2-40B4-BE49-F238E27FC236}">
                <a16:creationId xmlns:a16="http://schemas.microsoft.com/office/drawing/2014/main" id="{D33298B7-5E36-453E-ADAA-3EC9C00DBD15}"/>
              </a:ext>
            </a:extLst>
          </p:cNvPr>
          <p:cNvPicPr>
            <a:picLocks noChangeAspect="1"/>
          </p:cNvPicPr>
          <p:nvPr/>
        </p:nvPicPr>
        <p:blipFill>
          <a:blip r:embed="rId2"/>
          <a:stretch>
            <a:fillRect/>
          </a:stretch>
        </p:blipFill>
        <p:spPr>
          <a:xfrm>
            <a:off x="1098100" y="3272483"/>
            <a:ext cx="773429" cy="820907"/>
          </a:xfrm>
          <a:prstGeom prst="rect">
            <a:avLst/>
          </a:prstGeom>
          <a:noFill/>
          <a:ln>
            <a:noFill/>
          </a:ln>
          <a:effectLst/>
        </p:spPr>
      </p:pic>
      <p:sp>
        <p:nvSpPr>
          <p:cNvPr id="27" name="TextBox 20">
            <a:extLst>
              <a:ext uri="{FF2B5EF4-FFF2-40B4-BE49-F238E27FC236}">
                <a16:creationId xmlns:a16="http://schemas.microsoft.com/office/drawing/2014/main" id="{EB59055C-8F46-4BE9-855F-1E1119788C15}"/>
              </a:ext>
            </a:extLst>
          </p:cNvPr>
          <p:cNvSpPr txBox="1"/>
          <p:nvPr/>
        </p:nvSpPr>
        <p:spPr>
          <a:xfrm>
            <a:off x="1871528" y="3264522"/>
            <a:ext cx="9000000" cy="620106"/>
          </a:xfrm>
          <a:prstGeom prst="rect">
            <a:avLst/>
          </a:prstGeom>
          <a:noFill/>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indent="0" algn="just" fontAlgn="base" latinLnBrk="0">
              <a:lnSpc>
                <a:spcPct val="130000"/>
              </a:lnSpc>
              <a:spcBef>
                <a:spcPts val="0"/>
              </a:spcBef>
              <a:spcAft>
                <a:spcPts val="0"/>
              </a:spcAft>
            </a:pPr>
            <a:r>
              <a:rPr lang="ko-KR" altLang="en-US" sz="1400" dirty="0">
                <a:solidFill>
                  <a:srgbClr val="000000"/>
                </a:solidFill>
                <a:latin typeface="YDGothic-Regular"/>
              </a:rPr>
              <a:t>“기후변화정보공시를 통해 시장의 효율성이 커지고 경제의 안정성은 높아집니다” </a:t>
            </a:r>
            <a:r>
              <a:rPr lang="en-US" altLang="ko-KR" sz="1400" dirty="0">
                <a:solidFill>
                  <a:srgbClr val="000000"/>
                </a:solidFill>
                <a:latin typeface="YDGothic-Regular"/>
              </a:rPr>
              <a:t>(</a:t>
            </a:r>
            <a:r>
              <a:rPr lang="ko-KR" altLang="en-US" sz="1400" dirty="0">
                <a:solidFill>
                  <a:srgbClr val="000000"/>
                </a:solidFill>
                <a:latin typeface="YDGothic-Regular"/>
              </a:rPr>
              <a:t>마이클 블룸버그</a:t>
            </a:r>
            <a:r>
              <a:rPr lang="en-US" altLang="ko-KR" sz="1400" dirty="0">
                <a:solidFill>
                  <a:srgbClr val="000000"/>
                </a:solidFill>
                <a:latin typeface="YDGothic-Regular"/>
              </a:rPr>
              <a:t>, </a:t>
            </a:r>
            <a:r>
              <a:rPr lang="ko-KR" altLang="en-US" sz="1400" dirty="0">
                <a:solidFill>
                  <a:srgbClr val="000000"/>
                </a:solidFill>
                <a:latin typeface="YDGothic-Regular"/>
              </a:rPr>
              <a:t>현 </a:t>
            </a:r>
            <a:r>
              <a:rPr lang="en-US" altLang="ko-KR" sz="1400" dirty="0">
                <a:solidFill>
                  <a:srgbClr val="000000"/>
                </a:solidFill>
                <a:latin typeface="YDGothic-Regular"/>
              </a:rPr>
              <a:t>TCFD </a:t>
            </a:r>
            <a:r>
              <a:rPr lang="ko-KR" altLang="en-US" sz="1400" dirty="0">
                <a:solidFill>
                  <a:srgbClr val="000000"/>
                </a:solidFill>
                <a:latin typeface="YDGothic-Regular"/>
              </a:rPr>
              <a:t>의장</a:t>
            </a:r>
            <a:r>
              <a:rPr lang="en-US" altLang="ko-KR" sz="1400" dirty="0">
                <a:solidFill>
                  <a:srgbClr val="000000"/>
                </a:solidFill>
                <a:latin typeface="YDGothic-Regular"/>
              </a:rPr>
              <a:t>)</a:t>
            </a:r>
            <a:endParaRPr lang="ko-KR" altLang="en-US" sz="1400" dirty="0">
              <a:solidFill>
                <a:srgbClr val="000000"/>
              </a:solidFill>
              <a:latin typeface="YDGothic-Regular"/>
            </a:endParaRPr>
          </a:p>
        </p:txBody>
      </p:sp>
      <p:pic>
        <p:nvPicPr>
          <p:cNvPr id="28" name="Picture 3">
            <a:extLst>
              <a:ext uri="{FF2B5EF4-FFF2-40B4-BE49-F238E27FC236}">
                <a16:creationId xmlns:a16="http://schemas.microsoft.com/office/drawing/2014/main" id="{61E3244A-D3EC-477B-A6F2-9E79E0025176}"/>
              </a:ext>
            </a:extLst>
          </p:cNvPr>
          <p:cNvPicPr>
            <a:picLocks noChangeAspect="1"/>
          </p:cNvPicPr>
          <p:nvPr/>
        </p:nvPicPr>
        <p:blipFill>
          <a:blip r:embed="rId3"/>
          <a:srcRect t="4113" b="6197"/>
          <a:stretch>
            <a:fillRect/>
          </a:stretch>
        </p:blipFill>
        <p:spPr>
          <a:xfrm>
            <a:off x="1098099" y="4194547"/>
            <a:ext cx="773429" cy="881765"/>
          </a:xfrm>
          <a:prstGeom prst="rect">
            <a:avLst/>
          </a:prstGeom>
          <a:noFill/>
          <a:ln>
            <a:noFill/>
          </a:ln>
          <a:effectLst/>
        </p:spPr>
      </p:pic>
      <p:sp>
        <p:nvSpPr>
          <p:cNvPr id="29" name="TextBox 22">
            <a:extLst>
              <a:ext uri="{FF2B5EF4-FFF2-40B4-BE49-F238E27FC236}">
                <a16:creationId xmlns:a16="http://schemas.microsoft.com/office/drawing/2014/main" id="{F8ED628E-163A-4545-98C9-8C21A6C64CE6}"/>
              </a:ext>
            </a:extLst>
          </p:cNvPr>
          <p:cNvSpPr txBox="1"/>
          <p:nvPr/>
        </p:nvSpPr>
        <p:spPr>
          <a:xfrm>
            <a:off x="1871528" y="4175585"/>
            <a:ext cx="9000000" cy="652486"/>
          </a:xfrm>
          <a:prstGeom prst="rect">
            <a:avLst/>
          </a:prstGeom>
          <a:noFill/>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indent="0" algn="just" fontAlgn="base" latinLnBrk="0">
              <a:lnSpc>
                <a:spcPct val="130000"/>
              </a:lnSpc>
              <a:spcBef>
                <a:spcPts val="0"/>
              </a:spcBef>
              <a:spcAft>
                <a:spcPts val="0"/>
              </a:spcAft>
            </a:pPr>
            <a:r>
              <a:rPr lang="ko-KR" altLang="en-US" sz="1400" dirty="0">
                <a:solidFill>
                  <a:srgbClr val="000000"/>
                </a:solidFill>
                <a:latin typeface="YDGothic-Regular"/>
              </a:rPr>
              <a:t>“프랑스 국내의 제도를 참고하여 기후변화공시 권고안의 실행을 지원하고</a:t>
            </a:r>
            <a:r>
              <a:rPr lang="en-US" altLang="ko-KR" sz="1400" dirty="0">
                <a:solidFill>
                  <a:srgbClr val="000000"/>
                </a:solidFill>
                <a:latin typeface="YDGothic-Regular"/>
              </a:rPr>
              <a:t>, </a:t>
            </a:r>
            <a:r>
              <a:rPr lang="ko-KR" altLang="en-US" sz="1400" dirty="0">
                <a:solidFill>
                  <a:srgbClr val="000000"/>
                </a:solidFill>
                <a:latin typeface="YDGothic-Regular"/>
              </a:rPr>
              <a:t>중요 이슈와 관련된 이해관계자들의 이행을 지원할 것입니다</a:t>
            </a:r>
            <a:r>
              <a:rPr lang="en-US" altLang="ko-KR" sz="1400" dirty="0">
                <a:solidFill>
                  <a:srgbClr val="000000"/>
                </a:solidFill>
                <a:latin typeface="YDGothic-Regular"/>
              </a:rPr>
              <a:t>” (</a:t>
            </a:r>
            <a:r>
              <a:rPr lang="ko-KR" altLang="en-US" sz="1400" dirty="0">
                <a:solidFill>
                  <a:srgbClr val="000000"/>
                </a:solidFill>
                <a:latin typeface="YDGothic-Regular"/>
              </a:rPr>
              <a:t>브루노 르 마리</a:t>
            </a:r>
            <a:r>
              <a:rPr lang="en-US" altLang="ko-KR" sz="1400" dirty="0">
                <a:solidFill>
                  <a:srgbClr val="000000"/>
                </a:solidFill>
                <a:latin typeface="YDGothic-Regular"/>
              </a:rPr>
              <a:t>, </a:t>
            </a:r>
            <a:r>
              <a:rPr lang="ko-KR" altLang="en-US" sz="1400" dirty="0">
                <a:solidFill>
                  <a:srgbClr val="000000"/>
                </a:solidFill>
                <a:latin typeface="YDGothic-Regular"/>
              </a:rPr>
              <a:t>프랑스 재무장관</a:t>
            </a:r>
            <a:r>
              <a:rPr lang="en-US" altLang="ko-KR" sz="1400" dirty="0">
                <a:solidFill>
                  <a:srgbClr val="000000"/>
                </a:solidFill>
                <a:latin typeface="YDGothic-Regular"/>
              </a:rPr>
              <a:t>)</a:t>
            </a:r>
            <a:endParaRPr lang="ko-KR" altLang="en-US" sz="1400" dirty="0">
              <a:solidFill>
                <a:srgbClr val="000000"/>
              </a:solidFill>
              <a:latin typeface="YDGothic-Regular"/>
            </a:endParaRPr>
          </a:p>
        </p:txBody>
      </p:sp>
      <p:cxnSp>
        <p:nvCxnSpPr>
          <p:cNvPr id="12" name="직선 연결선 11">
            <a:extLst>
              <a:ext uri="{FF2B5EF4-FFF2-40B4-BE49-F238E27FC236}">
                <a16:creationId xmlns:a16="http://schemas.microsoft.com/office/drawing/2014/main" id="{6278E5E2-A88E-4B84-89D7-D6C0311D572B}"/>
              </a:ext>
            </a:extLst>
          </p:cNvPr>
          <p:cNvCxnSpPr>
            <a:cxnSpLocks/>
          </p:cNvCxnSpPr>
          <p:nvPr/>
        </p:nvCxnSpPr>
        <p:spPr>
          <a:xfrm flipH="1">
            <a:off x="2463800" y="588203"/>
            <a:ext cx="9036050" cy="31673"/>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3" name="직선 연결선 12">
            <a:extLst>
              <a:ext uri="{FF2B5EF4-FFF2-40B4-BE49-F238E27FC236}">
                <a16:creationId xmlns:a16="http://schemas.microsoft.com/office/drawing/2014/main" id="{AF57A23F-B48F-460D-8313-68F489A204DC}"/>
              </a:ext>
            </a:extLst>
          </p:cNvPr>
          <p:cNvCxnSpPr>
            <a:cxnSpLocks/>
          </p:cNvCxnSpPr>
          <p:nvPr/>
        </p:nvCxnSpPr>
        <p:spPr>
          <a:xfrm flipH="1">
            <a:off x="2063109" y="588203"/>
            <a:ext cx="9436741" cy="33077"/>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526466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슬라이드 번호 개체 틀 3">
            <a:extLst>
              <a:ext uri="{FF2B5EF4-FFF2-40B4-BE49-F238E27FC236}">
                <a16:creationId xmlns:a16="http://schemas.microsoft.com/office/drawing/2014/main" id="{DEF13E79-61E3-4454-B0F5-D862567F80FC}"/>
              </a:ext>
            </a:extLst>
          </p:cNvPr>
          <p:cNvSpPr>
            <a:spLocks noGrp="1"/>
          </p:cNvSpPr>
          <p:nvPr>
            <p:ph type="sldNum" sz="quarter" idx="12"/>
          </p:nvPr>
        </p:nvSpPr>
        <p:spPr>
          <a:xfrm>
            <a:off x="8610600" y="6356350"/>
            <a:ext cx="2743200" cy="365125"/>
          </a:xfrm>
        </p:spPr>
        <p:txBody>
          <a:bodyPr/>
          <a:lstStyle/>
          <a:p>
            <a:fld id="{742C9348-5ACF-40B9-901F-7F0003B996B9}" type="slidenum">
              <a:rPr lang="ko-KR" altLang="en-US" smtClean="0"/>
              <a:t>17</a:t>
            </a:fld>
            <a:endParaRPr lang="ko-KR" altLang="en-US" dirty="0"/>
          </a:p>
        </p:txBody>
      </p:sp>
      <p:sp>
        <p:nvSpPr>
          <p:cNvPr id="21" name="직사각형 20">
            <a:extLst>
              <a:ext uri="{FF2B5EF4-FFF2-40B4-BE49-F238E27FC236}">
                <a16:creationId xmlns:a16="http://schemas.microsoft.com/office/drawing/2014/main" id="{1353836F-B0BF-408A-9ECA-4BAF89DFC538}"/>
              </a:ext>
            </a:extLst>
          </p:cNvPr>
          <p:cNvSpPr/>
          <p:nvPr/>
        </p:nvSpPr>
        <p:spPr>
          <a:xfrm>
            <a:off x="929470" y="303295"/>
            <a:ext cx="4094216" cy="454292"/>
          </a:xfrm>
          <a:prstGeom prst="rect">
            <a:avLst/>
          </a:prstGeom>
        </p:spPr>
        <p:txBody>
          <a:bodyPr wrap="square">
            <a:spAutoFit/>
          </a:bodyPr>
          <a:lstStyle/>
          <a:p>
            <a:pPr>
              <a:lnSpc>
                <a:spcPct val="150000"/>
              </a:lnSpc>
            </a:pPr>
            <a:r>
              <a:rPr lang="ko-KR" altLang="en-US" b="1" dirty="0">
                <a:latin typeface="+mn-ea"/>
                <a:cs typeface="Times New Roman" pitchFamily="18" charset="0"/>
              </a:rPr>
              <a:t>서론</a:t>
            </a:r>
          </a:p>
        </p:txBody>
      </p:sp>
      <p:sp>
        <p:nvSpPr>
          <p:cNvPr id="22" name="직사각형 21">
            <a:extLst>
              <a:ext uri="{FF2B5EF4-FFF2-40B4-BE49-F238E27FC236}">
                <a16:creationId xmlns:a16="http://schemas.microsoft.com/office/drawing/2014/main" id="{F140986D-4E74-4C9F-B86D-ECBB45CB4F38}"/>
              </a:ext>
            </a:extLst>
          </p:cNvPr>
          <p:cNvSpPr/>
          <p:nvPr/>
        </p:nvSpPr>
        <p:spPr>
          <a:xfrm>
            <a:off x="503808" y="208614"/>
            <a:ext cx="495649" cy="585288"/>
          </a:xfrm>
          <a:prstGeom prst="rect">
            <a:avLst/>
          </a:prstGeom>
        </p:spPr>
        <p:txBody>
          <a:bodyPr wrap="none">
            <a:spAutoFit/>
          </a:bodyPr>
          <a:lstStyle/>
          <a:p>
            <a:pPr>
              <a:lnSpc>
                <a:spcPct val="150000"/>
              </a:lnSpc>
            </a:pPr>
            <a:r>
              <a:rPr lang="en-US" altLang="ko-KR" sz="2426" b="1" dirty="0">
                <a:solidFill>
                  <a:schemeClr val="bg1">
                    <a:lumMod val="75000"/>
                  </a:schemeClr>
                </a:solidFill>
                <a:latin typeface="Times New Roman" pitchFamily="18" charset="0"/>
                <a:ea typeface="맑은 고딕" pitchFamily="50" charset="-127"/>
                <a:cs typeface="Times New Roman" pitchFamily="18" charset="0"/>
              </a:rPr>
              <a:t>0</a:t>
            </a:r>
            <a:r>
              <a:rPr lang="en-US" altLang="ko-KR" sz="2426" b="1" dirty="0">
                <a:solidFill>
                  <a:srgbClr val="C00000"/>
                </a:solidFill>
                <a:latin typeface="Times New Roman" pitchFamily="18" charset="0"/>
                <a:ea typeface="맑은 고딕" pitchFamily="50" charset="-127"/>
                <a:cs typeface="Times New Roman" pitchFamily="18" charset="0"/>
              </a:rPr>
              <a:t>1</a:t>
            </a:r>
          </a:p>
        </p:txBody>
      </p:sp>
      <p:pic>
        <p:nvPicPr>
          <p:cNvPr id="5122" name="Picture 2">
            <a:extLst>
              <a:ext uri="{FF2B5EF4-FFF2-40B4-BE49-F238E27FC236}">
                <a16:creationId xmlns:a16="http://schemas.microsoft.com/office/drawing/2014/main" id="{1FFC8916-E98C-4BF4-9556-6AF7A260C31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8436" y="1532458"/>
            <a:ext cx="7810500" cy="904875"/>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7F845590-E073-44C2-B2FC-CA767C11B50B}"/>
              </a:ext>
            </a:extLst>
          </p:cNvPr>
          <p:cNvSpPr txBox="1"/>
          <p:nvPr/>
        </p:nvSpPr>
        <p:spPr>
          <a:xfrm>
            <a:off x="838200" y="2437333"/>
            <a:ext cx="10179050" cy="2965620"/>
          </a:xfrm>
          <a:prstGeom prst="rect">
            <a:avLst/>
          </a:prstGeom>
          <a:noFill/>
        </p:spPr>
        <p:txBody>
          <a:bodyPr wrap="square">
            <a:spAutoFit/>
          </a:bodyPr>
          <a:lstStyle/>
          <a:p>
            <a:pPr marL="285750" indent="-285750">
              <a:lnSpc>
                <a:spcPct val="150000"/>
              </a:lnSpc>
              <a:buFont typeface="Arial" panose="020B0604020202020204" pitchFamily="34" charset="0"/>
              <a:buChar char="•"/>
            </a:pPr>
            <a:r>
              <a:rPr lang="en-US" altLang="ko-KR" sz="1400" dirty="0">
                <a:latin typeface="Arial Black" panose="020B0A04020102020204" pitchFamily="34" charset="0"/>
              </a:rPr>
              <a:t>ESG</a:t>
            </a:r>
            <a:r>
              <a:rPr lang="ko-KR" altLang="en-US" sz="1400" dirty="0">
                <a:latin typeface="Arial Black" panose="020B0A04020102020204" pitchFamily="34" charset="0"/>
              </a:rPr>
              <a:t>라는 </a:t>
            </a:r>
            <a:r>
              <a:rPr lang="en-US" altLang="ko-KR" sz="1400" dirty="0">
                <a:latin typeface="Arial Black" panose="020B0A04020102020204" pitchFamily="34" charset="0"/>
              </a:rPr>
              <a:t>2003</a:t>
            </a:r>
            <a:r>
              <a:rPr lang="ko-KR" altLang="en-US" sz="1400" dirty="0">
                <a:latin typeface="Arial Black" panose="020B0A04020102020204" pitchFamily="34" charset="0"/>
              </a:rPr>
              <a:t>년 유엔환경계획 </a:t>
            </a:r>
            <a:r>
              <a:rPr lang="ko-KR" altLang="en-US" sz="1400" dirty="0" err="1">
                <a:latin typeface="Arial Black" panose="020B0A04020102020204" pitchFamily="34" charset="0"/>
              </a:rPr>
              <a:t>금융이니셔티브</a:t>
            </a:r>
            <a:r>
              <a:rPr lang="en-US" altLang="ko-KR" sz="1400" dirty="0">
                <a:latin typeface="Arial Black" panose="020B0A04020102020204" pitchFamily="34" charset="0"/>
              </a:rPr>
              <a:t>(UNEP FI)</a:t>
            </a:r>
            <a:r>
              <a:rPr lang="ko-KR" altLang="en-US" sz="1400" dirty="0">
                <a:latin typeface="Arial Black" panose="020B0A04020102020204" pitchFamily="34" charset="0"/>
              </a:rPr>
              <a:t>에서 처음 사용</a:t>
            </a:r>
            <a:endParaRPr lang="en-US" altLang="ko-KR" sz="1400" dirty="0">
              <a:latin typeface="Arial Black" panose="020B0A04020102020204" pitchFamily="34" charset="0"/>
            </a:endParaRPr>
          </a:p>
          <a:p>
            <a:pPr marL="285750" indent="-285750">
              <a:lnSpc>
                <a:spcPct val="150000"/>
              </a:lnSpc>
              <a:buFont typeface="Arial" panose="020B0604020202020204" pitchFamily="34" charset="0"/>
              <a:buChar char="•"/>
            </a:pPr>
            <a:r>
              <a:rPr lang="en-US" altLang="ko-KR" sz="1400" dirty="0">
                <a:latin typeface="Arial Black" panose="020B0A04020102020204" pitchFamily="34" charset="0"/>
              </a:rPr>
              <a:t>UNEP FI</a:t>
            </a:r>
            <a:r>
              <a:rPr lang="ko-KR" altLang="en-US" sz="1400" dirty="0">
                <a:latin typeface="Arial Black" panose="020B0A04020102020204" pitchFamily="34" charset="0"/>
              </a:rPr>
              <a:t>는 유엔환경계획</a:t>
            </a:r>
            <a:r>
              <a:rPr lang="en-US" altLang="ko-KR" sz="1400" dirty="0">
                <a:latin typeface="Arial Black" panose="020B0A04020102020204" pitchFamily="34" charset="0"/>
              </a:rPr>
              <a:t>(UNEP)</a:t>
            </a:r>
            <a:r>
              <a:rPr lang="ko-KR" altLang="en-US" sz="1400" dirty="0">
                <a:latin typeface="Arial Black" panose="020B0A04020102020204" pitchFamily="34" charset="0"/>
              </a:rPr>
              <a:t>과 주요 금융기관들이 결성한 국제 파트너십</a:t>
            </a:r>
            <a:endParaRPr lang="en-US" altLang="ko-KR" sz="1400" dirty="0">
              <a:latin typeface="Arial Black" panose="020B0A04020102020204" pitchFamily="34" charset="0"/>
            </a:endParaRPr>
          </a:p>
          <a:p>
            <a:pPr marL="285750" indent="-285750">
              <a:lnSpc>
                <a:spcPct val="150000"/>
              </a:lnSpc>
              <a:buFont typeface="Arial" panose="020B0604020202020204" pitchFamily="34" charset="0"/>
              <a:buChar char="•"/>
            </a:pPr>
            <a:r>
              <a:rPr lang="en-US" altLang="ko-KR" sz="1400" dirty="0">
                <a:latin typeface="Arial Black" panose="020B0A04020102020204" pitchFamily="34" charset="0"/>
              </a:rPr>
              <a:t>UNEP FI</a:t>
            </a:r>
            <a:r>
              <a:rPr lang="ko-KR" altLang="en-US" sz="1400" dirty="0">
                <a:latin typeface="Arial Black" panose="020B0A04020102020204" pitchFamily="34" charset="0"/>
              </a:rPr>
              <a:t>에서 탄생한 </a:t>
            </a:r>
            <a:r>
              <a:rPr lang="en-US" altLang="ko-KR" sz="1400" dirty="0">
                <a:latin typeface="Arial Black" panose="020B0A04020102020204" pitchFamily="34" charset="0"/>
              </a:rPr>
              <a:t>ESG</a:t>
            </a:r>
            <a:r>
              <a:rPr lang="ko-KR" altLang="en-US" sz="1400" dirty="0">
                <a:latin typeface="Arial Black" panose="020B0A04020102020204" pitchFamily="34" charset="0"/>
              </a:rPr>
              <a:t>는 </a:t>
            </a:r>
            <a:r>
              <a:rPr lang="en-US" altLang="ko-KR" sz="1400" dirty="0">
                <a:latin typeface="Arial Black" panose="020B0A04020102020204" pitchFamily="34" charset="0"/>
              </a:rPr>
              <a:t>2005</a:t>
            </a:r>
            <a:r>
              <a:rPr lang="ko-KR" altLang="en-US" sz="1400" dirty="0">
                <a:latin typeface="Arial Black" panose="020B0A04020102020204" pitchFamily="34" charset="0"/>
              </a:rPr>
              <a:t>년 </a:t>
            </a:r>
            <a:r>
              <a:rPr lang="ko-KR" altLang="en-US" sz="1400" dirty="0" err="1">
                <a:latin typeface="Arial Black" panose="020B0A04020102020204" pitchFamily="34" charset="0"/>
              </a:rPr>
              <a:t>유엔글로벌콤팩트</a:t>
            </a:r>
            <a:r>
              <a:rPr lang="en-US" altLang="ko-KR" sz="1400" dirty="0">
                <a:latin typeface="Arial Black" panose="020B0A04020102020204" pitchFamily="34" charset="0"/>
              </a:rPr>
              <a:t>(UNGC)</a:t>
            </a:r>
            <a:r>
              <a:rPr lang="ko-KR" altLang="en-US" sz="1400" dirty="0">
                <a:latin typeface="Arial Black" panose="020B0A04020102020204" pitchFamily="34" charset="0"/>
              </a:rPr>
              <a:t>에서 공식 용어로 사용</a:t>
            </a:r>
            <a:r>
              <a:rPr lang="en-US" altLang="ko-KR" sz="1400" dirty="0">
                <a:latin typeface="Arial Black" panose="020B0A04020102020204" pitchFamily="34" charset="0"/>
              </a:rPr>
              <a:t> </a:t>
            </a:r>
          </a:p>
          <a:p>
            <a:pPr marL="285750" indent="-285750">
              <a:lnSpc>
                <a:spcPct val="150000"/>
              </a:lnSpc>
              <a:buFont typeface="Arial" panose="020B0604020202020204" pitchFamily="34" charset="0"/>
              <a:buChar char="•"/>
            </a:pPr>
            <a:r>
              <a:rPr lang="en-US" altLang="ko-KR" sz="1400" dirty="0">
                <a:latin typeface="Arial Black" panose="020B0A04020102020204" pitchFamily="34" charset="0"/>
              </a:rPr>
              <a:t>UNGC</a:t>
            </a:r>
            <a:r>
              <a:rPr lang="ko-KR" altLang="en-US" sz="1400" dirty="0">
                <a:latin typeface="Arial Black" panose="020B0A04020102020204" pitchFamily="34" charset="0"/>
              </a:rPr>
              <a:t>는 코피 아난 전 유엔 사무총장 주도로 </a:t>
            </a:r>
            <a:r>
              <a:rPr lang="en-US" altLang="ko-KR" sz="1400" dirty="0">
                <a:latin typeface="Arial Black" panose="020B0A04020102020204" pitchFamily="34" charset="0"/>
              </a:rPr>
              <a:t>2000</a:t>
            </a:r>
            <a:r>
              <a:rPr lang="ko-KR" altLang="en-US" sz="1400" dirty="0">
                <a:latin typeface="Arial Black" panose="020B0A04020102020204" pitchFamily="34" charset="0"/>
              </a:rPr>
              <a:t>년 출범한 기업의 사회적 책임에 대한 국제협약</a:t>
            </a:r>
            <a:endParaRPr lang="en-US" altLang="ko-KR" sz="1400" dirty="0">
              <a:latin typeface="Arial Black" panose="020B0A04020102020204" pitchFamily="34" charset="0"/>
            </a:endParaRPr>
          </a:p>
          <a:p>
            <a:pPr marL="285750" indent="-285750">
              <a:lnSpc>
                <a:spcPct val="150000"/>
              </a:lnSpc>
              <a:buFont typeface="Arial" panose="020B0604020202020204" pitchFamily="34" charset="0"/>
              <a:buChar char="•"/>
            </a:pPr>
            <a:r>
              <a:rPr lang="en-US" altLang="ko-KR" sz="1400" dirty="0">
                <a:latin typeface="Arial Black" panose="020B0A04020102020204" pitchFamily="34" charset="0"/>
              </a:rPr>
              <a:t>UN PRI 6</a:t>
            </a:r>
            <a:r>
              <a:rPr lang="ko-KR" altLang="en-US" sz="1400" dirty="0">
                <a:latin typeface="Arial Black" panose="020B0A04020102020204" pitchFamily="34" charset="0"/>
              </a:rPr>
              <a:t>대 책임투자원칙에는 △투자 분석과 투자 의사 결정에 </a:t>
            </a:r>
            <a:r>
              <a:rPr lang="en-US" altLang="ko-KR" sz="1400" dirty="0">
                <a:latin typeface="Arial Black" panose="020B0A04020102020204" pitchFamily="34" charset="0"/>
              </a:rPr>
              <a:t>ESG</a:t>
            </a:r>
            <a:r>
              <a:rPr lang="ko-KR" altLang="en-US" sz="1400" dirty="0">
                <a:latin typeface="Arial Black" panose="020B0A04020102020204" pitchFamily="34" charset="0"/>
              </a:rPr>
              <a:t>를 반영하고 △</a:t>
            </a:r>
            <a:r>
              <a:rPr lang="en-US" altLang="ko-KR" sz="1400" dirty="0">
                <a:latin typeface="Arial Black" panose="020B0A04020102020204" pitchFamily="34" charset="0"/>
              </a:rPr>
              <a:t>ESG</a:t>
            </a:r>
            <a:r>
              <a:rPr lang="ko-KR" altLang="en-US" sz="1400" dirty="0">
                <a:latin typeface="Arial Black" panose="020B0A04020102020204" pitchFamily="34" charset="0"/>
              </a:rPr>
              <a:t>를 주주권 행사에 활용하며 △</a:t>
            </a:r>
            <a:r>
              <a:rPr lang="en-US" altLang="ko-KR" sz="1400" dirty="0">
                <a:latin typeface="Arial Black" panose="020B0A04020102020204" pitchFamily="34" charset="0"/>
              </a:rPr>
              <a:t>ESG </a:t>
            </a:r>
            <a:r>
              <a:rPr lang="ko-KR" altLang="en-US" sz="1400" dirty="0">
                <a:latin typeface="Arial Black" panose="020B0A04020102020204" pitchFamily="34" charset="0"/>
              </a:rPr>
              <a:t>정보 공개를 요구한다는 내용 등이 포함</a:t>
            </a:r>
            <a:r>
              <a:rPr lang="en-US" altLang="ko-KR" sz="1400" dirty="0">
                <a:latin typeface="Arial Black" panose="020B0A04020102020204" pitchFamily="34" charset="0"/>
              </a:rPr>
              <a:t>. </a:t>
            </a:r>
          </a:p>
          <a:p>
            <a:pPr marL="285750" indent="-285750">
              <a:lnSpc>
                <a:spcPct val="150000"/>
              </a:lnSpc>
              <a:buFont typeface="Arial" panose="020B0604020202020204" pitchFamily="34" charset="0"/>
              <a:buChar char="•"/>
            </a:pPr>
            <a:r>
              <a:rPr lang="en-US" altLang="ko-KR" sz="1400" dirty="0">
                <a:latin typeface="Arial Black" panose="020B0A04020102020204" pitchFamily="34" charset="0"/>
              </a:rPr>
              <a:t>2005</a:t>
            </a:r>
            <a:r>
              <a:rPr lang="ko-KR" altLang="en-US" sz="1400" dirty="0">
                <a:latin typeface="Arial Black" panose="020B0A04020102020204" pitchFamily="34" charset="0"/>
              </a:rPr>
              <a:t>년 국제금융공사</a:t>
            </a:r>
            <a:r>
              <a:rPr lang="en-US" altLang="ko-KR" sz="1400" dirty="0">
                <a:latin typeface="Arial Black" panose="020B0A04020102020204" pitchFamily="34" charset="0"/>
              </a:rPr>
              <a:t>(IFC)</a:t>
            </a:r>
            <a:r>
              <a:rPr lang="ko-KR" altLang="en-US" sz="1400" dirty="0">
                <a:latin typeface="Arial Black" panose="020B0A04020102020204" pitchFamily="34" charset="0"/>
              </a:rPr>
              <a:t>의 </a:t>
            </a:r>
            <a:r>
              <a:rPr lang="en-US" altLang="ko-KR" sz="1400" dirty="0">
                <a:latin typeface="Arial Black" panose="020B0A04020102020204" pitchFamily="34" charset="0"/>
              </a:rPr>
              <a:t>`Who Cares Wins` </a:t>
            </a:r>
            <a:r>
              <a:rPr lang="ko-KR" altLang="en-US" sz="1400" dirty="0">
                <a:latin typeface="Arial Black" panose="020B0A04020102020204" pitchFamily="34" charset="0"/>
              </a:rPr>
              <a:t>콘퍼런스 보고서 </a:t>
            </a:r>
            <a:r>
              <a:rPr lang="en-US" altLang="ko-KR" sz="1400" dirty="0">
                <a:latin typeface="Arial Black" panose="020B0A04020102020204" pitchFamily="34" charset="0"/>
              </a:rPr>
              <a:t>`Investing for Long-Term Value`</a:t>
            </a:r>
            <a:r>
              <a:rPr lang="ko-KR" altLang="en-US" sz="1400" dirty="0">
                <a:latin typeface="Arial Black" panose="020B0A04020102020204" pitchFamily="34" charset="0"/>
              </a:rPr>
              <a:t>에서도 </a:t>
            </a:r>
            <a:r>
              <a:rPr lang="en-US" altLang="ko-KR" sz="1400" dirty="0">
                <a:latin typeface="Arial Black" panose="020B0A04020102020204" pitchFamily="34" charset="0"/>
              </a:rPr>
              <a:t>`ESG`</a:t>
            </a:r>
            <a:r>
              <a:rPr lang="ko-KR" altLang="en-US" sz="1400" dirty="0">
                <a:latin typeface="Arial Black" panose="020B0A04020102020204" pitchFamily="34" charset="0"/>
              </a:rPr>
              <a:t>가 사용</a:t>
            </a:r>
            <a:endParaRPr lang="en-US" altLang="ko-KR" sz="1400" dirty="0">
              <a:latin typeface="Arial Black" panose="020B0A04020102020204" pitchFamily="34" charset="0"/>
            </a:endParaRPr>
          </a:p>
          <a:p>
            <a:pPr marL="285750" indent="-285750">
              <a:lnSpc>
                <a:spcPct val="150000"/>
              </a:lnSpc>
              <a:buFont typeface="Arial" panose="020B0604020202020204" pitchFamily="34" charset="0"/>
              <a:buChar char="•"/>
            </a:pPr>
            <a:r>
              <a:rPr lang="en-US" altLang="ko-KR" sz="1400" dirty="0">
                <a:latin typeface="Arial Black" panose="020B0A04020102020204" pitchFamily="34" charset="0"/>
              </a:rPr>
              <a:t>*IFC</a:t>
            </a:r>
            <a:r>
              <a:rPr lang="ko-KR" altLang="en-US" sz="1400" dirty="0">
                <a:latin typeface="Arial Black" panose="020B0A04020102020204" pitchFamily="34" charset="0"/>
              </a:rPr>
              <a:t>는 개발도상국과 저개발국 민간 기업에 투자하는 유엔 산하 금융기관이다</a:t>
            </a:r>
            <a:r>
              <a:rPr lang="en-US" altLang="ko-KR" sz="1400" dirty="0">
                <a:latin typeface="Arial Black" panose="020B0A04020102020204" pitchFamily="34" charset="0"/>
              </a:rPr>
              <a:t>.</a:t>
            </a:r>
            <a:endParaRPr lang="ko-KR" altLang="en-US" sz="1400" dirty="0">
              <a:latin typeface="Arial Black" panose="020B0A04020102020204" pitchFamily="34" charset="0"/>
            </a:endParaRPr>
          </a:p>
        </p:txBody>
      </p:sp>
      <p:sp>
        <p:nvSpPr>
          <p:cNvPr id="9" name="직사각형 8">
            <a:extLst>
              <a:ext uri="{FF2B5EF4-FFF2-40B4-BE49-F238E27FC236}">
                <a16:creationId xmlns:a16="http://schemas.microsoft.com/office/drawing/2014/main" id="{EE454C13-18E5-46DB-9AAB-48242B06B56F}"/>
              </a:ext>
            </a:extLst>
          </p:cNvPr>
          <p:cNvSpPr/>
          <p:nvPr/>
        </p:nvSpPr>
        <p:spPr>
          <a:xfrm>
            <a:off x="751632" y="1085737"/>
            <a:ext cx="8928992" cy="369332"/>
          </a:xfrm>
          <a:prstGeom prst="rect">
            <a:avLst/>
          </a:prstGeom>
        </p:spPr>
        <p:txBody>
          <a:bodyPr wrap="square">
            <a:spAutoFit/>
          </a:bodyPr>
          <a:lstStyle/>
          <a:p>
            <a:pPr>
              <a:defRPr/>
            </a:pPr>
            <a:r>
              <a:rPr lang="ko-KR" altLang="en-US" kern="0" dirty="0">
                <a:solidFill>
                  <a:srgbClr val="000000"/>
                </a:solidFill>
                <a:latin typeface="휴먼명조"/>
                <a:ea typeface="휴먼명조"/>
              </a:rPr>
              <a:t>□ </a:t>
            </a:r>
            <a:r>
              <a:rPr lang="ko-KR" altLang="en-US" b="1" dirty="0">
                <a:latin typeface="맑은 고딕" pitchFamily="50" charset="-127"/>
              </a:rPr>
              <a:t>코피 아난 시대의 </a:t>
            </a:r>
            <a:r>
              <a:rPr lang="en-US" altLang="ko-KR" b="1" dirty="0">
                <a:latin typeface="맑은 고딕" pitchFamily="50" charset="-127"/>
              </a:rPr>
              <a:t>UN</a:t>
            </a:r>
            <a:r>
              <a:rPr lang="ko-KR" altLang="en-US" b="1" dirty="0">
                <a:latin typeface="맑은 고딕" pitchFamily="50" charset="-127"/>
              </a:rPr>
              <a:t>이 </a:t>
            </a:r>
            <a:r>
              <a:rPr lang="en-US" altLang="ko-KR" b="1" dirty="0">
                <a:latin typeface="맑은 고딕" pitchFamily="50" charset="-127"/>
              </a:rPr>
              <a:t>ESG</a:t>
            </a:r>
            <a:r>
              <a:rPr lang="ko-KR" altLang="en-US" b="1" dirty="0">
                <a:latin typeface="맑은 고딕" pitchFamily="50" charset="-127"/>
              </a:rPr>
              <a:t>를 태동을 알리다</a:t>
            </a:r>
          </a:p>
        </p:txBody>
      </p:sp>
      <p:cxnSp>
        <p:nvCxnSpPr>
          <p:cNvPr id="10" name="직선 연결선 9">
            <a:extLst>
              <a:ext uri="{FF2B5EF4-FFF2-40B4-BE49-F238E27FC236}">
                <a16:creationId xmlns:a16="http://schemas.microsoft.com/office/drawing/2014/main" id="{830F3FD0-36CC-4133-8C7B-186B5D220AD1}"/>
              </a:ext>
            </a:extLst>
          </p:cNvPr>
          <p:cNvCxnSpPr>
            <a:cxnSpLocks/>
          </p:cNvCxnSpPr>
          <p:nvPr/>
        </p:nvCxnSpPr>
        <p:spPr>
          <a:xfrm flipH="1">
            <a:off x="2463800" y="588203"/>
            <a:ext cx="9036050" cy="31673"/>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1" name="직선 연결선 10">
            <a:extLst>
              <a:ext uri="{FF2B5EF4-FFF2-40B4-BE49-F238E27FC236}">
                <a16:creationId xmlns:a16="http://schemas.microsoft.com/office/drawing/2014/main" id="{6EA35D3C-B8D0-4E23-A6A3-2963A1E1A830}"/>
              </a:ext>
            </a:extLst>
          </p:cNvPr>
          <p:cNvCxnSpPr>
            <a:cxnSpLocks/>
          </p:cNvCxnSpPr>
          <p:nvPr/>
        </p:nvCxnSpPr>
        <p:spPr>
          <a:xfrm flipH="1">
            <a:off x="2063109" y="588203"/>
            <a:ext cx="9436741" cy="33077"/>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109630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슬라이드 번호 개체 틀 3">
            <a:extLst>
              <a:ext uri="{FF2B5EF4-FFF2-40B4-BE49-F238E27FC236}">
                <a16:creationId xmlns:a16="http://schemas.microsoft.com/office/drawing/2014/main" id="{DEF13E79-61E3-4454-B0F5-D862567F80FC}"/>
              </a:ext>
            </a:extLst>
          </p:cNvPr>
          <p:cNvSpPr>
            <a:spLocks noGrp="1"/>
          </p:cNvSpPr>
          <p:nvPr>
            <p:ph type="sldNum" sz="quarter" idx="12"/>
          </p:nvPr>
        </p:nvSpPr>
        <p:spPr>
          <a:xfrm>
            <a:off x="8610600" y="6356350"/>
            <a:ext cx="2743200" cy="365125"/>
          </a:xfrm>
        </p:spPr>
        <p:txBody>
          <a:bodyPr/>
          <a:lstStyle/>
          <a:p>
            <a:fld id="{742C9348-5ACF-40B9-901F-7F0003B996B9}" type="slidenum">
              <a:rPr lang="ko-KR" altLang="en-US" smtClean="0"/>
              <a:t>18</a:t>
            </a:fld>
            <a:endParaRPr lang="ko-KR" altLang="en-US" dirty="0"/>
          </a:p>
        </p:txBody>
      </p:sp>
      <p:sp>
        <p:nvSpPr>
          <p:cNvPr id="21" name="직사각형 20">
            <a:extLst>
              <a:ext uri="{FF2B5EF4-FFF2-40B4-BE49-F238E27FC236}">
                <a16:creationId xmlns:a16="http://schemas.microsoft.com/office/drawing/2014/main" id="{1353836F-B0BF-408A-9ECA-4BAF89DFC538}"/>
              </a:ext>
            </a:extLst>
          </p:cNvPr>
          <p:cNvSpPr/>
          <p:nvPr/>
        </p:nvSpPr>
        <p:spPr>
          <a:xfrm>
            <a:off x="929470" y="303295"/>
            <a:ext cx="4094216" cy="454292"/>
          </a:xfrm>
          <a:prstGeom prst="rect">
            <a:avLst/>
          </a:prstGeom>
        </p:spPr>
        <p:txBody>
          <a:bodyPr wrap="square">
            <a:spAutoFit/>
          </a:bodyPr>
          <a:lstStyle/>
          <a:p>
            <a:pPr>
              <a:lnSpc>
                <a:spcPct val="150000"/>
              </a:lnSpc>
            </a:pPr>
            <a:r>
              <a:rPr lang="ko-KR" altLang="en-US" b="1" dirty="0">
                <a:latin typeface="+mn-ea"/>
                <a:cs typeface="Times New Roman" pitchFamily="18" charset="0"/>
              </a:rPr>
              <a:t>서론</a:t>
            </a:r>
          </a:p>
        </p:txBody>
      </p:sp>
      <p:sp>
        <p:nvSpPr>
          <p:cNvPr id="22" name="직사각형 21">
            <a:extLst>
              <a:ext uri="{FF2B5EF4-FFF2-40B4-BE49-F238E27FC236}">
                <a16:creationId xmlns:a16="http://schemas.microsoft.com/office/drawing/2014/main" id="{F140986D-4E74-4C9F-B86D-ECBB45CB4F38}"/>
              </a:ext>
            </a:extLst>
          </p:cNvPr>
          <p:cNvSpPr/>
          <p:nvPr/>
        </p:nvSpPr>
        <p:spPr>
          <a:xfrm>
            <a:off x="503808" y="208614"/>
            <a:ext cx="495649" cy="585288"/>
          </a:xfrm>
          <a:prstGeom prst="rect">
            <a:avLst/>
          </a:prstGeom>
        </p:spPr>
        <p:txBody>
          <a:bodyPr wrap="none">
            <a:spAutoFit/>
          </a:bodyPr>
          <a:lstStyle/>
          <a:p>
            <a:pPr>
              <a:lnSpc>
                <a:spcPct val="150000"/>
              </a:lnSpc>
            </a:pPr>
            <a:r>
              <a:rPr lang="en-US" altLang="ko-KR" sz="2426" b="1" dirty="0">
                <a:solidFill>
                  <a:schemeClr val="bg1">
                    <a:lumMod val="75000"/>
                  </a:schemeClr>
                </a:solidFill>
                <a:latin typeface="Times New Roman" pitchFamily="18" charset="0"/>
                <a:ea typeface="맑은 고딕" pitchFamily="50" charset="-127"/>
                <a:cs typeface="Times New Roman" pitchFamily="18" charset="0"/>
              </a:rPr>
              <a:t>0</a:t>
            </a:r>
            <a:r>
              <a:rPr lang="en-US" altLang="ko-KR" sz="2426" b="1" dirty="0">
                <a:solidFill>
                  <a:srgbClr val="C00000"/>
                </a:solidFill>
                <a:latin typeface="Times New Roman" pitchFamily="18" charset="0"/>
                <a:ea typeface="맑은 고딕" pitchFamily="50" charset="-127"/>
                <a:cs typeface="Times New Roman" pitchFamily="18" charset="0"/>
              </a:rPr>
              <a:t>1</a:t>
            </a:r>
          </a:p>
        </p:txBody>
      </p:sp>
      <p:sp>
        <p:nvSpPr>
          <p:cNvPr id="23" name="직사각형 22"/>
          <p:cNvSpPr/>
          <p:nvPr/>
        </p:nvSpPr>
        <p:spPr>
          <a:xfrm>
            <a:off x="751632" y="1085737"/>
            <a:ext cx="8928992" cy="369332"/>
          </a:xfrm>
          <a:prstGeom prst="rect">
            <a:avLst/>
          </a:prstGeom>
        </p:spPr>
        <p:txBody>
          <a:bodyPr wrap="square">
            <a:spAutoFit/>
          </a:bodyPr>
          <a:lstStyle/>
          <a:p>
            <a:pPr>
              <a:defRPr/>
            </a:pPr>
            <a:r>
              <a:rPr lang="ko-KR" altLang="en-US" kern="0" dirty="0">
                <a:solidFill>
                  <a:srgbClr val="000000"/>
                </a:solidFill>
                <a:latin typeface="휴먼명조"/>
                <a:ea typeface="휴먼명조"/>
              </a:rPr>
              <a:t>□ </a:t>
            </a:r>
            <a:r>
              <a:rPr lang="ko-KR" altLang="en-US" b="1" dirty="0" err="1">
                <a:latin typeface="맑은 고딕" pitchFamily="50" charset="-127"/>
              </a:rPr>
              <a:t>파리협정</a:t>
            </a:r>
            <a:r>
              <a:rPr lang="ko-KR" altLang="en-US" b="1" dirty="0">
                <a:latin typeface="맑은 고딕" pitchFamily="50" charset="-127"/>
              </a:rPr>
              <a:t> 이후 기후변화는 기업가치에 영향을 주기 시작</a:t>
            </a:r>
          </a:p>
        </p:txBody>
      </p:sp>
      <p:sp>
        <p:nvSpPr>
          <p:cNvPr id="12" name="TextBox 11">
            <a:extLst>
              <a:ext uri="{FF2B5EF4-FFF2-40B4-BE49-F238E27FC236}">
                <a16:creationId xmlns:a16="http://schemas.microsoft.com/office/drawing/2014/main" id="{DD549F1B-C464-460A-AE42-79FFDA812D5A}"/>
              </a:ext>
            </a:extLst>
          </p:cNvPr>
          <p:cNvSpPr txBox="1"/>
          <p:nvPr/>
        </p:nvSpPr>
        <p:spPr>
          <a:xfrm>
            <a:off x="1080309" y="1941433"/>
            <a:ext cx="9720000" cy="1107996"/>
          </a:xfrm>
          <a:prstGeom prst="rect">
            <a:avLst/>
          </a:prstGeom>
          <a:noFill/>
          <a:ln w="19050">
            <a:solidFill>
              <a:srgbClr val="FF0000"/>
            </a:solidFill>
          </a:ln>
        </p:spPr>
        <p:txBody>
          <a:bodyPr wrap="square">
            <a:spAutoFit/>
          </a:bodyPr>
          <a:lstStyle/>
          <a:p>
            <a:pPr algn="ctr"/>
            <a:r>
              <a:rPr lang="en-US" altLang="ko-KR" sz="1600" kern="0" spc="0" dirty="0">
                <a:solidFill>
                  <a:srgbClr val="000000"/>
                </a:solidFill>
                <a:effectLst/>
                <a:latin typeface="HY중고딕" panose="02030600000101010101" pitchFamily="18" charset="-127"/>
                <a:ea typeface="HY중고딕" panose="02030600000101010101" pitchFamily="18" charset="-127"/>
              </a:rPr>
              <a:t>2015</a:t>
            </a:r>
            <a:r>
              <a:rPr lang="ko-KR" altLang="en-US" sz="1600" kern="0" spc="0" dirty="0">
                <a:solidFill>
                  <a:srgbClr val="000000"/>
                </a:solidFill>
                <a:effectLst/>
                <a:latin typeface="HY중고딕" panose="02030600000101010101" pitchFamily="18" charset="-127"/>
                <a:ea typeface="HY중고딕" panose="02030600000101010101" pitchFamily="18" charset="-127"/>
              </a:rPr>
              <a:t>년 </a:t>
            </a:r>
            <a:r>
              <a:rPr lang="en-US" altLang="ko-KR" sz="1600" kern="0" spc="0" dirty="0">
                <a:solidFill>
                  <a:srgbClr val="000000"/>
                </a:solidFill>
                <a:effectLst/>
                <a:latin typeface="HY중고딕" panose="02030600000101010101" pitchFamily="18" charset="-127"/>
                <a:ea typeface="HY중고딕" panose="02030600000101010101" pitchFamily="18" charset="-127"/>
              </a:rPr>
              <a:t>12</a:t>
            </a:r>
            <a:r>
              <a:rPr lang="ko-KR" altLang="en-US" sz="1600" kern="0" spc="0" dirty="0">
                <a:solidFill>
                  <a:srgbClr val="000000"/>
                </a:solidFill>
                <a:effectLst/>
                <a:latin typeface="HY중고딕" panose="02030600000101010101" pitchFamily="18" charset="-127"/>
                <a:ea typeface="HY중고딕" panose="02030600000101010101" pitchFamily="18" charset="-127"/>
              </a:rPr>
              <a:t>월 </a:t>
            </a:r>
            <a:r>
              <a:rPr lang="en-US" altLang="ko-KR" sz="1600" kern="0" spc="0" dirty="0">
                <a:solidFill>
                  <a:srgbClr val="000000"/>
                </a:solidFill>
                <a:effectLst/>
                <a:latin typeface="HY중고딕" panose="02030600000101010101" pitchFamily="18" charset="-127"/>
                <a:ea typeface="HY중고딕" panose="02030600000101010101" pitchFamily="18" charset="-127"/>
              </a:rPr>
              <a:t>12</a:t>
            </a:r>
            <a:r>
              <a:rPr lang="ko-KR" altLang="en-US" sz="1600" kern="0" spc="0" dirty="0">
                <a:solidFill>
                  <a:srgbClr val="000000"/>
                </a:solidFill>
                <a:effectLst/>
                <a:latin typeface="HY중고딕" panose="02030600000101010101" pitchFamily="18" charset="-127"/>
                <a:ea typeface="HY중고딕" panose="02030600000101010101" pitchFamily="18" charset="-127"/>
              </a:rPr>
              <a:t>일</a:t>
            </a:r>
            <a:r>
              <a:rPr lang="en-US" altLang="ko-KR" sz="1600" kern="0" spc="0" dirty="0">
                <a:solidFill>
                  <a:srgbClr val="000000"/>
                </a:solidFill>
                <a:effectLst/>
                <a:latin typeface="HY중고딕" panose="02030600000101010101" pitchFamily="18" charset="-127"/>
                <a:ea typeface="HY중고딕" panose="02030600000101010101" pitchFamily="18" charset="-127"/>
              </a:rPr>
              <a:t>, 196</a:t>
            </a:r>
            <a:r>
              <a:rPr lang="ko-KR" altLang="en-US" sz="1600" kern="0" spc="0" dirty="0">
                <a:solidFill>
                  <a:srgbClr val="000000"/>
                </a:solidFill>
                <a:effectLst/>
                <a:latin typeface="HY중고딕" panose="02030600000101010101" pitchFamily="18" charset="-127"/>
                <a:ea typeface="HY중고딕" panose="02030600000101010101" pitchFamily="18" charset="-127"/>
              </a:rPr>
              <a:t>개국 대표가 모여 파리협정을 채택</a:t>
            </a:r>
            <a:r>
              <a:rPr lang="en-US" altLang="ko-KR" sz="1600" kern="0" spc="0" dirty="0">
                <a:solidFill>
                  <a:srgbClr val="000000"/>
                </a:solidFill>
                <a:effectLst/>
                <a:latin typeface="HY중고딕" panose="02030600000101010101" pitchFamily="18" charset="-127"/>
                <a:ea typeface="HY중고딕" panose="02030600000101010101" pitchFamily="18" charset="-127"/>
              </a:rPr>
              <a:t>. </a:t>
            </a:r>
            <a:r>
              <a:rPr lang="ko-KR" altLang="en-US" sz="1600" kern="0" spc="0" dirty="0">
                <a:solidFill>
                  <a:srgbClr val="000000"/>
                </a:solidFill>
                <a:effectLst/>
                <a:latin typeface="HY중고딕" panose="02030600000101010101" pitchFamily="18" charset="-127"/>
                <a:ea typeface="HY중고딕" panose="02030600000101010101" pitchFamily="18" charset="-127"/>
              </a:rPr>
              <a:t>파리협정은 지구 평균온도가 산업화 이전 수준 대비 </a:t>
            </a:r>
            <a:r>
              <a:rPr lang="en-US" altLang="ko-KR" sz="1600" kern="0" spc="0" dirty="0">
                <a:solidFill>
                  <a:srgbClr val="000000"/>
                </a:solidFill>
                <a:effectLst/>
                <a:latin typeface="HY중고딕" panose="02030600000101010101" pitchFamily="18" charset="-127"/>
                <a:ea typeface="HY중고딕" panose="02030600000101010101" pitchFamily="18" charset="-127"/>
              </a:rPr>
              <a:t>2°C</a:t>
            </a:r>
            <a:r>
              <a:rPr lang="ko-KR" altLang="en-US" sz="1600" kern="0" spc="0" dirty="0">
                <a:solidFill>
                  <a:srgbClr val="000000"/>
                </a:solidFill>
                <a:effectLst/>
                <a:latin typeface="HY중고딕" panose="02030600000101010101" pitchFamily="18" charset="-127"/>
                <a:ea typeface="HY중고딕" panose="02030600000101010101" pitchFamily="18" charset="-127"/>
              </a:rPr>
              <a:t>보다 상당히 낮은 수준으로 유지하도록 온실가스 배출량을 줄이자는 구체적인 감축 목표를 설정</a:t>
            </a:r>
            <a:r>
              <a:rPr lang="en-US" altLang="ko-KR" sz="1600" kern="0" spc="0" dirty="0">
                <a:solidFill>
                  <a:srgbClr val="000000"/>
                </a:solidFill>
                <a:effectLst/>
                <a:latin typeface="HY중고딕" panose="02030600000101010101" pitchFamily="18" charset="-127"/>
                <a:ea typeface="HY중고딕" panose="02030600000101010101" pitchFamily="18" charset="-127"/>
              </a:rPr>
              <a:t>. </a:t>
            </a:r>
            <a:r>
              <a:rPr lang="ko-KR" altLang="en-US" sz="1600" kern="0" spc="0" dirty="0">
                <a:solidFill>
                  <a:srgbClr val="000000"/>
                </a:solidFill>
                <a:effectLst/>
                <a:latin typeface="HY중고딕" panose="02030600000101010101" pitchFamily="18" charset="-127"/>
                <a:ea typeface="HY중고딕" panose="02030600000101010101" pitchFamily="18" charset="-127"/>
              </a:rPr>
              <a:t>각국은 온도 상승 폭을 </a:t>
            </a:r>
            <a:r>
              <a:rPr lang="en-US" altLang="ko-KR" sz="1600" kern="0" spc="0" dirty="0">
                <a:solidFill>
                  <a:srgbClr val="000000"/>
                </a:solidFill>
                <a:effectLst/>
                <a:latin typeface="HY중고딕" panose="02030600000101010101" pitchFamily="18" charset="-127"/>
                <a:ea typeface="HY중고딕" panose="02030600000101010101" pitchFamily="18" charset="-127"/>
              </a:rPr>
              <a:t>1.5°C </a:t>
            </a:r>
            <a:r>
              <a:rPr lang="ko-KR" altLang="en-US" sz="1600" kern="0" spc="0" dirty="0">
                <a:solidFill>
                  <a:srgbClr val="000000"/>
                </a:solidFill>
                <a:effectLst/>
                <a:latin typeface="HY중고딕" panose="02030600000101010101" pitchFamily="18" charset="-127"/>
                <a:ea typeface="HY중고딕" panose="02030600000101010101" pitchFamily="18" charset="-127"/>
              </a:rPr>
              <a:t>이하로 제한하기 위하여 노력해야 한다는 </a:t>
            </a:r>
            <a:r>
              <a:rPr lang="ko-KR" altLang="en-US" sz="1600" b="1" kern="0" spc="0" dirty="0">
                <a:solidFill>
                  <a:srgbClr val="000000"/>
                </a:solidFill>
                <a:effectLst/>
                <a:latin typeface="HY중고딕" panose="02030600000101010101" pitchFamily="18" charset="-127"/>
                <a:ea typeface="HY중고딕" panose="02030600000101010101" pitchFamily="18" charset="-127"/>
              </a:rPr>
              <a:t>노력 목표</a:t>
            </a:r>
            <a:r>
              <a:rPr lang="ko-KR" altLang="en-US" sz="1600" kern="0" spc="0" dirty="0">
                <a:solidFill>
                  <a:srgbClr val="000000"/>
                </a:solidFill>
                <a:effectLst/>
                <a:latin typeface="HY중고딕" panose="02030600000101010101" pitchFamily="18" charset="-127"/>
                <a:ea typeface="HY중고딕" panose="02030600000101010101" pitchFamily="18" charset="-127"/>
              </a:rPr>
              <a:t> 설정</a:t>
            </a:r>
            <a:r>
              <a:rPr lang="en-US" altLang="ko-KR" sz="1600" kern="0" spc="0" dirty="0">
                <a:solidFill>
                  <a:srgbClr val="000000"/>
                </a:solidFill>
                <a:effectLst/>
                <a:latin typeface="HY중고딕" panose="02030600000101010101" pitchFamily="18" charset="-127"/>
                <a:ea typeface="HY중고딕" panose="02030600000101010101" pitchFamily="18" charset="-127"/>
              </a:rPr>
              <a:t>. </a:t>
            </a:r>
            <a:r>
              <a:rPr lang="en-US" altLang="ko-KR" sz="1600" b="1" kern="0" spc="0" dirty="0">
                <a:solidFill>
                  <a:srgbClr val="000000"/>
                </a:solidFill>
                <a:effectLst/>
                <a:latin typeface="HY중고딕" panose="02030600000101010101" pitchFamily="18" charset="-127"/>
                <a:ea typeface="HY중고딕" panose="02030600000101010101" pitchFamily="18" charset="-127"/>
              </a:rPr>
              <a:t>2050</a:t>
            </a:r>
            <a:r>
              <a:rPr lang="ko-KR" altLang="en-US" sz="1600" b="1" kern="0" spc="0" dirty="0">
                <a:solidFill>
                  <a:srgbClr val="000000"/>
                </a:solidFill>
                <a:effectLst/>
                <a:latin typeface="HY중고딕" panose="02030600000101010101" pitchFamily="18" charset="-127"/>
                <a:ea typeface="HY중고딕" panose="02030600000101010101" pitchFamily="18" charset="-127"/>
              </a:rPr>
              <a:t>년까지는 ‘</a:t>
            </a:r>
            <a:r>
              <a:rPr lang="en-US" altLang="ko-KR" sz="1600" b="1" kern="0" spc="0" dirty="0">
                <a:solidFill>
                  <a:srgbClr val="000000"/>
                </a:solidFill>
                <a:effectLst/>
                <a:latin typeface="HY중고딕" panose="02030600000101010101" pitchFamily="18" charset="-127"/>
                <a:ea typeface="HY중고딕" panose="02030600000101010101" pitchFamily="18" charset="-127"/>
              </a:rPr>
              <a:t>Net Zero</a:t>
            </a:r>
            <a:r>
              <a:rPr lang="en-US" altLang="ko-KR" sz="1600" kern="0" spc="0" dirty="0">
                <a:solidFill>
                  <a:srgbClr val="000000"/>
                </a:solidFill>
                <a:effectLst/>
                <a:latin typeface="HY중고딕" panose="02030600000101010101" pitchFamily="18" charset="-127"/>
                <a:ea typeface="HY중고딕" panose="02030600000101010101" pitchFamily="18" charset="-127"/>
              </a:rPr>
              <a:t>(</a:t>
            </a:r>
            <a:r>
              <a:rPr lang="ko-KR" altLang="en-US" sz="1600" kern="0" spc="0" dirty="0">
                <a:solidFill>
                  <a:srgbClr val="000000"/>
                </a:solidFill>
                <a:effectLst/>
                <a:latin typeface="HY중고딕" panose="02030600000101010101" pitchFamily="18" charset="-127"/>
                <a:ea typeface="HY중고딕" panose="02030600000101010101" pitchFamily="18" charset="-127"/>
              </a:rPr>
              <a:t>이산화탄소 배출과 흡수가 완전히 상쇄된 상태</a:t>
            </a:r>
            <a:r>
              <a:rPr lang="en-US" altLang="ko-KR" sz="1600" kern="0" spc="0" dirty="0">
                <a:solidFill>
                  <a:srgbClr val="000000"/>
                </a:solidFill>
                <a:effectLst/>
                <a:latin typeface="HY중고딕" panose="02030600000101010101" pitchFamily="18" charset="-127"/>
                <a:ea typeface="HY중고딕" panose="02030600000101010101" pitchFamily="18" charset="-127"/>
              </a:rPr>
              <a:t>)’</a:t>
            </a:r>
            <a:r>
              <a:rPr lang="ko-KR" altLang="en-US" sz="1600" kern="0" spc="0" dirty="0">
                <a:solidFill>
                  <a:srgbClr val="000000"/>
                </a:solidFill>
                <a:effectLst/>
                <a:latin typeface="HY중고딕" panose="02030600000101010101" pitchFamily="18" charset="-127"/>
                <a:ea typeface="HY중고딕" panose="02030600000101010101" pitchFamily="18" charset="-127"/>
              </a:rPr>
              <a:t>를 이루어야 한다고 권고</a:t>
            </a:r>
            <a:endParaRPr lang="en-US" altLang="ko-KR" sz="1800" kern="0" spc="0" dirty="0">
              <a:solidFill>
                <a:srgbClr val="000000"/>
              </a:solidFill>
              <a:effectLst/>
              <a:latin typeface="HY중고딕" panose="02030600000101010101" pitchFamily="18" charset="-127"/>
              <a:ea typeface="HY중고딕" panose="02030600000101010101" pitchFamily="18" charset="-127"/>
            </a:endParaRPr>
          </a:p>
        </p:txBody>
      </p:sp>
      <p:sp>
        <p:nvSpPr>
          <p:cNvPr id="13" name="직사각형 12"/>
          <p:cNvSpPr/>
          <p:nvPr/>
        </p:nvSpPr>
        <p:spPr>
          <a:xfrm>
            <a:off x="1159830" y="3418177"/>
            <a:ext cx="9461891" cy="646331"/>
          </a:xfrm>
          <a:prstGeom prst="rect">
            <a:avLst/>
          </a:prstGeom>
        </p:spPr>
        <p:txBody>
          <a:bodyPr wrap="square">
            <a:spAutoFit/>
          </a:bodyPr>
          <a:lstStyle/>
          <a:p>
            <a:pPr algn="ctr"/>
            <a:r>
              <a:rPr lang="ko-KR" altLang="en-US" b="1" dirty="0">
                <a:latin typeface="+mn-ea"/>
              </a:rPr>
              <a:t>일부 산업의 영향을 미친 프레온가스와 달리 기후변화에 영향을 미치는 탄소는 거의 모든 산업뿐만 아니라 국민 생활권에 영향을 미침</a:t>
            </a:r>
            <a:r>
              <a:rPr lang="en-US" altLang="ko-KR" b="1" dirty="0">
                <a:latin typeface="+mn-ea"/>
              </a:rPr>
              <a:t>. </a:t>
            </a:r>
            <a:r>
              <a:rPr lang="ko-KR" altLang="en-US" b="1" dirty="0">
                <a:latin typeface="+mn-ea"/>
              </a:rPr>
              <a:t>재계가 움직임</a:t>
            </a:r>
            <a:endParaRPr lang="en-US" altLang="ko-KR" b="1" dirty="0">
              <a:latin typeface="+mn-ea"/>
            </a:endParaRPr>
          </a:p>
        </p:txBody>
      </p:sp>
      <p:sp>
        <p:nvSpPr>
          <p:cNvPr id="2" name="아래쪽 화살표 1"/>
          <p:cNvSpPr/>
          <p:nvPr/>
        </p:nvSpPr>
        <p:spPr>
          <a:xfrm>
            <a:off x="5784042" y="4193253"/>
            <a:ext cx="723207" cy="282632"/>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6" name="TextBox 27">
            <a:extLst>
              <a:ext uri="{FF2B5EF4-FFF2-40B4-BE49-F238E27FC236}">
                <a16:creationId xmlns:a16="http://schemas.microsoft.com/office/drawing/2014/main" id="{FC6C535F-CA8E-4143-83BD-0BDEB1CC9CC0}"/>
              </a:ext>
            </a:extLst>
          </p:cNvPr>
          <p:cNvSpPr txBox="1"/>
          <p:nvPr/>
        </p:nvSpPr>
        <p:spPr>
          <a:xfrm>
            <a:off x="2167525" y="4887263"/>
            <a:ext cx="9000000" cy="646331"/>
          </a:xfrm>
          <a:prstGeom prst="rect">
            <a:avLst/>
          </a:prstGeom>
          <a:noFill/>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just"/>
            <a:r>
              <a:rPr lang="en-US" altLang="ko-KR" b="0" i="0" dirty="0">
                <a:solidFill>
                  <a:srgbClr val="000000"/>
                </a:solidFill>
                <a:effectLst/>
                <a:latin typeface="YDGothic-Regular"/>
              </a:rPr>
              <a:t>“</a:t>
            </a:r>
            <a:r>
              <a:rPr lang="ko-KR" altLang="en-US" b="0" i="0" dirty="0">
                <a:solidFill>
                  <a:srgbClr val="000000"/>
                </a:solidFill>
                <a:effectLst/>
                <a:latin typeface="YDGothic-Regular"/>
              </a:rPr>
              <a:t>블랙록 포트폴리오 구성의 기반인 자본시장 전망에 기후변화의 영향을 반영할 것입니다</a:t>
            </a:r>
            <a:r>
              <a:rPr lang="en-US" altLang="ko-KR" b="0" i="0" dirty="0">
                <a:solidFill>
                  <a:srgbClr val="000000"/>
                </a:solidFill>
                <a:effectLst/>
                <a:latin typeface="YDGothic-Regular"/>
              </a:rPr>
              <a:t>” (</a:t>
            </a:r>
            <a:r>
              <a:rPr lang="ko-KR" altLang="en-US" b="0" i="0" dirty="0" err="1">
                <a:solidFill>
                  <a:srgbClr val="000000"/>
                </a:solidFill>
                <a:effectLst/>
                <a:latin typeface="YDGothic-Regular"/>
              </a:rPr>
              <a:t>래리핑크</a:t>
            </a:r>
            <a:r>
              <a:rPr lang="en-US" altLang="ko-KR" b="0" i="0" dirty="0">
                <a:solidFill>
                  <a:srgbClr val="000000"/>
                </a:solidFill>
                <a:effectLst/>
                <a:latin typeface="YDGothic-Regular"/>
              </a:rPr>
              <a:t>, </a:t>
            </a:r>
            <a:r>
              <a:rPr lang="ko-KR" altLang="en-US" b="0" i="0" dirty="0">
                <a:solidFill>
                  <a:srgbClr val="000000"/>
                </a:solidFill>
                <a:effectLst/>
                <a:latin typeface="YDGothic-Regular"/>
              </a:rPr>
              <a:t>블랙록</a:t>
            </a:r>
            <a:r>
              <a:rPr lang="en-US" altLang="ko-KR" b="0" i="0" dirty="0">
                <a:solidFill>
                  <a:srgbClr val="000000"/>
                </a:solidFill>
                <a:effectLst/>
                <a:latin typeface="YDGothic-Regular"/>
              </a:rPr>
              <a:t> CEO)</a:t>
            </a:r>
            <a:endParaRPr lang="ko-KR" altLang="en-US" b="0" i="0" dirty="0">
              <a:solidFill>
                <a:srgbClr val="000000"/>
              </a:solidFill>
              <a:effectLst/>
              <a:latin typeface="YDGothic-Regular"/>
            </a:endParaRPr>
          </a:p>
        </p:txBody>
      </p:sp>
      <p:pic>
        <p:nvPicPr>
          <p:cNvPr id="17" name="Picture 2">
            <a:extLst>
              <a:ext uri="{FF2B5EF4-FFF2-40B4-BE49-F238E27FC236}">
                <a16:creationId xmlns:a16="http://schemas.microsoft.com/office/drawing/2014/main" id="{69D760AB-83DC-40D2-A68D-AF102CC0FD4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31578"/>
          <a:stretch/>
        </p:blipFill>
        <p:spPr bwMode="auto">
          <a:xfrm>
            <a:off x="1080309" y="4707659"/>
            <a:ext cx="982800" cy="1005539"/>
          </a:xfrm>
          <a:prstGeom prst="rect">
            <a:avLst/>
          </a:prstGeom>
          <a:noFill/>
          <a:extLst>
            <a:ext uri="{909E8E84-426E-40DD-AFC4-6F175D3DCCD1}">
              <a14:hiddenFill xmlns:a14="http://schemas.microsoft.com/office/drawing/2010/main">
                <a:solidFill>
                  <a:srgbClr val="FFFFFF"/>
                </a:solidFill>
              </a14:hiddenFill>
            </a:ext>
          </a:extLst>
        </p:spPr>
      </p:pic>
      <p:cxnSp>
        <p:nvCxnSpPr>
          <p:cNvPr id="14" name="직선 연결선 13">
            <a:extLst>
              <a:ext uri="{FF2B5EF4-FFF2-40B4-BE49-F238E27FC236}">
                <a16:creationId xmlns:a16="http://schemas.microsoft.com/office/drawing/2014/main" id="{DC36FAF3-9837-4EA2-8390-B87F5D167ABE}"/>
              </a:ext>
            </a:extLst>
          </p:cNvPr>
          <p:cNvCxnSpPr>
            <a:cxnSpLocks/>
          </p:cNvCxnSpPr>
          <p:nvPr/>
        </p:nvCxnSpPr>
        <p:spPr>
          <a:xfrm flipH="1">
            <a:off x="2063109" y="588203"/>
            <a:ext cx="9436741" cy="33077"/>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22130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슬라이드 번호 개체 틀 3">
            <a:extLst>
              <a:ext uri="{FF2B5EF4-FFF2-40B4-BE49-F238E27FC236}">
                <a16:creationId xmlns:a16="http://schemas.microsoft.com/office/drawing/2014/main" id="{DEF13E79-61E3-4454-B0F5-D862567F80FC}"/>
              </a:ext>
            </a:extLst>
          </p:cNvPr>
          <p:cNvSpPr>
            <a:spLocks noGrp="1"/>
          </p:cNvSpPr>
          <p:nvPr>
            <p:ph type="sldNum" sz="quarter" idx="12"/>
          </p:nvPr>
        </p:nvSpPr>
        <p:spPr>
          <a:xfrm>
            <a:off x="8610600" y="6356350"/>
            <a:ext cx="2743200" cy="365125"/>
          </a:xfrm>
        </p:spPr>
        <p:txBody>
          <a:bodyPr/>
          <a:lstStyle/>
          <a:p>
            <a:fld id="{742C9348-5ACF-40B9-901F-7F0003B996B9}" type="slidenum">
              <a:rPr lang="ko-KR" altLang="en-US" smtClean="0"/>
              <a:t>19</a:t>
            </a:fld>
            <a:endParaRPr lang="ko-KR" altLang="en-US" dirty="0"/>
          </a:p>
        </p:txBody>
      </p:sp>
      <p:sp>
        <p:nvSpPr>
          <p:cNvPr id="21" name="직사각형 20">
            <a:extLst>
              <a:ext uri="{FF2B5EF4-FFF2-40B4-BE49-F238E27FC236}">
                <a16:creationId xmlns:a16="http://schemas.microsoft.com/office/drawing/2014/main" id="{1353836F-B0BF-408A-9ECA-4BAF89DFC538}"/>
              </a:ext>
            </a:extLst>
          </p:cNvPr>
          <p:cNvSpPr/>
          <p:nvPr/>
        </p:nvSpPr>
        <p:spPr>
          <a:xfrm>
            <a:off x="929470" y="303295"/>
            <a:ext cx="4094216" cy="454292"/>
          </a:xfrm>
          <a:prstGeom prst="rect">
            <a:avLst/>
          </a:prstGeom>
        </p:spPr>
        <p:txBody>
          <a:bodyPr wrap="square">
            <a:spAutoFit/>
          </a:bodyPr>
          <a:lstStyle/>
          <a:p>
            <a:pPr>
              <a:lnSpc>
                <a:spcPct val="150000"/>
              </a:lnSpc>
            </a:pPr>
            <a:r>
              <a:rPr lang="en-US" altLang="ko-KR" b="1" dirty="0">
                <a:latin typeface="+mn-ea"/>
                <a:cs typeface="Times New Roman" pitchFamily="18" charset="0"/>
              </a:rPr>
              <a:t>ESG </a:t>
            </a:r>
            <a:r>
              <a:rPr lang="ko-KR" altLang="en-US" b="1" dirty="0">
                <a:latin typeface="+mn-ea"/>
                <a:cs typeface="Times New Roman" pitchFamily="18" charset="0"/>
              </a:rPr>
              <a:t>열풍의 원인</a:t>
            </a:r>
          </a:p>
        </p:txBody>
      </p:sp>
      <p:sp>
        <p:nvSpPr>
          <p:cNvPr id="22" name="직사각형 21">
            <a:extLst>
              <a:ext uri="{FF2B5EF4-FFF2-40B4-BE49-F238E27FC236}">
                <a16:creationId xmlns:a16="http://schemas.microsoft.com/office/drawing/2014/main" id="{F140986D-4E74-4C9F-B86D-ECBB45CB4F38}"/>
              </a:ext>
            </a:extLst>
          </p:cNvPr>
          <p:cNvSpPr/>
          <p:nvPr/>
        </p:nvSpPr>
        <p:spPr>
          <a:xfrm>
            <a:off x="503808" y="208614"/>
            <a:ext cx="495649" cy="585288"/>
          </a:xfrm>
          <a:prstGeom prst="rect">
            <a:avLst/>
          </a:prstGeom>
        </p:spPr>
        <p:txBody>
          <a:bodyPr wrap="none">
            <a:spAutoFit/>
          </a:bodyPr>
          <a:lstStyle/>
          <a:p>
            <a:pPr>
              <a:lnSpc>
                <a:spcPct val="150000"/>
              </a:lnSpc>
            </a:pPr>
            <a:r>
              <a:rPr lang="en-US" altLang="ko-KR" sz="2426" b="1" dirty="0">
                <a:solidFill>
                  <a:schemeClr val="bg1">
                    <a:lumMod val="75000"/>
                  </a:schemeClr>
                </a:solidFill>
                <a:latin typeface="Times New Roman" pitchFamily="18" charset="0"/>
                <a:ea typeface="맑은 고딕" pitchFamily="50" charset="-127"/>
                <a:cs typeface="Times New Roman" pitchFamily="18" charset="0"/>
              </a:rPr>
              <a:t>0</a:t>
            </a:r>
            <a:r>
              <a:rPr lang="en-US" altLang="ko-KR" sz="2426" b="1" dirty="0">
                <a:solidFill>
                  <a:srgbClr val="C00000"/>
                </a:solidFill>
                <a:latin typeface="Times New Roman" pitchFamily="18" charset="0"/>
                <a:ea typeface="맑은 고딕" pitchFamily="50" charset="-127"/>
                <a:cs typeface="Times New Roman" pitchFamily="18" charset="0"/>
              </a:rPr>
              <a:t>2</a:t>
            </a:r>
          </a:p>
        </p:txBody>
      </p:sp>
      <p:sp>
        <p:nvSpPr>
          <p:cNvPr id="23" name="직사각형 22"/>
          <p:cNvSpPr/>
          <p:nvPr/>
        </p:nvSpPr>
        <p:spPr>
          <a:xfrm>
            <a:off x="751632" y="1085737"/>
            <a:ext cx="8928992" cy="369332"/>
          </a:xfrm>
          <a:prstGeom prst="rect">
            <a:avLst/>
          </a:prstGeom>
        </p:spPr>
        <p:txBody>
          <a:bodyPr wrap="square">
            <a:spAutoFit/>
          </a:bodyPr>
          <a:lstStyle/>
          <a:p>
            <a:pPr>
              <a:defRPr/>
            </a:pPr>
            <a:r>
              <a:rPr lang="ko-KR" altLang="en-US" kern="0" dirty="0">
                <a:solidFill>
                  <a:srgbClr val="000000"/>
                </a:solidFill>
                <a:latin typeface="휴먼명조"/>
                <a:ea typeface="휴먼명조"/>
              </a:rPr>
              <a:t>□ </a:t>
            </a:r>
            <a:r>
              <a:rPr lang="en-US" altLang="ko-KR" b="1" dirty="0">
                <a:latin typeface="맑은 고딕" pitchFamily="50" charset="-127"/>
              </a:rPr>
              <a:t>ESG </a:t>
            </a:r>
            <a:r>
              <a:rPr lang="ko-KR" altLang="en-US" b="1" dirty="0">
                <a:latin typeface="맑은 고딕" pitchFamily="50" charset="-127"/>
              </a:rPr>
              <a:t>열풍의 원인은 기후변화 규제로 인한 기업가치의 변동</a:t>
            </a:r>
          </a:p>
        </p:txBody>
      </p:sp>
      <p:pic>
        <p:nvPicPr>
          <p:cNvPr id="8" name="Picture 4" descr="ESG 경영하라…엑슨모빌 저격한 행동주의펀드 | 한경닷컴">
            <a:extLst>
              <a:ext uri="{FF2B5EF4-FFF2-40B4-BE49-F238E27FC236}">
                <a16:creationId xmlns:a16="http://schemas.microsoft.com/office/drawing/2014/main" id="{29C40E49-FDB3-4680-8654-25CA09E717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6003" y="3106205"/>
            <a:ext cx="5040000" cy="3129186"/>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A1ECF02-50EE-4D99-BE1E-E2193B367A32}"/>
              </a:ext>
            </a:extLst>
          </p:cNvPr>
          <p:cNvSpPr txBox="1"/>
          <p:nvPr/>
        </p:nvSpPr>
        <p:spPr>
          <a:xfrm>
            <a:off x="1056000" y="1891379"/>
            <a:ext cx="5040000" cy="646331"/>
          </a:xfrm>
          <a:prstGeom prst="rect">
            <a:avLst/>
          </a:prstGeom>
          <a:noFill/>
        </p:spPr>
        <p:txBody>
          <a:bodyPr wrap="square" rtlCol="0">
            <a:spAutoFit/>
          </a:bodyPr>
          <a:lstStyle/>
          <a:p>
            <a:pPr marL="285750" marR="0" indent="-285750" algn="just" fontAlgn="base" latinLnBrk="1">
              <a:spcBef>
                <a:spcPts val="0"/>
              </a:spcBef>
              <a:spcAft>
                <a:spcPts val="0"/>
              </a:spcAft>
              <a:buFont typeface="Wingdings" panose="05000000000000000000" pitchFamily="2" charset="2"/>
              <a:buChar char="ü"/>
            </a:pPr>
            <a:r>
              <a:rPr lang="ko-KR" altLang="en-US" sz="1800" kern="0" spc="0" dirty="0" err="1">
                <a:solidFill>
                  <a:srgbClr val="000000"/>
                </a:solidFill>
                <a:effectLst/>
                <a:latin typeface="바탕" panose="02030600000101010101" pitchFamily="18" charset="-127"/>
                <a:ea typeface="바탕" panose="02030600000101010101" pitchFamily="18" charset="-127"/>
              </a:rPr>
              <a:t>엑슨모빌은</a:t>
            </a:r>
            <a:r>
              <a:rPr lang="ko-KR" altLang="en-US" sz="1800" kern="0" spc="0" dirty="0">
                <a:solidFill>
                  <a:srgbClr val="000000"/>
                </a:solidFill>
                <a:effectLst/>
                <a:latin typeface="바탕" panose="02030600000101010101" pitchFamily="18" charset="-127"/>
                <a:ea typeface="바탕" panose="02030600000101010101" pitchFamily="18" charset="-127"/>
              </a:rPr>
              <a:t> 탈 </a:t>
            </a:r>
            <a:r>
              <a:rPr lang="en-US" altLang="ko-KR" sz="1800" kern="0" spc="0" dirty="0">
                <a:solidFill>
                  <a:srgbClr val="000000"/>
                </a:solidFill>
                <a:effectLst/>
                <a:latin typeface="바탕" panose="02030600000101010101" pitchFamily="18" charset="-127"/>
                <a:ea typeface="바탕" panose="02030600000101010101" pitchFamily="18" charset="-127"/>
              </a:rPr>
              <a:t>CO</a:t>
            </a:r>
            <a:r>
              <a:rPr lang="en-US" altLang="ko-KR" sz="1800" kern="0" spc="0" baseline="-25000" dirty="0">
                <a:solidFill>
                  <a:srgbClr val="000000"/>
                </a:solidFill>
                <a:effectLst/>
                <a:latin typeface="바탕" panose="02030600000101010101" pitchFamily="18" charset="-127"/>
                <a:ea typeface="바탕" panose="02030600000101010101" pitchFamily="18" charset="-127"/>
              </a:rPr>
              <a:t>2</a:t>
            </a:r>
            <a:r>
              <a:rPr lang="ko-KR" altLang="en-US" sz="1800" kern="0" spc="0" dirty="0">
                <a:solidFill>
                  <a:srgbClr val="000000"/>
                </a:solidFill>
                <a:effectLst/>
                <a:latin typeface="바탕" panose="02030600000101010101" pitchFamily="18" charset="-127"/>
                <a:ea typeface="바탕" panose="02030600000101010101" pitchFamily="18" charset="-127"/>
              </a:rPr>
              <a:t> 정책의 영향으로 시가총액이 </a:t>
            </a:r>
            <a:r>
              <a:rPr lang="ko-KR" altLang="en-US" sz="1800" kern="0" spc="0" dirty="0" err="1">
                <a:solidFill>
                  <a:srgbClr val="000000"/>
                </a:solidFill>
                <a:effectLst/>
                <a:latin typeface="바탕" panose="02030600000101010101" pitchFamily="18" charset="-127"/>
                <a:ea typeface="바탕" panose="02030600000101010101" pitchFamily="18" charset="-127"/>
              </a:rPr>
              <a:t>반토막</a:t>
            </a:r>
            <a:r>
              <a:rPr lang="en-US" altLang="ko-KR" sz="1800" kern="0" spc="0" dirty="0">
                <a:solidFill>
                  <a:srgbClr val="000000"/>
                </a:solidFill>
                <a:effectLst/>
                <a:latin typeface="바탕" panose="02030600000101010101" pitchFamily="18" charset="-127"/>
                <a:ea typeface="바탕" panose="02030600000101010101" pitchFamily="18" charset="-127"/>
              </a:rPr>
              <a:t>. S&amp;P500</a:t>
            </a:r>
            <a:r>
              <a:rPr lang="ko-KR" altLang="en-US" sz="1800" kern="0" spc="0" dirty="0">
                <a:solidFill>
                  <a:srgbClr val="000000"/>
                </a:solidFill>
                <a:effectLst/>
                <a:latin typeface="바탕" panose="02030600000101010101" pitchFamily="18" charset="-127"/>
                <a:ea typeface="바탕" panose="02030600000101010101" pitchFamily="18" charset="-127"/>
              </a:rPr>
              <a:t>에서 탈락</a:t>
            </a:r>
          </a:p>
        </p:txBody>
      </p:sp>
      <p:pic>
        <p:nvPicPr>
          <p:cNvPr id="10" name="Picture 6" descr="테슬라, 차 팔아 돈 번 게 아니다?…&amp;#39;천슬라&amp;#39; 앞날은?">
            <a:extLst>
              <a:ext uri="{FF2B5EF4-FFF2-40B4-BE49-F238E27FC236}">
                <a16:creationId xmlns:a16="http://schemas.microsoft.com/office/drawing/2014/main" id="{08657828-D257-4798-B028-F3104FE28D9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7313"/>
          <a:stretch/>
        </p:blipFill>
        <p:spPr bwMode="auto">
          <a:xfrm>
            <a:off x="6685715" y="3060293"/>
            <a:ext cx="3992363" cy="3276651"/>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7ABEE5D1-B882-4C5F-B948-545AC7ED002D}"/>
              </a:ext>
            </a:extLst>
          </p:cNvPr>
          <p:cNvSpPr txBox="1"/>
          <p:nvPr/>
        </p:nvSpPr>
        <p:spPr>
          <a:xfrm>
            <a:off x="6161897" y="1891379"/>
            <a:ext cx="5040000" cy="646331"/>
          </a:xfrm>
          <a:prstGeom prst="rect">
            <a:avLst/>
          </a:prstGeom>
          <a:noFill/>
        </p:spPr>
        <p:txBody>
          <a:bodyPr wrap="square" rtlCol="0">
            <a:spAutoFit/>
          </a:bodyPr>
          <a:lstStyle/>
          <a:p>
            <a:pPr marL="285750" marR="0" indent="-285750" algn="just" fontAlgn="base" latinLnBrk="1">
              <a:spcBef>
                <a:spcPts val="0"/>
              </a:spcBef>
              <a:spcAft>
                <a:spcPts val="0"/>
              </a:spcAft>
              <a:buFont typeface="Wingdings" panose="05000000000000000000" pitchFamily="2" charset="2"/>
              <a:buChar char="ü"/>
            </a:pPr>
            <a:r>
              <a:rPr lang="ko-KR" altLang="en-US" sz="1800" kern="0" spc="0" dirty="0">
                <a:solidFill>
                  <a:srgbClr val="000000"/>
                </a:solidFill>
                <a:effectLst/>
                <a:latin typeface="바탕" panose="02030600000101010101" pitchFamily="18" charset="-127"/>
                <a:ea typeface="바탕" panose="02030600000101010101" pitchFamily="18" charset="-127"/>
              </a:rPr>
              <a:t>테슬라</a:t>
            </a:r>
            <a:r>
              <a:rPr lang="en-US" altLang="ko-KR" sz="1800" kern="0" spc="0" dirty="0">
                <a:solidFill>
                  <a:srgbClr val="000000"/>
                </a:solidFill>
                <a:effectLst/>
                <a:latin typeface="바탕" panose="02030600000101010101" pitchFamily="18" charset="-127"/>
                <a:ea typeface="바탕" panose="02030600000101010101" pitchFamily="18" charset="-127"/>
              </a:rPr>
              <a:t>, </a:t>
            </a:r>
            <a:r>
              <a:rPr lang="ko-KR" altLang="en-US" sz="1800" kern="0" spc="0" dirty="0">
                <a:solidFill>
                  <a:srgbClr val="000000"/>
                </a:solidFill>
                <a:effectLst/>
                <a:latin typeface="바탕" panose="02030600000101010101" pitchFamily="18" charset="-127"/>
                <a:ea typeface="바탕" panose="02030600000101010101" pitchFamily="18" charset="-127"/>
              </a:rPr>
              <a:t>탄소배출권 판매로 적자에서 흑자로 전환</a:t>
            </a:r>
          </a:p>
        </p:txBody>
      </p:sp>
      <p:sp>
        <p:nvSpPr>
          <p:cNvPr id="12" name="직사각형 11">
            <a:extLst>
              <a:ext uri="{FF2B5EF4-FFF2-40B4-BE49-F238E27FC236}">
                <a16:creationId xmlns:a16="http://schemas.microsoft.com/office/drawing/2014/main" id="{7A57D880-4D5E-48B1-9BBC-0412F93D8D0D}"/>
              </a:ext>
            </a:extLst>
          </p:cNvPr>
          <p:cNvSpPr/>
          <p:nvPr/>
        </p:nvSpPr>
        <p:spPr>
          <a:xfrm>
            <a:off x="6161897" y="1891379"/>
            <a:ext cx="5040000" cy="4345200"/>
          </a:xfrm>
          <a:prstGeom prst="rect">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13" name="직사각형 12">
            <a:extLst>
              <a:ext uri="{FF2B5EF4-FFF2-40B4-BE49-F238E27FC236}">
                <a16:creationId xmlns:a16="http://schemas.microsoft.com/office/drawing/2014/main" id="{3BD7D692-557B-45AF-A8DB-AF9D8DC3CFA7}"/>
              </a:ext>
            </a:extLst>
          </p:cNvPr>
          <p:cNvSpPr/>
          <p:nvPr/>
        </p:nvSpPr>
        <p:spPr>
          <a:xfrm>
            <a:off x="1056002" y="1891379"/>
            <a:ext cx="5040000" cy="434401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cxnSp>
        <p:nvCxnSpPr>
          <p:cNvPr id="14" name="직선 연결선 13">
            <a:extLst>
              <a:ext uri="{FF2B5EF4-FFF2-40B4-BE49-F238E27FC236}">
                <a16:creationId xmlns:a16="http://schemas.microsoft.com/office/drawing/2014/main" id="{4CEC0540-E9CE-4ECF-93EC-C8F54869BA79}"/>
              </a:ext>
            </a:extLst>
          </p:cNvPr>
          <p:cNvCxnSpPr>
            <a:cxnSpLocks/>
          </p:cNvCxnSpPr>
          <p:nvPr/>
        </p:nvCxnSpPr>
        <p:spPr>
          <a:xfrm flipH="1">
            <a:off x="3219450" y="588203"/>
            <a:ext cx="8280400" cy="29024"/>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062380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슬라이드 번호 개체 틀 3">
            <a:extLst>
              <a:ext uri="{FF2B5EF4-FFF2-40B4-BE49-F238E27FC236}">
                <a16:creationId xmlns:a16="http://schemas.microsoft.com/office/drawing/2014/main" id="{DEF13E79-61E3-4454-B0F5-D862567F80FC}"/>
              </a:ext>
            </a:extLst>
          </p:cNvPr>
          <p:cNvSpPr>
            <a:spLocks noGrp="1"/>
          </p:cNvSpPr>
          <p:nvPr>
            <p:ph type="sldNum" sz="quarter" idx="12"/>
          </p:nvPr>
        </p:nvSpPr>
        <p:spPr>
          <a:xfrm>
            <a:off x="8610600" y="6356350"/>
            <a:ext cx="2743200" cy="365125"/>
          </a:xfrm>
        </p:spPr>
        <p:txBody>
          <a:bodyPr/>
          <a:lstStyle/>
          <a:p>
            <a:fld id="{742C9348-5ACF-40B9-901F-7F0003B996B9}" type="slidenum">
              <a:rPr lang="ko-KR" altLang="en-US" smtClean="0"/>
              <a:t>20</a:t>
            </a:fld>
            <a:endParaRPr lang="ko-KR" altLang="en-US" dirty="0"/>
          </a:p>
        </p:txBody>
      </p:sp>
      <p:sp>
        <p:nvSpPr>
          <p:cNvPr id="22" name="직사각형 21">
            <a:extLst>
              <a:ext uri="{FF2B5EF4-FFF2-40B4-BE49-F238E27FC236}">
                <a16:creationId xmlns:a16="http://schemas.microsoft.com/office/drawing/2014/main" id="{F140986D-4E74-4C9F-B86D-ECBB45CB4F38}"/>
              </a:ext>
            </a:extLst>
          </p:cNvPr>
          <p:cNvSpPr/>
          <p:nvPr/>
        </p:nvSpPr>
        <p:spPr>
          <a:xfrm>
            <a:off x="503808" y="208614"/>
            <a:ext cx="495649" cy="585288"/>
          </a:xfrm>
          <a:prstGeom prst="rect">
            <a:avLst/>
          </a:prstGeom>
        </p:spPr>
        <p:txBody>
          <a:bodyPr wrap="none">
            <a:spAutoFit/>
          </a:bodyPr>
          <a:lstStyle/>
          <a:p>
            <a:pPr>
              <a:lnSpc>
                <a:spcPct val="150000"/>
              </a:lnSpc>
            </a:pPr>
            <a:r>
              <a:rPr lang="en-US" altLang="ko-KR" sz="2426" b="1" dirty="0">
                <a:solidFill>
                  <a:schemeClr val="bg1">
                    <a:lumMod val="75000"/>
                  </a:schemeClr>
                </a:solidFill>
                <a:latin typeface="Times New Roman" pitchFamily="18" charset="0"/>
                <a:ea typeface="맑은 고딕" pitchFamily="50" charset="-127"/>
                <a:cs typeface="Times New Roman" pitchFamily="18" charset="0"/>
              </a:rPr>
              <a:t>0</a:t>
            </a:r>
            <a:r>
              <a:rPr lang="en-US" altLang="ko-KR" sz="2426" b="1" dirty="0">
                <a:solidFill>
                  <a:srgbClr val="C00000"/>
                </a:solidFill>
                <a:latin typeface="Times New Roman" pitchFamily="18" charset="0"/>
                <a:ea typeface="맑은 고딕" pitchFamily="50" charset="-127"/>
                <a:cs typeface="Times New Roman" pitchFamily="18" charset="0"/>
              </a:rPr>
              <a:t>2</a:t>
            </a:r>
          </a:p>
        </p:txBody>
      </p:sp>
      <p:sp>
        <p:nvSpPr>
          <p:cNvPr id="23" name="직사각형 22"/>
          <p:cNvSpPr/>
          <p:nvPr/>
        </p:nvSpPr>
        <p:spPr>
          <a:xfrm>
            <a:off x="751632" y="1085737"/>
            <a:ext cx="8928992" cy="369332"/>
          </a:xfrm>
          <a:prstGeom prst="rect">
            <a:avLst/>
          </a:prstGeom>
        </p:spPr>
        <p:txBody>
          <a:bodyPr wrap="square">
            <a:spAutoFit/>
          </a:bodyPr>
          <a:lstStyle/>
          <a:p>
            <a:pPr>
              <a:defRPr/>
            </a:pPr>
            <a:r>
              <a:rPr lang="ko-KR" altLang="en-US" kern="0" dirty="0">
                <a:solidFill>
                  <a:srgbClr val="000000"/>
                </a:solidFill>
                <a:latin typeface="휴먼명조"/>
                <a:ea typeface="휴먼명조"/>
              </a:rPr>
              <a:t>□ </a:t>
            </a:r>
            <a:r>
              <a:rPr lang="en-US" altLang="ko-KR" b="1" dirty="0">
                <a:latin typeface="맑은 고딕" pitchFamily="50" charset="-127"/>
              </a:rPr>
              <a:t>ESG </a:t>
            </a:r>
            <a:r>
              <a:rPr lang="ko-KR" altLang="en-US" b="1" dirty="0">
                <a:latin typeface="맑은 고딕" pitchFamily="50" charset="-127"/>
              </a:rPr>
              <a:t>열풍의 원인은 기후변화 규제로 인한 기업가치의 변동</a:t>
            </a:r>
          </a:p>
        </p:txBody>
      </p:sp>
      <p:sp>
        <p:nvSpPr>
          <p:cNvPr id="24" name="직사각형 23">
            <a:extLst>
              <a:ext uri="{FF2B5EF4-FFF2-40B4-BE49-F238E27FC236}">
                <a16:creationId xmlns:a16="http://schemas.microsoft.com/office/drawing/2014/main" id="{A184E8AB-7E87-47CA-8189-0A35E41DC915}"/>
              </a:ext>
            </a:extLst>
          </p:cNvPr>
          <p:cNvSpPr/>
          <p:nvPr/>
        </p:nvSpPr>
        <p:spPr>
          <a:xfrm>
            <a:off x="929470" y="1540870"/>
            <a:ext cx="9087494" cy="4978992"/>
          </a:xfrm>
          <a:prstGeom prst="rect">
            <a:avLst/>
          </a:prstGeom>
        </p:spPr>
        <p:txBody>
          <a:bodyPr wrap="square">
            <a:spAutoFit/>
          </a:bodyPr>
          <a:lstStyle/>
          <a:p>
            <a:pPr marL="285750" indent="-285750">
              <a:lnSpc>
                <a:spcPct val="120000"/>
              </a:lnSpc>
              <a:buFont typeface="Arial" panose="020B0604020202020204" pitchFamily="34" charset="0"/>
              <a:buChar char="•"/>
            </a:pPr>
            <a:r>
              <a:rPr lang="en-US" altLang="ko-KR" sz="1400" b="1" dirty="0">
                <a:latin typeface="+mn-ea"/>
                <a:sym typeface="Wingdings" panose="05000000000000000000" pitchFamily="2" charset="2"/>
              </a:rPr>
              <a:t>“ESG</a:t>
            </a:r>
            <a:r>
              <a:rPr lang="ko-KR" altLang="en-US" sz="1400" b="1" dirty="0">
                <a:latin typeface="+mn-ea"/>
                <a:sym typeface="Wingdings" panose="05000000000000000000" pitchFamily="2" charset="2"/>
              </a:rPr>
              <a:t>와 </a:t>
            </a:r>
            <a:r>
              <a:rPr lang="en-US" altLang="ko-KR" sz="1400" b="1" dirty="0">
                <a:latin typeface="+mn-ea"/>
                <a:sym typeface="Wingdings" panose="05000000000000000000" pitchFamily="2" charset="2"/>
              </a:rPr>
              <a:t>COVID-19</a:t>
            </a:r>
            <a:r>
              <a:rPr lang="ko-KR" altLang="en-US" sz="1400" b="1" dirty="0">
                <a:latin typeface="+mn-ea"/>
                <a:sym typeface="Wingdings" panose="05000000000000000000" pitchFamily="2" charset="2"/>
              </a:rPr>
              <a:t>에 관한 </a:t>
            </a:r>
            <a:r>
              <a:rPr lang="en-US" altLang="ko-KR" sz="1400" b="1" dirty="0">
                <a:latin typeface="+mn-ea"/>
                <a:sym typeface="Wingdings" panose="05000000000000000000" pitchFamily="2" charset="2"/>
              </a:rPr>
              <a:t>PRI </a:t>
            </a:r>
            <a:r>
              <a:rPr lang="ko-KR" altLang="en-US" sz="1400" b="1" dirty="0">
                <a:latin typeface="+mn-ea"/>
                <a:sym typeface="Wingdings" panose="05000000000000000000" pitchFamily="2" charset="2"/>
              </a:rPr>
              <a:t>서명자 조사에서 사회적 이슈의 중요성 증대 확인</a:t>
            </a:r>
            <a:r>
              <a:rPr lang="en-US" altLang="ko-KR" sz="1400" b="1" dirty="0">
                <a:latin typeface="+mn-ea"/>
                <a:sym typeface="Wingdings" panose="05000000000000000000" pitchFamily="2" charset="2"/>
              </a:rPr>
              <a:t>“ </a:t>
            </a:r>
            <a:r>
              <a:rPr lang="en-US" altLang="ko-KR" sz="1400" dirty="0">
                <a:latin typeface="+mn-ea"/>
                <a:sym typeface="Wingdings" panose="05000000000000000000" pitchFamily="2" charset="2"/>
              </a:rPr>
              <a:t>(</a:t>
            </a:r>
            <a:r>
              <a:rPr lang="en-US" altLang="ko-KR" sz="1400" dirty="0">
                <a:latin typeface="+mn-ea"/>
                <a:sym typeface="Wingdings" panose="05000000000000000000" pitchFamily="2" charset="2"/>
                <a:hlinkClick r:id="rId2"/>
              </a:rPr>
              <a:t>UNPRI,</a:t>
            </a:r>
            <a:r>
              <a:rPr lang="ko-KR" altLang="en-US" sz="1400" dirty="0">
                <a:latin typeface="+mn-ea"/>
                <a:sym typeface="Wingdings" panose="05000000000000000000" pitchFamily="2" charset="2"/>
                <a:hlinkClick r:id="rId2"/>
              </a:rPr>
              <a:t> </a:t>
            </a:r>
            <a:r>
              <a:rPr lang="en-US" altLang="ko-KR" sz="1400" dirty="0">
                <a:latin typeface="+mn-ea"/>
                <a:sym typeface="Wingdings" panose="05000000000000000000" pitchFamily="2" charset="2"/>
                <a:hlinkClick r:id="rId2"/>
              </a:rPr>
              <a:t>2020.09.03</a:t>
            </a:r>
            <a:r>
              <a:rPr lang="en-US" altLang="ko-KR" sz="1400" dirty="0">
                <a:latin typeface="+mn-ea"/>
                <a:sym typeface="Wingdings" panose="05000000000000000000" pitchFamily="2" charset="2"/>
              </a:rPr>
              <a:t>) </a:t>
            </a:r>
            <a:br>
              <a:rPr lang="en-US" altLang="ko-KR" sz="1400" dirty="0">
                <a:latin typeface="+mn-ea"/>
                <a:sym typeface="Wingdings" panose="05000000000000000000" pitchFamily="2" charset="2"/>
              </a:rPr>
            </a:br>
            <a:r>
              <a:rPr lang="en-US" altLang="ko-KR" sz="1400" dirty="0">
                <a:latin typeface="+mn-ea"/>
                <a:sym typeface="Wingdings" panose="05000000000000000000" pitchFamily="2" charset="2"/>
              </a:rPr>
              <a:t>- </a:t>
            </a:r>
            <a:r>
              <a:rPr lang="ko-KR" altLang="en-US" sz="1400" dirty="0" err="1">
                <a:latin typeface="+mn-ea"/>
                <a:sym typeface="Wingdings" panose="05000000000000000000" pitchFamily="2" charset="2"/>
              </a:rPr>
              <a:t>피오나</a:t>
            </a:r>
            <a:r>
              <a:rPr lang="ko-KR" altLang="en-US" sz="1400" dirty="0">
                <a:latin typeface="+mn-ea"/>
                <a:sym typeface="Wingdings" panose="05000000000000000000" pitchFamily="2" charset="2"/>
              </a:rPr>
              <a:t> 레이놀즈 </a:t>
            </a:r>
            <a:r>
              <a:rPr lang="en-US" altLang="ko-KR" sz="1400" dirty="0">
                <a:latin typeface="+mn-ea"/>
                <a:sym typeface="Wingdings" panose="05000000000000000000" pitchFamily="2" charset="2"/>
              </a:rPr>
              <a:t>PRI CEO</a:t>
            </a:r>
            <a:br>
              <a:rPr lang="en-US" altLang="ko-KR" sz="1400" dirty="0">
                <a:latin typeface="+mn-ea"/>
                <a:sym typeface="Wingdings" panose="05000000000000000000" pitchFamily="2" charset="2"/>
              </a:rPr>
            </a:br>
            <a:r>
              <a:rPr lang="en-US" altLang="ko-KR" sz="1400" dirty="0">
                <a:latin typeface="+mn-ea"/>
                <a:sym typeface="Wingdings" panose="05000000000000000000" pitchFamily="2" charset="2"/>
              </a:rPr>
              <a:t>- </a:t>
            </a:r>
            <a:r>
              <a:rPr lang="ko-KR" altLang="en-US" sz="1400" dirty="0">
                <a:latin typeface="+mn-ea"/>
                <a:sym typeface="Wingdings" panose="05000000000000000000" pitchFamily="2" charset="2"/>
              </a:rPr>
              <a:t>사회문제</a:t>
            </a:r>
            <a:r>
              <a:rPr lang="en-US" altLang="ko-KR" sz="1400" dirty="0">
                <a:latin typeface="+mn-ea"/>
                <a:sym typeface="Wingdings" panose="05000000000000000000" pitchFamily="2" charset="2"/>
              </a:rPr>
              <a:t>, </a:t>
            </a:r>
            <a:r>
              <a:rPr lang="ko-KR" altLang="en-US" sz="1400" dirty="0">
                <a:latin typeface="+mn-ea"/>
                <a:sym typeface="Wingdings" panose="05000000000000000000" pitchFamily="2" charset="2"/>
              </a:rPr>
              <a:t>기후변화</a:t>
            </a:r>
            <a:r>
              <a:rPr lang="en-US" altLang="ko-KR" sz="1400" dirty="0">
                <a:latin typeface="+mn-ea"/>
                <a:sym typeface="Wingdings" panose="05000000000000000000" pitchFamily="2" charset="2"/>
              </a:rPr>
              <a:t>, </a:t>
            </a:r>
            <a:r>
              <a:rPr lang="ko-KR" altLang="en-US" sz="1400" dirty="0">
                <a:latin typeface="+mn-ea"/>
                <a:sym typeface="Wingdings" panose="05000000000000000000" pitchFamily="2" charset="2"/>
              </a:rPr>
              <a:t>스튜어드십</a:t>
            </a:r>
            <a:r>
              <a:rPr lang="en-US" altLang="ko-KR" sz="1400" dirty="0">
                <a:latin typeface="+mn-ea"/>
                <a:sym typeface="Wingdings" panose="05000000000000000000" pitchFamily="2" charset="2"/>
              </a:rPr>
              <a:t>, </a:t>
            </a:r>
            <a:r>
              <a:rPr lang="ko-KR" altLang="en-US" sz="1400" dirty="0">
                <a:latin typeface="+mn-ea"/>
                <a:sym typeface="Wingdings" panose="05000000000000000000" pitchFamily="2" charset="2"/>
              </a:rPr>
              <a:t>신흥시장</a:t>
            </a:r>
            <a:r>
              <a:rPr lang="en-US" altLang="ko-KR" sz="1400" dirty="0">
                <a:latin typeface="+mn-ea"/>
                <a:sym typeface="Wingdings" panose="05000000000000000000" pitchFamily="2" charset="2"/>
              </a:rPr>
              <a:t>, </a:t>
            </a:r>
            <a:r>
              <a:rPr lang="ko-KR" altLang="en-US" sz="1400" dirty="0">
                <a:latin typeface="+mn-ea"/>
                <a:sym typeface="Wingdings" panose="05000000000000000000" pitchFamily="2" charset="2"/>
              </a:rPr>
              <a:t>회복탄력성 문제 관한 투자자 대상 질문</a:t>
            </a:r>
            <a:br>
              <a:rPr lang="en-US" altLang="ko-KR" sz="1400" dirty="0">
                <a:latin typeface="+mn-ea"/>
                <a:sym typeface="Wingdings" panose="05000000000000000000" pitchFamily="2" charset="2"/>
              </a:rPr>
            </a:br>
            <a:r>
              <a:rPr lang="en-US" altLang="ko-KR" sz="1400" dirty="0">
                <a:latin typeface="+mn-ea"/>
                <a:sym typeface="Wingdings" panose="05000000000000000000" pitchFamily="2" charset="2"/>
              </a:rPr>
              <a:t>- </a:t>
            </a:r>
            <a:r>
              <a:rPr lang="ko-KR" altLang="en-US" sz="1400" b="1" dirty="0">
                <a:solidFill>
                  <a:srgbClr val="FF0000"/>
                </a:solidFill>
                <a:latin typeface="+mn-ea"/>
                <a:sym typeface="Wingdings" panose="05000000000000000000" pitchFamily="2" charset="2"/>
              </a:rPr>
              <a:t>응답자 </a:t>
            </a:r>
            <a:r>
              <a:rPr lang="en-US" altLang="ko-KR" sz="1400" b="1" dirty="0">
                <a:solidFill>
                  <a:srgbClr val="FF0000"/>
                </a:solidFill>
                <a:latin typeface="+mn-ea"/>
                <a:sym typeface="Wingdings" panose="05000000000000000000" pitchFamily="2" charset="2"/>
              </a:rPr>
              <a:t>64%</a:t>
            </a:r>
            <a:r>
              <a:rPr lang="ko-KR" altLang="en-US" sz="1400" b="1" dirty="0">
                <a:solidFill>
                  <a:srgbClr val="FF0000"/>
                </a:solidFill>
                <a:latin typeface="+mn-ea"/>
                <a:sym typeface="Wingdings" panose="05000000000000000000" pitchFamily="2" charset="2"/>
              </a:rPr>
              <a:t>는 </a:t>
            </a:r>
            <a:r>
              <a:rPr lang="en-US" altLang="ko-KR" sz="1400" b="1" dirty="0">
                <a:solidFill>
                  <a:srgbClr val="FF0000"/>
                </a:solidFill>
                <a:latin typeface="+mn-ea"/>
                <a:sym typeface="Wingdings" panose="05000000000000000000" pitchFamily="2" charset="2"/>
              </a:rPr>
              <a:t>COVID-19</a:t>
            </a:r>
            <a:r>
              <a:rPr lang="ko-KR" altLang="en-US" sz="1400" b="1" dirty="0">
                <a:solidFill>
                  <a:srgbClr val="FF0000"/>
                </a:solidFill>
                <a:latin typeface="+mn-ea"/>
                <a:sym typeface="Wingdings" panose="05000000000000000000" pitchFamily="2" charset="2"/>
              </a:rPr>
              <a:t>로 인해 지금까지 우선순위가 되지 않았던 사회적 이슈에 관심</a:t>
            </a:r>
            <a:r>
              <a:rPr lang="ko-KR" altLang="en-US" sz="1400" dirty="0">
                <a:latin typeface="+mn-ea"/>
                <a:sym typeface="Wingdings" panose="05000000000000000000" pitchFamily="2" charset="2"/>
              </a:rPr>
              <a:t>을 갖게 됨</a:t>
            </a:r>
            <a:endParaRPr lang="en-US" altLang="ko-KR" sz="1400" dirty="0">
              <a:latin typeface="+mn-ea"/>
              <a:sym typeface="Wingdings" panose="05000000000000000000" pitchFamily="2" charset="2"/>
            </a:endParaRPr>
          </a:p>
          <a:p>
            <a:pPr marL="285750" indent="-285750">
              <a:lnSpc>
                <a:spcPct val="120000"/>
              </a:lnSpc>
              <a:buFont typeface="Arial" panose="020B0604020202020204" pitchFamily="34" charset="0"/>
              <a:buChar char="•"/>
            </a:pPr>
            <a:endParaRPr lang="en-US" altLang="ko-KR" sz="1400" dirty="0">
              <a:latin typeface="+mn-ea"/>
              <a:sym typeface="Wingdings" panose="05000000000000000000" pitchFamily="2" charset="2"/>
            </a:endParaRPr>
          </a:p>
          <a:p>
            <a:pPr marL="285750" indent="-285750">
              <a:lnSpc>
                <a:spcPct val="120000"/>
              </a:lnSpc>
              <a:buFont typeface="Arial" panose="020B0604020202020204" pitchFamily="34" charset="0"/>
              <a:buChar char="•"/>
            </a:pPr>
            <a:r>
              <a:rPr lang="en-US" altLang="ko-KR" sz="1400" b="1" dirty="0">
                <a:latin typeface="+mn-ea"/>
                <a:sym typeface="Wingdings" panose="05000000000000000000" pitchFamily="2" charset="2"/>
              </a:rPr>
              <a:t>“COVID-19</a:t>
            </a:r>
            <a:r>
              <a:rPr lang="ko-KR" altLang="en-US" sz="1400" b="1" dirty="0">
                <a:latin typeface="+mn-ea"/>
                <a:sym typeface="Wingdings" panose="05000000000000000000" pitchFamily="2" charset="2"/>
              </a:rPr>
              <a:t>와 기후변화 모두 세계경제에 급진적인 영향과 위험을 미친다는 공통점</a:t>
            </a:r>
            <a:r>
              <a:rPr lang="en-US" altLang="ko-KR" sz="1400" b="1" dirty="0">
                <a:latin typeface="+mn-ea"/>
                <a:sym typeface="Wingdings" panose="05000000000000000000" pitchFamily="2" charset="2"/>
              </a:rPr>
              <a:t>” </a:t>
            </a:r>
            <a:r>
              <a:rPr lang="en-US" altLang="ko-KR" sz="1400" dirty="0">
                <a:latin typeface="+mn-ea"/>
                <a:sym typeface="Wingdings" panose="05000000000000000000" pitchFamily="2" charset="2"/>
              </a:rPr>
              <a:t>(</a:t>
            </a:r>
            <a:r>
              <a:rPr lang="en-US" altLang="ko-KR" sz="1400" dirty="0">
                <a:latin typeface="+mn-ea"/>
                <a:sym typeface="Wingdings" panose="05000000000000000000" pitchFamily="2" charset="2"/>
                <a:hlinkClick r:id="rId3"/>
              </a:rPr>
              <a:t>JP</a:t>
            </a:r>
            <a:r>
              <a:rPr lang="ko-KR" altLang="en-US" sz="1400" dirty="0">
                <a:latin typeface="+mn-ea"/>
                <a:sym typeface="Wingdings" panose="05000000000000000000" pitchFamily="2" charset="2"/>
                <a:hlinkClick r:id="rId3"/>
              </a:rPr>
              <a:t>모건</a:t>
            </a:r>
            <a:r>
              <a:rPr lang="en-US" altLang="ko-KR" sz="1400" dirty="0">
                <a:latin typeface="+mn-ea"/>
                <a:sym typeface="Wingdings" panose="05000000000000000000" pitchFamily="2" charset="2"/>
                <a:hlinkClick r:id="rId3"/>
              </a:rPr>
              <a:t>, 2020.07.01</a:t>
            </a:r>
            <a:r>
              <a:rPr lang="en-US" altLang="ko-KR" sz="1400" dirty="0">
                <a:latin typeface="+mn-ea"/>
                <a:sym typeface="Wingdings" panose="05000000000000000000" pitchFamily="2" charset="2"/>
              </a:rPr>
              <a:t>)</a:t>
            </a:r>
            <a:br>
              <a:rPr lang="en-US" altLang="ko-KR" sz="1400" dirty="0">
                <a:latin typeface="+mn-ea"/>
                <a:sym typeface="Wingdings" panose="05000000000000000000" pitchFamily="2" charset="2"/>
              </a:rPr>
            </a:br>
            <a:r>
              <a:rPr lang="en-US" altLang="ko-KR" sz="1400" dirty="0">
                <a:latin typeface="+mn-ea"/>
                <a:sym typeface="Wingdings" panose="05000000000000000000" pitchFamily="2" charset="2"/>
              </a:rPr>
              <a:t>- Hecker, </a:t>
            </a:r>
            <a:r>
              <a:rPr lang="en-US" altLang="ko-KR" sz="1400" dirty="0" err="1">
                <a:latin typeface="+mn-ea"/>
                <a:sym typeface="Wingdings" panose="05000000000000000000" pitchFamily="2" charset="2"/>
              </a:rPr>
              <a:t>Dubburg</a:t>
            </a:r>
            <a:r>
              <a:rPr lang="en-US" altLang="ko-KR" sz="1400" dirty="0">
                <a:latin typeface="+mn-ea"/>
                <a:sym typeface="Wingdings" panose="05000000000000000000" pitchFamily="2" charset="2"/>
              </a:rPr>
              <a:t> JP</a:t>
            </a:r>
            <a:r>
              <a:rPr lang="ko-KR" altLang="en-US" sz="1400" dirty="0">
                <a:latin typeface="+mn-ea"/>
                <a:sym typeface="Wingdings" panose="05000000000000000000" pitchFamily="2" charset="2"/>
              </a:rPr>
              <a:t>모건 </a:t>
            </a:r>
            <a:r>
              <a:rPr lang="en-US" altLang="ko-KR" sz="1400" dirty="0">
                <a:latin typeface="+mn-ea"/>
                <a:sym typeface="Wingdings" panose="05000000000000000000" pitchFamily="2" charset="2"/>
              </a:rPr>
              <a:t>ESG &amp; Sustainability </a:t>
            </a:r>
            <a:r>
              <a:rPr lang="ko-KR" altLang="en-US" sz="1400" dirty="0">
                <a:latin typeface="+mn-ea"/>
                <a:sym typeface="Wingdings" panose="05000000000000000000" pitchFamily="2" charset="2"/>
              </a:rPr>
              <a:t>부분 공동책임자</a:t>
            </a:r>
            <a:br>
              <a:rPr lang="en-US" altLang="ko-KR" sz="1400" dirty="0">
                <a:latin typeface="+mn-ea"/>
                <a:sym typeface="Wingdings" panose="05000000000000000000" pitchFamily="2" charset="2"/>
              </a:rPr>
            </a:br>
            <a:r>
              <a:rPr lang="en-US" altLang="ko-KR" sz="1400" dirty="0">
                <a:latin typeface="+mn-ea"/>
                <a:sym typeface="Wingdings" panose="05000000000000000000" pitchFamily="2" charset="2"/>
              </a:rPr>
              <a:t>- 50</a:t>
            </a:r>
            <a:r>
              <a:rPr lang="ko-KR" altLang="en-US" sz="1400" dirty="0">
                <a:latin typeface="+mn-ea"/>
                <a:sym typeface="Wingdings" panose="05000000000000000000" pitchFamily="2" charset="2"/>
              </a:rPr>
              <a:t>개 글로벌 기관 투자자 대상 </a:t>
            </a:r>
            <a:r>
              <a:rPr lang="en-US" altLang="ko-KR" sz="1400" dirty="0">
                <a:latin typeface="+mn-ea"/>
                <a:sym typeface="Wingdings" panose="05000000000000000000" pitchFamily="2" charset="2"/>
              </a:rPr>
              <a:t>‘</a:t>
            </a:r>
            <a:r>
              <a:rPr lang="ko-KR" altLang="en-US" sz="1400" b="1" dirty="0" err="1">
                <a:solidFill>
                  <a:srgbClr val="FF0000"/>
                </a:solidFill>
                <a:latin typeface="+mn-ea"/>
                <a:sym typeface="Wingdings" panose="05000000000000000000" pitchFamily="2" charset="2"/>
              </a:rPr>
              <a:t>팬데믹이</a:t>
            </a:r>
            <a:r>
              <a:rPr lang="ko-KR" altLang="en-US" sz="1400" b="1" dirty="0">
                <a:solidFill>
                  <a:srgbClr val="FF0000"/>
                </a:solidFill>
                <a:latin typeface="+mn-ea"/>
                <a:sym typeface="Wingdings" panose="05000000000000000000" pitchFamily="2" charset="2"/>
              </a:rPr>
              <a:t> </a:t>
            </a:r>
            <a:r>
              <a:rPr lang="en-US" altLang="ko-KR" sz="1400" b="1" dirty="0">
                <a:solidFill>
                  <a:srgbClr val="FF0000"/>
                </a:solidFill>
                <a:latin typeface="+mn-ea"/>
                <a:sym typeface="Wingdings" panose="05000000000000000000" pitchFamily="2" charset="2"/>
              </a:rPr>
              <a:t>ESG </a:t>
            </a:r>
            <a:r>
              <a:rPr lang="ko-KR" altLang="en-US" sz="1400" b="1" dirty="0">
                <a:solidFill>
                  <a:srgbClr val="FF0000"/>
                </a:solidFill>
                <a:latin typeface="+mn-ea"/>
                <a:sym typeface="Wingdings" panose="05000000000000000000" pitchFamily="2" charset="2"/>
              </a:rPr>
              <a:t>투자의 미래에 미치는 영향</a:t>
            </a:r>
            <a:r>
              <a:rPr lang="en-US" altLang="ko-KR" sz="1400" b="1" dirty="0">
                <a:solidFill>
                  <a:srgbClr val="FF0000"/>
                </a:solidFill>
                <a:latin typeface="+mn-ea"/>
                <a:sym typeface="Wingdings" panose="05000000000000000000" pitchFamily="2" charset="2"/>
              </a:rPr>
              <a:t>‘ </a:t>
            </a:r>
            <a:r>
              <a:rPr lang="ko-KR" altLang="en-US" sz="1400" b="1" dirty="0">
                <a:solidFill>
                  <a:srgbClr val="FF0000"/>
                </a:solidFill>
                <a:latin typeface="+mn-ea"/>
                <a:sym typeface="Wingdings" panose="05000000000000000000" pitchFamily="2" charset="2"/>
              </a:rPr>
              <a:t>설문 조사</a:t>
            </a:r>
            <a:br>
              <a:rPr lang="en-US" altLang="ko-KR" sz="1400" dirty="0">
                <a:latin typeface="+mn-ea"/>
                <a:sym typeface="Wingdings" panose="05000000000000000000" pitchFamily="2" charset="2"/>
              </a:rPr>
            </a:br>
            <a:r>
              <a:rPr lang="en-US" altLang="ko-KR" sz="1400" dirty="0">
                <a:latin typeface="+mn-ea"/>
                <a:sym typeface="Wingdings" panose="05000000000000000000" pitchFamily="2" charset="2"/>
              </a:rPr>
              <a:t>- </a:t>
            </a:r>
            <a:r>
              <a:rPr lang="ko-KR" altLang="en-US" sz="1400" b="1" dirty="0">
                <a:solidFill>
                  <a:srgbClr val="FF0000"/>
                </a:solidFill>
                <a:latin typeface="+mn-ea"/>
                <a:sym typeface="Wingdings" panose="05000000000000000000" pitchFamily="2" charset="2"/>
              </a:rPr>
              <a:t>응답자 </a:t>
            </a:r>
            <a:r>
              <a:rPr lang="en-US" altLang="ko-KR" sz="1400" b="1" dirty="0">
                <a:solidFill>
                  <a:srgbClr val="FF0000"/>
                </a:solidFill>
                <a:latin typeface="+mn-ea"/>
                <a:sym typeface="Wingdings" panose="05000000000000000000" pitchFamily="2" charset="2"/>
              </a:rPr>
              <a:t>71%</a:t>
            </a:r>
            <a:r>
              <a:rPr lang="ko-KR" altLang="en-US" sz="1400" b="1" dirty="0">
                <a:solidFill>
                  <a:srgbClr val="FF0000"/>
                </a:solidFill>
                <a:latin typeface="+mn-ea"/>
                <a:sym typeface="Wingdings" panose="05000000000000000000" pitchFamily="2" charset="2"/>
              </a:rPr>
              <a:t>는 </a:t>
            </a:r>
            <a:r>
              <a:rPr lang="en-US" altLang="ko-KR" sz="1400" b="1" dirty="0">
                <a:solidFill>
                  <a:srgbClr val="FF0000"/>
                </a:solidFill>
                <a:latin typeface="+mn-ea"/>
                <a:sym typeface="Wingdings" panose="05000000000000000000" pitchFamily="2" charset="2"/>
              </a:rPr>
              <a:t>COVID-19</a:t>
            </a:r>
            <a:r>
              <a:rPr lang="ko-KR" altLang="en-US" sz="1400" b="1" dirty="0">
                <a:solidFill>
                  <a:srgbClr val="FF0000"/>
                </a:solidFill>
                <a:latin typeface="+mn-ea"/>
                <a:sym typeface="Wingdings" panose="05000000000000000000" pitchFamily="2" charset="2"/>
              </a:rPr>
              <a:t>와 같은 </a:t>
            </a:r>
            <a:r>
              <a:rPr lang="en-US" altLang="ko-KR" sz="1400" b="1" dirty="0">
                <a:solidFill>
                  <a:srgbClr val="FF0000"/>
                </a:solidFill>
                <a:latin typeface="+mn-ea"/>
                <a:sym typeface="Wingdings" panose="05000000000000000000" pitchFamily="2" charset="2"/>
              </a:rPr>
              <a:t>‘</a:t>
            </a:r>
            <a:r>
              <a:rPr lang="ko-KR" altLang="en-US" sz="1400" b="1" dirty="0">
                <a:solidFill>
                  <a:srgbClr val="FF0000"/>
                </a:solidFill>
                <a:latin typeface="+mn-ea"/>
                <a:sym typeface="Wingdings" panose="05000000000000000000" pitchFamily="2" charset="2"/>
              </a:rPr>
              <a:t>낮은 확률</a:t>
            </a:r>
            <a:r>
              <a:rPr lang="en-US" altLang="ko-KR" sz="1400" b="1" dirty="0">
                <a:solidFill>
                  <a:srgbClr val="FF0000"/>
                </a:solidFill>
                <a:latin typeface="+mn-ea"/>
                <a:sym typeface="Wingdings" panose="05000000000000000000" pitchFamily="2" charset="2"/>
              </a:rPr>
              <a:t>/</a:t>
            </a:r>
            <a:r>
              <a:rPr lang="ko-KR" altLang="en-US" sz="1400" b="1" dirty="0">
                <a:solidFill>
                  <a:srgbClr val="FF0000"/>
                </a:solidFill>
                <a:latin typeface="+mn-ea"/>
                <a:sym typeface="Wingdings" panose="05000000000000000000" pitchFamily="2" charset="2"/>
              </a:rPr>
              <a:t>높은 영향</a:t>
            </a:r>
            <a:r>
              <a:rPr lang="en-US" altLang="ko-KR" sz="1400" b="1" dirty="0">
                <a:solidFill>
                  <a:srgbClr val="FF0000"/>
                </a:solidFill>
                <a:latin typeface="+mn-ea"/>
                <a:sym typeface="Wingdings" panose="05000000000000000000" pitchFamily="2" charset="2"/>
              </a:rPr>
              <a:t>’</a:t>
            </a:r>
            <a:r>
              <a:rPr lang="ko-KR" altLang="en-US" sz="1400" b="1" dirty="0">
                <a:solidFill>
                  <a:srgbClr val="FF0000"/>
                </a:solidFill>
                <a:latin typeface="+mn-ea"/>
                <a:sym typeface="Wingdings" panose="05000000000000000000" pitchFamily="2" charset="2"/>
              </a:rPr>
              <a:t>의 위험 발생이 더 큰 확률</a:t>
            </a:r>
            <a:r>
              <a:rPr lang="en-US" altLang="ko-KR" sz="1400" b="1" dirty="0">
                <a:solidFill>
                  <a:srgbClr val="FF0000"/>
                </a:solidFill>
                <a:latin typeface="+mn-ea"/>
                <a:sym typeface="Wingdings" panose="05000000000000000000" pitchFamily="2" charset="2"/>
              </a:rPr>
              <a:t>/</a:t>
            </a:r>
            <a:r>
              <a:rPr lang="ko-KR" altLang="en-US" sz="1400" b="1" dirty="0">
                <a:solidFill>
                  <a:srgbClr val="FF0000"/>
                </a:solidFill>
                <a:latin typeface="+mn-ea"/>
                <a:sym typeface="Wingdings" panose="05000000000000000000" pitchFamily="2" charset="2"/>
              </a:rPr>
              <a:t>영향</a:t>
            </a:r>
            <a:r>
              <a:rPr lang="ko-KR" altLang="en-US" sz="1400" dirty="0">
                <a:latin typeface="+mn-ea"/>
                <a:sym typeface="Wingdings" panose="05000000000000000000" pitchFamily="2" charset="2"/>
              </a:rPr>
              <a:t>을 갖고 있는 </a:t>
            </a:r>
            <a:br>
              <a:rPr lang="en-US" altLang="ko-KR" sz="1400" dirty="0">
                <a:latin typeface="+mn-ea"/>
                <a:sym typeface="Wingdings" panose="05000000000000000000" pitchFamily="2" charset="2"/>
              </a:rPr>
            </a:br>
            <a:r>
              <a:rPr lang="en-US" altLang="ko-KR" sz="1400" dirty="0">
                <a:latin typeface="+mn-ea"/>
                <a:sym typeface="Wingdings" panose="05000000000000000000" pitchFamily="2" charset="2"/>
              </a:rPr>
              <a:t>  </a:t>
            </a:r>
            <a:r>
              <a:rPr lang="ko-KR" altLang="en-US" sz="1400" dirty="0">
                <a:latin typeface="+mn-ea"/>
                <a:sym typeface="Wingdings" panose="05000000000000000000" pitchFamily="2" charset="2"/>
              </a:rPr>
              <a:t>기후변화</a:t>
            </a:r>
            <a:r>
              <a:rPr lang="en-US" altLang="ko-KR" sz="1400" dirty="0">
                <a:latin typeface="+mn-ea"/>
                <a:sym typeface="Wingdings" panose="05000000000000000000" pitchFamily="2" charset="2"/>
              </a:rPr>
              <a:t>, </a:t>
            </a:r>
            <a:r>
              <a:rPr lang="ko-KR" altLang="en-US" sz="1400" dirty="0">
                <a:latin typeface="+mn-ea"/>
                <a:sym typeface="Wingdings" panose="05000000000000000000" pitchFamily="2" charset="2"/>
              </a:rPr>
              <a:t>생물다양성 손실 등에 관한 전세계적 인식과 행동을 증가시킬 가능성이 매우 높다고 응답</a:t>
            </a:r>
            <a:endParaRPr lang="en-US" altLang="ko-KR" sz="1400" dirty="0">
              <a:latin typeface="+mn-ea"/>
              <a:sym typeface="Wingdings" panose="05000000000000000000" pitchFamily="2" charset="2"/>
            </a:endParaRPr>
          </a:p>
          <a:p>
            <a:pPr>
              <a:lnSpc>
                <a:spcPct val="120000"/>
              </a:lnSpc>
            </a:pPr>
            <a:endParaRPr lang="en-US" altLang="ko-KR" sz="1400" b="1" dirty="0">
              <a:latin typeface="+mn-ea"/>
              <a:sym typeface="Wingdings" panose="05000000000000000000" pitchFamily="2" charset="2"/>
            </a:endParaRPr>
          </a:p>
          <a:p>
            <a:pPr marL="285750" indent="-285750">
              <a:lnSpc>
                <a:spcPct val="120000"/>
              </a:lnSpc>
              <a:buFont typeface="Arial" panose="020B0604020202020204" pitchFamily="34" charset="0"/>
              <a:buChar char="•"/>
            </a:pPr>
            <a:r>
              <a:rPr lang="en-US" altLang="ko-KR" sz="1400" b="1" dirty="0">
                <a:latin typeface="+mn-ea"/>
              </a:rPr>
              <a:t>“ESG</a:t>
            </a:r>
            <a:r>
              <a:rPr lang="ko-KR" altLang="en-US" sz="1400" b="1" dirty="0">
                <a:latin typeface="+mn-ea"/>
              </a:rPr>
              <a:t>지수가 높은 기업이 주가 변동성이 낮고 자금조달도 쉬워</a:t>
            </a:r>
            <a:r>
              <a:rPr lang="en-US" altLang="ko-KR" sz="1400" b="1" dirty="0">
                <a:latin typeface="+mn-ea"/>
              </a:rPr>
              <a:t>”</a:t>
            </a:r>
            <a:r>
              <a:rPr lang="ko-KR" altLang="en-US" sz="1400" b="1" dirty="0">
                <a:latin typeface="+mn-ea"/>
              </a:rPr>
              <a:t> </a:t>
            </a:r>
            <a:r>
              <a:rPr lang="en-US" altLang="ko-KR" sz="1400" dirty="0">
                <a:latin typeface="+mn-ea"/>
              </a:rPr>
              <a:t>(</a:t>
            </a:r>
            <a:r>
              <a:rPr lang="ko-KR" altLang="en-US" sz="1400" dirty="0">
                <a:latin typeface="+mn-ea"/>
                <a:hlinkClick r:id="rId4"/>
              </a:rPr>
              <a:t>한국경제</a:t>
            </a:r>
            <a:r>
              <a:rPr lang="en-US" altLang="ko-KR" sz="1400" dirty="0">
                <a:latin typeface="+mn-ea"/>
                <a:hlinkClick r:id="rId4"/>
              </a:rPr>
              <a:t>, 2020.10.15</a:t>
            </a:r>
            <a:r>
              <a:rPr lang="en-US" altLang="ko-KR" sz="1400" dirty="0">
                <a:latin typeface="+mn-ea"/>
              </a:rPr>
              <a:t>)</a:t>
            </a:r>
            <a:br>
              <a:rPr lang="en-US" altLang="ko-KR" sz="1400" dirty="0">
                <a:latin typeface="+mn-ea"/>
              </a:rPr>
            </a:br>
            <a:r>
              <a:rPr lang="en-US" altLang="ko-KR" sz="1400" dirty="0">
                <a:latin typeface="+mn-ea"/>
              </a:rPr>
              <a:t>- </a:t>
            </a:r>
            <a:r>
              <a:rPr lang="ko-KR" altLang="en-US" sz="1400" dirty="0" err="1">
                <a:latin typeface="+mn-ea"/>
              </a:rPr>
              <a:t>사미어</a:t>
            </a:r>
            <a:r>
              <a:rPr lang="ko-KR" altLang="en-US" sz="1400" dirty="0">
                <a:latin typeface="+mn-ea"/>
              </a:rPr>
              <a:t> </a:t>
            </a:r>
            <a:r>
              <a:rPr lang="ko-KR" altLang="en-US" sz="1400" dirty="0" err="1">
                <a:latin typeface="+mn-ea"/>
              </a:rPr>
              <a:t>초프라</a:t>
            </a:r>
            <a:r>
              <a:rPr lang="ko-KR" altLang="en-US" sz="1400" dirty="0">
                <a:latin typeface="+mn-ea"/>
              </a:rPr>
              <a:t> </a:t>
            </a:r>
            <a:r>
              <a:rPr lang="en-US" altLang="ko-KR" sz="1400" dirty="0">
                <a:latin typeface="+mn-ea"/>
              </a:rPr>
              <a:t>BOA </a:t>
            </a:r>
            <a:r>
              <a:rPr lang="ko-KR" altLang="en-US" sz="1400" dirty="0">
                <a:latin typeface="+mn-ea"/>
              </a:rPr>
              <a:t>아시아 </a:t>
            </a:r>
            <a:r>
              <a:rPr lang="en-US" altLang="ko-KR" sz="1400" dirty="0">
                <a:latin typeface="+mn-ea"/>
              </a:rPr>
              <a:t>ESG</a:t>
            </a:r>
            <a:r>
              <a:rPr lang="ko-KR" altLang="en-US" sz="1400" dirty="0">
                <a:latin typeface="+mn-ea"/>
              </a:rPr>
              <a:t>연구소장</a:t>
            </a:r>
            <a:br>
              <a:rPr lang="en-US" altLang="ko-KR" sz="1400" dirty="0">
                <a:latin typeface="+mn-ea"/>
              </a:rPr>
            </a:br>
            <a:r>
              <a:rPr lang="en-US" altLang="ko-KR" sz="1400" dirty="0">
                <a:latin typeface="+mn-ea"/>
              </a:rPr>
              <a:t>- </a:t>
            </a:r>
            <a:r>
              <a:rPr lang="ko-KR" altLang="en-US" sz="1400" dirty="0">
                <a:latin typeface="+mn-ea"/>
              </a:rPr>
              <a:t>글로벌 </a:t>
            </a:r>
            <a:r>
              <a:rPr lang="en-US" altLang="ko-KR" sz="1400" dirty="0">
                <a:latin typeface="+mn-ea"/>
              </a:rPr>
              <a:t>ESG</a:t>
            </a:r>
            <a:r>
              <a:rPr lang="ko-KR" altLang="en-US" sz="1400" dirty="0">
                <a:latin typeface="+mn-ea"/>
              </a:rPr>
              <a:t>펀드 유입자금 확대</a:t>
            </a:r>
            <a:r>
              <a:rPr lang="en-US" altLang="ko-KR" sz="1400" dirty="0">
                <a:latin typeface="+mn-ea"/>
              </a:rPr>
              <a:t>(2019 </a:t>
            </a:r>
            <a:r>
              <a:rPr lang="ko-KR" altLang="en-US" sz="1400" dirty="0">
                <a:latin typeface="+mn-ea"/>
              </a:rPr>
              <a:t>상반기</a:t>
            </a:r>
            <a:r>
              <a:rPr lang="en-US" altLang="ko-KR" sz="1400" dirty="0">
                <a:latin typeface="+mn-ea"/>
              </a:rPr>
              <a:t> 5</a:t>
            </a:r>
            <a:r>
              <a:rPr lang="ko-KR" altLang="en-US" sz="1400" dirty="0">
                <a:latin typeface="+mn-ea"/>
              </a:rPr>
              <a:t>억</a:t>
            </a:r>
            <a:r>
              <a:rPr lang="en-US" altLang="ko-KR" sz="1400" dirty="0">
                <a:latin typeface="+mn-ea"/>
              </a:rPr>
              <a:t>~10</a:t>
            </a:r>
            <a:r>
              <a:rPr lang="ko-KR" altLang="en-US" sz="1400" dirty="0">
                <a:latin typeface="+mn-ea"/>
              </a:rPr>
              <a:t>억 달러</a:t>
            </a:r>
            <a:r>
              <a:rPr lang="en-US" altLang="ko-KR" sz="1400" dirty="0">
                <a:latin typeface="+mn-ea"/>
              </a:rPr>
              <a:t>/</a:t>
            </a:r>
            <a:r>
              <a:rPr lang="ko-KR" altLang="en-US" sz="1400" dirty="0">
                <a:latin typeface="+mn-ea"/>
              </a:rPr>
              <a:t>주</a:t>
            </a:r>
            <a:r>
              <a:rPr lang="en-US" altLang="ko-KR" sz="1400" dirty="0">
                <a:latin typeface="+mn-ea"/>
              </a:rPr>
              <a:t>, 2020</a:t>
            </a:r>
            <a:r>
              <a:rPr lang="ko-KR" altLang="en-US" sz="1400" dirty="0">
                <a:latin typeface="+mn-ea"/>
              </a:rPr>
              <a:t>년 </a:t>
            </a:r>
            <a:r>
              <a:rPr lang="en-US" altLang="ko-KR" sz="1400" dirty="0">
                <a:latin typeface="+mn-ea"/>
              </a:rPr>
              <a:t>10</a:t>
            </a:r>
            <a:r>
              <a:rPr lang="ko-KR" altLang="en-US" sz="1400" dirty="0">
                <a:latin typeface="+mn-ea"/>
              </a:rPr>
              <a:t>월 현재 </a:t>
            </a:r>
            <a:r>
              <a:rPr lang="en-US" altLang="ko-KR" sz="1400" dirty="0">
                <a:latin typeface="+mn-ea"/>
              </a:rPr>
              <a:t>30~40</a:t>
            </a:r>
            <a:r>
              <a:rPr lang="ko-KR" altLang="en-US" sz="1400" dirty="0">
                <a:latin typeface="+mn-ea"/>
              </a:rPr>
              <a:t>억 달러</a:t>
            </a:r>
            <a:r>
              <a:rPr lang="en-US" altLang="ko-KR" sz="1400" dirty="0">
                <a:latin typeface="+mn-ea"/>
              </a:rPr>
              <a:t>/</a:t>
            </a:r>
            <a:r>
              <a:rPr lang="ko-KR" altLang="en-US" sz="1400" dirty="0">
                <a:latin typeface="+mn-ea"/>
              </a:rPr>
              <a:t>주</a:t>
            </a:r>
            <a:r>
              <a:rPr lang="en-US" altLang="ko-KR" sz="1400" dirty="0">
                <a:latin typeface="+mn-ea"/>
              </a:rPr>
              <a:t>)</a:t>
            </a:r>
          </a:p>
          <a:p>
            <a:pPr marL="285750" indent="-285750">
              <a:lnSpc>
                <a:spcPct val="120000"/>
              </a:lnSpc>
              <a:buFont typeface="Arial" panose="020B0604020202020204" pitchFamily="34" charset="0"/>
              <a:buChar char="•"/>
            </a:pPr>
            <a:endParaRPr lang="en-US" altLang="ko-KR" sz="1400" dirty="0">
              <a:latin typeface="+mn-ea"/>
            </a:endParaRPr>
          </a:p>
          <a:p>
            <a:pPr marL="285750" indent="-285750">
              <a:lnSpc>
                <a:spcPct val="120000"/>
              </a:lnSpc>
              <a:buFont typeface="Arial" panose="020B0604020202020204" pitchFamily="34" charset="0"/>
              <a:buChar char="•"/>
            </a:pPr>
            <a:r>
              <a:rPr lang="en-US" altLang="ko-KR" sz="1400" b="1" dirty="0">
                <a:latin typeface="+mn-ea"/>
              </a:rPr>
              <a:t>“ESG </a:t>
            </a:r>
            <a:r>
              <a:rPr lang="ko-KR" altLang="en-US" sz="1400" b="1" dirty="0">
                <a:latin typeface="+mn-ea"/>
              </a:rPr>
              <a:t>투자 </a:t>
            </a:r>
            <a:r>
              <a:rPr lang="en-US" altLang="ko-KR" sz="1400" b="1" dirty="0">
                <a:latin typeface="+mn-ea"/>
              </a:rPr>
              <a:t>5</a:t>
            </a:r>
            <a:r>
              <a:rPr lang="ko-KR" altLang="en-US" sz="1400" b="1" dirty="0" err="1">
                <a:latin typeface="+mn-ea"/>
              </a:rPr>
              <a:t>년새</a:t>
            </a:r>
            <a:r>
              <a:rPr lang="ko-KR" altLang="en-US" sz="1400" b="1" dirty="0">
                <a:latin typeface="+mn-ea"/>
              </a:rPr>
              <a:t> </a:t>
            </a:r>
            <a:r>
              <a:rPr lang="en-US" altLang="ko-KR" sz="1400" b="1" dirty="0">
                <a:latin typeface="+mn-ea"/>
              </a:rPr>
              <a:t>60</a:t>
            </a:r>
            <a:r>
              <a:rPr lang="ko-KR" altLang="en-US" sz="1400" b="1" dirty="0">
                <a:latin typeface="+mn-ea"/>
              </a:rPr>
              <a:t>억 달러에서 </a:t>
            </a:r>
            <a:r>
              <a:rPr lang="en-US" altLang="ko-KR" sz="1400" b="1" dirty="0">
                <a:latin typeface="+mn-ea"/>
              </a:rPr>
              <a:t>1000</a:t>
            </a:r>
            <a:r>
              <a:rPr lang="ko-KR" altLang="en-US" sz="1400" b="1" dirty="0">
                <a:latin typeface="+mn-ea"/>
              </a:rPr>
              <a:t>억 달러로</a:t>
            </a:r>
            <a:r>
              <a:rPr lang="en-US" altLang="ko-KR" sz="1400" b="1" dirty="0">
                <a:latin typeface="+mn-ea"/>
              </a:rPr>
              <a:t>… </a:t>
            </a:r>
            <a:r>
              <a:rPr lang="ko-KR" altLang="en-US" sz="1400" b="1" dirty="0">
                <a:latin typeface="+mn-ea"/>
              </a:rPr>
              <a:t>글로벌 자금 대이동</a:t>
            </a:r>
            <a:r>
              <a:rPr lang="en-US" altLang="ko-KR" sz="1400" b="1" dirty="0">
                <a:latin typeface="+mn-ea"/>
              </a:rPr>
              <a:t>” </a:t>
            </a:r>
            <a:r>
              <a:rPr lang="en-US" altLang="ko-KR" sz="1400" dirty="0">
                <a:latin typeface="+mn-ea"/>
              </a:rPr>
              <a:t>(</a:t>
            </a:r>
            <a:r>
              <a:rPr lang="ko-KR" altLang="en-US" sz="1400" dirty="0">
                <a:latin typeface="+mn-ea"/>
                <a:hlinkClick r:id="rId5"/>
              </a:rPr>
              <a:t>매일경제</a:t>
            </a:r>
            <a:r>
              <a:rPr lang="en-US" altLang="ko-KR" sz="1400" dirty="0">
                <a:latin typeface="+mn-ea"/>
                <a:hlinkClick r:id="rId5"/>
              </a:rPr>
              <a:t>, 2020.12.22</a:t>
            </a:r>
            <a:r>
              <a:rPr lang="en-US" altLang="ko-KR" sz="1400" dirty="0">
                <a:latin typeface="+mn-ea"/>
              </a:rPr>
              <a:t>)</a:t>
            </a:r>
            <a:br>
              <a:rPr lang="en-US" altLang="ko-KR" sz="1400" dirty="0">
                <a:latin typeface="+mn-ea"/>
              </a:rPr>
            </a:br>
            <a:r>
              <a:rPr lang="en-US" altLang="ko-KR" sz="1400" dirty="0">
                <a:latin typeface="+mn-ea"/>
              </a:rPr>
              <a:t>- </a:t>
            </a:r>
            <a:r>
              <a:rPr lang="ko-KR" altLang="en-US" sz="1400" dirty="0">
                <a:latin typeface="+mn-ea"/>
              </a:rPr>
              <a:t>포스트 코로나 시대에서는 단기 효율성보다 지속가능성과 복원력을 강조하는 패러다임으로 전환</a:t>
            </a:r>
            <a:br>
              <a:rPr lang="en-US" altLang="ko-KR" sz="1400" dirty="0">
                <a:latin typeface="+mn-ea"/>
              </a:rPr>
            </a:br>
            <a:r>
              <a:rPr lang="en-US" altLang="ko-KR" sz="1400" dirty="0">
                <a:latin typeface="+mn-ea"/>
              </a:rPr>
              <a:t>- </a:t>
            </a:r>
            <a:r>
              <a:rPr lang="ko-KR" altLang="en-US" sz="1400" dirty="0">
                <a:latin typeface="+mn-ea"/>
              </a:rPr>
              <a:t>미국 신정부의 첨단기술</a:t>
            </a:r>
            <a:r>
              <a:rPr lang="en-US" altLang="ko-KR" sz="1400" dirty="0">
                <a:latin typeface="+mn-ea"/>
              </a:rPr>
              <a:t>, </a:t>
            </a:r>
            <a:r>
              <a:rPr lang="ko-KR" altLang="en-US" sz="1400" dirty="0">
                <a:latin typeface="+mn-ea"/>
              </a:rPr>
              <a:t>기후변화 관련 대 중국 압박</a:t>
            </a:r>
            <a:r>
              <a:rPr lang="en-US" altLang="ko-KR" sz="1400" dirty="0">
                <a:latin typeface="+mn-ea"/>
                <a:sym typeface="Wingdings" panose="05000000000000000000" pitchFamily="2" charset="2"/>
              </a:rPr>
              <a:t> 20</a:t>
            </a:r>
            <a:r>
              <a:rPr lang="ko-KR" altLang="en-US" sz="1400" dirty="0">
                <a:latin typeface="+mn-ea"/>
                <a:sym typeface="Wingdings" panose="05000000000000000000" pitchFamily="2" charset="2"/>
              </a:rPr>
              <a:t>년 중국 </a:t>
            </a:r>
            <a:r>
              <a:rPr lang="en-US" altLang="ko-KR" sz="1400" dirty="0">
                <a:latin typeface="+mn-ea"/>
                <a:sym typeface="Wingdings" panose="05000000000000000000" pitchFamily="2" charset="2"/>
              </a:rPr>
              <a:t>ESG</a:t>
            </a:r>
            <a:r>
              <a:rPr lang="ko-KR" altLang="en-US" sz="1400" dirty="0">
                <a:latin typeface="+mn-ea"/>
                <a:sym typeface="Wingdings" panose="05000000000000000000" pitchFamily="2" charset="2"/>
              </a:rPr>
              <a:t>펀드</a:t>
            </a:r>
            <a:r>
              <a:rPr lang="en-US" altLang="ko-KR" sz="1400" dirty="0">
                <a:latin typeface="+mn-ea"/>
                <a:sym typeface="Wingdings" panose="05000000000000000000" pitchFamily="2" charset="2"/>
              </a:rPr>
              <a:t>/ETF </a:t>
            </a:r>
            <a:r>
              <a:rPr lang="ko-KR" altLang="en-US" sz="1400" dirty="0">
                <a:latin typeface="+mn-ea"/>
                <a:sym typeface="Wingdings" panose="05000000000000000000" pitchFamily="2" charset="2"/>
              </a:rPr>
              <a:t>운용자산 </a:t>
            </a:r>
            <a:r>
              <a:rPr lang="en-US" altLang="ko-KR" sz="1400" dirty="0">
                <a:latin typeface="+mn-ea"/>
                <a:sym typeface="Wingdings" panose="05000000000000000000" pitchFamily="2" charset="2"/>
              </a:rPr>
              <a:t>20</a:t>
            </a:r>
            <a:r>
              <a:rPr lang="ko-KR" altLang="en-US" sz="1400" dirty="0">
                <a:latin typeface="+mn-ea"/>
                <a:sym typeface="Wingdings" panose="05000000000000000000" pitchFamily="2" charset="2"/>
              </a:rPr>
              <a:t>조원 돌파</a:t>
            </a:r>
            <a:endParaRPr lang="en-US" altLang="ko-KR" sz="1400" dirty="0">
              <a:latin typeface="+mn-ea"/>
              <a:sym typeface="Wingdings" panose="05000000000000000000" pitchFamily="2" charset="2"/>
            </a:endParaRPr>
          </a:p>
          <a:p>
            <a:pPr marL="285750" indent="-285750">
              <a:lnSpc>
                <a:spcPct val="120000"/>
              </a:lnSpc>
              <a:buFont typeface="Arial" panose="020B0604020202020204" pitchFamily="34" charset="0"/>
              <a:buChar char="•"/>
            </a:pPr>
            <a:endParaRPr lang="en-US" altLang="ko-KR" sz="1400" dirty="0">
              <a:latin typeface="+mn-ea"/>
              <a:sym typeface="Wingdings" panose="05000000000000000000" pitchFamily="2" charset="2"/>
            </a:endParaRPr>
          </a:p>
        </p:txBody>
      </p:sp>
      <p:sp>
        <p:nvSpPr>
          <p:cNvPr id="9" name="직사각형 8">
            <a:extLst>
              <a:ext uri="{FF2B5EF4-FFF2-40B4-BE49-F238E27FC236}">
                <a16:creationId xmlns:a16="http://schemas.microsoft.com/office/drawing/2014/main" id="{1353836F-B0BF-408A-9ECA-4BAF89DFC538}"/>
              </a:ext>
            </a:extLst>
          </p:cNvPr>
          <p:cNvSpPr/>
          <p:nvPr/>
        </p:nvSpPr>
        <p:spPr>
          <a:xfrm>
            <a:off x="929470" y="303295"/>
            <a:ext cx="4094216" cy="454292"/>
          </a:xfrm>
          <a:prstGeom prst="rect">
            <a:avLst/>
          </a:prstGeom>
        </p:spPr>
        <p:txBody>
          <a:bodyPr wrap="square">
            <a:spAutoFit/>
          </a:bodyPr>
          <a:lstStyle/>
          <a:p>
            <a:pPr>
              <a:lnSpc>
                <a:spcPct val="150000"/>
              </a:lnSpc>
            </a:pPr>
            <a:r>
              <a:rPr lang="en-US" altLang="ko-KR" b="1" dirty="0">
                <a:latin typeface="+mn-ea"/>
                <a:cs typeface="Times New Roman" pitchFamily="18" charset="0"/>
              </a:rPr>
              <a:t>ESG </a:t>
            </a:r>
            <a:r>
              <a:rPr lang="ko-KR" altLang="en-US" b="1" dirty="0">
                <a:latin typeface="+mn-ea"/>
                <a:cs typeface="Times New Roman" pitchFamily="18" charset="0"/>
              </a:rPr>
              <a:t>열풍의 원인</a:t>
            </a:r>
          </a:p>
        </p:txBody>
      </p:sp>
      <p:cxnSp>
        <p:nvCxnSpPr>
          <p:cNvPr id="10" name="직선 연결선 9">
            <a:extLst>
              <a:ext uri="{FF2B5EF4-FFF2-40B4-BE49-F238E27FC236}">
                <a16:creationId xmlns:a16="http://schemas.microsoft.com/office/drawing/2014/main" id="{2CB91F1B-309C-42CE-95CA-8F21CD3EB590}"/>
              </a:ext>
            </a:extLst>
          </p:cNvPr>
          <p:cNvCxnSpPr>
            <a:cxnSpLocks/>
          </p:cNvCxnSpPr>
          <p:nvPr/>
        </p:nvCxnSpPr>
        <p:spPr>
          <a:xfrm flipH="1">
            <a:off x="3219450" y="588203"/>
            <a:ext cx="8280400" cy="29024"/>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141669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슬라이드 번호 개체 틀 3">
            <a:extLst>
              <a:ext uri="{FF2B5EF4-FFF2-40B4-BE49-F238E27FC236}">
                <a16:creationId xmlns:a16="http://schemas.microsoft.com/office/drawing/2014/main" id="{DEF13E79-61E3-4454-B0F5-D862567F80FC}"/>
              </a:ext>
            </a:extLst>
          </p:cNvPr>
          <p:cNvSpPr>
            <a:spLocks noGrp="1"/>
          </p:cNvSpPr>
          <p:nvPr>
            <p:ph type="sldNum" sz="quarter" idx="12"/>
          </p:nvPr>
        </p:nvSpPr>
        <p:spPr>
          <a:xfrm>
            <a:off x="8610600" y="6356350"/>
            <a:ext cx="2743200" cy="365125"/>
          </a:xfrm>
        </p:spPr>
        <p:txBody>
          <a:bodyPr/>
          <a:lstStyle/>
          <a:p>
            <a:fld id="{742C9348-5ACF-40B9-901F-7F0003B996B9}" type="slidenum">
              <a:rPr lang="ko-KR" altLang="en-US" smtClean="0"/>
              <a:t>21</a:t>
            </a:fld>
            <a:endParaRPr lang="ko-KR" altLang="en-US" dirty="0"/>
          </a:p>
        </p:txBody>
      </p:sp>
      <p:sp>
        <p:nvSpPr>
          <p:cNvPr id="22" name="직사각형 21">
            <a:extLst>
              <a:ext uri="{FF2B5EF4-FFF2-40B4-BE49-F238E27FC236}">
                <a16:creationId xmlns:a16="http://schemas.microsoft.com/office/drawing/2014/main" id="{F140986D-4E74-4C9F-B86D-ECBB45CB4F38}"/>
              </a:ext>
            </a:extLst>
          </p:cNvPr>
          <p:cNvSpPr/>
          <p:nvPr/>
        </p:nvSpPr>
        <p:spPr>
          <a:xfrm>
            <a:off x="503808" y="208614"/>
            <a:ext cx="495649" cy="585288"/>
          </a:xfrm>
          <a:prstGeom prst="rect">
            <a:avLst/>
          </a:prstGeom>
        </p:spPr>
        <p:txBody>
          <a:bodyPr wrap="none">
            <a:spAutoFit/>
          </a:bodyPr>
          <a:lstStyle/>
          <a:p>
            <a:pPr>
              <a:lnSpc>
                <a:spcPct val="150000"/>
              </a:lnSpc>
            </a:pPr>
            <a:r>
              <a:rPr lang="en-US" altLang="ko-KR" sz="2426" b="1" dirty="0">
                <a:solidFill>
                  <a:schemeClr val="bg1">
                    <a:lumMod val="75000"/>
                  </a:schemeClr>
                </a:solidFill>
                <a:latin typeface="Times New Roman" pitchFamily="18" charset="0"/>
                <a:ea typeface="맑은 고딕" pitchFamily="50" charset="-127"/>
                <a:cs typeface="Times New Roman" pitchFamily="18" charset="0"/>
              </a:rPr>
              <a:t>0</a:t>
            </a:r>
            <a:r>
              <a:rPr lang="en-US" altLang="ko-KR" sz="2426" b="1" dirty="0">
                <a:solidFill>
                  <a:srgbClr val="C00000"/>
                </a:solidFill>
                <a:latin typeface="Times New Roman" pitchFamily="18" charset="0"/>
                <a:ea typeface="맑은 고딕" pitchFamily="50" charset="-127"/>
                <a:cs typeface="Times New Roman" pitchFamily="18" charset="0"/>
              </a:rPr>
              <a:t>2</a:t>
            </a:r>
          </a:p>
        </p:txBody>
      </p:sp>
      <p:sp>
        <p:nvSpPr>
          <p:cNvPr id="23" name="직사각형 22"/>
          <p:cNvSpPr/>
          <p:nvPr/>
        </p:nvSpPr>
        <p:spPr>
          <a:xfrm>
            <a:off x="751632" y="1085737"/>
            <a:ext cx="8928992" cy="369332"/>
          </a:xfrm>
          <a:prstGeom prst="rect">
            <a:avLst/>
          </a:prstGeom>
        </p:spPr>
        <p:txBody>
          <a:bodyPr wrap="square">
            <a:spAutoFit/>
          </a:bodyPr>
          <a:lstStyle/>
          <a:p>
            <a:pPr>
              <a:defRPr/>
            </a:pPr>
            <a:r>
              <a:rPr lang="ko-KR" altLang="en-US" kern="0" dirty="0">
                <a:solidFill>
                  <a:srgbClr val="000000"/>
                </a:solidFill>
                <a:latin typeface="휴먼명조"/>
                <a:ea typeface="휴먼명조"/>
              </a:rPr>
              <a:t>□ </a:t>
            </a:r>
            <a:r>
              <a:rPr lang="ko-KR" altLang="en-US" b="1" dirty="0">
                <a:latin typeface="맑은 고딕" pitchFamily="50" charset="-127"/>
              </a:rPr>
              <a:t>기업들이 </a:t>
            </a:r>
            <a:r>
              <a:rPr lang="en-US" altLang="ko-KR" b="1" dirty="0">
                <a:latin typeface="맑은 고딕" pitchFamily="50" charset="-127"/>
              </a:rPr>
              <a:t>ESG </a:t>
            </a:r>
            <a:r>
              <a:rPr lang="ko-KR" altLang="en-US" b="1" dirty="0">
                <a:latin typeface="맑은 고딕" pitchFamily="50" charset="-127"/>
              </a:rPr>
              <a:t>주목한 것은 수익과 연관이 있기 때문</a:t>
            </a:r>
          </a:p>
        </p:txBody>
      </p:sp>
      <p:sp>
        <p:nvSpPr>
          <p:cNvPr id="24" name="직사각형 23">
            <a:extLst>
              <a:ext uri="{FF2B5EF4-FFF2-40B4-BE49-F238E27FC236}">
                <a16:creationId xmlns:a16="http://schemas.microsoft.com/office/drawing/2014/main" id="{A184E8AB-7E87-47CA-8189-0A35E41DC915}"/>
              </a:ext>
            </a:extLst>
          </p:cNvPr>
          <p:cNvSpPr/>
          <p:nvPr/>
        </p:nvSpPr>
        <p:spPr>
          <a:xfrm>
            <a:off x="1146594" y="1770573"/>
            <a:ext cx="9235784" cy="3858685"/>
          </a:xfrm>
          <a:prstGeom prst="rect">
            <a:avLst/>
          </a:prstGeom>
        </p:spPr>
        <p:txBody>
          <a:bodyPr wrap="square">
            <a:spAutoFit/>
          </a:bodyPr>
          <a:lstStyle/>
          <a:p>
            <a:pPr marL="285750" indent="-285750">
              <a:lnSpc>
                <a:spcPct val="120000"/>
              </a:lnSpc>
              <a:buFont typeface="Arial" panose="020B0604020202020204" pitchFamily="34" charset="0"/>
              <a:buChar char="•"/>
            </a:pPr>
            <a:r>
              <a:rPr lang="ko-KR" altLang="en-US" sz="1400" b="1" i="0" dirty="0">
                <a:solidFill>
                  <a:srgbClr val="222222"/>
                </a:solidFill>
                <a:effectLst/>
                <a:latin typeface="ChosunGothic"/>
              </a:rPr>
              <a:t>“테슬라 탄소배출권 더 안 사”</a:t>
            </a:r>
            <a:r>
              <a:rPr lang="en-US" altLang="ko-KR" sz="1400" b="1" i="0" dirty="0">
                <a:solidFill>
                  <a:srgbClr val="222222"/>
                </a:solidFill>
                <a:effectLst/>
                <a:latin typeface="ChosunGothic"/>
              </a:rPr>
              <a:t>… </a:t>
            </a:r>
            <a:r>
              <a:rPr lang="ko-KR" altLang="en-US" sz="1400" b="1" i="0" dirty="0">
                <a:solidFill>
                  <a:srgbClr val="222222"/>
                </a:solidFill>
                <a:effectLst/>
                <a:latin typeface="ChosunGothic"/>
              </a:rPr>
              <a:t>주수익원 잃게 된 테슬라 </a:t>
            </a:r>
            <a:r>
              <a:rPr lang="en-US" altLang="ko-KR" sz="1400" b="1" i="0" dirty="0">
                <a:solidFill>
                  <a:srgbClr val="222222"/>
                </a:solidFill>
                <a:effectLst/>
                <a:latin typeface="ChosunGothic"/>
              </a:rPr>
              <a:t>(</a:t>
            </a:r>
            <a:r>
              <a:rPr lang="ko-KR" altLang="en-US" sz="1400" b="0" i="0" dirty="0">
                <a:solidFill>
                  <a:srgbClr val="999999"/>
                </a:solidFill>
                <a:effectLst/>
                <a:latin typeface="ChosunGothic"/>
              </a:rPr>
              <a:t> </a:t>
            </a:r>
            <a:r>
              <a:rPr lang="en-US" altLang="ko-KR" sz="1400" b="0" i="0" dirty="0">
                <a:solidFill>
                  <a:srgbClr val="999999"/>
                </a:solidFill>
                <a:effectLst/>
                <a:latin typeface="ChosunGothic"/>
              </a:rPr>
              <a:t>2021.05.06 16:43, </a:t>
            </a:r>
            <a:r>
              <a:rPr lang="ko-KR" altLang="en-US" sz="1400" b="0" i="0" dirty="0">
                <a:solidFill>
                  <a:srgbClr val="999999"/>
                </a:solidFill>
                <a:effectLst/>
                <a:latin typeface="ChosunGothic"/>
              </a:rPr>
              <a:t>조선일보</a:t>
            </a:r>
            <a:r>
              <a:rPr lang="en-US" altLang="ko-KR" sz="1400" b="0" i="0" dirty="0">
                <a:solidFill>
                  <a:srgbClr val="999999"/>
                </a:solidFill>
                <a:effectLst/>
                <a:latin typeface="ChosunGothic"/>
              </a:rPr>
              <a:t>)</a:t>
            </a:r>
            <a:endParaRPr lang="ko-KR" altLang="en-US" sz="1400" b="1" i="0" dirty="0">
              <a:solidFill>
                <a:srgbClr val="222222"/>
              </a:solidFill>
              <a:effectLst/>
              <a:latin typeface="ChosunGothic"/>
            </a:endParaRPr>
          </a:p>
          <a:p>
            <a:pPr>
              <a:lnSpc>
                <a:spcPct val="120000"/>
              </a:lnSpc>
            </a:pPr>
            <a:endParaRPr lang="en-US" altLang="ko-KR" sz="1400" dirty="0">
              <a:latin typeface="+mn-ea"/>
              <a:sym typeface="Wingdings" panose="05000000000000000000" pitchFamily="2" charset="2"/>
            </a:endParaRPr>
          </a:p>
          <a:p>
            <a:pPr algn="l"/>
            <a:r>
              <a:rPr lang="ko-KR" altLang="en-US" sz="1400" b="0" i="0" dirty="0" err="1">
                <a:solidFill>
                  <a:srgbClr val="222222"/>
                </a:solidFill>
                <a:effectLst/>
                <a:latin typeface="ChosunGothic"/>
              </a:rPr>
              <a:t>피아트크라이슬러</a:t>
            </a:r>
            <a:r>
              <a:rPr lang="en-US" altLang="ko-KR" sz="1400" b="0" i="0" dirty="0">
                <a:solidFill>
                  <a:srgbClr val="222222"/>
                </a:solidFill>
                <a:effectLst/>
                <a:latin typeface="ChosunGothic"/>
              </a:rPr>
              <a:t>(FCA)</a:t>
            </a:r>
            <a:r>
              <a:rPr lang="ko-KR" altLang="en-US" sz="1400" b="0" i="0" dirty="0">
                <a:solidFill>
                  <a:srgbClr val="222222"/>
                </a:solidFill>
                <a:effectLst/>
                <a:latin typeface="ChosunGothic"/>
              </a:rPr>
              <a:t>와 </a:t>
            </a:r>
            <a:r>
              <a:rPr lang="ko-KR" altLang="en-US" sz="1400" b="0" i="0" dirty="0" err="1">
                <a:solidFill>
                  <a:srgbClr val="222222"/>
                </a:solidFill>
                <a:effectLst/>
                <a:latin typeface="ChosunGothic"/>
              </a:rPr>
              <a:t>푸조시트로앵</a:t>
            </a:r>
            <a:r>
              <a:rPr lang="en-US" altLang="ko-KR" sz="1400" b="0" i="0" dirty="0">
                <a:solidFill>
                  <a:srgbClr val="222222"/>
                </a:solidFill>
                <a:effectLst/>
                <a:latin typeface="ChosunGothic"/>
              </a:rPr>
              <a:t>(PSA)</a:t>
            </a:r>
            <a:r>
              <a:rPr lang="ko-KR" altLang="en-US" sz="1400" b="0" i="0" dirty="0">
                <a:solidFill>
                  <a:srgbClr val="222222"/>
                </a:solidFill>
                <a:effectLst/>
                <a:latin typeface="ChosunGothic"/>
              </a:rPr>
              <a:t>이 합병하며 탄생한 세계 </a:t>
            </a:r>
            <a:r>
              <a:rPr lang="en-US" altLang="ko-KR" sz="1400" b="0" i="0" dirty="0">
                <a:solidFill>
                  <a:srgbClr val="222222"/>
                </a:solidFill>
                <a:effectLst/>
                <a:latin typeface="ChosunGothic"/>
              </a:rPr>
              <a:t>4</a:t>
            </a:r>
            <a:r>
              <a:rPr lang="ko-KR" altLang="en-US" sz="1400" b="0" i="0" dirty="0">
                <a:solidFill>
                  <a:srgbClr val="222222"/>
                </a:solidFill>
                <a:effectLst/>
                <a:latin typeface="ChosunGothic"/>
              </a:rPr>
              <a:t>위 자동차 업체 </a:t>
            </a:r>
            <a:r>
              <a:rPr lang="ko-KR" altLang="en-US" sz="1400" b="0" i="0" dirty="0" err="1">
                <a:solidFill>
                  <a:srgbClr val="222222"/>
                </a:solidFill>
                <a:effectLst/>
                <a:latin typeface="ChosunGothic"/>
              </a:rPr>
              <a:t>스텔란티스가</a:t>
            </a:r>
            <a:r>
              <a:rPr lang="ko-KR" altLang="en-US" sz="1400" b="0" i="0" dirty="0">
                <a:solidFill>
                  <a:srgbClr val="222222"/>
                </a:solidFill>
                <a:effectLst/>
                <a:latin typeface="ChosunGothic"/>
              </a:rPr>
              <a:t> 앞으로 </a:t>
            </a:r>
            <a:r>
              <a:rPr lang="ko-KR" altLang="en-US" sz="1400" b="0" i="0" dirty="0" err="1">
                <a:solidFill>
                  <a:srgbClr val="222222"/>
                </a:solidFill>
                <a:effectLst/>
                <a:latin typeface="ChosunGothic"/>
              </a:rPr>
              <a:t>테슬라로부터</a:t>
            </a:r>
            <a:r>
              <a:rPr lang="ko-KR" altLang="en-US" sz="1400" b="0" i="0" dirty="0">
                <a:solidFill>
                  <a:srgbClr val="222222"/>
                </a:solidFill>
                <a:effectLst/>
                <a:latin typeface="ChosunGothic"/>
              </a:rPr>
              <a:t> 탄소배출권</a:t>
            </a:r>
            <a:r>
              <a:rPr lang="en-US" altLang="ko-KR" sz="1400" b="0" i="0" dirty="0">
                <a:solidFill>
                  <a:srgbClr val="222222"/>
                </a:solidFill>
                <a:effectLst/>
                <a:latin typeface="ChosunGothic"/>
              </a:rPr>
              <a:t>(Carbon Credit)</a:t>
            </a:r>
            <a:r>
              <a:rPr lang="ko-KR" altLang="en-US" sz="1400" b="0" i="0" dirty="0">
                <a:solidFill>
                  <a:srgbClr val="222222"/>
                </a:solidFill>
                <a:effectLst/>
                <a:latin typeface="ChosunGothic"/>
              </a:rPr>
              <a:t>을 구매하지 않기로 했다</a:t>
            </a:r>
            <a:r>
              <a:rPr lang="en-US" altLang="ko-KR" sz="1400" b="0" i="0" dirty="0">
                <a:solidFill>
                  <a:srgbClr val="222222"/>
                </a:solidFill>
                <a:effectLst/>
                <a:latin typeface="ChosunGothic"/>
              </a:rPr>
              <a:t>. </a:t>
            </a:r>
            <a:r>
              <a:rPr lang="ko-KR" altLang="en-US" sz="1400" b="0" i="0" dirty="0">
                <a:solidFill>
                  <a:srgbClr val="222222"/>
                </a:solidFill>
                <a:effectLst/>
                <a:latin typeface="ChosunGothic"/>
              </a:rPr>
              <a:t>합병에 따라 자체적으로 환경규제를 충족할 수 있게 됐기 때문인데</a:t>
            </a:r>
            <a:r>
              <a:rPr lang="en-US" altLang="ko-KR" sz="1400" b="0" i="0" dirty="0">
                <a:solidFill>
                  <a:srgbClr val="222222"/>
                </a:solidFill>
                <a:effectLst/>
                <a:latin typeface="ChosunGothic"/>
              </a:rPr>
              <a:t>, </a:t>
            </a:r>
            <a:r>
              <a:rPr lang="ko-KR" altLang="en-US" sz="1400" b="0" i="0" dirty="0">
                <a:solidFill>
                  <a:srgbClr val="222222"/>
                </a:solidFill>
                <a:effectLst/>
                <a:latin typeface="ChosunGothic"/>
              </a:rPr>
              <a:t>글로벌 </a:t>
            </a:r>
            <a:r>
              <a:rPr lang="ko-KR" altLang="en-US" sz="1400" b="0" i="0" dirty="0" err="1">
                <a:solidFill>
                  <a:srgbClr val="222222"/>
                </a:solidFill>
                <a:effectLst/>
                <a:latin typeface="ChosunGothic"/>
              </a:rPr>
              <a:t>완성차</a:t>
            </a:r>
            <a:r>
              <a:rPr lang="ko-KR" altLang="en-US" sz="1400" b="0" i="0" dirty="0">
                <a:solidFill>
                  <a:srgbClr val="222222"/>
                </a:solidFill>
                <a:effectLst/>
                <a:latin typeface="ChosunGothic"/>
              </a:rPr>
              <a:t> 업체가 전기차 모델을 잇달아 출시하면서 </a:t>
            </a:r>
            <a:r>
              <a:rPr lang="ko-KR" altLang="en-US" sz="1400" b="0" i="0" dirty="0" err="1">
                <a:solidFill>
                  <a:srgbClr val="222222"/>
                </a:solidFill>
                <a:effectLst/>
                <a:latin typeface="ChosunGothic"/>
              </a:rPr>
              <a:t>테슬라의</a:t>
            </a:r>
            <a:r>
              <a:rPr lang="ko-KR" altLang="en-US" sz="1400" b="0" i="0" dirty="0">
                <a:solidFill>
                  <a:srgbClr val="222222"/>
                </a:solidFill>
                <a:effectLst/>
                <a:latin typeface="ChosunGothic"/>
              </a:rPr>
              <a:t> 실적이 악화될 것이라는 전망이 나온다</a:t>
            </a:r>
            <a:r>
              <a:rPr lang="en-US" altLang="ko-KR" sz="1400" b="0" i="0" dirty="0">
                <a:solidFill>
                  <a:srgbClr val="222222"/>
                </a:solidFill>
                <a:effectLst/>
                <a:latin typeface="ChosunGothic"/>
              </a:rPr>
              <a:t>.</a:t>
            </a:r>
          </a:p>
          <a:p>
            <a:pPr algn="l"/>
            <a:r>
              <a:rPr lang="en-US" altLang="ko-KR" sz="1400" b="0" i="0" dirty="0">
                <a:solidFill>
                  <a:srgbClr val="222222"/>
                </a:solidFill>
                <a:effectLst/>
                <a:latin typeface="ChosunGothic"/>
              </a:rPr>
              <a:t>6</a:t>
            </a:r>
            <a:r>
              <a:rPr lang="ko-KR" altLang="en-US" sz="1400" b="0" i="0" dirty="0">
                <a:solidFill>
                  <a:srgbClr val="222222"/>
                </a:solidFill>
                <a:effectLst/>
                <a:latin typeface="ChosunGothic"/>
              </a:rPr>
              <a:t>일 외신에 따르면 카를로스 </a:t>
            </a:r>
            <a:r>
              <a:rPr lang="ko-KR" altLang="en-US" sz="1400" b="0" i="0" dirty="0" err="1">
                <a:solidFill>
                  <a:srgbClr val="222222"/>
                </a:solidFill>
                <a:effectLst/>
                <a:latin typeface="ChosunGothic"/>
              </a:rPr>
              <a:t>타바레스</a:t>
            </a:r>
            <a:r>
              <a:rPr lang="ko-KR" altLang="en-US" sz="1400" b="0" i="0" dirty="0">
                <a:solidFill>
                  <a:srgbClr val="222222"/>
                </a:solidFill>
                <a:effectLst/>
                <a:latin typeface="ChosunGothic"/>
              </a:rPr>
              <a:t> </a:t>
            </a:r>
            <a:r>
              <a:rPr lang="ko-KR" altLang="en-US" sz="1400" b="0" i="0" dirty="0" err="1">
                <a:solidFill>
                  <a:srgbClr val="222222"/>
                </a:solidFill>
                <a:effectLst/>
                <a:latin typeface="ChosunGothic"/>
              </a:rPr>
              <a:t>스텔란티스</a:t>
            </a:r>
            <a:r>
              <a:rPr lang="ko-KR" altLang="en-US" sz="1400" b="0" i="0" dirty="0">
                <a:solidFill>
                  <a:srgbClr val="222222"/>
                </a:solidFill>
                <a:effectLst/>
                <a:latin typeface="ChosunGothic"/>
              </a:rPr>
              <a:t> 최고경영자</a:t>
            </a:r>
            <a:r>
              <a:rPr lang="en-US" altLang="ko-KR" sz="1400" b="0" i="0" dirty="0">
                <a:solidFill>
                  <a:srgbClr val="222222"/>
                </a:solidFill>
                <a:effectLst/>
                <a:latin typeface="ChosunGothic"/>
              </a:rPr>
              <a:t>(CEO)</a:t>
            </a:r>
            <a:r>
              <a:rPr lang="ko-KR" altLang="en-US" sz="1400" b="0" i="0" dirty="0">
                <a:solidFill>
                  <a:srgbClr val="222222"/>
                </a:solidFill>
                <a:effectLst/>
                <a:latin typeface="ChosunGothic"/>
              </a:rPr>
              <a:t>는 “합병으로 </a:t>
            </a:r>
            <a:r>
              <a:rPr lang="ko-KR" altLang="en-US" sz="1400" b="0" i="0" dirty="0" err="1">
                <a:solidFill>
                  <a:srgbClr val="222222"/>
                </a:solidFill>
                <a:effectLst/>
                <a:latin typeface="ChosunGothic"/>
              </a:rPr>
              <a:t>스텔란티스가</a:t>
            </a:r>
            <a:r>
              <a:rPr lang="ko-KR" altLang="en-US" sz="1400" b="0" i="0" dirty="0">
                <a:solidFill>
                  <a:srgbClr val="222222"/>
                </a:solidFill>
                <a:effectLst/>
                <a:latin typeface="ChosunGothic"/>
              </a:rPr>
              <a:t> 환경 기준을 준수하게 </a:t>
            </a:r>
            <a:r>
              <a:rPr lang="ko-KR" altLang="en-US" sz="1400" b="0" i="0" dirty="0" err="1">
                <a:solidFill>
                  <a:srgbClr val="222222"/>
                </a:solidFill>
                <a:effectLst/>
                <a:latin typeface="ChosunGothic"/>
              </a:rPr>
              <a:t>됐다”며</a:t>
            </a:r>
            <a:r>
              <a:rPr lang="ko-KR" altLang="en-US" sz="1400" b="0" i="0" dirty="0">
                <a:solidFill>
                  <a:srgbClr val="222222"/>
                </a:solidFill>
                <a:effectLst/>
                <a:latin typeface="ChosunGothic"/>
              </a:rPr>
              <a:t> “더이상 </a:t>
            </a:r>
            <a:r>
              <a:rPr lang="ko-KR" altLang="en-US" sz="1400" b="0" i="0" dirty="0" err="1">
                <a:solidFill>
                  <a:srgbClr val="222222"/>
                </a:solidFill>
                <a:effectLst/>
                <a:latin typeface="ChosunGothic"/>
              </a:rPr>
              <a:t>테슬라의</a:t>
            </a:r>
            <a:r>
              <a:rPr lang="ko-KR" altLang="en-US" sz="1400" b="0" i="0" dirty="0">
                <a:solidFill>
                  <a:srgbClr val="222222"/>
                </a:solidFill>
                <a:effectLst/>
                <a:latin typeface="ChosunGothic"/>
              </a:rPr>
              <a:t> 탄소배출권을 구매할 필요가 </a:t>
            </a:r>
            <a:r>
              <a:rPr lang="ko-KR" altLang="en-US" sz="1400" b="0" i="0" dirty="0" err="1">
                <a:solidFill>
                  <a:srgbClr val="222222"/>
                </a:solidFill>
                <a:effectLst/>
                <a:latin typeface="ChosunGothic"/>
              </a:rPr>
              <a:t>없어졌다”고</a:t>
            </a:r>
            <a:r>
              <a:rPr lang="ko-KR" altLang="en-US" sz="1400" b="0" i="0" dirty="0">
                <a:solidFill>
                  <a:srgbClr val="222222"/>
                </a:solidFill>
                <a:effectLst/>
                <a:latin typeface="ChosunGothic"/>
              </a:rPr>
              <a:t> 밝혔다</a:t>
            </a:r>
            <a:r>
              <a:rPr lang="en-US" altLang="ko-KR" sz="1400" b="0" i="0" dirty="0">
                <a:solidFill>
                  <a:srgbClr val="222222"/>
                </a:solidFill>
                <a:effectLst/>
                <a:latin typeface="ChosunGothic"/>
              </a:rPr>
              <a:t>. FCA</a:t>
            </a:r>
            <a:r>
              <a:rPr lang="ko-KR" altLang="en-US" sz="1400" b="0" i="0" dirty="0">
                <a:solidFill>
                  <a:srgbClr val="222222"/>
                </a:solidFill>
                <a:effectLst/>
                <a:latin typeface="ChosunGothic"/>
              </a:rPr>
              <a:t>는 </a:t>
            </a:r>
            <a:r>
              <a:rPr lang="en-US" altLang="ko-KR" sz="1400" b="0" i="0" dirty="0">
                <a:solidFill>
                  <a:srgbClr val="222222"/>
                </a:solidFill>
                <a:effectLst/>
                <a:latin typeface="ChosunGothic"/>
              </a:rPr>
              <a:t>2019</a:t>
            </a:r>
            <a:r>
              <a:rPr lang="ko-KR" altLang="en-US" sz="1400" b="0" i="0" dirty="0">
                <a:solidFill>
                  <a:srgbClr val="222222"/>
                </a:solidFill>
                <a:effectLst/>
                <a:latin typeface="ChosunGothic"/>
              </a:rPr>
              <a:t>년 </a:t>
            </a:r>
            <a:r>
              <a:rPr lang="en-US" altLang="ko-KR" sz="1400" b="0" i="0" dirty="0">
                <a:solidFill>
                  <a:srgbClr val="222222"/>
                </a:solidFill>
                <a:effectLst/>
                <a:latin typeface="ChosunGothic"/>
              </a:rPr>
              <a:t>5</a:t>
            </a:r>
            <a:r>
              <a:rPr lang="ko-KR" altLang="en-US" sz="1400" b="0" i="0" dirty="0">
                <a:solidFill>
                  <a:srgbClr val="222222"/>
                </a:solidFill>
                <a:effectLst/>
                <a:latin typeface="ChosunGothic"/>
              </a:rPr>
              <a:t>월부터 </a:t>
            </a:r>
            <a:r>
              <a:rPr lang="ko-KR" altLang="en-US" sz="1400" b="0" i="0" dirty="0" err="1">
                <a:solidFill>
                  <a:srgbClr val="222222"/>
                </a:solidFill>
                <a:effectLst/>
                <a:latin typeface="ChosunGothic"/>
              </a:rPr>
              <a:t>테슬라에게서</a:t>
            </a:r>
            <a:r>
              <a:rPr lang="ko-KR" altLang="en-US" sz="1400" b="0" i="0" dirty="0">
                <a:solidFill>
                  <a:srgbClr val="222222"/>
                </a:solidFill>
                <a:effectLst/>
                <a:latin typeface="ChosunGothic"/>
              </a:rPr>
              <a:t> 탄소배출권을 구매해왔지만</a:t>
            </a:r>
            <a:r>
              <a:rPr lang="en-US" altLang="ko-KR" sz="1400" b="0" i="0" dirty="0">
                <a:solidFill>
                  <a:srgbClr val="222222"/>
                </a:solidFill>
                <a:effectLst/>
                <a:latin typeface="ChosunGothic"/>
              </a:rPr>
              <a:t>, PSA</a:t>
            </a:r>
            <a:r>
              <a:rPr lang="ko-KR" altLang="en-US" sz="1400" b="0" i="0" dirty="0">
                <a:solidFill>
                  <a:srgbClr val="222222"/>
                </a:solidFill>
                <a:effectLst/>
                <a:latin typeface="ChosunGothic"/>
              </a:rPr>
              <a:t>는 전기차</a:t>
            </a:r>
            <a:r>
              <a:rPr lang="en-US" altLang="ko-KR" sz="1400" b="0" i="0" dirty="0">
                <a:solidFill>
                  <a:srgbClr val="222222"/>
                </a:solidFill>
                <a:effectLst/>
                <a:latin typeface="ChosunGothic"/>
              </a:rPr>
              <a:t>·</a:t>
            </a:r>
            <a:r>
              <a:rPr lang="ko-KR" altLang="en-US" sz="1400" b="0" i="0" dirty="0" err="1">
                <a:solidFill>
                  <a:srgbClr val="222222"/>
                </a:solidFill>
                <a:effectLst/>
                <a:latin typeface="ChosunGothic"/>
              </a:rPr>
              <a:t>플러그인하이브리드</a:t>
            </a:r>
            <a:r>
              <a:rPr lang="ko-KR" altLang="en-US" sz="1400" b="0" i="0" dirty="0">
                <a:solidFill>
                  <a:srgbClr val="222222"/>
                </a:solidFill>
                <a:effectLst/>
                <a:latin typeface="ChosunGothic"/>
              </a:rPr>
              <a:t> 모델을 개발하면서 지난해부터 환경규제를 충족했다</a:t>
            </a:r>
            <a:r>
              <a:rPr lang="en-US" altLang="ko-KR" sz="1400" b="0" i="0" dirty="0">
                <a:solidFill>
                  <a:srgbClr val="222222"/>
                </a:solidFill>
                <a:effectLst/>
                <a:latin typeface="ChosunGothic"/>
              </a:rPr>
              <a:t>.</a:t>
            </a:r>
          </a:p>
          <a:p>
            <a:pPr algn="l"/>
            <a:endParaRPr lang="en-US" altLang="ko-KR" sz="1400" dirty="0">
              <a:solidFill>
                <a:srgbClr val="222222"/>
              </a:solidFill>
              <a:latin typeface="ChosunGothic"/>
            </a:endParaRPr>
          </a:p>
          <a:p>
            <a:pPr algn="l"/>
            <a:r>
              <a:rPr lang="ko-KR" altLang="en-US" sz="1400" dirty="0">
                <a:solidFill>
                  <a:srgbClr val="222222"/>
                </a:solidFill>
                <a:latin typeface="ChosunGothic"/>
              </a:rPr>
              <a:t>중략</a:t>
            </a:r>
            <a:r>
              <a:rPr lang="en-US" altLang="ko-KR" sz="1400" dirty="0">
                <a:solidFill>
                  <a:srgbClr val="222222"/>
                </a:solidFill>
                <a:latin typeface="ChosunGothic"/>
              </a:rPr>
              <a:t>…</a:t>
            </a:r>
          </a:p>
          <a:p>
            <a:pPr algn="l"/>
            <a:endParaRPr lang="en-US" altLang="ko-KR" sz="1400" dirty="0">
              <a:solidFill>
                <a:srgbClr val="222222"/>
              </a:solidFill>
              <a:latin typeface="ChosunGothic"/>
            </a:endParaRPr>
          </a:p>
          <a:p>
            <a:pPr algn="l"/>
            <a:r>
              <a:rPr lang="ko-KR" altLang="en-US" sz="1400" b="0" i="0" dirty="0" err="1">
                <a:solidFill>
                  <a:srgbClr val="222222"/>
                </a:solidFill>
                <a:effectLst/>
                <a:latin typeface="ChosunGothic"/>
              </a:rPr>
              <a:t>스텔란티스가</a:t>
            </a:r>
            <a:r>
              <a:rPr lang="ko-KR" altLang="en-US" sz="1400" b="0" i="0" dirty="0">
                <a:solidFill>
                  <a:srgbClr val="222222"/>
                </a:solidFill>
                <a:effectLst/>
                <a:latin typeface="ChosunGothic"/>
              </a:rPr>
              <a:t> 더이상 </a:t>
            </a:r>
            <a:r>
              <a:rPr lang="ko-KR" altLang="en-US" sz="1400" b="0" i="0" dirty="0" err="1">
                <a:solidFill>
                  <a:srgbClr val="222222"/>
                </a:solidFill>
                <a:effectLst/>
                <a:latin typeface="ChosunGothic"/>
              </a:rPr>
              <a:t>테슬라로부터</a:t>
            </a:r>
            <a:r>
              <a:rPr lang="ko-KR" altLang="en-US" sz="1400" b="0" i="0" dirty="0">
                <a:solidFill>
                  <a:srgbClr val="222222"/>
                </a:solidFill>
                <a:effectLst/>
                <a:latin typeface="ChosunGothic"/>
              </a:rPr>
              <a:t> 탄소배출권을 구매하지 않으면 </a:t>
            </a:r>
            <a:r>
              <a:rPr lang="ko-KR" altLang="en-US" sz="1400" b="0" i="0" dirty="0" err="1">
                <a:solidFill>
                  <a:srgbClr val="222222"/>
                </a:solidFill>
                <a:effectLst/>
                <a:latin typeface="ChosunGothic"/>
              </a:rPr>
              <a:t>테슬라의</a:t>
            </a:r>
            <a:r>
              <a:rPr lang="ko-KR" altLang="en-US" sz="1400" b="0" i="0" dirty="0">
                <a:solidFill>
                  <a:srgbClr val="222222"/>
                </a:solidFill>
                <a:effectLst/>
                <a:latin typeface="ChosunGothic"/>
              </a:rPr>
              <a:t> 수익은 크게 줄어들게 됐다</a:t>
            </a:r>
            <a:r>
              <a:rPr lang="en-US" altLang="ko-KR" sz="1400" b="0" i="0" dirty="0">
                <a:solidFill>
                  <a:srgbClr val="222222"/>
                </a:solidFill>
                <a:effectLst/>
                <a:latin typeface="ChosunGothic"/>
              </a:rPr>
              <a:t>. </a:t>
            </a:r>
            <a:r>
              <a:rPr lang="ko-KR" altLang="en-US" sz="1400" b="0" i="0" dirty="0">
                <a:solidFill>
                  <a:srgbClr val="222222"/>
                </a:solidFill>
                <a:effectLst/>
                <a:latin typeface="ChosunGothic"/>
              </a:rPr>
              <a:t>글로벌 </a:t>
            </a:r>
            <a:r>
              <a:rPr lang="ko-KR" altLang="en-US" sz="1400" b="0" i="0" dirty="0" err="1">
                <a:solidFill>
                  <a:srgbClr val="222222"/>
                </a:solidFill>
                <a:effectLst/>
                <a:latin typeface="ChosunGothic"/>
              </a:rPr>
              <a:t>완성차</a:t>
            </a:r>
            <a:r>
              <a:rPr lang="ko-KR" altLang="en-US" sz="1400" b="0" i="0" dirty="0">
                <a:solidFill>
                  <a:srgbClr val="222222"/>
                </a:solidFill>
                <a:effectLst/>
                <a:latin typeface="ChosunGothic"/>
              </a:rPr>
              <a:t> 업체들이 빠르게 전동화 전환에 나서면서 </a:t>
            </a:r>
            <a:r>
              <a:rPr lang="ko-KR" altLang="en-US" sz="1400" b="0" i="0" dirty="0" err="1">
                <a:solidFill>
                  <a:srgbClr val="222222"/>
                </a:solidFill>
                <a:effectLst/>
                <a:latin typeface="ChosunGothic"/>
              </a:rPr>
              <a:t>테슬라의</a:t>
            </a:r>
            <a:r>
              <a:rPr lang="ko-KR" altLang="en-US" sz="1400" b="0" i="0" dirty="0">
                <a:solidFill>
                  <a:srgbClr val="222222"/>
                </a:solidFill>
                <a:effectLst/>
                <a:latin typeface="ChosunGothic"/>
              </a:rPr>
              <a:t> 주요 수익원은 앞으로 더 많이 감소할 전망이다</a:t>
            </a:r>
            <a:r>
              <a:rPr lang="en-US" altLang="ko-KR" sz="1400" b="0" i="0" dirty="0">
                <a:solidFill>
                  <a:srgbClr val="222222"/>
                </a:solidFill>
                <a:effectLst/>
                <a:latin typeface="ChosunGothic"/>
              </a:rPr>
              <a:t>.</a:t>
            </a:r>
          </a:p>
          <a:p>
            <a:pPr algn="l"/>
            <a:r>
              <a:rPr lang="ko-KR" altLang="en-US" sz="1400" b="0" i="0" dirty="0" err="1">
                <a:solidFill>
                  <a:srgbClr val="222222"/>
                </a:solidFill>
                <a:effectLst/>
                <a:latin typeface="ChosunGothic"/>
              </a:rPr>
              <a:t>테슬라는</a:t>
            </a:r>
            <a:r>
              <a:rPr lang="ko-KR" altLang="en-US" sz="1400" b="0" i="0" dirty="0">
                <a:solidFill>
                  <a:srgbClr val="222222"/>
                </a:solidFill>
                <a:effectLst/>
                <a:latin typeface="ChosunGothic"/>
              </a:rPr>
              <a:t> 지난해 처음 연간 흑자를 기록한 데 이어 올해 </a:t>
            </a:r>
            <a:r>
              <a:rPr lang="en-US" altLang="ko-KR" sz="1400" b="0" i="0" dirty="0">
                <a:solidFill>
                  <a:srgbClr val="222222"/>
                </a:solidFill>
                <a:effectLst/>
                <a:latin typeface="ChosunGothic"/>
              </a:rPr>
              <a:t>1</a:t>
            </a:r>
            <a:r>
              <a:rPr lang="ko-KR" altLang="en-US" sz="1400" b="0" i="0" dirty="0">
                <a:solidFill>
                  <a:srgbClr val="222222"/>
                </a:solidFill>
                <a:effectLst/>
                <a:latin typeface="ChosunGothic"/>
              </a:rPr>
              <a:t>분기에도 사상 최대 이익을 기록했다</a:t>
            </a:r>
            <a:r>
              <a:rPr lang="en-US" altLang="ko-KR" sz="1400" b="0" i="0" dirty="0">
                <a:solidFill>
                  <a:srgbClr val="222222"/>
                </a:solidFill>
                <a:effectLst/>
                <a:latin typeface="ChosunGothic"/>
              </a:rPr>
              <a:t>. </a:t>
            </a:r>
            <a:r>
              <a:rPr lang="ko-KR" altLang="en-US" sz="1400" b="0" i="0" dirty="0" err="1">
                <a:solidFill>
                  <a:srgbClr val="222222"/>
                </a:solidFill>
                <a:effectLst/>
                <a:latin typeface="ChosunGothic"/>
              </a:rPr>
              <a:t>테슬라가</a:t>
            </a:r>
            <a:r>
              <a:rPr lang="ko-KR" altLang="en-US" sz="1400" b="0" i="0" dirty="0">
                <a:solidFill>
                  <a:srgbClr val="222222"/>
                </a:solidFill>
                <a:effectLst/>
                <a:latin typeface="ChosunGothic"/>
              </a:rPr>
              <a:t> 흑자로 돌아선 비결은 탄소배출권 판매였다</a:t>
            </a:r>
            <a:r>
              <a:rPr lang="en-US" altLang="ko-KR" sz="1400" b="0" i="0" dirty="0">
                <a:solidFill>
                  <a:srgbClr val="222222"/>
                </a:solidFill>
                <a:effectLst/>
                <a:latin typeface="ChosunGothic"/>
              </a:rPr>
              <a:t>. </a:t>
            </a:r>
            <a:r>
              <a:rPr lang="ko-KR" altLang="en-US" sz="1400" b="0" i="0" dirty="0">
                <a:solidFill>
                  <a:srgbClr val="222222"/>
                </a:solidFill>
                <a:effectLst/>
                <a:latin typeface="ChosunGothic"/>
              </a:rPr>
              <a:t>전기차 판매 사업은 적자를 냈지만</a:t>
            </a:r>
            <a:r>
              <a:rPr lang="en-US" altLang="ko-KR" sz="1400" b="0" i="0" dirty="0">
                <a:solidFill>
                  <a:srgbClr val="222222"/>
                </a:solidFill>
                <a:effectLst/>
                <a:latin typeface="ChosunGothic"/>
              </a:rPr>
              <a:t>, </a:t>
            </a:r>
            <a:r>
              <a:rPr lang="ko-KR" altLang="en-US" sz="1400" b="0" i="0" dirty="0">
                <a:solidFill>
                  <a:srgbClr val="222222"/>
                </a:solidFill>
                <a:effectLst/>
                <a:latin typeface="ChosunGothic"/>
              </a:rPr>
              <a:t>탄소배출권을 판매하면서 수익을 낸 것이다</a:t>
            </a:r>
            <a:r>
              <a:rPr lang="en-US" altLang="ko-KR" sz="1400" b="0" i="0" dirty="0">
                <a:solidFill>
                  <a:srgbClr val="222222"/>
                </a:solidFill>
                <a:effectLst/>
                <a:latin typeface="ChosunGothic"/>
              </a:rPr>
              <a:t>. </a:t>
            </a:r>
            <a:r>
              <a:rPr lang="ko-KR" altLang="en-US" sz="1400" b="0" i="0" dirty="0">
                <a:solidFill>
                  <a:srgbClr val="222222"/>
                </a:solidFill>
                <a:effectLst/>
                <a:latin typeface="ChosunGothic"/>
              </a:rPr>
              <a:t>올해 </a:t>
            </a:r>
            <a:r>
              <a:rPr lang="en-US" altLang="ko-KR" sz="1400" b="0" i="0" dirty="0">
                <a:solidFill>
                  <a:srgbClr val="222222"/>
                </a:solidFill>
                <a:effectLst/>
                <a:latin typeface="ChosunGothic"/>
              </a:rPr>
              <a:t>1</a:t>
            </a:r>
            <a:r>
              <a:rPr lang="ko-KR" altLang="en-US" sz="1400" b="0" i="0" dirty="0">
                <a:solidFill>
                  <a:srgbClr val="222222"/>
                </a:solidFill>
                <a:effectLst/>
                <a:latin typeface="ChosunGothic"/>
              </a:rPr>
              <a:t>분기 </a:t>
            </a:r>
            <a:r>
              <a:rPr lang="ko-KR" altLang="en-US" sz="1400" b="0" i="0" dirty="0" err="1">
                <a:solidFill>
                  <a:srgbClr val="222222"/>
                </a:solidFill>
                <a:effectLst/>
                <a:latin typeface="ChosunGothic"/>
              </a:rPr>
              <a:t>테슬라는</a:t>
            </a:r>
            <a:r>
              <a:rPr lang="ko-KR" altLang="en-US" sz="1400" b="0" i="0" dirty="0">
                <a:solidFill>
                  <a:srgbClr val="222222"/>
                </a:solidFill>
                <a:effectLst/>
                <a:latin typeface="ChosunGothic"/>
              </a:rPr>
              <a:t> </a:t>
            </a:r>
            <a:r>
              <a:rPr lang="en-US" altLang="ko-KR" sz="1400" b="0" i="0" dirty="0">
                <a:solidFill>
                  <a:srgbClr val="222222"/>
                </a:solidFill>
                <a:effectLst/>
                <a:latin typeface="ChosunGothic"/>
              </a:rPr>
              <a:t>4</a:t>
            </a:r>
            <a:r>
              <a:rPr lang="ko-KR" altLang="en-US" sz="1400" b="0" i="0" dirty="0">
                <a:solidFill>
                  <a:srgbClr val="222222"/>
                </a:solidFill>
                <a:effectLst/>
                <a:latin typeface="ChosunGothic"/>
              </a:rPr>
              <a:t>억</a:t>
            </a:r>
            <a:r>
              <a:rPr lang="en-US" altLang="ko-KR" sz="1400" b="0" i="0" dirty="0">
                <a:solidFill>
                  <a:srgbClr val="222222"/>
                </a:solidFill>
                <a:effectLst/>
                <a:latin typeface="ChosunGothic"/>
              </a:rPr>
              <a:t>3800</a:t>
            </a:r>
            <a:r>
              <a:rPr lang="ko-KR" altLang="en-US" sz="1400" b="0" i="0" dirty="0">
                <a:solidFill>
                  <a:srgbClr val="222222"/>
                </a:solidFill>
                <a:effectLst/>
                <a:latin typeface="ChosunGothic"/>
              </a:rPr>
              <a:t>만달러의 순이익을 냈는데</a:t>
            </a:r>
            <a:r>
              <a:rPr lang="en-US" altLang="ko-KR" sz="1400" b="0" i="0" dirty="0">
                <a:solidFill>
                  <a:srgbClr val="222222"/>
                </a:solidFill>
                <a:effectLst/>
                <a:latin typeface="ChosunGothic"/>
              </a:rPr>
              <a:t>, </a:t>
            </a:r>
            <a:r>
              <a:rPr lang="ko-KR" altLang="en-US" sz="1400" b="0" i="0" dirty="0">
                <a:solidFill>
                  <a:srgbClr val="222222"/>
                </a:solidFill>
                <a:effectLst/>
                <a:latin typeface="ChosunGothic"/>
              </a:rPr>
              <a:t>탄소배출권 판매로 거둔 이익이 </a:t>
            </a:r>
            <a:r>
              <a:rPr lang="en-US" altLang="ko-KR" sz="1400" b="0" i="0" dirty="0">
                <a:solidFill>
                  <a:srgbClr val="222222"/>
                </a:solidFill>
                <a:effectLst/>
                <a:latin typeface="ChosunGothic"/>
              </a:rPr>
              <a:t>5</a:t>
            </a:r>
            <a:r>
              <a:rPr lang="ko-KR" altLang="en-US" sz="1400" b="0" i="0" dirty="0">
                <a:solidFill>
                  <a:srgbClr val="222222"/>
                </a:solidFill>
                <a:effectLst/>
                <a:latin typeface="ChosunGothic"/>
              </a:rPr>
              <a:t>억</a:t>
            </a:r>
            <a:r>
              <a:rPr lang="en-US" altLang="ko-KR" sz="1400" b="0" i="0" dirty="0">
                <a:solidFill>
                  <a:srgbClr val="222222"/>
                </a:solidFill>
                <a:effectLst/>
                <a:latin typeface="ChosunGothic"/>
              </a:rPr>
              <a:t>1800</a:t>
            </a:r>
            <a:r>
              <a:rPr lang="ko-KR" altLang="en-US" sz="1400" b="0" i="0" dirty="0">
                <a:solidFill>
                  <a:srgbClr val="222222"/>
                </a:solidFill>
                <a:effectLst/>
                <a:latin typeface="ChosunGothic"/>
              </a:rPr>
              <a:t>만달러였다</a:t>
            </a:r>
            <a:r>
              <a:rPr lang="en-US" altLang="ko-KR" sz="1400" b="0" i="0" dirty="0">
                <a:solidFill>
                  <a:srgbClr val="222222"/>
                </a:solidFill>
                <a:effectLst/>
                <a:latin typeface="ChosunGothic"/>
              </a:rPr>
              <a:t>.</a:t>
            </a:r>
          </a:p>
          <a:p>
            <a:pPr>
              <a:lnSpc>
                <a:spcPct val="120000"/>
              </a:lnSpc>
            </a:pPr>
            <a:endParaRPr lang="en-US" altLang="ko-KR" sz="1400" dirty="0">
              <a:latin typeface="+mn-ea"/>
              <a:sym typeface="Wingdings" panose="05000000000000000000" pitchFamily="2" charset="2"/>
            </a:endParaRPr>
          </a:p>
        </p:txBody>
      </p:sp>
      <p:sp>
        <p:nvSpPr>
          <p:cNvPr id="9" name="직사각형 8">
            <a:extLst>
              <a:ext uri="{FF2B5EF4-FFF2-40B4-BE49-F238E27FC236}">
                <a16:creationId xmlns:a16="http://schemas.microsoft.com/office/drawing/2014/main" id="{1353836F-B0BF-408A-9ECA-4BAF89DFC538}"/>
              </a:ext>
            </a:extLst>
          </p:cNvPr>
          <p:cNvSpPr/>
          <p:nvPr/>
        </p:nvSpPr>
        <p:spPr>
          <a:xfrm>
            <a:off x="929470" y="303295"/>
            <a:ext cx="4094216" cy="454292"/>
          </a:xfrm>
          <a:prstGeom prst="rect">
            <a:avLst/>
          </a:prstGeom>
        </p:spPr>
        <p:txBody>
          <a:bodyPr wrap="square">
            <a:spAutoFit/>
          </a:bodyPr>
          <a:lstStyle/>
          <a:p>
            <a:pPr>
              <a:lnSpc>
                <a:spcPct val="150000"/>
              </a:lnSpc>
            </a:pPr>
            <a:r>
              <a:rPr lang="en-US" altLang="ko-KR" b="1" dirty="0">
                <a:latin typeface="+mn-ea"/>
                <a:cs typeface="Times New Roman" pitchFamily="18" charset="0"/>
              </a:rPr>
              <a:t>ESG </a:t>
            </a:r>
            <a:r>
              <a:rPr lang="ko-KR" altLang="en-US" b="1" dirty="0">
                <a:latin typeface="+mn-ea"/>
                <a:cs typeface="Times New Roman" pitchFamily="18" charset="0"/>
              </a:rPr>
              <a:t>열풍의 원인</a:t>
            </a:r>
          </a:p>
        </p:txBody>
      </p:sp>
      <p:sp>
        <p:nvSpPr>
          <p:cNvPr id="10" name="직사각형 9">
            <a:extLst>
              <a:ext uri="{FF2B5EF4-FFF2-40B4-BE49-F238E27FC236}">
                <a16:creationId xmlns:a16="http://schemas.microsoft.com/office/drawing/2014/main" id="{1CA5FD9B-01E6-4D0D-9DEB-96EB47C29237}"/>
              </a:ext>
            </a:extLst>
          </p:cNvPr>
          <p:cNvSpPr/>
          <p:nvPr/>
        </p:nvSpPr>
        <p:spPr>
          <a:xfrm>
            <a:off x="1075482" y="1659629"/>
            <a:ext cx="9490836" cy="377927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cxnSp>
        <p:nvCxnSpPr>
          <p:cNvPr id="11" name="직선 연결선 10">
            <a:extLst>
              <a:ext uri="{FF2B5EF4-FFF2-40B4-BE49-F238E27FC236}">
                <a16:creationId xmlns:a16="http://schemas.microsoft.com/office/drawing/2014/main" id="{0A216CA8-4083-4614-A562-6289A8966E67}"/>
              </a:ext>
            </a:extLst>
          </p:cNvPr>
          <p:cNvCxnSpPr>
            <a:cxnSpLocks/>
          </p:cNvCxnSpPr>
          <p:nvPr/>
        </p:nvCxnSpPr>
        <p:spPr>
          <a:xfrm flipH="1">
            <a:off x="3219450" y="588203"/>
            <a:ext cx="8280400" cy="29024"/>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485845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슬라이드 번호 개체 틀 3">
            <a:extLst>
              <a:ext uri="{FF2B5EF4-FFF2-40B4-BE49-F238E27FC236}">
                <a16:creationId xmlns:a16="http://schemas.microsoft.com/office/drawing/2014/main" id="{DEF13E79-61E3-4454-B0F5-D862567F80FC}"/>
              </a:ext>
            </a:extLst>
          </p:cNvPr>
          <p:cNvSpPr>
            <a:spLocks noGrp="1"/>
          </p:cNvSpPr>
          <p:nvPr>
            <p:ph type="sldNum" sz="quarter" idx="12"/>
          </p:nvPr>
        </p:nvSpPr>
        <p:spPr>
          <a:xfrm>
            <a:off x="8610600" y="6356350"/>
            <a:ext cx="2743200" cy="365125"/>
          </a:xfrm>
        </p:spPr>
        <p:txBody>
          <a:bodyPr/>
          <a:lstStyle/>
          <a:p>
            <a:fld id="{742C9348-5ACF-40B9-901F-7F0003B996B9}" type="slidenum">
              <a:rPr lang="ko-KR" altLang="en-US" smtClean="0"/>
              <a:t>22</a:t>
            </a:fld>
            <a:endParaRPr lang="ko-KR" altLang="en-US" dirty="0"/>
          </a:p>
        </p:txBody>
      </p:sp>
      <p:sp>
        <p:nvSpPr>
          <p:cNvPr id="21" name="직사각형 20">
            <a:extLst>
              <a:ext uri="{FF2B5EF4-FFF2-40B4-BE49-F238E27FC236}">
                <a16:creationId xmlns:a16="http://schemas.microsoft.com/office/drawing/2014/main" id="{1353836F-B0BF-408A-9ECA-4BAF89DFC538}"/>
              </a:ext>
            </a:extLst>
          </p:cNvPr>
          <p:cNvSpPr/>
          <p:nvPr/>
        </p:nvSpPr>
        <p:spPr>
          <a:xfrm>
            <a:off x="929470" y="303295"/>
            <a:ext cx="4094216" cy="454292"/>
          </a:xfrm>
          <a:prstGeom prst="rect">
            <a:avLst/>
          </a:prstGeom>
        </p:spPr>
        <p:txBody>
          <a:bodyPr wrap="square">
            <a:spAutoFit/>
          </a:bodyPr>
          <a:lstStyle/>
          <a:p>
            <a:pPr>
              <a:lnSpc>
                <a:spcPct val="150000"/>
              </a:lnSpc>
            </a:pPr>
            <a:r>
              <a:rPr lang="en-US" altLang="ko-KR" b="1" dirty="0">
                <a:latin typeface="+mn-ea"/>
                <a:cs typeface="Times New Roman" pitchFamily="18" charset="0"/>
              </a:rPr>
              <a:t>Materiality </a:t>
            </a:r>
            <a:r>
              <a:rPr lang="ko-KR" altLang="en-US" b="1" dirty="0">
                <a:latin typeface="+mn-ea"/>
                <a:cs typeface="Times New Roman" pitchFamily="18" charset="0"/>
              </a:rPr>
              <a:t>의</a:t>
            </a:r>
            <a:r>
              <a:rPr lang="en-US" altLang="ko-KR" b="1" dirty="0">
                <a:latin typeface="+mn-ea"/>
                <a:cs typeface="Times New Roman" pitchFamily="18" charset="0"/>
              </a:rPr>
              <a:t> </a:t>
            </a:r>
            <a:r>
              <a:rPr lang="ko-KR" altLang="en-US" b="1" dirty="0">
                <a:latin typeface="+mn-ea"/>
                <a:cs typeface="Times New Roman" pitchFamily="18" charset="0"/>
              </a:rPr>
              <a:t>이해</a:t>
            </a:r>
          </a:p>
        </p:txBody>
      </p:sp>
      <p:sp>
        <p:nvSpPr>
          <p:cNvPr id="22" name="직사각형 21">
            <a:extLst>
              <a:ext uri="{FF2B5EF4-FFF2-40B4-BE49-F238E27FC236}">
                <a16:creationId xmlns:a16="http://schemas.microsoft.com/office/drawing/2014/main" id="{F140986D-4E74-4C9F-B86D-ECBB45CB4F38}"/>
              </a:ext>
            </a:extLst>
          </p:cNvPr>
          <p:cNvSpPr/>
          <p:nvPr/>
        </p:nvSpPr>
        <p:spPr>
          <a:xfrm>
            <a:off x="503808" y="208614"/>
            <a:ext cx="495649" cy="585288"/>
          </a:xfrm>
          <a:prstGeom prst="rect">
            <a:avLst/>
          </a:prstGeom>
        </p:spPr>
        <p:txBody>
          <a:bodyPr wrap="none">
            <a:spAutoFit/>
          </a:bodyPr>
          <a:lstStyle/>
          <a:p>
            <a:pPr>
              <a:lnSpc>
                <a:spcPct val="150000"/>
              </a:lnSpc>
            </a:pPr>
            <a:r>
              <a:rPr lang="en-US" altLang="ko-KR" sz="2426" b="1" dirty="0">
                <a:solidFill>
                  <a:schemeClr val="bg1">
                    <a:lumMod val="75000"/>
                  </a:schemeClr>
                </a:solidFill>
                <a:latin typeface="Times New Roman" pitchFamily="18" charset="0"/>
                <a:ea typeface="맑은 고딕" pitchFamily="50" charset="-127"/>
                <a:cs typeface="Times New Roman" pitchFamily="18" charset="0"/>
              </a:rPr>
              <a:t>0</a:t>
            </a:r>
            <a:r>
              <a:rPr lang="en-US" altLang="ko-KR" sz="2426" b="1" dirty="0">
                <a:solidFill>
                  <a:srgbClr val="C00000"/>
                </a:solidFill>
                <a:latin typeface="Times New Roman" pitchFamily="18" charset="0"/>
                <a:ea typeface="맑은 고딕" pitchFamily="50" charset="-127"/>
                <a:cs typeface="Times New Roman" pitchFamily="18" charset="0"/>
              </a:rPr>
              <a:t>3</a:t>
            </a:r>
          </a:p>
        </p:txBody>
      </p:sp>
      <p:sp>
        <p:nvSpPr>
          <p:cNvPr id="23" name="직사각형 22"/>
          <p:cNvSpPr/>
          <p:nvPr/>
        </p:nvSpPr>
        <p:spPr>
          <a:xfrm>
            <a:off x="751632" y="1085737"/>
            <a:ext cx="8928992" cy="369332"/>
          </a:xfrm>
          <a:prstGeom prst="rect">
            <a:avLst/>
          </a:prstGeom>
        </p:spPr>
        <p:txBody>
          <a:bodyPr wrap="square">
            <a:spAutoFit/>
          </a:bodyPr>
          <a:lstStyle/>
          <a:p>
            <a:pPr>
              <a:defRPr/>
            </a:pPr>
            <a:r>
              <a:rPr lang="ko-KR" altLang="en-US" kern="0" dirty="0">
                <a:solidFill>
                  <a:srgbClr val="000000"/>
                </a:solidFill>
                <a:latin typeface="휴먼명조"/>
                <a:ea typeface="휴먼명조"/>
              </a:rPr>
              <a:t>□ </a:t>
            </a:r>
            <a:r>
              <a:rPr lang="en-US" altLang="ko-KR" b="1" dirty="0">
                <a:latin typeface="맑은 고딕" pitchFamily="50" charset="-127"/>
              </a:rPr>
              <a:t>ESG </a:t>
            </a:r>
            <a:r>
              <a:rPr lang="ko-KR" altLang="en-US" b="1" dirty="0">
                <a:latin typeface="맑은 고딕" pitchFamily="50" charset="-127"/>
              </a:rPr>
              <a:t>열풍의 원인은 기후변화로 인한 </a:t>
            </a:r>
            <a:r>
              <a:rPr lang="en-US" altLang="ko-KR" b="1" dirty="0">
                <a:ln>
                  <a:solidFill>
                    <a:schemeClr val="accent1">
                      <a:alpha val="0"/>
                    </a:schemeClr>
                  </a:solidFill>
                </a:ln>
                <a:solidFill>
                  <a:srgbClr val="FF0000"/>
                </a:solidFill>
                <a:latin typeface="맑은 고딕" panose="020B0503020000020004" pitchFamily="50" charset="-127"/>
              </a:rPr>
              <a:t>Financial (or</a:t>
            </a:r>
            <a:r>
              <a:rPr lang="ko-KR" altLang="en-US" b="1" dirty="0">
                <a:ln>
                  <a:solidFill>
                    <a:schemeClr val="accent1">
                      <a:alpha val="0"/>
                    </a:schemeClr>
                  </a:solidFill>
                </a:ln>
                <a:solidFill>
                  <a:srgbClr val="FF0000"/>
                </a:solidFill>
                <a:latin typeface="맑은 고딕" panose="020B0503020000020004" pitchFamily="50" charset="-127"/>
              </a:rPr>
              <a:t> </a:t>
            </a:r>
            <a:r>
              <a:rPr lang="en-US" altLang="ko-KR" b="1" dirty="0">
                <a:ln>
                  <a:solidFill>
                    <a:schemeClr val="accent1">
                      <a:alpha val="0"/>
                    </a:schemeClr>
                  </a:solidFill>
                </a:ln>
                <a:solidFill>
                  <a:srgbClr val="FF0000"/>
                </a:solidFill>
                <a:latin typeface="맑은 고딕" panose="020B0503020000020004" pitchFamily="50" charset="-127"/>
              </a:rPr>
              <a:t>Single) Materiality </a:t>
            </a:r>
            <a:endParaRPr lang="ko-KR" altLang="en-US" b="1" dirty="0">
              <a:solidFill>
                <a:srgbClr val="FF0000"/>
              </a:solidFill>
              <a:latin typeface="맑은 고딕" pitchFamily="50" charset="-127"/>
            </a:endParaRPr>
          </a:p>
        </p:txBody>
      </p:sp>
      <p:pic>
        <p:nvPicPr>
          <p:cNvPr id="8" name="Picture 2" descr="Double materiality&amp;#39;: what is it and why does it matter? - Grantham Research  Institute on climate change and the environme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3037" y="1650781"/>
            <a:ext cx="4280455" cy="2841094"/>
          </a:xfrm>
          <a:prstGeom prst="rect">
            <a:avLst/>
          </a:prstGeom>
          <a:noFill/>
          <a:extLst>
            <a:ext uri="{909E8E84-426E-40DD-AFC4-6F175D3DCCD1}">
              <a14:hiddenFill xmlns:a14="http://schemas.microsoft.com/office/drawing/2010/main">
                <a:solidFill>
                  <a:srgbClr val="FFFFFF"/>
                </a:solidFill>
              </a14:hiddenFill>
            </a:ext>
          </a:extLst>
        </p:spPr>
      </p:pic>
      <p:sp>
        <p:nvSpPr>
          <p:cNvPr id="9" name="직사각형 8"/>
          <p:cNvSpPr/>
          <p:nvPr/>
        </p:nvSpPr>
        <p:spPr>
          <a:xfrm>
            <a:off x="5647533" y="2173876"/>
            <a:ext cx="2969082" cy="646331"/>
          </a:xfrm>
          <a:prstGeom prst="rect">
            <a:avLst/>
          </a:prstGeom>
        </p:spPr>
        <p:txBody>
          <a:bodyPr wrap="none">
            <a:spAutoFit/>
          </a:bodyPr>
          <a:lstStyle/>
          <a:p>
            <a:pPr algn="ctr"/>
            <a:r>
              <a:rPr lang="ko-KR" altLang="en-US" b="1" dirty="0"/>
              <a:t>환경이 기업에 미치는 영향</a:t>
            </a:r>
            <a:endParaRPr lang="en-US" altLang="ko-KR" b="1" dirty="0"/>
          </a:p>
          <a:p>
            <a:pPr algn="ctr"/>
            <a:r>
              <a:rPr lang="en-US" altLang="ko-KR" b="1" u="sng" dirty="0">
                <a:solidFill>
                  <a:srgbClr val="FF0000"/>
                </a:solidFill>
              </a:rPr>
              <a:t>ESG </a:t>
            </a:r>
            <a:r>
              <a:rPr lang="ko-KR" altLang="en-US" b="1" u="sng" dirty="0">
                <a:solidFill>
                  <a:srgbClr val="FF0000"/>
                </a:solidFill>
              </a:rPr>
              <a:t>열풍의 주된 원인</a:t>
            </a:r>
          </a:p>
        </p:txBody>
      </p:sp>
      <p:sp>
        <p:nvSpPr>
          <p:cNvPr id="10" name="직사각형 9"/>
          <p:cNvSpPr/>
          <p:nvPr/>
        </p:nvSpPr>
        <p:spPr>
          <a:xfrm>
            <a:off x="5482968" y="3372938"/>
            <a:ext cx="4040600" cy="646331"/>
          </a:xfrm>
          <a:prstGeom prst="rect">
            <a:avLst/>
          </a:prstGeom>
        </p:spPr>
        <p:txBody>
          <a:bodyPr wrap="square">
            <a:spAutoFit/>
          </a:bodyPr>
          <a:lstStyle/>
          <a:p>
            <a:pPr algn="ctr"/>
            <a:r>
              <a:rPr lang="ko-KR" altLang="en-US" b="1" dirty="0"/>
              <a:t>기업이 환경</a:t>
            </a:r>
            <a:r>
              <a:rPr lang="en-US" altLang="ko-KR" b="1" dirty="0"/>
              <a:t>(</a:t>
            </a:r>
            <a:r>
              <a:rPr lang="ko-KR" altLang="en-US" b="1" dirty="0"/>
              <a:t>사회</a:t>
            </a:r>
            <a:r>
              <a:rPr lang="en-US" altLang="ko-KR" b="1" dirty="0"/>
              <a:t>)</a:t>
            </a:r>
            <a:r>
              <a:rPr lang="ko-KR" altLang="en-US" b="1" dirty="0"/>
              <a:t>에 미치는 영향</a:t>
            </a:r>
            <a:endParaRPr lang="en-US" altLang="ko-KR" b="1" dirty="0"/>
          </a:p>
          <a:p>
            <a:pPr algn="ctr"/>
            <a:r>
              <a:rPr lang="en-US" altLang="ko-KR" b="1" dirty="0"/>
              <a:t>(</a:t>
            </a:r>
            <a:r>
              <a:rPr lang="ko-KR" altLang="en-US" b="1" dirty="0"/>
              <a:t>정부</a:t>
            </a:r>
            <a:r>
              <a:rPr lang="en-US" altLang="ko-KR" b="1" dirty="0"/>
              <a:t>, </a:t>
            </a:r>
            <a:r>
              <a:rPr lang="ko-KR" altLang="en-US" b="1" dirty="0"/>
              <a:t>규제당국이 추구하는 </a:t>
            </a:r>
            <a:r>
              <a:rPr lang="en-US" altLang="ko-KR" b="1" dirty="0"/>
              <a:t>ESG)</a:t>
            </a:r>
            <a:endParaRPr lang="ko-KR" altLang="en-US" b="1" dirty="0"/>
          </a:p>
        </p:txBody>
      </p:sp>
      <p:sp>
        <p:nvSpPr>
          <p:cNvPr id="11" name="TextBox 10">
            <a:extLst>
              <a:ext uri="{FF2B5EF4-FFF2-40B4-BE49-F238E27FC236}">
                <a16:creationId xmlns:a16="http://schemas.microsoft.com/office/drawing/2014/main" id="{7E93C0F7-51DB-4E0A-BFC3-BBB84B7F6D4B}"/>
              </a:ext>
            </a:extLst>
          </p:cNvPr>
          <p:cNvSpPr txBox="1"/>
          <p:nvPr/>
        </p:nvSpPr>
        <p:spPr>
          <a:xfrm>
            <a:off x="1221124" y="1702612"/>
            <a:ext cx="4213711" cy="1368000"/>
          </a:xfrm>
          <a:prstGeom prst="rect">
            <a:avLst/>
          </a:prstGeom>
          <a:noFill/>
          <a:ln w="25400">
            <a:solidFill>
              <a:srgbClr val="FF0000"/>
            </a:solidFill>
          </a:ln>
        </p:spPr>
        <p:txBody>
          <a:bodyPr wrap="square">
            <a:spAutoFit/>
          </a:bodyPr>
          <a:lstStyle/>
          <a:p>
            <a:endParaRPr lang="ko-KR" altLang="en-US" dirty="0"/>
          </a:p>
        </p:txBody>
      </p:sp>
      <p:sp>
        <p:nvSpPr>
          <p:cNvPr id="2" name="직사각형 1"/>
          <p:cNvSpPr/>
          <p:nvPr/>
        </p:nvSpPr>
        <p:spPr>
          <a:xfrm>
            <a:off x="1395036" y="4666041"/>
            <a:ext cx="5471976" cy="757130"/>
          </a:xfrm>
          <a:prstGeom prst="rect">
            <a:avLst/>
          </a:prstGeom>
        </p:spPr>
        <p:txBody>
          <a:bodyPr wrap="square">
            <a:spAutoFit/>
          </a:bodyPr>
          <a:lstStyle/>
          <a:p>
            <a:pPr marL="285750" indent="-285750">
              <a:lnSpc>
                <a:spcPct val="120000"/>
              </a:lnSpc>
              <a:buFont typeface="Arial" panose="020B0604020202020204" pitchFamily="34" charset="0"/>
              <a:buChar char="•"/>
            </a:pPr>
            <a:r>
              <a:rPr lang="en-US" altLang="ko-KR" b="1" dirty="0">
                <a:latin typeface="+mn-ea"/>
              </a:rPr>
              <a:t>“ESG </a:t>
            </a:r>
            <a:r>
              <a:rPr lang="ko-KR" altLang="en-US" b="1" dirty="0">
                <a:latin typeface="+mn-ea"/>
              </a:rPr>
              <a:t>열풍의 중심은 </a:t>
            </a:r>
            <a:r>
              <a:rPr lang="en-US" altLang="ko-KR" b="1" dirty="0">
                <a:latin typeface="+mn-ea"/>
              </a:rPr>
              <a:t>Single Materiality </a:t>
            </a:r>
          </a:p>
          <a:p>
            <a:pPr marL="285750" indent="-285750">
              <a:lnSpc>
                <a:spcPct val="120000"/>
              </a:lnSpc>
              <a:buFont typeface="Arial" panose="020B0604020202020204" pitchFamily="34" charset="0"/>
              <a:buChar char="•"/>
            </a:pPr>
            <a:r>
              <a:rPr lang="ko-KR" altLang="en-US" b="1" dirty="0">
                <a:latin typeface="+mn-ea"/>
              </a:rPr>
              <a:t>그러나</a:t>
            </a:r>
            <a:r>
              <a:rPr lang="en-US" altLang="ko-KR" b="1" dirty="0">
                <a:latin typeface="+mn-ea"/>
              </a:rPr>
              <a:t> </a:t>
            </a:r>
            <a:r>
              <a:rPr lang="ko-KR" altLang="en-US" b="1" dirty="0">
                <a:latin typeface="+mn-ea"/>
              </a:rPr>
              <a:t>정부의 관심은 </a:t>
            </a:r>
            <a:r>
              <a:rPr lang="en-US" altLang="ko-KR" b="1" dirty="0">
                <a:latin typeface="+mn-ea"/>
              </a:rPr>
              <a:t>Double Materiality</a:t>
            </a:r>
            <a:endParaRPr lang="en-US" altLang="ko-KR" b="1" dirty="0">
              <a:latin typeface="+mn-ea"/>
              <a:sym typeface="Wingdings" panose="05000000000000000000" pitchFamily="2" charset="2"/>
            </a:endParaRPr>
          </a:p>
        </p:txBody>
      </p:sp>
      <p:sp>
        <p:nvSpPr>
          <p:cNvPr id="3" name="오른쪽 화살표 2"/>
          <p:cNvSpPr/>
          <p:nvPr/>
        </p:nvSpPr>
        <p:spPr>
          <a:xfrm>
            <a:off x="1810673" y="5807759"/>
            <a:ext cx="249382" cy="473825"/>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4" name="직사각형 13"/>
          <p:cNvSpPr/>
          <p:nvPr/>
        </p:nvSpPr>
        <p:spPr>
          <a:xfrm>
            <a:off x="2154318" y="5807759"/>
            <a:ext cx="7289640" cy="424732"/>
          </a:xfrm>
          <a:prstGeom prst="rect">
            <a:avLst/>
          </a:prstGeom>
        </p:spPr>
        <p:txBody>
          <a:bodyPr wrap="square">
            <a:spAutoFit/>
          </a:bodyPr>
          <a:lstStyle/>
          <a:p>
            <a:pPr>
              <a:lnSpc>
                <a:spcPct val="120000"/>
              </a:lnSpc>
            </a:pPr>
            <a:r>
              <a:rPr lang="ko-KR" altLang="en-US" b="1" dirty="0">
                <a:latin typeface="+mn-ea"/>
                <a:sym typeface="Wingdings" panose="05000000000000000000" pitchFamily="2" charset="2"/>
              </a:rPr>
              <a:t>두 차이를 구분없이 사용하기에 </a:t>
            </a:r>
            <a:r>
              <a:rPr lang="en-US" altLang="ko-KR" b="1" dirty="0">
                <a:latin typeface="+mn-ea"/>
                <a:sym typeface="Wingdings" panose="05000000000000000000" pitchFamily="2" charset="2"/>
              </a:rPr>
              <a:t>ESG </a:t>
            </a:r>
            <a:r>
              <a:rPr lang="ko-KR" altLang="en-US" b="1" dirty="0">
                <a:latin typeface="+mn-ea"/>
                <a:sym typeface="Wingdings" panose="05000000000000000000" pitchFamily="2" charset="2"/>
              </a:rPr>
              <a:t>실체가 모호하고 방향성 상실</a:t>
            </a:r>
            <a:endParaRPr lang="en-US" altLang="ko-KR" b="1" dirty="0">
              <a:latin typeface="+mn-ea"/>
              <a:sym typeface="Wingdings" panose="05000000000000000000" pitchFamily="2" charset="2"/>
            </a:endParaRPr>
          </a:p>
        </p:txBody>
      </p:sp>
      <p:cxnSp>
        <p:nvCxnSpPr>
          <p:cNvPr id="15" name="직선 연결선 14">
            <a:extLst>
              <a:ext uri="{FF2B5EF4-FFF2-40B4-BE49-F238E27FC236}">
                <a16:creationId xmlns:a16="http://schemas.microsoft.com/office/drawing/2014/main" id="{24DA83DC-39F4-40B0-B18D-3F5CC402F3D3}"/>
              </a:ext>
            </a:extLst>
          </p:cNvPr>
          <p:cNvCxnSpPr>
            <a:cxnSpLocks/>
          </p:cNvCxnSpPr>
          <p:nvPr/>
        </p:nvCxnSpPr>
        <p:spPr>
          <a:xfrm flipH="1">
            <a:off x="3492500" y="588203"/>
            <a:ext cx="8007350" cy="28067"/>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398438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슬라이드 번호 개체 틀 3">
            <a:extLst>
              <a:ext uri="{FF2B5EF4-FFF2-40B4-BE49-F238E27FC236}">
                <a16:creationId xmlns:a16="http://schemas.microsoft.com/office/drawing/2014/main" id="{DEF13E79-61E3-4454-B0F5-D862567F80FC}"/>
              </a:ext>
            </a:extLst>
          </p:cNvPr>
          <p:cNvSpPr>
            <a:spLocks noGrp="1"/>
          </p:cNvSpPr>
          <p:nvPr>
            <p:ph type="sldNum" sz="quarter" idx="12"/>
          </p:nvPr>
        </p:nvSpPr>
        <p:spPr>
          <a:xfrm>
            <a:off x="8610600" y="6356350"/>
            <a:ext cx="2743200" cy="365125"/>
          </a:xfrm>
        </p:spPr>
        <p:txBody>
          <a:bodyPr/>
          <a:lstStyle/>
          <a:p>
            <a:fld id="{742C9348-5ACF-40B9-901F-7F0003B996B9}" type="slidenum">
              <a:rPr lang="ko-KR" altLang="en-US" smtClean="0"/>
              <a:t>23</a:t>
            </a:fld>
            <a:endParaRPr lang="ko-KR" altLang="en-US" dirty="0"/>
          </a:p>
        </p:txBody>
      </p:sp>
      <p:sp>
        <p:nvSpPr>
          <p:cNvPr id="23" name="직사각형 22"/>
          <p:cNvSpPr/>
          <p:nvPr/>
        </p:nvSpPr>
        <p:spPr>
          <a:xfrm>
            <a:off x="751632" y="1085737"/>
            <a:ext cx="8928992" cy="369332"/>
          </a:xfrm>
          <a:prstGeom prst="rect">
            <a:avLst/>
          </a:prstGeom>
        </p:spPr>
        <p:txBody>
          <a:bodyPr wrap="square">
            <a:spAutoFit/>
          </a:bodyPr>
          <a:lstStyle/>
          <a:p>
            <a:pPr>
              <a:defRPr/>
            </a:pPr>
            <a:r>
              <a:rPr lang="ko-KR" altLang="en-US" kern="0" dirty="0">
                <a:solidFill>
                  <a:srgbClr val="000000"/>
                </a:solidFill>
                <a:latin typeface="휴먼명조"/>
                <a:ea typeface="휴먼명조"/>
              </a:rPr>
              <a:t>□ </a:t>
            </a:r>
            <a:r>
              <a:rPr lang="en-US" altLang="ko-KR" b="1" dirty="0">
                <a:latin typeface="맑은 고딕" pitchFamily="50" charset="-127"/>
              </a:rPr>
              <a:t>ESG </a:t>
            </a:r>
            <a:r>
              <a:rPr lang="ko-KR" altLang="en-US" b="1" dirty="0">
                <a:latin typeface="맑은 고딕" pitchFamily="50" charset="-127"/>
              </a:rPr>
              <a:t>열풍의 원인은 기후변화로 인한 </a:t>
            </a:r>
            <a:r>
              <a:rPr lang="en-US" altLang="ko-KR" b="1" dirty="0">
                <a:ln>
                  <a:solidFill>
                    <a:schemeClr val="accent1">
                      <a:alpha val="0"/>
                    </a:schemeClr>
                  </a:solidFill>
                </a:ln>
                <a:solidFill>
                  <a:srgbClr val="FF0000"/>
                </a:solidFill>
                <a:latin typeface="맑은 고딕" panose="020B0503020000020004" pitchFamily="50" charset="-127"/>
              </a:rPr>
              <a:t>Financial Materiality </a:t>
            </a:r>
            <a:endParaRPr lang="ko-KR" altLang="en-US" b="1" dirty="0">
              <a:solidFill>
                <a:srgbClr val="FF0000"/>
              </a:solidFill>
              <a:latin typeface="맑은 고딕" pitchFamily="50" charset="-127"/>
            </a:endParaRPr>
          </a:p>
        </p:txBody>
      </p:sp>
      <p:sp>
        <p:nvSpPr>
          <p:cNvPr id="12" name="직사각형 11">
            <a:extLst>
              <a:ext uri="{FF2B5EF4-FFF2-40B4-BE49-F238E27FC236}">
                <a16:creationId xmlns:a16="http://schemas.microsoft.com/office/drawing/2014/main" id="{58E8EE8C-8144-4118-8FCC-61F92420A3C3}"/>
              </a:ext>
            </a:extLst>
          </p:cNvPr>
          <p:cNvSpPr/>
          <p:nvPr/>
        </p:nvSpPr>
        <p:spPr>
          <a:xfrm>
            <a:off x="9317010" y="2166645"/>
            <a:ext cx="2059200" cy="3668400"/>
          </a:xfrm>
          <a:prstGeom prst="rect">
            <a:avLst/>
          </a:prstGeom>
          <a:solidFill>
            <a:srgbClr val="3AB2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1600" b="1" dirty="0">
                <a:latin typeface="+mj-lt"/>
              </a:rPr>
              <a:t>그러나 정부의 관심사는 </a:t>
            </a:r>
            <a:r>
              <a:rPr lang="en-US" altLang="ko-KR" sz="1600" b="1" dirty="0">
                <a:latin typeface="+mj-lt"/>
              </a:rPr>
              <a:t>Environmental Materiality</a:t>
            </a:r>
          </a:p>
          <a:p>
            <a:pPr algn="ctr"/>
            <a:endParaRPr lang="en-US" altLang="ko-KR" sz="1600" b="1" dirty="0">
              <a:latin typeface="+mj-lt"/>
            </a:endParaRPr>
          </a:p>
          <a:p>
            <a:pPr algn="ctr"/>
            <a:r>
              <a:rPr lang="ko-KR" altLang="en-US" sz="1600" b="1" dirty="0">
                <a:latin typeface="+mj-lt"/>
              </a:rPr>
              <a:t>환경부분에서 특히 기후변화에 초점을 맞추고 향후 </a:t>
            </a:r>
            <a:r>
              <a:rPr lang="en-US" altLang="ko-KR" sz="1600" b="1" dirty="0">
                <a:latin typeface="+mj-lt"/>
              </a:rPr>
              <a:t>2050</a:t>
            </a:r>
            <a:r>
              <a:rPr lang="ko-KR" altLang="en-US" sz="1600" b="1" dirty="0">
                <a:latin typeface="+mj-lt"/>
              </a:rPr>
              <a:t>년까지 탄소 </a:t>
            </a:r>
            <a:r>
              <a:rPr lang="en-US" altLang="ko-KR" sz="1600" b="1" dirty="0">
                <a:latin typeface="+mj-lt"/>
              </a:rPr>
              <a:t>Net Zero</a:t>
            </a:r>
            <a:r>
              <a:rPr lang="ko-KR" altLang="en-US" sz="1600" b="1" dirty="0">
                <a:latin typeface="+mj-lt"/>
              </a:rPr>
              <a:t>를 유지하기 위한 정책 수행</a:t>
            </a:r>
            <a:endParaRPr lang="en-US" altLang="ko-KR" sz="1600" b="1" dirty="0">
              <a:latin typeface="+mj-lt"/>
            </a:endParaRPr>
          </a:p>
          <a:p>
            <a:pPr algn="ctr"/>
            <a:r>
              <a:rPr lang="en-US" altLang="ko-KR" sz="1600" b="1" dirty="0">
                <a:latin typeface="+mj-lt"/>
              </a:rPr>
              <a:t>(</a:t>
            </a:r>
            <a:r>
              <a:rPr lang="ko-KR" altLang="en-US" sz="1600" b="1" dirty="0" err="1">
                <a:latin typeface="+mj-lt"/>
              </a:rPr>
              <a:t>기재부</a:t>
            </a:r>
            <a:r>
              <a:rPr lang="en-US" altLang="ko-KR" sz="1600" b="1" dirty="0">
                <a:latin typeface="+mj-lt"/>
              </a:rPr>
              <a:t>, </a:t>
            </a:r>
            <a:r>
              <a:rPr lang="ko-KR" altLang="en-US" sz="1600" b="1" dirty="0">
                <a:latin typeface="+mj-lt"/>
              </a:rPr>
              <a:t>환경부 등</a:t>
            </a:r>
            <a:r>
              <a:rPr lang="en-US" altLang="ko-KR" sz="1600" b="1" dirty="0">
                <a:latin typeface="+mj-lt"/>
              </a:rPr>
              <a:t>)</a:t>
            </a:r>
            <a:endParaRPr lang="ko-KR" altLang="en-US" sz="1600" b="1" dirty="0">
              <a:latin typeface="+mj-lt"/>
            </a:endParaRPr>
          </a:p>
          <a:p>
            <a:pPr algn="ctr"/>
            <a:endParaRPr lang="ko-KR" altLang="en-US" sz="1600" dirty="0"/>
          </a:p>
        </p:txBody>
      </p:sp>
      <p:sp>
        <p:nvSpPr>
          <p:cNvPr id="13" name="직사각형 12">
            <a:extLst>
              <a:ext uri="{FF2B5EF4-FFF2-40B4-BE49-F238E27FC236}">
                <a16:creationId xmlns:a16="http://schemas.microsoft.com/office/drawing/2014/main" id="{21FFB471-B23D-49B6-B37B-4583C4AF6494}"/>
              </a:ext>
            </a:extLst>
          </p:cNvPr>
          <p:cNvSpPr/>
          <p:nvPr/>
        </p:nvSpPr>
        <p:spPr>
          <a:xfrm>
            <a:off x="935819" y="1761374"/>
            <a:ext cx="5308701" cy="399600"/>
          </a:xfrm>
          <a:prstGeom prst="rect">
            <a:avLst/>
          </a:prstGeom>
          <a:solidFill>
            <a:srgbClr val="69C2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b="1" dirty="0">
                <a:solidFill>
                  <a:schemeClr val="bg1"/>
                </a:solidFill>
              </a:rPr>
              <a:t>환경이 기업에 미치는 영향</a:t>
            </a:r>
          </a:p>
        </p:txBody>
      </p:sp>
      <p:sp>
        <p:nvSpPr>
          <p:cNvPr id="14" name="직사각형 13">
            <a:extLst>
              <a:ext uri="{FF2B5EF4-FFF2-40B4-BE49-F238E27FC236}">
                <a16:creationId xmlns:a16="http://schemas.microsoft.com/office/drawing/2014/main" id="{BADABC18-D2B1-4992-AF18-1970066210D7}"/>
              </a:ext>
            </a:extLst>
          </p:cNvPr>
          <p:cNvSpPr/>
          <p:nvPr/>
        </p:nvSpPr>
        <p:spPr>
          <a:xfrm>
            <a:off x="6250869" y="1761374"/>
            <a:ext cx="5125341" cy="399600"/>
          </a:xfrm>
          <a:prstGeom prst="rect">
            <a:avLst/>
          </a:prstGeom>
          <a:solidFill>
            <a:srgbClr val="3AB2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b="1" dirty="0">
                <a:solidFill>
                  <a:schemeClr val="bg1"/>
                </a:solidFill>
              </a:rPr>
              <a:t>기업이 환경에 미치는 영향</a:t>
            </a:r>
          </a:p>
        </p:txBody>
      </p:sp>
      <p:pic>
        <p:nvPicPr>
          <p:cNvPr id="15" name="그림 14">
            <a:extLst>
              <a:ext uri="{FF2B5EF4-FFF2-40B4-BE49-F238E27FC236}">
                <a16:creationId xmlns:a16="http://schemas.microsoft.com/office/drawing/2014/main" id="{CBFFADC7-9E53-45FF-8E58-F57A12A5022E}"/>
              </a:ext>
            </a:extLst>
          </p:cNvPr>
          <p:cNvPicPr>
            <a:picLocks noChangeAspect="1"/>
          </p:cNvPicPr>
          <p:nvPr/>
        </p:nvPicPr>
        <p:blipFill>
          <a:blip r:embed="rId2"/>
          <a:stretch>
            <a:fillRect/>
          </a:stretch>
        </p:blipFill>
        <p:spPr>
          <a:xfrm>
            <a:off x="3001162" y="2168235"/>
            <a:ext cx="6309708" cy="3896245"/>
          </a:xfrm>
          <a:prstGeom prst="rect">
            <a:avLst/>
          </a:prstGeom>
        </p:spPr>
      </p:pic>
      <p:cxnSp>
        <p:nvCxnSpPr>
          <p:cNvPr id="16" name="직선 연결선 15">
            <a:extLst>
              <a:ext uri="{FF2B5EF4-FFF2-40B4-BE49-F238E27FC236}">
                <a16:creationId xmlns:a16="http://schemas.microsoft.com/office/drawing/2014/main" id="{5BCEFA7F-6304-4675-9BC3-51D763454A7B}"/>
              </a:ext>
            </a:extLst>
          </p:cNvPr>
          <p:cNvCxnSpPr>
            <a:cxnSpLocks/>
          </p:cNvCxnSpPr>
          <p:nvPr/>
        </p:nvCxnSpPr>
        <p:spPr>
          <a:xfrm>
            <a:off x="6244520" y="2149185"/>
            <a:ext cx="0" cy="1642645"/>
          </a:xfrm>
          <a:prstGeom prst="line">
            <a:avLst/>
          </a:prstGeom>
          <a:ln w="127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17" name="직선 연결선 16">
            <a:extLst>
              <a:ext uri="{FF2B5EF4-FFF2-40B4-BE49-F238E27FC236}">
                <a16:creationId xmlns:a16="http://schemas.microsoft.com/office/drawing/2014/main" id="{81FB3D9A-FCF6-43CA-B75F-3934D372649E}"/>
              </a:ext>
            </a:extLst>
          </p:cNvPr>
          <p:cNvCxnSpPr>
            <a:cxnSpLocks/>
          </p:cNvCxnSpPr>
          <p:nvPr/>
        </p:nvCxnSpPr>
        <p:spPr>
          <a:xfrm>
            <a:off x="6244520" y="4060535"/>
            <a:ext cx="0" cy="1775995"/>
          </a:xfrm>
          <a:prstGeom prst="line">
            <a:avLst/>
          </a:prstGeom>
          <a:ln w="127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18" name="직선 연결선 17">
            <a:extLst>
              <a:ext uri="{FF2B5EF4-FFF2-40B4-BE49-F238E27FC236}">
                <a16:creationId xmlns:a16="http://schemas.microsoft.com/office/drawing/2014/main" id="{F10F0C4C-287E-43E7-A05E-B4C47BF07A89}"/>
              </a:ext>
            </a:extLst>
          </p:cNvPr>
          <p:cNvCxnSpPr>
            <a:cxnSpLocks/>
          </p:cNvCxnSpPr>
          <p:nvPr/>
        </p:nvCxnSpPr>
        <p:spPr>
          <a:xfrm>
            <a:off x="3001162" y="5582530"/>
            <a:ext cx="3243358" cy="0"/>
          </a:xfrm>
          <a:prstGeom prst="line">
            <a:avLst/>
          </a:prstGeom>
          <a:ln w="127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19" name="직선 연결선 18">
            <a:extLst>
              <a:ext uri="{FF2B5EF4-FFF2-40B4-BE49-F238E27FC236}">
                <a16:creationId xmlns:a16="http://schemas.microsoft.com/office/drawing/2014/main" id="{771C7664-16E4-42F8-AB61-78D597A26BA6}"/>
              </a:ext>
            </a:extLst>
          </p:cNvPr>
          <p:cNvCxnSpPr>
            <a:cxnSpLocks/>
          </p:cNvCxnSpPr>
          <p:nvPr/>
        </p:nvCxnSpPr>
        <p:spPr>
          <a:xfrm>
            <a:off x="3001162" y="5836530"/>
            <a:ext cx="6309708" cy="0"/>
          </a:xfrm>
          <a:prstGeom prst="line">
            <a:avLst/>
          </a:prstGeom>
          <a:ln w="1270">
            <a:solidFill>
              <a:srgbClr val="FFFFFF"/>
            </a:solidFill>
          </a:ln>
        </p:spPr>
        <p:style>
          <a:lnRef idx="1">
            <a:schemeClr val="accent1"/>
          </a:lnRef>
          <a:fillRef idx="0">
            <a:schemeClr val="accent1"/>
          </a:fillRef>
          <a:effectRef idx="0">
            <a:schemeClr val="accent1"/>
          </a:effectRef>
          <a:fontRef idx="minor">
            <a:schemeClr val="tx1"/>
          </a:fontRef>
        </p:style>
      </p:cxnSp>
      <p:sp>
        <p:nvSpPr>
          <p:cNvPr id="24" name="직사각형 23">
            <a:extLst>
              <a:ext uri="{FF2B5EF4-FFF2-40B4-BE49-F238E27FC236}">
                <a16:creationId xmlns:a16="http://schemas.microsoft.com/office/drawing/2014/main" id="{67E08B86-82E5-42E0-A1C7-773EFA2DF45B}"/>
              </a:ext>
            </a:extLst>
          </p:cNvPr>
          <p:cNvSpPr/>
          <p:nvPr/>
        </p:nvSpPr>
        <p:spPr>
          <a:xfrm>
            <a:off x="935819" y="2166645"/>
            <a:ext cx="2058994" cy="3415885"/>
          </a:xfrm>
          <a:prstGeom prst="rect">
            <a:avLst/>
          </a:prstGeom>
          <a:solidFill>
            <a:srgbClr val="69C2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1600" b="1" dirty="0">
                <a:latin typeface="+mj-lt"/>
              </a:rPr>
              <a:t>기후변화</a:t>
            </a:r>
            <a:r>
              <a:rPr lang="en-US" altLang="ko-KR" sz="1600" b="1" dirty="0">
                <a:latin typeface="+mj-lt"/>
              </a:rPr>
              <a:t>(</a:t>
            </a:r>
            <a:r>
              <a:rPr lang="ko-KR" altLang="en-US" sz="1600" b="1" dirty="0">
                <a:latin typeface="+mj-lt"/>
              </a:rPr>
              <a:t>환경</a:t>
            </a:r>
            <a:r>
              <a:rPr lang="en-US" altLang="ko-KR" sz="1600" b="1" dirty="0">
                <a:latin typeface="+mj-lt"/>
              </a:rPr>
              <a:t>)</a:t>
            </a:r>
            <a:r>
              <a:rPr lang="ko-KR" altLang="en-US" sz="1600" b="1" dirty="0">
                <a:latin typeface="+mj-lt"/>
              </a:rPr>
              <a:t>가 기업의 성과에 미치는 영향에 대해서 높은 관심을 가짐</a:t>
            </a:r>
            <a:endParaRPr lang="en-US" altLang="ko-KR" sz="1600" b="1" dirty="0">
              <a:latin typeface="+mj-lt"/>
            </a:endParaRPr>
          </a:p>
          <a:p>
            <a:pPr algn="ctr"/>
            <a:r>
              <a:rPr lang="en-US" altLang="ko-KR" sz="1600" b="1" dirty="0">
                <a:latin typeface="+mj-lt"/>
              </a:rPr>
              <a:t>(</a:t>
            </a:r>
            <a:r>
              <a:rPr lang="ko-KR" altLang="en-US" sz="1600" b="1" dirty="0">
                <a:latin typeface="+mj-lt"/>
              </a:rPr>
              <a:t>투자자</a:t>
            </a:r>
            <a:r>
              <a:rPr lang="en-US" altLang="ko-KR" sz="1600" b="1" dirty="0">
                <a:latin typeface="+mj-lt"/>
              </a:rPr>
              <a:t>, IFRS, </a:t>
            </a:r>
            <a:r>
              <a:rPr lang="ko-KR" altLang="en-US" sz="1600" b="1" dirty="0">
                <a:latin typeface="+mj-lt"/>
              </a:rPr>
              <a:t>채권자</a:t>
            </a:r>
            <a:r>
              <a:rPr lang="en-US" altLang="ko-KR" sz="1600" b="1" dirty="0">
                <a:latin typeface="+mj-lt"/>
              </a:rPr>
              <a:t>, </a:t>
            </a:r>
            <a:r>
              <a:rPr lang="ko-KR" altLang="en-US" sz="1600" b="1" dirty="0" err="1">
                <a:latin typeface="+mj-lt"/>
              </a:rPr>
              <a:t>금융위</a:t>
            </a:r>
            <a:r>
              <a:rPr lang="en-US" altLang="ko-KR" sz="1600" b="1" dirty="0">
                <a:latin typeface="+mj-lt"/>
              </a:rPr>
              <a:t>, </a:t>
            </a:r>
            <a:r>
              <a:rPr lang="ko-KR" altLang="en-US" sz="1600" b="1" dirty="0">
                <a:latin typeface="+mj-lt"/>
              </a:rPr>
              <a:t>한국거래소 등</a:t>
            </a:r>
            <a:r>
              <a:rPr lang="en-US" altLang="ko-KR" sz="1600" b="1" dirty="0">
                <a:latin typeface="+mj-lt"/>
              </a:rPr>
              <a:t>)</a:t>
            </a:r>
            <a:endParaRPr lang="ko-KR" altLang="en-US" sz="1600" b="1" dirty="0">
              <a:latin typeface="+mj-lt"/>
            </a:endParaRPr>
          </a:p>
        </p:txBody>
      </p:sp>
      <p:sp>
        <p:nvSpPr>
          <p:cNvPr id="25" name="직사각형 24">
            <a:extLst>
              <a:ext uri="{FF2B5EF4-FFF2-40B4-BE49-F238E27FC236}">
                <a16:creationId xmlns:a16="http://schemas.microsoft.com/office/drawing/2014/main" id="{736C192E-FF1C-46C6-9D3D-6F9595AB6F87}"/>
              </a:ext>
            </a:extLst>
          </p:cNvPr>
          <p:cNvSpPr/>
          <p:nvPr/>
        </p:nvSpPr>
        <p:spPr>
          <a:xfrm>
            <a:off x="935819" y="5591730"/>
            <a:ext cx="2058994" cy="244800"/>
          </a:xfrm>
          <a:prstGeom prst="rect">
            <a:avLst/>
          </a:prstGeom>
          <a:solidFill>
            <a:srgbClr val="8CC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b="1" dirty="0">
              <a:latin typeface="+mj-lt"/>
            </a:endParaRPr>
          </a:p>
        </p:txBody>
      </p:sp>
      <p:sp>
        <p:nvSpPr>
          <p:cNvPr id="26" name="직사각형 25">
            <a:extLst>
              <a:ext uri="{FF2B5EF4-FFF2-40B4-BE49-F238E27FC236}">
                <a16:creationId xmlns:a16="http://schemas.microsoft.com/office/drawing/2014/main" id="{236A387B-BD8A-4ECE-BBF0-C847608CE1EE}"/>
              </a:ext>
            </a:extLst>
          </p:cNvPr>
          <p:cNvSpPr/>
          <p:nvPr/>
        </p:nvSpPr>
        <p:spPr>
          <a:xfrm>
            <a:off x="935819" y="5844880"/>
            <a:ext cx="2058994" cy="219600"/>
          </a:xfrm>
          <a:prstGeom prst="rect">
            <a:avLst/>
          </a:prstGeom>
          <a:solidFill>
            <a:srgbClr val="1FA6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b="1" dirty="0">
              <a:latin typeface="+mj-lt"/>
            </a:endParaRPr>
          </a:p>
        </p:txBody>
      </p:sp>
      <p:sp>
        <p:nvSpPr>
          <p:cNvPr id="27" name="직사각형 26">
            <a:extLst>
              <a:ext uri="{FF2B5EF4-FFF2-40B4-BE49-F238E27FC236}">
                <a16:creationId xmlns:a16="http://schemas.microsoft.com/office/drawing/2014/main" id="{6EB32637-064C-4657-96BE-94E3F8A4FB58}"/>
              </a:ext>
            </a:extLst>
          </p:cNvPr>
          <p:cNvSpPr/>
          <p:nvPr/>
        </p:nvSpPr>
        <p:spPr>
          <a:xfrm>
            <a:off x="9317010" y="5844880"/>
            <a:ext cx="2058994" cy="219600"/>
          </a:xfrm>
          <a:prstGeom prst="rect">
            <a:avLst/>
          </a:prstGeom>
          <a:solidFill>
            <a:srgbClr val="1FA6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b="1" dirty="0">
              <a:latin typeface="+mj-lt"/>
            </a:endParaRPr>
          </a:p>
        </p:txBody>
      </p:sp>
      <p:sp>
        <p:nvSpPr>
          <p:cNvPr id="28" name="TextBox 27">
            <a:extLst>
              <a:ext uri="{FF2B5EF4-FFF2-40B4-BE49-F238E27FC236}">
                <a16:creationId xmlns:a16="http://schemas.microsoft.com/office/drawing/2014/main" id="{7E93C0F7-51DB-4E0A-BFC3-BBB84B7F6D4B}"/>
              </a:ext>
            </a:extLst>
          </p:cNvPr>
          <p:cNvSpPr txBox="1"/>
          <p:nvPr/>
        </p:nvSpPr>
        <p:spPr>
          <a:xfrm>
            <a:off x="929470" y="1766102"/>
            <a:ext cx="5315050" cy="4062077"/>
          </a:xfrm>
          <a:prstGeom prst="rect">
            <a:avLst/>
          </a:prstGeom>
          <a:noFill/>
          <a:ln w="25400">
            <a:solidFill>
              <a:srgbClr val="FF0000"/>
            </a:solidFill>
          </a:ln>
        </p:spPr>
        <p:txBody>
          <a:bodyPr wrap="square">
            <a:spAutoFit/>
          </a:bodyPr>
          <a:lstStyle/>
          <a:p>
            <a:endParaRPr lang="ko-KR" altLang="en-US" dirty="0"/>
          </a:p>
        </p:txBody>
      </p:sp>
      <p:sp>
        <p:nvSpPr>
          <p:cNvPr id="30" name="직사각형 29">
            <a:extLst>
              <a:ext uri="{FF2B5EF4-FFF2-40B4-BE49-F238E27FC236}">
                <a16:creationId xmlns:a16="http://schemas.microsoft.com/office/drawing/2014/main" id="{1353836F-B0BF-408A-9ECA-4BAF89DFC538}"/>
              </a:ext>
            </a:extLst>
          </p:cNvPr>
          <p:cNvSpPr/>
          <p:nvPr/>
        </p:nvSpPr>
        <p:spPr>
          <a:xfrm>
            <a:off x="929470" y="303295"/>
            <a:ext cx="4094216" cy="454292"/>
          </a:xfrm>
          <a:prstGeom prst="rect">
            <a:avLst/>
          </a:prstGeom>
        </p:spPr>
        <p:txBody>
          <a:bodyPr wrap="square">
            <a:spAutoFit/>
          </a:bodyPr>
          <a:lstStyle/>
          <a:p>
            <a:pPr>
              <a:lnSpc>
                <a:spcPct val="150000"/>
              </a:lnSpc>
            </a:pPr>
            <a:r>
              <a:rPr lang="en-US" altLang="ko-KR" b="1" dirty="0">
                <a:latin typeface="+mn-ea"/>
                <a:cs typeface="Times New Roman" pitchFamily="18" charset="0"/>
              </a:rPr>
              <a:t>Materiality </a:t>
            </a:r>
            <a:r>
              <a:rPr lang="ko-KR" altLang="en-US" b="1" dirty="0">
                <a:latin typeface="+mn-ea"/>
                <a:cs typeface="Times New Roman" pitchFamily="18" charset="0"/>
              </a:rPr>
              <a:t>의</a:t>
            </a:r>
            <a:r>
              <a:rPr lang="en-US" altLang="ko-KR" b="1" dirty="0">
                <a:latin typeface="+mn-ea"/>
                <a:cs typeface="Times New Roman" pitchFamily="18" charset="0"/>
              </a:rPr>
              <a:t> </a:t>
            </a:r>
            <a:r>
              <a:rPr lang="ko-KR" altLang="en-US" b="1" dirty="0">
                <a:latin typeface="+mn-ea"/>
                <a:cs typeface="Times New Roman" pitchFamily="18" charset="0"/>
              </a:rPr>
              <a:t>이해</a:t>
            </a:r>
          </a:p>
        </p:txBody>
      </p:sp>
      <p:sp>
        <p:nvSpPr>
          <p:cNvPr id="31" name="직사각형 30">
            <a:extLst>
              <a:ext uri="{FF2B5EF4-FFF2-40B4-BE49-F238E27FC236}">
                <a16:creationId xmlns:a16="http://schemas.microsoft.com/office/drawing/2014/main" id="{F140986D-4E74-4C9F-B86D-ECBB45CB4F38}"/>
              </a:ext>
            </a:extLst>
          </p:cNvPr>
          <p:cNvSpPr/>
          <p:nvPr/>
        </p:nvSpPr>
        <p:spPr>
          <a:xfrm>
            <a:off x="503808" y="208614"/>
            <a:ext cx="495649" cy="585288"/>
          </a:xfrm>
          <a:prstGeom prst="rect">
            <a:avLst/>
          </a:prstGeom>
        </p:spPr>
        <p:txBody>
          <a:bodyPr wrap="none">
            <a:spAutoFit/>
          </a:bodyPr>
          <a:lstStyle/>
          <a:p>
            <a:pPr>
              <a:lnSpc>
                <a:spcPct val="150000"/>
              </a:lnSpc>
            </a:pPr>
            <a:r>
              <a:rPr lang="en-US" altLang="ko-KR" sz="2426" b="1" dirty="0">
                <a:solidFill>
                  <a:schemeClr val="bg1">
                    <a:lumMod val="75000"/>
                  </a:schemeClr>
                </a:solidFill>
                <a:latin typeface="Times New Roman" pitchFamily="18" charset="0"/>
                <a:ea typeface="맑은 고딕" pitchFamily="50" charset="-127"/>
                <a:cs typeface="Times New Roman" pitchFamily="18" charset="0"/>
              </a:rPr>
              <a:t>0</a:t>
            </a:r>
            <a:r>
              <a:rPr lang="en-US" altLang="ko-KR" sz="2426" b="1" dirty="0">
                <a:solidFill>
                  <a:srgbClr val="C00000"/>
                </a:solidFill>
                <a:latin typeface="Times New Roman" pitchFamily="18" charset="0"/>
                <a:ea typeface="맑은 고딕" pitchFamily="50" charset="-127"/>
                <a:cs typeface="Times New Roman" pitchFamily="18" charset="0"/>
              </a:rPr>
              <a:t>3</a:t>
            </a:r>
          </a:p>
        </p:txBody>
      </p:sp>
      <p:cxnSp>
        <p:nvCxnSpPr>
          <p:cNvPr id="20" name="직선 연결선 19">
            <a:extLst>
              <a:ext uri="{FF2B5EF4-FFF2-40B4-BE49-F238E27FC236}">
                <a16:creationId xmlns:a16="http://schemas.microsoft.com/office/drawing/2014/main" id="{EB83B84D-CD03-46F1-BF7D-820062F4A41B}"/>
              </a:ext>
            </a:extLst>
          </p:cNvPr>
          <p:cNvCxnSpPr>
            <a:cxnSpLocks/>
          </p:cNvCxnSpPr>
          <p:nvPr/>
        </p:nvCxnSpPr>
        <p:spPr>
          <a:xfrm flipH="1">
            <a:off x="3492500" y="588203"/>
            <a:ext cx="8007350" cy="28067"/>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200376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슬라이드 번호 개체 틀 3">
            <a:extLst>
              <a:ext uri="{FF2B5EF4-FFF2-40B4-BE49-F238E27FC236}">
                <a16:creationId xmlns:a16="http://schemas.microsoft.com/office/drawing/2014/main" id="{DEF13E79-61E3-4454-B0F5-D862567F80FC}"/>
              </a:ext>
            </a:extLst>
          </p:cNvPr>
          <p:cNvSpPr>
            <a:spLocks noGrp="1"/>
          </p:cNvSpPr>
          <p:nvPr>
            <p:ph type="sldNum" sz="quarter" idx="12"/>
          </p:nvPr>
        </p:nvSpPr>
        <p:spPr>
          <a:xfrm>
            <a:off x="8610600" y="6356350"/>
            <a:ext cx="2743200" cy="365125"/>
          </a:xfrm>
        </p:spPr>
        <p:txBody>
          <a:bodyPr/>
          <a:lstStyle/>
          <a:p>
            <a:fld id="{742C9348-5ACF-40B9-901F-7F0003B996B9}" type="slidenum">
              <a:rPr lang="ko-KR" altLang="en-US" smtClean="0"/>
              <a:t>24</a:t>
            </a:fld>
            <a:endParaRPr lang="ko-KR" altLang="en-US" dirty="0"/>
          </a:p>
        </p:txBody>
      </p:sp>
      <p:sp>
        <p:nvSpPr>
          <p:cNvPr id="30" name="직사각형 29">
            <a:extLst>
              <a:ext uri="{FF2B5EF4-FFF2-40B4-BE49-F238E27FC236}">
                <a16:creationId xmlns:a16="http://schemas.microsoft.com/office/drawing/2014/main" id="{1353836F-B0BF-408A-9ECA-4BAF89DFC538}"/>
              </a:ext>
            </a:extLst>
          </p:cNvPr>
          <p:cNvSpPr/>
          <p:nvPr/>
        </p:nvSpPr>
        <p:spPr>
          <a:xfrm>
            <a:off x="929470" y="303295"/>
            <a:ext cx="4094216" cy="454292"/>
          </a:xfrm>
          <a:prstGeom prst="rect">
            <a:avLst/>
          </a:prstGeom>
        </p:spPr>
        <p:txBody>
          <a:bodyPr wrap="square">
            <a:spAutoFit/>
          </a:bodyPr>
          <a:lstStyle/>
          <a:p>
            <a:pPr>
              <a:lnSpc>
                <a:spcPct val="150000"/>
              </a:lnSpc>
            </a:pPr>
            <a:r>
              <a:rPr lang="en-US" altLang="ko-KR" b="1" dirty="0">
                <a:latin typeface="+mn-ea"/>
                <a:cs typeface="Times New Roman" pitchFamily="18" charset="0"/>
              </a:rPr>
              <a:t>Materiality </a:t>
            </a:r>
            <a:r>
              <a:rPr lang="ko-KR" altLang="en-US" b="1" dirty="0">
                <a:latin typeface="+mn-ea"/>
                <a:cs typeface="Times New Roman" pitchFamily="18" charset="0"/>
              </a:rPr>
              <a:t>의</a:t>
            </a:r>
            <a:r>
              <a:rPr lang="en-US" altLang="ko-KR" b="1" dirty="0">
                <a:latin typeface="+mn-ea"/>
                <a:cs typeface="Times New Roman" pitchFamily="18" charset="0"/>
              </a:rPr>
              <a:t> </a:t>
            </a:r>
            <a:r>
              <a:rPr lang="ko-KR" altLang="en-US" b="1" dirty="0">
                <a:latin typeface="+mn-ea"/>
                <a:cs typeface="Times New Roman" pitchFamily="18" charset="0"/>
              </a:rPr>
              <a:t>이해</a:t>
            </a:r>
          </a:p>
        </p:txBody>
      </p:sp>
      <p:sp>
        <p:nvSpPr>
          <p:cNvPr id="31" name="직사각형 30">
            <a:extLst>
              <a:ext uri="{FF2B5EF4-FFF2-40B4-BE49-F238E27FC236}">
                <a16:creationId xmlns:a16="http://schemas.microsoft.com/office/drawing/2014/main" id="{F140986D-4E74-4C9F-B86D-ECBB45CB4F38}"/>
              </a:ext>
            </a:extLst>
          </p:cNvPr>
          <p:cNvSpPr/>
          <p:nvPr/>
        </p:nvSpPr>
        <p:spPr>
          <a:xfrm>
            <a:off x="503808" y="208614"/>
            <a:ext cx="495649" cy="585288"/>
          </a:xfrm>
          <a:prstGeom prst="rect">
            <a:avLst/>
          </a:prstGeom>
        </p:spPr>
        <p:txBody>
          <a:bodyPr wrap="none">
            <a:spAutoFit/>
          </a:bodyPr>
          <a:lstStyle/>
          <a:p>
            <a:pPr>
              <a:lnSpc>
                <a:spcPct val="150000"/>
              </a:lnSpc>
            </a:pPr>
            <a:r>
              <a:rPr lang="en-US" altLang="ko-KR" sz="2426" b="1" dirty="0">
                <a:solidFill>
                  <a:schemeClr val="bg1">
                    <a:lumMod val="75000"/>
                  </a:schemeClr>
                </a:solidFill>
                <a:latin typeface="Times New Roman" pitchFamily="18" charset="0"/>
                <a:ea typeface="맑은 고딕" pitchFamily="50" charset="-127"/>
                <a:cs typeface="Times New Roman" pitchFamily="18" charset="0"/>
              </a:rPr>
              <a:t>0</a:t>
            </a:r>
            <a:r>
              <a:rPr lang="en-US" altLang="ko-KR" sz="2426" b="1" dirty="0">
                <a:solidFill>
                  <a:srgbClr val="C00000"/>
                </a:solidFill>
                <a:latin typeface="Times New Roman" pitchFamily="18" charset="0"/>
                <a:ea typeface="맑은 고딕" pitchFamily="50" charset="-127"/>
                <a:cs typeface="Times New Roman" pitchFamily="18" charset="0"/>
              </a:rPr>
              <a:t>3</a:t>
            </a:r>
          </a:p>
        </p:txBody>
      </p:sp>
      <p:sp>
        <p:nvSpPr>
          <p:cNvPr id="20" name="직사각형 19">
            <a:extLst>
              <a:ext uri="{FF2B5EF4-FFF2-40B4-BE49-F238E27FC236}">
                <a16:creationId xmlns:a16="http://schemas.microsoft.com/office/drawing/2014/main" id="{302DFBA9-0DDF-4197-8894-B5EBF19FD809}"/>
              </a:ext>
            </a:extLst>
          </p:cNvPr>
          <p:cNvSpPr/>
          <p:nvPr/>
        </p:nvSpPr>
        <p:spPr>
          <a:xfrm>
            <a:off x="751632" y="1085737"/>
            <a:ext cx="8928992" cy="369332"/>
          </a:xfrm>
          <a:prstGeom prst="rect">
            <a:avLst/>
          </a:prstGeom>
        </p:spPr>
        <p:txBody>
          <a:bodyPr wrap="square">
            <a:spAutoFit/>
          </a:bodyPr>
          <a:lstStyle/>
          <a:p>
            <a:pPr>
              <a:defRPr/>
            </a:pPr>
            <a:r>
              <a:rPr lang="ko-KR" altLang="en-US" kern="0" dirty="0">
                <a:solidFill>
                  <a:srgbClr val="000000"/>
                </a:solidFill>
                <a:latin typeface="휴먼명조"/>
                <a:ea typeface="휴먼명조"/>
              </a:rPr>
              <a:t>□ </a:t>
            </a:r>
            <a:r>
              <a:rPr lang="en-US" altLang="ko-KR" b="1" dirty="0">
                <a:latin typeface="맑은 고딕" pitchFamily="50" charset="-127"/>
              </a:rPr>
              <a:t>ESG </a:t>
            </a:r>
            <a:r>
              <a:rPr lang="ko-KR" altLang="en-US" b="1" dirty="0">
                <a:latin typeface="맑은 고딕" pitchFamily="50" charset="-127"/>
              </a:rPr>
              <a:t>열풍의 원인은 기후변화로 인한 </a:t>
            </a:r>
            <a:r>
              <a:rPr lang="en-US" altLang="ko-KR" b="1" dirty="0">
                <a:ln>
                  <a:solidFill>
                    <a:schemeClr val="accent1">
                      <a:alpha val="0"/>
                    </a:schemeClr>
                  </a:solidFill>
                </a:ln>
                <a:solidFill>
                  <a:srgbClr val="FF0000"/>
                </a:solidFill>
                <a:latin typeface="맑은 고딕" panose="020B0503020000020004" pitchFamily="50" charset="-127"/>
              </a:rPr>
              <a:t>Financial (or</a:t>
            </a:r>
            <a:r>
              <a:rPr lang="ko-KR" altLang="en-US" b="1" dirty="0">
                <a:ln>
                  <a:solidFill>
                    <a:schemeClr val="accent1">
                      <a:alpha val="0"/>
                    </a:schemeClr>
                  </a:solidFill>
                </a:ln>
                <a:solidFill>
                  <a:srgbClr val="FF0000"/>
                </a:solidFill>
                <a:latin typeface="맑은 고딕" panose="020B0503020000020004" pitchFamily="50" charset="-127"/>
              </a:rPr>
              <a:t> </a:t>
            </a:r>
            <a:r>
              <a:rPr lang="en-US" altLang="ko-KR" b="1" dirty="0">
                <a:ln>
                  <a:solidFill>
                    <a:schemeClr val="accent1">
                      <a:alpha val="0"/>
                    </a:schemeClr>
                  </a:solidFill>
                </a:ln>
                <a:solidFill>
                  <a:srgbClr val="FF0000"/>
                </a:solidFill>
                <a:latin typeface="맑은 고딕" panose="020B0503020000020004" pitchFamily="50" charset="-127"/>
              </a:rPr>
              <a:t>Single) Materiality </a:t>
            </a:r>
            <a:endParaRPr lang="ko-KR" altLang="en-US" b="1" dirty="0">
              <a:solidFill>
                <a:srgbClr val="FF0000"/>
              </a:solidFill>
              <a:latin typeface="맑은 고딕" pitchFamily="50" charset="-127"/>
            </a:endParaRPr>
          </a:p>
        </p:txBody>
      </p:sp>
      <p:pic>
        <p:nvPicPr>
          <p:cNvPr id="21" name="Picture 2" descr="Double materiality&amp;#39;: what is it and why does it matter? - Grantham Research  Institute on climate change and the environment">
            <a:extLst>
              <a:ext uri="{FF2B5EF4-FFF2-40B4-BE49-F238E27FC236}">
                <a16:creationId xmlns:a16="http://schemas.microsoft.com/office/drawing/2014/main" id="{35E42589-1436-4285-A646-4A5844DDFC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6116" y="1601979"/>
            <a:ext cx="4280455" cy="2841094"/>
          </a:xfrm>
          <a:prstGeom prst="rect">
            <a:avLst/>
          </a:prstGeom>
          <a:noFill/>
          <a:extLst>
            <a:ext uri="{909E8E84-426E-40DD-AFC4-6F175D3DCCD1}">
              <a14:hiddenFill xmlns:a14="http://schemas.microsoft.com/office/drawing/2010/main">
                <a:solidFill>
                  <a:srgbClr val="FFFFFF"/>
                </a:solidFill>
              </a14:hiddenFill>
            </a:ext>
          </a:extLst>
        </p:spPr>
      </p:pic>
      <p:sp>
        <p:nvSpPr>
          <p:cNvPr id="32" name="직사각형 31">
            <a:extLst>
              <a:ext uri="{FF2B5EF4-FFF2-40B4-BE49-F238E27FC236}">
                <a16:creationId xmlns:a16="http://schemas.microsoft.com/office/drawing/2014/main" id="{06E98242-86A9-461F-91F4-6566C08B6D10}"/>
              </a:ext>
            </a:extLst>
          </p:cNvPr>
          <p:cNvSpPr/>
          <p:nvPr/>
        </p:nvSpPr>
        <p:spPr>
          <a:xfrm>
            <a:off x="6096000" y="2737389"/>
            <a:ext cx="4040600" cy="646331"/>
          </a:xfrm>
          <a:prstGeom prst="rect">
            <a:avLst/>
          </a:prstGeom>
        </p:spPr>
        <p:txBody>
          <a:bodyPr wrap="square">
            <a:spAutoFit/>
          </a:bodyPr>
          <a:lstStyle/>
          <a:p>
            <a:pPr algn="ctr"/>
            <a:r>
              <a:rPr lang="ko-KR" altLang="en-US" b="1" dirty="0"/>
              <a:t>기업이 환경</a:t>
            </a:r>
            <a:r>
              <a:rPr lang="en-US" altLang="ko-KR" b="1" dirty="0"/>
              <a:t>(</a:t>
            </a:r>
            <a:r>
              <a:rPr lang="ko-KR" altLang="en-US" b="1" dirty="0"/>
              <a:t>사회</a:t>
            </a:r>
            <a:r>
              <a:rPr lang="en-US" altLang="ko-KR" b="1" dirty="0"/>
              <a:t>)</a:t>
            </a:r>
            <a:r>
              <a:rPr lang="ko-KR" altLang="en-US" b="1" dirty="0"/>
              <a:t>에 미치는 영향</a:t>
            </a:r>
            <a:endParaRPr lang="en-US" altLang="ko-KR" b="1" dirty="0"/>
          </a:p>
          <a:p>
            <a:pPr algn="ctr"/>
            <a:r>
              <a:rPr lang="en-US" altLang="ko-KR" b="1" dirty="0"/>
              <a:t>(</a:t>
            </a:r>
            <a:r>
              <a:rPr lang="ko-KR" altLang="en-US" b="1" dirty="0"/>
              <a:t>정부</a:t>
            </a:r>
            <a:r>
              <a:rPr lang="en-US" altLang="ko-KR" b="1" dirty="0"/>
              <a:t>, </a:t>
            </a:r>
            <a:r>
              <a:rPr lang="ko-KR" altLang="en-US" b="1" dirty="0"/>
              <a:t>규제당국이 추구하는 </a:t>
            </a:r>
            <a:r>
              <a:rPr lang="en-US" altLang="ko-KR" b="1" dirty="0"/>
              <a:t>ESG)</a:t>
            </a:r>
            <a:endParaRPr lang="ko-KR" altLang="en-US" b="1" dirty="0"/>
          </a:p>
        </p:txBody>
      </p:sp>
      <p:sp>
        <p:nvSpPr>
          <p:cNvPr id="33" name="TextBox 32">
            <a:extLst>
              <a:ext uri="{FF2B5EF4-FFF2-40B4-BE49-F238E27FC236}">
                <a16:creationId xmlns:a16="http://schemas.microsoft.com/office/drawing/2014/main" id="{06E8B4BD-E309-41FA-996E-91CCD6C34ADC}"/>
              </a:ext>
            </a:extLst>
          </p:cNvPr>
          <p:cNvSpPr txBox="1"/>
          <p:nvPr/>
        </p:nvSpPr>
        <p:spPr>
          <a:xfrm>
            <a:off x="1223930" y="1650781"/>
            <a:ext cx="4229595" cy="2028422"/>
          </a:xfrm>
          <a:prstGeom prst="rect">
            <a:avLst/>
          </a:prstGeom>
          <a:noFill/>
          <a:ln w="25400">
            <a:solidFill>
              <a:srgbClr val="FF0000"/>
            </a:solidFill>
          </a:ln>
        </p:spPr>
        <p:txBody>
          <a:bodyPr wrap="square">
            <a:spAutoFit/>
          </a:bodyPr>
          <a:lstStyle/>
          <a:p>
            <a:endParaRPr lang="ko-KR" altLang="en-US" dirty="0"/>
          </a:p>
        </p:txBody>
      </p:sp>
      <p:sp>
        <p:nvSpPr>
          <p:cNvPr id="2" name="화살표: 아래쪽 1">
            <a:extLst>
              <a:ext uri="{FF2B5EF4-FFF2-40B4-BE49-F238E27FC236}">
                <a16:creationId xmlns:a16="http://schemas.microsoft.com/office/drawing/2014/main" id="{B9DCBDCF-4E5F-44F3-87CE-D2587BC5BCA4}"/>
              </a:ext>
            </a:extLst>
          </p:cNvPr>
          <p:cNvSpPr/>
          <p:nvPr/>
        </p:nvSpPr>
        <p:spPr>
          <a:xfrm>
            <a:off x="5531271" y="2837720"/>
            <a:ext cx="581891" cy="44567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37" name="Picture 13">
            <a:extLst>
              <a:ext uri="{FF2B5EF4-FFF2-40B4-BE49-F238E27FC236}">
                <a16:creationId xmlns:a16="http://schemas.microsoft.com/office/drawing/2014/main" id="{6D04767A-D154-4CF6-A83E-91CFEE1CA8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0930" y="4512151"/>
            <a:ext cx="5933348" cy="1690310"/>
          </a:xfrm>
          <a:prstGeom prst="rect">
            <a:avLst/>
          </a:prstGeom>
          <a:ln w="12700">
            <a:solidFill>
              <a:schemeClr val="bg1">
                <a:lumMod val="95000"/>
              </a:schemeClr>
            </a:solidFill>
          </a:ln>
        </p:spPr>
      </p:pic>
      <p:sp>
        <p:nvSpPr>
          <p:cNvPr id="38" name="TextBox 37">
            <a:extLst>
              <a:ext uri="{FF2B5EF4-FFF2-40B4-BE49-F238E27FC236}">
                <a16:creationId xmlns:a16="http://schemas.microsoft.com/office/drawing/2014/main" id="{BAAD7261-8BD1-4698-BC49-55CE8455205D}"/>
              </a:ext>
            </a:extLst>
          </p:cNvPr>
          <p:cNvSpPr txBox="1"/>
          <p:nvPr/>
        </p:nvSpPr>
        <p:spPr>
          <a:xfrm>
            <a:off x="3321719" y="6202461"/>
            <a:ext cx="4747430" cy="276999"/>
          </a:xfrm>
          <a:prstGeom prst="rect">
            <a:avLst/>
          </a:prstGeom>
          <a:noFill/>
        </p:spPr>
        <p:txBody>
          <a:bodyPr wrap="square">
            <a:spAutoFit/>
          </a:bodyPr>
          <a:lstStyle/>
          <a:p>
            <a:pPr algn="ctr" latinLnBrk="0">
              <a:spcAft>
                <a:spcPts val="800"/>
              </a:spcAft>
            </a:pPr>
            <a:r>
              <a:rPr lang="ko-KR" altLang="ko-KR" sz="1200" b="1" kern="100" dirty="0">
                <a:effectLst/>
                <a:latin typeface="맑은 고딕" panose="020B0503020000020004" pitchFamily="50" charset="-127"/>
                <a:ea typeface="맑은 고딕" panose="020B0503020000020004" pitchFamily="50" charset="-127"/>
                <a:cs typeface="Times New Roman" panose="02020603050405020304" pitchFamily="18" charset="0"/>
              </a:rPr>
              <a:t>주요 </a:t>
            </a:r>
            <a:r>
              <a:rPr lang="en-US" altLang="ko-KR" sz="1200" b="1" kern="100" dirty="0">
                <a:effectLst/>
                <a:latin typeface="맑은 고딕" panose="020B0503020000020004" pitchFamily="50" charset="-127"/>
                <a:ea typeface="맑은 고딕" panose="020B0503020000020004" pitchFamily="50" charset="-127"/>
                <a:cs typeface="Times New Roman" panose="02020603050405020304" pitchFamily="18" charset="0"/>
              </a:rPr>
              <a:t>50</a:t>
            </a:r>
            <a:r>
              <a:rPr lang="ko-KR" altLang="ko-KR" sz="1200" b="1" kern="100" dirty="0">
                <a:effectLst/>
                <a:latin typeface="맑은 고딕" panose="020B0503020000020004" pitchFamily="50" charset="-127"/>
                <a:ea typeface="맑은 고딕" panose="020B0503020000020004" pitchFamily="50" charset="-127"/>
                <a:cs typeface="Times New Roman" panose="02020603050405020304" pitchFamily="18" charset="0"/>
              </a:rPr>
              <a:t>개국</a:t>
            </a:r>
            <a:r>
              <a:rPr lang="en-US" altLang="ko-KR" sz="1200" b="1" kern="100" dirty="0">
                <a:effectLst/>
                <a:latin typeface="맑은 고딕" panose="020B0503020000020004" pitchFamily="50" charset="-127"/>
                <a:ea typeface="맑은 고딕" panose="020B0503020000020004" pitchFamily="50" charset="-127"/>
                <a:cs typeface="Times New Roman" panose="02020603050405020304" pitchFamily="18" charset="0"/>
              </a:rPr>
              <a:t> ESG </a:t>
            </a:r>
            <a:r>
              <a:rPr lang="ko-KR" altLang="ko-KR" sz="1200" b="1" kern="100" dirty="0">
                <a:effectLst/>
                <a:latin typeface="맑은 고딕" panose="020B0503020000020004" pitchFamily="50" charset="-127"/>
                <a:ea typeface="맑은 고딕" panose="020B0503020000020004" pitchFamily="50" charset="-127"/>
                <a:cs typeface="Times New Roman" panose="02020603050405020304" pitchFamily="18" charset="0"/>
              </a:rPr>
              <a:t>정책 입안 현황</a:t>
            </a:r>
            <a:r>
              <a:rPr lang="en-US" altLang="ko-KR" sz="1200" b="1" kern="100" dirty="0">
                <a:effectLst/>
                <a:latin typeface="맑은 고딕" panose="020B0503020000020004" pitchFamily="50" charset="-127"/>
                <a:ea typeface="맑은 고딕" panose="020B0503020000020004" pitchFamily="50" charset="-127"/>
                <a:cs typeface="Times New Roman" panose="02020603050405020304" pitchFamily="18" charset="0"/>
              </a:rPr>
              <a:t>(</a:t>
            </a:r>
            <a:r>
              <a:rPr lang="ko-KR" altLang="ko-KR" sz="1200" b="1" kern="100" dirty="0">
                <a:effectLst/>
                <a:latin typeface="맑은 고딕" panose="020B0503020000020004" pitchFamily="50" charset="-127"/>
                <a:ea typeface="맑은 고딕" panose="020B0503020000020004" pitchFamily="50" charset="-127"/>
                <a:cs typeface="Times New Roman" panose="02020603050405020304" pitchFamily="18" charset="0"/>
              </a:rPr>
              <a:t>가로</a:t>
            </a:r>
            <a:r>
              <a:rPr lang="en-US" altLang="ko-KR" sz="1200" b="1" kern="100" dirty="0">
                <a:effectLst/>
                <a:latin typeface="맑은 고딕" panose="020B0503020000020004" pitchFamily="50" charset="-127"/>
                <a:ea typeface="맑은 고딕" panose="020B0503020000020004" pitchFamily="50" charset="-127"/>
                <a:cs typeface="Times New Roman" panose="02020603050405020304" pitchFamily="18" charset="0"/>
              </a:rPr>
              <a:t>: </a:t>
            </a:r>
            <a:r>
              <a:rPr lang="ko-KR" altLang="ko-KR" sz="1200" b="1" kern="100" dirty="0">
                <a:effectLst/>
                <a:latin typeface="맑은 고딕" panose="020B0503020000020004" pitchFamily="50" charset="-127"/>
                <a:ea typeface="맑은 고딕" panose="020B0503020000020004" pitchFamily="50" charset="-127"/>
                <a:cs typeface="Times New Roman" panose="02020603050405020304" pitchFamily="18" charset="0"/>
              </a:rPr>
              <a:t>연도</a:t>
            </a:r>
            <a:r>
              <a:rPr lang="en-US" altLang="ko-KR" sz="1200" b="1" kern="100" dirty="0">
                <a:effectLst/>
                <a:latin typeface="맑은 고딕" panose="020B0503020000020004" pitchFamily="50" charset="-127"/>
                <a:ea typeface="맑은 고딕" panose="020B0503020000020004" pitchFamily="50" charset="-127"/>
                <a:cs typeface="Times New Roman" panose="02020603050405020304" pitchFamily="18" charset="0"/>
              </a:rPr>
              <a:t>, </a:t>
            </a:r>
            <a:r>
              <a:rPr lang="ko-KR" altLang="ko-KR" sz="1200" b="1" kern="100" dirty="0">
                <a:effectLst/>
                <a:latin typeface="맑은 고딕" panose="020B0503020000020004" pitchFamily="50" charset="-127"/>
                <a:ea typeface="맑은 고딕" panose="020B0503020000020004" pitchFamily="50" charset="-127"/>
                <a:cs typeface="Times New Roman" panose="02020603050405020304" pitchFamily="18" charset="0"/>
              </a:rPr>
              <a:t>세로</a:t>
            </a:r>
            <a:r>
              <a:rPr lang="en-US" altLang="ko-KR" sz="1200" b="1" kern="100" dirty="0">
                <a:effectLst/>
                <a:latin typeface="맑은 고딕" panose="020B0503020000020004" pitchFamily="50" charset="-127"/>
                <a:ea typeface="맑은 고딕" panose="020B0503020000020004" pitchFamily="50" charset="-127"/>
                <a:cs typeface="Times New Roman" panose="02020603050405020304" pitchFamily="18" charset="0"/>
              </a:rPr>
              <a:t>: </a:t>
            </a:r>
            <a:r>
              <a:rPr lang="ko-KR" altLang="ko-KR" sz="1200" b="1" kern="100" dirty="0">
                <a:effectLst/>
                <a:latin typeface="맑은 고딕" panose="020B0503020000020004" pitchFamily="50" charset="-127"/>
                <a:ea typeface="맑은 고딕" panose="020B0503020000020004" pitchFamily="50" charset="-127"/>
                <a:cs typeface="Times New Roman" panose="02020603050405020304" pitchFamily="18" charset="0"/>
              </a:rPr>
              <a:t>건수</a:t>
            </a:r>
            <a:r>
              <a:rPr lang="en-US" altLang="ko-KR" sz="1100" kern="100" dirty="0">
                <a:effectLst/>
                <a:latin typeface="맑은 고딕" panose="020B0503020000020004" pitchFamily="50" charset="-127"/>
                <a:ea typeface="맑은 고딕" panose="020B0503020000020004" pitchFamily="50" charset="-127"/>
                <a:cs typeface="Times New Roman" panose="02020603050405020304" pitchFamily="18" charset="0"/>
              </a:rPr>
              <a:t>)</a:t>
            </a:r>
            <a:endParaRPr lang="ko-KR" altLang="ko-KR" sz="900" kern="100" dirty="0">
              <a:effectLst/>
              <a:latin typeface="맑은 고딕" panose="020B0503020000020004" pitchFamily="50" charset="-127"/>
              <a:ea typeface="맑은 고딕" panose="020B0503020000020004" pitchFamily="50" charset="-127"/>
              <a:cs typeface="Times New Roman" panose="02020603050405020304" pitchFamily="18" charset="0"/>
            </a:endParaRPr>
          </a:p>
        </p:txBody>
      </p:sp>
      <p:cxnSp>
        <p:nvCxnSpPr>
          <p:cNvPr id="13" name="직선 연결선 12">
            <a:extLst>
              <a:ext uri="{FF2B5EF4-FFF2-40B4-BE49-F238E27FC236}">
                <a16:creationId xmlns:a16="http://schemas.microsoft.com/office/drawing/2014/main" id="{7CB74413-5F49-4814-B51F-7912FB7CEF7A}"/>
              </a:ext>
            </a:extLst>
          </p:cNvPr>
          <p:cNvCxnSpPr>
            <a:cxnSpLocks/>
          </p:cNvCxnSpPr>
          <p:nvPr/>
        </p:nvCxnSpPr>
        <p:spPr>
          <a:xfrm flipH="1">
            <a:off x="3492500" y="588203"/>
            <a:ext cx="8007350" cy="28067"/>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40119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B9AFE650-E7B9-47CC-98C1-D36C6C5BC5B8}"/>
              </a:ext>
            </a:extLst>
          </p:cNvPr>
          <p:cNvSpPr>
            <a:spLocks noGrp="1"/>
          </p:cNvSpPr>
          <p:nvPr>
            <p:ph type="ctrTitle"/>
          </p:nvPr>
        </p:nvSpPr>
        <p:spPr>
          <a:xfrm>
            <a:off x="1524000" y="4024699"/>
            <a:ext cx="9144000" cy="622384"/>
          </a:xfrm>
        </p:spPr>
        <p:txBody>
          <a:bodyPr>
            <a:normAutofit/>
          </a:bodyPr>
          <a:lstStyle/>
          <a:p>
            <a:r>
              <a:rPr lang="en-US" altLang="ko-KR" sz="3200" b="1" dirty="0"/>
              <a:t>ESG</a:t>
            </a:r>
            <a:r>
              <a:rPr lang="ko-KR" altLang="en-US" sz="3200" b="1" dirty="0"/>
              <a:t> 생태계 및 </a:t>
            </a:r>
            <a:r>
              <a:rPr lang="en-US" altLang="ko-KR" sz="3200" b="1" dirty="0"/>
              <a:t>ESG </a:t>
            </a:r>
            <a:r>
              <a:rPr lang="ko-KR" altLang="en-US" sz="3200" b="1" dirty="0"/>
              <a:t>이니셔티브 소개</a:t>
            </a:r>
          </a:p>
        </p:txBody>
      </p:sp>
      <p:sp>
        <p:nvSpPr>
          <p:cNvPr id="4" name="직사각형 3"/>
          <p:cNvSpPr/>
          <p:nvPr/>
        </p:nvSpPr>
        <p:spPr>
          <a:xfrm>
            <a:off x="498764" y="4715700"/>
            <a:ext cx="10656916" cy="4571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29915227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슬라이드 번호 개체 틀 3">
            <a:extLst>
              <a:ext uri="{FF2B5EF4-FFF2-40B4-BE49-F238E27FC236}">
                <a16:creationId xmlns:a16="http://schemas.microsoft.com/office/drawing/2014/main" id="{DEF13E79-61E3-4454-B0F5-D862567F80FC}"/>
              </a:ext>
            </a:extLst>
          </p:cNvPr>
          <p:cNvSpPr>
            <a:spLocks noGrp="1"/>
          </p:cNvSpPr>
          <p:nvPr>
            <p:ph type="sldNum" sz="quarter" idx="12"/>
          </p:nvPr>
        </p:nvSpPr>
        <p:spPr>
          <a:xfrm>
            <a:off x="8610600" y="6356350"/>
            <a:ext cx="2743200" cy="365125"/>
          </a:xfrm>
        </p:spPr>
        <p:txBody>
          <a:bodyPr/>
          <a:lstStyle/>
          <a:p>
            <a:fld id="{742C9348-5ACF-40B9-901F-7F0003B996B9}" type="slidenum">
              <a:rPr lang="ko-KR" altLang="en-US" smtClean="0"/>
              <a:t>26</a:t>
            </a:fld>
            <a:endParaRPr lang="ko-KR" altLang="en-US" dirty="0"/>
          </a:p>
        </p:txBody>
      </p:sp>
      <p:sp>
        <p:nvSpPr>
          <p:cNvPr id="21" name="직사각형 20">
            <a:extLst>
              <a:ext uri="{FF2B5EF4-FFF2-40B4-BE49-F238E27FC236}">
                <a16:creationId xmlns:a16="http://schemas.microsoft.com/office/drawing/2014/main" id="{1353836F-B0BF-408A-9ECA-4BAF89DFC538}"/>
              </a:ext>
            </a:extLst>
          </p:cNvPr>
          <p:cNvSpPr/>
          <p:nvPr/>
        </p:nvSpPr>
        <p:spPr>
          <a:xfrm>
            <a:off x="929470" y="303295"/>
            <a:ext cx="4094216" cy="454292"/>
          </a:xfrm>
          <a:prstGeom prst="rect">
            <a:avLst/>
          </a:prstGeom>
        </p:spPr>
        <p:txBody>
          <a:bodyPr wrap="square">
            <a:spAutoFit/>
          </a:bodyPr>
          <a:lstStyle/>
          <a:p>
            <a:pPr>
              <a:lnSpc>
                <a:spcPct val="150000"/>
              </a:lnSpc>
            </a:pPr>
            <a:r>
              <a:rPr lang="ko-KR" altLang="en-US" b="1" dirty="0">
                <a:latin typeface="+mn-ea"/>
                <a:cs typeface="Times New Roman" pitchFamily="18" charset="0"/>
              </a:rPr>
              <a:t>서론</a:t>
            </a:r>
          </a:p>
        </p:txBody>
      </p:sp>
      <p:sp>
        <p:nvSpPr>
          <p:cNvPr id="22" name="직사각형 21">
            <a:extLst>
              <a:ext uri="{FF2B5EF4-FFF2-40B4-BE49-F238E27FC236}">
                <a16:creationId xmlns:a16="http://schemas.microsoft.com/office/drawing/2014/main" id="{F140986D-4E74-4C9F-B86D-ECBB45CB4F38}"/>
              </a:ext>
            </a:extLst>
          </p:cNvPr>
          <p:cNvSpPr/>
          <p:nvPr/>
        </p:nvSpPr>
        <p:spPr>
          <a:xfrm>
            <a:off x="503808" y="208614"/>
            <a:ext cx="495649" cy="585288"/>
          </a:xfrm>
          <a:prstGeom prst="rect">
            <a:avLst/>
          </a:prstGeom>
        </p:spPr>
        <p:txBody>
          <a:bodyPr wrap="none">
            <a:spAutoFit/>
          </a:bodyPr>
          <a:lstStyle/>
          <a:p>
            <a:pPr>
              <a:lnSpc>
                <a:spcPct val="150000"/>
              </a:lnSpc>
            </a:pPr>
            <a:r>
              <a:rPr lang="en-US" altLang="ko-KR" sz="2426" b="1" dirty="0">
                <a:solidFill>
                  <a:schemeClr val="bg1">
                    <a:lumMod val="75000"/>
                  </a:schemeClr>
                </a:solidFill>
                <a:latin typeface="Times New Roman" pitchFamily="18" charset="0"/>
                <a:ea typeface="맑은 고딕" pitchFamily="50" charset="-127"/>
                <a:cs typeface="Times New Roman" pitchFamily="18" charset="0"/>
              </a:rPr>
              <a:t>0</a:t>
            </a:r>
            <a:r>
              <a:rPr lang="en-US" altLang="ko-KR" sz="2426" b="1" dirty="0">
                <a:solidFill>
                  <a:srgbClr val="C00000"/>
                </a:solidFill>
                <a:latin typeface="Times New Roman" pitchFamily="18" charset="0"/>
                <a:ea typeface="맑은 고딕" pitchFamily="50" charset="-127"/>
                <a:cs typeface="Times New Roman" pitchFamily="18" charset="0"/>
              </a:rPr>
              <a:t>1</a:t>
            </a:r>
          </a:p>
        </p:txBody>
      </p:sp>
      <p:pic>
        <p:nvPicPr>
          <p:cNvPr id="11" name="Picture 2">
            <a:extLst>
              <a:ext uri="{FF2B5EF4-FFF2-40B4-BE49-F238E27FC236}">
                <a16:creationId xmlns:a16="http://schemas.microsoft.com/office/drawing/2014/main" id="{9A696819-E7CE-4117-884F-35B87D4BC1A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08766" y="1556280"/>
            <a:ext cx="6574468" cy="4698858"/>
          </a:xfrm>
          <a:prstGeom prst="rect">
            <a:avLst/>
          </a:prstGeom>
          <a:noFill/>
        </p:spPr>
      </p:pic>
      <p:sp>
        <p:nvSpPr>
          <p:cNvPr id="12" name="직사각형 11">
            <a:extLst>
              <a:ext uri="{FF2B5EF4-FFF2-40B4-BE49-F238E27FC236}">
                <a16:creationId xmlns:a16="http://schemas.microsoft.com/office/drawing/2014/main" id="{CE1530EC-9930-4E35-BC82-17801195FEC8}"/>
              </a:ext>
            </a:extLst>
          </p:cNvPr>
          <p:cNvSpPr/>
          <p:nvPr/>
        </p:nvSpPr>
        <p:spPr>
          <a:xfrm>
            <a:off x="751632" y="1085737"/>
            <a:ext cx="8928992" cy="369332"/>
          </a:xfrm>
          <a:prstGeom prst="rect">
            <a:avLst/>
          </a:prstGeom>
        </p:spPr>
        <p:txBody>
          <a:bodyPr wrap="square">
            <a:spAutoFit/>
          </a:bodyPr>
          <a:lstStyle/>
          <a:p>
            <a:pPr>
              <a:defRPr/>
            </a:pPr>
            <a:r>
              <a:rPr lang="ko-KR" altLang="en-US" kern="0" dirty="0">
                <a:solidFill>
                  <a:srgbClr val="000000"/>
                </a:solidFill>
                <a:latin typeface="휴먼명조"/>
                <a:ea typeface="휴먼명조"/>
              </a:rPr>
              <a:t>□ </a:t>
            </a:r>
            <a:r>
              <a:rPr lang="en-US" altLang="ko-KR" b="1" kern="0" dirty="0">
                <a:solidFill>
                  <a:srgbClr val="000000"/>
                </a:solidFill>
                <a:latin typeface="맑은 고딕" pitchFamily="50" charset="-127"/>
                <a:ea typeface="휴먼명조"/>
              </a:rPr>
              <a:t>ESG </a:t>
            </a:r>
            <a:r>
              <a:rPr lang="ko-KR" altLang="en-US" b="1" kern="0" dirty="0">
                <a:solidFill>
                  <a:srgbClr val="000000"/>
                </a:solidFill>
                <a:latin typeface="맑은 고딕" pitchFamily="50" charset="-127"/>
                <a:ea typeface="휴먼명조"/>
              </a:rPr>
              <a:t>생태계 </a:t>
            </a:r>
            <a:r>
              <a:rPr lang="en-US" altLang="ko-KR" b="1" kern="0" dirty="0">
                <a:solidFill>
                  <a:srgbClr val="000000"/>
                </a:solidFill>
                <a:latin typeface="맑은 고딕" pitchFamily="50" charset="-127"/>
                <a:ea typeface="휴먼명조"/>
              </a:rPr>
              <a:t>(</a:t>
            </a:r>
            <a:r>
              <a:rPr lang="ko-KR" altLang="en-US" b="1" kern="0" dirty="0">
                <a:solidFill>
                  <a:srgbClr val="000000"/>
                </a:solidFill>
                <a:latin typeface="맑은 고딕" pitchFamily="50" charset="-127"/>
                <a:ea typeface="휴먼명조"/>
              </a:rPr>
              <a:t>누가 누구인지 알아야 한다</a:t>
            </a:r>
            <a:r>
              <a:rPr lang="en-US" altLang="ko-KR" b="1" kern="0" dirty="0">
                <a:solidFill>
                  <a:srgbClr val="000000"/>
                </a:solidFill>
                <a:latin typeface="맑은 고딕" pitchFamily="50" charset="-127"/>
                <a:ea typeface="휴먼명조"/>
              </a:rPr>
              <a:t>)</a:t>
            </a:r>
            <a:endParaRPr lang="ko-KR" altLang="en-US" b="1" dirty="0">
              <a:solidFill>
                <a:srgbClr val="FF0000"/>
              </a:solidFill>
              <a:latin typeface="맑은 고딕" pitchFamily="50" charset="-127"/>
            </a:endParaRPr>
          </a:p>
        </p:txBody>
      </p:sp>
      <p:sp>
        <p:nvSpPr>
          <p:cNvPr id="8" name="TextBox 7">
            <a:extLst>
              <a:ext uri="{FF2B5EF4-FFF2-40B4-BE49-F238E27FC236}">
                <a16:creationId xmlns:a16="http://schemas.microsoft.com/office/drawing/2014/main" id="{C801E870-6430-4729-A5E0-9E7C0D0CFE12}"/>
              </a:ext>
            </a:extLst>
          </p:cNvPr>
          <p:cNvSpPr txBox="1"/>
          <p:nvPr/>
        </p:nvSpPr>
        <p:spPr>
          <a:xfrm>
            <a:off x="6968345" y="1957531"/>
            <a:ext cx="1044587" cy="748256"/>
          </a:xfrm>
          <a:prstGeom prst="rect">
            <a:avLst/>
          </a:prstGeom>
          <a:noFill/>
          <a:ln w="25400">
            <a:solidFill>
              <a:srgbClr val="FF0000"/>
            </a:solidFill>
          </a:ln>
        </p:spPr>
        <p:txBody>
          <a:bodyPr wrap="square">
            <a:spAutoFit/>
          </a:bodyPr>
          <a:lstStyle/>
          <a:p>
            <a:endParaRPr lang="ko-KR" altLang="en-US" dirty="0"/>
          </a:p>
        </p:txBody>
      </p:sp>
      <p:cxnSp>
        <p:nvCxnSpPr>
          <p:cNvPr id="10" name="직선 연결선 9">
            <a:extLst>
              <a:ext uri="{FF2B5EF4-FFF2-40B4-BE49-F238E27FC236}">
                <a16:creationId xmlns:a16="http://schemas.microsoft.com/office/drawing/2014/main" id="{5D769F8F-8DA6-4AAF-93F7-3B93621ECD06}"/>
              </a:ext>
            </a:extLst>
          </p:cNvPr>
          <p:cNvCxnSpPr>
            <a:cxnSpLocks/>
          </p:cNvCxnSpPr>
          <p:nvPr/>
        </p:nvCxnSpPr>
        <p:spPr>
          <a:xfrm flipH="1">
            <a:off x="2463800" y="588203"/>
            <a:ext cx="9036050" cy="31673"/>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43886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슬라이드 번호 개체 틀 3">
            <a:extLst>
              <a:ext uri="{FF2B5EF4-FFF2-40B4-BE49-F238E27FC236}">
                <a16:creationId xmlns:a16="http://schemas.microsoft.com/office/drawing/2014/main" id="{DEF13E79-61E3-4454-B0F5-D862567F80FC}"/>
              </a:ext>
            </a:extLst>
          </p:cNvPr>
          <p:cNvSpPr>
            <a:spLocks noGrp="1"/>
          </p:cNvSpPr>
          <p:nvPr>
            <p:ph type="sldNum" sz="quarter" idx="12"/>
          </p:nvPr>
        </p:nvSpPr>
        <p:spPr>
          <a:xfrm>
            <a:off x="8610600" y="6356350"/>
            <a:ext cx="2743200" cy="365125"/>
          </a:xfrm>
        </p:spPr>
        <p:txBody>
          <a:bodyPr/>
          <a:lstStyle/>
          <a:p>
            <a:fld id="{742C9348-5ACF-40B9-901F-7F0003B996B9}" type="slidenum">
              <a:rPr lang="ko-KR" altLang="en-US" smtClean="0"/>
              <a:t>27</a:t>
            </a:fld>
            <a:endParaRPr lang="ko-KR" altLang="en-US" dirty="0"/>
          </a:p>
        </p:txBody>
      </p:sp>
      <p:sp>
        <p:nvSpPr>
          <p:cNvPr id="21" name="직사각형 20">
            <a:extLst>
              <a:ext uri="{FF2B5EF4-FFF2-40B4-BE49-F238E27FC236}">
                <a16:creationId xmlns:a16="http://schemas.microsoft.com/office/drawing/2014/main" id="{1353836F-B0BF-408A-9ECA-4BAF89DFC538}"/>
              </a:ext>
            </a:extLst>
          </p:cNvPr>
          <p:cNvSpPr/>
          <p:nvPr/>
        </p:nvSpPr>
        <p:spPr>
          <a:xfrm>
            <a:off x="929470" y="303295"/>
            <a:ext cx="4094216" cy="454292"/>
          </a:xfrm>
          <a:prstGeom prst="rect">
            <a:avLst/>
          </a:prstGeom>
        </p:spPr>
        <p:txBody>
          <a:bodyPr wrap="square">
            <a:spAutoFit/>
          </a:bodyPr>
          <a:lstStyle/>
          <a:p>
            <a:pPr>
              <a:lnSpc>
                <a:spcPct val="150000"/>
              </a:lnSpc>
            </a:pPr>
            <a:r>
              <a:rPr lang="ko-KR" altLang="en-US" b="1" dirty="0">
                <a:latin typeface="+mn-ea"/>
                <a:cs typeface="Times New Roman" pitchFamily="18" charset="0"/>
              </a:rPr>
              <a:t>서론</a:t>
            </a:r>
          </a:p>
        </p:txBody>
      </p:sp>
      <p:sp>
        <p:nvSpPr>
          <p:cNvPr id="22" name="직사각형 21">
            <a:extLst>
              <a:ext uri="{FF2B5EF4-FFF2-40B4-BE49-F238E27FC236}">
                <a16:creationId xmlns:a16="http://schemas.microsoft.com/office/drawing/2014/main" id="{F140986D-4E74-4C9F-B86D-ECBB45CB4F38}"/>
              </a:ext>
            </a:extLst>
          </p:cNvPr>
          <p:cNvSpPr/>
          <p:nvPr/>
        </p:nvSpPr>
        <p:spPr>
          <a:xfrm>
            <a:off x="503808" y="208614"/>
            <a:ext cx="495649" cy="585288"/>
          </a:xfrm>
          <a:prstGeom prst="rect">
            <a:avLst/>
          </a:prstGeom>
        </p:spPr>
        <p:txBody>
          <a:bodyPr wrap="none">
            <a:spAutoFit/>
          </a:bodyPr>
          <a:lstStyle/>
          <a:p>
            <a:pPr>
              <a:lnSpc>
                <a:spcPct val="150000"/>
              </a:lnSpc>
            </a:pPr>
            <a:r>
              <a:rPr lang="en-US" altLang="ko-KR" sz="2426" b="1" dirty="0">
                <a:solidFill>
                  <a:schemeClr val="bg1">
                    <a:lumMod val="75000"/>
                  </a:schemeClr>
                </a:solidFill>
                <a:latin typeface="Times New Roman" pitchFamily="18" charset="0"/>
                <a:ea typeface="맑은 고딕" pitchFamily="50" charset="-127"/>
                <a:cs typeface="Times New Roman" pitchFamily="18" charset="0"/>
              </a:rPr>
              <a:t>0</a:t>
            </a:r>
            <a:r>
              <a:rPr lang="en-US" altLang="ko-KR" sz="2426" b="1" dirty="0">
                <a:solidFill>
                  <a:srgbClr val="C00000"/>
                </a:solidFill>
                <a:latin typeface="Times New Roman" pitchFamily="18" charset="0"/>
                <a:ea typeface="맑은 고딕" pitchFamily="50" charset="-127"/>
                <a:cs typeface="Times New Roman" pitchFamily="18" charset="0"/>
              </a:rPr>
              <a:t>1</a:t>
            </a:r>
          </a:p>
        </p:txBody>
      </p:sp>
      <p:sp>
        <p:nvSpPr>
          <p:cNvPr id="12" name="직사각형 11">
            <a:extLst>
              <a:ext uri="{FF2B5EF4-FFF2-40B4-BE49-F238E27FC236}">
                <a16:creationId xmlns:a16="http://schemas.microsoft.com/office/drawing/2014/main" id="{CE1530EC-9930-4E35-BC82-17801195FEC8}"/>
              </a:ext>
            </a:extLst>
          </p:cNvPr>
          <p:cNvSpPr/>
          <p:nvPr/>
        </p:nvSpPr>
        <p:spPr>
          <a:xfrm>
            <a:off x="751632" y="1085737"/>
            <a:ext cx="8928992" cy="369332"/>
          </a:xfrm>
          <a:prstGeom prst="rect">
            <a:avLst/>
          </a:prstGeom>
        </p:spPr>
        <p:txBody>
          <a:bodyPr wrap="square">
            <a:spAutoFit/>
          </a:bodyPr>
          <a:lstStyle/>
          <a:p>
            <a:pPr>
              <a:defRPr/>
            </a:pPr>
            <a:r>
              <a:rPr lang="ko-KR" altLang="en-US" kern="0" dirty="0">
                <a:solidFill>
                  <a:srgbClr val="000000"/>
                </a:solidFill>
                <a:latin typeface="휴먼명조"/>
                <a:ea typeface="휴먼명조"/>
              </a:rPr>
              <a:t>□</a:t>
            </a:r>
            <a:r>
              <a:rPr lang="en-US" altLang="ko-KR" kern="0" dirty="0">
                <a:solidFill>
                  <a:srgbClr val="000000"/>
                </a:solidFill>
                <a:latin typeface="휴먼명조"/>
                <a:ea typeface="휴먼명조"/>
              </a:rPr>
              <a:t> </a:t>
            </a:r>
            <a:r>
              <a:rPr lang="en-US" altLang="ko-KR" b="1" kern="100" dirty="0">
                <a:latin typeface="맑은 고딕" panose="020B0503020000020004" pitchFamily="50" charset="-127"/>
                <a:ea typeface="맑은 고딕" panose="020B0503020000020004" pitchFamily="50" charset="-127"/>
                <a:cs typeface="Times New Roman" panose="02020603050405020304" pitchFamily="18" charset="0"/>
              </a:rPr>
              <a:t>Framework Developers</a:t>
            </a:r>
            <a:endParaRPr lang="ko-KR" altLang="en-US" b="1" kern="100" dirty="0">
              <a:latin typeface="맑은 고딕" panose="020B0503020000020004" pitchFamily="50" charset="-127"/>
              <a:ea typeface="맑은 고딕" panose="020B0503020000020004" pitchFamily="50" charset="-127"/>
              <a:cs typeface="Times New Roman" panose="02020603050405020304" pitchFamily="18" charset="0"/>
            </a:endParaRPr>
          </a:p>
        </p:txBody>
      </p:sp>
      <p:sp>
        <p:nvSpPr>
          <p:cNvPr id="13" name="TextBox 12">
            <a:extLst>
              <a:ext uri="{FF2B5EF4-FFF2-40B4-BE49-F238E27FC236}">
                <a16:creationId xmlns:a16="http://schemas.microsoft.com/office/drawing/2014/main" id="{1EC38AB4-20C2-4402-9BE5-AF80E79F7282}"/>
              </a:ext>
            </a:extLst>
          </p:cNvPr>
          <p:cNvSpPr txBox="1"/>
          <p:nvPr/>
        </p:nvSpPr>
        <p:spPr>
          <a:xfrm>
            <a:off x="929470" y="1455069"/>
            <a:ext cx="10284631" cy="4925387"/>
          </a:xfrm>
          <a:prstGeom prst="rect">
            <a:avLst/>
          </a:prstGeom>
          <a:noFill/>
        </p:spPr>
        <p:txBody>
          <a:bodyPr wrap="square">
            <a:spAutoFit/>
          </a:bodyPr>
          <a:lstStyle/>
          <a:p>
            <a:pPr marL="285750" indent="-285750" algn="just" latinLnBrk="0">
              <a:lnSpc>
                <a:spcPct val="130000"/>
              </a:lnSpc>
              <a:spcAft>
                <a:spcPts val="800"/>
              </a:spcAft>
              <a:buFont typeface="Arial" panose="020B0604020202020204" pitchFamily="34" charset="0"/>
              <a:buChar char="•"/>
            </a:pP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UNGC(UN Global Compact)</a:t>
            </a:r>
            <a:r>
              <a:rPr lang="ko-KR" altLang="ko-KR" sz="1400" kern="100" dirty="0">
                <a:latin typeface="맑은 고딕" panose="020B0503020000020004" pitchFamily="50" charset="-127"/>
                <a:ea typeface="맑은 고딕" panose="020B0503020000020004" pitchFamily="50" charset="-127"/>
                <a:cs typeface="Times New Roman" panose="02020603050405020304" pitchFamily="18" charset="0"/>
              </a:rPr>
              <a:t>는 </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2000</a:t>
            </a:r>
            <a:r>
              <a:rPr lang="ko-KR" altLang="ko-KR" sz="1400" kern="100" dirty="0">
                <a:latin typeface="맑은 고딕" panose="020B0503020000020004" pitchFamily="50" charset="-127"/>
                <a:ea typeface="맑은 고딕" panose="020B0503020000020004" pitchFamily="50" charset="-127"/>
                <a:cs typeface="Times New Roman" panose="02020603050405020304" pitchFamily="18" charset="0"/>
              </a:rPr>
              <a:t>년 </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7</a:t>
            </a:r>
            <a:r>
              <a:rPr lang="ko-KR" altLang="ko-KR" sz="1400" kern="100" dirty="0">
                <a:latin typeface="맑은 고딕" panose="020B0503020000020004" pitchFamily="50" charset="-127"/>
                <a:ea typeface="맑은 고딕" panose="020B0503020000020004" pitchFamily="50" charset="-127"/>
                <a:cs typeface="Times New Roman" panose="02020603050405020304" pitchFamily="18" charset="0"/>
              </a:rPr>
              <a:t>월 </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UN</a:t>
            </a:r>
            <a:r>
              <a:rPr lang="ko-KR" altLang="ko-KR" sz="1400" kern="100" dirty="0">
                <a:latin typeface="맑은 고딕" panose="020B0503020000020004" pitchFamily="50" charset="-127"/>
                <a:ea typeface="맑은 고딕" panose="020B0503020000020004" pitchFamily="50" charset="-127"/>
                <a:cs typeface="Times New Roman" panose="02020603050405020304" pitchFamily="18" charset="0"/>
              </a:rPr>
              <a:t>본부를 시작으로 지금까지 발전한 가장 오래되고 대중적인 </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ESG </a:t>
            </a:r>
            <a:r>
              <a:rPr lang="ko-KR" altLang="ko-KR" sz="1400" kern="100" dirty="0">
                <a:latin typeface="맑은 고딕" panose="020B0503020000020004" pitchFamily="50" charset="-127"/>
                <a:ea typeface="맑은 고딕" panose="020B0503020000020004" pitchFamily="50" charset="-127"/>
                <a:cs typeface="Times New Roman" panose="02020603050405020304" pitchFamily="18" charset="0"/>
              </a:rPr>
              <a:t>이니셔티브</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 </a:t>
            </a:r>
            <a:r>
              <a:rPr lang="ko-KR" altLang="ko-KR" sz="1400" kern="100" dirty="0">
                <a:latin typeface="맑은 고딕" panose="020B0503020000020004" pitchFamily="50" charset="-127"/>
                <a:ea typeface="맑은 고딕" panose="020B0503020000020004" pitchFamily="50" charset="-127"/>
                <a:cs typeface="Times New Roman" panose="02020603050405020304" pitchFamily="18" charset="0"/>
              </a:rPr>
              <a:t>현재</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 UNGC</a:t>
            </a:r>
            <a:r>
              <a:rPr lang="ko-KR" altLang="ko-KR" sz="1400" kern="100" dirty="0">
                <a:latin typeface="맑은 고딕" panose="020B0503020000020004" pitchFamily="50" charset="-127"/>
                <a:ea typeface="맑은 고딕" panose="020B0503020000020004" pitchFamily="50" charset="-127"/>
                <a:cs typeface="Times New Roman" panose="02020603050405020304" pitchFamily="18" charset="0"/>
              </a:rPr>
              <a:t>는 전 세계</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 157</a:t>
            </a:r>
            <a:r>
              <a:rPr lang="ko-KR" altLang="ko-KR" sz="1400" kern="100" dirty="0">
                <a:latin typeface="맑은 고딕" panose="020B0503020000020004" pitchFamily="50" charset="-127"/>
                <a:ea typeface="맑은 고딕" panose="020B0503020000020004" pitchFamily="50" charset="-127"/>
                <a:cs typeface="Times New Roman" panose="02020603050405020304" pitchFamily="18" charset="0"/>
              </a:rPr>
              <a:t>개국</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 14,000</a:t>
            </a:r>
            <a:r>
              <a:rPr lang="ko-KR" altLang="ko-KR" sz="1400" kern="100" dirty="0">
                <a:latin typeface="맑은 고딕" panose="020B0503020000020004" pitchFamily="50" charset="-127"/>
                <a:ea typeface="맑은 고딕" panose="020B0503020000020004" pitchFamily="50" charset="-127"/>
                <a:cs typeface="Times New Roman" panose="02020603050405020304" pitchFamily="18" charset="0"/>
              </a:rPr>
              <a:t>여개 회원</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(11,000</a:t>
            </a:r>
            <a:r>
              <a:rPr lang="ko-KR" altLang="ko-KR" sz="1400" kern="100" dirty="0">
                <a:latin typeface="맑은 고딕" panose="020B0503020000020004" pitchFamily="50" charset="-127"/>
                <a:ea typeface="맑은 고딕" panose="020B0503020000020004" pitchFamily="50" charset="-127"/>
                <a:cs typeface="Times New Roman" panose="02020603050405020304" pitchFamily="18" charset="0"/>
              </a:rPr>
              <a:t>여개 기업회원 포함</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a:t>
            </a:r>
            <a:r>
              <a:rPr lang="ko-KR" altLang="ko-KR" sz="1400" kern="100" dirty="0">
                <a:latin typeface="맑은 고딕" panose="020B0503020000020004" pitchFamily="50" charset="-127"/>
                <a:ea typeface="맑은 고딕" panose="020B0503020000020004" pitchFamily="50" charset="-127"/>
                <a:cs typeface="Times New Roman" panose="02020603050405020304" pitchFamily="18" charset="0"/>
              </a:rPr>
              <a:t>이 참여하여 이를 준수</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 </a:t>
            </a:r>
            <a:r>
              <a:rPr lang="ko-KR" altLang="ko-KR" sz="1400" kern="100" dirty="0">
                <a:latin typeface="맑은 고딕" panose="020B0503020000020004" pitchFamily="50" charset="-127"/>
                <a:ea typeface="맑은 고딕" panose="020B0503020000020004" pitchFamily="50" charset="-127"/>
                <a:cs typeface="Times New Roman" panose="02020603050405020304" pitchFamily="18" charset="0"/>
              </a:rPr>
              <a:t>국내에서도 다양한 기업에서</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 UNGC</a:t>
            </a:r>
            <a:r>
              <a:rPr lang="ko-KR" altLang="ko-KR" sz="1400" kern="100" dirty="0">
                <a:latin typeface="맑은 고딕" panose="020B0503020000020004" pitchFamily="50" charset="-127"/>
                <a:ea typeface="맑은 고딕" panose="020B0503020000020004" pitchFamily="50" charset="-127"/>
                <a:cs typeface="Times New Roman" panose="02020603050405020304" pitchFamily="18" charset="0"/>
              </a:rPr>
              <a:t>를 </a:t>
            </a:r>
            <a:r>
              <a:rPr lang="ko-KR" altLang="ko-KR" sz="1400" kern="100" dirty="0" err="1">
                <a:latin typeface="맑은 고딕" panose="020B0503020000020004" pitchFamily="50" charset="-127"/>
                <a:ea typeface="맑은 고딕" panose="020B0503020000020004" pitchFamily="50" charset="-127"/>
                <a:cs typeface="Times New Roman" panose="02020603050405020304" pitchFamily="18" charset="0"/>
              </a:rPr>
              <a:t>따른다고</a:t>
            </a:r>
            <a:r>
              <a:rPr lang="ko-KR" altLang="ko-KR" sz="1400" kern="100" dirty="0">
                <a:latin typeface="맑은 고딕" panose="020B0503020000020004" pitchFamily="50" charset="-127"/>
                <a:ea typeface="맑은 고딕" panose="020B0503020000020004" pitchFamily="50" charset="-127"/>
                <a:cs typeface="Times New Roman" panose="02020603050405020304" pitchFamily="18" charset="0"/>
              </a:rPr>
              <a:t> 보고</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a:t>
            </a:r>
            <a:endParaRPr lang="ko-KR" altLang="ko-KR" sz="1400" kern="100" dirty="0">
              <a:latin typeface="맑은 고딕" panose="020B0503020000020004" pitchFamily="50" charset="-127"/>
              <a:ea typeface="맑은 고딕" panose="020B0503020000020004" pitchFamily="50" charset="-127"/>
              <a:cs typeface="Times New Roman" panose="02020603050405020304" pitchFamily="18" charset="0"/>
            </a:endParaRPr>
          </a:p>
          <a:p>
            <a:pPr marL="285750" indent="-285750">
              <a:lnSpc>
                <a:spcPct val="130000"/>
              </a:lnSpc>
              <a:buFont typeface="Arial" panose="020B0604020202020204" pitchFamily="34" charset="0"/>
              <a:buChar char="•"/>
            </a:pPr>
            <a:r>
              <a:rPr lang="ko-KR" altLang="ko-KR" sz="1400" kern="100" dirty="0">
                <a:latin typeface="맑은 고딕" panose="020B0503020000020004" pitchFamily="50" charset="-127"/>
                <a:ea typeface="맑은 고딕" panose="020B0503020000020004" pitchFamily="50" charset="-127"/>
                <a:cs typeface="Times New Roman" panose="02020603050405020304" pitchFamily="18" charset="0"/>
              </a:rPr>
              <a:t>다음으로</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 </a:t>
            </a:r>
            <a:r>
              <a:rPr lang="ko-KR" altLang="ko-KR" sz="1400" kern="100" dirty="0">
                <a:latin typeface="맑은 고딕" panose="020B0503020000020004" pitchFamily="50" charset="-127"/>
                <a:ea typeface="맑은 고딕" panose="020B0503020000020004" pitchFamily="50" charset="-127"/>
                <a:cs typeface="Times New Roman" panose="02020603050405020304" pitchFamily="18" charset="0"/>
              </a:rPr>
              <a:t>기후변화에 초점을 맞춘 대표적인 프레임워크 개발 기관으로</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 CDSB</a:t>
            </a:r>
            <a:r>
              <a:rPr lang="ko-KR" altLang="ko-KR" sz="1400" kern="100" dirty="0">
                <a:latin typeface="맑은 고딕" panose="020B0503020000020004" pitchFamily="50" charset="-127"/>
                <a:ea typeface="맑은 고딕" panose="020B0503020000020004" pitchFamily="50" charset="-127"/>
                <a:cs typeface="Times New Roman" panose="02020603050405020304" pitchFamily="18" charset="0"/>
              </a:rPr>
              <a:t>와</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 TCFD, SBTi.</a:t>
            </a:r>
          </a:p>
          <a:p>
            <a:pPr marL="285750" indent="-285750">
              <a:lnSpc>
                <a:spcPct val="130000"/>
              </a:lnSpc>
              <a:buFont typeface="Arial" panose="020B0604020202020204" pitchFamily="34" charset="0"/>
              <a:buChar char="•"/>
            </a:pP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CDSB (Climate Disclosure Standards Board)</a:t>
            </a:r>
            <a:r>
              <a:rPr lang="ko-KR" altLang="ko-KR" sz="1400" kern="100" dirty="0">
                <a:latin typeface="맑은 고딕" panose="020B0503020000020004" pitchFamily="50" charset="-127"/>
                <a:ea typeface="맑은 고딕" panose="020B0503020000020004" pitchFamily="50" charset="-127"/>
                <a:cs typeface="Times New Roman" panose="02020603050405020304" pitchFamily="18" charset="0"/>
              </a:rPr>
              <a:t>는 </a:t>
            </a:r>
            <a:r>
              <a:rPr lang="ko-KR" altLang="ko-KR" sz="1400" kern="100" dirty="0" err="1">
                <a:latin typeface="맑은 고딕" panose="020B0503020000020004" pitchFamily="50" charset="-127"/>
                <a:ea typeface="맑은 고딕" panose="020B0503020000020004" pitchFamily="50" charset="-127"/>
                <a:cs typeface="Times New Roman" panose="02020603050405020304" pitchFamily="18" charset="0"/>
              </a:rPr>
              <a:t>기후정보공시표준화위원회로</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 2007</a:t>
            </a:r>
            <a:r>
              <a:rPr lang="ko-KR" altLang="ko-KR" sz="1400" kern="100" dirty="0">
                <a:latin typeface="맑은 고딕" panose="020B0503020000020004" pitchFamily="50" charset="-127"/>
                <a:ea typeface="맑은 고딕" panose="020B0503020000020004" pitchFamily="50" charset="-127"/>
                <a:cs typeface="Times New Roman" panose="02020603050405020304" pitchFamily="18" charset="0"/>
              </a:rPr>
              <a:t>년</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 1</a:t>
            </a:r>
            <a:r>
              <a:rPr lang="ko-KR" altLang="ko-KR" sz="1400" kern="100" dirty="0">
                <a:latin typeface="맑은 고딕" panose="020B0503020000020004" pitchFamily="50" charset="-127"/>
                <a:ea typeface="맑은 고딕" panose="020B0503020000020004" pitchFamily="50" charset="-127"/>
                <a:cs typeface="Times New Roman" panose="02020603050405020304" pitchFamily="18" charset="0"/>
              </a:rPr>
              <a:t>월</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 WEF</a:t>
            </a:r>
            <a:r>
              <a:rPr lang="ko-KR" altLang="ko-KR" sz="1400" kern="100" dirty="0">
                <a:latin typeface="맑은 고딕" panose="020B0503020000020004" pitchFamily="50" charset="-127"/>
                <a:ea typeface="맑은 고딕" panose="020B0503020000020004" pitchFamily="50" charset="-127"/>
                <a:cs typeface="Times New Roman" panose="02020603050405020304" pitchFamily="18" charset="0"/>
              </a:rPr>
              <a:t>에서 기후변화 관련 정보공개에 대한 국제표준의 필요성에 의해 설립</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 </a:t>
            </a:r>
            <a:r>
              <a:rPr lang="ko-KR" altLang="ko-KR" sz="1400" kern="100" dirty="0">
                <a:latin typeface="맑은 고딕" panose="020B0503020000020004" pitchFamily="50" charset="-127"/>
                <a:ea typeface="맑은 고딕" panose="020B0503020000020004" pitchFamily="50" charset="-127"/>
                <a:cs typeface="Times New Roman" panose="02020603050405020304" pitchFamily="18" charset="0"/>
              </a:rPr>
              <a:t>국제위원회 조직인 탄소정보공개프로젝트</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(Carbon Disclosure Project, CDP)</a:t>
            </a:r>
            <a:r>
              <a:rPr lang="ko-KR" altLang="ko-KR" sz="1400" kern="100" dirty="0">
                <a:latin typeface="맑은 고딕" panose="020B0503020000020004" pitchFamily="50" charset="-127"/>
                <a:ea typeface="맑은 고딕" panose="020B0503020000020004" pitchFamily="50" charset="-127"/>
                <a:cs typeface="Times New Roman" panose="02020603050405020304" pitchFamily="18" charset="0"/>
              </a:rPr>
              <a:t>가</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 CDSB</a:t>
            </a:r>
            <a:r>
              <a:rPr lang="ko-KR" altLang="ko-KR" sz="1400" kern="100" dirty="0">
                <a:latin typeface="맑은 고딕" panose="020B0503020000020004" pitchFamily="50" charset="-127"/>
                <a:ea typeface="맑은 고딕" panose="020B0503020000020004" pitchFamily="50" charset="-127"/>
                <a:cs typeface="Times New Roman" panose="02020603050405020304" pitchFamily="18" charset="0"/>
              </a:rPr>
              <a:t>사무국을 맡아 운영</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a:t>
            </a:r>
          </a:p>
          <a:p>
            <a:pPr marL="285750" indent="-285750">
              <a:lnSpc>
                <a:spcPct val="130000"/>
              </a:lnSpc>
              <a:buFont typeface="Arial" panose="020B0604020202020204" pitchFamily="34" charset="0"/>
              <a:buChar char="•"/>
            </a:pP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TCFD</a:t>
            </a:r>
            <a:r>
              <a:rPr lang="ko-KR" altLang="ko-KR" sz="1400" kern="100" dirty="0">
                <a:latin typeface="맑은 고딕" panose="020B0503020000020004" pitchFamily="50" charset="-127"/>
                <a:ea typeface="맑은 고딕" panose="020B0503020000020004" pitchFamily="50" charset="-127"/>
                <a:cs typeface="Times New Roman" panose="02020603050405020304" pitchFamily="18" charset="0"/>
              </a:rPr>
              <a:t>는 </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2015</a:t>
            </a:r>
            <a:r>
              <a:rPr lang="ko-KR" altLang="ko-KR" sz="1400" kern="100" dirty="0">
                <a:latin typeface="맑은 고딕" panose="020B0503020000020004" pitchFamily="50" charset="-127"/>
                <a:ea typeface="맑은 고딕" panose="020B0503020000020004" pitchFamily="50" charset="-127"/>
                <a:cs typeface="Times New Roman" panose="02020603050405020304" pitchFamily="18" charset="0"/>
              </a:rPr>
              <a:t>년 기후변화가 기업체에 미치는 영향을 이해하고</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 </a:t>
            </a:r>
            <a:r>
              <a:rPr lang="ko-KR" altLang="ko-KR" sz="1400" kern="100" dirty="0">
                <a:latin typeface="맑은 고딕" panose="020B0503020000020004" pitchFamily="50" charset="-127"/>
                <a:ea typeface="맑은 고딕" panose="020B0503020000020004" pitchFamily="50" charset="-127"/>
                <a:cs typeface="Times New Roman" panose="02020603050405020304" pitchFamily="18" charset="0"/>
              </a:rPr>
              <a:t>경제적 의사결정에 기후변화를 반영하기 위해</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 G20 </a:t>
            </a:r>
            <a:r>
              <a:rPr lang="ko-KR" altLang="ko-KR" sz="1400" kern="100" dirty="0">
                <a:latin typeface="맑은 고딕" panose="020B0503020000020004" pitchFamily="50" charset="-127"/>
                <a:ea typeface="맑은 고딕" panose="020B0503020000020004" pitchFamily="50" charset="-127"/>
                <a:cs typeface="Times New Roman" panose="02020603050405020304" pitchFamily="18" charset="0"/>
              </a:rPr>
              <a:t>재무장관과 중앙은행 총재가 금융안정위원회</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(FSB)</a:t>
            </a:r>
            <a:r>
              <a:rPr lang="ko-KR" altLang="ko-KR" sz="1400" kern="100" dirty="0">
                <a:latin typeface="맑은 고딕" panose="020B0503020000020004" pitchFamily="50" charset="-127"/>
                <a:ea typeface="맑은 고딕" panose="020B0503020000020004" pitchFamily="50" charset="-127"/>
                <a:cs typeface="Times New Roman" panose="02020603050405020304" pitchFamily="18" charset="0"/>
              </a:rPr>
              <a:t>에 자료 공개 가이드라인을 요청하여 탄생한</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 TF. </a:t>
            </a:r>
            <a:r>
              <a:rPr lang="ko-KR" altLang="ko-KR" sz="1400" kern="100" dirty="0">
                <a:latin typeface="맑은 고딕" panose="020B0503020000020004" pitchFamily="50" charset="-127"/>
                <a:ea typeface="맑은 고딕" panose="020B0503020000020004" pitchFamily="50" charset="-127"/>
                <a:cs typeface="Times New Roman" panose="02020603050405020304" pitchFamily="18" charset="0"/>
              </a:rPr>
              <a:t>국내에서 금융위원회</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 </a:t>
            </a:r>
            <a:r>
              <a:rPr lang="ko-KR" altLang="ko-KR" sz="1400" kern="100" dirty="0">
                <a:latin typeface="맑은 고딕" panose="020B0503020000020004" pitchFamily="50" charset="-127"/>
                <a:ea typeface="맑은 고딕" panose="020B0503020000020004" pitchFamily="50" charset="-127"/>
                <a:cs typeface="Times New Roman" panose="02020603050405020304" pitchFamily="18" charset="0"/>
              </a:rPr>
              <a:t>환경부</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 </a:t>
            </a:r>
            <a:r>
              <a:rPr lang="ko-KR" altLang="ko-KR" sz="1400" kern="100" dirty="0">
                <a:latin typeface="맑은 고딕" panose="020B0503020000020004" pitchFamily="50" charset="-127"/>
                <a:ea typeface="맑은 고딕" panose="020B0503020000020004" pitchFamily="50" charset="-127"/>
                <a:cs typeface="Times New Roman" panose="02020603050405020304" pitchFamily="18" charset="0"/>
              </a:rPr>
              <a:t>한국은행 등이 지지선언을 하는 등 향후 기후변화대응에 핵심 프레임워크가 될 것으로 예측</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a:t>
            </a:r>
          </a:p>
          <a:p>
            <a:pPr marL="285750" indent="-285750">
              <a:lnSpc>
                <a:spcPct val="130000"/>
              </a:lnSpc>
              <a:buFont typeface="Arial" panose="020B0604020202020204" pitchFamily="34" charset="0"/>
              <a:buChar char="•"/>
            </a:pP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SBTi(The Science Based Targets initiative) </a:t>
            </a:r>
            <a:r>
              <a:rPr lang="ko-KR" altLang="ko-KR" sz="1400" kern="100" dirty="0">
                <a:latin typeface="맑은 고딕" panose="020B0503020000020004" pitchFamily="50" charset="-127"/>
                <a:ea typeface="맑은 고딕" panose="020B0503020000020004" pitchFamily="50" charset="-127"/>
                <a:cs typeface="Times New Roman" panose="02020603050405020304" pitchFamily="18" charset="0"/>
              </a:rPr>
              <a:t>역시 기후변화에 대응하기 위해 만들어</a:t>
            </a:r>
            <a:r>
              <a:rPr lang="ko-KR" altLang="en-US" sz="1400" kern="100" dirty="0">
                <a:latin typeface="맑은 고딕" panose="020B0503020000020004" pitchFamily="50" charset="-127"/>
                <a:ea typeface="맑은 고딕" panose="020B0503020000020004" pitchFamily="50" charset="-127"/>
                <a:cs typeface="Times New Roman" panose="02020603050405020304" pitchFamily="18" charset="0"/>
              </a:rPr>
              <a:t>짐</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 WWF</a:t>
            </a:r>
            <a:r>
              <a:rPr lang="ko-KR" altLang="ko-KR" sz="1400" kern="100" dirty="0">
                <a:latin typeface="맑은 고딕" panose="020B0503020000020004" pitchFamily="50" charset="-127"/>
                <a:ea typeface="맑은 고딕" panose="020B0503020000020004" pitchFamily="50" charset="-127"/>
                <a:cs typeface="Times New Roman" panose="02020603050405020304" pitchFamily="18" charset="0"/>
              </a:rPr>
              <a:t>와</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 CDP, UNGC, WRI</a:t>
            </a:r>
            <a:r>
              <a:rPr lang="ko-KR" altLang="ko-KR" sz="1400" kern="100" dirty="0">
                <a:latin typeface="맑은 고딕" panose="020B0503020000020004" pitchFamily="50" charset="-127"/>
                <a:ea typeface="맑은 고딕" panose="020B0503020000020004" pitchFamily="50" charset="-127"/>
                <a:cs typeface="Times New Roman" panose="02020603050405020304" pitchFamily="18" charset="0"/>
              </a:rPr>
              <a:t>가 공동으로 운영하는 이니셔티브로</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 </a:t>
            </a:r>
            <a:r>
              <a:rPr lang="ko-KR" altLang="ko-KR" sz="1400" kern="100" dirty="0">
                <a:latin typeface="맑은 고딕" panose="020B0503020000020004" pitchFamily="50" charset="-127"/>
                <a:ea typeface="맑은 고딕" panose="020B0503020000020004" pitchFamily="50" charset="-127"/>
                <a:cs typeface="Times New Roman" panose="02020603050405020304" pitchFamily="18" charset="0"/>
              </a:rPr>
              <a:t>과학기반목표</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(SBT: </a:t>
            </a:r>
            <a:r>
              <a:rPr lang="ko-KR" altLang="ko-KR" sz="1400" kern="100" dirty="0">
                <a:latin typeface="맑은 고딕" panose="020B0503020000020004" pitchFamily="50" charset="-127"/>
                <a:ea typeface="맑은 고딕" panose="020B0503020000020004" pitchFamily="50" charset="-127"/>
                <a:cs typeface="Times New Roman" panose="02020603050405020304" pitchFamily="18" charset="0"/>
              </a:rPr>
              <a:t>파리협정 목표에 부합하는</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 </a:t>
            </a:r>
            <a:r>
              <a:rPr lang="ko-KR" altLang="ko-KR" sz="1400" kern="100" dirty="0">
                <a:latin typeface="맑은 고딕" panose="020B0503020000020004" pitchFamily="50" charset="-127"/>
                <a:ea typeface="맑은 고딕" panose="020B0503020000020004" pitchFamily="50" charset="-127"/>
                <a:cs typeface="Times New Roman" panose="02020603050405020304" pitchFamily="18" charset="0"/>
              </a:rPr>
              <a:t>과학기반 온실가스 배출 감축목표</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a:t>
            </a:r>
            <a:r>
              <a:rPr lang="ko-KR" altLang="ko-KR" sz="1400" kern="100" dirty="0">
                <a:latin typeface="맑은 고딕" panose="020B0503020000020004" pitchFamily="50" charset="-127"/>
                <a:ea typeface="맑은 고딕" panose="020B0503020000020004" pitchFamily="50" charset="-127"/>
                <a:cs typeface="Times New Roman" panose="02020603050405020304" pitchFamily="18" charset="0"/>
              </a:rPr>
              <a:t>를 설정하기 위한 지침과 방법론을 제공</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a:t>
            </a:r>
          </a:p>
          <a:p>
            <a:pPr marL="285750" indent="-285750">
              <a:lnSpc>
                <a:spcPct val="130000"/>
              </a:lnSpc>
              <a:buFont typeface="Arial" panose="020B0604020202020204" pitchFamily="34" charset="0"/>
              <a:buChar char="•"/>
            </a:pPr>
            <a:r>
              <a:rPr lang="ko-KR" altLang="ko-KR" sz="1400" kern="100" dirty="0">
                <a:latin typeface="맑은 고딕" panose="020B0503020000020004" pitchFamily="50" charset="-127"/>
                <a:ea typeface="맑은 고딕" panose="020B0503020000020004" pitchFamily="50" charset="-127"/>
                <a:cs typeface="Times New Roman" panose="02020603050405020304" pitchFamily="18" charset="0"/>
              </a:rPr>
              <a:t>아울러</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 </a:t>
            </a:r>
            <a:r>
              <a:rPr lang="ko-KR" altLang="ko-KR" sz="1400" kern="100" dirty="0">
                <a:latin typeface="맑은 고딕" panose="020B0503020000020004" pitchFamily="50" charset="-127"/>
                <a:ea typeface="맑은 고딕" panose="020B0503020000020004" pitchFamily="50" charset="-127"/>
                <a:cs typeface="Times New Roman" panose="02020603050405020304" pitchFamily="18" charset="0"/>
              </a:rPr>
              <a:t>통합보고서의 지침을 제공하는 국제통합보고위원회</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(the International Integrated Reporting Committee, IIRC)</a:t>
            </a:r>
            <a:r>
              <a:rPr lang="ko-KR" altLang="ko-KR" sz="1400" kern="100" dirty="0">
                <a:latin typeface="맑은 고딕" panose="020B0503020000020004" pitchFamily="50" charset="-127"/>
                <a:ea typeface="맑은 고딕" panose="020B0503020000020004" pitchFamily="50" charset="-127"/>
                <a:cs typeface="Times New Roman" panose="02020603050405020304" pitchFamily="18" charset="0"/>
              </a:rPr>
              <a:t>가 있다</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 IIRC</a:t>
            </a:r>
            <a:r>
              <a:rPr lang="ko-KR" altLang="ko-KR" sz="1400" kern="100" dirty="0">
                <a:latin typeface="맑은 고딕" panose="020B0503020000020004" pitchFamily="50" charset="-127"/>
                <a:ea typeface="맑은 고딕" panose="020B0503020000020004" pitchFamily="50" charset="-127"/>
                <a:cs typeface="Times New Roman" panose="02020603050405020304" pitchFamily="18" charset="0"/>
              </a:rPr>
              <a:t>는 </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2010</a:t>
            </a:r>
            <a:r>
              <a:rPr lang="ko-KR" altLang="ko-KR" sz="1400" kern="100" dirty="0">
                <a:latin typeface="맑은 고딕" panose="020B0503020000020004" pitchFamily="50" charset="-127"/>
                <a:ea typeface="맑은 고딕" panose="020B0503020000020004" pitchFamily="50" charset="-127"/>
                <a:cs typeface="Times New Roman" panose="02020603050405020304" pitchFamily="18" charset="0"/>
              </a:rPr>
              <a:t>년 국제적으로 인정되는 회계원칙</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a:t>
            </a:r>
            <a:r>
              <a:rPr lang="ko-KR" altLang="ko-KR" sz="1400" kern="100" dirty="0">
                <a:latin typeface="맑은 고딕" panose="020B0503020000020004" pitchFamily="50" charset="-127"/>
                <a:ea typeface="맑은 고딕" panose="020B0503020000020004" pitchFamily="50" charset="-127"/>
                <a:cs typeface="Times New Roman" panose="02020603050405020304" pitchFamily="18" charset="0"/>
              </a:rPr>
              <a:t>을 제정하기 위해 지속가능성회계프로젝트</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(The Prince’s Accounting for Sustainability, A4S)</a:t>
            </a:r>
            <a:r>
              <a:rPr lang="ko-KR" altLang="ko-KR" sz="1400" kern="100" dirty="0">
                <a:latin typeface="맑은 고딕" panose="020B0503020000020004" pitchFamily="50" charset="-127"/>
                <a:ea typeface="맑은 고딕" panose="020B0503020000020004" pitchFamily="50" charset="-127"/>
                <a:cs typeface="Times New Roman" panose="02020603050405020304" pitchFamily="18" charset="0"/>
              </a:rPr>
              <a:t>와 국제회계사연맹</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(IFA), GRI</a:t>
            </a:r>
            <a:r>
              <a:rPr lang="ko-KR" altLang="ko-KR" sz="1400" kern="100" dirty="0">
                <a:latin typeface="맑은 고딕" panose="020B0503020000020004" pitchFamily="50" charset="-127"/>
                <a:ea typeface="맑은 고딕" panose="020B0503020000020004" pitchFamily="50" charset="-127"/>
                <a:cs typeface="Times New Roman" panose="02020603050405020304" pitchFamily="18" charset="0"/>
              </a:rPr>
              <a:t>에 의해 설립</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 </a:t>
            </a:r>
            <a:r>
              <a:rPr lang="ko-KR" altLang="ko-KR" sz="1400" kern="100" dirty="0">
                <a:latin typeface="맑은 고딕" panose="020B0503020000020004" pitchFamily="50" charset="-127"/>
                <a:ea typeface="맑은 고딕" panose="020B0503020000020004" pitchFamily="50" charset="-127"/>
                <a:cs typeface="Times New Roman" panose="02020603050405020304" pitchFamily="18" charset="0"/>
              </a:rPr>
              <a:t>다만</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 IIRC</a:t>
            </a:r>
            <a:r>
              <a:rPr lang="ko-KR" altLang="ko-KR" sz="1400" kern="100" dirty="0">
                <a:latin typeface="맑은 고딕" panose="020B0503020000020004" pitchFamily="50" charset="-127"/>
                <a:ea typeface="맑은 고딕" panose="020B0503020000020004" pitchFamily="50" charset="-127"/>
                <a:cs typeface="Times New Roman" panose="02020603050405020304" pitchFamily="18" charset="0"/>
              </a:rPr>
              <a:t>는</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 2021</a:t>
            </a:r>
            <a:r>
              <a:rPr lang="ko-KR" altLang="ko-KR" sz="1400" kern="100" dirty="0">
                <a:latin typeface="맑은 고딕" panose="020B0503020000020004" pitchFamily="50" charset="-127"/>
                <a:ea typeface="맑은 고딕" panose="020B0503020000020004" pitchFamily="50" charset="-127"/>
                <a:cs typeface="Times New Roman" panose="02020603050405020304" pitchFamily="18" charset="0"/>
              </a:rPr>
              <a:t>년부터</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 SASB</a:t>
            </a:r>
            <a:r>
              <a:rPr lang="ko-KR" altLang="ko-KR" sz="1400" kern="100" dirty="0">
                <a:latin typeface="맑은 고딕" panose="020B0503020000020004" pitchFamily="50" charset="-127"/>
                <a:ea typeface="맑은 고딕" panose="020B0503020000020004" pitchFamily="50" charset="-127"/>
                <a:cs typeface="Times New Roman" panose="02020603050405020304" pitchFamily="18" charset="0"/>
              </a:rPr>
              <a:t>와 통합하여 가치통합재단</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(Value Reporting Foundation)</a:t>
            </a:r>
            <a:r>
              <a:rPr lang="ko-KR" altLang="ko-KR" sz="1400" kern="100" dirty="0">
                <a:latin typeface="맑은 고딕" panose="020B0503020000020004" pitchFamily="50" charset="-127"/>
                <a:ea typeface="맑은 고딕" panose="020B0503020000020004" pitchFamily="50" charset="-127"/>
                <a:cs typeface="Times New Roman" panose="02020603050405020304" pitchFamily="18" charset="0"/>
              </a:rPr>
              <a:t>으로 운영</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a:t>
            </a:r>
            <a:endParaRPr lang="ko-KR" altLang="en-US" sz="1400" kern="100" dirty="0">
              <a:latin typeface="맑은 고딕" panose="020B0503020000020004" pitchFamily="50" charset="-127"/>
              <a:ea typeface="맑은 고딕" panose="020B0503020000020004" pitchFamily="50" charset="-127"/>
              <a:cs typeface="Times New Roman" panose="02020603050405020304" pitchFamily="18" charset="0"/>
            </a:endParaRPr>
          </a:p>
        </p:txBody>
      </p:sp>
      <p:cxnSp>
        <p:nvCxnSpPr>
          <p:cNvPr id="8" name="직선 연결선 7">
            <a:extLst>
              <a:ext uri="{FF2B5EF4-FFF2-40B4-BE49-F238E27FC236}">
                <a16:creationId xmlns:a16="http://schemas.microsoft.com/office/drawing/2014/main" id="{11E3955E-A051-4AD7-AF52-DED08C8DE1B6}"/>
              </a:ext>
            </a:extLst>
          </p:cNvPr>
          <p:cNvCxnSpPr>
            <a:cxnSpLocks/>
          </p:cNvCxnSpPr>
          <p:nvPr/>
        </p:nvCxnSpPr>
        <p:spPr>
          <a:xfrm flipH="1">
            <a:off x="2463800" y="588203"/>
            <a:ext cx="9036050" cy="31673"/>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09866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슬라이드 번호 개체 틀 3">
            <a:extLst>
              <a:ext uri="{FF2B5EF4-FFF2-40B4-BE49-F238E27FC236}">
                <a16:creationId xmlns:a16="http://schemas.microsoft.com/office/drawing/2014/main" id="{DEF13E79-61E3-4454-B0F5-D862567F80FC}"/>
              </a:ext>
            </a:extLst>
          </p:cNvPr>
          <p:cNvSpPr>
            <a:spLocks noGrp="1"/>
          </p:cNvSpPr>
          <p:nvPr>
            <p:ph type="sldNum" sz="quarter" idx="12"/>
          </p:nvPr>
        </p:nvSpPr>
        <p:spPr>
          <a:xfrm>
            <a:off x="8610600" y="6356350"/>
            <a:ext cx="2743200" cy="365125"/>
          </a:xfrm>
        </p:spPr>
        <p:txBody>
          <a:bodyPr/>
          <a:lstStyle/>
          <a:p>
            <a:fld id="{742C9348-5ACF-40B9-901F-7F0003B996B9}" type="slidenum">
              <a:rPr lang="ko-KR" altLang="en-US" smtClean="0"/>
              <a:t>28</a:t>
            </a:fld>
            <a:endParaRPr lang="ko-KR" altLang="en-US" dirty="0"/>
          </a:p>
        </p:txBody>
      </p:sp>
      <p:sp>
        <p:nvSpPr>
          <p:cNvPr id="21" name="직사각형 20">
            <a:extLst>
              <a:ext uri="{FF2B5EF4-FFF2-40B4-BE49-F238E27FC236}">
                <a16:creationId xmlns:a16="http://schemas.microsoft.com/office/drawing/2014/main" id="{1353836F-B0BF-408A-9ECA-4BAF89DFC538}"/>
              </a:ext>
            </a:extLst>
          </p:cNvPr>
          <p:cNvSpPr/>
          <p:nvPr/>
        </p:nvSpPr>
        <p:spPr>
          <a:xfrm>
            <a:off x="929470" y="303295"/>
            <a:ext cx="4094216" cy="454292"/>
          </a:xfrm>
          <a:prstGeom prst="rect">
            <a:avLst/>
          </a:prstGeom>
        </p:spPr>
        <p:txBody>
          <a:bodyPr wrap="square">
            <a:spAutoFit/>
          </a:bodyPr>
          <a:lstStyle/>
          <a:p>
            <a:pPr>
              <a:lnSpc>
                <a:spcPct val="150000"/>
              </a:lnSpc>
            </a:pPr>
            <a:r>
              <a:rPr lang="ko-KR" altLang="en-US" b="1" dirty="0">
                <a:latin typeface="+mn-ea"/>
                <a:cs typeface="Times New Roman" pitchFamily="18" charset="0"/>
              </a:rPr>
              <a:t>서론</a:t>
            </a:r>
          </a:p>
        </p:txBody>
      </p:sp>
      <p:sp>
        <p:nvSpPr>
          <p:cNvPr id="22" name="직사각형 21">
            <a:extLst>
              <a:ext uri="{FF2B5EF4-FFF2-40B4-BE49-F238E27FC236}">
                <a16:creationId xmlns:a16="http://schemas.microsoft.com/office/drawing/2014/main" id="{F140986D-4E74-4C9F-B86D-ECBB45CB4F38}"/>
              </a:ext>
            </a:extLst>
          </p:cNvPr>
          <p:cNvSpPr/>
          <p:nvPr/>
        </p:nvSpPr>
        <p:spPr>
          <a:xfrm>
            <a:off x="503808" y="208614"/>
            <a:ext cx="495649" cy="585288"/>
          </a:xfrm>
          <a:prstGeom prst="rect">
            <a:avLst/>
          </a:prstGeom>
        </p:spPr>
        <p:txBody>
          <a:bodyPr wrap="none">
            <a:spAutoFit/>
          </a:bodyPr>
          <a:lstStyle/>
          <a:p>
            <a:pPr>
              <a:lnSpc>
                <a:spcPct val="150000"/>
              </a:lnSpc>
            </a:pPr>
            <a:r>
              <a:rPr lang="en-US" altLang="ko-KR" sz="2426" b="1" dirty="0">
                <a:solidFill>
                  <a:schemeClr val="bg1">
                    <a:lumMod val="75000"/>
                  </a:schemeClr>
                </a:solidFill>
                <a:latin typeface="Times New Roman" pitchFamily="18" charset="0"/>
                <a:ea typeface="맑은 고딕" pitchFamily="50" charset="-127"/>
                <a:cs typeface="Times New Roman" pitchFamily="18" charset="0"/>
              </a:rPr>
              <a:t>0</a:t>
            </a:r>
            <a:r>
              <a:rPr lang="en-US" altLang="ko-KR" sz="2426" b="1" dirty="0">
                <a:solidFill>
                  <a:srgbClr val="C00000"/>
                </a:solidFill>
                <a:latin typeface="Times New Roman" pitchFamily="18" charset="0"/>
                <a:ea typeface="맑은 고딕" pitchFamily="50" charset="-127"/>
                <a:cs typeface="Times New Roman" pitchFamily="18" charset="0"/>
              </a:rPr>
              <a:t>1</a:t>
            </a:r>
          </a:p>
        </p:txBody>
      </p:sp>
      <p:sp>
        <p:nvSpPr>
          <p:cNvPr id="12" name="직사각형 11">
            <a:extLst>
              <a:ext uri="{FF2B5EF4-FFF2-40B4-BE49-F238E27FC236}">
                <a16:creationId xmlns:a16="http://schemas.microsoft.com/office/drawing/2014/main" id="{CE1530EC-9930-4E35-BC82-17801195FEC8}"/>
              </a:ext>
            </a:extLst>
          </p:cNvPr>
          <p:cNvSpPr/>
          <p:nvPr/>
        </p:nvSpPr>
        <p:spPr>
          <a:xfrm>
            <a:off x="751632" y="1085737"/>
            <a:ext cx="8928992" cy="369332"/>
          </a:xfrm>
          <a:prstGeom prst="rect">
            <a:avLst/>
          </a:prstGeom>
        </p:spPr>
        <p:txBody>
          <a:bodyPr wrap="square">
            <a:spAutoFit/>
          </a:bodyPr>
          <a:lstStyle/>
          <a:p>
            <a:pPr>
              <a:defRPr/>
            </a:pPr>
            <a:r>
              <a:rPr lang="ko-KR" altLang="en-US" kern="0" dirty="0">
                <a:solidFill>
                  <a:srgbClr val="000000"/>
                </a:solidFill>
                <a:latin typeface="휴먼명조"/>
                <a:ea typeface="휴먼명조"/>
              </a:rPr>
              <a:t>□ </a:t>
            </a:r>
            <a:r>
              <a:rPr lang="en-US" altLang="ko-KR" b="1" kern="0" dirty="0">
                <a:solidFill>
                  <a:srgbClr val="000000"/>
                </a:solidFill>
                <a:latin typeface="맑은 고딕" pitchFamily="50" charset="-127"/>
                <a:ea typeface="휴먼명조"/>
              </a:rPr>
              <a:t>ESG </a:t>
            </a:r>
            <a:r>
              <a:rPr lang="ko-KR" altLang="en-US" b="1" kern="0" dirty="0">
                <a:solidFill>
                  <a:srgbClr val="000000"/>
                </a:solidFill>
                <a:latin typeface="맑은 고딕" pitchFamily="50" charset="-127"/>
                <a:ea typeface="휴먼명조"/>
              </a:rPr>
              <a:t>생태계 </a:t>
            </a:r>
            <a:r>
              <a:rPr lang="en-US" altLang="ko-KR" b="1" kern="0" dirty="0">
                <a:solidFill>
                  <a:srgbClr val="000000"/>
                </a:solidFill>
                <a:latin typeface="맑은 고딕" pitchFamily="50" charset="-127"/>
                <a:ea typeface="휴먼명조"/>
              </a:rPr>
              <a:t>(</a:t>
            </a:r>
            <a:r>
              <a:rPr lang="ko-KR" altLang="en-US" b="1" kern="0" dirty="0">
                <a:solidFill>
                  <a:srgbClr val="000000"/>
                </a:solidFill>
                <a:latin typeface="맑은 고딕" pitchFamily="50" charset="-127"/>
                <a:ea typeface="휴먼명조"/>
              </a:rPr>
              <a:t>누가 누구인지 알아야 한다</a:t>
            </a:r>
            <a:r>
              <a:rPr lang="en-US" altLang="ko-KR" b="1" kern="0" dirty="0">
                <a:solidFill>
                  <a:srgbClr val="000000"/>
                </a:solidFill>
                <a:latin typeface="맑은 고딕" pitchFamily="50" charset="-127"/>
                <a:ea typeface="휴먼명조"/>
              </a:rPr>
              <a:t>)</a:t>
            </a:r>
            <a:endParaRPr lang="ko-KR" altLang="en-US" b="1" dirty="0">
              <a:solidFill>
                <a:srgbClr val="FF0000"/>
              </a:solidFill>
              <a:latin typeface="맑은 고딕" pitchFamily="50" charset="-127"/>
            </a:endParaRPr>
          </a:p>
        </p:txBody>
      </p:sp>
      <p:pic>
        <p:nvPicPr>
          <p:cNvPr id="9" name="Picture 2">
            <a:extLst>
              <a:ext uri="{FF2B5EF4-FFF2-40B4-BE49-F238E27FC236}">
                <a16:creationId xmlns:a16="http://schemas.microsoft.com/office/drawing/2014/main" id="{E20A1D34-CCDE-4887-BC1B-550C97D367D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08766" y="1556280"/>
            <a:ext cx="6574468" cy="4698858"/>
          </a:xfrm>
          <a:prstGeom prst="rect">
            <a:avLst/>
          </a:prstGeom>
          <a:noFill/>
        </p:spPr>
      </p:pic>
      <p:sp>
        <p:nvSpPr>
          <p:cNvPr id="8" name="TextBox 7">
            <a:extLst>
              <a:ext uri="{FF2B5EF4-FFF2-40B4-BE49-F238E27FC236}">
                <a16:creationId xmlns:a16="http://schemas.microsoft.com/office/drawing/2014/main" id="{C801E870-6430-4729-A5E0-9E7C0D0CFE12}"/>
              </a:ext>
            </a:extLst>
          </p:cNvPr>
          <p:cNvSpPr txBox="1"/>
          <p:nvPr/>
        </p:nvSpPr>
        <p:spPr>
          <a:xfrm>
            <a:off x="6961170" y="2824182"/>
            <a:ext cx="1044587" cy="748256"/>
          </a:xfrm>
          <a:prstGeom prst="rect">
            <a:avLst/>
          </a:prstGeom>
          <a:noFill/>
          <a:ln w="25400">
            <a:solidFill>
              <a:srgbClr val="FF0000"/>
            </a:solidFill>
          </a:ln>
        </p:spPr>
        <p:txBody>
          <a:bodyPr wrap="square">
            <a:spAutoFit/>
          </a:bodyPr>
          <a:lstStyle/>
          <a:p>
            <a:endParaRPr lang="ko-KR" altLang="en-US" dirty="0"/>
          </a:p>
        </p:txBody>
      </p:sp>
      <p:cxnSp>
        <p:nvCxnSpPr>
          <p:cNvPr id="10" name="직선 연결선 9">
            <a:extLst>
              <a:ext uri="{FF2B5EF4-FFF2-40B4-BE49-F238E27FC236}">
                <a16:creationId xmlns:a16="http://schemas.microsoft.com/office/drawing/2014/main" id="{0117453B-3855-433A-AE42-E74D770FAD05}"/>
              </a:ext>
            </a:extLst>
          </p:cNvPr>
          <p:cNvCxnSpPr>
            <a:cxnSpLocks/>
          </p:cNvCxnSpPr>
          <p:nvPr/>
        </p:nvCxnSpPr>
        <p:spPr>
          <a:xfrm flipH="1">
            <a:off x="2463800" y="588203"/>
            <a:ext cx="9036050" cy="31673"/>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433673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슬라이드 번호 개체 틀 3">
            <a:extLst>
              <a:ext uri="{FF2B5EF4-FFF2-40B4-BE49-F238E27FC236}">
                <a16:creationId xmlns:a16="http://schemas.microsoft.com/office/drawing/2014/main" id="{DEF13E79-61E3-4454-B0F5-D862567F80FC}"/>
              </a:ext>
            </a:extLst>
          </p:cNvPr>
          <p:cNvSpPr>
            <a:spLocks noGrp="1"/>
          </p:cNvSpPr>
          <p:nvPr>
            <p:ph type="sldNum" sz="quarter" idx="12"/>
          </p:nvPr>
        </p:nvSpPr>
        <p:spPr>
          <a:xfrm>
            <a:off x="8610600" y="6356350"/>
            <a:ext cx="2743200" cy="365125"/>
          </a:xfrm>
        </p:spPr>
        <p:txBody>
          <a:bodyPr/>
          <a:lstStyle/>
          <a:p>
            <a:fld id="{742C9348-5ACF-40B9-901F-7F0003B996B9}" type="slidenum">
              <a:rPr lang="ko-KR" altLang="en-US" smtClean="0"/>
              <a:t>29</a:t>
            </a:fld>
            <a:endParaRPr lang="ko-KR" altLang="en-US" dirty="0"/>
          </a:p>
        </p:txBody>
      </p:sp>
      <p:sp>
        <p:nvSpPr>
          <p:cNvPr id="21" name="직사각형 20">
            <a:extLst>
              <a:ext uri="{FF2B5EF4-FFF2-40B4-BE49-F238E27FC236}">
                <a16:creationId xmlns:a16="http://schemas.microsoft.com/office/drawing/2014/main" id="{1353836F-B0BF-408A-9ECA-4BAF89DFC538}"/>
              </a:ext>
            </a:extLst>
          </p:cNvPr>
          <p:cNvSpPr/>
          <p:nvPr/>
        </p:nvSpPr>
        <p:spPr>
          <a:xfrm>
            <a:off x="929470" y="303295"/>
            <a:ext cx="4094216" cy="454292"/>
          </a:xfrm>
          <a:prstGeom prst="rect">
            <a:avLst/>
          </a:prstGeom>
        </p:spPr>
        <p:txBody>
          <a:bodyPr wrap="square">
            <a:spAutoFit/>
          </a:bodyPr>
          <a:lstStyle/>
          <a:p>
            <a:pPr>
              <a:lnSpc>
                <a:spcPct val="150000"/>
              </a:lnSpc>
            </a:pPr>
            <a:r>
              <a:rPr lang="ko-KR" altLang="en-US" b="1" dirty="0">
                <a:latin typeface="+mn-ea"/>
                <a:cs typeface="Times New Roman" pitchFamily="18" charset="0"/>
              </a:rPr>
              <a:t>서론</a:t>
            </a:r>
          </a:p>
        </p:txBody>
      </p:sp>
      <p:sp>
        <p:nvSpPr>
          <p:cNvPr id="22" name="직사각형 21">
            <a:extLst>
              <a:ext uri="{FF2B5EF4-FFF2-40B4-BE49-F238E27FC236}">
                <a16:creationId xmlns:a16="http://schemas.microsoft.com/office/drawing/2014/main" id="{F140986D-4E74-4C9F-B86D-ECBB45CB4F38}"/>
              </a:ext>
            </a:extLst>
          </p:cNvPr>
          <p:cNvSpPr/>
          <p:nvPr/>
        </p:nvSpPr>
        <p:spPr>
          <a:xfrm>
            <a:off x="503808" y="208614"/>
            <a:ext cx="495649" cy="585288"/>
          </a:xfrm>
          <a:prstGeom prst="rect">
            <a:avLst/>
          </a:prstGeom>
        </p:spPr>
        <p:txBody>
          <a:bodyPr wrap="none">
            <a:spAutoFit/>
          </a:bodyPr>
          <a:lstStyle/>
          <a:p>
            <a:pPr>
              <a:lnSpc>
                <a:spcPct val="150000"/>
              </a:lnSpc>
            </a:pPr>
            <a:r>
              <a:rPr lang="en-US" altLang="ko-KR" sz="2426" b="1" dirty="0">
                <a:solidFill>
                  <a:schemeClr val="bg1">
                    <a:lumMod val="75000"/>
                  </a:schemeClr>
                </a:solidFill>
                <a:latin typeface="Times New Roman" pitchFamily="18" charset="0"/>
                <a:ea typeface="맑은 고딕" pitchFamily="50" charset="-127"/>
                <a:cs typeface="Times New Roman" pitchFamily="18" charset="0"/>
              </a:rPr>
              <a:t>0</a:t>
            </a:r>
            <a:r>
              <a:rPr lang="en-US" altLang="ko-KR" sz="2426" b="1" dirty="0">
                <a:solidFill>
                  <a:srgbClr val="C00000"/>
                </a:solidFill>
                <a:latin typeface="Times New Roman" pitchFamily="18" charset="0"/>
                <a:ea typeface="맑은 고딕" pitchFamily="50" charset="-127"/>
                <a:cs typeface="Times New Roman" pitchFamily="18" charset="0"/>
              </a:rPr>
              <a:t>1</a:t>
            </a:r>
          </a:p>
        </p:txBody>
      </p:sp>
      <p:sp>
        <p:nvSpPr>
          <p:cNvPr id="12" name="직사각형 11">
            <a:extLst>
              <a:ext uri="{FF2B5EF4-FFF2-40B4-BE49-F238E27FC236}">
                <a16:creationId xmlns:a16="http://schemas.microsoft.com/office/drawing/2014/main" id="{CE1530EC-9930-4E35-BC82-17801195FEC8}"/>
              </a:ext>
            </a:extLst>
          </p:cNvPr>
          <p:cNvSpPr/>
          <p:nvPr/>
        </p:nvSpPr>
        <p:spPr>
          <a:xfrm>
            <a:off x="751632" y="1085737"/>
            <a:ext cx="8928992" cy="369332"/>
          </a:xfrm>
          <a:prstGeom prst="rect">
            <a:avLst/>
          </a:prstGeom>
        </p:spPr>
        <p:txBody>
          <a:bodyPr wrap="square">
            <a:spAutoFit/>
          </a:bodyPr>
          <a:lstStyle/>
          <a:p>
            <a:pPr>
              <a:defRPr/>
            </a:pPr>
            <a:r>
              <a:rPr lang="ko-KR" altLang="en-US" kern="0" dirty="0">
                <a:solidFill>
                  <a:srgbClr val="000000"/>
                </a:solidFill>
                <a:latin typeface="휴먼명조"/>
                <a:ea typeface="휴먼명조"/>
              </a:rPr>
              <a:t>□</a:t>
            </a:r>
            <a:r>
              <a:rPr lang="en-US" altLang="ko-KR" kern="0" dirty="0">
                <a:solidFill>
                  <a:srgbClr val="000000"/>
                </a:solidFill>
                <a:latin typeface="휴먼명조"/>
                <a:ea typeface="휴먼명조"/>
              </a:rPr>
              <a:t> </a:t>
            </a:r>
            <a:r>
              <a:rPr lang="en-US" altLang="ko-KR" b="1" kern="100" dirty="0">
                <a:latin typeface="맑은 고딕" panose="020B0503020000020004" pitchFamily="50" charset="-127"/>
                <a:ea typeface="맑은 고딕" panose="020B0503020000020004" pitchFamily="50" charset="-127"/>
                <a:cs typeface="Times New Roman" panose="02020603050405020304" pitchFamily="18" charset="0"/>
              </a:rPr>
              <a:t>Standard Setters</a:t>
            </a:r>
            <a:endParaRPr lang="ko-KR" altLang="en-US" b="1" kern="100" dirty="0">
              <a:latin typeface="맑은 고딕" panose="020B0503020000020004" pitchFamily="50" charset="-127"/>
              <a:ea typeface="맑은 고딕" panose="020B0503020000020004" pitchFamily="50" charset="-127"/>
              <a:cs typeface="Times New Roman" panose="02020603050405020304" pitchFamily="18" charset="0"/>
            </a:endParaRPr>
          </a:p>
        </p:txBody>
      </p:sp>
      <p:sp>
        <p:nvSpPr>
          <p:cNvPr id="13" name="TextBox 12">
            <a:extLst>
              <a:ext uri="{FF2B5EF4-FFF2-40B4-BE49-F238E27FC236}">
                <a16:creationId xmlns:a16="http://schemas.microsoft.com/office/drawing/2014/main" id="{1EC38AB4-20C2-4402-9BE5-AF80E79F7282}"/>
              </a:ext>
            </a:extLst>
          </p:cNvPr>
          <p:cNvSpPr txBox="1"/>
          <p:nvPr/>
        </p:nvSpPr>
        <p:spPr>
          <a:xfrm>
            <a:off x="929471" y="1455069"/>
            <a:ext cx="10267428" cy="4775603"/>
          </a:xfrm>
          <a:prstGeom prst="rect">
            <a:avLst/>
          </a:prstGeom>
          <a:noFill/>
        </p:spPr>
        <p:txBody>
          <a:bodyPr wrap="square">
            <a:spAutoFit/>
          </a:bodyPr>
          <a:lstStyle/>
          <a:p>
            <a:pPr marL="285750" indent="-285750" algn="just" latinLnBrk="0">
              <a:lnSpc>
                <a:spcPct val="130000"/>
              </a:lnSpc>
              <a:spcAft>
                <a:spcPts val="800"/>
              </a:spcAft>
              <a:buFont typeface="Arial" panose="020B0604020202020204" pitchFamily="34" charset="0"/>
              <a:buChar char="•"/>
            </a:pP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FASB, IASB, SASB, GHG, ICMA, GRI, ISO </a:t>
            </a:r>
            <a:r>
              <a:rPr lang="ko-KR" altLang="en-US" sz="1400" kern="100" dirty="0">
                <a:latin typeface="맑은 고딕" panose="020B0503020000020004" pitchFamily="50" charset="-127"/>
                <a:ea typeface="맑은 고딕" panose="020B0503020000020004" pitchFamily="50" charset="-127"/>
                <a:cs typeface="Times New Roman" panose="02020603050405020304" pitchFamily="18" charset="0"/>
              </a:rPr>
              <a:t>등</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 </a:t>
            </a:r>
          </a:p>
          <a:p>
            <a:pPr marL="285750" indent="-285750" algn="just" latinLnBrk="0">
              <a:lnSpc>
                <a:spcPct val="130000"/>
              </a:lnSpc>
              <a:spcAft>
                <a:spcPts val="800"/>
              </a:spcAft>
              <a:buFont typeface="Arial" panose="020B0604020202020204" pitchFamily="34" charset="0"/>
              <a:buChar char="•"/>
            </a:pPr>
            <a:r>
              <a:rPr lang="ko-KR" altLang="en-US" sz="1400" kern="100" dirty="0">
                <a:latin typeface="맑은 고딕" panose="020B0503020000020004" pitchFamily="50" charset="-127"/>
                <a:ea typeface="맑은 고딕" panose="020B0503020000020004" pitchFamily="50" charset="-127"/>
                <a:cs typeface="Times New Roman" panose="02020603050405020304" pitchFamily="18" charset="0"/>
              </a:rPr>
              <a:t>미국의 </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US-GAAP</a:t>
            </a:r>
            <a:r>
              <a:rPr lang="ko-KR" altLang="en-US" sz="1400" kern="100" dirty="0">
                <a:latin typeface="맑은 고딕" panose="020B0503020000020004" pitchFamily="50" charset="-127"/>
                <a:ea typeface="맑은 고딕" panose="020B0503020000020004" pitchFamily="50" charset="-127"/>
                <a:cs typeface="Times New Roman" panose="02020603050405020304" pitchFamily="18" charset="0"/>
              </a:rPr>
              <a:t>과 </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IFRS</a:t>
            </a:r>
            <a:r>
              <a:rPr lang="ko-KR" altLang="en-US" sz="1400" kern="100" dirty="0">
                <a:latin typeface="맑은 고딕" panose="020B0503020000020004" pitchFamily="50" charset="-127"/>
                <a:ea typeface="맑은 고딕" panose="020B0503020000020004" pitchFamily="50" charset="-127"/>
                <a:cs typeface="Times New Roman" panose="02020603050405020304" pitchFamily="18" charset="0"/>
              </a:rPr>
              <a:t>를 기준을 만드는 </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FASB(Financial Accounting Standards Board)</a:t>
            </a:r>
            <a:r>
              <a:rPr lang="ko-KR" altLang="en-US" sz="1400" kern="100" dirty="0">
                <a:latin typeface="맑은 고딕" panose="020B0503020000020004" pitchFamily="50" charset="-127"/>
                <a:ea typeface="맑은 고딕" panose="020B0503020000020004" pitchFamily="50" charset="-127"/>
                <a:cs typeface="Times New Roman" panose="02020603050405020304" pitchFamily="18" charset="0"/>
              </a:rPr>
              <a:t>와 </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IASB </a:t>
            </a:r>
            <a:r>
              <a:rPr lang="ko-KR" altLang="en-US" sz="1400" kern="100" dirty="0">
                <a:latin typeface="맑은 고딕" panose="020B0503020000020004" pitchFamily="50" charset="-127"/>
                <a:ea typeface="맑은 고딕" panose="020B0503020000020004" pitchFamily="50" charset="-127"/>
                <a:cs typeface="Times New Roman" panose="02020603050405020304" pitchFamily="18" charset="0"/>
              </a:rPr>
              <a:t>모두 비재무정보에 대한 표준세터를 제공</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 </a:t>
            </a:r>
          </a:p>
          <a:p>
            <a:pPr marL="285750" indent="-285750" algn="just" latinLnBrk="0">
              <a:lnSpc>
                <a:spcPct val="130000"/>
              </a:lnSpc>
              <a:spcAft>
                <a:spcPts val="800"/>
              </a:spcAft>
              <a:buFont typeface="Arial" panose="020B0604020202020204" pitchFamily="34" charset="0"/>
              <a:buChar char="•"/>
            </a:pP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FASB</a:t>
            </a:r>
            <a:r>
              <a:rPr lang="ko-KR" altLang="en-US" sz="1400" kern="100" dirty="0">
                <a:latin typeface="맑은 고딕" panose="020B0503020000020004" pitchFamily="50" charset="-127"/>
                <a:ea typeface="맑은 고딕" panose="020B0503020000020004" pitchFamily="50" charset="-127"/>
                <a:cs typeface="Times New Roman" panose="02020603050405020304" pitchFamily="18" charset="0"/>
              </a:rPr>
              <a:t>에서는 </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SASB((</a:t>
            </a:r>
            <a:r>
              <a:rPr lang="en-US" altLang="ko-KR" sz="1400" kern="100" dirty="0" err="1">
                <a:latin typeface="맑은 고딕" panose="020B0503020000020004" pitchFamily="50" charset="-127"/>
                <a:ea typeface="맑은 고딕" panose="020B0503020000020004" pitchFamily="50" charset="-127"/>
                <a:cs typeface="Times New Roman" panose="02020603050405020304" pitchFamily="18" charset="0"/>
              </a:rPr>
              <a:t>ustainability</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 Accounting Standards)</a:t>
            </a:r>
            <a:r>
              <a:rPr lang="ko-KR" altLang="en-US" sz="1400" kern="100" dirty="0">
                <a:latin typeface="맑은 고딕" panose="020B0503020000020004" pitchFamily="50" charset="-127"/>
                <a:ea typeface="맑은 고딕" panose="020B0503020000020004" pitchFamily="50" charset="-127"/>
                <a:cs typeface="Times New Roman" panose="02020603050405020304" pitchFamily="18" charset="0"/>
              </a:rPr>
              <a:t>와 협업을 통해 표준세터를 제공</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 </a:t>
            </a:r>
            <a:r>
              <a:rPr lang="ko-KR" altLang="en-US" sz="1400" kern="100" dirty="0">
                <a:latin typeface="맑은 고딕" panose="020B0503020000020004" pitchFamily="50" charset="-127"/>
                <a:ea typeface="맑은 고딕" panose="020B0503020000020004" pitchFamily="50" charset="-127"/>
                <a:cs typeface="Times New Roman" panose="02020603050405020304" pitchFamily="18" charset="0"/>
              </a:rPr>
              <a:t>또한</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 IFRS </a:t>
            </a:r>
            <a:r>
              <a:rPr lang="ko-KR" altLang="en-US" sz="1400" kern="100" dirty="0">
                <a:latin typeface="맑은 고딕" panose="020B0503020000020004" pitchFamily="50" charset="-127"/>
                <a:ea typeface="맑은 고딕" panose="020B0503020000020004" pitchFamily="50" charset="-127"/>
                <a:cs typeface="Times New Roman" panose="02020603050405020304" pitchFamily="18" charset="0"/>
              </a:rPr>
              <a:t>재단에서는 현재 </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IASB</a:t>
            </a:r>
            <a:r>
              <a:rPr lang="ko-KR" altLang="en-US" sz="1400" kern="100" dirty="0">
                <a:latin typeface="맑은 고딕" panose="020B0503020000020004" pitchFamily="50" charset="-127"/>
                <a:ea typeface="맑은 고딕" panose="020B0503020000020004" pitchFamily="50" charset="-127"/>
                <a:cs typeface="Times New Roman" panose="02020603050405020304" pitchFamily="18" charset="0"/>
              </a:rPr>
              <a:t>와 구분하여 </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ISSB</a:t>
            </a:r>
            <a:r>
              <a:rPr lang="ko-KR" altLang="en-US" sz="1400" kern="100" dirty="0">
                <a:latin typeface="맑은 고딕" panose="020B0503020000020004" pitchFamily="50" charset="-127"/>
                <a:ea typeface="맑은 고딕" panose="020B0503020000020004" pitchFamily="50" charset="-127"/>
                <a:cs typeface="Times New Roman" panose="02020603050405020304" pitchFamily="18" charset="0"/>
              </a:rPr>
              <a:t>를 설립하여 </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ESG</a:t>
            </a:r>
            <a:r>
              <a:rPr lang="ko-KR" altLang="en-US" sz="1400" kern="100" dirty="0">
                <a:latin typeface="맑은 고딕" panose="020B0503020000020004" pitchFamily="50" charset="-127"/>
                <a:ea typeface="맑은 고딕" panose="020B0503020000020004" pitchFamily="50" charset="-127"/>
                <a:cs typeface="Times New Roman" panose="02020603050405020304" pitchFamily="18" charset="0"/>
              </a:rPr>
              <a:t>와 관련된 표준세터를 다룰 예정</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 </a:t>
            </a:r>
          </a:p>
          <a:p>
            <a:pPr marL="285750" indent="-285750" algn="just" latinLnBrk="0">
              <a:lnSpc>
                <a:spcPct val="130000"/>
              </a:lnSpc>
              <a:spcAft>
                <a:spcPts val="800"/>
              </a:spcAft>
              <a:buFont typeface="Arial" panose="020B0604020202020204" pitchFamily="34" charset="0"/>
              <a:buChar char="•"/>
            </a:pP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SASB</a:t>
            </a:r>
            <a:r>
              <a:rPr lang="ko-KR" altLang="en-US" sz="1400" kern="100" dirty="0">
                <a:latin typeface="맑은 고딕" panose="020B0503020000020004" pitchFamily="50" charset="-127"/>
                <a:ea typeface="맑은 고딕" panose="020B0503020000020004" pitchFamily="50" charset="-127"/>
                <a:cs typeface="Times New Roman" panose="02020603050405020304" pitchFamily="18" charset="0"/>
              </a:rPr>
              <a:t>는 미국의 </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77</a:t>
            </a:r>
            <a:r>
              <a:rPr lang="ko-KR" altLang="en-US" sz="1400" kern="100" dirty="0">
                <a:latin typeface="맑은 고딕" panose="020B0503020000020004" pitchFamily="50" charset="-127"/>
                <a:ea typeface="맑은 고딕" panose="020B0503020000020004" pitchFamily="50" charset="-127"/>
                <a:cs typeface="Times New Roman" panose="02020603050405020304" pitchFamily="18" charset="0"/>
              </a:rPr>
              <a:t>개 산업별</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(SICS) </a:t>
            </a:r>
            <a:r>
              <a:rPr lang="ko-KR" altLang="en-US" sz="1400" kern="100" dirty="0" err="1">
                <a:latin typeface="맑은 고딕" panose="020B0503020000020004" pitchFamily="50" charset="-127"/>
                <a:ea typeface="맑은 고딕" panose="020B0503020000020004" pitchFamily="50" charset="-127"/>
                <a:cs typeface="Times New Roman" panose="02020603050405020304" pitchFamily="18" charset="0"/>
              </a:rPr>
              <a:t>중용성</a:t>
            </a:r>
            <a:r>
              <a:rPr lang="ko-KR" altLang="en-US" sz="1400" kern="100" dirty="0">
                <a:latin typeface="맑은 고딕" panose="020B0503020000020004" pitchFamily="50" charset="-127"/>
                <a:ea typeface="맑은 고딕" panose="020B0503020000020004" pitchFamily="50" charset="-127"/>
                <a:cs typeface="Times New Roman" panose="02020603050405020304" pitchFamily="18" charset="0"/>
              </a:rPr>
              <a:t> 지표</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(materiality)</a:t>
            </a:r>
            <a:r>
              <a:rPr lang="ko-KR" altLang="en-US" sz="1400" kern="100" dirty="0">
                <a:latin typeface="맑은 고딕" panose="020B0503020000020004" pitchFamily="50" charset="-127"/>
                <a:ea typeface="맑은 고딕" panose="020B0503020000020004" pitchFamily="50" charset="-127"/>
                <a:cs typeface="Times New Roman" panose="02020603050405020304" pitchFamily="18" charset="0"/>
              </a:rPr>
              <a:t>를 공시하는 기관</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 </a:t>
            </a:r>
            <a:r>
              <a:rPr lang="ko-KR" altLang="en-US" sz="1400" kern="100" dirty="0">
                <a:latin typeface="맑은 고딕" panose="020B0503020000020004" pitchFamily="50" charset="-127"/>
                <a:ea typeface="맑은 고딕" panose="020B0503020000020004" pitchFamily="50" charset="-127"/>
                <a:cs typeface="Times New Roman" panose="02020603050405020304" pitchFamily="18" charset="0"/>
              </a:rPr>
              <a:t>한국회계기준원에서도 </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2021</a:t>
            </a:r>
            <a:r>
              <a:rPr lang="ko-KR" altLang="en-US" sz="1400" kern="100" dirty="0">
                <a:latin typeface="맑은 고딕" panose="020B0503020000020004" pitchFamily="50" charset="-127"/>
                <a:ea typeface="맑은 고딕" panose="020B0503020000020004" pitchFamily="50" charset="-127"/>
                <a:cs typeface="Times New Roman" panose="02020603050405020304" pitchFamily="18" charset="0"/>
              </a:rPr>
              <a:t>년 하반기부터 </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SASB</a:t>
            </a:r>
            <a:r>
              <a:rPr lang="ko-KR" altLang="en-US" sz="1400" kern="100" dirty="0">
                <a:latin typeface="맑은 고딕" panose="020B0503020000020004" pitchFamily="50" charset="-127"/>
                <a:ea typeface="맑은 고딕" panose="020B0503020000020004" pitchFamily="50" charset="-127"/>
                <a:cs typeface="Times New Roman" panose="02020603050405020304" pitchFamily="18" charset="0"/>
              </a:rPr>
              <a:t>의 산업별 표준을 국내에 적용하기 위한 로드맵을 발표</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a:t>
            </a:r>
          </a:p>
          <a:p>
            <a:pPr marL="285750" indent="-285750" algn="just" latinLnBrk="0">
              <a:lnSpc>
                <a:spcPct val="130000"/>
              </a:lnSpc>
              <a:spcAft>
                <a:spcPts val="800"/>
              </a:spcAft>
              <a:buFont typeface="Arial" panose="020B0604020202020204" pitchFamily="34" charset="0"/>
              <a:buChar char="•"/>
            </a:pP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GRI(Global Reporting </a:t>
            </a:r>
            <a:r>
              <a:rPr lang="en-US" altLang="ko-KR" sz="1400" kern="100" dirty="0" err="1">
                <a:latin typeface="맑은 고딕" panose="020B0503020000020004" pitchFamily="50" charset="-127"/>
                <a:ea typeface="맑은 고딕" panose="020B0503020000020004" pitchFamily="50" charset="-127"/>
                <a:cs typeface="Times New Roman" panose="02020603050405020304" pitchFamily="18" charset="0"/>
              </a:rPr>
              <a:t>Intiative</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a:t>
            </a:r>
            <a:r>
              <a:rPr lang="ko-KR" altLang="en-US" sz="1400" kern="100" dirty="0">
                <a:latin typeface="맑은 고딕" panose="020B0503020000020004" pitchFamily="50" charset="-127"/>
                <a:ea typeface="맑은 고딕" panose="020B0503020000020004" pitchFamily="50" charset="-127"/>
                <a:cs typeface="Times New Roman" panose="02020603050405020304" pitchFamily="18" charset="0"/>
              </a:rPr>
              <a:t>는 </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E(</a:t>
            </a:r>
            <a:r>
              <a:rPr lang="ko-KR" altLang="en-US" sz="1400" kern="100" dirty="0">
                <a:latin typeface="맑은 고딕" panose="020B0503020000020004" pitchFamily="50" charset="-127"/>
                <a:ea typeface="맑은 고딕" panose="020B0503020000020004" pitchFamily="50" charset="-127"/>
                <a:cs typeface="Times New Roman" panose="02020603050405020304" pitchFamily="18" charset="0"/>
              </a:rPr>
              <a:t>환경</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 S(</a:t>
            </a:r>
            <a:r>
              <a:rPr lang="ko-KR" altLang="en-US" sz="1400" kern="100" dirty="0">
                <a:latin typeface="맑은 고딕" panose="020B0503020000020004" pitchFamily="50" charset="-127"/>
                <a:ea typeface="맑은 고딕" panose="020B0503020000020004" pitchFamily="50" charset="-127"/>
                <a:cs typeface="Times New Roman" panose="02020603050405020304" pitchFamily="18" charset="0"/>
              </a:rPr>
              <a:t>사회</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 G(</a:t>
            </a:r>
            <a:r>
              <a:rPr lang="ko-KR" altLang="en-US" sz="1400" kern="100" dirty="0">
                <a:latin typeface="맑은 고딕" panose="020B0503020000020004" pitchFamily="50" charset="-127"/>
                <a:ea typeface="맑은 고딕" panose="020B0503020000020004" pitchFamily="50" charset="-127"/>
                <a:cs typeface="Times New Roman" panose="02020603050405020304" pitchFamily="18" charset="0"/>
              </a:rPr>
              <a:t>기업지배구조</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a:t>
            </a:r>
            <a:r>
              <a:rPr lang="ko-KR" altLang="en-US" sz="1400" kern="100" dirty="0">
                <a:latin typeface="맑은 고딕" panose="020B0503020000020004" pitchFamily="50" charset="-127"/>
                <a:ea typeface="맑은 고딕" panose="020B0503020000020004" pitchFamily="50" charset="-127"/>
                <a:cs typeface="Times New Roman" panose="02020603050405020304" pitchFamily="18" charset="0"/>
              </a:rPr>
              <a:t>를 모두 다루는 가장 대중적인 표준세터로 미국의 환경단체 </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CERES</a:t>
            </a:r>
            <a:r>
              <a:rPr lang="ko-KR" altLang="en-US" sz="1400" kern="100" dirty="0">
                <a:latin typeface="맑은 고딕" panose="020B0503020000020004" pitchFamily="50" charset="-127"/>
                <a:ea typeface="맑은 고딕" panose="020B0503020000020004" pitchFamily="50" charset="-127"/>
                <a:cs typeface="Times New Roman" panose="02020603050405020304" pitchFamily="18" charset="0"/>
              </a:rPr>
              <a:t>와 </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UNEP</a:t>
            </a:r>
            <a:r>
              <a:rPr lang="ko-KR" altLang="en-US" sz="1400" kern="100" dirty="0">
                <a:latin typeface="맑은 고딕" panose="020B0503020000020004" pitchFamily="50" charset="-127"/>
                <a:ea typeface="맑은 고딕" panose="020B0503020000020004" pitchFamily="50" charset="-127"/>
                <a:cs typeface="Times New Roman" panose="02020603050405020304" pitchFamily="18" charset="0"/>
              </a:rPr>
              <a:t>를 중심으로 설립된 기구</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 </a:t>
            </a:r>
            <a:r>
              <a:rPr lang="ko-KR" altLang="en-US" sz="1400" kern="100" dirty="0">
                <a:latin typeface="맑은 고딕" panose="020B0503020000020004" pitchFamily="50" charset="-127"/>
                <a:ea typeface="맑은 고딕" panose="020B0503020000020004" pitchFamily="50" charset="-127"/>
                <a:cs typeface="Times New Roman" panose="02020603050405020304" pitchFamily="18" charset="0"/>
              </a:rPr>
              <a:t>국내 </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ESG</a:t>
            </a:r>
            <a:r>
              <a:rPr lang="ko-KR" altLang="en-US" sz="1400" kern="100" dirty="0">
                <a:latin typeface="맑은 고딕" panose="020B0503020000020004" pitchFamily="50" charset="-127"/>
                <a:ea typeface="맑은 고딕" panose="020B0503020000020004" pitchFamily="50" charset="-127"/>
                <a:cs typeface="Times New Roman" panose="02020603050405020304" pitchFamily="18" charset="0"/>
              </a:rPr>
              <a:t>보고서를 발간하는 기업 중 </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90% </a:t>
            </a:r>
            <a:r>
              <a:rPr lang="ko-KR" altLang="en-US" sz="1400" kern="100" dirty="0">
                <a:latin typeface="맑은 고딕" panose="020B0503020000020004" pitchFamily="50" charset="-127"/>
                <a:ea typeface="맑은 고딕" panose="020B0503020000020004" pitchFamily="50" charset="-127"/>
                <a:cs typeface="Times New Roman" panose="02020603050405020304" pitchFamily="18" charset="0"/>
              </a:rPr>
              <a:t>이상이 </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GRI</a:t>
            </a:r>
            <a:r>
              <a:rPr lang="ko-KR" altLang="en-US" sz="1400" kern="100" dirty="0">
                <a:latin typeface="맑은 고딕" panose="020B0503020000020004" pitchFamily="50" charset="-127"/>
                <a:ea typeface="맑은 고딕" panose="020B0503020000020004" pitchFamily="50" charset="-127"/>
                <a:cs typeface="Times New Roman" panose="02020603050405020304" pitchFamily="18" charset="0"/>
              </a:rPr>
              <a:t>에서 제공하는 지침을 따를 정도로 국내에서는 일반화</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 </a:t>
            </a:r>
          </a:p>
          <a:p>
            <a:pPr marL="285750" indent="-285750" algn="just" latinLnBrk="0">
              <a:lnSpc>
                <a:spcPct val="130000"/>
              </a:lnSpc>
              <a:spcAft>
                <a:spcPts val="800"/>
              </a:spcAft>
              <a:buFont typeface="Arial" panose="020B0604020202020204" pitchFamily="34" charset="0"/>
              <a:buChar char="•"/>
            </a:pP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ISO(International Organization for Standardization)</a:t>
            </a:r>
            <a:r>
              <a:rPr lang="ko-KR" altLang="en-US" sz="1400" kern="100" dirty="0">
                <a:latin typeface="맑은 고딕" panose="020B0503020000020004" pitchFamily="50" charset="-127"/>
                <a:ea typeface="맑은 고딕" panose="020B0503020000020004" pitchFamily="50" charset="-127"/>
                <a:cs typeface="Times New Roman" panose="02020603050405020304" pitchFamily="18" charset="0"/>
              </a:rPr>
              <a:t>는 국제표준화 기구로 </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ISO26000</a:t>
            </a:r>
            <a:r>
              <a:rPr lang="ko-KR" altLang="en-US" sz="1400" kern="100" dirty="0">
                <a:latin typeface="맑은 고딕" panose="020B0503020000020004" pitchFamily="50" charset="-127"/>
                <a:ea typeface="맑은 고딕" panose="020B0503020000020004" pitchFamily="50" charset="-127"/>
                <a:cs typeface="Times New Roman" panose="02020603050405020304" pitchFamily="18" charset="0"/>
              </a:rPr>
              <a:t>을 시작으로 </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ESG(</a:t>
            </a:r>
            <a:r>
              <a:rPr lang="ko-KR" altLang="en-US" sz="1400" kern="100" dirty="0">
                <a:latin typeface="맑은 고딕" panose="020B0503020000020004" pitchFamily="50" charset="-127"/>
                <a:ea typeface="맑은 고딕" panose="020B0503020000020004" pitchFamily="50" charset="-127"/>
                <a:cs typeface="Times New Roman" panose="02020603050405020304" pitchFamily="18" charset="0"/>
              </a:rPr>
              <a:t>당시 </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CSR)</a:t>
            </a:r>
            <a:r>
              <a:rPr lang="ko-KR" altLang="en-US" sz="1400" kern="100" dirty="0">
                <a:latin typeface="맑은 고딕" panose="020B0503020000020004" pitchFamily="50" charset="-127"/>
                <a:ea typeface="맑은 고딕" panose="020B0503020000020004" pitchFamily="50" charset="-127"/>
                <a:cs typeface="Times New Roman" panose="02020603050405020304" pitchFamily="18" charset="0"/>
              </a:rPr>
              <a:t>의 표준을 꾸준히 제시하고 있다</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 </a:t>
            </a:r>
            <a:r>
              <a:rPr lang="ko-KR" altLang="en-US" sz="1400" kern="100" dirty="0">
                <a:latin typeface="맑은 고딕" panose="020B0503020000020004" pitchFamily="50" charset="-127"/>
                <a:ea typeface="맑은 고딕" panose="020B0503020000020004" pitchFamily="50" charset="-127"/>
                <a:cs typeface="Times New Roman" panose="02020603050405020304" pitchFamily="18" charset="0"/>
              </a:rPr>
              <a:t>최근에는 </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ISO14000</a:t>
            </a:r>
            <a:r>
              <a:rPr lang="ko-KR" altLang="en-US" sz="1400" kern="100" dirty="0">
                <a:latin typeface="맑은 고딕" panose="020B0503020000020004" pitchFamily="50" charset="-127"/>
                <a:ea typeface="맑은 고딕" panose="020B0503020000020004" pitchFamily="50" charset="-127"/>
                <a:cs typeface="Times New Roman" panose="02020603050405020304" pitchFamily="18" charset="0"/>
              </a:rPr>
              <a:t>과 </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ISO9000 </a:t>
            </a:r>
            <a:r>
              <a:rPr lang="ko-KR" altLang="en-US" sz="1400" kern="100" dirty="0">
                <a:latin typeface="맑은 고딕" panose="020B0503020000020004" pitchFamily="50" charset="-127"/>
                <a:ea typeface="맑은 고딕" panose="020B0503020000020004" pitchFamily="50" charset="-127"/>
                <a:cs typeface="Times New Roman" panose="02020603050405020304" pitchFamily="18" charset="0"/>
              </a:rPr>
              <a:t>등을 통해 </a:t>
            </a:r>
            <a:r>
              <a:rPr lang="ko-KR" altLang="en-US" sz="1400" kern="100" dirty="0" err="1">
                <a:latin typeface="맑은 고딕" panose="020B0503020000020004" pitchFamily="50" charset="-127"/>
                <a:ea typeface="맑은 고딕" panose="020B0503020000020004" pitchFamily="50" charset="-127"/>
                <a:cs typeface="Times New Roman" panose="02020603050405020304" pitchFamily="18" charset="0"/>
              </a:rPr>
              <a:t>환경효익분석의사결정표준</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 </a:t>
            </a:r>
            <a:r>
              <a:rPr lang="ko-KR" altLang="en-US" sz="1400" kern="100" dirty="0">
                <a:latin typeface="맑은 고딕" panose="020B0503020000020004" pitchFamily="50" charset="-127"/>
                <a:ea typeface="맑은 고딕" panose="020B0503020000020004" pitchFamily="50" charset="-127"/>
                <a:cs typeface="Times New Roman" panose="02020603050405020304" pitchFamily="18" charset="0"/>
              </a:rPr>
              <a:t>녹색채권 표준 등을 제공</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 </a:t>
            </a:r>
            <a:r>
              <a:rPr lang="ko-KR" altLang="en-US" sz="1400" kern="100" dirty="0">
                <a:latin typeface="맑은 고딕" panose="020B0503020000020004" pitchFamily="50" charset="-127"/>
                <a:ea typeface="맑은 고딕" panose="020B0503020000020004" pitchFamily="50" charset="-127"/>
                <a:cs typeface="Times New Roman" panose="02020603050405020304" pitchFamily="18" charset="0"/>
              </a:rPr>
              <a:t>이외에 </a:t>
            </a:r>
            <a:r>
              <a:rPr lang="ko-KR" altLang="en-US" sz="1400" kern="100" dirty="0" err="1">
                <a:latin typeface="맑은 고딕" panose="020B0503020000020004" pitchFamily="50" charset="-127"/>
                <a:ea typeface="맑은 고딕" panose="020B0503020000020004" pitchFamily="50" charset="-127"/>
                <a:cs typeface="Times New Roman" panose="02020603050405020304" pitchFamily="18" charset="0"/>
              </a:rPr>
              <a:t>국제자본시장연합인</a:t>
            </a:r>
            <a:r>
              <a:rPr lang="ko-KR" altLang="en-US" sz="1400" kern="100" dirty="0">
                <a:latin typeface="맑은 고딕" panose="020B0503020000020004" pitchFamily="50" charset="-127"/>
                <a:ea typeface="맑은 고딕" panose="020B0503020000020004" pitchFamily="50" charset="-127"/>
                <a:cs typeface="Times New Roman" panose="02020603050405020304" pitchFamily="18" charset="0"/>
              </a:rPr>
              <a:t> </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ICMA(International Capital Market Association) </a:t>
            </a:r>
            <a:r>
              <a:rPr lang="ko-KR" altLang="en-US" sz="1400" kern="100" dirty="0">
                <a:latin typeface="맑은 고딕" panose="020B0503020000020004" pitchFamily="50" charset="-127"/>
                <a:ea typeface="맑은 고딕" panose="020B0503020000020004" pitchFamily="50" charset="-127"/>
                <a:cs typeface="Times New Roman" panose="02020603050405020304" pitchFamily="18" charset="0"/>
              </a:rPr>
              <a:t>및 기후변화대응에 대한 프로토콜인 </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GHG protocol (Green House Gas protocol) </a:t>
            </a:r>
            <a:r>
              <a:rPr lang="ko-KR" altLang="en-US" sz="1400" kern="100" dirty="0">
                <a:latin typeface="맑은 고딕" panose="020B0503020000020004" pitchFamily="50" charset="-127"/>
                <a:ea typeface="맑은 고딕" panose="020B0503020000020004" pitchFamily="50" charset="-127"/>
                <a:cs typeface="Times New Roman" panose="02020603050405020304" pitchFamily="18" charset="0"/>
              </a:rPr>
              <a:t>등에서 </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ESG</a:t>
            </a:r>
            <a:r>
              <a:rPr lang="ko-KR" altLang="en-US" sz="1400" kern="100" dirty="0">
                <a:latin typeface="맑은 고딕" panose="020B0503020000020004" pitchFamily="50" charset="-127"/>
                <a:ea typeface="맑은 고딕" panose="020B0503020000020004" pitchFamily="50" charset="-127"/>
                <a:cs typeface="Times New Roman" panose="02020603050405020304" pitchFamily="18" charset="0"/>
              </a:rPr>
              <a:t>와 관련한 표준을 제공</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 GHG protocol</a:t>
            </a:r>
            <a:r>
              <a:rPr lang="ko-KR" altLang="en-US" sz="1400" kern="100" dirty="0">
                <a:latin typeface="맑은 고딕" panose="020B0503020000020004" pitchFamily="50" charset="-127"/>
                <a:ea typeface="맑은 고딕" panose="020B0503020000020004" pitchFamily="50" charset="-127"/>
                <a:cs typeface="Times New Roman" panose="02020603050405020304" pitchFamily="18" charset="0"/>
              </a:rPr>
              <a:t>은 기존의 탄소배출이 </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Scope 1</a:t>
            </a:r>
            <a:r>
              <a:rPr lang="ko-KR" altLang="en-US" sz="1400" kern="100" dirty="0">
                <a:latin typeface="맑은 고딕" panose="020B0503020000020004" pitchFamily="50" charset="-127"/>
                <a:ea typeface="맑은 고딕" panose="020B0503020000020004" pitchFamily="50" charset="-127"/>
                <a:cs typeface="Times New Roman" panose="02020603050405020304" pitchFamily="18" charset="0"/>
              </a:rPr>
              <a:t>에서 </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Scope 2, Scope 3</a:t>
            </a:r>
            <a:r>
              <a:rPr lang="ko-KR" altLang="en-US" sz="1400" kern="100" dirty="0">
                <a:latin typeface="맑은 고딕" panose="020B0503020000020004" pitchFamily="50" charset="-127"/>
                <a:ea typeface="맑은 고딕" panose="020B0503020000020004" pitchFamily="50" charset="-127"/>
                <a:cs typeface="Times New Roman" panose="02020603050405020304" pitchFamily="18" charset="0"/>
              </a:rPr>
              <a:t>까지 측정할 수 있는 지침을 제공</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a:t>
            </a:r>
          </a:p>
        </p:txBody>
      </p:sp>
      <p:cxnSp>
        <p:nvCxnSpPr>
          <p:cNvPr id="8" name="직선 연결선 7">
            <a:extLst>
              <a:ext uri="{FF2B5EF4-FFF2-40B4-BE49-F238E27FC236}">
                <a16:creationId xmlns:a16="http://schemas.microsoft.com/office/drawing/2014/main" id="{CE2A5F58-D1FE-4EF9-8ADD-E82A99595F73}"/>
              </a:ext>
            </a:extLst>
          </p:cNvPr>
          <p:cNvCxnSpPr>
            <a:cxnSpLocks/>
          </p:cNvCxnSpPr>
          <p:nvPr/>
        </p:nvCxnSpPr>
        <p:spPr>
          <a:xfrm flipH="1">
            <a:off x="2463800" y="588203"/>
            <a:ext cx="9036050" cy="31673"/>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229990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a:extLst>
              <a:ext uri="{FF2B5EF4-FFF2-40B4-BE49-F238E27FC236}">
                <a16:creationId xmlns:a16="http://schemas.microsoft.com/office/drawing/2014/main" id="{B9BB7CE0-5C3F-41F8-AAA1-BF11D5817E1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08766" y="1556280"/>
            <a:ext cx="6574468" cy="4698858"/>
          </a:xfrm>
          <a:prstGeom prst="rect">
            <a:avLst/>
          </a:prstGeom>
          <a:noFill/>
        </p:spPr>
      </p:pic>
      <p:sp>
        <p:nvSpPr>
          <p:cNvPr id="4" name="슬라이드 번호 개체 틀 3">
            <a:extLst>
              <a:ext uri="{FF2B5EF4-FFF2-40B4-BE49-F238E27FC236}">
                <a16:creationId xmlns:a16="http://schemas.microsoft.com/office/drawing/2014/main" id="{DEF13E79-61E3-4454-B0F5-D862567F80FC}"/>
              </a:ext>
            </a:extLst>
          </p:cNvPr>
          <p:cNvSpPr>
            <a:spLocks noGrp="1"/>
          </p:cNvSpPr>
          <p:nvPr>
            <p:ph type="sldNum" sz="quarter" idx="12"/>
          </p:nvPr>
        </p:nvSpPr>
        <p:spPr>
          <a:xfrm>
            <a:off x="8610600" y="6356350"/>
            <a:ext cx="2743200" cy="365125"/>
          </a:xfrm>
        </p:spPr>
        <p:txBody>
          <a:bodyPr/>
          <a:lstStyle/>
          <a:p>
            <a:fld id="{742C9348-5ACF-40B9-901F-7F0003B996B9}" type="slidenum">
              <a:rPr lang="ko-KR" altLang="en-US" smtClean="0"/>
              <a:t>30</a:t>
            </a:fld>
            <a:endParaRPr lang="ko-KR" altLang="en-US" dirty="0"/>
          </a:p>
        </p:txBody>
      </p:sp>
      <p:sp>
        <p:nvSpPr>
          <p:cNvPr id="21" name="직사각형 20">
            <a:extLst>
              <a:ext uri="{FF2B5EF4-FFF2-40B4-BE49-F238E27FC236}">
                <a16:creationId xmlns:a16="http://schemas.microsoft.com/office/drawing/2014/main" id="{1353836F-B0BF-408A-9ECA-4BAF89DFC538}"/>
              </a:ext>
            </a:extLst>
          </p:cNvPr>
          <p:cNvSpPr/>
          <p:nvPr/>
        </p:nvSpPr>
        <p:spPr>
          <a:xfrm>
            <a:off x="929470" y="303295"/>
            <a:ext cx="4094216" cy="454292"/>
          </a:xfrm>
          <a:prstGeom prst="rect">
            <a:avLst/>
          </a:prstGeom>
        </p:spPr>
        <p:txBody>
          <a:bodyPr wrap="square">
            <a:spAutoFit/>
          </a:bodyPr>
          <a:lstStyle/>
          <a:p>
            <a:pPr>
              <a:lnSpc>
                <a:spcPct val="150000"/>
              </a:lnSpc>
            </a:pPr>
            <a:r>
              <a:rPr lang="ko-KR" altLang="en-US" b="1" dirty="0">
                <a:latin typeface="+mn-ea"/>
                <a:cs typeface="Times New Roman" pitchFamily="18" charset="0"/>
              </a:rPr>
              <a:t>서론</a:t>
            </a:r>
          </a:p>
        </p:txBody>
      </p:sp>
      <p:sp>
        <p:nvSpPr>
          <p:cNvPr id="22" name="직사각형 21">
            <a:extLst>
              <a:ext uri="{FF2B5EF4-FFF2-40B4-BE49-F238E27FC236}">
                <a16:creationId xmlns:a16="http://schemas.microsoft.com/office/drawing/2014/main" id="{F140986D-4E74-4C9F-B86D-ECBB45CB4F38}"/>
              </a:ext>
            </a:extLst>
          </p:cNvPr>
          <p:cNvSpPr/>
          <p:nvPr/>
        </p:nvSpPr>
        <p:spPr>
          <a:xfrm>
            <a:off x="503808" y="208614"/>
            <a:ext cx="495649" cy="585288"/>
          </a:xfrm>
          <a:prstGeom prst="rect">
            <a:avLst/>
          </a:prstGeom>
        </p:spPr>
        <p:txBody>
          <a:bodyPr wrap="none">
            <a:spAutoFit/>
          </a:bodyPr>
          <a:lstStyle/>
          <a:p>
            <a:pPr>
              <a:lnSpc>
                <a:spcPct val="150000"/>
              </a:lnSpc>
            </a:pPr>
            <a:r>
              <a:rPr lang="en-US" altLang="ko-KR" sz="2426" b="1" dirty="0">
                <a:solidFill>
                  <a:schemeClr val="bg1">
                    <a:lumMod val="75000"/>
                  </a:schemeClr>
                </a:solidFill>
                <a:latin typeface="Times New Roman" pitchFamily="18" charset="0"/>
                <a:ea typeface="맑은 고딕" pitchFamily="50" charset="-127"/>
                <a:cs typeface="Times New Roman" pitchFamily="18" charset="0"/>
              </a:rPr>
              <a:t>0</a:t>
            </a:r>
            <a:r>
              <a:rPr lang="en-US" altLang="ko-KR" sz="2426" b="1" dirty="0">
                <a:solidFill>
                  <a:srgbClr val="C00000"/>
                </a:solidFill>
                <a:latin typeface="Times New Roman" pitchFamily="18" charset="0"/>
                <a:ea typeface="맑은 고딕" pitchFamily="50" charset="-127"/>
                <a:cs typeface="Times New Roman" pitchFamily="18" charset="0"/>
              </a:rPr>
              <a:t>1</a:t>
            </a:r>
          </a:p>
        </p:txBody>
      </p:sp>
      <p:sp>
        <p:nvSpPr>
          <p:cNvPr id="12" name="직사각형 11">
            <a:extLst>
              <a:ext uri="{FF2B5EF4-FFF2-40B4-BE49-F238E27FC236}">
                <a16:creationId xmlns:a16="http://schemas.microsoft.com/office/drawing/2014/main" id="{CE1530EC-9930-4E35-BC82-17801195FEC8}"/>
              </a:ext>
            </a:extLst>
          </p:cNvPr>
          <p:cNvSpPr/>
          <p:nvPr/>
        </p:nvSpPr>
        <p:spPr>
          <a:xfrm>
            <a:off x="751632" y="1085737"/>
            <a:ext cx="8928992" cy="369332"/>
          </a:xfrm>
          <a:prstGeom prst="rect">
            <a:avLst/>
          </a:prstGeom>
        </p:spPr>
        <p:txBody>
          <a:bodyPr wrap="square">
            <a:spAutoFit/>
          </a:bodyPr>
          <a:lstStyle/>
          <a:p>
            <a:pPr>
              <a:defRPr/>
            </a:pPr>
            <a:r>
              <a:rPr lang="ko-KR" altLang="en-US" kern="0" dirty="0">
                <a:solidFill>
                  <a:srgbClr val="000000"/>
                </a:solidFill>
                <a:latin typeface="휴먼명조"/>
                <a:ea typeface="휴먼명조"/>
              </a:rPr>
              <a:t>□ </a:t>
            </a:r>
            <a:r>
              <a:rPr lang="en-US" altLang="ko-KR" b="1" kern="0" dirty="0">
                <a:solidFill>
                  <a:srgbClr val="000000"/>
                </a:solidFill>
                <a:latin typeface="맑은 고딕" pitchFamily="50" charset="-127"/>
                <a:ea typeface="휴먼명조"/>
              </a:rPr>
              <a:t>ESG </a:t>
            </a:r>
            <a:r>
              <a:rPr lang="ko-KR" altLang="en-US" b="1" kern="0" dirty="0">
                <a:solidFill>
                  <a:srgbClr val="000000"/>
                </a:solidFill>
                <a:latin typeface="맑은 고딕" pitchFamily="50" charset="-127"/>
                <a:ea typeface="휴먼명조"/>
              </a:rPr>
              <a:t>생태계 </a:t>
            </a:r>
            <a:r>
              <a:rPr lang="en-US" altLang="ko-KR" b="1" kern="0" dirty="0">
                <a:solidFill>
                  <a:srgbClr val="000000"/>
                </a:solidFill>
                <a:latin typeface="맑은 고딕" pitchFamily="50" charset="-127"/>
                <a:ea typeface="휴먼명조"/>
              </a:rPr>
              <a:t>(</a:t>
            </a:r>
            <a:r>
              <a:rPr lang="ko-KR" altLang="en-US" b="1" kern="0" dirty="0">
                <a:solidFill>
                  <a:srgbClr val="000000"/>
                </a:solidFill>
                <a:latin typeface="맑은 고딕" pitchFamily="50" charset="-127"/>
                <a:ea typeface="휴먼명조"/>
              </a:rPr>
              <a:t>누가 누구인지 알아야 한다</a:t>
            </a:r>
            <a:r>
              <a:rPr lang="en-US" altLang="ko-KR" b="1" kern="0" dirty="0">
                <a:solidFill>
                  <a:srgbClr val="000000"/>
                </a:solidFill>
                <a:latin typeface="맑은 고딕" pitchFamily="50" charset="-127"/>
                <a:ea typeface="휴먼명조"/>
              </a:rPr>
              <a:t>)</a:t>
            </a:r>
            <a:endParaRPr lang="ko-KR" altLang="en-US" b="1" dirty="0">
              <a:solidFill>
                <a:srgbClr val="FF0000"/>
              </a:solidFill>
              <a:latin typeface="맑은 고딕" pitchFamily="50" charset="-127"/>
            </a:endParaRPr>
          </a:p>
        </p:txBody>
      </p:sp>
      <p:sp>
        <p:nvSpPr>
          <p:cNvPr id="8" name="TextBox 7">
            <a:extLst>
              <a:ext uri="{FF2B5EF4-FFF2-40B4-BE49-F238E27FC236}">
                <a16:creationId xmlns:a16="http://schemas.microsoft.com/office/drawing/2014/main" id="{C801E870-6430-4729-A5E0-9E7C0D0CFE12}"/>
              </a:ext>
            </a:extLst>
          </p:cNvPr>
          <p:cNvSpPr txBox="1"/>
          <p:nvPr/>
        </p:nvSpPr>
        <p:spPr>
          <a:xfrm>
            <a:off x="6979808" y="4705549"/>
            <a:ext cx="1044587" cy="680233"/>
          </a:xfrm>
          <a:prstGeom prst="rect">
            <a:avLst/>
          </a:prstGeom>
          <a:noFill/>
          <a:ln w="25400">
            <a:solidFill>
              <a:srgbClr val="FF0000"/>
            </a:solidFill>
          </a:ln>
        </p:spPr>
        <p:txBody>
          <a:bodyPr wrap="square">
            <a:spAutoFit/>
          </a:bodyPr>
          <a:lstStyle/>
          <a:p>
            <a:endParaRPr lang="ko-KR" altLang="en-US" dirty="0"/>
          </a:p>
        </p:txBody>
      </p:sp>
      <p:cxnSp>
        <p:nvCxnSpPr>
          <p:cNvPr id="10" name="직선 연결선 9">
            <a:extLst>
              <a:ext uri="{FF2B5EF4-FFF2-40B4-BE49-F238E27FC236}">
                <a16:creationId xmlns:a16="http://schemas.microsoft.com/office/drawing/2014/main" id="{A7F217B4-739A-4084-B041-24BA7036FCD2}"/>
              </a:ext>
            </a:extLst>
          </p:cNvPr>
          <p:cNvCxnSpPr>
            <a:cxnSpLocks/>
          </p:cNvCxnSpPr>
          <p:nvPr/>
        </p:nvCxnSpPr>
        <p:spPr>
          <a:xfrm flipH="1">
            <a:off x="2463800" y="588203"/>
            <a:ext cx="9036050" cy="31673"/>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50120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슬라이드 번호 개체 틀 3">
            <a:extLst>
              <a:ext uri="{FF2B5EF4-FFF2-40B4-BE49-F238E27FC236}">
                <a16:creationId xmlns:a16="http://schemas.microsoft.com/office/drawing/2014/main" id="{DEF13E79-61E3-4454-B0F5-D862567F80FC}"/>
              </a:ext>
            </a:extLst>
          </p:cNvPr>
          <p:cNvSpPr>
            <a:spLocks noGrp="1"/>
          </p:cNvSpPr>
          <p:nvPr>
            <p:ph type="sldNum" sz="quarter" idx="12"/>
          </p:nvPr>
        </p:nvSpPr>
        <p:spPr>
          <a:xfrm>
            <a:off x="8610600" y="6356350"/>
            <a:ext cx="2743200" cy="365125"/>
          </a:xfrm>
        </p:spPr>
        <p:txBody>
          <a:bodyPr/>
          <a:lstStyle/>
          <a:p>
            <a:fld id="{742C9348-5ACF-40B9-901F-7F0003B996B9}" type="slidenum">
              <a:rPr lang="ko-KR" altLang="en-US" smtClean="0"/>
              <a:t>31</a:t>
            </a:fld>
            <a:endParaRPr lang="ko-KR" altLang="en-US" dirty="0"/>
          </a:p>
        </p:txBody>
      </p:sp>
      <p:sp>
        <p:nvSpPr>
          <p:cNvPr id="21" name="직사각형 20">
            <a:extLst>
              <a:ext uri="{FF2B5EF4-FFF2-40B4-BE49-F238E27FC236}">
                <a16:creationId xmlns:a16="http://schemas.microsoft.com/office/drawing/2014/main" id="{1353836F-B0BF-408A-9ECA-4BAF89DFC538}"/>
              </a:ext>
            </a:extLst>
          </p:cNvPr>
          <p:cNvSpPr/>
          <p:nvPr/>
        </p:nvSpPr>
        <p:spPr>
          <a:xfrm>
            <a:off x="929470" y="303295"/>
            <a:ext cx="4094216" cy="454292"/>
          </a:xfrm>
          <a:prstGeom prst="rect">
            <a:avLst/>
          </a:prstGeom>
        </p:spPr>
        <p:txBody>
          <a:bodyPr wrap="square">
            <a:spAutoFit/>
          </a:bodyPr>
          <a:lstStyle/>
          <a:p>
            <a:pPr>
              <a:lnSpc>
                <a:spcPct val="150000"/>
              </a:lnSpc>
            </a:pPr>
            <a:r>
              <a:rPr lang="ko-KR" altLang="en-US" b="1" dirty="0">
                <a:latin typeface="+mn-ea"/>
                <a:cs typeface="Times New Roman" pitchFamily="18" charset="0"/>
              </a:rPr>
              <a:t>서론</a:t>
            </a:r>
          </a:p>
        </p:txBody>
      </p:sp>
      <p:sp>
        <p:nvSpPr>
          <p:cNvPr id="22" name="직사각형 21">
            <a:extLst>
              <a:ext uri="{FF2B5EF4-FFF2-40B4-BE49-F238E27FC236}">
                <a16:creationId xmlns:a16="http://schemas.microsoft.com/office/drawing/2014/main" id="{F140986D-4E74-4C9F-B86D-ECBB45CB4F38}"/>
              </a:ext>
            </a:extLst>
          </p:cNvPr>
          <p:cNvSpPr/>
          <p:nvPr/>
        </p:nvSpPr>
        <p:spPr>
          <a:xfrm>
            <a:off x="503808" y="208614"/>
            <a:ext cx="495649" cy="585288"/>
          </a:xfrm>
          <a:prstGeom prst="rect">
            <a:avLst/>
          </a:prstGeom>
        </p:spPr>
        <p:txBody>
          <a:bodyPr wrap="none">
            <a:spAutoFit/>
          </a:bodyPr>
          <a:lstStyle/>
          <a:p>
            <a:pPr>
              <a:lnSpc>
                <a:spcPct val="150000"/>
              </a:lnSpc>
            </a:pPr>
            <a:r>
              <a:rPr lang="en-US" altLang="ko-KR" sz="2426" b="1" dirty="0">
                <a:solidFill>
                  <a:schemeClr val="bg1">
                    <a:lumMod val="75000"/>
                  </a:schemeClr>
                </a:solidFill>
                <a:latin typeface="Times New Roman" pitchFamily="18" charset="0"/>
                <a:ea typeface="맑은 고딕" pitchFamily="50" charset="-127"/>
                <a:cs typeface="Times New Roman" pitchFamily="18" charset="0"/>
              </a:rPr>
              <a:t>0</a:t>
            </a:r>
            <a:r>
              <a:rPr lang="en-US" altLang="ko-KR" sz="2426" b="1" dirty="0">
                <a:solidFill>
                  <a:srgbClr val="C00000"/>
                </a:solidFill>
                <a:latin typeface="Times New Roman" pitchFamily="18" charset="0"/>
                <a:ea typeface="맑은 고딕" pitchFamily="50" charset="-127"/>
                <a:cs typeface="Times New Roman" pitchFamily="18" charset="0"/>
              </a:rPr>
              <a:t>1</a:t>
            </a:r>
          </a:p>
        </p:txBody>
      </p:sp>
      <p:sp>
        <p:nvSpPr>
          <p:cNvPr id="12" name="직사각형 11">
            <a:extLst>
              <a:ext uri="{FF2B5EF4-FFF2-40B4-BE49-F238E27FC236}">
                <a16:creationId xmlns:a16="http://schemas.microsoft.com/office/drawing/2014/main" id="{CE1530EC-9930-4E35-BC82-17801195FEC8}"/>
              </a:ext>
            </a:extLst>
          </p:cNvPr>
          <p:cNvSpPr/>
          <p:nvPr/>
        </p:nvSpPr>
        <p:spPr>
          <a:xfrm>
            <a:off x="751632" y="1085737"/>
            <a:ext cx="8928992" cy="369332"/>
          </a:xfrm>
          <a:prstGeom prst="rect">
            <a:avLst/>
          </a:prstGeom>
        </p:spPr>
        <p:txBody>
          <a:bodyPr wrap="square">
            <a:spAutoFit/>
          </a:bodyPr>
          <a:lstStyle/>
          <a:p>
            <a:pPr>
              <a:defRPr/>
            </a:pPr>
            <a:r>
              <a:rPr lang="ko-KR" altLang="en-US" kern="0" dirty="0">
                <a:solidFill>
                  <a:srgbClr val="000000"/>
                </a:solidFill>
                <a:latin typeface="휴먼명조"/>
                <a:ea typeface="휴먼명조"/>
              </a:rPr>
              <a:t>□</a:t>
            </a:r>
            <a:r>
              <a:rPr lang="en-US" altLang="ko-KR" kern="0" dirty="0">
                <a:solidFill>
                  <a:srgbClr val="000000"/>
                </a:solidFill>
                <a:latin typeface="휴먼명조"/>
                <a:ea typeface="휴먼명조"/>
              </a:rPr>
              <a:t> </a:t>
            </a:r>
            <a:r>
              <a:rPr lang="en-US" altLang="ko-KR" b="1" kern="100" dirty="0">
                <a:latin typeface="맑은 고딕" panose="020B0503020000020004" pitchFamily="50" charset="-127"/>
                <a:ea typeface="맑은 고딕" panose="020B0503020000020004" pitchFamily="50" charset="-127"/>
                <a:cs typeface="Times New Roman" panose="02020603050405020304" pitchFamily="18" charset="0"/>
              </a:rPr>
              <a:t>Data Providers (market and ESG-Exclusive)</a:t>
            </a:r>
            <a:endParaRPr lang="ko-KR" altLang="en-US" b="1" kern="100" dirty="0">
              <a:latin typeface="맑은 고딕" panose="020B0503020000020004" pitchFamily="50" charset="-127"/>
              <a:ea typeface="맑은 고딕" panose="020B0503020000020004" pitchFamily="50" charset="-127"/>
              <a:cs typeface="Times New Roman" panose="02020603050405020304" pitchFamily="18" charset="0"/>
            </a:endParaRPr>
          </a:p>
        </p:txBody>
      </p:sp>
      <p:sp>
        <p:nvSpPr>
          <p:cNvPr id="13" name="TextBox 12">
            <a:extLst>
              <a:ext uri="{FF2B5EF4-FFF2-40B4-BE49-F238E27FC236}">
                <a16:creationId xmlns:a16="http://schemas.microsoft.com/office/drawing/2014/main" id="{1EC38AB4-20C2-4402-9BE5-AF80E79F7282}"/>
              </a:ext>
            </a:extLst>
          </p:cNvPr>
          <p:cNvSpPr txBox="1"/>
          <p:nvPr/>
        </p:nvSpPr>
        <p:spPr>
          <a:xfrm>
            <a:off x="929470" y="1455069"/>
            <a:ext cx="10290979" cy="4495526"/>
          </a:xfrm>
          <a:prstGeom prst="rect">
            <a:avLst/>
          </a:prstGeom>
          <a:noFill/>
        </p:spPr>
        <p:txBody>
          <a:bodyPr wrap="square">
            <a:spAutoFit/>
          </a:bodyPr>
          <a:lstStyle/>
          <a:p>
            <a:pPr marL="285750" indent="-285750" algn="just" latinLnBrk="0">
              <a:lnSpc>
                <a:spcPct val="130000"/>
              </a:lnSpc>
              <a:spcAft>
                <a:spcPts val="800"/>
              </a:spcAft>
              <a:buFont typeface="Arial" panose="020B0604020202020204" pitchFamily="34" charset="0"/>
              <a:buChar char="•"/>
            </a:pPr>
            <a:r>
              <a:rPr lang="ko-KR" altLang="en-US" sz="1400" kern="100" dirty="0">
                <a:latin typeface="맑은 고딕" panose="020B0503020000020004" pitchFamily="50" charset="-127"/>
                <a:ea typeface="맑은 고딕" panose="020B0503020000020004" pitchFamily="50" charset="-127"/>
                <a:cs typeface="Times New Roman" panose="02020603050405020304" pitchFamily="18" charset="0"/>
              </a:rPr>
              <a:t>자본시장의 </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ESG </a:t>
            </a:r>
            <a:r>
              <a:rPr lang="ko-KR" altLang="en-US" sz="1400" kern="100" dirty="0">
                <a:latin typeface="맑은 고딕" panose="020B0503020000020004" pitchFamily="50" charset="-127"/>
                <a:ea typeface="맑은 고딕" panose="020B0503020000020004" pitchFamily="50" charset="-127"/>
                <a:cs typeface="Times New Roman" panose="02020603050405020304" pitchFamily="18" charset="0"/>
              </a:rPr>
              <a:t>데이터 제공자</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(Data Providers: Market). </a:t>
            </a:r>
            <a:r>
              <a:rPr lang="ko-KR" altLang="en-US" sz="1400" kern="100" dirty="0">
                <a:latin typeface="맑은 고딕" panose="020B0503020000020004" pitchFamily="50" charset="-127"/>
                <a:ea typeface="맑은 고딕" panose="020B0503020000020004" pitchFamily="50" charset="-127"/>
                <a:cs typeface="Times New Roman" panose="02020603050405020304" pitchFamily="18" charset="0"/>
              </a:rPr>
              <a:t>이 기관들은 주로 전통적인 회계재무정보 데이터를 제공하는 기관으로 기존의 업무에 추가적으로 </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ESG </a:t>
            </a:r>
            <a:r>
              <a:rPr lang="ko-KR" altLang="en-US" sz="1400" kern="100" dirty="0">
                <a:latin typeface="맑은 고딕" panose="020B0503020000020004" pitchFamily="50" charset="-127"/>
                <a:ea typeface="맑은 고딕" panose="020B0503020000020004" pitchFamily="50" charset="-127"/>
                <a:cs typeface="Times New Roman" panose="02020603050405020304" pitchFamily="18" charset="0"/>
              </a:rPr>
              <a:t>랭킹 등의 정보를 산출하여 투자자에게 제공</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 </a:t>
            </a:r>
          </a:p>
          <a:p>
            <a:pPr marL="285750" indent="-285750" algn="just" latinLnBrk="0">
              <a:lnSpc>
                <a:spcPct val="130000"/>
              </a:lnSpc>
              <a:spcAft>
                <a:spcPts val="800"/>
              </a:spcAft>
              <a:buFont typeface="Arial" panose="020B0604020202020204" pitchFamily="34" charset="0"/>
              <a:buChar char="•"/>
            </a:pPr>
            <a:r>
              <a:rPr lang="ko-KR" altLang="en-US" sz="1400" kern="100" dirty="0">
                <a:latin typeface="맑은 고딕" panose="020B0503020000020004" pitchFamily="50" charset="-127"/>
                <a:ea typeface="맑은 고딕" panose="020B0503020000020004" pitchFamily="50" charset="-127"/>
                <a:cs typeface="Times New Roman" panose="02020603050405020304" pitchFamily="18" charset="0"/>
              </a:rPr>
              <a:t>대표적인 기관은 </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Bloomberg, MSCI, Thomson Reuters, S&amp;P </a:t>
            </a:r>
            <a:r>
              <a:rPr lang="ko-KR" altLang="en-US" sz="1400" kern="100" dirty="0">
                <a:latin typeface="맑은 고딕" panose="020B0503020000020004" pitchFamily="50" charset="-127"/>
                <a:ea typeface="맑은 고딕" panose="020B0503020000020004" pitchFamily="50" charset="-127"/>
                <a:cs typeface="Times New Roman" panose="02020603050405020304" pitchFamily="18" charset="0"/>
              </a:rPr>
              <a:t>등</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 </a:t>
            </a:r>
          </a:p>
          <a:p>
            <a:pPr marL="285750" indent="-285750" algn="just" latinLnBrk="0">
              <a:lnSpc>
                <a:spcPct val="130000"/>
              </a:lnSpc>
              <a:spcAft>
                <a:spcPts val="800"/>
              </a:spcAft>
              <a:buFont typeface="Arial" panose="020B0604020202020204" pitchFamily="34" charset="0"/>
              <a:buChar char="•"/>
            </a:pPr>
            <a:r>
              <a:rPr lang="ko-KR" altLang="en-US" sz="1400" kern="100" dirty="0">
                <a:latin typeface="맑은 고딕" panose="020B0503020000020004" pitchFamily="50" charset="-127"/>
                <a:ea typeface="맑은 고딕" panose="020B0503020000020004" pitchFamily="50" charset="-127"/>
                <a:cs typeface="Times New Roman" panose="02020603050405020304" pitchFamily="18" charset="0"/>
              </a:rPr>
              <a:t>각 기관마다 </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ESG </a:t>
            </a:r>
            <a:r>
              <a:rPr lang="ko-KR" altLang="en-US" sz="1400" kern="100" dirty="0">
                <a:latin typeface="맑은 고딕" panose="020B0503020000020004" pitchFamily="50" charset="-127"/>
                <a:ea typeface="맑은 고딕" panose="020B0503020000020004" pitchFamily="50" charset="-127"/>
                <a:cs typeface="Times New Roman" panose="02020603050405020304" pitchFamily="18" charset="0"/>
              </a:rPr>
              <a:t>등급을 평가하는 방법이 다르기 때문에 평가등급을 차이가 높아 자본시장의 혼란을 준다는 비판도 존재</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 </a:t>
            </a:r>
            <a:r>
              <a:rPr lang="ko-KR" altLang="en-US" sz="1400" kern="100" dirty="0">
                <a:latin typeface="맑은 고딕" panose="020B0503020000020004" pitchFamily="50" charset="-127"/>
                <a:ea typeface="맑은 고딕" panose="020B0503020000020004" pitchFamily="50" charset="-127"/>
                <a:cs typeface="Times New Roman" panose="02020603050405020304" pitchFamily="18" charset="0"/>
              </a:rPr>
              <a:t>향후 </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ESG</a:t>
            </a:r>
            <a:r>
              <a:rPr lang="ko-KR" altLang="en-US" sz="1400" kern="100" dirty="0">
                <a:latin typeface="맑은 고딕" panose="020B0503020000020004" pitchFamily="50" charset="-127"/>
                <a:ea typeface="맑은 고딕" panose="020B0503020000020004" pitchFamily="50" charset="-127"/>
                <a:cs typeface="Times New Roman" panose="02020603050405020304" pitchFamily="18" charset="0"/>
              </a:rPr>
              <a:t>가 유용한 정보를 자리잡기 위해 위 기관들의 평가등급의 상관성을 </a:t>
            </a:r>
            <a:r>
              <a:rPr lang="ko-KR" altLang="en-US" sz="1400" kern="100" dirty="0" err="1">
                <a:latin typeface="맑은 고딕" panose="020B0503020000020004" pitchFamily="50" charset="-127"/>
                <a:ea typeface="맑은 고딕" panose="020B0503020000020004" pitchFamily="50" charset="-127"/>
                <a:cs typeface="Times New Roman" panose="02020603050405020304" pitchFamily="18" charset="0"/>
              </a:rPr>
              <a:t>높여야하는</a:t>
            </a:r>
            <a:r>
              <a:rPr lang="ko-KR" altLang="en-US" sz="1400" kern="100" dirty="0">
                <a:latin typeface="맑은 고딕" panose="020B0503020000020004" pitchFamily="50" charset="-127"/>
                <a:ea typeface="맑은 고딕" panose="020B0503020000020004" pitchFamily="50" charset="-127"/>
                <a:cs typeface="Times New Roman" panose="02020603050405020304" pitchFamily="18" charset="0"/>
              </a:rPr>
              <a:t> 숙제</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 </a:t>
            </a:r>
          </a:p>
          <a:p>
            <a:pPr marL="285750" indent="-285750" algn="just" latinLnBrk="0">
              <a:lnSpc>
                <a:spcPct val="130000"/>
              </a:lnSpc>
              <a:spcAft>
                <a:spcPts val="800"/>
              </a:spcAft>
              <a:buFont typeface="Arial" panose="020B0604020202020204" pitchFamily="34" charset="0"/>
              <a:buChar char="•"/>
            </a:pPr>
            <a:r>
              <a:rPr lang="ko-KR" altLang="en-US" sz="1400" kern="100" dirty="0">
                <a:latin typeface="맑은 고딕" panose="020B0503020000020004" pitchFamily="50" charset="-127"/>
                <a:ea typeface="맑은 고딕" panose="020B0503020000020004" pitchFamily="50" charset="-127"/>
                <a:cs typeface="Times New Roman" panose="02020603050405020304" pitchFamily="18" charset="0"/>
              </a:rPr>
              <a:t>이외에 영국에서 설립된 비영리기관은 </a:t>
            </a:r>
            <a:r>
              <a:rPr lang="en-US" altLang="ko-KR" sz="1400" kern="100" dirty="0" err="1">
                <a:latin typeface="맑은 고딕" panose="020B0503020000020004" pitchFamily="50" charset="-127"/>
                <a:ea typeface="맑은 고딕" panose="020B0503020000020004" pitchFamily="50" charset="-127"/>
                <a:cs typeface="Times New Roman" panose="02020603050405020304" pitchFamily="18" charset="0"/>
              </a:rPr>
              <a:t>AccountAbility</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 </a:t>
            </a:r>
            <a:r>
              <a:rPr lang="en-US" altLang="ko-KR" sz="1400" kern="100" dirty="0" err="1">
                <a:latin typeface="맑은 고딕" panose="020B0503020000020004" pitchFamily="50" charset="-127"/>
                <a:ea typeface="맑은 고딕" panose="020B0503020000020004" pitchFamily="50" charset="-127"/>
                <a:cs typeface="Times New Roman" panose="02020603050405020304" pitchFamily="18" charset="0"/>
              </a:rPr>
              <a:t>AccountAbility</a:t>
            </a:r>
            <a:r>
              <a:rPr lang="ko-KR" altLang="en-US" sz="1400" kern="100" dirty="0">
                <a:latin typeface="맑은 고딕" panose="020B0503020000020004" pitchFamily="50" charset="-127"/>
                <a:ea typeface="맑은 고딕" panose="020B0503020000020004" pitchFamily="50" charset="-127"/>
                <a:cs typeface="Times New Roman" panose="02020603050405020304" pitchFamily="18" charset="0"/>
              </a:rPr>
              <a:t>는 지속가능경영 보고서 검증의 국제표준인 </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AA1000  </a:t>
            </a:r>
            <a:r>
              <a:rPr lang="ko-KR" altLang="en-US" sz="1400" kern="100" dirty="0">
                <a:latin typeface="맑은 고딕" panose="020B0503020000020004" pitchFamily="50" charset="-127"/>
                <a:ea typeface="맑은 고딕" panose="020B0503020000020004" pitchFamily="50" charset="-127"/>
                <a:cs typeface="Times New Roman" panose="02020603050405020304" pitchFamily="18" charset="0"/>
              </a:rPr>
              <a:t>등을 제공하는 등 검증영역과 데이터평가 영역 모두에서 활동</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a:t>
            </a:r>
          </a:p>
          <a:p>
            <a:pPr marL="285750" indent="-285750" algn="just" latinLnBrk="0">
              <a:lnSpc>
                <a:spcPct val="130000"/>
              </a:lnSpc>
              <a:spcAft>
                <a:spcPts val="800"/>
              </a:spcAft>
              <a:buFont typeface="Arial" panose="020B0604020202020204" pitchFamily="34" charset="0"/>
              <a:buChar char="•"/>
            </a:pPr>
            <a:r>
              <a:rPr lang="ko-KR" altLang="en-US" sz="1400" kern="100" dirty="0">
                <a:latin typeface="맑은 고딕" panose="020B0503020000020004" pitchFamily="50" charset="-127"/>
                <a:ea typeface="맑은 고딕" panose="020B0503020000020004" pitchFamily="50" charset="-127"/>
                <a:cs typeface="Times New Roman" panose="02020603050405020304" pitchFamily="18" charset="0"/>
              </a:rPr>
              <a:t>국내 대표적인 기관으로는 한국기업지배구조원과 대신증권 등이 있으며</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 </a:t>
            </a:r>
            <a:r>
              <a:rPr lang="ko-KR" altLang="en-US" sz="1400" kern="100" dirty="0">
                <a:latin typeface="맑은 고딕" panose="020B0503020000020004" pitchFamily="50" charset="-127"/>
                <a:ea typeface="맑은 고딕" panose="020B0503020000020004" pitchFamily="50" charset="-127"/>
                <a:cs typeface="Times New Roman" panose="02020603050405020304" pitchFamily="18" charset="0"/>
              </a:rPr>
              <a:t>이 기관은 유가증권시장과 코스닥사장기업을 대상으로 </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ESG </a:t>
            </a:r>
            <a:r>
              <a:rPr lang="ko-KR" altLang="en-US" sz="1400" kern="100" dirty="0">
                <a:latin typeface="맑은 고딕" panose="020B0503020000020004" pitchFamily="50" charset="-127"/>
                <a:ea typeface="맑은 고딕" panose="020B0503020000020004" pitchFamily="50" charset="-127"/>
                <a:cs typeface="Times New Roman" panose="02020603050405020304" pitchFamily="18" charset="0"/>
              </a:rPr>
              <a:t>등급을 제공</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 </a:t>
            </a:r>
          </a:p>
          <a:p>
            <a:pPr marL="285750" indent="-285750" algn="just" latinLnBrk="0">
              <a:lnSpc>
                <a:spcPct val="130000"/>
              </a:lnSpc>
              <a:spcAft>
                <a:spcPts val="800"/>
              </a:spcAft>
              <a:buFont typeface="Arial" panose="020B0604020202020204" pitchFamily="34" charset="0"/>
              <a:buChar char="•"/>
            </a:pPr>
            <a:r>
              <a:rPr lang="ko-KR" altLang="en-US" sz="1400" kern="100" dirty="0">
                <a:latin typeface="맑은 고딕" panose="020B0503020000020004" pitchFamily="50" charset="-127"/>
                <a:ea typeface="맑은 고딕" panose="020B0503020000020004" pitchFamily="50" charset="-127"/>
                <a:cs typeface="Times New Roman" panose="02020603050405020304" pitchFamily="18" charset="0"/>
              </a:rPr>
              <a:t>다음영역은 </a:t>
            </a:r>
            <a:r>
              <a:rPr lang="ko-KR" altLang="en-US" sz="1400" kern="100" dirty="0" err="1">
                <a:latin typeface="맑은 고딕" panose="020B0503020000020004" pitchFamily="50" charset="-127"/>
                <a:ea typeface="맑은 고딕" panose="020B0503020000020004" pitchFamily="50" charset="-127"/>
                <a:cs typeface="Times New Roman" panose="02020603050405020304" pitchFamily="18" charset="0"/>
              </a:rPr>
              <a:t>익스클루시브</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a:t>
            </a:r>
            <a:r>
              <a:rPr lang="ko-KR" altLang="en-US" sz="1400" kern="100" dirty="0">
                <a:latin typeface="맑은 고딕" panose="020B0503020000020004" pitchFamily="50" charset="-127"/>
                <a:ea typeface="맑은 고딕" panose="020B0503020000020004" pitchFamily="50" charset="-127"/>
                <a:cs typeface="Times New Roman" panose="02020603050405020304" pitchFamily="18" charset="0"/>
              </a:rPr>
              <a:t>독점적</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 ESG </a:t>
            </a:r>
            <a:r>
              <a:rPr lang="ko-KR" altLang="en-US" sz="1400" kern="100" dirty="0">
                <a:latin typeface="맑은 고딕" panose="020B0503020000020004" pitchFamily="50" charset="-127"/>
                <a:ea typeface="맑은 고딕" panose="020B0503020000020004" pitchFamily="50" charset="-127"/>
                <a:cs typeface="Times New Roman" panose="02020603050405020304" pitchFamily="18" charset="0"/>
              </a:rPr>
              <a:t>데이터 제공자</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(Data Providers). </a:t>
            </a:r>
            <a:r>
              <a:rPr lang="ko-KR" altLang="en-US" sz="1400" kern="100" dirty="0">
                <a:latin typeface="맑은 고딕" panose="020B0503020000020004" pitchFamily="50" charset="-127"/>
                <a:ea typeface="맑은 고딕" panose="020B0503020000020004" pitchFamily="50" charset="-127"/>
                <a:cs typeface="Times New Roman" panose="02020603050405020304" pitchFamily="18" charset="0"/>
              </a:rPr>
              <a:t>위 기관은 </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ESG(</a:t>
            </a:r>
            <a:r>
              <a:rPr lang="ko-KR" altLang="en-US" sz="1400" kern="100" dirty="0">
                <a:latin typeface="맑은 고딕" panose="020B0503020000020004" pitchFamily="50" charset="-127"/>
                <a:ea typeface="맑은 고딕" panose="020B0503020000020004" pitchFamily="50" charset="-127"/>
                <a:cs typeface="Times New Roman" panose="02020603050405020304" pitchFamily="18" charset="0"/>
              </a:rPr>
              <a:t>혹은 </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CSR)</a:t>
            </a:r>
            <a:r>
              <a:rPr lang="ko-KR" altLang="en-US" sz="1400" kern="100" dirty="0">
                <a:latin typeface="맑은 고딕" panose="020B0503020000020004" pitchFamily="50" charset="-127"/>
                <a:ea typeface="맑은 고딕" panose="020B0503020000020004" pitchFamily="50" charset="-127"/>
                <a:cs typeface="Times New Roman" panose="02020603050405020304" pitchFamily="18" charset="0"/>
              </a:rPr>
              <a:t>정보를 주로 제공</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 NGO</a:t>
            </a:r>
            <a:r>
              <a:rPr lang="ko-KR" altLang="en-US" sz="1400" kern="100" dirty="0">
                <a:latin typeface="맑은 고딕" panose="020B0503020000020004" pitchFamily="50" charset="-127"/>
                <a:ea typeface="맑은 고딕" panose="020B0503020000020004" pitchFamily="50" charset="-127"/>
                <a:cs typeface="Times New Roman" panose="02020603050405020304" pitchFamily="18" charset="0"/>
              </a:rPr>
              <a:t>로 출발한 기관부터</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 </a:t>
            </a:r>
            <a:r>
              <a:rPr lang="ko-KR" altLang="en-US" sz="1400" kern="100" dirty="0">
                <a:latin typeface="맑은 고딕" panose="020B0503020000020004" pitchFamily="50" charset="-127"/>
                <a:ea typeface="맑은 고딕" panose="020B0503020000020004" pitchFamily="50" charset="-127"/>
                <a:cs typeface="Times New Roman" panose="02020603050405020304" pitchFamily="18" charset="0"/>
              </a:rPr>
              <a:t>빅데이터 기관</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 CSR </a:t>
            </a:r>
            <a:r>
              <a:rPr lang="ko-KR" altLang="en-US" sz="1400" kern="100" dirty="0">
                <a:latin typeface="맑은 고딕" panose="020B0503020000020004" pitchFamily="50" charset="-127"/>
                <a:ea typeface="맑은 고딕" panose="020B0503020000020004" pitchFamily="50" charset="-127"/>
                <a:cs typeface="Times New Roman" panose="02020603050405020304" pitchFamily="18" charset="0"/>
              </a:rPr>
              <a:t>컨설팅에서 출발한 기관 등으로 인해 다양한 형태로 다양한 </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ESG </a:t>
            </a:r>
            <a:r>
              <a:rPr lang="ko-KR" altLang="en-US" sz="1400" kern="100" dirty="0">
                <a:latin typeface="맑은 고딕" panose="020B0503020000020004" pitchFamily="50" charset="-127"/>
                <a:ea typeface="맑은 고딕" panose="020B0503020000020004" pitchFamily="50" charset="-127"/>
                <a:cs typeface="Times New Roman" panose="02020603050405020304" pitchFamily="18" charset="0"/>
              </a:rPr>
              <a:t>정보를 제공하였지만</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 </a:t>
            </a:r>
            <a:r>
              <a:rPr lang="ko-KR" altLang="en-US" sz="1400" kern="100" dirty="0">
                <a:latin typeface="맑은 고딕" panose="020B0503020000020004" pitchFamily="50" charset="-127"/>
                <a:ea typeface="맑은 고딕" panose="020B0503020000020004" pitchFamily="50" charset="-127"/>
                <a:cs typeface="Times New Roman" panose="02020603050405020304" pitchFamily="18" charset="0"/>
              </a:rPr>
              <a:t>최근에는 신용평가사 등에 인수되면서 </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ESG </a:t>
            </a:r>
            <a:r>
              <a:rPr lang="ko-KR" altLang="en-US" sz="1400" kern="100" dirty="0">
                <a:latin typeface="맑은 고딕" panose="020B0503020000020004" pitchFamily="50" charset="-127"/>
                <a:ea typeface="맑은 고딕" panose="020B0503020000020004" pitchFamily="50" charset="-127"/>
                <a:cs typeface="Times New Roman" panose="02020603050405020304" pitchFamily="18" charset="0"/>
              </a:rPr>
              <a:t>평가</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 ESG </a:t>
            </a:r>
            <a:r>
              <a:rPr lang="ko-KR" altLang="en-US" sz="1400" kern="100" dirty="0">
                <a:latin typeface="맑은 고딕" panose="020B0503020000020004" pitchFamily="50" charset="-127"/>
                <a:ea typeface="맑은 고딕" panose="020B0503020000020004" pitchFamily="50" charset="-127"/>
                <a:cs typeface="Times New Roman" panose="02020603050405020304" pitchFamily="18" charset="0"/>
              </a:rPr>
              <a:t>채권 평가 등을 수행하는 기관</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 </a:t>
            </a:r>
            <a:r>
              <a:rPr lang="ko-KR" altLang="en-US" sz="1400" kern="100" dirty="0">
                <a:latin typeface="맑은 고딕" panose="020B0503020000020004" pitchFamily="50" charset="-127"/>
                <a:ea typeface="맑은 고딕" panose="020B0503020000020004" pitchFamily="50" charset="-127"/>
                <a:cs typeface="Times New Roman" panose="02020603050405020304" pitchFamily="18" charset="0"/>
              </a:rPr>
              <a:t>대표적으로 </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ESG </a:t>
            </a:r>
            <a:r>
              <a:rPr lang="ko-KR" altLang="en-US" sz="1400" kern="100" dirty="0">
                <a:latin typeface="맑은 고딕" panose="020B0503020000020004" pitchFamily="50" charset="-127"/>
                <a:ea typeface="맑은 고딕" panose="020B0503020000020004" pitchFamily="50" charset="-127"/>
                <a:cs typeface="Times New Roman" panose="02020603050405020304" pitchFamily="18" charset="0"/>
              </a:rPr>
              <a:t>리스크 평가 및 채권가이드라인 검증기관인 </a:t>
            </a:r>
            <a:r>
              <a:rPr lang="en-US" altLang="ko-KR" sz="1400" kern="100" dirty="0" err="1">
                <a:latin typeface="맑은 고딕" panose="020B0503020000020004" pitchFamily="50" charset="-127"/>
                <a:ea typeface="맑은 고딕" panose="020B0503020000020004" pitchFamily="50" charset="-127"/>
                <a:cs typeface="Times New Roman" panose="02020603050405020304" pitchFamily="18" charset="0"/>
              </a:rPr>
              <a:t>Sustainalytics</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 </a:t>
            </a:r>
            <a:r>
              <a:rPr lang="ko-KR" altLang="en-US" sz="1400" kern="100" dirty="0">
                <a:latin typeface="맑은 고딕" panose="020B0503020000020004" pitchFamily="50" charset="-127"/>
                <a:ea typeface="맑은 고딕" panose="020B0503020000020004" pitchFamily="50" charset="-127"/>
                <a:cs typeface="Times New Roman" panose="02020603050405020304" pitchFamily="18" charset="0"/>
              </a:rPr>
              <a:t>무디스가 운영하는 </a:t>
            </a:r>
            <a:r>
              <a:rPr lang="en-US" altLang="ko-KR" sz="1400" kern="100" dirty="0" err="1">
                <a:latin typeface="맑은 고딕" panose="020B0503020000020004" pitchFamily="50" charset="-127"/>
                <a:ea typeface="맑은 고딕" panose="020B0503020000020004" pitchFamily="50" charset="-127"/>
                <a:cs typeface="Times New Roman" panose="02020603050405020304" pitchFamily="18" charset="0"/>
              </a:rPr>
              <a:t>Vigeo</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 </a:t>
            </a:r>
            <a:r>
              <a:rPr lang="en-US" altLang="ko-KR" sz="1400" kern="100" dirty="0" err="1">
                <a:latin typeface="맑은 고딕" panose="020B0503020000020004" pitchFamily="50" charset="-127"/>
                <a:ea typeface="맑은 고딕" panose="020B0503020000020004" pitchFamily="50" charset="-127"/>
                <a:cs typeface="Times New Roman" panose="02020603050405020304" pitchFamily="18" charset="0"/>
              </a:rPr>
              <a:t>Eiris</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 </a:t>
            </a:r>
            <a:r>
              <a:rPr lang="ko-KR" altLang="en-US" sz="1400" kern="100" dirty="0">
                <a:latin typeface="맑은 고딕" panose="020B0503020000020004" pitchFamily="50" charset="-127"/>
                <a:ea typeface="맑은 고딕" panose="020B0503020000020004" pitchFamily="50" charset="-127"/>
                <a:cs typeface="Times New Roman" panose="02020603050405020304" pitchFamily="18" charset="0"/>
              </a:rPr>
              <a:t>빅데이터 기반의 </a:t>
            </a:r>
            <a:r>
              <a:rPr lang="en-US" altLang="ko-KR" sz="1400" kern="100" dirty="0" err="1">
                <a:latin typeface="맑은 고딕" panose="020B0503020000020004" pitchFamily="50" charset="-127"/>
                <a:ea typeface="맑은 고딕" panose="020B0503020000020004" pitchFamily="50" charset="-127"/>
                <a:cs typeface="Times New Roman" panose="02020603050405020304" pitchFamily="18" charset="0"/>
              </a:rPr>
              <a:t>CSRHub</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 AI</a:t>
            </a:r>
            <a:r>
              <a:rPr lang="ko-KR" altLang="en-US" sz="1400" kern="100" dirty="0">
                <a:latin typeface="맑은 고딕" panose="020B0503020000020004" pitchFamily="50" charset="-127"/>
                <a:ea typeface="맑은 고딕" panose="020B0503020000020004" pitchFamily="50" charset="-127"/>
                <a:cs typeface="Times New Roman" panose="02020603050405020304" pitchFamily="18" charset="0"/>
              </a:rPr>
              <a:t>기반의 자산관리기관인 </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Arabesque </a:t>
            </a:r>
            <a:r>
              <a:rPr lang="ko-KR" altLang="en-US" sz="1400" kern="100" dirty="0">
                <a:latin typeface="맑은 고딕" panose="020B0503020000020004" pitchFamily="50" charset="-127"/>
                <a:ea typeface="맑은 고딕" panose="020B0503020000020004" pitchFamily="50" charset="-127"/>
                <a:cs typeface="Times New Roman" panose="02020603050405020304" pitchFamily="18" charset="0"/>
              </a:rPr>
              <a:t>등이 있음</a:t>
            </a:r>
            <a:r>
              <a:rPr lang="en-US" altLang="ko-KR" sz="1400" kern="100" dirty="0">
                <a:latin typeface="맑은 고딕" panose="020B0503020000020004" pitchFamily="50" charset="-127"/>
                <a:ea typeface="맑은 고딕" panose="020B0503020000020004" pitchFamily="50" charset="-127"/>
                <a:cs typeface="Times New Roman" panose="02020603050405020304" pitchFamily="18" charset="0"/>
              </a:rPr>
              <a:t>.</a:t>
            </a:r>
          </a:p>
        </p:txBody>
      </p:sp>
      <p:cxnSp>
        <p:nvCxnSpPr>
          <p:cNvPr id="8" name="직선 연결선 7">
            <a:extLst>
              <a:ext uri="{FF2B5EF4-FFF2-40B4-BE49-F238E27FC236}">
                <a16:creationId xmlns:a16="http://schemas.microsoft.com/office/drawing/2014/main" id="{EDDC8C2B-2AA1-42FE-905A-D5F4486532E2}"/>
              </a:ext>
            </a:extLst>
          </p:cNvPr>
          <p:cNvCxnSpPr>
            <a:cxnSpLocks/>
          </p:cNvCxnSpPr>
          <p:nvPr/>
        </p:nvCxnSpPr>
        <p:spPr>
          <a:xfrm flipH="1">
            <a:off x="2463800" y="588203"/>
            <a:ext cx="9036050" cy="31673"/>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231051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B9AFE650-E7B9-47CC-98C1-D36C6C5BC5B8}"/>
              </a:ext>
            </a:extLst>
          </p:cNvPr>
          <p:cNvSpPr>
            <a:spLocks noGrp="1"/>
          </p:cNvSpPr>
          <p:nvPr>
            <p:ph type="ctrTitle"/>
          </p:nvPr>
        </p:nvSpPr>
        <p:spPr>
          <a:xfrm>
            <a:off x="1524000" y="4024699"/>
            <a:ext cx="9144000" cy="622384"/>
          </a:xfrm>
        </p:spPr>
        <p:txBody>
          <a:bodyPr>
            <a:normAutofit/>
          </a:bodyPr>
          <a:lstStyle/>
          <a:p>
            <a:r>
              <a:rPr lang="en-US" altLang="ko-KR" sz="3200" b="1" dirty="0"/>
              <a:t>ESG </a:t>
            </a:r>
            <a:r>
              <a:rPr lang="ko-KR" altLang="en-US" sz="3200" b="1" dirty="0"/>
              <a:t>이니셔티브와 정책당국</a:t>
            </a:r>
          </a:p>
        </p:txBody>
      </p:sp>
      <p:sp>
        <p:nvSpPr>
          <p:cNvPr id="4" name="직사각형 3"/>
          <p:cNvSpPr/>
          <p:nvPr/>
        </p:nvSpPr>
        <p:spPr>
          <a:xfrm>
            <a:off x="498764" y="4715700"/>
            <a:ext cx="10656916" cy="4571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20954910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슬라이드 번호 개체 틀 3">
            <a:extLst>
              <a:ext uri="{FF2B5EF4-FFF2-40B4-BE49-F238E27FC236}">
                <a16:creationId xmlns:a16="http://schemas.microsoft.com/office/drawing/2014/main" id="{DEF13E79-61E3-4454-B0F5-D862567F80FC}"/>
              </a:ext>
            </a:extLst>
          </p:cNvPr>
          <p:cNvSpPr>
            <a:spLocks noGrp="1"/>
          </p:cNvSpPr>
          <p:nvPr>
            <p:ph type="sldNum" sz="quarter" idx="12"/>
          </p:nvPr>
        </p:nvSpPr>
        <p:spPr>
          <a:xfrm>
            <a:off x="8610600" y="6356350"/>
            <a:ext cx="2743200" cy="365125"/>
          </a:xfrm>
        </p:spPr>
        <p:txBody>
          <a:bodyPr/>
          <a:lstStyle/>
          <a:p>
            <a:fld id="{742C9348-5ACF-40B9-901F-7F0003B996B9}" type="slidenum">
              <a:rPr lang="ko-KR" altLang="en-US" smtClean="0"/>
              <a:t>33</a:t>
            </a:fld>
            <a:endParaRPr lang="ko-KR" altLang="en-US" dirty="0"/>
          </a:p>
        </p:txBody>
      </p:sp>
      <p:sp>
        <p:nvSpPr>
          <p:cNvPr id="21" name="직사각형 20">
            <a:extLst>
              <a:ext uri="{FF2B5EF4-FFF2-40B4-BE49-F238E27FC236}">
                <a16:creationId xmlns:a16="http://schemas.microsoft.com/office/drawing/2014/main" id="{1353836F-B0BF-408A-9ECA-4BAF89DFC538}"/>
              </a:ext>
            </a:extLst>
          </p:cNvPr>
          <p:cNvSpPr/>
          <p:nvPr/>
        </p:nvSpPr>
        <p:spPr>
          <a:xfrm>
            <a:off x="929470" y="303295"/>
            <a:ext cx="4094216" cy="454292"/>
          </a:xfrm>
          <a:prstGeom prst="rect">
            <a:avLst/>
          </a:prstGeom>
        </p:spPr>
        <p:txBody>
          <a:bodyPr wrap="square">
            <a:spAutoFit/>
          </a:bodyPr>
          <a:lstStyle/>
          <a:p>
            <a:pPr>
              <a:lnSpc>
                <a:spcPct val="150000"/>
              </a:lnSpc>
            </a:pPr>
            <a:r>
              <a:rPr lang="en-US" altLang="ko-KR" b="1" dirty="0">
                <a:latin typeface="+mn-ea"/>
                <a:cs typeface="Times New Roman" pitchFamily="18" charset="0"/>
              </a:rPr>
              <a:t>IFRS</a:t>
            </a:r>
            <a:endParaRPr lang="ko-KR" altLang="en-US" b="1" dirty="0">
              <a:latin typeface="+mn-ea"/>
              <a:cs typeface="Times New Roman" pitchFamily="18" charset="0"/>
            </a:endParaRPr>
          </a:p>
        </p:txBody>
      </p:sp>
      <p:sp>
        <p:nvSpPr>
          <p:cNvPr id="22" name="직사각형 21">
            <a:extLst>
              <a:ext uri="{FF2B5EF4-FFF2-40B4-BE49-F238E27FC236}">
                <a16:creationId xmlns:a16="http://schemas.microsoft.com/office/drawing/2014/main" id="{F140986D-4E74-4C9F-B86D-ECBB45CB4F38}"/>
              </a:ext>
            </a:extLst>
          </p:cNvPr>
          <p:cNvSpPr/>
          <p:nvPr/>
        </p:nvSpPr>
        <p:spPr>
          <a:xfrm>
            <a:off x="503808" y="208614"/>
            <a:ext cx="495649" cy="585288"/>
          </a:xfrm>
          <a:prstGeom prst="rect">
            <a:avLst/>
          </a:prstGeom>
        </p:spPr>
        <p:txBody>
          <a:bodyPr wrap="none">
            <a:spAutoFit/>
          </a:bodyPr>
          <a:lstStyle/>
          <a:p>
            <a:pPr>
              <a:lnSpc>
                <a:spcPct val="150000"/>
              </a:lnSpc>
            </a:pPr>
            <a:r>
              <a:rPr lang="en-US" altLang="ko-KR" sz="2426" b="1" dirty="0">
                <a:solidFill>
                  <a:schemeClr val="bg1">
                    <a:lumMod val="75000"/>
                  </a:schemeClr>
                </a:solidFill>
                <a:latin typeface="Times New Roman" pitchFamily="18" charset="0"/>
                <a:ea typeface="맑은 고딕" pitchFamily="50" charset="-127"/>
                <a:cs typeface="Times New Roman" pitchFamily="18" charset="0"/>
              </a:rPr>
              <a:t>0</a:t>
            </a:r>
            <a:r>
              <a:rPr lang="en-US" altLang="ko-KR" sz="2426" b="1" dirty="0">
                <a:solidFill>
                  <a:srgbClr val="C00000"/>
                </a:solidFill>
                <a:latin typeface="Times New Roman" pitchFamily="18" charset="0"/>
                <a:ea typeface="맑은 고딕" pitchFamily="50" charset="-127"/>
                <a:cs typeface="Times New Roman" pitchFamily="18" charset="0"/>
              </a:rPr>
              <a:t>1</a:t>
            </a:r>
          </a:p>
        </p:txBody>
      </p:sp>
      <p:sp>
        <p:nvSpPr>
          <p:cNvPr id="23" name="직사각형 22"/>
          <p:cNvSpPr/>
          <p:nvPr/>
        </p:nvSpPr>
        <p:spPr>
          <a:xfrm>
            <a:off x="751632" y="1085737"/>
            <a:ext cx="8928992" cy="369332"/>
          </a:xfrm>
          <a:prstGeom prst="rect">
            <a:avLst/>
          </a:prstGeom>
        </p:spPr>
        <p:txBody>
          <a:bodyPr wrap="square">
            <a:spAutoFit/>
          </a:bodyPr>
          <a:lstStyle/>
          <a:p>
            <a:pPr>
              <a:defRPr/>
            </a:pPr>
            <a:r>
              <a:rPr lang="ko-KR" altLang="en-US" kern="0" dirty="0">
                <a:solidFill>
                  <a:srgbClr val="000000"/>
                </a:solidFill>
                <a:latin typeface="휴먼명조"/>
                <a:ea typeface="휴먼명조"/>
              </a:rPr>
              <a:t>□ </a:t>
            </a:r>
            <a:r>
              <a:rPr lang="en-US" altLang="ko-KR" b="1" dirty="0">
                <a:latin typeface="맑은 고딕" pitchFamily="50" charset="-127"/>
              </a:rPr>
              <a:t>IFRS</a:t>
            </a:r>
            <a:r>
              <a:rPr lang="ko-KR" altLang="en-US" b="1" dirty="0">
                <a:latin typeface="맑은 고딕" pitchFamily="50" charset="-127"/>
              </a:rPr>
              <a:t>에서 </a:t>
            </a:r>
            <a:r>
              <a:rPr lang="en-US" altLang="ko-KR" b="1" dirty="0">
                <a:latin typeface="맑은 고딕" pitchFamily="50" charset="-127"/>
              </a:rPr>
              <a:t>ISSB</a:t>
            </a:r>
            <a:r>
              <a:rPr lang="ko-KR" altLang="en-US" b="1" dirty="0">
                <a:latin typeface="맑은 고딕" pitchFamily="50" charset="-127"/>
              </a:rPr>
              <a:t>를 설립하여 </a:t>
            </a:r>
            <a:r>
              <a:rPr lang="en-US" altLang="ko-KR" b="1" dirty="0">
                <a:latin typeface="맑은 고딕" pitchFamily="50" charset="-127"/>
              </a:rPr>
              <a:t>ESG </a:t>
            </a:r>
            <a:r>
              <a:rPr lang="ko-KR" altLang="en-US" b="1" dirty="0">
                <a:latin typeface="맑은 고딕" pitchFamily="50" charset="-127"/>
              </a:rPr>
              <a:t>공시 표준화</a:t>
            </a:r>
            <a:r>
              <a:rPr lang="en-US" altLang="ko-KR" b="1" dirty="0">
                <a:ln>
                  <a:solidFill>
                    <a:schemeClr val="accent1">
                      <a:alpha val="0"/>
                    </a:schemeClr>
                  </a:solidFill>
                </a:ln>
                <a:solidFill>
                  <a:srgbClr val="FF0000"/>
                </a:solidFill>
                <a:latin typeface="맑은 고딕" panose="020B0503020000020004" pitchFamily="50" charset="-127"/>
              </a:rPr>
              <a:t> </a:t>
            </a:r>
            <a:endParaRPr lang="ko-KR" altLang="en-US" b="1" dirty="0">
              <a:solidFill>
                <a:srgbClr val="FF0000"/>
              </a:solidFill>
              <a:latin typeface="맑은 고딕" pitchFamily="50" charset="-127"/>
            </a:endParaRPr>
          </a:p>
        </p:txBody>
      </p:sp>
      <p:sp>
        <p:nvSpPr>
          <p:cNvPr id="2" name="직사각형 1"/>
          <p:cNvSpPr/>
          <p:nvPr/>
        </p:nvSpPr>
        <p:spPr>
          <a:xfrm>
            <a:off x="1463569" y="5244970"/>
            <a:ext cx="9610831" cy="276999"/>
          </a:xfrm>
          <a:prstGeom prst="rect">
            <a:avLst/>
          </a:prstGeom>
        </p:spPr>
        <p:txBody>
          <a:bodyPr wrap="square">
            <a:spAutoFit/>
          </a:bodyPr>
          <a:lstStyle/>
          <a:p>
            <a:r>
              <a:rPr lang="en-US" altLang="ko-KR" sz="1200" dirty="0"/>
              <a:t>2021(April), IFRS Foundation Trustees’ Feedback Statement on the </a:t>
            </a:r>
            <a:r>
              <a:rPr lang="en-US" altLang="ko-KR" sz="1200" b="1" i="1" dirty="0"/>
              <a:t>Consultation Paper on Sustainability Reporting</a:t>
            </a:r>
            <a:endParaRPr lang="ko-KR" altLang="en-US" sz="1200" b="1" i="1" dirty="0"/>
          </a:p>
        </p:txBody>
      </p:sp>
      <p:pic>
        <p:nvPicPr>
          <p:cNvPr id="6" name="그림 5">
            <a:extLst>
              <a:ext uri="{FF2B5EF4-FFF2-40B4-BE49-F238E27FC236}">
                <a16:creationId xmlns:a16="http://schemas.microsoft.com/office/drawing/2014/main" id="{B3230492-7607-44AB-B00B-5591B7965DA1}"/>
              </a:ext>
            </a:extLst>
          </p:cNvPr>
          <p:cNvPicPr>
            <a:picLocks noChangeAspect="1"/>
          </p:cNvPicPr>
          <p:nvPr/>
        </p:nvPicPr>
        <p:blipFill>
          <a:blip r:embed="rId2"/>
          <a:stretch>
            <a:fillRect/>
          </a:stretch>
        </p:blipFill>
        <p:spPr>
          <a:xfrm>
            <a:off x="1232174" y="1873093"/>
            <a:ext cx="9610831" cy="3374355"/>
          </a:xfrm>
          <a:prstGeom prst="rect">
            <a:avLst/>
          </a:prstGeom>
          <a:ln>
            <a:solidFill>
              <a:schemeClr val="bg1">
                <a:lumMod val="95000"/>
              </a:schemeClr>
            </a:solidFill>
          </a:ln>
        </p:spPr>
      </p:pic>
      <p:cxnSp>
        <p:nvCxnSpPr>
          <p:cNvPr id="9" name="직선 연결선 8">
            <a:extLst>
              <a:ext uri="{FF2B5EF4-FFF2-40B4-BE49-F238E27FC236}">
                <a16:creationId xmlns:a16="http://schemas.microsoft.com/office/drawing/2014/main" id="{DC06E280-0A6E-4629-AC3F-C3C032192A75}"/>
              </a:ext>
            </a:extLst>
          </p:cNvPr>
          <p:cNvCxnSpPr>
            <a:cxnSpLocks/>
          </p:cNvCxnSpPr>
          <p:nvPr/>
        </p:nvCxnSpPr>
        <p:spPr>
          <a:xfrm flipH="1">
            <a:off x="2463800" y="588203"/>
            <a:ext cx="9036050" cy="31673"/>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928655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슬라이드 번호 개체 틀 3">
            <a:extLst>
              <a:ext uri="{FF2B5EF4-FFF2-40B4-BE49-F238E27FC236}">
                <a16:creationId xmlns:a16="http://schemas.microsoft.com/office/drawing/2014/main" id="{DEF13E79-61E3-4454-B0F5-D862567F80FC}"/>
              </a:ext>
            </a:extLst>
          </p:cNvPr>
          <p:cNvSpPr>
            <a:spLocks noGrp="1"/>
          </p:cNvSpPr>
          <p:nvPr>
            <p:ph type="sldNum" sz="quarter" idx="12"/>
          </p:nvPr>
        </p:nvSpPr>
        <p:spPr>
          <a:xfrm>
            <a:off x="8610600" y="6356350"/>
            <a:ext cx="2743200" cy="365125"/>
          </a:xfrm>
        </p:spPr>
        <p:txBody>
          <a:bodyPr/>
          <a:lstStyle/>
          <a:p>
            <a:fld id="{742C9348-5ACF-40B9-901F-7F0003B996B9}" type="slidenum">
              <a:rPr lang="ko-KR" altLang="en-US" smtClean="0"/>
              <a:t>34</a:t>
            </a:fld>
            <a:endParaRPr lang="ko-KR" altLang="en-US" dirty="0"/>
          </a:p>
        </p:txBody>
      </p:sp>
      <p:sp>
        <p:nvSpPr>
          <p:cNvPr id="21" name="직사각형 20">
            <a:extLst>
              <a:ext uri="{FF2B5EF4-FFF2-40B4-BE49-F238E27FC236}">
                <a16:creationId xmlns:a16="http://schemas.microsoft.com/office/drawing/2014/main" id="{1353836F-B0BF-408A-9ECA-4BAF89DFC538}"/>
              </a:ext>
            </a:extLst>
          </p:cNvPr>
          <p:cNvSpPr/>
          <p:nvPr/>
        </p:nvSpPr>
        <p:spPr>
          <a:xfrm>
            <a:off x="929470" y="303295"/>
            <a:ext cx="4094216" cy="454292"/>
          </a:xfrm>
          <a:prstGeom prst="rect">
            <a:avLst/>
          </a:prstGeom>
        </p:spPr>
        <p:txBody>
          <a:bodyPr wrap="square">
            <a:spAutoFit/>
          </a:bodyPr>
          <a:lstStyle/>
          <a:p>
            <a:pPr>
              <a:lnSpc>
                <a:spcPct val="150000"/>
              </a:lnSpc>
            </a:pPr>
            <a:r>
              <a:rPr lang="en-US" altLang="ko-KR" b="1" dirty="0">
                <a:latin typeface="+mn-ea"/>
                <a:cs typeface="Times New Roman" pitchFamily="18" charset="0"/>
              </a:rPr>
              <a:t>IFRS</a:t>
            </a:r>
            <a:endParaRPr lang="ko-KR" altLang="en-US" b="1" dirty="0">
              <a:latin typeface="+mn-ea"/>
              <a:cs typeface="Times New Roman" pitchFamily="18" charset="0"/>
            </a:endParaRPr>
          </a:p>
        </p:txBody>
      </p:sp>
      <p:sp>
        <p:nvSpPr>
          <p:cNvPr id="22" name="직사각형 21">
            <a:extLst>
              <a:ext uri="{FF2B5EF4-FFF2-40B4-BE49-F238E27FC236}">
                <a16:creationId xmlns:a16="http://schemas.microsoft.com/office/drawing/2014/main" id="{F140986D-4E74-4C9F-B86D-ECBB45CB4F38}"/>
              </a:ext>
            </a:extLst>
          </p:cNvPr>
          <p:cNvSpPr/>
          <p:nvPr/>
        </p:nvSpPr>
        <p:spPr>
          <a:xfrm>
            <a:off x="503808" y="208614"/>
            <a:ext cx="495649" cy="585288"/>
          </a:xfrm>
          <a:prstGeom prst="rect">
            <a:avLst/>
          </a:prstGeom>
        </p:spPr>
        <p:txBody>
          <a:bodyPr wrap="none">
            <a:spAutoFit/>
          </a:bodyPr>
          <a:lstStyle/>
          <a:p>
            <a:pPr>
              <a:lnSpc>
                <a:spcPct val="150000"/>
              </a:lnSpc>
            </a:pPr>
            <a:r>
              <a:rPr lang="en-US" altLang="ko-KR" sz="2426" b="1" dirty="0">
                <a:solidFill>
                  <a:schemeClr val="bg1">
                    <a:lumMod val="75000"/>
                  </a:schemeClr>
                </a:solidFill>
                <a:latin typeface="Times New Roman" pitchFamily="18" charset="0"/>
                <a:ea typeface="맑은 고딕" pitchFamily="50" charset="-127"/>
                <a:cs typeface="Times New Roman" pitchFamily="18" charset="0"/>
              </a:rPr>
              <a:t>0</a:t>
            </a:r>
            <a:r>
              <a:rPr lang="en-US" altLang="ko-KR" sz="2426" b="1" dirty="0">
                <a:solidFill>
                  <a:srgbClr val="C00000"/>
                </a:solidFill>
                <a:latin typeface="Times New Roman" pitchFamily="18" charset="0"/>
                <a:ea typeface="맑은 고딕" pitchFamily="50" charset="-127"/>
                <a:cs typeface="Times New Roman" pitchFamily="18" charset="0"/>
              </a:rPr>
              <a:t>1</a:t>
            </a:r>
          </a:p>
        </p:txBody>
      </p:sp>
      <p:sp>
        <p:nvSpPr>
          <p:cNvPr id="23" name="직사각형 22"/>
          <p:cNvSpPr/>
          <p:nvPr/>
        </p:nvSpPr>
        <p:spPr>
          <a:xfrm>
            <a:off x="751632" y="1085737"/>
            <a:ext cx="8928992" cy="369332"/>
          </a:xfrm>
          <a:prstGeom prst="rect">
            <a:avLst/>
          </a:prstGeom>
        </p:spPr>
        <p:txBody>
          <a:bodyPr wrap="square">
            <a:spAutoFit/>
          </a:bodyPr>
          <a:lstStyle/>
          <a:p>
            <a:pPr>
              <a:defRPr/>
            </a:pPr>
            <a:r>
              <a:rPr lang="ko-KR" altLang="en-US" kern="0" dirty="0">
                <a:solidFill>
                  <a:srgbClr val="000000"/>
                </a:solidFill>
                <a:latin typeface="휴먼명조"/>
                <a:ea typeface="휴먼명조"/>
              </a:rPr>
              <a:t>□ </a:t>
            </a:r>
            <a:r>
              <a:rPr lang="en-US" altLang="ko-KR" b="1" dirty="0">
                <a:latin typeface="맑은 고딕" pitchFamily="50" charset="-127"/>
              </a:rPr>
              <a:t>IFRS</a:t>
            </a:r>
            <a:r>
              <a:rPr lang="ko-KR" altLang="en-US" b="1" dirty="0">
                <a:latin typeface="맑은 고딕" pitchFamily="50" charset="-127"/>
              </a:rPr>
              <a:t>에서 </a:t>
            </a:r>
            <a:r>
              <a:rPr lang="en-US" altLang="ko-KR" b="1" dirty="0">
                <a:latin typeface="맑은 고딕" pitchFamily="50" charset="-127"/>
              </a:rPr>
              <a:t>ISSB</a:t>
            </a:r>
            <a:r>
              <a:rPr lang="ko-KR" altLang="en-US" b="1" dirty="0">
                <a:latin typeface="맑은 고딕" pitchFamily="50" charset="-127"/>
              </a:rPr>
              <a:t>를 설립하여 </a:t>
            </a:r>
            <a:r>
              <a:rPr lang="en-US" altLang="ko-KR" b="1" dirty="0">
                <a:latin typeface="맑은 고딕" pitchFamily="50" charset="-127"/>
              </a:rPr>
              <a:t>ESG </a:t>
            </a:r>
            <a:r>
              <a:rPr lang="ko-KR" altLang="en-US" b="1" dirty="0">
                <a:latin typeface="맑은 고딕" pitchFamily="50" charset="-127"/>
              </a:rPr>
              <a:t>공시 표준화</a:t>
            </a:r>
            <a:r>
              <a:rPr lang="en-US" altLang="ko-KR" b="1" dirty="0">
                <a:ln>
                  <a:solidFill>
                    <a:schemeClr val="accent1">
                      <a:alpha val="0"/>
                    </a:schemeClr>
                  </a:solidFill>
                </a:ln>
                <a:solidFill>
                  <a:srgbClr val="FF0000"/>
                </a:solidFill>
                <a:latin typeface="맑은 고딕" panose="020B0503020000020004" pitchFamily="50" charset="-127"/>
              </a:rPr>
              <a:t> </a:t>
            </a:r>
            <a:endParaRPr lang="ko-KR" altLang="en-US" b="1" dirty="0">
              <a:solidFill>
                <a:srgbClr val="FF0000"/>
              </a:solidFill>
              <a:latin typeface="맑은 고딕" pitchFamily="50" charset="-127"/>
            </a:endParaRPr>
          </a:p>
        </p:txBody>
      </p:sp>
      <p:graphicFrame>
        <p:nvGraphicFramePr>
          <p:cNvPr id="29" name="표 28"/>
          <p:cNvGraphicFramePr>
            <a:graphicFrameLocks noGrp="1"/>
          </p:cNvGraphicFramePr>
          <p:nvPr>
            <p:extLst>
              <p:ext uri="{D42A27DB-BD31-4B8C-83A1-F6EECF244321}">
                <p14:modId xmlns:p14="http://schemas.microsoft.com/office/powerpoint/2010/main" val="1295782047"/>
              </p:ext>
            </p:extLst>
          </p:nvPr>
        </p:nvGraphicFramePr>
        <p:xfrm>
          <a:off x="999456" y="1830241"/>
          <a:ext cx="10214643" cy="2387301"/>
        </p:xfrm>
        <a:graphic>
          <a:graphicData uri="http://schemas.openxmlformats.org/drawingml/2006/table">
            <a:tbl>
              <a:tblPr/>
              <a:tblGrid>
                <a:gridCol w="10214643">
                  <a:extLst>
                    <a:ext uri="{9D8B030D-6E8A-4147-A177-3AD203B41FA5}">
                      <a16:colId xmlns:a16="http://schemas.microsoft.com/office/drawing/2014/main" val="2459382545"/>
                    </a:ext>
                  </a:extLst>
                </a:gridCol>
              </a:tblGrid>
              <a:tr h="2387301">
                <a:tc>
                  <a:txBody>
                    <a:bodyPr/>
                    <a:lstStyle/>
                    <a:p>
                      <a:pPr marL="0" marR="0" indent="0" algn="just" fontAlgn="base" latinLnBrk="1">
                        <a:lnSpc>
                          <a:spcPct val="150000"/>
                        </a:lnSpc>
                        <a:spcBef>
                          <a:spcPts val="0"/>
                        </a:spcBef>
                        <a:spcAft>
                          <a:spcPts val="0"/>
                        </a:spcAft>
                      </a:pPr>
                      <a:r>
                        <a:rPr lang="en-US" sz="1200" kern="0" spc="0" dirty="0">
                          <a:solidFill>
                            <a:srgbClr val="000000"/>
                          </a:solidFill>
                          <a:effectLst/>
                          <a:latin typeface="+mj-lt"/>
                          <a:ea typeface="함초롬바탕" panose="02030604000101010101" pitchFamily="18" charset="-127"/>
                        </a:rPr>
                        <a:t>Some respondents explained that the impact of the reporting entity on the wider environment is a major factor for assessing exposure to risks and opportunities and is, therefore, important information for making investment decisions. As such, in practice, the lines between single and double materiality might be blurred. Such respondents acknowledged that other stakeholders, such as civil society, labor, trade associations, non-governmental organizations and governments, could also use the information disclosed to investors for their own purposes, as is currently the case for financial statements prepared in accordance with IFRS Standards. Most respondents acknowledged that </a:t>
                      </a:r>
                      <a:r>
                        <a:rPr lang="en-US" sz="1200" b="1" u="sng" kern="0" spc="0" dirty="0">
                          <a:solidFill>
                            <a:srgbClr val="FF0000"/>
                          </a:solidFill>
                          <a:effectLst/>
                          <a:latin typeface="+mj-lt"/>
                          <a:ea typeface="함초롬바탕" panose="02030604000101010101" pitchFamily="18" charset="-127"/>
                        </a:rPr>
                        <a:t>a focus on the information needs of investors</a:t>
                      </a:r>
                      <a:r>
                        <a:rPr lang="en-US" sz="1200" b="1" kern="0" spc="0" dirty="0">
                          <a:solidFill>
                            <a:srgbClr val="000000"/>
                          </a:solidFill>
                          <a:effectLst/>
                          <a:latin typeface="+mj-lt"/>
                          <a:ea typeface="함초롬바탕" panose="02030604000101010101" pitchFamily="18" charset="-127"/>
                        </a:rPr>
                        <a:t> </a:t>
                      </a:r>
                      <a:r>
                        <a:rPr lang="en-US" sz="1200" kern="0" spc="0" dirty="0">
                          <a:solidFill>
                            <a:srgbClr val="000000"/>
                          </a:solidFill>
                          <a:effectLst/>
                          <a:latin typeface="+mj-lt"/>
                          <a:ea typeface="함초롬바탕" panose="02030604000101010101" pitchFamily="18" charset="-127"/>
                        </a:rPr>
                        <a:t>was the option most likely to achieve global support and to be mandated globally. Those respondents said that as a result, it could prove beneficial for the new board to work closely with IOSCO to provide a global baseline that would prevent fragmentation and, therefore, increase global capital allocation toward more sustainable business activities</a:t>
                      </a:r>
                      <a:endParaRPr lang="en-US" sz="1200" kern="0" spc="0" dirty="0">
                        <a:solidFill>
                          <a:srgbClr val="000000"/>
                        </a:solidFill>
                        <a:effectLst/>
                        <a:latin typeface="+mj-lt"/>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021318387"/>
                  </a:ext>
                </a:extLst>
              </a:tr>
            </a:tbl>
          </a:graphicData>
        </a:graphic>
      </p:graphicFrame>
      <p:sp>
        <p:nvSpPr>
          <p:cNvPr id="2" name="직사각형 1"/>
          <p:cNvSpPr/>
          <p:nvPr/>
        </p:nvSpPr>
        <p:spPr>
          <a:xfrm>
            <a:off x="999456" y="4204515"/>
            <a:ext cx="10821243" cy="276999"/>
          </a:xfrm>
          <a:prstGeom prst="rect">
            <a:avLst/>
          </a:prstGeom>
        </p:spPr>
        <p:txBody>
          <a:bodyPr wrap="square">
            <a:spAutoFit/>
          </a:bodyPr>
          <a:lstStyle/>
          <a:p>
            <a:r>
              <a:rPr lang="en-US" altLang="ko-KR" sz="1200" dirty="0"/>
              <a:t>2021(April), IFRS Foundation Trustees’ Feedback Statement on the </a:t>
            </a:r>
            <a:r>
              <a:rPr lang="en-US" altLang="ko-KR" sz="1200" b="1" i="1" dirty="0"/>
              <a:t>Consultation Paper on Sustainability Reporting</a:t>
            </a:r>
            <a:endParaRPr lang="ko-KR" altLang="en-US" sz="1200" b="1" i="1" dirty="0"/>
          </a:p>
        </p:txBody>
      </p:sp>
      <p:sp>
        <p:nvSpPr>
          <p:cNvPr id="30" name="오른쪽 화살표 29"/>
          <p:cNvSpPr/>
          <p:nvPr/>
        </p:nvSpPr>
        <p:spPr>
          <a:xfrm>
            <a:off x="1113906" y="4699572"/>
            <a:ext cx="249382" cy="473825"/>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TextBox 2"/>
          <p:cNvSpPr txBox="1"/>
          <p:nvPr/>
        </p:nvSpPr>
        <p:spPr>
          <a:xfrm>
            <a:off x="1421477" y="4704458"/>
            <a:ext cx="7189123" cy="615553"/>
          </a:xfrm>
          <a:prstGeom prst="rect">
            <a:avLst/>
          </a:prstGeom>
          <a:noFill/>
        </p:spPr>
        <p:txBody>
          <a:bodyPr wrap="square" rtlCol="0">
            <a:spAutoFit/>
          </a:bodyPr>
          <a:lstStyle/>
          <a:p>
            <a:r>
              <a:rPr lang="ko-KR" altLang="en-US" dirty="0"/>
              <a:t>투자자 중심의 </a:t>
            </a:r>
            <a:r>
              <a:rPr lang="en-US" altLang="ko-KR" dirty="0"/>
              <a:t>ESG. ESG </a:t>
            </a:r>
            <a:r>
              <a:rPr lang="ko-KR" altLang="en-US" dirty="0"/>
              <a:t>정보의 공시 표준화</a:t>
            </a:r>
            <a:endParaRPr lang="en-US" altLang="ko-KR" dirty="0"/>
          </a:p>
          <a:p>
            <a:r>
              <a:rPr lang="ko-KR" altLang="en-US" sz="1600" b="1" dirty="0"/>
              <a:t>* 재무제표에 </a:t>
            </a:r>
            <a:r>
              <a:rPr lang="en-US" altLang="ko-KR" sz="1600" b="1" dirty="0"/>
              <a:t>ESG </a:t>
            </a:r>
            <a:r>
              <a:rPr lang="ko-KR" altLang="en-US" sz="1600" b="1" dirty="0"/>
              <a:t>가치가 반영되는 건 아님</a:t>
            </a:r>
          </a:p>
        </p:txBody>
      </p:sp>
      <p:cxnSp>
        <p:nvCxnSpPr>
          <p:cNvPr id="12" name="직선 연결선 11">
            <a:extLst>
              <a:ext uri="{FF2B5EF4-FFF2-40B4-BE49-F238E27FC236}">
                <a16:creationId xmlns:a16="http://schemas.microsoft.com/office/drawing/2014/main" id="{CB2FE553-B2FE-4E48-B02C-20EC15507F8C}"/>
              </a:ext>
            </a:extLst>
          </p:cNvPr>
          <p:cNvCxnSpPr>
            <a:cxnSpLocks/>
          </p:cNvCxnSpPr>
          <p:nvPr/>
        </p:nvCxnSpPr>
        <p:spPr>
          <a:xfrm flipH="1">
            <a:off x="2463800" y="588203"/>
            <a:ext cx="9036050" cy="31673"/>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8272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슬라이드 번호 개체 틀 3">
            <a:extLst>
              <a:ext uri="{FF2B5EF4-FFF2-40B4-BE49-F238E27FC236}">
                <a16:creationId xmlns:a16="http://schemas.microsoft.com/office/drawing/2014/main" id="{DEF13E79-61E3-4454-B0F5-D862567F80FC}"/>
              </a:ext>
            </a:extLst>
          </p:cNvPr>
          <p:cNvSpPr>
            <a:spLocks noGrp="1"/>
          </p:cNvSpPr>
          <p:nvPr>
            <p:ph type="sldNum" sz="quarter" idx="12"/>
          </p:nvPr>
        </p:nvSpPr>
        <p:spPr>
          <a:xfrm>
            <a:off x="8610600" y="6356350"/>
            <a:ext cx="2743200" cy="365125"/>
          </a:xfrm>
        </p:spPr>
        <p:txBody>
          <a:bodyPr/>
          <a:lstStyle/>
          <a:p>
            <a:fld id="{742C9348-5ACF-40B9-901F-7F0003B996B9}" type="slidenum">
              <a:rPr lang="ko-KR" altLang="en-US" smtClean="0"/>
              <a:t>35</a:t>
            </a:fld>
            <a:endParaRPr lang="ko-KR" altLang="en-US" dirty="0"/>
          </a:p>
        </p:txBody>
      </p:sp>
      <p:sp>
        <p:nvSpPr>
          <p:cNvPr id="21" name="직사각형 20">
            <a:extLst>
              <a:ext uri="{FF2B5EF4-FFF2-40B4-BE49-F238E27FC236}">
                <a16:creationId xmlns:a16="http://schemas.microsoft.com/office/drawing/2014/main" id="{1353836F-B0BF-408A-9ECA-4BAF89DFC538}"/>
              </a:ext>
            </a:extLst>
          </p:cNvPr>
          <p:cNvSpPr/>
          <p:nvPr/>
        </p:nvSpPr>
        <p:spPr>
          <a:xfrm>
            <a:off x="929470" y="303295"/>
            <a:ext cx="4094216" cy="454292"/>
          </a:xfrm>
          <a:prstGeom prst="rect">
            <a:avLst/>
          </a:prstGeom>
        </p:spPr>
        <p:txBody>
          <a:bodyPr wrap="square">
            <a:spAutoFit/>
          </a:bodyPr>
          <a:lstStyle/>
          <a:p>
            <a:pPr>
              <a:lnSpc>
                <a:spcPct val="150000"/>
              </a:lnSpc>
            </a:pPr>
            <a:r>
              <a:rPr lang="en-US" altLang="ko-KR" b="1" dirty="0">
                <a:latin typeface="+mn-ea"/>
                <a:cs typeface="Times New Roman" pitchFamily="18" charset="0"/>
              </a:rPr>
              <a:t>IFRS</a:t>
            </a:r>
            <a:endParaRPr lang="ko-KR" altLang="en-US" b="1" dirty="0">
              <a:latin typeface="+mn-ea"/>
              <a:cs typeface="Times New Roman" pitchFamily="18" charset="0"/>
            </a:endParaRPr>
          </a:p>
        </p:txBody>
      </p:sp>
      <p:sp>
        <p:nvSpPr>
          <p:cNvPr id="22" name="직사각형 21">
            <a:extLst>
              <a:ext uri="{FF2B5EF4-FFF2-40B4-BE49-F238E27FC236}">
                <a16:creationId xmlns:a16="http://schemas.microsoft.com/office/drawing/2014/main" id="{F140986D-4E74-4C9F-B86D-ECBB45CB4F38}"/>
              </a:ext>
            </a:extLst>
          </p:cNvPr>
          <p:cNvSpPr/>
          <p:nvPr/>
        </p:nvSpPr>
        <p:spPr>
          <a:xfrm>
            <a:off x="503808" y="208614"/>
            <a:ext cx="495649" cy="585288"/>
          </a:xfrm>
          <a:prstGeom prst="rect">
            <a:avLst/>
          </a:prstGeom>
        </p:spPr>
        <p:txBody>
          <a:bodyPr wrap="none">
            <a:spAutoFit/>
          </a:bodyPr>
          <a:lstStyle/>
          <a:p>
            <a:pPr>
              <a:lnSpc>
                <a:spcPct val="150000"/>
              </a:lnSpc>
            </a:pPr>
            <a:r>
              <a:rPr lang="en-US" altLang="ko-KR" sz="2426" b="1" dirty="0">
                <a:solidFill>
                  <a:schemeClr val="bg1">
                    <a:lumMod val="75000"/>
                  </a:schemeClr>
                </a:solidFill>
                <a:latin typeface="Times New Roman" pitchFamily="18" charset="0"/>
                <a:ea typeface="맑은 고딕" pitchFamily="50" charset="-127"/>
                <a:cs typeface="Times New Roman" pitchFamily="18" charset="0"/>
              </a:rPr>
              <a:t>0</a:t>
            </a:r>
            <a:r>
              <a:rPr lang="en-US" altLang="ko-KR" sz="2426" b="1" dirty="0">
                <a:solidFill>
                  <a:srgbClr val="C00000"/>
                </a:solidFill>
                <a:latin typeface="Times New Roman" pitchFamily="18" charset="0"/>
                <a:ea typeface="맑은 고딕" pitchFamily="50" charset="-127"/>
                <a:cs typeface="Times New Roman" pitchFamily="18" charset="0"/>
              </a:rPr>
              <a:t>1</a:t>
            </a:r>
          </a:p>
        </p:txBody>
      </p:sp>
      <p:sp>
        <p:nvSpPr>
          <p:cNvPr id="23" name="직사각형 22"/>
          <p:cNvSpPr/>
          <p:nvPr/>
        </p:nvSpPr>
        <p:spPr>
          <a:xfrm>
            <a:off x="751632" y="1085737"/>
            <a:ext cx="8928992" cy="369332"/>
          </a:xfrm>
          <a:prstGeom prst="rect">
            <a:avLst/>
          </a:prstGeom>
        </p:spPr>
        <p:txBody>
          <a:bodyPr wrap="square">
            <a:spAutoFit/>
          </a:bodyPr>
          <a:lstStyle/>
          <a:p>
            <a:pPr>
              <a:defRPr/>
            </a:pPr>
            <a:r>
              <a:rPr lang="ko-KR" altLang="en-US" kern="0" dirty="0">
                <a:solidFill>
                  <a:srgbClr val="000000"/>
                </a:solidFill>
                <a:latin typeface="휴먼명조"/>
                <a:ea typeface="휴먼명조"/>
              </a:rPr>
              <a:t>□ </a:t>
            </a:r>
            <a:r>
              <a:rPr lang="en-US" altLang="ko-KR" b="1" dirty="0">
                <a:latin typeface="맑은 고딕" pitchFamily="50" charset="-127"/>
              </a:rPr>
              <a:t>IFRS</a:t>
            </a:r>
            <a:r>
              <a:rPr lang="ko-KR" altLang="en-US" b="1" dirty="0">
                <a:latin typeface="맑은 고딕" pitchFamily="50" charset="-127"/>
              </a:rPr>
              <a:t>에서 </a:t>
            </a:r>
            <a:r>
              <a:rPr lang="en-US" altLang="ko-KR" b="1" dirty="0">
                <a:latin typeface="맑은 고딕" pitchFamily="50" charset="-127"/>
              </a:rPr>
              <a:t>ISSB</a:t>
            </a:r>
            <a:r>
              <a:rPr lang="ko-KR" altLang="en-US" b="1" dirty="0">
                <a:latin typeface="맑은 고딕" pitchFamily="50" charset="-127"/>
              </a:rPr>
              <a:t>를 설립하여 </a:t>
            </a:r>
            <a:r>
              <a:rPr lang="en-US" altLang="ko-KR" b="1" dirty="0">
                <a:latin typeface="맑은 고딕" pitchFamily="50" charset="-127"/>
              </a:rPr>
              <a:t>ESG </a:t>
            </a:r>
            <a:r>
              <a:rPr lang="ko-KR" altLang="en-US" b="1" dirty="0">
                <a:latin typeface="맑은 고딕" pitchFamily="50" charset="-127"/>
              </a:rPr>
              <a:t>공시 표준화</a:t>
            </a:r>
            <a:r>
              <a:rPr lang="en-US" altLang="ko-KR" b="1" dirty="0">
                <a:ln>
                  <a:solidFill>
                    <a:schemeClr val="accent1">
                      <a:alpha val="0"/>
                    </a:schemeClr>
                  </a:solidFill>
                </a:ln>
                <a:solidFill>
                  <a:srgbClr val="FF0000"/>
                </a:solidFill>
                <a:latin typeface="맑은 고딕" panose="020B0503020000020004" pitchFamily="50" charset="-127"/>
              </a:rPr>
              <a:t> </a:t>
            </a:r>
            <a:endParaRPr lang="ko-KR" altLang="en-US" b="1" dirty="0">
              <a:solidFill>
                <a:srgbClr val="FF0000"/>
              </a:solidFill>
              <a:latin typeface="맑은 고딕" pitchFamily="50" charset="-127"/>
            </a:endParaRPr>
          </a:p>
        </p:txBody>
      </p:sp>
      <p:graphicFrame>
        <p:nvGraphicFramePr>
          <p:cNvPr id="11" name="표 10"/>
          <p:cNvGraphicFramePr>
            <a:graphicFrameLocks noGrp="1"/>
          </p:cNvGraphicFramePr>
          <p:nvPr>
            <p:extLst>
              <p:ext uri="{D42A27DB-BD31-4B8C-83A1-F6EECF244321}">
                <p14:modId xmlns:p14="http://schemas.microsoft.com/office/powerpoint/2010/main" val="924109894"/>
              </p:ext>
            </p:extLst>
          </p:nvPr>
        </p:nvGraphicFramePr>
        <p:xfrm>
          <a:off x="999457" y="3370653"/>
          <a:ext cx="10463794" cy="1933917"/>
        </p:xfrm>
        <a:graphic>
          <a:graphicData uri="http://schemas.openxmlformats.org/drawingml/2006/table">
            <a:tbl>
              <a:tblPr/>
              <a:tblGrid>
                <a:gridCol w="10463794">
                  <a:extLst>
                    <a:ext uri="{9D8B030D-6E8A-4147-A177-3AD203B41FA5}">
                      <a16:colId xmlns:a16="http://schemas.microsoft.com/office/drawing/2014/main" val="64956275"/>
                    </a:ext>
                  </a:extLst>
                </a:gridCol>
              </a:tblGrid>
              <a:tr h="1933917">
                <a:tc>
                  <a:txBody>
                    <a:bodyPr/>
                    <a:lstStyle/>
                    <a:p>
                      <a:pPr marL="0" marR="0" indent="0" algn="just" fontAlgn="base" latinLnBrk="1">
                        <a:lnSpc>
                          <a:spcPct val="160000"/>
                        </a:lnSpc>
                        <a:spcBef>
                          <a:spcPts val="0"/>
                        </a:spcBef>
                        <a:spcAft>
                          <a:spcPts val="0"/>
                        </a:spcAft>
                      </a:pPr>
                      <a:r>
                        <a:rPr lang="en-US" altLang="ko-KR" sz="1200" dirty="0"/>
                        <a:t>The scope proposed by the Trustees is that the new board will set standards on sustainability, covering environmental, social and governance factors. The Trustees asked in the Consultation Paper if developing global sustainability reporting standards for climate-related information is the most pressing concern. It was proposed that any initial work to be undertaken by the new board focuses on </a:t>
                      </a:r>
                      <a:r>
                        <a:rPr lang="en-US" altLang="ko-KR" sz="1200" b="1" u="sng" dirty="0"/>
                        <a:t>climate-related information</a:t>
                      </a:r>
                      <a:r>
                        <a:rPr lang="en-US" altLang="ko-KR" sz="1200" dirty="0"/>
                        <a:t>.</a:t>
                      </a:r>
                    </a:p>
                    <a:p>
                      <a:pPr marL="0" marR="0" indent="0" algn="just" fontAlgn="base" latinLnBrk="1">
                        <a:lnSpc>
                          <a:spcPct val="160000"/>
                        </a:lnSpc>
                        <a:spcBef>
                          <a:spcPts val="0"/>
                        </a:spcBef>
                        <a:spcAft>
                          <a:spcPts val="0"/>
                        </a:spcAft>
                      </a:pPr>
                      <a:r>
                        <a:rPr lang="en-US" sz="1200" kern="0" spc="0" dirty="0">
                          <a:solidFill>
                            <a:srgbClr val="000000"/>
                          </a:solidFill>
                          <a:effectLst/>
                          <a:latin typeface="함초롬바탕" panose="02030604000101010101" pitchFamily="18" charset="-127"/>
                        </a:rPr>
                        <a:t>……</a:t>
                      </a:r>
                    </a:p>
                    <a:p>
                      <a:pPr marL="0" marR="0" indent="0" algn="just" fontAlgn="base" latinLnBrk="1">
                        <a:lnSpc>
                          <a:spcPct val="160000"/>
                        </a:lnSpc>
                        <a:spcBef>
                          <a:spcPts val="0"/>
                        </a:spcBef>
                        <a:spcAft>
                          <a:spcPts val="0"/>
                        </a:spcAft>
                      </a:pPr>
                      <a:r>
                        <a:rPr lang="en-US" altLang="ko-KR" sz="1200" b="1" u="sng" dirty="0"/>
                        <a:t>Respondents broadly agreed that the new board should </a:t>
                      </a:r>
                      <a:r>
                        <a:rPr lang="en-US" altLang="ko-KR" sz="1200" b="1" u="sng" dirty="0" err="1"/>
                        <a:t>prioritise</a:t>
                      </a:r>
                      <a:r>
                        <a:rPr lang="en-US" altLang="ko-KR" sz="1200" b="1" u="sng" dirty="0"/>
                        <a:t> climate change in its standard-setting, while </a:t>
                      </a:r>
                      <a:r>
                        <a:rPr lang="en-US" altLang="ko-KR" sz="1200" b="1" u="sng" dirty="0" err="1"/>
                        <a:t>emphasising</a:t>
                      </a:r>
                      <a:r>
                        <a:rPr lang="en-US" altLang="ko-KR" sz="1200" b="1" u="sng" dirty="0"/>
                        <a:t> that climate should not be the sole focus. Respondents also suggested that the new board should set standards across ESG factors.</a:t>
                      </a:r>
                      <a:endParaRPr lang="en-US" sz="1200" b="1" u="sng" kern="0" spc="0" dirty="0">
                        <a:solidFill>
                          <a:srgbClr val="000000"/>
                        </a:solidFill>
                        <a:effectLst/>
                        <a:latin typeface="함초롬바탕" panose="02030604000101010101" pitchFamily="18" charset="-127"/>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92604516"/>
                  </a:ext>
                </a:extLst>
              </a:tr>
            </a:tbl>
          </a:graphicData>
        </a:graphic>
      </p:graphicFrame>
      <p:sp>
        <p:nvSpPr>
          <p:cNvPr id="12" name="TextBox 11"/>
          <p:cNvSpPr txBox="1"/>
          <p:nvPr/>
        </p:nvSpPr>
        <p:spPr>
          <a:xfrm>
            <a:off x="999457" y="1783219"/>
            <a:ext cx="10405607" cy="1272977"/>
          </a:xfrm>
          <a:prstGeom prst="rect">
            <a:avLst/>
          </a:prstGeom>
          <a:noFill/>
        </p:spPr>
        <p:txBody>
          <a:bodyPr wrap="square" rtlCol="0">
            <a:spAutoFit/>
          </a:bodyPr>
          <a:lstStyle/>
          <a:p>
            <a:pPr fontAlgn="base">
              <a:lnSpc>
                <a:spcPct val="150000"/>
              </a:lnSpc>
            </a:pPr>
            <a:r>
              <a:rPr lang="ko-KR" altLang="en-US" sz="1400" b="1" dirty="0"/>
              <a:t>향후 </a:t>
            </a:r>
            <a:r>
              <a:rPr lang="ko-KR" altLang="en-US" sz="1400" b="1" dirty="0" err="1"/>
              <a:t>정책당국을</a:t>
            </a:r>
            <a:r>
              <a:rPr lang="ko-KR" altLang="en-US" sz="1400" b="1" dirty="0"/>
              <a:t> 중심으로 </a:t>
            </a:r>
            <a:r>
              <a:rPr lang="ko-KR" altLang="en-US" sz="1400" b="1" dirty="0" err="1"/>
              <a:t>환경부분은</a:t>
            </a:r>
            <a:r>
              <a:rPr lang="ko-KR" altLang="en-US" sz="1400" b="1" dirty="0"/>
              <a:t> </a:t>
            </a:r>
            <a:r>
              <a:rPr lang="ko-KR" altLang="en-US" sz="1400" b="1" dirty="0" err="1"/>
              <a:t>의무공시화</a:t>
            </a:r>
            <a:r>
              <a:rPr lang="ko-KR" altLang="en-US" sz="1400" b="1" dirty="0"/>
              <a:t> </a:t>
            </a:r>
            <a:r>
              <a:rPr lang="en-US" altLang="ko-KR" sz="1400" b="1" dirty="0"/>
              <a:t>(</a:t>
            </a:r>
            <a:r>
              <a:rPr lang="ko-KR" altLang="en-US" sz="1400" b="1" dirty="0"/>
              <a:t>국제회계기준 </a:t>
            </a:r>
            <a:r>
              <a:rPr lang="en-US" altLang="ko-KR" sz="1400" b="1" dirty="0"/>
              <a:t>- ISSB</a:t>
            </a:r>
            <a:r>
              <a:rPr lang="ko-KR" altLang="en-US" sz="1400" b="1" dirty="0"/>
              <a:t>가 </a:t>
            </a:r>
            <a:r>
              <a:rPr lang="ko-KR" altLang="en-US" sz="1400" b="1" dirty="0" err="1"/>
              <a:t>설립예정</a:t>
            </a:r>
            <a:r>
              <a:rPr lang="en-US" altLang="ko-KR" sz="1400" b="1" dirty="0"/>
              <a:t>) </a:t>
            </a:r>
          </a:p>
          <a:p>
            <a:pPr fontAlgn="base">
              <a:lnSpc>
                <a:spcPct val="150000"/>
              </a:lnSpc>
            </a:pPr>
            <a:endParaRPr lang="ko-KR" altLang="en-US" sz="1400" b="1" dirty="0"/>
          </a:p>
          <a:p>
            <a:pPr lvl="0" fontAlgn="base">
              <a:lnSpc>
                <a:spcPct val="150000"/>
              </a:lnSpc>
            </a:pPr>
            <a:r>
              <a:rPr lang="ko-KR" altLang="en-US" sz="1400" dirty="0" err="1"/>
              <a:t>환경부분</a:t>
            </a:r>
            <a:r>
              <a:rPr lang="ko-KR" altLang="en-US" sz="1400" dirty="0"/>
              <a:t> 중 기후변화는 사실상 전세계적으로 의무화</a:t>
            </a:r>
            <a:r>
              <a:rPr lang="en-US" altLang="ko-KR" sz="1400" dirty="0"/>
              <a:t>. EU</a:t>
            </a:r>
            <a:r>
              <a:rPr lang="ko-KR" altLang="en-US" sz="1400" dirty="0"/>
              <a:t>를 비롯하여 주요국에서 </a:t>
            </a:r>
            <a:r>
              <a:rPr lang="en-US" altLang="ko-KR" sz="1400" dirty="0"/>
              <a:t>2050</a:t>
            </a:r>
            <a:r>
              <a:rPr lang="ko-KR" altLang="en-US" sz="1400" dirty="0"/>
              <a:t>년 </a:t>
            </a:r>
            <a:r>
              <a:rPr lang="en-US" altLang="ko-KR" sz="1400" dirty="0"/>
              <a:t>Net Zero</a:t>
            </a:r>
            <a:r>
              <a:rPr lang="ko-KR" altLang="en-US" sz="1400" dirty="0"/>
              <a:t>를 목표</a:t>
            </a:r>
            <a:r>
              <a:rPr lang="en-US" altLang="ko-KR" sz="1400" dirty="0"/>
              <a:t>. </a:t>
            </a:r>
          </a:p>
          <a:p>
            <a:pPr lvl="0" fontAlgn="base">
              <a:lnSpc>
                <a:spcPct val="150000"/>
              </a:lnSpc>
            </a:pPr>
            <a:r>
              <a:rPr lang="en-US" altLang="ko-KR" sz="1050" dirty="0"/>
              <a:t>*</a:t>
            </a:r>
            <a:r>
              <a:rPr lang="ko-KR" altLang="en-US" sz="1050" dirty="0"/>
              <a:t>중국은 </a:t>
            </a:r>
            <a:r>
              <a:rPr lang="en-US" altLang="ko-KR" sz="1050" dirty="0"/>
              <a:t>2060 Net Zero</a:t>
            </a:r>
            <a:r>
              <a:rPr lang="ko-KR" altLang="en-US" sz="1050" dirty="0"/>
              <a:t>를 목표로 하지만</a:t>
            </a:r>
            <a:r>
              <a:rPr lang="en-US" altLang="ko-KR" sz="1050" dirty="0"/>
              <a:t>, </a:t>
            </a:r>
            <a:r>
              <a:rPr lang="ko-KR" altLang="en-US" sz="1050" dirty="0"/>
              <a:t>사실상 홍콩거래소는 </a:t>
            </a:r>
            <a:r>
              <a:rPr lang="en-US" altLang="ko-KR" sz="1050" dirty="0"/>
              <a:t>2050</a:t>
            </a:r>
            <a:r>
              <a:rPr lang="ko-KR" altLang="en-US" sz="1050" dirty="0"/>
              <a:t>년 </a:t>
            </a:r>
            <a:r>
              <a:rPr lang="en-US" altLang="ko-KR" sz="1050" dirty="0"/>
              <a:t>Net Zero</a:t>
            </a:r>
            <a:r>
              <a:rPr lang="ko-KR" altLang="en-US" sz="1050" dirty="0"/>
              <a:t>를 목표</a:t>
            </a:r>
            <a:r>
              <a:rPr lang="en-US" altLang="ko-KR" sz="1050" dirty="0"/>
              <a:t> </a:t>
            </a:r>
            <a:r>
              <a:rPr lang="ko-KR" altLang="en-US" sz="1050" dirty="0"/>
              <a:t>관련 공시규정 준수</a:t>
            </a:r>
            <a:r>
              <a:rPr lang="en-US" altLang="ko-KR" sz="1050" dirty="0"/>
              <a:t>. </a:t>
            </a:r>
            <a:r>
              <a:rPr lang="ko-KR" altLang="en-US" sz="1050" dirty="0"/>
              <a:t>현재 </a:t>
            </a:r>
            <a:r>
              <a:rPr lang="ko-KR" altLang="en-US" sz="1050" dirty="0" err="1"/>
              <a:t>탄소중심의</a:t>
            </a:r>
            <a:r>
              <a:rPr lang="ko-KR" altLang="en-US" sz="1050" dirty="0"/>
              <a:t> 기준이지만</a:t>
            </a:r>
            <a:r>
              <a:rPr lang="en-US" altLang="ko-KR" sz="1050" dirty="0"/>
              <a:t>, </a:t>
            </a:r>
            <a:r>
              <a:rPr lang="ko-KR" altLang="en-US" sz="1050" dirty="0"/>
              <a:t>향후 물과 토지로 확대할 예정</a:t>
            </a:r>
            <a:r>
              <a:rPr lang="en-US" altLang="ko-KR" sz="1050" dirty="0"/>
              <a:t>.</a:t>
            </a:r>
            <a:endParaRPr lang="en-US" altLang="ko-KR" sz="1400" dirty="0"/>
          </a:p>
        </p:txBody>
      </p:sp>
      <p:sp>
        <p:nvSpPr>
          <p:cNvPr id="13" name="직사각형 12"/>
          <p:cNvSpPr/>
          <p:nvPr/>
        </p:nvSpPr>
        <p:spPr>
          <a:xfrm>
            <a:off x="986620" y="5292418"/>
            <a:ext cx="10708349" cy="276999"/>
          </a:xfrm>
          <a:prstGeom prst="rect">
            <a:avLst/>
          </a:prstGeom>
        </p:spPr>
        <p:txBody>
          <a:bodyPr wrap="square">
            <a:spAutoFit/>
          </a:bodyPr>
          <a:lstStyle/>
          <a:p>
            <a:r>
              <a:rPr lang="en-US" altLang="ko-KR" sz="1200" dirty="0"/>
              <a:t>2021(April), IFRS Foundation Trustees’ Feedback Statement on the </a:t>
            </a:r>
            <a:r>
              <a:rPr lang="en-US" altLang="ko-KR" sz="1200" b="1" i="1" dirty="0"/>
              <a:t>Consultation Paper on Sustainability Reporting</a:t>
            </a:r>
            <a:endParaRPr lang="ko-KR" altLang="en-US" sz="1200" b="1" i="1" dirty="0"/>
          </a:p>
        </p:txBody>
      </p:sp>
      <p:cxnSp>
        <p:nvCxnSpPr>
          <p:cNvPr id="10" name="직선 연결선 9">
            <a:extLst>
              <a:ext uri="{FF2B5EF4-FFF2-40B4-BE49-F238E27FC236}">
                <a16:creationId xmlns:a16="http://schemas.microsoft.com/office/drawing/2014/main" id="{E6DD1C13-9B10-4714-A8E5-62450A40A024}"/>
              </a:ext>
            </a:extLst>
          </p:cNvPr>
          <p:cNvCxnSpPr>
            <a:cxnSpLocks/>
          </p:cNvCxnSpPr>
          <p:nvPr/>
        </p:nvCxnSpPr>
        <p:spPr>
          <a:xfrm flipH="1">
            <a:off x="2463800" y="588203"/>
            <a:ext cx="9036050" cy="31673"/>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81586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슬라이드 번호 개체 틀 3">
            <a:extLst>
              <a:ext uri="{FF2B5EF4-FFF2-40B4-BE49-F238E27FC236}">
                <a16:creationId xmlns:a16="http://schemas.microsoft.com/office/drawing/2014/main" id="{DEF13E79-61E3-4454-B0F5-D862567F80FC}"/>
              </a:ext>
            </a:extLst>
          </p:cNvPr>
          <p:cNvSpPr>
            <a:spLocks noGrp="1"/>
          </p:cNvSpPr>
          <p:nvPr>
            <p:ph type="sldNum" sz="quarter" idx="12"/>
          </p:nvPr>
        </p:nvSpPr>
        <p:spPr>
          <a:xfrm>
            <a:off x="8610600" y="6356350"/>
            <a:ext cx="2743200" cy="365125"/>
          </a:xfrm>
        </p:spPr>
        <p:txBody>
          <a:bodyPr/>
          <a:lstStyle/>
          <a:p>
            <a:fld id="{742C9348-5ACF-40B9-901F-7F0003B996B9}" type="slidenum">
              <a:rPr lang="ko-KR" altLang="en-US" smtClean="0"/>
              <a:t>36</a:t>
            </a:fld>
            <a:endParaRPr lang="ko-KR" altLang="en-US" dirty="0"/>
          </a:p>
        </p:txBody>
      </p:sp>
      <p:sp>
        <p:nvSpPr>
          <p:cNvPr id="21" name="직사각형 20">
            <a:extLst>
              <a:ext uri="{FF2B5EF4-FFF2-40B4-BE49-F238E27FC236}">
                <a16:creationId xmlns:a16="http://schemas.microsoft.com/office/drawing/2014/main" id="{1353836F-B0BF-408A-9ECA-4BAF89DFC538}"/>
              </a:ext>
            </a:extLst>
          </p:cNvPr>
          <p:cNvSpPr/>
          <p:nvPr/>
        </p:nvSpPr>
        <p:spPr>
          <a:xfrm>
            <a:off x="929470" y="303295"/>
            <a:ext cx="4094216" cy="454292"/>
          </a:xfrm>
          <a:prstGeom prst="rect">
            <a:avLst/>
          </a:prstGeom>
        </p:spPr>
        <p:txBody>
          <a:bodyPr wrap="square">
            <a:spAutoFit/>
          </a:bodyPr>
          <a:lstStyle/>
          <a:p>
            <a:pPr>
              <a:lnSpc>
                <a:spcPct val="150000"/>
              </a:lnSpc>
            </a:pPr>
            <a:r>
              <a:rPr lang="en-US" altLang="ko-KR" b="1" dirty="0">
                <a:latin typeface="+mn-ea"/>
                <a:cs typeface="Times New Roman" pitchFamily="18" charset="0"/>
              </a:rPr>
              <a:t>IFRS</a:t>
            </a:r>
            <a:endParaRPr lang="ko-KR" altLang="en-US" b="1" dirty="0">
              <a:latin typeface="+mn-ea"/>
              <a:cs typeface="Times New Roman" pitchFamily="18" charset="0"/>
            </a:endParaRPr>
          </a:p>
        </p:txBody>
      </p:sp>
      <p:sp>
        <p:nvSpPr>
          <p:cNvPr id="22" name="직사각형 21">
            <a:extLst>
              <a:ext uri="{FF2B5EF4-FFF2-40B4-BE49-F238E27FC236}">
                <a16:creationId xmlns:a16="http://schemas.microsoft.com/office/drawing/2014/main" id="{F140986D-4E74-4C9F-B86D-ECBB45CB4F38}"/>
              </a:ext>
            </a:extLst>
          </p:cNvPr>
          <p:cNvSpPr/>
          <p:nvPr/>
        </p:nvSpPr>
        <p:spPr>
          <a:xfrm>
            <a:off x="503808" y="208614"/>
            <a:ext cx="495649" cy="585288"/>
          </a:xfrm>
          <a:prstGeom prst="rect">
            <a:avLst/>
          </a:prstGeom>
        </p:spPr>
        <p:txBody>
          <a:bodyPr wrap="none">
            <a:spAutoFit/>
          </a:bodyPr>
          <a:lstStyle/>
          <a:p>
            <a:pPr>
              <a:lnSpc>
                <a:spcPct val="150000"/>
              </a:lnSpc>
            </a:pPr>
            <a:r>
              <a:rPr lang="en-US" altLang="ko-KR" sz="2426" b="1" dirty="0">
                <a:solidFill>
                  <a:schemeClr val="bg1">
                    <a:lumMod val="75000"/>
                  </a:schemeClr>
                </a:solidFill>
                <a:latin typeface="Times New Roman" pitchFamily="18" charset="0"/>
                <a:ea typeface="맑은 고딕" pitchFamily="50" charset="-127"/>
                <a:cs typeface="Times New Roman" pitchFamily="18" charset="0"/>
              </a:rPr>
              <a:t>0</a:t>
            </a:r>
            <a:r>
              <a:rPr lang="en-US" altLang="ko-KR" sz="2426" b="1" dirty="0">
                <a:solidFill>
                  <a:srgbClr val="C00000"/>
                </a:solidFill>
                <a:latin typeface="Times New Roman" pitchFamily="18" charset="0"/>
                <a:ea typeface="맑은 고딕" pitchFamily="50" charset="-127"/>
                <a:cs typeface="Times New Roman" pitchFamily="18" charset="0"/>
              </a:rPr>
              <a:t>1</a:t>
            </a:r>
          </a:p>
        </p:txBody>
      </p:sp>
      <p:sp>
        <p:nvSpPr>
          <p:cNvPr id="23" name="직사각형 22"/>
          <p:cNvSpPr/>
          <p:nvPr/>
        </p:nvSpPr>
        <p:spPr>
          <a:xfrm>
            <a:off x="751632" y="1085737"/>
            <a:ext cx="8928992" cy="369332"/>
          </a:xfrm>
          <a:prstGeom prst="rect">
            <a:avLst/>
          </a:prstGeom>
        </p:spPr>
        <p:txBody>
          <a:bodyPr wrap="square">
            <a:spAutoFit/>
          </a:bodyPr>
          <a:lstStyle/>
          <a:p>
            <a:pPr>
              <a:defRPr/>
            </a:pPr>
            <a:r>
              <a:rPr lang="ko-KR" altLang="en-US" kern="0" dirty="0">
                <a:solidFill>
                  <a:srgbClr val="000000"/>
                </a:solidFill>
                <a:latin typeface="휴먼명조"/>
                <a:ea typeface="휴먼명조"/>
              </a:rPr>
              <a:t>□ </a:t>
            </a:r>
            <a:r>
              <a:rPr lang="en-US" altLang="ko-KR" b="1" dirty="0">
                <a:latin typeface="맑은 고딕" pitchFamily="50" charset="-127"/>
              </a:rPr>
              <a:t>IFRS</a:t>
            </a:r>
            <a:r>
              <a:rPr lang="ko-KR" altLang="en-US" b="1" dirty="0">
                <a:latin typeface="맑은 고딕" pitchFamily="50" charset="-127"/>
              </a:rPr>
              <a:t>에서 </a:t>
            </a:r>
            <a:r>
              <a:rPr lang="en-US" altLang="ko-KR" b="1" dirty="0">
                <a:latin typeface="맑은 고딕" pitchFamily="50" charset="-127"/>
              </a:rPr>
              <a:t>ISSB</a:t>
            </a:r>
            <a:r>
              <a:rPr lang="ko-KR" altLang="en-US" b="1" dirty="0">
                <a:latin typeface="맑은 고딕" pitchFamily="50" charset="-127"/>
              </a:rPr>
              <a:t>를 설립하여 </a:t>
            </a:r>
            <a:r>
              <a:rPr lang="en-US" altLang="ko-KR" b="1" dirty="0">
                <a:latin typeface="맑은 고딕" pitchFamily="50" charset="-127"/>
              </a:rPr>
              <a:t>ESG </a:t>
            </a:r>
            <a:r>
              <a:rPr lang="ko-KR" altLang="en-US" b="1" dirty="0">
                <a:latin typeface="맑은 고딕" pitchFamily="50" charset="-127"/>
              </a:rPr>
              <a:t>공시 표준화</a:t>
            </a:r>
            <a:r>
              <a:rPr lang="en-US" altLang="ko-KR" b="1" dirty="0">
                <a:ln>
                  <a:solidFill>
                    <a:schemeClr val="accent1">
                      <a:alpha val="0"/>
                    </a:schemeClr>
                  </a:solidFill>
                </a:ln>
                <a:solidFill>
                  <a:srgbClr val="FF0000"/>
                </a:solidFill>
                <a:latin typeface="맑은 고딕" panose="020B0503020000020004" pitchFamily="50" charset="-127"/>
              </a:rPr>
              <a:t> </a:t>
            </a:r>
            <a:endParaRPr lang="ko-KR" altLang="en-US" b="1" dirty="0">
              <a:solidFill>
                <a:srgbClr val="FF0000"/>
              </a:solidFill>
              <a:latin typeface="맑은 고딕" pitchFamily="50" charset="-127"/>
            </a:endParaRPr>
          </a:p>
        </p:txBody>
      </p:sp>
      <p:sp>
        <p:nvSpPr>
          <p:cNvPr id="10" name="object 4">
            <a:extLst>
              <a:ext uri="{FF2B5EF4-FFF2-40B4-BE49-F238E27FC236}">
                <a16:creationId xmlns:a16="http://schemas.microsoft.com/office/drawing/2014/main" id="{4CECB017-22D5-44E5-837C-E6C16828836A}"/>
              </a:ext>
            </a:extLst>
          </p:cNvPr>
          <p:cNvSpPr/>
          <p:nvPr/>
        </p:nvSpPr>
        <p:spPr>
          <a:xfrm>
            <a:off x="2516214" y="2275389"/>
            <a:ext cx="7007354" cy="3176018"/>
          </a:xfrm>
          <a:prstGeom prst="rect">
            <a:avLst/>
          </a:prstGeom>
          <a:blipFill>
            <a:blip r:embed="rId2" cstate="print"/>
            <a:stretch>
              <a:fillRect/>
            </a:stretch>
          </a:blipFill>
        </p:spPr>
        <p:txBody>
          <a:bodyPr wrap="square" lIns="0" tIns="0" rIns="0" bIns="0" rtlCol="0"/>
          <a:lstStyle/>
          <a:p>
            <a:endParaRPr dirty="0"/>
          </a:p>
        </p:txBody>
      </p:sp>
      <p:sp>
        <p:nvSpPr>
          <p:cNvPr id="14" name="object 6">
            <a:extLst>
              <a:ext uri="{FF2B5EF4-FFF2-40B4-BE49-F238E27FC236}">
                <a16:creationId xmlns:a16="http://schemas.microsoft.com/office/drawing/2014/main" id="{13882F28-7FBA-4FDF-8696-A3057F0917D6}"/>
              </a:ext>
            </a:extLst>
          </p:cNvPr>
          <p:cNvSpPr txBox="1"/>
          <p:nvPr/>
        </p:nvSpPr>
        <p:spPr>
          <a:xfrm>
            <a:off x="2599361" y="4954078"/>
            <a:ext cx="6399530" cy="1096645"/>
          </a:xfrm>
          <a:prstGeom prst="rect">
            <a:avLst/>
          </a:prstGeom>
        </p:spPr>
        <p:txBody>
          <a:bodyPr vert="horz" wrap="square" lIns="0" tIns="0" rIns="0" bIns="0" rtlCol="0">
            <a:spAutoFit/>
          </a:bodyPr>
          <a:lstStyle/>
          <a:p>
            <a:pPr marL="5662930" marR="5080" indent="-12700" algn="r">
              <a:lnSpc>
                <a:spcPct val="100000"/>
              </a:lnSpc>
            </a:pPr>
            <a:r>
              <a:rPr sz="1600" b="1" i="1" spc="-5" dirty="0">
                <a:solidFill>
                  <a:srgbClr val="00A3A1"/>
                </a:solidFill>
                <a:latin typeface="Arial"/>
                <a:cs typeface="Arial"/>
              </a:rPr>
              <a:t>C</a:t>
            </a:r>
            <a:r>
              <a:rPr sz="1600" b="1" i="1" spc="-15" dirty="0">
                <a:solidFill>
                  <a:srgbClr val="00A3A1"/>
                </a:solidFill>
                <a:latin typeface="Arial"/>
                <a:cs typeface="Arial"/>
              </a:rPr>
              <a:t>l</a:t>
            </a:r>
            <a:r>
              <a:rPr sz="1600" b="1" i="1" spc="5" dirty="0">
                <a:solidFill>
                  <a:srgbClr val="00A3A1"/>
                </a:solidFill>
                <a:latin typeface="Arial"/>
                <a:cs typeface="Arial"/>
              </a:rPr>
              <a:t>i</a:t>
            </a:r>
            <a:r>
              <a:rPr sz="1600" b="1" i="1" spc="15" dirty="0">
                <a:solidFill>
                  <a:srgbClr val="00A3A1"/>
                </a:solidFill>
                <a:latin typeface="Arial"/>
                <a:cs typeface="Arial"/>
              </a:rPr>
              <a:t>m</a:t>
            </a:r>
            <a:r>
              <a:rPr sz="1600" b="1" i="1" spc="-10" dirty="0">
                <a:solidFill>
                  <a:srgbClr val="00A3A1"/>
                </a:solidFill>
                <a:latin typeface="Arial"/>
                <a:cs typeface="Arial"/>
              </a:rPr>
              <a:t>at</a:t>
            </a:r>
            <a:r>
              <a:rPr sz="1600" b="1" i="1" dirty="0">
                <a:solidFill>
                  <a:srgbClr val="00A3A1"/>
                </a:solidFill>
                <a:latin typeface="Arial"/>
                <a:cs typeface="Arial"/>
              </a:rPr>
              <a:t>e  </a:t>
            </a:r>
            <a:r>
              <a:rPr sz="1600" b="1" i="1" spc="-10" dirty="0">
                <a:solidFill>
                  <a:srgbClr val="00A3A1"/>
                </a:solidFill>
                <a:latin typeface="Arial"/>
                <a:cs typeface="Arial"/>
              </a:rPr>
              <a:t>c</a:t>
            </a:r>
            <a:r>
              <a:rPr sz="1600" b="1" i="1" dirty="0">
                <a:solidFill>
                  <a:srgbClr val="00A3A1"/>
                </a:solidFill>
                <a:latin typeface="Arial"/>
                <a:cs typeface="Arial"/>
              </a:rPr>
              <a:t>h</a:t>
            </a:r>
            <a:r>
              <a:rPr sz="1600" b="1" i="1" spc="-10" dirty="0">
                <a:solidFill>
                  <a:srgbClr val="00A3A1"/>
                </a:solidFill>
                <a:latin typeface="Arial"/>
                <a:cs typeface="Arial"/>
              </a:rPr>
              <a:t>a</a:t>
            </a:r>
            <a:r>
              <a:rPr sz="1600" b="1" i="1" dirty="0">
                <a:solidFill>
                  <a:srgbClr val="00A3A1"/>
                </a:solidFill>
                <a:latin typeface="Arial"/>
                <a:cs typeface="Arial"/>
              </a:rPr>
              <a:t>nge</a:t>
            </a:r>
            <a:endParaRPr sz="1600" dirty="0">
              <a:latin typeface="Arial"/>
              <a:cs typeface="Arial"/>
            </a:endParaRPr>
          </a:p>
          <a:p>
            <a:pPr marL="12700">
              <a:lnSpc>
                <a:spcPct val="100000"/>
              </a:lnSpc>
              <a:spcBef>
                <a:spcPts val="434"/>
              </a:spcBef>
            </a:pPr>
            <a:r>
              <a:rPr sz="1400" b="1" u="sng" spc="-15" dirty="0">
                <a:solidFill>
                  <a:srgbClr val="00A3A1"/>
                </a:solidFill>
                <a:latin typeface="Arial"/>
                <a:cs typeface="Arial"/>
              </a:rPr>
              <a:t>Financial </a:t>
            </a:r>
            <a:r>
              <a:rPr sz="1400" b="1" u="sng" spc="-20" dirty="0">
                <a:solidFill>
                  <a:srgbClr val="00A3A1"/>
                </a:solidFill>
                <a:latin typeface="Arial"/>
                <a:cs typeface="Arial"/>
              </a:rPr>
              <a:t>Society</a:t>
            </a:r>
            <a:r>
              <a:rPr sz="1400" b="1" u="sng" spc="-20" dirty="0">
                <a:solidFill>
                  <a:srgbClr val="00A3A1"/>
                </a:solidFill>
                <a:latin typeface="맑은 고딕"/>
                <a:cs typeface="맑은 고딕"/>
              </a:rPr>
              <a:t>의 </a:t>
            </a:r>
            <a:r>
              <a:rPr sz="1400" b="1" u="sng" spc="-10" dirty="0">
                <a:solidFill>
                  <a:srgbClr val="00A3A1"/>
                </a:solidFill>
                <a:latin typeface="맑은 고딕"/>
                <a:cs typeface="맑은 고딕"/>
              </a:rPr>
              <a:t>보고 요구</a:t>
            </a:r>
            <a:r>
              <a:rPr sz="1400" b="1" u="sng" spc="-130" dirty="0">
                <a:solidFill>
                  <a:srgbClr val="00A3A1"/>
                </a:solidFill>
                <a:latin typeface="맑은 고딕"/>
                <a:cs typeface="맑은 고딕"/>
              </a:rPr>
              <a:t> </a:t>
            </a:r>
            <a:r>
              <a:rPr sz="1400" b="1" u="sng" spc="-10" dirty="0">
                <a:solidFill>
                  <a:srgbClr val="00A3A1"/>
                </a:solidFill>
                <a:latin typeface="맑은 고딕"/>
                <a:cs typeface="맑은 고딕"/>
              </a:rPr>
              <a:t>사항</a:t>
            </a:r>
            <a:r>
              <a:rPr sz="1400" b="1" u="sng" spc="-10" dirty="0">
                <a:solidFill>
                  <a:srgbClr val="00A3A1"/>
                </a:solidFill>
                <a:latin typeface="Arial"/>
                <a:cs typeface="Arial"/>
              </a:rPr>
              <a:t>:</a:t>
            </a:r>
            <a:endParaRPr sz="1400" dirty="0">
              <a:latin typeface="Arial"/>
              <a:cs typeface="Arial"/>
            </a:endParaRPr>
          </a:p>
          <a:p>
            <a:pPr marL="12700">
              <a:lnSpc>
                <a:spcPct val="100000"/>
              </a:lnSpc>
              <a:spcBef>
                <a:spcPts val="835"/>
              </a:spcBef>
            </a:pPr>
            <a:r>
              <a:rPr sz="1400" spc="-15" dirty="0" err="1">
                <a:solidFill>
                  <a:srgbClr val="00A3A1"/>
                </a:solidFill>
                <a:latin typeface="Arial"/>
                <a:cs typeface="Arial"/>
              </a:rPr>
              <a:t>Biz.Model</a:t>
            </a:r>
            <a:r>
              <a:rPr sz="1400" spc="-15" dirty="0">
                <a:solidFill>
                  <a:srgbClr val="00A3A1"/>
                </a:solidFill>
                <a:latin typeface="Arial"/>
                <a:cs typeface="Arial"/>
              </a:rPr>
              <a:t> </a:t>
            </a:r>
            <a:r>
              <a:rPr sz="1400" spc="-10" dirty="0">
                <a:solidFill>
                  <a:srgbClr val="00A3A1"/>
                </a:solidFill>
                <a:latin typeface="맑은 고딕"/>
                <a:cs typeface="맑은 고딕"/>
              </a:rPr>
              <a:t>상에서 기후변화가 미치는 재무적 영향에</a:t>
            </a:r>
            <a:r>
              <a:rPr sz="1400" spc="-310" dirty="0">
                <a:solidFill>
                  <a:srgbClr val="00A3A1"/>
                </a:solidFill>
                <a:latin typeface="맑은 고딕"/>
                <a:cs typeface="맑은 고딕"/>
              </a:rPr>
              <a:t> </a:t>
            </a:r>
            <a:r>
              <a:rPr sz="1400" spc="-15" dirty="0">
                <a:solidFill>
                  <a:srgbClr val="00A3A1"/>
                </a:solidFill>
                <a:latin typeface="Arial"/>
                <a:cs typeface="Arial"/>
              </a:rPr>
              <a:t>Focus</a:t>
            </a:r>
            <a:endParaRPr sz="1400" dirty="0">
              <a:latin typeface="Arial"/>
              <a:cs typeface="Arial"/>
            </a:endParaRPr>
          </a:p>
        </p:txBody>
      </p:sp>
      <p:sp>
        <p:nvSpPr>
          <p:cNvPr id="15" name="object 11">
            <a:extLst>
              <a:ext uri="{FF2B5EF4-FFF2-40B4-BE49-F238E27FC236}">
                <a16:creationId xmlns:a16="http://schemas.microsoft.com/office/drawing/2014/main" id="{660E6454-34AE-4BB6-BAB6-49178FE2FD50}"/>
              </a:ext>
            </a:extLst>
          </p:cNvPr>
          <p:cNvSpPr/>
          <p:nvPr/>
        </p:nvSpPr>
        <p:spPr>
          <a:xfrm>
            <a:off x="1647534" y="4146861"/>
            <a:ext cx="652271" cy="643127"/>
          </a:xfrm>
          <a:prstGeom prst="rect">
            <a:avLst/>
          </a:prstGeom>
          <a:blipFill>
            <a:blip r:embed="rId3" cstate="print"/>
            <a:stretch>
              <a:fillRect/>
            </a:stretch>
          </a:blipFill>
        </p:spPr>
        <p:txBody>
          <a:bodyPr wrap="square" lIns="0" tIns="0" rIns="0" bIns="0" rtlCol="0"/>
          <a:lstStyle/>
          <a:p>
            <a:endParaRPr/>
          </a:p>
        </p:txBody>
      </p:sp>
      <p:sp>
        <p:nvSpPr>
          <p:cNvPr id="16" name="object 12">
            <a:extLst>
              <a:ext uri="{FF2B5EF4-FFF2-40B4-BE49-F238E27FC236}">
                <a16:creationId xmlns:a16="http://schemas.microsoft.com/office/drawing/2014/main" id="{C838483B-2BD9-4DA6-A666-C3A13A93F1B6}"/>
              </a:ext>
            </a:extLst>
          </p:cNvPr>
          <p:cNvSpPr/>
          <p:nvPr/>
        </p:nvSpPr>
        <p:spPr>
          <a:xfrm>
            <a:off x="9584526" y="2973381"/>
            <a:ext cx="786383" cy="612647"/>
          </a:xfrm>
          <a:prstGeom prst="rect">
            <a:avLst/>
          </a:prstGeom>
          <a:blipFill>
            <a:blip r:embed="rId4" cstate="print"/>
            <a:stretch>
              <a:fillRect/>
            </a:stretch>
          </a:blipFill>
        </p:spPr>
        <p:txBody>
          <a:bodyPr wrap="square" lIns="0" tIns="0" rIns="0" bIns="0" rtlCol="0"/>
          <a:lstStyle/>
          <a:p>
            <a:endParaRPr/>
          </a:p>
        </p:txBody>
      </p:sp>
      <p:sp>
        <p:nvSpPr>
          <p:cNvPr id="17" name="object 13">
            <a:extLst>
              <a:ext uri="{FF2B5EF4-FFF2-40B4-BE49-F238E27FC236}">
                <a16:creationId xmlns:a16="http://schemas.microsoft.com/office/drawing/2014/main" id="{A4FF98C9-FA49-4725-BF7F-BA8D6909A764}"/>
              </a:ext>
            </a:extLst>
          </p:cNvPr>
          <p:cNvSpPr/>
          <p:nvPr/>
        </p:nvSpPr>
        <p:spPr>
          <a:xfrm>
            <a:off x="1553046" y="4939340"/>
            <a:ext cx="1496567" cy="292607"/>
          </a:xfrm>
          <a:prstGeom prst="rect">
            <a:avLst/>
          </a:prstGeom>
          <a:blipFill>
            <a:blip r:embed="rId5" cstate="print"/>
            <a:stretch>
              <a:fillRect/>
            </a:stretch>
          </a:blipFill>
        </p:spPr>
        <p:txBody>
          <a:bodyPr wrap="square" lIns="0" tIns="0" rIns="0" bIns="0" rtlCol="0"/>
          <a:lstStyle/>
          <a:p>
            <a:endParaRPr/>
          </a:p>
        </p:txBody>
      </p:sp>
      <p:sp>
        <p:nvSpPr>
          <p:cNvPr id="18" name="object 7">
            <a:extLst>
              <a:ext uri="{FF2B5EF4-FFF2-40B4-BE49-F238E27FC236}">
                <a16:creationId xmlns:a16="http://schemas.microsoft.com/office/drawing/2014/main" id="{D77FADCD-E62F-4656-85DE-94DD9488A736}"/>
              </a:ext>
            </a:extLst>
          </p:cNvPr>
          <p:cNvSpPr txBox="1"/>
          <p:nvPr/>
        </p:nvSpPr>
        <p:spPr>
          <a:xfrm>
            <a:off x="7188535" y="1746904"/>
            <a:ext cx="3058160" cy="553720"/>
          </a:xfrm>
          <a:prstGeom prst="rect">
            <a:avLst/>
          </a:prstGeom>
        </p:spPr>
        <p:txBody>
          <a:bodyPr vert="horz" wrap="square" lIns="0" tIns="0" rIns="0" bIns="0" rtlCol="0">
            <a:spAutoFit/>
          </a:bodyPr>
          <a:lstStyle/>
          <a:p>
            <a:pPr marL="12700">
              <a:lnSpc>
                <a:spcPct val="100000"/>
              </a:lnSpc>
            </a:pPr>
            <a:r>
              <a:rPr sz="1400" b="1" u="sng" spc="-10" dirty="0">
                <a:solidFill>
                  <a:srgbClr val="002060"/>
                </a:solidFill>
                <a:latin typeface="맑은 고딕"/>
                <a:cs typeface="맑은 고딕"/>
              </a:rPr>
              <a:t>기후변화 관련</a:t>
            </a:r>
            <a:r>
              <a:rPr sz="1400" b="1" u="sng" spc="-240" dirty="0">
                <a:solidFill>
                  <a:srgbClr val="002060"/>
                </a:solidFill>
                <a:latin typeface="맑은 고딕"/>
                <a:cs typeface="맑은 고딕"/>
              </a:rPr>
              <a:t> </a:t>
            </a:r>
            <a:r>
              <a:rPr sz="1400" b="1" u="sng" spc="-10" dirty="0">
                <a:solidFill>
                  <a:srgbClr val="002060"/>
                </a:solidFill>
                <a:latin typeface="맑은 고딕"/>
                <a:cs typeface="맑은 고딕"/>
              </a:rPr>
              <a:t>보고</a:t>
            </a:r>
            <a:r>
              <a:rPr sz="1400" b="1" spc="-10" dirty="0">
                <a:solidFill>
                  <a:srgbClr val="002060"/>
                </a:solidFill>
                <a:latin typeface="Arial"/>
                <a:cs typeface="Arial"/>
              </a:rPr>
              <a:t>:</a:t>
            </a:r>
            <a:endParaRPr sz="1400" dirty="0">
              <a:latin typeface="Arial"/>
              <a:cs typeface="Arial"/>
            </a:endParaRPr>
          </a:p>
          <a:p>
            <a:pPr marL="12700">
              <a:lnSpc>
                <a:spcPct val="100000"/>
              </a:lnSpc>
              <a:spcBef>
                <a:spcPts val="840"/>
              </a:spcBef>
            </a:pPr>
            <a:r>
              <a:rPr sz="1400" spc="-10" dirty="0">
                <a:solidFill>
                  <a:srgbClr val="002060"/>
                </a:solidFill>
                <a:latin typeface="Arial"/>
                <a:cs typeface="Arial"/>
              </a:rPr>
              <a:t>Biz. </a:t>
            </a:r>
            <a:r>
              <a:rPr sz="1400" spc="-20" dirty="0">
                <a:solidFill>
                  <a:srgbClr val="002060"/>
                </a:solidFill>
                <a:latin typeface="Arial"/>
                <a:cs typeface="Arial"/>
              </a:rPr>
              <a:t>Model</a:t>
            </a:r>
            <a:r>
              <a:rPr sz="1400" spc="-20" dirty="0">
                <a:solidFill>
                  <a:srgbClr val="002060"/>
                </a:solidFill>
                <a:latin typeface="맑은 고딕"/>
                <a:cs typeface="맑은 고딕"/>
              </a:rPr>
              <a:t>의 </a:t>
            </a:r>
            <a:r>
              <a:rPr sz="1400" spc="-15" dirty="0">
                <a:solidFill>
                  <a:srgbClr val="002060"/>
                </a:solidFill>
                <a:latin typeface="Arial"/>
                <a:cs typeface="Arial"/>
              </a:rPr>
              <a:t>Carbon footprint</a:t>
            </a:r>
            <a:r>
              <a:rPr sz="1400" spc="-15" dirty="0">
                <a:solidFill>
                  <a:srgbClr val="002060"/>
                </a:solidFill>
                <a:latin typeface="맑은 고딕"/>
                <a:cs typeface="맑은 고딕"/>
              </a:rPr>
              <a:t>에</a:t>
            </a:r>
            <a:r>
              <a:rPr sz="1400" spc="20" dirty="0">
                <a:solidFill>
                  <a:srgbClr val="002060"/>
                </a:solidFill>
                <a:latin typeface="맑은 고딕"/>
                <a:cs typeface="맑은 고딕"/>
              </a:rPr>
              <a:t> </a:t>
            </a:r>
            <a:r>
              <a:rPr sz="1400" spc="-15" dirty="0">
                <a:solidFill>
                  <a:srgbClr val="002060"/>
                </a:solidFill>
                <a:latin typeface="Arial"/>
                <a:cs typeface="Arial"/>
              </a:rPr>
              <a:t>Focus</a:t>
            </a:r>
            <a:endParaRPr sz="1400" dirty="0">
              <a:latin typeface="Arial"/>
              <a:cs typeface="Arial"/>
            </a:endParaRPr>
          </a:p>
        </p:txBody>
      </p:sp>
      <p:cxnSp>
        <p:nvCxnSpPr>
          <p:cNvPr id="13" name="직선 연결선 12">
            <a:extLst>
              <a:ext uri="{FF2B5EF4-FFF2-40B4-BE49-F238E27FC236}">
                <a16:creationId xmlns:a16="http://schemas.microsoft.com/office/drawing/2014/main" id="{590EC710-3575-4134-A753-271B5410D486}"/>
              </a:ext>
            </a:extLst>
          </p:cNvPr>
          <p:cNvCxnSpPr>
            <a:cxnSpLocks/>
          </p:cNvCxnSpPr>
          <p:nvPr/>
        </p:nvCxnSpPr>
        <p:spPr>
          <a:xfrm flipH="1">
            <a:off x="2463800" y="588203"/>
            <a:ext cx="9036050" cy="31673"/>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78658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슬라이드 번호 개체 틀 3">
            <a:extLst>
              <a:ext uri="{FF2B5EF4-FFF2-40B4-BE49-F238E27FC236}">
                <a16:creationId xmlns:a16="http://schemas.microsoft.com/office/drawing/2014/main" id="{DEF13E79-61E3-4454-B0F5-D862567F80FC}"/>
              </a:ext>
            </a:extLst>
          </p:cNvPr>
          <p:cNvSpPr>
            <a:spLocks noGrp="1"/>
          </p:cNvSpPr>
          <p:nvPr>
            <p:ph type="sldNum" sz="quarter" idx="12"/>
          </p:nvPr>
        </p:nvSpPr>
        <p:spPr>
          <a:xfrm>
            <a:off x="8610600" y="6356350"/>
            <a:ext cx="2743200" cy="365125"/>
          </a:xfrm>
        </p:spPr>
        <p:txBody>
          <a:bodyPr/>
          <a:lstStyle/>
          <a:p>
            <a:fld id="{742C9348-5ACF-40B9-901F-7F0003B996B9}" type="slidenum">
              <a:rPr lang="ko-KR" altLang="en-US" smtClean="0"/>
              <a:t>37</a:t>
            </a:fld>
            <a:endParaRPr lang="ko-KR" altLang="en-US" dirty="0"/>
          </a:p>
        </p:txBody>
      </p:sp>
      <p:sp>
        <p:nvSpPr>
          <p:cNvPr id="21" name="직사각형 20">
            <a:extLst>
              <a:ext uri="{FF2B5EF4-FFF2-40B4-BE49-F238E27FC236}">
                <a16:creationId xmlns:a16="http://schemas.microsoft.com/office/drawing/2014/main" id="{1353836F-B0BF-408A-9ECA-4BAF89DFC538}"/>
              </a:ext>
            </a:extLst>
          </p:cNvPr>
          <p:cNvSpPr/>
          <p:nvPr/>
        </p:nvSpPr>
        <p:spPr>
          <a:xfrm>
            <a:off x="929470" y="303295"/>
            <a:ext cx="4094216" cy="454292"/>
          </a:xfrm>
          <a:prstGeom prst="rect">
            <a:avLst/>
          </a:prstGeom>
        </p:spPr>
        <p:txBody>
          <a:bodyPr wrap="square">
            <a:spAutoFit/>
          </a:bodyPr>
          <a:lstStyle/>
          <a:p>
            <a:pPr>
              <a:lnSpc>
                <a:spcPct val="150000"/>
              </a:lnSpc>
            </a:pPr>
            <a:r>
              <a:rPr lang="en-US" altLang="ko-KR" b="1" dirty="0">
                <a:latin typeface="+mn-ea"/>
                <a:cs typeface="Times New Roman" pitchFamily="18" charset="0"/>
              </a:rPr>
              <a:t>IFRS</a:t>
            </a:r>
            <a:endParaRPr lang="ko-KR" altLang="en-US" b="1" dirty="0">
              <a:latin typeface="+mn-ea"/>
              <a:cs typeface="Times New Roman" pitchFamily="18" charset="0"/>
            </a:endParaRPr>
          </a:p>
        </p:txBody>
      </p:sp>
      <p:sp>
        <p:nvSpPr>
          <p:cNvPr id="22" name="직사각형 21">
            <a:extLst>
              <a:ext uri="{FF2B5EF4-FFF2-40B4-BE49-F238E27FC236}">
                <a16:creationId xmlns:a16="http://schemas.microsoft.com/office/drawing/2014/main" id="{F140986D-4E74-4C9F-B86D-ECBB45CB4F38}"/>
              </a:ext>
            </a:extLst>
          </p:cNvPr>
          <p:cNvSpPr/>
          <p:nvPr/>
        </p:nvSpPr>
        <p:spPr>
          <a:xfrm>
            <a:off x="503808" y="208614"/>
            <a:ext cx="495649" cy="585288"/>
          </a:xfrm>
          <a:prstGeom prst="rect">
            <a:avLst/>
          </a:prstGeom>
        </p:spPr>
        <p:txBody>
          <a:bodyPr wrap="none">
            <a:spAutoFit/>
          </a:bodyPr>
          <a:lstStyle/>
          <a:p>
            <a:pPr>
              <a:lnSpc>
                <a:spcPct val="150000"/>
              </a:lnSpc>
            </a:pPr>
            <a:r>
              <a:rPr lang="en-US" altLang="ko-KR" sz="2426" b="1" dirty="0">
                <a:solidFill>
                  <a:schemeClr val="bg1">
                    <a:lumMod val="75000"/>
                  </a:schemeClr>
                </a:solidFill>
                <a:latin typeface="Times New Roman" pitchFamily="18" charset="0"/>
                <a:ea typeface="맑은 고딕" pitchFamily="50" charset="-127"/>
                <a:cs typeface="Times New Roman" pitchFamily="18" charset="0"/>
              </a:rPr>
              <a:t>0</a:t>
            </a:r>
            <a:r>
              <a:rPr lang="en-US" altLang="ko-KR" sz="2426" b="1" dirty="0">
                <a:solidFill>
                  <a:srgbClr val="C00000"/>
                </a:solidFill>
                <a:latin typeface="Times New Roman" pitchFamily="18" charset="0"/>
                <a:ea typeface="맑은 고딕" pitchFamily="50" charset="-127"/>
                <a:cs typeface="Times New Roman" pitchFamily="18" charset="0"/>
              </a:rPr>
              <a:t>1</a:t>
            </a:r>
          </a:p>
        </p:txBody>
      </p:sp>
      <p:pic>
        <p:nvPicPr>
          <p:cNvPr id="5" name="그림 4">
            <a:extLst>
              <a:ext uri="{FF2B5EF4-FFF2-40B4-BE49-F238E27FC236}">
                <a16:creationId xmlns:a16="http://schemas.microsoft.com/office/drawing/2014/main" id="{FC8A084F-5BD4-4AEB-AEAD-8904CAD0C413}"/>
              </a:ext>
            </a:extLst>
          </p:cNvPr>
          <p:cNvPicPr>
            <a:picLocks noChangeAspect="1"/>
          </p:cNvPicPr>
          <p:nvPr/>
        </p:nvPicPr>
        <p:blipFill>
          <a:blip r:embed="rId2"/>
          <a:stretch>
            <a:fillRect/>
          </a:stretch>
        </p:blipFill>
        <p:spPr>
          <a:xfrm>
            <a:off x="751632" y="1049422"/>
            <a:ext cx="10230777" cy="5033720"/>
          </a:xfrm>
          <a:prstGeom prst="rect">
            <a:avLst/>
          </a:prstGeom>
        </p:spPr>
      </p:pic>
      <p:cxnSp>
        <p:nvCxnSpPr>
          <p:cNvPr id="7" name="직선 연결선 6">
            <a:extLst>
              <a:ext uri="{FF2B5EF4-FFF2-40B4-BE49-F238E27FC236}">
                <a16:creationId xmlns:a16="http://schemas.microsoft.com/office/drawing/2014/main" id="{17273BCB-2EB2-43F4-A6EF-BC8AF20BE11F}"/>
              </a:ext>
            </a:extLst>
          </p:cNvPr>
          <p:cNvCxnSpPr>
            <a:cxnSpLocks/>
          </p:cNvCxnSpPr>
          <p:nvPr/>
        </p:nvCxnSpPr>
        <p:spPr>
          <a:xfrm flipH="1">
            <a:off x="2463800" y="588203"/>
            <a:ext cx="9036050" cy="31673"/>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65613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슬라이드 번호 개체 틀 3">
            <a:extLst>
              <a:ext uri="{FF2B5EF4-FFF2-40B4-BE49-F238E27FC236}">
                <a16:creationId xmlns:a16="http://schemas.microsoft.com/office/drawing/2014/main" id="{DEF13E79-61E3-4454-B0F5-D862567F80FC}"/>
              </a:ext>
            </a:extLst>
          </p:cNvPr>
          <p:cNvSpPr>
            <a:spLocks noGrp="1"/>
          </p:cNvSpPr>
          <p:nvPr>
            <p:ph type="sldNum" sz="quarter" idx="12"/>
          </p:nvPr>
        </p:nvSpPr>
        <p:spPr>
          <a:xfrm>
            <a:off x="8610600" y="6356350"/>
            <a:ext cx="2743200" cy="365125"/>
          </a:xfrm>
        </p:spPr>
        <p:txBody>
          <a:bodyPr/>
          <a:lstStyle/>
          <a:p>
            <a:fld id="{742C9348-5ACF-40B9-901F-7F0003B996B9}" type="slidenum">
              <a:rPr lang="ko-KR" altLang="en-US" smtClean="0"/>
              <a:t>38</a:t>
            </a:fld>
            <a:endParaRPr lang="ko-KR" altLang="en-US" dirty="0"/>
          </a:p>
        </p:txBody>
      </p:sp>
      <p:sp>
        <p:nvSpPr>
          <p:cNvPr id="21" name="직사각형 20">
            <a:extLst>
              <a:ext uri="{FF2B5EF4-FFF2-40B4-BE49-F238E27FC236}">
                <a16:creationId xmlns:a16="http://schemas.microsoft.com/office/drawing/2014/main" id="{1353836F-B0BF-408A-9ECA-4BAF89DFC538}"/>
              </a:ext>
            </a:extLst>
          </p:cNvPr>
          <p:cNvSpPr/>
          <p:nvPr/>
        </p:nvSpPr>
        <p:spPr>
          <a:xfrm>
            <a:off x="929470" y="303295"/>
            <a:ext cx="4094216" cy="454292"/>
          </a:xfrm>
          <a:prstGeom prst="rect">
            <a:avLst/>
          </a:prstGeom>
        </p:spPr>
        <p:txBody>
          <a:bodyPr wrap="square">
            <a:spAutoFit/>
          </a:bodyPr>
          <a:lstStyle/>
          <a:p>
            <a:pPr>
              <a:lnSpc>
                <a:spcPct val="150000"/>
              </a:lnSpc>
            </a:pPr>
            <a:r>
              <a:rPr lang="en-US" altLang="ko-KR" b="1" dirty="0">
                <a:latin typeface="+mn-ea"/>
                <a:cs typeface="Times New Roman" pitchFamily="18" charset="0"/>
              </a:rPr>
              <a:t>IFRS</a:t>
            </a:r>
            <a:endParaRPr lang="ko-KR" altLang="en-US" b="1" dirty="0">
              <a:latin typeface="+mn-ea"/>
              <a:cs typeface="Times New Roman" pitchFamily="18" charset="0"/>
            </a:endParaRPr>
          </a:p>
        </p:txBody>
      </p:sp>
      <p:sp>
        <p:nvSpPr>
          <p:cNvPr id="22" name="직사각형 21">
            <a:extLst>
              <a:ext uri="{FF2B5EF4-FFF2-40B4-BE49-F238E27FC236}">
                <a16:creationId xmlns:a16="http://schemas.microsoft.com/office/drawing/2014/main" id="{F140986D-4E74-4C9F-B86D-ECBB45CB4F38}"/>
              </a:ext>
            </a:extLst>
          </p:cNvPr>
          <p:cNvSpPr/>
          <p:nvPr/>
        </p:nvSpPr>
        <p:spPr>
          <a:xfrm>
            <a:off x="503808" y="208614"/>
            <a:ext cx="495649" cy="585288"/>
          </a:xfrm>
          <a:prstGeom prst="rect">
            <a:avLst/>
          </a:prstGeom>
        </p:spPr>
        <p:txBody>
          <a:bodyPr wrap="none">
            <a:spAutoFit/>
          </a:bodyPr>
          <a:lstStyle/>
          <a:p>
            <a:pPr>
              <a:lnSpc>
                <a:spcPct val="150000"/>
              </a:lnSpc>
            </a:pPr>
            <a:r>
              <a:rPr lang="en-US" altLang="ko-KR" sz="2426" b="1" dirty="0">
                <a:solidFill>
                  <a:schemeClr val="bg1">
                    <a:lumMod val="75000"/>
                  </a:schemeClr>
                </a:solidFill>
                <a:latin typeface="Times New Roman" pitchFamily="18" charset="0"/>
                <a:ea typeface="맑은 고딕" pitchFamily="50" charset="-127"/>
                <a:cs typeface="Times New Roman" pitchFamily="18" charset="0"/>
              </a:rPr>
              <a:t>0</a:t>
            </a:r>
            <a:r>
              <a:rPr lang="en-US" altLang="ko-KR" sz="2426" b="1" dirty="0">
                <a:solidFill>
                  <a:srgbClr val="C00000"/>
                </a:solidFill>
                <a:latin typeface="Times New Roman" pitchFamily="18" charset="0"/>
                <a:ea typeface="맑은 고딕" pitchFamily="50" charset="-127"/>
                <a:cs typeface="Times New Roman" pitchFamily="18" charset="0"/>
              </a:rPr>
              <a:t>1</a:t>
            </a:r>
          </a:p>
        </p:txBody>
      </p:sp>
      <p:pic>
        <p:nvPicPr>
          <p:cNvPr id="3" name="그림 2">
            <a:extLst>
              <a:ext uri="{FF2B5EF4-FFF2-40B4-BE49-F238E27FC236}">
                <a16:creationId xmlns:a16="http://schemas.microsoft.com/office/drawing/2014/main" id="{84DB8E17-E4CD-4C39-856B-ABEBB39DA6CD}"/>
              </a:ext>
            </a:extLst>
          </p:cNvPr>
          <p:cNvPicPr>
            <a:picLocks noChangeAspect="1"/>
          </p:cNvPicPr>
          <p:nvPr/>
        </p:nvPicPr>
        <p:blipFill>
          <a:blip r:embed="rId2"/>
          <a:stretch>
            <a:fillRect/>
          </a:stretch>
        </p:blipFill>
        <p:spPr>
          <a:xfrm>
            <a:off x="718457" y="1288936"/>
            <a:ext cx="10394169" cy="4102213"/>
          </a:xfrm>
          <a:prstGeom prst="rect">
            <a:avLst/>
          </a:prstGeom>
        </p:spPr>
      </p:pic>
      <p:cxnSp>
        <p:nvCxnSpPr>
          <p:cNvPr id="7" name="직선 연결선 6">
            <a:extLst>
              <a:ext uri="{FF2B5EF4-FFF2-40B4-BE49-F238E27FC236}">
                <a16:creationId xmlns:a16="http://schemas.microsoft.com/office/drawing/2014/main" id="{9F25684D-F435-46AC-8400-72947F8D5953}"/>
              </a:ext>
            </a:extLst>
          </p:cNvPr>
          <p:cNvCxnSpPr>
            <a:cxnSpLocks/>
          </p:cNvCxnSpPr>
          <p:nvPr/>
        </p:nvCxnSpPr>
        <p:spPr>
          <a:xfrm flipH="1">
            <a:off x="2463800" y="588203"/>
            <a:ext cx="9036050" cy="31673"/>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82319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슬라이드 번호 개체 틀 3">
            <a:extLst>
              <a:ext uri="{FF2B5EF4-FFF2-40B4-BE49-F238E27FC236}">
                <a16:creationId xmlns:a16="http://schemas.microsoft.com/office/drawing/2014/main" id="{DEF13E79-61E3-4454-B0F5-D862567F80FC}"/>
              </a:ext>
            </a:extLst>
          </p:cNvPr>
          <p:cNvSpPr>
            <a:spLocks noGrp="1"/>
          </p:cNvSpPr>
          <p:nvPr>
            <p:ph type="sldNum" sz="quarter" idx="12"/>
          </p:nvPr>
        </p:nvSpPr>
        <p:spPr>
          <a:xfrm>
            <a:off x="8610600" y="6356350"/>
            <a:ext cx="2743200" cy="365125"/>
          </a:xfrm>
        </p:spPr>
        <p:txBody>
          <a:bodyPr/>
          <a:lstStyle/>
          <a:p>
            <a:fld id="{742C9348-5ACF-40B9-901F-7F0003B996B9}" type="slidenum">
              <a:rPr lang="ko-KR" altLang="en-US" smtClean="0"/>
              <a:t>39</a:t>
            </a:fld>
            <a:endParaRPr lang="ko-KR" altLang="en-US" dirty="0"/>
          </a:p>
        </p:txBody>
      </p:sp>
      <p:sp>
        <p:nvSpPr>
          <p:cNvPr id="21" name="직사각형 20">
            <a:extLst>
              <a:ext uri="{FF2B5EF4-FFF2-40B4-BE49-F238E27FC236}">
                <a16:creationId xmlns:a16="http://schemas.microsoft.com/office/drawing/2014/main" id="{1353836F-B0BF-408A-9ECA-4BAF89DFC538}"/>
              </a:ext>
            </a:extLst>
          </p:cNvPr>
          <p:cNvSpPr/>
          <p:nvPr/>
        </p:nvSpPr>
        <p:spPr>
          <a:xfrm>
            <a:off x="929470" y="303295"/>
            <a:ext cx="4094216" cy="454292"/>
          </a:xfrm>
          <a:prstGeom prst="rect">
            <a:avLst/>
          </a:prstGeom>
        </p:spPr>
        <p:txBody>
          <a:bodyPr wrap="square">
            <a:spAutoFit/>
          </a:bodyPr>
          <a:lstStyle/>
          <a:p>
            <a:pPr>
              <a:lnSpc>
                <a:spcPct val="150000"/>
              </a:lnSpc>
            </a:pPr>
            <a:r>
              <a:rPr lang="en-US" altLang="ko-KR" b="1" dirty="0">
                <a:latin typeface="+mn-ea"/>
                <a:cs typeface="Times New Roman" pitchFamily="18" charset="0"/>
              </a:rPr>
              <a:t>IFRS</a:t>
            </a:r>
            <a:endParaRPr lang="ko-KR" altLang="en-US" b="1" dirty="0">
              <a:latin typeface="+mn-ea"/>
              <a:cs typeface="Times New Roman" pitchFamily="18" charset="0"/>
            </a:endParaRPr>
          </a:p>
        </p:txBody>
      </p:sp>
      <p:sp>
        <p:nvSpPr>
          <p:cNvPr id="22" name="직사각형 21">
            <a:extLst>
              <a:ext uri="{FF2B5EF4-FFF2-40B4-BE49-F238E27FC236}">
                <a16:creationId xmlns:a16="http://schemas.microsoft.com/office/drawing/2014/main" id="{F140986D-4E74-4C9F-B86D-ECBB45CB4F38}"/>
              </a:ext>
            </a:extLst>
          </p:cNvPr>
          <p:cNvSpPr/>
          <p:nvPr/>
        </p:nvSpPr>
        <p:spPr>
          <a:xfrm>
            <a:off x="503808" y="208614"/>
            <a:ext cx="495649" cy="585288"/>
          </a:xfrm>
          <a:prstGeom prst="rect">
            <a:avLst/>
          </a:prstGeom>
        </p:spPr>
        <p:txBody>
          <a:bodyPr wrap="none">
            <a:spAutoFit/>
          </a:bodyPr>
          <a:lstStyle/>
          <a:p>
            <a:pPr>
              <a:lnSpc>
                <a:spcPct val="150000"/>
              </a:lnSpc>
            </a:pPr>
            <a:r>
              <a:rPr lang="en-US" altLang="ko-KR" sz="2426" b="1" dirty="0">
                <a:solidFill>
                  <a:schemeClr val="bg1">
                    <a:lumMod val="75000"/>
                  </a:schemeClr>
                </a:solidFill>
                <a:latin typeface="Times New Roman" pitchFamily="18" charset="0"/>
                <a:ea typeface="맑은 고딕" pitchFamily="50" charset="-127"/>
                <a:cs typeface="Times New Roman" pitchFamily="18" charset="0"/>
              </a:rPr>
              <a:t>0</a:t>
            </a:r>
            <a:r>
              <a:rPr lang="en-US" altLang="ko-KR" sz="2426" b="1" dirty="0">
                <a:solidFill>
                  <a:srgbClr val="C00000"/>
                </a:solidFill>
                <a:latin typeface="Times New Roman" pitchFamily="18" charset="0"/>
                <a:ea typeface="맑은 고딕" pitchFamily="50" charset="-127"/>
                <a:cs typeface="Times New Roman" pitchFamily="18" charset="0"/>
              </a:rPr>
              <a:t>1</a:t>
            </a:r>
          </a:p>
        </p:txBody>
      </p:sp>
      <p:pic>
        <p:nvPicPr>
          <p:cNvPr id="5" name="그림 4">
            <a:extLst>
              <a:ext uri="{FF2B5EF4-FFF2-40B4-BE49-F238E27FC236}">
                <a16:creationId xmlns:a16="http://schemas.microsoft.com/office/drawing/2014/main" id="{89607182-2317-4623-A7E9-F50E57304083}"/>
              </a:ext>
            </a:extLst>
          </p:cNvPr>
          <p:cNvPicPr>
            <a:picLocks noChangeAspect="1"/>
          </p:cNvPicPr>
          <p:nvPr/>
        </p:nvPicPr>
        <p:blipFill>
          <a:blip r:embed="rId2"/>
          <a:stretch>
            <a:fillRect/>
          </a:stretch>
        </p:blipFill>
        <p:spPr>
          <a:xfrm>
            <a:off x="814799" y="1141123"/>
            <a:ext cx="10562402" cy="4851090"/>
          </a:xfrm>
          <a:prstGeom prst="rect">
            <a:avLst/>
          </a:prstGeom>
        </p:spPr>
      </p:pic>
      <p:cxnSp>
        <p:nvCxnSpPr>
          <p:cNvPr id="7" name="직선 연결선 6">
            <a:extLst>
              <a:ext uri="{FF2B5EF4-FFF2-40B4-BE49-F238E27FC236}">
                <a16:creationId xmlns:a16="http://schemas.microsoft.com/office/drawing/2014/main" id="{8D4E6E4F-0492-4738-8F21-39FA1824FED7}"/>
              </a:ext>
            </a:extLst>
          </p:cNvPr>
          <p:cNvCxnSpPr>
            <a:cxnSpLocks/>
          </p:cNvCxnSpPr>
          <p:nvPr/>
        </p:nvCxnSpPr>
        <p:spPr>
          <a:xfrm flipH="1">
            <a:off x="2463800" y="588203"/>
            <a:ext cx="9036050" cy="31673"/>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978045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슬라이드 번호 개체 틀 3">
            <a:extLst>
              <a:ext uri="{FF2B5EF4-FFF2-40B4-BE49-F238E27FC236}">
                <a16:creationId xmlns:a16="http://schemas.microsoft.com/office/drawing/2014/main" id="{DEF13E79-61E3-4454-B0F5-D862567F80FC}"/>
              </a:ext>
            </a:extLst>
          </p:cNvPr>
          <p:cNvSpPr>
            <a:spLocks noGrp="1"/>
          </p:cNvSpPr>
          <p:nvPr>
            <p:ph type="sldNum" sz="quarter" idx="12"/>
          </p:nvPr>
        </p:nvSpPr>
        <p:spPr>
          <a:xfrm>
            <a:off x="8610600" y="6356350"/>
            <a:ext cx="2743200" cy="365125"/>
          </a:xfrm>
        </p:spPr>
        <p:txBody>
          <a:bodyPr/>
          <a:lstStyle/>
          <a:p>
            <a:fld id="{742C9348-5ACF-40B9-901F-7F0003B996B9}" type="slidenum">
              <a:rPr lang="ko-KR" altLang="en-US" smtClean="0"/>
              <a:t>40</a:t>
            </a:fld>
            <a:endParaRPr lang="ko-KR" altLang="en-US" dirty="0"/>
          </a:p>
        </p:txBody>
      </p:sp>
      <p:sp>
        <p:nvSpPr>
          <p:cNvPr id="21" name="직사각형 20">
            <a:extLst>
              <a:ext uri="{FF2B5EF4-FFF2-40B4-BE49-F238E27FC236}">
                <a16:creationId xmlns:a16="http://schemas.microsoft.com/office/drawing/2014/main" id="{1353836F-B0BF-408A-9ECA-4BAF89DFC538}"/>
              </a:ext>
            </a:extLst>
          </p:cNvPr>
          <p:cNvSpPr/>
          <p:nvPr/>
        </p:nvSpPr>
        <p:spPr>
          <a:xfrm>
            <a:off x="929470" y="303295"/>
            <a:ext cx="4094216" cy="454292"/>
          </a:xfrm>
          <a:prstGeom prst="rect">
            <a:avLst/>
          </a:prstGeom>
        </p:spPr>
        <p:txBody>
          <a:bodyPr wrap="square">
            <a:spAutoFit/>
          </a:bodyPr>
          <a:lstStyle/>
          <a:p>
            <a:pPr>
              <a:lnSpc>
                <a:spcPct val="150000"/>
              </a:lnSpc>
            </a:pPr>
            <a:r>
              <a:rPr lang="en-US" altLang="ko-KR" b="1" dirty="0">
                <a:latin typeface="+mn-ea"/>
                <a:cs typeface="Times New Roman" pitchFamily="18" charset="0"/>
              </a:rPr>
              <a:t>IFRS</a:t>
            </a:r>
            <a:endParaRPr lang="ko-KR" altLang="en-US" b="1" dirty="0">
              <a:latin typeface="+mn-ea"/>
              <a:cs typeface="Times New Roman" pitchFamily="18" charset="0"/>
            </a:endParaRPr>
          </a:p>
        </p:txBody>
      </p:sp>
      <p:sp>
        <p:nvSpPr>
          <p:cNvPr id="22" name="직사각형 21">
            <a:extLst>
              <a:ext uri="{FF2B5EF4-FFF2-40B4-BE49-F238E27FC236}">
                <a16:creationId xmlns:a16="http://schemas.microsoft.com/office/drawing/2014/main" id="{F140986D-4E74-4C9F-B86D-ECBB45CB4F38}"/>
              </a:ext>
            </a:extLst>
          </p:cNvPr>
          <p:cNvSpPr/>
          <p:nvPr/>
        </p:nvSpPr>
        <p:spPr>
          <a:xfrm>
            <a:off x="503808" y="208614"/>
            <a:ext cx="495649" cy="585288"/>
          </a:xfrm>
          <a:prstGeom prst="rect">
            <a:avLst/>
          </a:prstGeom>
        </p:spPr>
        <p:txBody>
          <a:bodyPr wrap="none">
            <a:spAutoFit/>
          </a:bodyPr>
          <a:lstStyle/>
          <a:p>
            <a:pPr>
              <a:lnSpc>
                <a:spcPct val="150000"/>
              </a:lnSpc>
            </a:pPr>
            <a:r>
              <a:rPr lang="en-US" altLang="ko-KR" sz="2426" b="1" dirty="0">
                <a:solidFill>
                  <a:schemeClr val="bg1">
                    <a:lumMod val="75000"/>
                  </a:schemeClr>
                </a:solidFill>
                <a:latin typeface="Times New Roman" pitchFamily="18" charset="0"/>
                <a:ea typeface="맑은 고딕" pitchFamily="50" charset="-127"/>
                <a:cs typeface="Times New Roman" pitchFamily="18" charset="0"/>
              </a:rPr>
              <a:t>0</a:t>
            </a:r>
            <a:r>
              <a:rPr lang="en-US" altLang="ko-KR" sz="2426" b="1" dirty="0">
                <a:solidFill>
                  <a:srgbClr val="C00000"/>
                </a:solidFill>
                <a:latin typeface="Times New Roman" pitchFamily="18" charset="0"/>
                <a:ea typeface="맑은 고딕" pitchFamily="50" charset="-127"/>
                <a:cs typeface="Times New Roman" pitchFamily="18" charset="0"/>
              </a:rPr>
              <a:t>1</a:t>
            </a:r>
          </a:p>
        </p:txBody>
      </p:sp>
      <p:pic>
        <p:nvPicPr>
          <p:cNvPr id="7" name="그림 6">
            <a:extLst>
              <a:ext uri="{FF2B5EF4-FFF2-40B4-BE49-F238E27FC236}">
                <a16:creationId xmlns:a16="http://schemas.microsoft.com/office/drawing/2014/main" id="{7BA9BE13-C9AB-4CB9-95D3-6303B9A29DF1}"/>
              </a:ext>
            </a:extLst>
          </p:cNvPr>
          <p:cNvPicPr>
            <a:picLocks noChangeAspect="1"/>
          </p:cNvPicPr>
          <p:nvPr/>
        </p:nvPicPr>
        <p:blipFill>
          <a:blip r:embed="rId2"/>
          <a:stretch>
            <a:fillRect/>
          </a:stretch>
        </p:blipFill>
        <p:spPr>
          <a:xfrm>
            <a:off x="805096" y="1242404"/>
            <a:ext cx="10581808" cy="4838658"/>
          </a:xfrm>
          <a:prstGeom prst="rect">
            <a:avLst/>
          </a:prstGeom>
        </p:spPr>
      </p:pic>
      <p:cxnSp>
        <p:nvCxnSpPr>
          <p:cNvPr id="8" name="직선 연결선 7">
            <a:extLst>
              <a:ext uri="{FF2B5EF4-FFF2-40B4-BE49-F238E27FC236}">
                <a16:creationId xmlns:a16="http://schemas.microsoft.com/office/drawing/2014/main" id="{D3E256CA-BA3B-48C9-9662-F4F8E17CDE81}"/>
              </a:ext>
            </a:extLst>
          </p:cNvPr>
          <p:cNvCxnSpPr>
            <a:cxnSpLocks/>
          </p:cNvCxnSpPr>
          <p:nvPr/>
        </p:nvCxnSpPr>
        <p:spPr>
          <a:xfrm flipH="1">
            <a:off x="2463800" y="588203"/>
            <a:ext cx="9036050" cy="31673"/>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582940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슬라이드 번호 개체 틀 3">
            <a:extLst>
              <a:ext uri="{FF2B5EF4-FFF2-40B4-BE49-F238E27FC236}">
                <a16:creationId xmlns:a16="http://schemas.microsoft.com/office/drawing/2014/main" id="{DEF13E79-61E3-4454-B0F5-D862567F80FC}"/>
              </a:ext>
            </a:extLst>
          </p:cNvPr>
          <p:cNvSpPr>
            <a:spLocks noGrp="1"/>
          </p:cNvSpPr>
          <p:nvPr>
            <p:ph type="sldNum" sz="quarter" idx="12"/>
          </p:nvPr>
        </p:nvSpPr>
        <p:spPr>
          <a:xfrm>
            <a:off x="8610600" y="6356350"/>
            <a:ext cx="2743200" cy="365125"/>
          </a:xfrm>
        </p:spPr>
        <p:txBody>
          <a:bodyPr/>
          <a:lstStyle/>
          <a:p>
            <a:fld id="{742C9348-5ACF-40B9-901F-7F0003B996B9}" type="slidenum">
              <a:rPr lang="ko-KR" altLang="en-US" smtClean="0"/>
              <a:t>41</a:t>
            </a:fld>
            <a:endParaRPr lang="ko-KR" altLang="en-US" dirty="0"/>
          </a:p>
        </p:txBody>
      </p:sp>
      <p:sp>
        <p:nvSpPr>
          <p:cNvPr id="21" name="직사각형 20">
            <a:extLst>
              <a:ext uri="{FF2B5EF4-FFF2-40B4-BE49-F238E27FC236}">
                <a16:creationId xmlns:a16="http://schemas.microsoft.com/office/drawing/2014/main" id="{1353836F-B0BF-408A-9ECA-4BAF89DFC538}"/>
              </a:ext>
            </a:extLst>
          </p:cNvPr>
          <p:cNvSpPr/>
          <p:nvPr/>
        </p:nvSpPr>
        <p:spPr>
          <a:xfrm>
            <a:off x="929470" y="303295"/>
            <a:ext cx="4094216" cy="454292"/>
          </a:xfrm>
          <a:prstGeom prst="rect">
            <a:avLst/>
          </a:prstGeom>
        </p:spPr>
        <p:txBody>
          <a:bodyPr wrap="square">
            <a:spAutoFit/>
          </a:bodyPr>
          <a:lstStyle/>
          <a:p>
            <a:pPr>
              <a:lnSpc>
                <a:spcPct val="150000"/>
              </a:lnSpc>
            </a:pPr>
            <a:r>
              <a:rPr lang="en-US" altLang="ko-KR" b="1" dirty="0">
                <a:latin typeface="+mn-ea"/>
                <a:cs typeface="Times New Roman" pitchFamily="18" charset="0"/>
              </a:rPr>
              <a:t>IFRS</a:t>
            </a:r>
            <a:endParaRPr lang="ko-KR" altLang="en-US" b="1" dirty="0">
              <a:latin typeface="+mn-ea"/>
              <a:cs typeface="Times New Roman" pitchFamily="18" charset="0"/>
            </a:endParaRPr>
          </a:p>
        </p:txBody>
      </p:sp>
      <p:sp>
        <p:nvSpPr>
          <p:cNvPr id="22" name="직사각형 21">
            <a:extLst>
              <a:ext uri="{FF2B5EF4-FFF2-40B4-BE49-F238E27FC236}">
                <a16:creationId xmlns:a16="http://schemas.microsoft.com/office/drawing/2014/main" id="{F140986D-4E74-4C9F-B86D-ECBB45CB4F38}"/>
              </a:ext>
            </a:extLst>
          </p:cNvPr>
          <p:cNvSpPr/>
          <p:nvPr/>
        </p:nvSpPr>
        <p:spPr>
          <a:xfrm>
            <a:off x="503808" y="208614"/>
            <a:ext cx="495649" cy="585288"/>
          </a:xfrm>
          <a:prstGeom prst="rect">
            <a:avLst/>
          </a:prstGeom>
        </p:spPr>
        <p:txBody>
          <a:bodyPr wrap="none">
            <a:spAutoFit/>
          </a:bodyPr>
          <a:lstStyle/>
          <a:p>
            <a:pPr>
              <a:lnSpc>
                <a:spcPct val="150000"/>
              </a:lnSpc>
            </a:pPr>
            <a:r>
              <a:rPr lang="en-US" altLang="ko-KR" sz="2426" b="1" dirty="0">
                <a:solidFill>
                  <a:schemeClr val="bg1">
                    <a:lumMod val="75000"/>
                  </a:schemeClr>
                </a:solidFill>
                <a:latin typeface="Times New Roman" pitchFamily="18" charset="0"/>
                <a:ea typeface="맑은 고딕" pitchFamily="50" charset="-127"/>
                <a:cs typeface="Times New Roman" pitchFamily="18" charset="0"/>
              </a:rPr>
              <a:t>0</a:t>
            </a:r>
            <a:r>
              <a:rPr lang="en-US" altLang="ko-KR" sz="2426" b="1" dirty="0">
                <a:solidFill>
                  <a:srgbClr val="C00000"/>
                </a:solidFill>
                <a:latin typeface="Times New Roman" pitchFamily="18" charset="0"/>
                <a:ea typeface="맑은 고딕" pitchFamily="50" charset="-127"/>
                <a:cs typeface="Times New Roman" pitchFamily="18" charset="0"/>
              </a:rPr>
              <a:t>1</a:t>
            </a:r>
          </a:p>
        </p:txBody>
      </p:sp>
      <p:pic>
        <p:nvPicPr>
          <p:cNvPr id="3" name="그림 2">
            <a:extLst>
              <a:ext uri="{FF2B5EF4-FFF2-40B4-BE49-F238E27FC236}">
                <a16:creationId xmlns:a16="http://schemas.microsoft.com/office/drawing/2014/main" id="{58E1E245-3EB0-4BD3-B8C7-D33928C198F1}"/>
              </a:ext>
            </a:extLst>
          </p:cNvPr>
          <p:cNvPicPr>
            <a:picLocks noChangeAspect="1"/>
          </p:cNvPicPr>
          <p:nvPr/>
        </p:nvPicPr>
        <p:blipFill>
          <a:blip r:embed="rId2"/>
          <a:stretch>
            <a:fillRect/>
          </a:stretch>
        </p:blipFill>
        <p:spPr>
          <a:xfrm>
            <a:off x="1066800" y="1827319"/>
            <a:ext cx="10058400" cy="3457362"/>
          </a:xfrm>
          <a:prstGeom prst="rect">
            <a:avLst/>
          </a:prstGeom>
        </p:spPr>
      </p:pic>
      <p:pic>
        <p:nvPicPr>
          <p:cNvPr id="6" name="그림 5">
            <a:extLst>
              <a:ext uri="{FF2B5EF4-FFF2-40B4-BE49-F238E27FC236}">
                <a16:creationId xmlns:a16="http://schemas.microsoft.com/office/drawing/2014/main" id="{025D0E0E-FF23-48A5-8C17-722428ECD677}"/>
              </a:ext>
            </a:extLst>
          </p:cNvPr>
          <p:cNvPicPr>
            <a:picLocks noChangeAspect="1"/>
          </p:cNvPicPr>
          <p:nvPr/>
        </p:nvPicPr>
        <p:blipFill>
          <a:blip r:embed="rId3"/>
          <a:stretch>
            <a:fillRect/>
          </a:stretch>
        </p:blipFill>
        <p:spPr>
          <a:xfrm>
            <a:off x="681608" y="1234799"/>
            <a:ext cx="2773782" cy="328621"/>
          </a:xfrm>
          <a:prstGeom prst="rect">
            <a:avLst/>
          </a:prstGeom>
        </p:spPr>
      </p:pic>
      <p:cxnSp>
        <p:nvCxnSpPr>
          <p:cNvPr id="8" name="직선 연결선 7">
            <a:extLst>
              <a:ext uri="{FF2B5EF4-FFF2-40B4-BE49-F238E27FC236}">
                <a16:creationId xmlns:a16="http://schemas.microsoft.com/office/drawing/2014/main" id="{75A790BE-E44B-427D-A2BE-F150AB84CF4F}"/>
              </a:ext>
            </a:extLst>
          </p:cNvPr>
          <p:cNvCxnSpPr>
            <a:cxnSpLocks/>
          </p:cNvCxnSpPr>
          <p:nvPr/>
        </p:nvCxnSpPr>
        <p:spPr>
          <a:xfrm flipH="1">
            <a:off x="2463800" y="588203"/>
            <a:ext cx="9036050" cy="31673"/>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695509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슬라이드 번호 개체 틀 3">
            <a:extLst>
              <a:ext uri="{FF2B5EF4-FFF2-40B4-BE49-F238E27FC236}">
                <a16:creationId xmlns:a16="http://schemas.microsoft.com/office/drawing/2014/main" id="{DEF13E79-61E3-4454-B0F5-D862567F80FC}"/>
              </a:ext>
            </a:extLst>
          </p:cNvPr>
          <p:cNvSpPr>
            <a:spLocks noGrp="1"/>
          </p:cNvSpPr>
          <p:nvPr>
            <p:ph type="sldNum" sz="quarter" idx="12"/>
          </p:nvPr>
        </p:nvSpPr>
        <p:spPr>
          <a:xfrm>
            <a:off x="8610600" y="6356350"/>
            <a:ext cx="2743200" cy="365125"/>
          </a:xfrm>
        </p:spPr>
        <p:txBody>
          <a:bodyPr/>
          <a:lstStyle/>
          <a:p>
            <a:fld id="{742C9348-5ACF-40B9-901F-7F0003B996B9}" type="slidenum">
              <a:rPr lang="ko-KR" altLang="en-US" smtClean="0"/>
              <a:t>42</a:t>
            </a:fld>
            <a:endParaRPr lang="ko-KR" altLang="en-US" dirty="0"/>
          </a:p>
        </p:txBody>
      </p:sp>
      <p:sp>
        <p:nvSpPr>
          <p:cNvPr id="21" name="직사각형 20">
            <a:extLst>
              <a:ext uri="{FF2B5EF4-FFF2-40B4-BE49-F238E27FC236}">
                <a16:creationId xmlns:a16="http://schemas.microsoft.com/office/drawing/2014/main" id="{1353836F-B0BF-408A-9ECA-4BAF89DFC538}"/>
              </a:ext>
            </a:extLst>
          </p:cNvPr>
          <p:cNvSpPr/>
          <p:nvPr/>
        </p:nvSpPr>
        <p:spPr>
          <a:xfrm>
            <a:off x="929470" y="303295"/>
            <a:ext cx="4094216" cy="454292"/>
          </a:xfrm>
          <a:prstGeom prst="rect">
            <a:avLst/>
          </a:prstGeom>
        </p:spPr>
        <p:txBody>
          <a:bodyPr wrap="square">
            <a:spAutoFit/>
          </a:bodyPr>
          <a:lstStyle/>
          <a:p>
            <a:pPr>
              <a:lnSpc>
                <a:spcPct val="150000"/>
              </a:lnSpc>
            </a:pPr>
            <a:r>
              <a:rPr lang="en-US" altLang="ko-KR" b="1" dirty="0">
                <a:latin typeface="+mn-ea"/>
                <a:cs typeface="Times New Roman" pitchFamily="18" charset="0"/>
              </a:rPr>
              <a:t>IFRS</a:t>
            </a:r>
            <a:endParaRPr lang="ko-KR" altLang="en-US" b="1" dirty="0">
              <a:latin typeface="+mn-ea"/>
              <a:cs typeface="Times New Roman" pitchFamily="18" charset="0"/>
            </a:endParaRPr>
          </a:p>
        </p:txBody>
      </p:sp>
      <p:sp>
        <p:nvSpPr>
          <p:cNvPr id="22" name="직사각형 21">
            <a:extLst>
              <a:ext uri="{FF2B5EF4-FFF2-40B4-BE49-F238E27FC236}">
                <a16:creationId xmlns:a16="http://schemas.microsoft.com/office/drawing/2014/main" id="{F140986D-4E74-4C9F-B86D-ECBB45CB4F38}"/>
              </a:ext>
            </a:extLst>
          </p:cNvPr>
          <p:cNvSpPr/>
          <p:nvPr/>
        </p:nvSpPr>
        <p:spPr>
          <a:xfrm>
            <a:off x="503808" y="208614"/>
            <a:ext cx="495649" cy="585288"/>
          </a:xfrm>
          <a:prstGeom prst="rect">
            <a:avLst/>
          </a:prstGeom>
        </p:spPr>
        <p:txBody>
          <a:bodyPr wrap="none">
            <a:spAutoFit/>
          </a:bodyPr>
          <a:lstStyle/>
          <a:p>
            <a:pPr>
              <a:lnSpc>
                <a:spcPct val="150000"/>
              </a:lnSpc>
            </a:pPr>
            <a:r>
              <a:rPr lang="en-US" altLang="ko-KR" sz="2426" b="1" dirty="0">
                <a:solidFill>
                  <a:schemeClr val="bg1">
                    <a:lumMod val="75000"/>
                  </a:schemeClr>
                </a:solidFill>
                <a:latin typeface="Times New Roman" pitchFamily="18" charset="0"/>
                <a:ea typeface="맑은 고딕" pitchFamily="50" charset="-127"/>
                <a:cs typeface="Times New Roman" pitchFamily="18" charset="0"/>
              </a:rPr>
              <a:t>0</a:t>
            </a:r>
            <a:r>
              <a:rPr lang="en-US" altLang="ko-KR" sz="2426" b="1" dirty="0">
                <a:solidFill>
                  <a:srgbClr val="C00000"/>
                </a:solidFill>
                <a:latin typeface="Times New Roman" pitchFamily="18" charset="0"/>
                <a:ea typeface="맑은 고딕" pitchFamily="50" charset="-127"/>
                <a:cs typeface="Times New Roman" pitchFamily="18" charset="0"/>
              </a:rPr>
              <a:t>1</a:t>
            </a:r>
          </a:p>
        </p:txBody>
      </p:sp>
      <p:pic>
        <p:nvPicPr>
          <p:cNvPr id="3" name="그림 2">
            <a:extLst>
              <a:ext uri="{FF2B5EF4-FFF2-40B4-BE49-F238E27FC236}">
                <a16:creationId xmlns:a16="http://schemas.microsoft.com/office/drawing/2014/main" id="{9FBC8A55-9E35-44C4-9804-133611FB5863}"/>
              </a:ext>
            </a:extLst>
          </p:cNvPr>
          <p:cNvPicPr>
            <a:picLocks noChangeAspect="1"/>
          </p:cNvPicPr>
          <p:nvPr/>
        </p:nvPicPr>
        <p:blipFill>
          <a:blip r:embed="rId2"/>
          <a:stretch>
            <a:fillRect/>
          </a:stretch>
        </p:blipFill>
        <p:spPr>
          <a:xfrm>
            <a:off x="3061071" y="1331972"/>
            <a:ext cx="6069859" cy="4777392"/>
          </a:xfrm>
          <a:prstGeom prst="rect">
            <a:avLst/>
          </a:prstGeom>
        </p:spPr>
      </p:pic>
      <p:cxnSp>
        <p:nvCxnSpPr>
          <p:cNvPr id="7" name="직선 연결선 6">
            <a:extLst>
              <a:ext uri="{FF2B5EF4-FFF2-40B4-BE49-F238E27FC236}">
                <a16:creationId xmlns:a16="http://schemas.microsoft.com/office/drawing/2014/main" id="{4B41CD86-2207-4A83-9ABB-530CB7951E34}"/>
              </a:ext>
            </a:extLst>
          </p:cNvPr>
          <p:cNvCxnSpPr>
            <a:cxnSpLocks/>
          </p:cNvCxnSpPr>
          <p:nvPr/>
        </p:nvCxnSpPr>
        <p:spPr>
          <a:xfrm flipH="1">
            <a:off x="2463800" y="588203"/>
            <a:ext cx="9036050" cy="31673"/>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5542165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슬라이드 번호 개체 틀 3">
            <a:extLst>
              <a:ext uri="{FF2B5EF4-FFF2-40B4-BE49-F238E27FC236}">
                <a16:creationId xmlns:a16="http://schemas.microsoft.com/office/drawing/2014/main" id="{DEF13E79-61E3-4454-B0F5-D862567F80FC}"/>
              </a:ext>
            </a:extLst>
          </p:cNvPr>
          <p:cNvSpPr>
            <a:spLocks noGrp="1"/>
          </p:cNvSpPr>
          <p:nvPr>
            <p:ph type="sldNum" sz="quarter" idx="12"/>
          </p:nvPr>
        </p:nvSpPr>
        <p:spPr>
          <a:xfrm>
            <a:off x="8610600" y="6356350"/>
            <a:ext cx="2743200" cy="365125"/>
          </a:xfrm>
        </p:spPr>
        <p:txBody>
          <a:bodyPr/>
          <a:lstStyle/>
          <a:p>
            <a:fld id="{742C9348-5ACF-40B9-901F-7F0003B996B9}" type="slidenum">
              <a:rPr lang="ko-KR" altLang="en-US" smtClean="0"/>
              <a:t>43</a:t>
            </a:fld>
            <a:endParaRPr lang="ko-KR" altLang="en-US" dirty="0"/>
          </a:p>
        </p:txBody>
      </p:sp>
      <p:sp>
        <p:nvSpPr>
          <p:cNvPr id="21" name="직사각형 20">
            <a:extLst>
              <a:ext uri="{FF2B5EF4-FFF2-40B4-BE49-F238E27FC236}">
                <a16:creationId xmlns:a16="http://schemas.microsoft.com/office/drawing/2014/main" id="{1353836F-B0BF-408A-9ECA-4BAF89DFC538}"/>
              </a:ext>
            </a:extLst>
          </p:cNvPr>
          <p:cNvSpPr/>
          <p:nvPr/>
        </p:nvSpPr>
        <p:spPr>
          <a:xfrm>
            <a:off x="929470" y="303295"/>
            <a:ext cx="4094216" cy="454292"/>
          </a:xfrm>
          <a:prstGeom prst="rect">
            <a:avLst/>
          </a:prstGeom>
        </p:spPr>
        <p:txBody>
          <a:bodyPr wrap="square">
            <a:spAutoFit/>
          </a:bodyPr>
          <a:lstStyle/>
          <a:p>
            <a:pPr>
              <a:lnSpc>
                <a:spcPct val="150000"/>
              </a:lnSpc>
            </a:pPr>
            <a:r>
              <a:rPr lang="en-US" altLang="ko-KR" b="1" dirty="0">
                <a:latin typeface="+mn-ea"/>
                <a:cs typeface="Times New Roman" pitchFamily="18" charset="0"/>
              </a:rPr>
              <a:t>IFRS</a:t>
            </a:r>
            <a:endParaRPr lang="ko-KR" altLang="en-US" b="1" dirty="0">
              <a:latin typeface="+mn-ea"/>
              <a:cs typeface="Times New Roman" pitchFamily="18" charset="0"/>
            </a:endParaRPr>
          </a:p>
        </p:txBody>
      </p:sp>
      <p:sp>
        <p:nvSpPr>
          <p:cNvPr id="22" name="직사각형 21">
            <a:extLst>
              <a:ext uri="{FF2B5EF4-FFF2-40B4-BE49-F238E27FC236}">
                <a16:creationId xmlns:a16="http://schemas.microsoft.com/office/drawing/2014/main" id="{F140986D-4E74-4C9F-B86D-ECBB45CB4F38}"/>
              </a:ext>
            </a:extLst>
          </p:cNvPr>
          <p:cNvSpPr/>
          <p:nvPr/>
        </p:nvSpPr>
        <p:spPr>
          <a:xfrm>
            <a:off x="503808" y="208614"/>
            <a:ext cx="495649" cy="585288"/>
          </a:xfrm>
          <a:prstGeom prst="rect">
            <a:avLst/>
          </a:prstGeom>
        </p:spPr>
        <p:txBody>
          <a:bodyPr wrap="none">
            <a:spAutoFit/>
          </a:bodyPr>
          <a:lstStyle/>
          <a:p>
            <a:pPr>
              <a:lnSpc>
                <a:spcPct val="150000"/>
              </a:lnSpc>
            </a:pPr>
            <a:r>
              <a:rPr lang="en-US" altLang="ko-KR" sz="2426" b="1" dirty="0">
                <a:solidFill>
                  <a:schemeClr val="bg1">
                    <a:lumMod val="75000"/>
                  </a:schemeClr>
                </a:solidFill>
                <a:latin typeface="Times New Roman" pitchFamily="18" charset="0"/>
                <a:ea typeface="맑은 고딕" pitchFamily="50" charset="-127"/>
                <a:cs typeface="Times New Roman" pitchFamily="18" charset="0"/>
              </a:rPr>
              <a:t>0</a:t>
            </a:r>
            <a:r>
              <a:rPr lang="en-US" altLang="ko-KR" sz="2426" b="1" dirty="0">
                <a:solidFill>
                  <a:srgbClr val="C00000"/>
                </a:solidFill>
                <a:latin typeface="Times New Roman" pitchFamily="18" charset="0"/>
                <a:ea typeface="맑은 고딕" pitchFamily="50" charset="-127"/>
                <a:cs typeface="Times New Roman" pitchFamily="18" charset="0"/>
              </a:rPr>
              <a:t>1</a:t>
            </a:r>
          </a:p>
        </p:txBody>
      </p:sp>
      <p:sp>
        <p:nvSpPr>
          <p:cNvPr id="23" name="직사각형 22"/>
          <p:cNvSpPr/>
          <p:nvPr/>
        </p:nvSpPr>
        <p:spPr>
          <a:xfrm>
            <a:off x="751632" y="1085737"/>
            <a:ext cx="8928992" cy="369332"/>
          </a:xfrm>
          <a:prstGeom prst="rect">
            <a:avLst/>
          </a:prstGeom>
        </p:spPr>
        <p:txBody>
          <a:bodyPr wrap="square">
            <a:spAutoFit/>
          </a:bodyPr>
          <a:lstStyle/>
          <a:p>
            <a:pPr>
              <a:defRPr/>
            </a:pPr>
            <a:r>
              <a:rPr lang="ko-KR" altLang="en-US" kern="0" dirty="0">
                <a:solidFill>
                  <a:srgbClr val="000000"/>
                </a:solidFill>
                <a:latin typeface="휴먼명조"/>
                <a:ea typeface="휴먼명조"/>
              </a:rPr>
              <a:t>□ </a:t>
            </a:r>
            <a:r>
              <a:rPr lang="en-US" altLang="ko-KR" b="1" dirty="0">
                <a:latin typeface="맑은 고딕" pitchFamily="50" charset="-127"/>
              </a:rPr>
              <a:t>IFRS</a:t>
            </a:r>
            <a:r>
              <a:rPr lang="ko-KR" altLang="en-US" b="1" dirty="0">
                <a:latin typeface="맑은 고딕" pitchFamily="50" charset="-127"/>
              </a:rPr>
              <a:t>에서 </a:t>
            </a:r>
            <a:r>
              <a:rPr lang="en-US" altLang="ko-KR" b="1" dirty="0">
                <a:latin typeface="맑은 고딕" pitchFamily="50" charset="-127"/>
              </a:rPr>
              <a:t>ISSB</a:t>
            </a:r>
            <a:r>
              <a:rPr lang="ko-KR" altLang="en-US" b="1" dirty="0">
                <a:latin typeface="맑은 고딕" pitchFamily="50" charset="-127"/>
              </a:rPr>
              <a:t>를 설립하여 </a:t>
            </a:r>
            <a:r>
              <a:rPr lang="en-US" altLang="ko-KR" b="1" dirty="0">
                <a:latin typeface="맑은 고딕" pitchFamily="50" charset="-127"/>
              </a:rPr>
              <a:t>ESG </a:t>
            </a:r>
            <a:r>
              <a:rPr lang="ko-KR" altLang="en-US" b="1" dirty="0">
                <a:latin typeface="맑은 고딕" pitchFamily="50" charset="-127"/>
              </a:rPr>
              <a:t>공시 표준화</a:t>
            </a:r>
            <a:r>
              <a:rPr lang="en-US" altLang="ko-KR" b="1" dirty="0">
                <a:ln>
                  <a:solidFill>
                    <a:schemeClr val="accent1">
                      <a:alpha val="0"/>
                    </a:schemeClr>
                  </a:solidFill>
                </a:ln>
                <a:solidFill>
                  <a:srgbClr val="FF0000"/>
                </a:solidFill>
                <a:latin typeface="맑은 고딕" panose="020B0503020000020004" pitchFamily="50" charset="-127"/>
              </a:rPr>
              <a:t> </a:t>
            </a:r>
            <a:endParaRPr lang="ko-KR" altLang="en-US" b="1" dirty="0">
              <a:solidFill>
                <a:srgbClr val="FF0000"/>
              </a:solidFill>
              <a:latin typeface="맑은 고딕" pitchFamily="50" charset="-127"/>
            </a:endParaRPr>
          </a:p>
        </p:txBody>
      </p:sp>
      <p:sp>
        <p:nvSpPr>
          <p:cNvPr id="6" name="모서리가 둥근 직사각형 5"/>
          <p:cNvSpPr/>
          <p:nvPr/>
        </p:nvSpPr>
        <p:spPr>
          <a:xfrm>
            <a:off x="3898166" y="3007050"/>
            <a:ext cx="906087" cy="399011"/>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dirty="0"/>
              <a:t>SASB</a:t>
            </a:r>
            <a:endParaRPr lang="ko-KR" altLang="en-US" dirty="0"/>
          </a:p>
        </p:txBody>
      </p:sp>
      <p:sp>
        <p:nvSpPr>
          <p:cNvPr id="13" name="모서리가 둥근 직사각형 12"/>
          <p:cNvSpPr/>
          <p:nvPr/>
        </p:nvSpPr>
        <p:spPr>
          <a:xfrm>
            <a:off x="3728854" y="3660963"/>
            <a:ext cx="906087" cy="399011"/>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dirty="0"/>
              <a:t>TCFD</a:t>
            </a:r>
            <a:endParaRPr lang="ko-KR" altLang="en-US" dirty="0"/>
          </a:p>
        </p:txBody>
      </p:sp>
      <p:sp>
        <p:nvSpPr>
          <p:cNvPr id="14" name="모서리가 둥근 직사각형 13"/>
          <p:cNvSpPr/>
          <p:nvPr/>
        </p:nvSpPr>
        <p:spPr>
          <a:xfrm>
            <a:off x="4229252" y="4181572"/>
            <a:ext cx="906087" cy="399011"/>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dirty="0"/>
              <a:t>CDP</a:t>
            </a:r>
            <a:endParaRPr lang="ko-KR" altLang="en-US" dirty="0"/>
          </a:p>
        </p:txBody>
      </p:sp>
      <p:sp>
        <p:nvSpPr>
          <p:cNvPr id="15" name="모서리가 둥근 직사각형 14"/>
          <p:cNvSpPr/>
          <p:nvPr/>
        </p:nvSpPr>
        <p:spPr>
          <a:xfrm>
            <a:off x="4890075" y="3494558"/>
            <a:ext cx="906087" cy="399011"/>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dirty="0"/>
              <a:t>IIRC</a:t>
            </a:r>
            <a:endParaRPr lang="ko-KR" altLang="en-US" dirty="0"/>
          </a:p>
        </p:txBody>
      </p:sp>
      <p:sp>
        <p:nvSpPr>
          <p:cNvPr id="7" name="타원 6"/>
          <p:cNvSpPr/>
          <p:nvPr/>
        </p:nvSpPr>
        <p:spPr>
          <a:xfrm>
            <a:off x="3218587" y="2538152"/>
            <a:ext cx="2832710" cy="2310938"/>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7" name="모서리가 둥근 직사각형 16"/>
          <p:cNvSpPr/>
          <p:nvPr/>
        </p:nvSpPr>
        <p:spPr>
          <a:xfrm>
            <a:off x="4191276" y="2306431"/>
            <a:ext cx="906087" cy="399011"/>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dirty="0"/>
              <a:t>ISSB</a:t>
            </a:r>
            <a:endParaRPr lang="ko-KR" altLang="en-US" dirty="0"/>
          </a:p>
        </p:txBody>
      </p:sp>
      <p:sp>
        <p:nvSpPr>
          <p:cNvPr id="25" name="모서리가 둥근 직사각형 24"/>
          <p:cNvSpPr/>
          <p:nvPr/>
        </p:nvSpPr>
        <p:spPr>
          <a:xfrm>
            <a:off x="5891363" y="3497624"/>
            <a:ext cx="906087" cy="399011"/>
          </a:xfrm>
          <a:prstGeom prst="round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dirty="0"/>
              <a:t>GRI</a:t>
            </a:r>
            <a:endParaRPr lang="ko-KR" altLang="en-US" dirty="0"/>
          </a:p>
        </p:txBody>
      </p:sp>
      <p:sp>
        <p:nvSpPr>
          <p:cNvPr id="26" name="모서리가 둥근 직사각형 25"/>
          <p:cNvSpPr/>
          <p:nvPr/>
        </p:nvSpPr>
        <p:spPr>
          <a:xfrm>
            <a:off x="7014390" y="3982066"/>
            <a:ext cx="906087" cy="399011"/>
          </a:xfrm>
          <a:prstGeom prst="round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dirty="0" err="1"/>
              <a:t>UNgc</a:t>
            </a:r>
            <a:endParaRPr lang="ko-KR" altLang="en-US" dirty="0"/>
          </a:p>
        </p:txBody>
      </p:sp>
      <p:sp>
        <p:nvSpPr>
          <p:cNvPr id="8" name="직사각형 7"/>
          <p:cNvSpPr/>
          <p:nvPr/>
        </p:nvSpPr>
        <p:spPr>
          <a:xfrm>
            <a:off x="3581801" y="1875124"/>
            <a:ext cx="2200987" cy="369332"/>
          </a:xfrm>
          <a:prstGeom prst="rect">
            <a:avLst/>
          </a:prstGeom>
        </p:spPr>
        <p:txBody>
          <a:bodyPr wrap="none">
            <a:spAutoFit/>
          </a:bodyPr>
          <a:lstStyle/>
          <a:p>
            <a:r>
              <a:rPr lang="en-US" altLang="ko-KR" b="1" dirty="0">
                <a:latin typeface="+mn-ea"/>
              </a:rPr>
              <a:t>Single Materiality </a:t>
            </a:r>
            <a:endParaRPr lang="ko-KR" altLang="en-US" dirty="0"/>
          </a:p>
        </p:txBody>
      </p:sp>
      <p:sp>
        <p:nvSpPr>
          <p:cNvPr id="28" name="모서리가 둥근 직사각형 27"/>
          <p:cNvSpPr/>
          <p:nvPr/>
        </p:nvSpPr>
        <p:spPr>
          <a:xfrm>
            <a:off x="6561347" y="2872516"/>
            <a:ext cx="906087" cy="399011"/>
          </a:xfrm>
          <a:prstGeom prst="round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dirty="0"/>
              <a:t>VBA</a:t>
            </a:r>
            <a:endParaRPr lang="ko-KR" altLang="en-US" dirty="0"/>
          </a:p>
        </p:txBody>
      </p:sp>
      <p:sp>
        <p:nvSpPr>
          <p:cNvPr id="9" name="직사각형 8"/>
          <p:cNvSpPr/>
          <p:nvPr/>
        </p:nvSpPr>
        <p:spPr>
          <a:xfrm>
            <a:off x="5927442" y="1895226"/>
            <a:ext cx="2239459" cy="369332"/>
          </a:xfrm>
          <a:prstGeom prst="rect">
            <a:avLst/>
          </a:prstGeom>
        </p:spPr>
        <p:txBody>
          <a:bodyPr wrap="none">
            <a:spAutoFit/>
          </a:bodyPr>
          <a:lstStyle/>
          <a:p>
            <a:r>
              <a:rPr lang="en-US" altLang="ko-KR" b="1" dirty="0">
                <a:latin typeface="+mn-ea"/>
              </a:rPr>
              <a:t>Double Materiality</a:t>
            </a:r>
            <a:endParaRPr lang="ko-KR" altLang="en-US" dirty="0"/>
          </a:p>
        </p:txBody>
      </p:sp>
      <p:sp>
        <p:nvSpPr>
          <p:cNvPr id="31" name="타원 30"/>
          <p:cNvSpPr/>
          <p:nvPr/>
        </p:nvSpPr>
        <p:spPr>
          <a:xfrm>
            <a:off x="5657949" y="2538152"/>
            <a:ext cx="2832710" cy="2310938"/>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2" name="오른쪽 화살표 31"/>
          <p:cNvSpPr/>
          <p:nvPr/>
        </p:nvSpPr>
        <p:spPr>
          <a:xfrm>
            <a:off x="2695961" y="5234661"/>
            <a:ext cx="249382" cy="473825"/>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3" name="TextBox 32"/>
          <p:cNvSpPr txBox="1"/>
          <p:nvPr/>
        </p:nvSpPr>
        <p:spPr>
          <a:xfrm>
            <a:off x="3064289" y="5179187"/>
            <a:ext cx="6187548" cy="584775"/>
          </a:xfrm>
          <a:prstGeom prst="rect">
            <a:avLst/>
          </a:prstGeom>
          <a:noFill/>
        </p:spPr>
        <p:txBody>
          <a:bodyPr wrap="square" rtlCol="0">
            <a:spAutoFit/>
          </a:bodyPr>
          <a:lstStyle/>
          <a:p>
            <a:r>
              <a:rPr lang="en-US" altLang="ko-KR" sz="1600" b="1" dirty="0"/>
              <a:t>ESG </a:t>
            </a:r>
            <a:r>
              <a:rPr lang="ko-KR" altLang="en-US" sz="1600" b="1" dirty="0"/>
              <a:t>중심은 투자자와 기후변화</a:t>
            </a:r>
            <a:r>
              <a:rPr lang="en-US" altLang="ko-KR" sz="1600" b="1" dirty="0"/>
              <a:t>. </a:t>
            </a:r>
            <a:r>
              <a:rPr lang="ko-KR" altLang="en-US" sz="1600" b="1" dirty="0"/>
              <a:t>글로벌 표준은 </a:t>
            </a:r>
            <a:r>
              <a:rPr lang="en-US" altLang="ko-KR" sz="1600" b="1" dirty="0"/>
              <a:t>IFRS</a:t>
            </a:r>
            <a:r>
              <a:rPr lang="ko-KR" altLang="en-US" sz="1600" b="1" dirty="0"/>
              <a:t>에서 정해 줌</a:t>
            </a:r>
            <a:r>
              <a:rPr lang="en-US" altLang="ko-KR" sz="1600" b="1" dirty="0"/>
              <a:t>. </a:t>
            </a:r>
          </a:p>
          <a:p>
            <a:r>
              <a:rPr lang="en-US" altLang="ko-KR" sz="1600" b="1" dirty="0"/>
              <a:t>GRI, </a:t>
            </a:r>
            <a:r>
              <a:rPr lang="ko-KR" altLang="en-US" sz="1600" b="1" dirty="0"/>
              <a:t>한국기업지배구조원 지표</a:t>
            </a:r>
            <a:r>
              <a:rPr lang="en-US" altLang="ko-KR" sz="1600" b="1" dirty="0"/>
              <a:t> </a:t>
            </a:r>
            <a:r>
              <a:rPr lang="ko-KR" altLang="en-US" sz="1600" b="1" dirty="0"/>
              <a:t>등이 중심이 아님</a:t>
            </a:r>
            <a:r>
              <a:rPr lang="en-US" altLang="ko-KR" sz="1600" b="1" dirty="0"/>
              <a:t>. </a:t>
            </a:r>
            <a:endParaRPr lang="ko-KR" altLang="en-US" sz="1600" b="1" dirty="0"/>
          </a:p>
        </p:txBody>
      </p:sp>
      <p:cxnSp>
        <p:nvCxnSpPr>
          <p:cNvPr id="24" name="직선 연결선 23">
            <a:extLst>
              <a:ext uri="{FF2B5EF4-FFF2-40B4-BE49-F238E27FC236}">
                <a16:creationId xmlns:a16="http://schemas.microsoft.com/office/drawing/2014/main" id="{16D793E6-FE01-4F03-B0E6-AF1DC273EA74}"/>
              </a:ext>
            </a:extLst>
          </p:cNvPr>
          <p:cNvCxnSpPr>
            <a:cxnSpLocks/>
          </p:cNvCxnSpPr>
          <p:nvPr/>
        </p:nvCxnSpPr>
        <p:spPr>
          <a:xfrm flipH="1">
            <a:off x="2463800" y="588203"/>
            <a:ext cx="9036050" cy="31673"/>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27" name="직사각형 26">
            <a:extLst>
              <a:ext uri="{FF2B5EF4-FFF2-40B4-BE49-F238E27FC236}">
                <a16:creationId xmlns:a16="http://schemas.microsoft.com/office/drawing/2014/main" id="{1F062AD6-19C2-4D3E-A10C-2849956713D3}"/>
              </a:ext>
            </a:extLst>
          </p:cNvPr>
          <p:cNvSpPr/>
          <p:nvPr/>
        </p:nvSpPr>
        <p:spPr>
          <a:xfrm>
            <a:off x="2406650" y="1802161"/>
            <a:ext cx="6999485" cy="3200516"/>
          </a:xfrm>
          <a:prstGeom prst="rect">
            <a:avLst/>
          </a:prstGeom>
          <a:no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297888455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슬라이드 번호 개체 틀 3">
            <a:extLst>
              <a:ext uri="{FF2B5EF4-FFF2-40B4-BE49-F238E27FC236}">
                <a16:creationId xmlns:a16="http://schemas.microsoft.com/office/drawing/2014/main" id="{DEF13E79-61E3-4454-B0F5-D862567F80FC}"/>
              </a:ext>
            </a:extLst>
          </p:cNvPr>
          <p:cNvSpPr>
            <a:spLocks noGrp="1"/>
          </p:cNvSpPr>
          <p:nvPr>
            <p:ph type="sldNum" sz="quarter" idx="12"/>
          </p:nvPr>
        </p:nvSpPr>
        <p:spPr>
          <a:xfrm>
            <a:off x="8610600" y="6356350"/>
            <a:ext cx="2743200" cy="365125"/>
          </a:xfrm>
        </p:spPr>
        <p:txBody>
          <a:bodyPr/>
          <a:lstStyle/>
          <a:p>
            <a:fld id="{742C9348-5ACF-40B9-901F-7F0003B996B9}" type="slidenum">
              <a:rPr lang="ko-KR" altLang="en-US" smtClean="0"/>
              <a:t>44</a:t>
            </a:fld>
            <a:endParaRPr lang="ko-KR" altLang="en-US" dirty="0"/>
          </a:p>
        </p:txBody>
      </p:sp>
      <p:sp>
        <p:nvSpPr>
          <p:cNvPr id="21" name="직사각형 20">
            <a:extLst>
              <a:ext uri="{FF2B5EF4-FFF2-40B4-BE49-F238E27FC236}">
                <a16:creationId xmlns:a16="http://schemas.microsoft.com/office/drawing/2014/main" id="{1353836F-B0BF-408A-9ECA-4BAF89DFC538}"/>
              </a:ext>
            </a:extLst>
          </p:cNvPr>
          <p:cNvSpPr/>
          <p:nvPr/>
        </p:nvSpPr>
        <p:spPr>
          <a:xfrm>
            <a:off x="929470" y="303295"/>
            <a:ext cx="4094216" cy="454292"/>
          </a:xfrm>
          <a:prstGeom prst="rect">
            <a:avLst/>
          </a:prstGeom>
        </p:spPr>
        <p:txBody>
          <a:bodyPr wrap="square">
            <a:spAutoFit/>
          </a:bodyPr>
          <a:lstStyle/>
          <a:p>
            <a:pPr>
              <a:lnSpc>
                <a:spcPct val="150000"/>
              </a:lnSpc>
            </a:pPr>
            <a:r>
              <a:rPr lang="ko-KR" altLang="en-US" b="1" dirty="0">
                <a:latin typeface="+mn-ea"/>
                <a:cs typeface="Times New Roman" pitchFamily="18" charset="0"/>
              </a:rPr>
              <a:t>이니셔티브</a:t>
            </a:r>
          </a:p>
        </p:txBody>
      </p:sp>
      <p:sp>
        <p:nvSpPr>
          <p:cNvPr id="22" name="직사각형 21">
            <a:extLst>
              <a:ext uri="{FF2B5EF4-FFF2-40B4-BE49-F238E27FC236}">
                <a16:creationId xmlns:a16="http://schemas.microsoft.com/office/drawing/2014/main" id="{F140986D-4E74-4C9F-B86D-ECBB45CB4F38}"/>
              </a:ext>
            </a:extLst>
          </p:cNvPr>
          <p:cNvSpPr/>
          <p:nvPr/>
        </p:nvSpPr>
        <p:spPr>
          <a:xfrm>
            <a:off x="503808" y="208614"/>
            <a:ext cx="495649" cy="585288"/>
          </a:xfrm>
          <a:prstGeom prst="rect">
            <a:avLst/>
          </a:prstGeom>
        </p:spPr>
        <p:txBody>
          <a:bodyPr wrap="none">
            <a:spAutoFit/>
          </a:bodyPr>
          <a:lstStyle/>
          <a:p>
            <a:pPr>
              <a:lnSpc>
                <a:spcPct val="150000"/>
              </a:lnSpc>
            </a:pPr>
            <a:r>
              <a:rPr lang="en-US" altLang="ko-KR" sz="2426" b="1" dirty="0">
                <a:solidFill>
                  <a:schemeClr val="bg1">
                    <a:lumMod val="75000"/>
                  </a:schemeClr>
                </a:solidFill>
                <a:latin typeface="Times New Roman" pitchFamily="18" charset="0"/>
                <a:ea typeface="맑은 고딕" pitchFamily="50" charset="-127"/>
                <a:cs typeface="Times New Roman" pitchFamily="18" charset="0"/>
              </a:rPr>
              <a:t>0</a:t>
            </a:r>
            <a:r>
              <a:rPr lang="en-US" altLang="ko-KR" sz="2426" b="1" dirty="0">
                <a:solidFill>
                  <a:srgbClr val="C00000"/>
                </a:solidFill>
                <a:latin typeface="Times New Roman" pitchFamily="18" charset="0"/>
                <a:ea typeface="맑은 고딕" pitchFamily="50" charset="-127"/>
                <a:cs typeface="Times New Roman" pitchFamily="18" charset="0"/>
              </a:rPr>
              <a:t>2</a:t>
            </a:r>
          </a:p>
        </p:txBody>
      </p:sp>
      <p:pic>
        <p:nvPicPr>
          <p:cNvPr id="11" name="Picture 0"/>
          <p:cNvPicPr>
            <a:picLocks noChangeAspect="1"/>
          </p:cNvPicPr>
          <p:nvPr/>
        </p:nvPicPr>
        <p:blipFill>
          <a:blip r:embed="rId2"/>
          <a:srcRect l="1925" t="9964" r="6563" b="5330"/>
          <a:stretch>
            <a:fillRect/>
          </a:stretch>
        </p:blipFill>
        <p:spPr>
          <a:xfrm>
            <a:off x="2441734" y="1725618"/>
            <a:ext cx="7308532" cy="3923093"/>
          </a:xfrm>
          <a:prstGeom prst="rect">
            <a:avLst/>
          </a:prstGeom>
          <a:noFill/>
          <a:ln>
            <a:noFill/>
          </a:ln>
          <a:effectLst/>
        </p:spPr>
      </p:pic>
      <p:sp>
        <p:nvSpPr>
          <p:cNvPr id="12" name="직사각형 11"/>
          <p:cNvSpPr/>
          <p:nvPr/>
        </p:nvSpPr>
        <p:spPr>
          <a:xfrm>
            <a:off x="3110420" y="2157666"/>
            <a:ext cx="1584176" cy="2134593"/>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3" name="직사각형 12"/>
          <p:cNvSpPr/>
          <p:nvPr/>
        </p:nvSpPr>
        <p:spPr>
          <a:xfrm>
            <a:off x="5176522" y="4326433"/>
            <a:ext cx="1872208" cy="384765"/>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직사각형 9">
            <a:extLst>
              <a:ext uri="{FF2B5EF4-FFF2-40B4-BE49-F238E27FC236}">
                <a16:creationId xmlns:a16="http://schemas.microsoft.com/office/drawing/2014/main" id="{E64A2856-42E0-466F-BBE6-31B621740AC7}"/>
              </a:ext>
            </a:extLst>
          </p:cNvPr>
          <p:cNvSpPr/>
          <p:nvPr/>
        </p:nvSpPr>
        <p:spPr>
          <a:xfrm>
            <a:off x="751632" y="1085737"/>
            <a:ext cx="8928992" cy="369332"/>
          </a:xfrm>
          <a:prstGeom prst="rect">
            <a:avLst/>
          </a:prstGeom>
        </p:spPr>
        <p:txBody>
          <a:bodyPr wrap="square">
            <a:spAutoFit/>
          </a:bodyPr>
          <a:lstStyle/>
          <a:p>
            <a:pPr>
              <a:defRPr/>
            </a:pPr>
            <a:r>
              <a:rPr lang="ko-KR" altLang="en-US" b="1" kern="0" dirty="0">
                <a:solidFill>
                  <a:srgbClr val="000000"/>
                </a:solidFill>
                <a:latin typeface="휴먼명조"/>
                <a:ea typeface="휴먼명조"/>
              </a:rPr>
              <a:t>□ </a:t>
            </a:r>
            <a:r>
              <a:rPr lang="en-US" altLang="ko-KR" b="1" kern="0" dirty="0">
                <a:solidFill>
                  <a:srgbClr val="000000"/>
                </a:solidFill>
                <a:latin typeface="+mj-lt"/>
                <a:ea typeface="휴먼명조"/>
              </a:rPr>
              <a:t>TCFD</a:t>
            </a:r>
            <a:endParaRPr lang="ko-KR" altLang="en-US" b="1" dirty="0">
              <a:solidFill>
                <a:srgbClr val="FF0000"/>
              </a:solidFill>
              <a:latin typeface="+mj-lt"/>
            </a:endParaRPr>
          </a:p>
        </p:txBody>
      </p:sp>
      <p:cxnSp>
        <p:nvCxnSpPr>
          <p:cNvPr id="14" name="직선 연결선 13">
            <a:extLst>
              <a:ext uri="{FF2B5EF4-FFF2-40B4-BE49-F238E27FC236}">
                <a16:creationId xmlns:a16="http://schemas.microsoft.com/office/drawing/2014/main" id="{5FE2898C-E0D3-4E14-A7D3-A46F52BF4F11}"/>
              </a:ext>
            </a:extLst>
          </p:cNvPr>
          <p:cNvCxnSpPr>
            <a:cxnSpLocks/>
          </p:cNvCxnSpPr>
          <p:nvPr/>
        </p:nvCxnSpPr>
        <p:spPr>
          <a:xfrm flipH="1">
            <a:off x="2705100" y="588203"/>
            <a:ext cx="8794750" cy="30827"/>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880460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슬라이드 번호 개체 틀 3">
            <a:extLst>
              <a:ext uri="{FF2B5EF4-FFF2-40B4-BE49-F238E27FC236}">
                <a16:creationId xmlns:a16="http://schemas.microsoft.com/office/drawing/2014/main" id="{DEF13E79-61E3-4454-B0F5-D862567F80FC}"/>
              </a:ext>
            </a:extLst>
          </p:cNvPr>
          <p:cNvSpPr>
            <a:spLocks noGrp="1"/>
          </p:cNvSpPr>
          <p:nvPr>
            <p:ph type="sldNum" sz="quarter" idx="12"/>
          </p:nvPr>
        </p:nvSpPr>
        <p:spPr>
          <a:xfrm>
            <a:off x="8610600" y="6356350"/>
            <a:ext cx="2743200" cy="365125"/>
          </a:xfrm>
        </p:spPr>
        <p:txBody>
          <a:bodyPr/>
          <a:lstStyle/>
          <a:p>
            <a:fld id="{742C9348-5ACF-40B9-901F-7F0003B996B9}" type="slidenum">
              <a:rPr lang="ko-KR" altLang="en-US" smtClean="0"/>
              <a:t>45</a:t>
            </a:fld>
            <a:endParaRPr lang="ko-KR" altLang="en-US" dirty="0"/>
          </a:p>
        </p:txBody>
      </p:sp>
      <p:sp>
        <p:nvSpPr>
          <p:cNvPr id="21" name="직사각형 20">
            <a:extLst>
              <a:ext uri="{FF2B5EF4-FFF2-40B4-BE49-F238E27FC236}">
                <a16:creationId xmlns:a16="http://schemas.microsoft.com/office/drawing/2014/main" id="{1353836F-B0BF-408A-9ECA-4BAF89DFC538}"/>
              </a:ext>
            </a:extLst>
          </p:cNvPr>
          <p:cNvSpPr/>
          <p:nvPr/>
        </p:nvSpPr>
        <p:spPr>
          <a:xfrm>
            <a:off x="929470" y="303295"/>
            <a:ext cx="4094216" cy="454292"/>
          </a:xfrm>
          <a:prstGeom prst="rect">
            <a:avLst/>
          </a:prstGeom>
        </p:spPr>
        <p:txBody>
          <a:bodyPr wrap="square">
            <a:spAutoFit/>
          </a:bodyPr>
          <a:lstStyle/>
          <a:p>
            <a:pPr>
              <a:lnSpc>
                <a:spcPct val="150000"/>
              </a:lnSpc>
            </a:pPr>
            <a:r>
              <a:rPr lang="ko-KR" altLang="en-US" b="1" dirty="0">
                <a:latin typeface="+mn-ea"/>
                <a:cs typeface="Times New Roman" pitchFamily="18" charset="0"/>
              </a:rPr>
              <a:t>이니셔티브</a:t>
            </a:r>
          </a:p>
        </p:txBody>
      </p:sp>
      <p:sp>
        <p:nvSpPr>
          <p:cNvPr id="22" name="직사각형 21">
            <a:extLst>
              <a:ext uri="{FF2B5EF4-FFF2-40B4-BE49-F238E27FC236}">
                <a16:creationId xmlns:a16="http://schemas.microsoft.com/office/drawing/2014/main" id="{F140986D-4E74-4C9F-B86D-ECBB45CB4F38}"/>
              </a:ext>
            </a:extLst>
          </p:cNvPr>
          <p:cNvSpPr/>
          <p:nvPr/>
        </p:nvSpPr>
        <p:spPr>
          <a:xfrm>
            <a:off x="503808" y="208614"/>
            <a:ext cx="495649" cy="585288"/>
          </a:xfrm>
          <a:prstGeom prst="rect">
            <a:avLst/>
          </a:prstGeom>
        </p:spPr>
        <p:txBody>
          <a:bodyPr wrap="none">
            <a:spAutoFit/>
          </a:bodyPr>
          <a:lstStyle/>
          <a:p>
            <a:pPr>
              <a:lnSpc>
                <a:spcPct val="150000"/>
              </a:lnSpc>
            </a:pPr>
            <a:r>
              <a:rPr lang="en-US" altLang="ko-KR" sz="2426" b="1" dirty="0">
                <a:solidFill>
                  <a:schemeClr val="bg1">
                    <a:lumMod val="75000"/>
                  </a:schemeClr>
                </a:solidFill>
                <a:latin typeface="Times New Roman" pitchFamily="18" charset="0"/>
                <a:ea typeface="맑은 고딕" pitchFamily="50" charset="-127"/>
                <a:cs typeface="Times New Roman" pitchFamily="18" charset="0"/>
              </a:rPr>
              <a:t>0</a:t>
            </a:r>
            <a:r>
              <a:rPr lang="en-US" altLang="ko-KR" sz="2426" b="1" dirty="0">
                <a:solidFill>
                  <a:srgbClr val="C00000"/>
                </a:solidFill>
                <a:latin typeface="Times New Roman" pitchFamily="18" charset="0"/>
                <a:ea typeface="맑은 고딕" pitchFamily="50" charset="-127"/>
                <a:cs typeface="Times New Roman" pitchFamily="18" charset="0"/>
              </a:rPr>
              <a:t>2</a:t>
            </a:r>
          </a:p>
        </p:txBody>
      </p:sp>
      <p:pic>
        <p:nvPicPr>
          <p:cNvPr id="10" name="Picture 3"/>
          <p:cNvPicPr>
            <a:picLocks noChangeAspect="1"/>
          </p:cNvPicPr>
          <p:nvPr/>
        </p:nvPicPr>
        <p:blipFill>
          <a:blip r:embed="rId2"/>
          <a:stretch>
            <a:fillRect/>
          </a:stretch>
        </p:blipFill>
        <p:spPr>
          <a:xfrm>
            <a:off x="1890938" y="1604375"/>
            <a:ext cx="8241849" cy="4705505"/>
          </a:xfrm>
          <a:prstGeom prst="rect">
            <a:avLst/>
          </a:prstGeom>
          <a:noFill/>
          <a:ln>
            <a:noFill/>
          </a:ln>
          <a:effectLst/>
        </p:spPr>
      </p:pic>
      <p:sp>
        <p:nvSpPr>
          <p:cNvPr id="14" name="직사각형 13"/>
          <p:cNvSpPr/>
          <p:nvPr/>
        </p:nvSpPr>
        <p:spPr>
          <a:xfrm>
            <a:off x="2699493" y="1840222"/>
            <a:ext cx="7433293" cy="739415"/>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5" name="직사각형 14"/>
          <p:cNvSpPr/>
          <p:nvPr/>
        </p:nvSpPr>
        <p:spPr>
          <a:xfrm>
            <a:off x="2713947" y="3443734"/>
            <a:ext cx="7418840" cy="864096"/>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1" name="직사각형 10">
            <a:extLst>
              <a:ext uri="{FF2B5EF4-FFF2-40B4-BE49-F238E27FC236}">
                <a16:creationId xmlns:a16="http://schemas.microsoft.com/office/drawing/2014/main" id="{34919FA7-1C48-407A-B453-B673B55EDAB3}"/>
              </a:ext>
            </a:extLst>
          </p:cNvPr>
          <p:cNvSpPr/>
          <p:nvPr/>
        </p:nvSpPr>
        <p:spPr>
          <a:xfrm>
            <a:off x="751632" y="1085737"/>
            <a:ext cx="8928992" cy="369332"/>
          </a:xfrm>
          <a:prstGeom prst="rect">
            <a:avLst/>
          </a:prstGeom>
        </p:spPr>
        <p:txBody>
          <a:bodyPr wrap="square">
            <a:spAutoFit/>
          </a:bodyPr>
          <a:lstStyle/>
          <a:p>
            <a:pPr>
              <a:defRPr/>
            </a:pPr>
            <a:r>
              <a:rPr lang="ko-KR" altLang="en-US" b="1" kern="0" dirty="0">
                <a:solidFill>
                  <a:srgbClr val="000000"/>
                </a:solidFill>
                <a:latin typeface="휴먼명조"/>
                <a:ea typeface="휴먼명조"/>
              </a:rPr>
              <a:t>□ </a:t>
            </a:r>
            <a:r>
              <a:rPr lang="en-US" altLang="ko-KR" b="1" kern="0" dirty="0">
                <a:solidFill>
                  <a:srgbClr val="000000"/>
                </a:solidFill>
                <a:latin typeface="+mj-lt"/>
                <a:ea typeface="휴먼명조"/>
              </a:rPr>
              <a:t>TCFD</a:t>
            </a:r>
            <a:endParaRPr lang="ko-KR" altLang="en-US" b="1" dirty="0">
              <a:solidFill>
                <a:srgbClr val="FF0000"/>
              </a:solidFill>
              <a:latin typeface="+mj-lt"/>
            </a:endParaRPr>
          </a:p>
        </p:txBody>
      </p:sp>
      <p:cxnSp>
        <p:nvCxnSpPr>
          <p:cNvPr id="12" name="직선 연결선 11">
            <a:extLst>
              <a:ext uri="{FF2B5EF4-FFF2-40B4-BE49-F238E27FC236}">
                <a16:creationId xmlns:a16="http://schemas.microsoft.com/office/drawing/2014/main" id="{01354B19-98D7-4743-8C2C-90641FAA1A46}"/>
              </a:ext>
            </a:extLst>
          </p:cNvPr>
          <p:cNvCxnSpPr>
            <a:cxnSpLocks/>
          </p:cNvCxnSpPr>
          <p:nvPr/>
        </p:nvCxnSpPr>
        <p:spPr>
          <a:xfrm flipH="1">
            <a:off x="2705100" y="588203"/>
            <a:ext cx="8794750" cy="30827"/>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427173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슬라이드 번호 개체 틀 3">
            <a:extLst>
              <a:ext uri="{FF2B5EF4-FFF2-40B4-BE49-F238E27FC236}">
                <a16:creationId xmlns:a16="http://schemas.microsoft.com/office/drawing/2014/main" id="{DEF13E79-61E3-4454-B0F5-D862567F80FC}"/>
              </a:ext>
            </a:extLst>
          </p:cNvPr>
          <p:cNvSpPr>
            <a:spLocks noGrp="1"/>
          </p:cNvSpPr>
          <p:nvPr>
            <p:ph type="sldNum" sz="quarter" idx="12"/>
          </p:nvPr>
        </p:nvSpPr>
        <p:spPr>
          <a:xfrm>
            <a:off x="8610600" y="6356350"/>
            <a:ext cx="2743200" cy="365125"/>
          </a:xfrm>
        </p:spPr>
        <p:txBody>
          <a:bodyPr/>
          <a:lstStyle/>
          <a:p>
            <a:fld id="{742C9348-5ACF-40B9-901F-7F0003B996B9}" type="slidenum">
              <a:rPr lang="ko-KR" altLang="en-US" smtClean="0"/>
              <a:t>46</a:t>
            </a:fld>
            <a:endParaRPr lang="ko-KR" altLang="en-US" dirty="0"/>
          </a:p>
        </p:txBody>
      </p:sp>
      <p:sp>
        <p:nvSpPr>
          <p:cNvPr id="21" name="직사각형 20">
            <a:extLst>
              <a:ext uri="{FF2B5EF4-FFF2-40B4-BE49-F238E27FC236}">
                <a16:creationId xmlns:a16="http://schemas.microsoft.com/office/drawing/2014/main" id="{1353836F-B0BF-408A-9ECA-4BAF89DFC538}"/>
              </a:ext>
            </a:extLst>
          </p:cNvPr>
          <p:cNvSpPr/>
          <p:nvPr/>
        </p:nvSpPr>
        <p:spPr>
          <a:xfrm>
            <a:off x="929470" y="303295"/>
            <a:ext cx="4094216" cy="454292"/>
          </a:xfrm>
          <a:prstGeom prst="rect">
            <a:avLst/>
          </a:prstGeom>
        </p:spPr>
        <p:txBody>
          <a:bodyPr wrap="square">
            <a:spAutoFit/>
          </a:bodyPr>
          <a:lstStyle/>
          <a:p>
            <a:pPr>
              <a:lnSpc>
                <a:spcPct val="150000"/>
              </a:lnSpc>
            </a:pPr>
            <a:r>
              <a:rPr lang="ko-KR" altLang="en-US" b="1" dirty="0">
                <a:latin typeface="+mn-ea"/>
                <a:cs typeface="Times New Roman" pitchFamily="18" charset="0"/>
              </a:rPr>
              <a:t>이니셔티브</a:t>
            </a:r>
          </a:p>
        </p:txBody>
      </p:sp>
      <p:sp>
        <p:nvSpPr>
          <p:cNvPr id="22" name="직사각형 21">
            <a:extLst>
              <a:ext uri="{FF2B5EF4-FFF2-40B4-BE49-F238E27FC236}">
                <a16:creationId xmlns:a16="http://schemas.microsoft.com/office/drawing/2014/main" id="{F140986D-4E74-4C9F-B86D-ECBB45CB4F38}"/>
              </a:ext>
            </a:extLst>
          </p:cNvPr>
          <p:cNvSpPr/>
          <p:nvPr/>
        </p:nvSpPr>
        <p:spPr>
          <a:xfrm>
            <a:off x="503808" y="208614"/>
            <a:ext cx="495649" cy="585288"/>
          </a:xfrm>
          <a:prstGeom prst="rect">
            <a:avLst/>
          </a:prstGeom>
        </p:spPr>
        <p:txBody>
          <a:bodyPr wrap="none">
            <a:spAutoFit/>
          </a:bodyPr>
          <a:lstStyle/>
          <a:p>
            <a:pPr>
              <a:lnSpc>
                <a:spcPct val="150000"/>
              </a:lnSpc>
            </a:pPr>
            <a:r>
              <a:rPr lang="en-US" altLang="ko-KR" sz="2426" b="1" dirty="0">
                <a:solidFill>
                  <a:schemeClr val="bg1">
                    <a:lumMod val="75000"/>
                  </a:schemeClr>
                </a:solidFill>
                <a:latin typeface="Times New Roman" pitchFamily="18" charset="0"/>
                <a:ea typeface="맑은 고딕" pitchFamily="50" charset="-127"/>
                <a:cs typeface="Times New Roman" pitchFamily="18" charset="0"/>
              </a:rPr>
              <a:t>0</a:t>
            </a:r>
            <a:r>
              <a:rPr lang="en-US" altLang="ko-KR" sz="2426" b="1" dirty="0">
                <a:solidFill>
                  <a:srgbClr val="C00000"/>
                </a:solidFill>
                <a:latin typeface="Times New Roman" pitchFamily="18" charset="0"/>
                <a:ea typeface="맑은 고딕" pitchFamily="50" charset="-127"/>
                <a:cs typeface="Times New Roman" pitchFamily="18" charset="0"/>
              </a:rPr>
              <a:t>2</a:t>
            </a:r>
          </a:p>
        </p:txBody>
      </p:sp>
      <p:pic>
        <p:nvPicPr>
          <p:cNvPr id="11" name="그림 10"/>
          <p:cNvPicPr>
            <a:picLocks noChangeAspect="1"/>
          </p:cNvPicPr>
          <p:nvPr/>
        </p:nvPicPr>
        <p:blipFill>
          <a:blip r:embed="rId2"/>
          <a:stretch>
            <a:fillRect/>
          </a:stretch>
        </p:blipFill>
        <p:spPr>
          <a:xfrm>
            <a:off x="1311267" y="1443617"/>
            <a:ext cx="4844175" cy="4936738"/>
          </a:xfrm>
          <a:prstGeom prst="rect">
            <a:avLst/>
          </a:prstGeom>
        </p:spPr>
      </p:pic>
      <p:sp>
        <p:nvSpPr>
          <p:cNvPr id="12" name="직사각형 11"/>
          <p:cNvSpPr/>
          <p:nvPr/>
        </p:nvSpPr>
        <p:spPr>
          <a:xfrm>
            <a:off x="1352550" y="5188648"/>
            <a:ext cx="4737100" cy="1155002"/>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3" name="순서도: 추출 12"/>
          <p:cNvSpPr/>
          <p:nvPr/>
        </p:nvSpPr>
        <p:spPr>
          <a:xfrm rot="5400000">
            <a:off x="5795121" y="5672274"/>
            <a:ext cx="1152128" cy="216024"/>
          </a:xfrm>
          <a:prstGeom prst="flowChartExtra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4" name="직사각형 13">
            <a:extLst>
              <a:ext uri="{FF2B5EF4-FFF2-40B4-BE49-F238E27FC236}">
                <a16:creationId xmlns:a16="http://schemas.microsoft.com/office/drawing/2014/main" id="{836B61C0-4959-49BD-8C0B-4305B92C4CD8}"/>
              </a:ext>
            </a:extLst>
          </p:cNvPr>
          <p:cNvSpPr/>
          <p:nvPr/>
        </p:nvSpPr>
        <p:spPr>
          <a:xfrm>
            <a:off x="6715077" y="5334101"/>
            <a:ext cx="3983020" cy="864096"/>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1400" dirty="0" err="1">
                <a:solidFill>
                  <a:schemeClr val="tx1"/>
                </a:solidFill>
              </a:rPr>
              <a:t>발생수치</a:t>
            </a:r>
            <a:r>
              <a:rPr lang="en-US" altLang="ko-KR" sz="1400" dirty="0">
                <a:solidFill>
                  <a:schemeClr val="tx1"/>
                </a:solidFill>
              </a:rPr>
              <a:t>(</a:t>
            </a:r>
            <a:r>
              <a:rPr lang="ko-KR" altLang="en-US" sz="1400" dirty="0">
                <a:solidFill>
                  <a:schemeClr val="tx1"/>
                </a:solidFill>
              </a:rPr>
              <a:t>과거</a:t>
            </a:r>
            <a:r>
              <a:rPr lang="en-US" altLang="ko-KR" sz="1400" dirty="0">
                <a:solidFill>
                  <a:schemeClr val="tx1"/>
                </a:solidFill>
              </a:rPr>
              <a:t>)</a:t>
            </a:r>
            <a:r>
              <a:rPr lang="ko-KR" altLang="en-US" sz="1400" dirty="0">
                <a:solidFill>
                  <a:schemeClr val="tx1"/>
                </a:solidFill>
              </a:rPr>
              <a:t>와 </a:t>
            </a:r>
            <a:r>
              <a:rPr lang="ko-KR" altLang="en-US" sz="1400" dirty="0" err="1">
                <a:solidFill>
                  <a:schemeClr val="tx1"/>
                </a:solidFill>
              </a:rPr>
              <a:t>목표수치</a:t>
            </a:r>
            <a:r>
              <a:rPr lang="en-US" altLang="ko-KR" sz="1400" dirty="0">
                <a:solidFill>
                  <a:schemeClr val="tx1"/>
                </a:solidFill>
              </a:rPr>
              <a:t>(</a:t>
            </a:r>
            <a:r>
              <a:rPr lang="ko-KR" altLang="en-US" sz="1400" dirty="0">
                <a:solidFill>
                  <a:schemeClr val="tx1"/>
                </a:solidFill>
              </a:rPr>
              <a:t>미래</a:t>
            </a:r>
            <a:r>
              <a:rPr lang="en-US" altLang="ko-KR" sz="1400" dirty="0">
                <a:solidFill>
                  <a:schemeClr val="tx1"/>
                </a:solidFill>
              </a:rPr>
              <a:t>)</a:t>
            </a:r>
            <a:r>
              <a:rPr lang="ko-KR" altLang="en-US" sz="1400" dirty="0">
                <a:solidFill>
                  <a:schemeClr val="tx1"/>
                </a:solidFill>
              </a:rPr>
              <a:t>를 모두 발표하여</a:t>
            </a:r>
            <a:r>
              <a:rPr lang="en-US" altLang="ko-KR" sz="1400" dirty="0">
                <a:solidFill>
                  <a:schemeClr val="tx1"/>
                </a:solidFill>
              </a:rPr>
              <a:t>, </a:t>
            </a:r>
            <a:r>
              <a:rPr lang="ko-KR" altLang="en-US" sz="1400" dirty="0">
                <a:solidFill>
                  <a:schemeClr val="tx1"/>
                </a:solidFill>
              </a:rPr>
              <a:t>투자자에 유용한 정보 제공</a:t>
            </a:r>
            <a:r>
              <a:rPr lang="en-US" altLang="ko-KR" sz="1400" dirty="0">
                <a:solidFill>
                  <a:schemeClr val="tx1"/>
                </a:solidFill>
              </a:rPr>
              <a:t>. </a:t>
            </a:r>
            <a:r>
              <a:rPr lang="ko-KR" altLang="en-US" sz="1400" dirty="0" err="1">
                <a:solidFill>
                  <a:schemeClr val="tx1"/>
                </a:solidFill>
              </a:rPr>
              <a:t>목표수치의</a:t>
            </a:r>
            <a:r>
              <a:rPr lang="ko-KR" altLang="en-US" sz="1400" dirty="0">
                <a:solidFill>
                  <a:schemeClr val="tx1"/>
                </a:solidFill>
              </a:rPr>
              <a:t> 가능성 여부는 투자자가 판단</a:t>
            </a:r>
            <a:r>
              <a:rPr lang="en-US" altLang="ko-KR" sz="1400" dirty="0">
                <a:solidFill>
                  <a:schemeClr val="tx1"/>
                </a:solidFill>
              </a:rPr>
              <a:t>. </a:t>
            </a:r>
          </a:p>
        </p:txBody>
      </p:sp>
      <p:sp>
        <p:nvSpPr>
          <p:cNvPr id="15" name="직사각형 14">
            <a:extLst>
              <a:ext uri="{FF2B5EF4-FFF2-40B4-BE49-F238E27FC236}">
                <a16:creationId xmlns:a16="http://schemas.microsoft.com/office/drawing/2014/main" id="{2725C0FE-0D06-4567-BE7D-8AA4A7B4645E}"/>
              </a:ext>
            </a:extLst>
          </p:cNvPr>
          <p:cNvSpPr/>
          <p:nvPr/>
        </p:nvSpPr>
        <p:spPr>
          <a:xfrm>
            <a:off x="751632" y="1085737"/>
            <a:ext cx="8928992" cy="369332"/>
          </a:xfrm>
          <a:prstGeom prst="rect">
            <a:avLst/>
          </a:prstGeom>
        </p:spPr>
        <p:txBody>
          <a:bodyPr wrap="square">
            <a:spAutoFit/>
          </a:bodyPr>
          <a:lstStyle/>
          <a:p>
            <a:pPr>
              <a:defRPr/>
            </a:pPr>
            <a:r>
              <a:rPr lang="ko-KR" altLang="en-US" b="1" kern="0" dirty="0">
                <a:solidFill>
                  <a:srgbClr val="000000"/>
                </a:solidFill>
                <a:latin typeface="휴먼명조"/>
                <a:ea typeface="휴먼명조"/>
              </a:rPr>
              <a:t>□ </a:t>
            </a:r>
            <a:r>
              <a:rPr lang="en-US" altLang="ko-KR" b="1" kern="0" dirty="0">
                <a:solidFill>
                  <a:srgbClr val="000000"/>
                </a:solidFill>
                <a:latin typeface="+mj-lt"/>
                <a:ea typeface="휴먼명조"/>
              </a:rPr>
              <a:t>TCFD</a:t>
            </a:r>
            <a:endParaRPr lang="ko-KR" altLang="en-US" b="1" dirty="0">
              <a:solidFill>
                <a:srgbClr val="FF0000"/>
              </a:solidFill>
              <a:latin typeface="+mj-lt"/>
            </a:endParaRPr>
          </a:p>
        </p:txBody>
      </p:sp>
      <p:cxnSp>
        <p:nvCxnSpPr>
          <p:cNvPr id="16" name="직선 연결선 15">
            <a:extLst>
              <a:ext uri="{FF2B5EF4-FFF2-40B4-BE49-F238E27FC236}">
                <a16:creationId xmlns:a16="http://schemas.microsoft.com/office/drawing/2014/main" id="{B5DBC4C9-63B3-4173-ABCF-30AF03AC460E}"/>
              </a:ext>
            </a:extLst>
          </p:cNvPr>
          <p:cNvCxnSpPr>
            <a:cxnSpLocks/>
          </p:cNvCxnSpPr>
          <p:nvPr/>
        </p:nvCxnSpPr>
        <p:spPr>
          <a:xfrm flipH="1">
            <a:off x="2705100" y="588203"/>
            <a:ext cx="8794750" cy="30827"/>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951342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2"/>
          <p:cNvPicPr>
            <a:picLocks noChangeAspect="1"/>
          </p:cNvPicPr>
          <p:nvPr/>
        </p:nvPicPr>
        <p:blipFill>
          <a:blip r:embed="rId2"/>
          <a:stretch>
            <a:fillRect/>
          </a:stretch>
        </p:blipFill>
        <p:spPr>
          <a:xfrm>
            <a:off x="1562100" y="1534958"/>
            <a:ext cx="5004429" cy="2249863"/>
          </a:xfrm>
          <a:prstGeom prst="rect">
            <a:avLst/>
          </a:prstGeom>
          <a:noFill/>
          <a:ln>
            <a:noFill/>
          </a:ln>
          <a:effectLst/>
        </p:spPr>
      </p:pic>
      <p:pic>
        <p:nvPicPr>
          <p:cNvPr id="10" name="Picture 0"/>
          <p:cNvPicPr>
            <a:picLocks noChangeAspect="1"/>
          </p:cNvPicPr>
          <p:nvPr/>
        </p:nvPicPr>
        <p:blipFill>
          <a:blip r:embed="rId3"/>
          <a:stretch>
            <a:fillRect/>
          </a:stretch>
        </p:blipFill>
        <p:spPr>
          <a:xfrm>
            <a:off x="1444049" y="3825680"/>
            <a:ext cx="5122480" cy="2507040"/>
          </a:xfrm>
          <a:prstGeom prst="rect">
            <a:avLst/>
          </a:prstGeom>
          <a:noFill/>
          <a:ln>
            <a:noFill/>
          </a:ln>
          <a:effectLst/>
        </p:spPr>
      </p:pic>
      <p:sp>
        <p:nvSpPr>
          <p:cNvPr id="4" name="슬라이드 번호 개체 틀 3">
            <a:extLst>
              <a:ext uri="{FF2B5EF4-FFF2-40B4-BE49-F238E27FC236}">
                <a16:creationId xmlns:a16="http://schemas.microsoft.com/office/drawing/2014/main" id="{DEF13E79-61E3-4454-B0F5-D862567F80FC}"/>
              </a:ext>
            </a:extLst>
          </p:cNvPr>
          <p:cNvSpPr>
            <a:spLocks noGrp="1"/>
          </p:cNvSpPr>
          <p:nvPr>
            <p:ph type="sldNum" sz="quarter" idx="12"/>
          </p:nvPr>
        </p:nvSpPr>
        <p:spPr>
          <a:xfrm>
            <a:off x="8610600" y="6356350"/>
            <a:ext cx="2743200" cy="365125"/>
          </a:xfrm>
        </p:spPr>
        <p:txBody>
          <a:bodyPr/>
          <a:lstStyle/>
          <a:p>
            <a:fld id="{742C9348-5ACF-40B9-901F-7F0003B996B9}" type="slidenum">
              <a:rPr lang="ko-KR" altLang="en-US" smtClean="0"/>
              <a:t>47</a:t>
            </a:fld>
            <a:endParaRPr lang="ko-KR" altLang="en-US" dirty="0"/>
          </a:p>
        </p:txBody>
      </p:sp>
      <p:sp>
        <p:nvSpPr>
          <p:cNvPr id="21" name="직사각형 20">
            <a:extLst>
              <a:ext uri="{FF2B5EF4-FFF2-40B4-BE49-F238E27FC236}">
                <a16:creationId xmlns:a16="http://schemas.microsoft.com/office/drawing/2014/main" id="{1353836F-B0BF-408A-9ECA-4BAF89DFC538}"/>
              </a:ext>
            </a:extLst>
          </p:cNvPr>
          <p:cNvSpPr/>
          <p:nvPr/>
        </p:nvSpPr>
        <p:spPr>
          <a:xfrm>
            <a:off x="929470" y="303295"/>
            <a:ext cx="4094216" cy="454292"/>
          </a:xfrm>
          <a:prstGeom prst="rect">
            <a:avLst/>
          </a:prstGeom>
        </p:spPr>
        <p:txBody>
          <a:bodyPr wrap="square">
            <a:spAutoFit/>
          </a:bodyPr>
          <a:lstStyle/>
          <a:p>
            <a:pPr>
              <a:lnSpc>
                <a:spcPct val="150000"/>
              </a:lnSpc>
            </a:pPr>
            <a:r>
              <a:rPr lang="ko-KR" altLang="en-US" b="1" dirty="0">
                <a:latin typeface="+mn-ea"/>
                <a:cs typeface="Times New Roman" pitchFamily="18" charset="0"/>
              </a:rPr>
              <a:t>이니셔티브</a:t>
            </a:r>
          </a:p>
        </p:txBody>
      </p:sp>
      <p:sp>
        <p:nvSpPr>
          <p:cNvPr id="22" name="직사각형 21">
            <a:extLst>
              <a:ext uri="{FF2B5EF4-FFF2-40B4-BE49-F238E27FC236}">
                <a16:creationId xmlns:a16="http://schemas.microsoft.com/office/drawing/2014/main" id="{F140986D-4E74-4C9F-B86D-ECBB45CB4F38}"/>
              </a:ext>
            </a:extLst>
          </p:cNvPr>
          <p:cNvSpPr/>
          <p:nvPr/>
        </p:nvSpPr>
        <p:spPr>
          <a:xfrm>
            <a:off x="503808" y="208614"/>
            <a:ext cx="495649" cy="585288"/>
          </a:xfrm>
          <a:prstGeom prst="rect">
            <a:avLst/>
          </a:prstGeom>
        </p:spPr>
        <p:txBody>
          <a:bodyPr wrap="none">
            <a:spAutoFit/>
          </a:bodyPr>
          <a:lstStyle/>
          <a:p>
            <a:pPr>
              <a:lnSpc>
                <a:spcPct val="150000"/>
              </a:lnSpc>
            </a:pPr>
            <a:r>
              <a:rPr lang="en-US" altLang="ko-KR" sz="2426" b="1" dirty="0">
                <a:solidFill>
                  <a:schemeClr val="bg1">
                    <a:lumMod val="75000"/>
                  </a:schemeClr>
                </a:solidFill>
                <a:latin typeface="Times New Roman" pitchFamily="18" charset="0"/>
                <a:ea typeface="맑은 고딕" pitchFamily="50" charset="-127"/>
                <a:cs typeface="Times New Roman" pitchFamily="18" charset="0"/>
              </a:rPr>
              <a:t>0</a:t>
            </a:r>
            <a:r>
              <a:rPr lang="en-US" altLang="ko-KR" sz="2426" b="1" dirty="0">
                <a:solidFill>
                  <a:srgbClr val="C00000"/>
                </a:solidFill>
                <a:latin typeface="Times New Roman" pitchFamily="18" charset="0"/>
                <a:ea typeface="맑은 고딕" pitchFamily="50" charset="-127"/>
                <a:cs typeface="Times New Roman" pitchFamily="18" charset="0"/>
              </a:rPr>
              <a:t>2</a:t>
            </a:r>
          </a:p>
        </p:txBody>
      </p:sp>
      <p:sp>
        <p:nvSpPr>
          <p:cNvPr id="16" name="순서도: 추출 15"/>
          <p:cNvSpPr/>
          <p:nvPr/>
        </p:nvSpPr>
        <p:spPr>
          <a:xfrm rot="5400000">
            <a:off x="6494891" y="2497437"/>
            <a:ext cx="1152128" cy="216024"/>
          </a:xfrm>
          <a:prstGeom prst="flowChartExtra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7" name="직사각형 16">
            <a:extLst>
              <a:ext uri="{FF2B5EF4-FFF2-40B4-BE49-F238E27FC236}">
                <a16:creationId xmlns:a16="http://schemas.microsoft.com/office/drawing/2014/main" id="{836B61C0-4959-49BD-8C0B-4305B92C4CD8}"/>
              </a:ext>
            </a:extLst>
          </p:cNvPr>
          <p:cNvSpPr/>
          <p:nvPr/>
        </p:nvSpPr>
        <p:spPr>
          <a:xfrm>
            <a:off x="7289697" y="2062470"/>
            <a:ext cx="2808312" cy="1027102"/>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1400" dirty="0">
                <a:solidFill>
                  <a:schemeClr val="tx1"/>
                </a:solidFill>
              </a:rPr>
              <a:t>산업별 중요성 여부를 평가</a:t>
            </a:r>
            <a:r>
              <a:rPr lang="en-US" altLang="ko-KR" sz="1400" dirty="0">
                <a:solidFill>
                  <a:schemeClr val="tx1"/>
                </a:solidFill>
              </a:rPr>
              <a:t>. </a:t>
            </a:r>
            <a:r>
              <a:rPr lang="ko-KR" altLang="en-US" sz="1400" dirty="0">
                <a:solidFill>
                  <a:schemeClr val="tx1"/>
                </a:solidFill>
              </a:rPr>
              <a:t>이러한 중요성 여부가 매출이나</a:t>
            </a:r>
            <a:r>
              <a:rPr lang="en-US" altLang="ko-KR" sz="1400" dirty="0">
                <a:solidFill>
                  <a:schemeClr val="tx1"/>
                </a:solidFill>
              </a:rPr>
              <a:t>, </a:t>
            </a:r>
            <a:r>
              <a:rPr lang="ko-KR" altLang="en-US" sz="1400" dirty="0">
                <a:solidFill>
                  <a:schemeClr val="tx1"/>
                </a:solidFill>
              </a:rPr>
              <a:t>영업이익 등에 미치는 영향을 파악하여 보고함</a:t>
            </a:r>
            <a:endParaRPr lang="en-US" altLang="ko-KR" sz="1400" dirty="0">
              <a:solidFill>
                <a:schemeClr val="tx1"/>
              </a:solidFill>
            </a:endParaRPr>
          </a:p>
        </p:txBody>
      </p:sp>
      <p:sp>
        <p:nvSpPr>
          <p:cNvPr id="18" name="순서도: 추출 17"/>
          <p:cNvSpPr/>
          <p:nvPr/>
        </p:nvSpPr>
        <p:spPr>
          <a:xfrm rot="5400000">
            <a:off x="6582321" y="5061053"/>
            <a:ext cx="1152128" cy="216024"/>
          </a:xfrm>
          <a:prstGeom prst="flowChartExtra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9" name="직사각형 18">
            <a:extLst>
              <a:ext uri="{FF2B5EF4-FFF2-40B4-BE49-F238E27FC236}">
                <a16:creationId xmlns:a16="http://schemas.microsoft.com/office/drawing/2014/main" id="{836B61C0-4959-49BD-8C0B-4305B92C4CD8}"/>
              </a:ext>
            </a:extLst>
          </p:cNvPr>
          <p:cNvSpPr/>
          <p:nvPr/>
        </p:nvSpPr>
        <p:spPr>
          <a:xfrm>
            <a:off x="7384244" y="4550823"/>
            <a:ext cx="2808312" cy="1194306"/>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1400" dirty="0">
                <a:solidFill>
                  <a:schemeClr val="tx1"/>
                </a:solidFill>
              </a:rPr>
              <a:t>통신업의 예를 들면</a:t>
            </a:r>
            <a:r>
              <a:rPr lang="en-US" altLang="ko-KR" sz="1400" dirty="0">
                <a:solidFill>
                  <a:schemeClr val="tx1"/>
                </a:solidFill>
              </a:rPr>
              <a:t>, </a:t>
            </a:r>
            <a:r>
              <a:rPr lang="ko-KR" altLang="en-US" sz="1400" dirty="0" err="1">
                <a:solidFill>
                  <a:schemeClr val="tx1"/>
                </a:solidFill>
              </a:rPr>
              <a:t>보안부분은</a:t>
            </a:r>
            <a:r>
              <a:rPr lang="ko-KR" altLang="en-US" sz="1400" dirty="0">
                <a:solidFill>
                  <a:schemeClr val="tx1"/>
                </a:solidFill>
              </a:rPr>
              <a:t> 매출 및 자산에 중요한 지표</a:t>
            </a:r>
            <a:r>
              <a:rPr lang="en-US" altLang="ko-KR" sz="1400" dirty="0">
                <a:solidFill>
                  <a:schemeClr val="tx1"/>
                </a:solidFill>
              </a:rPr>
              <a:t>. </a:t>
            </a:r>
            <a:r>
              <a:rPr lang="ko-KR" altLang="en-US" sz="1400" dirty="0">
                <a:solidFill>
                  <a:schemeClr val="tx1"/>
                </a:solidFill>
              </a:rPr>
              <a:t>그러나 </a:t>
            </a:r>
            <a:r>
              <a:rPr lang="ko-KR" altLang="en-US" sz="1400" dirty="0" err="1">
                <a:solidFill>
                  <a:schemeClr val="tx1"/>
                </a:solidFill>
              </a:rPr>
              <a:t>환경부분은</a:t>
            </a:r>
            <a:r>
              <a:rPr lang="ko-KR" altLang="en-US" sz="1400" dirty="0">
                <a:solidFill>
                  <a:schemeClr val="tx1"/>
                </a:solidFill>
              </a:rPr>
              <a:t> 매출이나 자산에 상대적으로 덜 중요</a:t>
            </a:r>
            <a:r>
              <a:rPr lang="en-US" altLang="ko-KR" sz="1400" dirty="0">
                <a:solidFill>
                  <a:schemeClr val="tx1"/>
                </a:solidFill>
              </a:rPr>
              <a:t>. </a:t>
            </a:r>
          </a:p>
        </p:txBody>
      </p:sp>
      <p:sp>
        <p:nvSpPr>
          <p:cNvPr id="13" name="직사각형 12">
            <a:extLst>
              <a:ext uri="{FF2B5EF4-FFF2-40B4-BE49-F238E27FC236}">
                <a16:creationId xmlns:a16="http://schemas.microsoft.com/office/drawing/2014/main" id="{12FE14E7-83ED-4F67-886E-C5A7BB7C4793}"/>
              </a:ext>
            </a:extLst>
          </p:cNvPr>
          <p:cNvSpPr/>
          <p:nvPr/>
        </p:nvSpPr>
        <p:spPr>
          <a:xfrm>
            <a:off x="751632" y="1085737"/>
            <a:ext cx="8928992" cy="369332"/>
          </a:xfrm>
          <a:prstGeom prst="rect">
            <a:avLst/>
          </a:prstGeom>
        </p:spPr>
        <p:txBody>
          <a:bodyPr wrap="square">
            <a:spAutoFit/>
          </a:bodyPr>
          <a:lstStyle/>
          <a:p>
            <a:pPr>
              <a:defRPr/>
            </a:pPr>
            <a:r>
              <a:rPr lang="ko-KR" altLang="en-US" b="1" kern="0" dirty="0">
                <a:solidFill>
                  <a:srgbClr val="000000"/>
                </a:solidFill>
                <a:latin typeface="휴먼명조"/>
                <a:ea typeface="휴먼명조"/>
              </a:rPr>
              <a:t>□ </a:t>
            </a:r>
            <a:r>
              <a:rPr lang="en-US" altLang="ko-KR" b="1" kern="0" dirty="0">
                <a:solidFill>
                  <a:srgbClr val="000000"/>
                </a:solidFill>
                <a:latin typeface="+mj-lt"/>
                <a:ea typeface="휴먼명조"/>
              </a:rPr>
              <a:t>SASB</a:t>
            </a:r>
            <a:endParaRPr lang="ko-KR" altLang="en-US" b="1" dirty="0">
              <a:solidFill>
                <a:srgbClr val="FF0000"/>
              </a:solidFill>
              <a:latin typeface="+mj-lt"/>
            </a:endParaRPr>
          </a:p>
        </p:txBody>
      </p:sp>
      <p:sp>
        <p:nvSpPr>
          <p:cNvPr id="2" name="직사각형 1">
            <a:extLst>
              <a:ext uri="{FF2B5EF4-FFF2-40B4-BE49-F238E27FC236}">
                <a16:creationId xmlns:a16="http://schemas.microsoft.com/office/drawing/2014/main" id="{2E852694-DA0D-48E8-A11E-9080AAE20D07}"/>
              </a:ext>
            </a:extLst>
          </p:cNvPr>
          <p:cNvSpPr/>
          <p:nvPr/>
        </p:nvSpPr>
        <p:spPr>
          <a:xfrm>
            <a:off x="1492250" y="1496858"/>
            <a:ext cx="5185009" cy="2313142"/>
          </a:xfrm>
          <a:prstGeom prst="rect">
            <a:avLst/>
          </a:prstGeom>
          <a:no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4" name="직사각형 23">
            <a:extLst>
              <a:ext uri="{FF2B5EF4-FFF2-40B4-BE49-F238E27FC236}">
                <a16:creationId xmlns:a16="http://schemas.microsoft.com/office/drawing/2014/main" id="{6CD63F33-A996-4104-AFA7-D06F6CD95D4C}"/>
              </a:ext>
            </a:extLst>
          </p:cNvPr>
          <p:cNvSpPr/>
          <p:nvPr/>
        </p:nvSpPr>
        <p:spPr>
          <a:xfrm>
            <a:off x="1492250" y="3935643"/>
            <a:ext cx="5185009" cy="2409777"/>
          </a:xfrm>
          <a:prstGeom prst="rect">
            <a:avLst/>
          </a:prstGeom>
          <a:no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25" name="직선 연결선 24">
            <a:extLst>
              <a:ext uri="{FF2B5EF4-FFF2-40B4-BE49-F238E27FC236}">
                <a16:creationId xmlns:a16="http://schemas.microsoft.com/office/drawing/2014/main" id="{D17ADCEE-0F67-4563-BDC0-1EBAD01B15FE}"/>
              </a:ext>
            </a:extLst>
          </p:cNvPr>
          <p:cNvCxnSpPr>
            <a:cxnSpLocks/>
          </p:cNvCxnSpPr>
          <p:nvPr/>
        </p:nvCxnSpPr>
        <p:spPr>
          <a:xfrm flipH="1">
            <a:off x="2705100" y="588203"/>
            <a:ext cx="8794750" cy="30827"/>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284509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슬라이드 번호 개체 틀 3">
            <a:extLst>
              <a:ext uri="{FF2B5EF4-FFF2-40B4-BE49-F238E27FC236}">
                <a16:creationId xmlns:a16="http://schemas.microsoft.com/office/drawing/2014/main" id="{DEF13E79-61E3-4454-B0F5-D862567F80FC}"/>
              </a:ext>
            </a:extLst>
          </p:cNvPr>
          <p:cNvSpPr>
            <a:spLocks noGrp="1"/>
          </p:cNvSpPr>
          <p:nvPr>
            <p:ph type="sldNum" sz="quarter" idx="12"/>
          </p:nvPr>
        </p:nvSpPr>
        <p:spPr>
          <a:xfrm>
            <a:off x="8610600" y="6356350"/>
            <a:ext cx="2743200" cy="365125"/>
          </a:xfrm>
        </p:spPr>
        <p:txBody>
          <a:bodyPr/>
          <a:lstStyle/>
          <a:p>
            <a:fld id="{742C9348-5ACF-40B9-901F-7F0003B996B9}" type="slidenum">
              <a:rPr lang="ko-KR" altLang="en-US" smtClean="0"/>
              <a:t>48</a:t>
            </a:fld>
            <a:endParaRPr lang="ko-KR" altLang="en-US" dirty="0"/>
          </a:p>
        </p:txBody>
      </p:sp>
      <p:sp>
        <p:nvSpPr>
          <p:cNvPr id="21" name="직사각형 20">
            <a:extLst>
              <a:ext uri="{FF2B5EF4-FFF2-40B4-BE49-F238E27FC236}">
                <a16:creationId xmlns:a16="http://schemas.microsoft.com/office/drawing/2014/main" id="{1353836F-B0BF-408A-9ECA-4BAF89DFC538}"/>
              </a:ext>
            </a:extLst>
          </p:cNvPr>
          <p:cNvSpPr/>
          <p:nvPr/>
        </p:nvSpPr>
        <p:spPr>
          <a:xfrm>
            <a:off x="929470" y="303295"/>
            <a:ext cx="4094216" cy="454292"/>
          </a:xfrm>
          <a:prstGeom prst="rect">
            <a:avLst/>
          </a:prstGeom>
        </p:spPr>
        <p:txBody>
          <a:bodyPr wrap="square">
            <a:spAutoFit/>
          </a:bodyPr>
          <a:lstStyle/>
          <a:p>
            <a:pPr>
              <a:lnSpc>
                <a:spcPct val="150000"/>
              </a:lnSpc>
            </a:pPr>
            <a:r>
              <a:rPr lang="ko-KR" altLang="en-US" b="1" dirty="0">
                <a:latin typeface="+mn-ea"/>
                <a:cs typeface="Times New Roman" pitchFamily="18" charset="0"/>
              </a:rPr>
              <a:t>이니셔티브</a:t>
            </a:r>
          </a:p>
        </p:txBody>
      </p:sp>
      <p:sp>
        <p:nvSpPr>
          <p:cNvPr id="22" name="직사각형 21">
            <a:extLst>
              <a:ext uri="{FF2B5EF4-FFF2-40B4-BE49-F238E27FC236}">
                <a16:creationId xmlns:a16="http://schemas.microsoft.com/office/drawing/2014/main" id="{F140986D-4E74-4C9F-B86D-ECBB45CB4F38}"/>
              </a:ext>
            </a:extLst>
          </p:cNvPr>
          <p:cNvSpPr/>
          <p:nvPr/>
        </p:nvSpPr>
        <p:spPr>
          <a:xfrm>
            <a:off x="503808" y="208614"/>
            <a:ext cx="495649" cy="585288"/>
          </a:xfrm>
          <a:prstGeom prst="rect">
            <a:avLst/>
          </a:prstGeom>
        </p:spPr>
        <p:txBody>
          <a:bodyPr wrap="none">
            <a:spAutoFit/>
          </a:bodyPr>
          <a:lstStyle/>
          <a:p>
            <a:pPr>
              <a:lnSpc>
                <a:spcPct val="150000"/>
              </a:lnSpc>
            </a:pPr>
            <a:r>
              <a:rPr lang="en-US" altLang="ko-KR" sz="2426" b="1" dirty="0">
                <a:solidFill>
                  <a:schemeClr val="bg1">
                    <a:lumMod val="75000"/>
                  </a:schemeClr>
                </a:solidFill>
                <a:latin typeface="Times New Roman" pitchFamily="18" charset="0"/>
                <a:ea typeface="맑은 고딕" pitchFamily="50" charset="-127"/>
                <a:cs typeface="Times New Roman" pitchFamily="18" charset="0"/>
              </a:rPr>
              <a:t>0</a:t>
            </a:r>
            <a:r>
              <a:rPr lang="en-US" altLang="ko-KR" sz="2426" b="1" dirty="0">
                <a:solidFill>
                  <a:srgbClr val="C00000"/>
                </a:solidFill>
                <a:latin typeface="Times New Roman" pitchFamily="18" charset="0"/>
                <a:ea typeface="맑은 고딕" pitchFamily="50" charset="-127"/>
                <a:cs typeface="Times New Roman" pitchFamily="18" charset="0"/>
              </a:rPr>
              <a:t>2</a:t>
            </a:r>
          </a:p>
        </p:txBody>
      </p:sp>
      <p:sp>
        <p:nvSpPr>
          <p:cNvPr id="12" name="TextBox 11">
            <a:extLst>
              <a:ext uri="{FF2B5EF4-FFF2-40B4-BE49-F238E27FC236}">
                <a16:creationId xmlns:a16="http://schemas.microsoft.com/office/drawing/2014/main" id="{686D85B6-99C1-418D-932C-2ADED7154167}"/>
              </a:ext>
            </a:extLst>
          </p:cNvPr>
          <p:cNvSpPr txBox="1"/>
          <p:nvPr/>
        </p:nvSpPr>
        <p:spPr>
          <a:xfrm>
            <a:off x="999457" y="1659240"/>
            <a:ext cx="9794722" cy="307777"/>
          </a:xfrm>
          <a:prstGeom prst="rect">
            <a:avLst/>
          </a:prstGeom>
          <a:noFill/>
        </p:spPr>
        <p:txBody>
          <a:bodyPr wrap="square">
            <a:spAutoFit/>
          </a:bodyPr>
          <a:lstStyle/>
          <a:p>
            <a:pPr indent="-285750" algn="just">
              <a:buFont typeface="Arial" panose="020B0604020202020204" pitchFamily="34" charset="0"/>
              <a:buChar char="•"/>
            </a:pPr>
            <a:r>
              <a:rPr lang="en-US" altLang="ko-KR" sz="1400" b="1" dirty="0">
                <a:latin typeface="+mn-ea"/>
                <a:sym typeface="Wingdings" panose="05000000000000000000" pitchFamily="2" charset="2"/>
              </a:rPr>
              <a:t>SASB</a:t>
            </a:r>
            <a:r>
              <a:rPr lang="ko-KR" altLang="en-US" sz="1400" b="1" dirty="0">
                <a:latin typeface="+mn-ea"/>
                <a:sym typeface="Wingdings" panose="05000000000000000000" pitchFamily="2" charset="2"/>
              </a:rPr>
              <a:t>에서는 산업별로 중요도를 평가</a:t>
            </a:r>
            <a:endParaRPr lang="en-US" altLang="ko-KR" sz="1400" b="1" dirty="0">
              <a:latin typeface="+mn-ea"/>
              <a:sym typeface="Wingdings" panose="05000000000000000000" pitchFamily="2" charset="2"/>
            </a:endParaRPr>
          </a:p>
        </p:txBody>
      </p:sp>
      <p:pic>
        <p:nvPicPr>
          <p:cNvPr id="13" name="그림 12">
            <a:extLst>
              <a:ext uri="{FF2B5EF4-FFF2-40B4-BE49-F238E27FC236}">
                <a16:creationId xmlns:a16="http://schemas.microsoft.com/office/drawing/2014/main" id="{CECFA7E0-68BC-462C-8B1B-FDEBD92F3198}"/>
              </a:ext>
            </a:extLst>
          </p:cNvPr>
          <p:cNvPicPr>
            <a:picLocks noChangeAspect="1"/>
          </p:cNvPicPr>
          <p:nvPr/>
        </p:nvPicPr>
        <p:blipFill rotWithShape="1">
          <a:blip r:embed="rId2"/>
          <a:srcRect b="2179"/>
          <a:stretch/>
        </p:blipFill>
        <p:spPr>
          <a:xfrm>
            <a:off x="1398468" y="2116350"/>
            <a:ext cx="9615484" cy="2352909"/>
          </a:xfrm>
          <a:prstGeom prst="rect">
            <a:avLst/>
          </a:prstGeom>
          <a:ln w="19050">
            <a:solidFill>
              <a:srgbClr val="AFABAB"/>
            </a:solidFill>
          </a:ln>
        </p:spPr>
      </p:pic>
      <p:sp>
        <p:nvSpPr>
          <p:cNvPr id="17" name="TextBox 16">
            <a:extLst>
              <a:ext uri="{FF2B5EF4-FFF2-40B4-BE49-F238E27FC236}">
                <a16:creationId xmlns:a16="http://schemas.microsoft.com/office/drawing/2014/main" id="{45E01C9E-C303-40DE-9BDB-407E5379E946}"/>
              </a:ext>
            </a:extLst>
          </p:cNvPr>
          <p:cNvSpPr txBox="1"/>
          <p:nvPr/>
        </p:nvSpPr>
        <p:spPr>
          <a:xfrm>
            <a:off x="999457" y="4615226"/>
            <a:ext cx="9943577" cy="369332"/>
          </a:xfrm>
          <a:prstGeom prst="rect">
            <a:avLst/>
          </a:prstGeom>
          <a:noFill/>
        </p:spPr>
        <p:txBody>
          <a:bodyPr wrap="square" rtlCol="0">
            <a:spAutoFit/>
          </a:bodyPr>
          <a:lstStyle/>
          <a:p>
            <a:pPr indent="-285750" algn="just">
              <a:buFont typeface="Arial" panose="020B0604020202020204" pitchFamily="34" charset="0"/>
              <a:buChar char="•"/>
            </a:pPr>
            <a:r>
              <a:rPr lang="ko-KR" altLang="en-US" sz="1400" b="1" dirty="0">
                <a:latin typeface="+mn-ea"/>
              </a:rPr>
              <a:t>과거</a:t>
            </a:r>
            <a:r>
              <a:rPr lang="ko-KR" altLang="en-US" dirty="0"/>
              <a:t> </a:t>
            </a:r>
            <a:r>
              <a:rPr lang="en-US" altLang="ko-KR" sz="1400" b="1" dirty="0">
                <a:latin typeface="+mn-ea"/>
              </a:rPr>
              <a:t>GRI</a:t>
            </a:r>
            <a:r>
              <a:rPr lang="ko-KR" altLang="en-US" sz="1400" b="1" dirty="0">
                <a:latin typeface="+mn-ea"/>
              </a:rPr>
              <a:t>와 같이 산업을 고려하지 않은 지표가 아닌 기관에 가장 적합한 </a:t>
            </a:r>
            <a:r>
              <a:rPr lang="en-US" altLang="ko-KR" sz="1400" b="1" dirty="0">
                <a:latin typeface="+mn-ea"/>
              </a:rPr>
              <a:t>ESG </a:t>
            </a:r>
            <a:r>
              <a:rPr lang="ko-KR" altLang="en-US" sz="1400" b="1" dirty="0">
                <a:latin typeface="+mn-ea"/>
              </a:rPr>
              <a:t>지표를 찾아 스스로 평가</a:t>
            </a:r>
          </a:p>
        </p:txBody>
      </p:sp>
      <p:sp>
        <p:nvSpPr>
          <p:cNvPr id="19" name="오른쪽 화살표 18"/>
          <p:cNvSpPr/>
          <p:nvPr/>
        </p:nvSpPr>
        <p:spPr>
          <a:xfrm>
            <a:off x="1149086" y="5194378"/>
            <a:ext cx="249382" cy="473825"/>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3" name="TextBox 22"/>
          <p:cNvSpPr txBox="1"/>
          <p:nvPr/>
        </p:nvSpPr>
        <p:spPr>
          <a:xfrm>
            <a:off x="1506534" y="5138904"/>
            <a:ext cx="8346090" cy="584775"/>
          </a:xfrm>
          <a:prstGeom prst="rect">
            <a:avLst/>
          </a:prstGeom>
          <a:noFill/>
        </p:spPr>
        <p:txBody>
          <a:bodyPr wrap="square" rtlCol="0">
            <a:spAutoFit/>
          </a:bodyPr>
          <a:lstStyle/>
          <a:p>
            <a:r>
              <a:rPr lang="ko-KR" altLang="en-US" sz="1600" b="1" dirty="0"/>
              <a:t>한국회계기준원에서 핵심 산업 </a:t>
            </a:r>
            <a:r>
              <a:rPr lang="en-US" altLang="ko-KR" sz="1600" b="1" dirty="0"/>
              <a:t>10</a:t>
            </a:r>
            <a:r>
              <a:rPr lang="ko-KR" altLang="en-US" sz="1600" b="1" dirty="0"/>
              <a:t>개에 대해 </a:t>
            </a:r>
            <a:r>
              <a:rPr lang="en-US" altLang="ko-KR" sz="1600" b="1" dirty="0"/>
              <a:t>SASB </a:t>
            </a:r>
            <a:r>
              <a:rPr lang="ko-KR" altLang="en-US" sz="1600" b="1" dirty="0"/>
              <a:t>번역본 제공 </a:t>
            </a:r>
            <a:r>
              <a:rPr lang="en-US" altLang="ko-KR" sz="1600" b="1" dirty="0"/>
              <a:t>(2021</a:t>
            </a:r>
            <a:r>
              <a:rPr lang="ko-KR" altLang="en-US" sz="1600" b="1" dirty="0"/>
              <a:t>년 </a:t>
            </a:r>
            <a:r>
              <a:rPr lang="en-US" altLang="ko-KR" sz="1600" b="1" dirty="0"/>
              <a:t>11</a:t>
            </a:r>
            <a:r>
              <a:rPr lang="ko-KR" altLang="en-US" sz="1600" b="1" dirty="0"/>
              <a:t>월</a:t>
            </a:r>
            <a:r>
              <a:rPr lang="en-US" altLang="ko-KR" sz="1600" b="1" dirty="0"/>
              <a:t>)</a:t>
            </a:r>
          </a:p>
          <a:p>
            <a:r>
              <a:rPr lang="ko-KR" altLang="en-US" sz="1600" b="1" dirty="0"/>
              <a:t>핵심산업에 속하지 않는 기관은 미국 </a:t>
            </a:r>
            <a:r>
              <a:rPr lang="en-US" altLang="ko-KR" sz="1600" b="1" dirty="0"/>
              <a:t>SASB </a:t>
            </a:r>
            <a:r>
              <a:rPr lang="ko-KR" altLang="en-US" sz="1600" b="1" dirty="0"/>
              <a:t>사이트 참조 가능</a:t>
            </a:r>
          </a:p>
        </p:txBody>
      </p:sp>
      <p:sp>
        <p:nvSpPr>
          <p:cNvPr id="11" name="직사각형 10">
            <a:extLst>
              <a:ext uri="{FF2B5EF4-FFF2-40B4-BE49-F238E27FC236}">
                <a16:creationId xmlns:a16="http://schemas.microsoft.com/office/drawing/2014/main" id="{A74F1B0A-5A2C-4620-9283-9B6E581C17CA}"/>
              </a:ext>
            </a:extLst>
          </p:cNvPr>
          <p:cNvSpPr/>
          <p:nvPr/>
        </p:nvSpPr>
        <p:spPr>
          <a:xfrm>
            <a:off x="751632" y="1085737"/>
            <a:ext cx="8928992" cy="369332"/>
          </a:xfrm>
          <a:prstGeom prst="rect">
            <a:avLst/>
          </a:prstGeom>
        </p:spPr>
        <p:txBody>
          <a:bodyPr wrap="square">
            <a:spAutoFit/>
          </a:bodyPr>
          <a:lstStyle/>
          <a:p>
            <a:pPr>
              <a:defRPr/>
            </a:pPr>
            <a:r>
              <a:rPr lang="ko-KR" altLang="en-US" b="1" kern="0" dirty="0">
                <a:solidFill>
                  <a:srgbClr val="000000"/>
                </a:solidFill>
                <a:latin typeface="휴먼명조"/>
                <a:ea typeface="휴먼명조"/>
              </a:rPr>
              <a:t>□ </a:t>
            </a:r>
            <a:r>
              <a:rPr lang="en-US" altLang="ko-KR" b="1" kern="0" dirty="0">
                <a:solidFill>
                  <a:srgbClr val="000000"/>
                </a:solidFill>
                <a:latin typeface="+mj-lt"/>
                <a:ea typeface="휴먼명조"/>
              </a:rPr>
              <a:t>SASB</a:t>
            </a:r>
            <a:endParaRPr lang="ko-KR" altLang="en-US" b="1" dirty="0">
              <a:solidFill>
                <a:srgbClr val="FF0000"/>
              </a:solidFill>
              <a:latin typeface="+mj-lt"/>
            </a:endParaRPr>
          </a:p>
        </p:txBody>
      </p:sp>
      <p:cxnSp>
        <p:nvCxnSpPr>
          <p:cNvPr id="14" name="직선 연결선 13">
            <a:extLst>
              <a:ext uri="{FF2B5EF4-FFF2-40B4-BE49-F238E27FC236}">
                <a16:creationId xmlns:a16="http://schemas.microsoft.com/office/drawing/2014/main" id="{7181B45C-B28F-4144-A408-F5E3B446A938}"/>
              </a:ext>
            </a:extLst>
          </p:cNvPr>
          <p:cNvCxnSpPr>
            <a:cxnSpLocks/>
          </p:cNvCxnSpPr>
          <p:nvPr/>
        </p:nvCxnSpPr>
        <p:spPr>
          <a:xfrm flipH="1">
            <a:off x="2705100" y="588203"/>
            <a:ext cx="8794750" cy="30827"/>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2613130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슬라이드 번호 개체 틀 3">
            <a:extLst>
              <a:ext uri="{FF2B5EF4-FFF2-40B4-BE49-F238E27FC236}">
                <a16:creationId xmlns:a16="http://schemas.microsoft.com/office/drawing/2014/main" id="{DEF13E79-61E3-4454-B0F5-D862567F80FC}"/>
              </a:ext>
            </a:extLst>
          </p:cNvPr>
          <p:cNvSpPr>
            <a:spLocks noGrp="1"/>
          </p:cNvSpPr>
          <p:nvPr>
            <p:ph type="sldNum" sz="quarter" idx="12"/>
          </p:nvPr>
        </p:nvSpPr>
        <p:spPr>
          <a:xfrm>
            <a:off x="8610600" y="6356350"/>
            <a:ext cx="2743200" cy="365125"/>
          </a:xfrm>
        </p:spPr>
        <p:txBody>
          <a:bodyPr/>
          <a:lstStyle/>
          <a:p>
            <a:fld id="{742C9348-5ACF-40B9-901F-7F0003B996B9}" type="slidenum">
              <a:rPr lang="ko-KR" altLang="en-US" smtClean="0"/>
              <a:t>49</a:t>
            </a:fld>
            <a:endParaRPr lang="ko-KR" altLang="en-US" dirty="0"/>
          </a:p>
        </p:txBody>
      </p:sp>
      <p:sp>
        <p:nvSpPr>
          <p:cNvPr id="21" name="직사각형 20">
            <a:extLst>
              <a:ext uri="{FF2B5EF4-FFF2-40B4-BE49-F238E27FC236}">
                <a16:creationId xmlns:a16="http://schemas.microsoft.com/office/drawing/2014/main" id="{1353836F-B0BF-408A-9ECA-4BAF89DFC538}"/>
              </a:ext>
            </a:extLst>
          </p:cNvPr>
          <p:cNvSpPr/>
          <p:nvPr/>
        </p:nvSpPr>
        <p:spPr>
          <a:xfrm>
            <a:off x="929470" y="303295"/>
            <a:ext cx="4094216" cy="454292"/>
          </a:xfrm>
          <a:prstGeom prst="rect">
            <a:avLst/>
          </a:prstGeom>
        </p:spPr>
        <p:txBody>
          <a:bodyPr wrap="square">
            <a:spAutoFit/>
          </a:bodyPr>
          <a:lstStyle/>
          <a:p>
            <a:pPr>
              <a:lnSpc>
                <a:spcPct val="150000"/>
              </a:lnSpc>
            </a:pPr>
            <a:r>
              <a:rPr lang="ko-KR" altLang="en-US" b="1" dirty="0">
                <a:latin typeface="+mn-ea"/>
                <a:cs typeface="Times New Roman" pitchFamily="18" charset="0"/>
              </a:rPr>
              <a:t>이니셔티브</a:t>
            </a:r>
          </a:p>
        </p:txBody>
      </p:sp>
      <p:sp>
        <p:nvSpPr>
          <p:cNvPr id="22" name="직사각형 21">
            <a:extLst>
              <a:ext uri="{FF2B5EF4-FFF2-40B4-BE49-F238E27FC236}">
                <a16:creationId xmlns:a16="http://schemas.microsoft.com/office/drawing/2014/main" id="{F140986D-4E74-4C9F-B86D-ECBB45CB4F38}"/>
              </a:ext>
            </a:extLst>
          </p:cNvPr>
          <p:cNvSpPr/>
          <p:nvPr/>
        </p:nvSpPr>
        <p:spPr>
          <a:xfrm>
            <a:off x="503808" y="208614"/>
            <a:ext cx="495649" cy="585288"/>
          </a:xfrm>
          <a:prstGeom prst="rect">
            <a:avLst/>
          </a:prstGeom>
        </p:spPr>
        <p:txBody>
          <a:bodyPr wrap="none">
            <a:spAutoFit/>
          </a:bodyPr>
          <a:lstStyle/>
          <a:p>
            <a:pPr>
              <a:lnSpc>
                <a:spcPct val="150000"/>
              </a:lnSpc>
            </a:pPr>
            <a:r>
              <a:rPr lang="en-US" altLang="ko-KR" sz="2426" b="1" dirty="0">
                <a:solidFill>
                  <a:schemeClr val="bg1">
                    <a:lumMod val="75000"/>
                  </a:schemeClr>
                </a:solidFill>
                <a:latin typeface="Times New Roman" pitchFamily="18" charset="0"/>
                <a:ea typeface="맑은 고딕" pitchFamily="50" charset="-127"/>
                <a:cs typeface="Times New Roman" pitchFamily="18" charset="0"/>
              </a:rPr>
              <a:t>0</a:t>
            </a:r>
            <a:r>
              <a:rPr lang="en-US" altLang="ko-KR" sz="2426" b="1" dirty="0">
                <a:solidFill>
                  <a:srgbClr val="C00000"/>
                </a:solidFill>
                <a:latin typeface="Times New Roman" pitchFamily="18" charset="0"/>
                <a:ea typeface="맑은 고딕" pitchFamily="50" charset="-127"/>
                <a:cs typeface="Times New Roman" pitchFamily="18" charset="0"/>
              </a:rPr>
              <a:t>2</a:t>
            </a:r>
          </a:p>
        </p:txBody>
      </p:sp>
      <p:sp>
        <p:nvSpPr>
          <p:cNvPr id="14" name="직사각형 13"/>
          <p:cNvSpPr/>
          <p:nvPr/>
        </p:nvSpPr>
        <p:spPr>
          <a:xfrm>
            <a:off x="999456" y="1464648"/>
            <a:ext cx="10125743" cy="3928704"/>
          </a:xfrm>
          <a:prstGeom prst="rect">
            <a:avLst/>
          </a:prstGeom>
        </p:spPr>
        <p:txBody>
          <a:bodyPr wrap="square">
            <a:spAutoFit/>
          </a:bodyPr>
          <a:lstStyle/>
          <a:p>
            <a:pPr marL="342900" lvl="0" indent="-342900" algn="just" fontAlgn="base">
              <a:lnSpc>
                <a:spcPct val="150000"/>
              </a:lnSpc>
              <a:buFont typeface="Arial" panose="020B0604020202020204" pitchFamily="34" charset="0"/>
              <a:buChar char="•"/>
            </a:pPr>
            <a:r>
              <a:rPr lang="en-US" altLang="ko-KR" sz="1400" kern="0" dirty="0">
                <a:solidFill>
                  <a:srgbClr val="000000"/>
                </a:solidFill>
                <a:ea typeface="휴먼명조"/>
              </a:rPr>
              <a:t>1. GRI 200 </a:t>
            </a:r>
            <a:r>
              <a:rPr lang="ko-KR" altLang="en-US" sz="1400" kern="0" dirty="0">
                <a:solidFill>
                  <a:srgbClr val="000000"/>
                </a:solidFill>
                <a:ea typeface="휴먼명조"/>
              </a:rPr>
              <a:t>시리즈</a:t>
            </a:r>
            <a:r>
              <a:rPr lang="en-US" altLang="ko-KR" sz="1400" kern="0" dirty="0">
                <a:solidFill>
                  <a:srgbClr val="000000"/>
                </a:solidFill>
                <a:ea typeface="휴먼명조"/>
              </a:rPr>
              <a:t>: </a:t>
            </a:r>
            <a:r>
              <a:rPr lang="ko-KR" altLang="en-US" sz="1400" kern="0" dirty="0">
                <a:solidFill>
                  <a:srgbClr val="000000"/>
                </a:solidFill>
                <a:ea typeface="휴먼명조"/>
              </a:rPr>
              <a:t>경제 주제 </a:t>
            </a:r>
            <a:r>
              <a:rPr lang="en-US" altLang="ko-KR" sz="1400" kern="0" dirty="0">
                <a:solidFill>
                  <a:srgbClr val="000000"/>
                </a:solidFill>
                <a:ea typeface="휴먼명조"/>
              </a:rPr>
              <a:t>(13</a:t>
            </a:r>
            <a:r>
              <a:rPr lang="ko-KR" altLang="en-US" sz="1400" kern="0" dirty="0">
                <a:solidFill>
                  <a:srgbClr val="000000"/>
                </a:solidFill>
                <a:ea typeface="휴먼명조"/>
              </a:rPr>
              <a:t>개 공시</a:t>
            </a:r>
            <a:r>
              <a:rPr lang="en-US" altLang="ko-KR" sz="1400" kern="0" dirty="0">
                <a:solidFill>
                  <a:srgbClr val="000000"/>
                </a:solidFill>
                <a:ea typeface="휴먼명조"/>
              </a:rPr>
              <a:t>)</a:t>
            </a:r>
            <a:endParaRPr lang="ko-KR" altLang="en-US" sz="1400" kern="0" dirty="0">
              <a:solidFill>
                <a:srgbClr val="000000"/>
              </a:solidFill>
            </a:endParaRPr>
          </a:p>
          <a:p>
            <a:pPr marL="392400" lvl="0" indent="-108000" algn="just" fontAlgn="base">
              <a:lnSpc>
                <a:spcPct val="150000"/>
              </a:lnSpc>
            </a:pPr>
            <a:r>
              <a:rPr lang="ko-KR" altLang="en-US" sz="1400" kern="0" dirty="0">
                <a:solidFill>
                  <a:srgbClr val="000000"/>
                </a:solidFill>
                <a:ea typeface="휴먼명조"/>
              </a:rPr>
              <a:t>경제적 성과</a:t>
            </a:r>
            <a:r>
              <a:rPr lang="en-US" altLang="ko-KR" sz="1400" kern="0" dirty="0">
                <a:solidFill>
                  <a:srgbClr val="000000"/>
                </a:solidFill>
                <a:ea typeface="휴먼명조"/>
              </a:rPr>
              <a:t>, </a:t>
            </a:r>
            <a:r>
              <a:rPr lang="ko-KR" altLang="en-US" sz="1400" kern="0" dirty="0">
                <a:solidFill>
                  <a:srgbClr val="000000"/>
                </a:solidFill>
                <a:ea typeface="휴먼명조"/>
              </a:rPr>
              <a:t>시장지위</a:t>
            </a:r>
            <a:r>
              <a:rPr lang="en-US" altLang="ko-KR" sz="1400" kern="0" dirty="0">
                <a:solidFill>
                  <a:srgbClr val="000000"/>
                </a:solidFill>
                <a:ea typeface="휴먼명조"/>
              </a:rPr>
              <a:t>, </a:t>
            </a:r>
            <a:r>
              <a:rPr lang="ko-KR" altLang="en-US" sz="1400" kern="0" dirty="0">
                <a:solidFill>
                  <a:srgbClr val="000000"/>
                </a:solidFill>
                <a:ea typeface="휴먼명조"/>
              </a:rPr>
              <a:t>간접경제효과</a:t>
            </a:r>
            <a:r>
              <a:rPr lang="en-US" altLang="ko-KR" sz="1400" kern="0" dirty="0">
                <a:solidFill>
                  <a:srgbClr val="000000"/>
                </a:solidFill>
                <a:ea typeface="휴먼명조"/>
              </a:rPr>
              <a:t>, </a:t>
            </a:r>
            <a:r>
              <a:rPr lang="ko-KR" altLang="en-US" sz="1400" kern="0" dirty="0" err="1">
                <a:solidFill>
                  <a:srgbClr val="000000"/>
                </a:solidFill>
                <a:ea typeface="휴먼명조"/>
              </a:rPr>
              <a:t>조달관행</a:t>
            </a:r>
            <a:r>
              <a:rPr lang="en-US" altLang="ko-KR" sz="1400" kern="0" dirty="0">
                <a:solidFill>
                  <a:srgbClr val="000000"/>
                </a:solidFill>
                <a:ea typeface="휴먼명조"/>
              </a:rPr>
              <a:t>, </a:t>
            </a:r>
            <a:r>
              <a:rPr lang="ko-KR" altLang="en-US" sz="1400" kern="0" dirty="0">
                <a:solidFill>
                  <a:srgbClr val="000000"/>
                </a:solidFill>
                <a:ea typeface="휴먼명조"/>
              </a:rPr>
              <a:t>반부패</a:t>
            </a:r>
            <a:r>
              <a:rPr lang="en-US" altLang="ko-KR" sz="1400" kern="0" dirty="0">
                <a:solidFill>
                  <a:srgbClr val="000000"/>
                </a:solidFill>
                <a:ea typeface="휴먼명조"/>
              </a:rPr>
              <a:t>, </a:t>
            </a:r>
            <a:r>
              <a:rPr lang="ko-KR" altLang="en-US" sz="1400" kern="0" dirty="0">
                <a:solidFill>
                  <a:srgbClr val="000000"/>
                </a:solidFill>
                <a:ea typeface="휴먼명조"/>
              </a:rPr>
              <a:t>반경쟁행위</a:t>
            </a:r>
            <a:endParaRPr lang="en-US" altLang="ko-KR" sz="1400" kern="0" dirty="0">
              <a:solidFill>
                <a:srgbClr val="000000"/>
              </a:solidFill>
              <a:ea typeface="휴먼명조"/>
            </a:endParaRPr>
          </a:p>
          <a:p>
            <a:pPr marL="392400" lvl="0" indent="-108000" algn="just" fontAlgn="base">
              <a:lnSpc>
                <a:spcPct val="150000"/>
              </a:lnSpc>
            </a:pPr>
            <a:endParaRPr lang="ko-KR" altLang="en-US" sz="1400" kern="0" dirty="0">
              <a:solidFill>
                <a:srgbClr val="000000"/>
              </a:solidFill>
            </a:endParaRPr>
          </a:p>
          <a:p>
            <a:pPr marL="342900" lvl="0" indent="-342900" algn="just" fontAlgn="base">
              <a:lnSpc>
                <a:spcPct val="150000"/>
              </a:lnSpc>
              <a:buFont typeface="Arial" panose="020B0604020202020204" pitchFamily="34" charset="0"/>
              <a:buChar char="•"/>
            </a:pPr>
            <a:r>
              <a:rPr lang="en-US" altLang="ko-KR" sz="1400" kern="0" dirty="0">
                <a:solidFill>
                  <a:srgbClr val="000000"/>
                </a:solidFill>
                <a:ea typeface="휴먼명조"/>
              </a:rPr>
              <a:t>2. GRI 300 </a:t>
            </a:r>
            <a:r>
              <a:rPr lang="ko-KR" altLang="en-US" sz="1400" kern="0" dirty="0">
                <a:solidFill>
                  <a:srgbClr val="000000"/>
                </a:solidFill>
                <a:ea typeface="휴먼명조"/>
              </a:rPr>
              <a:t>시리즈</a:t>
            </a:r>
            <a:r>
              <a:rPr lang="en-US" altLang="ko-KR" sz="1400" kern="0" dirty="0">
                <a:solidFill>
                  <a:srgbClr val="000000"/>
                </a:solidFill>
                <a:ea typeface="휴먼명조"/>
              </a:rPr>
              <a:t>: </a:t>
            </a:r>
            <a:r>
              <a:rPr lang="ko-KR" altLang="en-US" sz="1400" kern="0" dirty="0">
                <a:solidFill>
                  <a:srgbClr val="000000"/>
                </a:solidFill>
                <a:ea typeface="휴먼명조"/>
              </a:rPr>
              <a:t>환경 주제 </a:t>
            </a:r>
            <a:r>
              <a:rPr lang="en-US" altLang="ko-KR" sz="1400" kern="0" dirty="0">
                <a:solidFill>
                  <a:srgbClr val="000000"/>
                </a:solidFill>
                <a:ea typeface="휴먼명조"/>
              </a:rPr>
              <a:t>(30</a:t>
            </a:r>
            <a:r>
              <a:rPr lang="ko-KR" altLang="en-US" sz="1400" kern="0" dirty="0">
                <a:solidFill>
                  <a:srgbClr val="000000"/>
                </a:solidFill>
                <a:ea typeface="휴먼명조"/>
              </a:rPr>
              <a:t>개 공시</a:t>
            </a:r>
            <a:r>
              <a:rPr lang="en-US" altLang="ko-KR" sz="1400" kern="0" dirty="0">
                <a:solidFill>
                  <a:srgbClr val="000000"/>
                </a:solidFill>
                <a:ea typeface="휴먼명조"/>
              </a:rPr>
              <a:t>)</a:t>
            </a:r>
            <a:endParaRPr lang="ko-KR" altLang="en-US" sz="1400" kern="0" dirty="0">
              <a:solidFill>
                <a:srgbClr val="000000"/>
              </a:solidFill>
            </a:endParaRPr>
          </a:p>
          <a:p>
            <a:pPr marL="392400" lvl="0" indent="-108000" algn="just" fontAlgn="base">
              <a:lnSpc>
                <a:spcPct val="150000"/>
              </a:lnSpc>
            </a:pPr>
            <a:r>
              <a:rPr lang="ko-KR" altLang="en-US" sz="1400" kern="0" dirty="0">
                <a:solidFill>
                  <a:srgbClr val="000000"/>
                </a:solidFill>
                <a:ea typeface="휴먼명조"/>
              </a:rPr>
              <a:t>원료</a:t>
            </a:r>
            <a:r>
              <a:rPr lang="en-US" altLang="ko-KR" sz="1400" kern="0" dirty="0">
                <a:solidFill>
                  <a:srgbClr val="000000"/>
                </a:solidFill>
                <a:ea typeface="휴먼명조"/>
              </a:rPr>
              <a:t>, </a:t>
            </a:r>
            <a:r>
              <a:rPr lang="ko-KR" altLang="en-US" sz="1400" kern="0" dirty="0">
                <a:solidFill>
                  <a:srgbClr val="000000"/>
                </a:solidFill>
                <a:ea typeface="휴먼명조"/>
              </a:rPr>
              <a:t>에너지</a:t>
            </a:r>
            <a:r>
              <a:rPr lang="en-US" altLang="ko-KR" sz="1400" kern="0" dirty="0">
                <a:solidFill>
                  <a:srgbClr val="000000"/>
                </a:solidFill>
                <a:ea typeface="휴먼명조"/>
              </a:rPr>
              <a:t>, </a:t>
            </a:r>
            <a:r>
              <a:rPr lang="ko-KR" altLang="en-US" sz="1400" kern="0" dirty="0">
                <a:solidFill>
                  <a:srgbClr val="000000"/>
                </a:solidFill>
                <a:ea typeface="휴먼명조"/>
              </a:rPr>
              <a:t>용수</a:t>
            </a:r>
            <a:r>
              <a:rPr lang="en-US" altLang="ko-KR" sz="1400" kern="0" dirty="0">
                <a:solidFill>
                  <a:srgbClr val="000000"/>
                </a:solidFill>
                <a:ea typeface="휴먼명조"/>
              </a:rPr>
              <a:t>, </a:t>
            </a:r>
            <a:r>
              <a:rPr lang="ko-KR" altLang="en-US" sz="1400" kern="0" dirty="0">
                <a:solidFill>
                  <a:srgbClr val="000000"/>
                </a:solidFill>
                <a:ea typeface="휴먼명조"/>
              </a:rPr>
              <a:t>생물다양성</a:t>
            </a:r>
            <a:r>
              <a:rPr lang="en-US" altLang="ko-KR" sz="1400" kern="0" dirty="0">
                <a:solidFill>
                  <a:srgbClr val="000000"/>
                </a:solidFill>
                <a:ea typeface="휴먼명조"/>
              </a:rPr>
              <a:t>, </a:t>
            </a:r>
            <a:r>
              <a:rPr lang="ko-KR" altLang="en-US" sz="1400" kern="0" dirty="0">
                <a:solidFill>
                  <a:srgbClr val="000000"/>
                </a:solidFill>
                <a:ea typeface="휴먼명조"/>
              </a:rPr>
              <a:t>배출</a:t>
            </a:r>
            <a:r>
              <a:rPr lang="en-US" altLang="ko-KR" sz="1400" kern="0" dirty="0">
                <a:solidFill>
                  <a:srgbClr val="000000"/>
                </a:solidFill>
                <a:ea typeface="휴먼명조"/>
              </a:rPr>
              <a:t>, </a:t>
            </a:r>
            <a:r>
              <a:rPr lang="ko-KR" altLang="en-US" sz="1400" kern="0" dirty="0">
                <a:solidFill>
                  <a:srgbClr val="000000"/>
                </a:solidFill>
                <a:ea typeface="휴먼명조"/>
              </a:rPr>
              <a:t>폐수 및 폐기물</a:t>
            </a:r>
            <a:r>
              <a:rPr lang="en-US" altLang="ko-KR" sz="1400" kern="0" dirty="0">
                <a:solidFill>
                  <a:srgbClr val="000000"/>
                </a:solidFill>
                <a:ea typeface="휴먼명조"/>
              </a:rPr>
              <a:t>, </a:t>
            </a:r>
            <a:r>
              <a:rPr lang="ko-KR" altLang="en-US" sz="1400" kern="0" dirty="0">
                <a:solidFill>
                  <a:srgbClr val="000000"/>
                </a:solidFill>
                <a:ea typeface="휴먼명조"/>
              </a:rPr>
              <a:t>환경법규준수</a:t>
            </a:r>
            <a:r>
              <a:rPr lang="en-US" altLang="ko-KR" sz="1400" kern="0" dirty="0">
                <a:solidFill>
                  <a:srgbClr val="000000"/>
                </a:solidFill>
                <a:ea typeface="휴먼명조"/>
              </a:rPr>
              <a:t>, </a:t>
            </a:r>
            <a:r>
              <a:rPr lang="ko-KR" altLang="en-US" sz="1400" kern="0" dirty="0" err="1">
                <a:solidFill>
                  <a:srgbClr val="000000"/>
                </a:solidFill>
                <a:ea typeface="휴먼명조"/>
              </a:rPr>
              <a:t>공급망환경평가</a:t>
            </a:r>
            <a:endParaRPr lang="en-US" altLang="ko-KR" sz="1400" kern="0" dirty="0">
              <a:solidFill>
                <a:srgbClr val="000000"/>
              </a:solidFill>
              <a:ea typeface="휴먼명조"/>
            </a:endParaRPr>
          </a:p>
          <a:p>
            <a:pPr marL="392400" lvl="0" indent="-108000" algn="just" fontAlgn="base">
              <a:lnSpc>
                <a:spcPct val="150000"/>
              </a:lnSpc>
            </a:pPr>
            <a:endParaRPr lang="ko-KR" altLang="en-US" sz="1400" kern="0" dirty="0">
              <a:solidFill>
                <a:srgbClr val="000000"/>
              </a:solidFill>
            </a:endParaRPr>
          </a:p>
          <a:p>
            <a:pPr marL="342900" lvl="0" indent="-342900" algn="just" fontAlgn="base">
              <a:lnSpc>
                <a:spcPct val="150000"/>
              </a:lnSpc>
              <a:buFont typeface="Arial" panose="020B0604020202020204" pitchFamily="34" charset="0"/>
              <a:buChar char="•"/>
            </a:pPr>
            <a:r>
              <a:rPr lang="en-US" altLang="ko-KR" sz="1400" kern="0" dirty="0">
                <a:solidFill>
                  <a:srgbClr val="000000"/>
                </a:solidFill>
                <a:ea typeface="휴먼명조"/>
              </a:rPr>
              <a:t>3. GRI 400 </a:t>
            </a:r>
            <a:r>
              <a:rPr lang="ko-KR" altLang="en-US" sz="1400" kern="0" dirty="0">
                <a:solidFill>
                  <a:srgbClr val="000000"/>
                </a:solidFill>
                <a:ea typeface="휴먼명조"/>
              </a:rPr>
              <a:t>시리즈</a:t>
            </a:r>
            <a:r>
              <a:rPr lang="en-US" altLang="ko-KR" sz="1400" kern="0" dirty="0">
                <a:solidFill>
                  <a:srgbClr val="000000"/>
                </a:solidFill>
                <a:ea typeface="휴먼명조"/>
              </a:rPr>
              <a:t>: </a:t>
            </a:r>
            <a:r>
              <a:rPr lang="ko-KR" altLang="en-US" sz="1400" kern="0" dirty="0">
                <a:solidFill>
                  <a:srgbClr val="000000"/>
                </a:solidFill>
                <a:ea typeface="휴먼명조"/>
              </a:rPr>
              <a:t>사회 주제 </a:t>
            </a:r>
            <a:r>
              <a:rPr lang="en-US" altLang="ko-KR" sz="1400" kern="0" dirty="0">
                <a:solidFill>
                  <a:srgbClr val="000000"/>
                </a:solidFill>
                <a:ea typeface="휴먼명조"/>
              </a:rPr>
              <a:t>(40</a:t>
            </a:r>
            <a:r>
              <a:rPr lang="ko-KR" altLang="en-US" sz="1400" kern="0" dirty="0">
                <a:solidFill>
                  <a:srgbClr val="000000"/>
                </a:solidFill>
                <a:ea typeface="휴먼명조"/>
              </a:rPr>
              <a:t>개 공시</a:t>
            </a:r>
            <a:r>
              <a:rPr lang="en-US" altLang="ko-KR" sz="1400" kern="0" dirty="0">
                <a:solidFill>
                  <a:srgbClr val="000000"/>
                </a:solidFill>
                <a:ea typeface="휴먼명조"/>
              </a:rPr>
              <a:t>)</a:t>
            </a:r>
            <a:endParaRPr lang="ko-KR" altLang="en-US" sz="1400" kern="0" dirty="0">
              <a:solidFill>
                <a:srgbClr val="000000"/>
              </a:solidFill>
            </a:endParaRPr>
          </a:p>
          <a:p>
            <a:pPr marL="392400" lvl="0" indent="-108000" algn="just" fontAlgn="base">
              <a:lnSpc>
                <a:spcPct val="150000"/>
              </a:lnSpc>
            </a:pPr>
            <a:r>
              <a:rPr lang="ko-KR" altLang="en-US" sz="1400" kern="0" dirty="0">
                <a:solidFill>
                  <a:srgbClr val="000000"/>
                </a:solidFill>
                <a:ea typeface="휴먼명조"/>
              </a:rPr>
              <a:t>고용</a:t>
            </a:r>
            <a:r>
              <a:rPr lang="en-US" altLang="ko-KR" sz="1400" kern="0" dirty="0">
                <a:solidFill>
                  <a:srgbClr val="000000"/>
                </a:solidFill>
                <a:ea typeface="휴먼명조"/>
              </a:rPr>
              <a:t>, </a:t>
            </a:r>
            <a:r>
              <a:rPr lang="ko-KR" altLang="en-US" sz="1400" kern="0" dirty="0">
                <a:solidFill>
                  <a:srgbClr val="000000"/>
                </a:solidFill>
                <a:ea typeface="휴먼명조"/>
              </a:rPr>
              <a:t>노사관계</a:t>
            </a:r>
            <a:r>
              <a:rPr lang="en-US" altLang="ko-KR" sz="1400" kern="0" dirty="0">
                <a:solidFill>
                  <a:srgbClr val="000000"/>
                </a:solidFill>
                <a:ea typeface="휴먼명조"/>
              </a:rPr>
              <a:t>, </a:t>
            </a:r>
            <a:r>
              <a:rPr lang="ko-KR" altLang="en-US" sz="1400" kern="0" dirty="0">
                <a:solidFill>
                  <a:srgbClr val="000000"/>
                </a:solidFill>
                <a:ea typeface="휴먼명조"/>
              </a:rPr>
              <a:t>산업안전보건</a:t>
            </a:r>
            <a:r>
              <a:rPr lang="en-US" altLang="ko-KR" sz="1400" kern="0" dirty="0">
                <a:solidFill>
                  <a:srgbClr val="000000"/>
                </a:solidFill>
                <a:ea typeface="휴먼명조"/>
              </a:rPr>
              <a:t>, </a:t>
            </a:r>
            <a:r>
              <a:rPr lang="ko-KR" altLang="en-US" sz="1400" kern="0" dirty="0">
                <a:solidFill>
                  <a:srgbClr val="000000"/>
                </a:solidFill>
                <a:ea typeface="휴먼명조"/>
              </a:rPr>
              <a:t>교육훈련</a:t>
            </a:r>
            <a:r>
              <a:rPr lang="en-US" altLang="ko-KR" sz="1400" kern="0" dirty="0">
                <a:solidFill>
                  <a:srgbClr val="000000"/>
                </a:solidFill>
                <a:ea typeface="휴먼명조"/>
              </a:rPr>
              <a:t>, </a:t>
            </a:r>
            <a:r>
              <a:rPr lang="ko-KR" altLang="en-US" sz="1400" kern="0" dirty="0">
                <a:solidFill>
                  <a:srgbClr val="000000"/>
                </a:solidFill>
                <a:ea typeface="휴먼명조"/>
              </a:rPr>
              <a:t>다양성과 기회균등</a:t>
            </a:r>
            <a:r>
              <a:rPr lang="en-US" altLang="ko-KR" sz="1400" kern="0" dirty="0">
                <a:solidFill>
                  <a:srgbClr val="000000"/>
                </a:solidFill>
                <a:ea typeface="휴먼명조"/>
              </a:rPr>
              <a:t>, </a:t>
            </a:r>
            <a:r>
              <a:rPr lang="ko-KR" altLang="en-US" sz="1400" kern="0" dirty="0">
                <a:solidFill>
                  <a:srgbClr val="000000"/>
                </a:solidFill>
                <a:ea typeface="휴먼명조"/>
              </a:rPr>
              <a:t>차별금지</a:t>
            </a:r>
            <a:r>
              <a:rPr lang="en-US" altLang="ko-KR" sz="1400" kern="0" dirty="0">
                <a:solidFill>
                  <a:srgbClr val="000000"/>
                </a:solidFill>
                <a:ea typeface="휴먼명조"/>
              </a:rPr>
              <a:t>, </a:t>
            </a:r>
            <a:r>
              <a:rPr lang="ko-KR" altLang="en-US" sz="1400" kern="0" dirty="0">
                <a:solidFill>
                  <a:srgbClr val="000000"/>
                </a:solidFill>
                <a:ea typeface="휴먼명조"/>
              </a:rPr>
              <a:t>결사 및 단체교섭의 자유</a:t>
            </a:r>
            <a:r>
              <a:rPr lang="en-US" altLang="ko-KR" sz="1400" kern="0" dirty="0">
                <a:solidFill>
                  <a:srgbClr val="000000"/>
                </a:solidFill>
                <a:ea typeface="휴먼명조"/>
              </a:rPr>
              <a:t>, </a:t>
            </a:r>
            <a:r>
              <a:rPr lang="ko-KR" altLang="en-US" sz="1400" kern="0" dirty="0">
                <a:solidFill>
                  <a:srgbClr val="000000"/>
                </a:solidFill>
                <a:ea typeface="휴먼명조"/>
              </a:rPr>
              <a:t>아동노동</a:t>
            </a:r>
            <a:r>
              <a:rPr lang="en-US" altLang="ko-KR" sz="1400" kern="0" dirty="0">
                <a:solidFill>
                  <a:srgbClr val="000000"/>
                </a:solidFill>
                <a:ea typeface="휴먼명조"/>
              </a:rPr>
              <a:t>, </a:t>
            </a:r>
            <a:r>
              <a:rPr lang="ko-KR" altLang="en-US" sz="1400" kern="0" dirty="0">
                <a:solidFill>
                  <a:srgbClr val="000000"/>
                </a:solidFill>
                <a:ea typeface="휴먼명조"/>
              </a:rPr>
              <a:t>강제노동</a:t>
            </a:r>
            <a:r>
              <a:rPr lang="en-US" altLang="ko-KR" sz="1400" kern="0" dirty="0">
                <a:solidFill>
                  <a:srgbClr val="000000"/>
                </a:solidFill>
                <a:ea typeface="휴먼명조"/>
              </a:rPr>
              <a:t>, </a:t>
            </a:r>
            <a:r>
              <a:rPr lang="ko-KR" altLang="en-US" sz="1400" kern="0" dirty="0" err="1">
                <a:solidFill>
                  <a:srgbClr val="000000"/>
                </a:solidFill>
                <a:ea typeface="휴먼명조"/>
              </a:rPr>
              <a:t>원주민권리</a:t>
            </a:r>
            <a:r>
              <a:rPr lang="en-US" altLang="ko-KR" sz="1400" kern="0" dirty="0">
                <a:solidFill>
                  <a:srgbClr val="000000"/>
                </a:solidFill>
                <a:ea typeface="휴먼명조"/>
              </a:rPr>
              <a:t>, </a:t>
            </a:r>
            <a:r>
              <a:rPr lang="ko-KR" altLang="en-US" sz="1400" kern="0" dirty="0" err="1">
                <a:solidFill>
                  <a:srgbClr val="000000"/>
                </a:solidFill>
                <a:ea typeface="휴먼명조"/>
              </a:rPr>
              <a:t>인권평가</a:t>
            </a:r>
            <a:r>
              <a:rPr lang="en-US" altLang="ko-KR" sz="1400" kern="0" dirty="0">
                <a:solidFill>
                  <a:srgbClr val="000000"/>
                </a:solidFill>
                <a:ea typeface="휴먼명조"/>
              </a:rPr>
              <a:t>, </a:t>
            </a:r>
            <a:r>
              <a:rPr lang="ko-KR" altLang="en-US" sz="1400" kern="0" dirty="0">
                <a:solidFill>
                  <a:srgbClr val="000000"/>
                </a:solidFill>
                <a:ea typeface="휴먼명조"/>
              </a:rPr>
              <a:t>지역사회</a:t>
            </a:r>
            <a:r>
              <a:rPr lang="en-US" altLang="ko-KR" sz="1400" kern="0" dirty="0">
                <a:solidFill>
                  <a:srgbClr val="000000"/>
                </a:solidFill>
                <a:ea typeface="휴먼명조"/>
              </a:rPr>
              <a:t>, </a:t>
            </a:r>
            <a:r>
              <a:rPr lang="ko-KR" altLang="en-US" sz="1400" kern="0" dirty="0">
                <a:solidFill>
                  <a:srgbClr val="000000"/>
                </a:solidFill>
                <a:ea typeface="휴먼명조"/>
              </a:rPr>
              <a:t>공급망사회평가</a:t>
            </a:r>
            <a:r>
              <a:rPr lang="en-US" altLang="ko-KR" sz="1400" kern="0" dirty="0">
                <a:solidFill>
                  <a:srgbClr val="000000"/>
                </a:solidFill>
                <a:ea typeface="휴먼명조"/>
              </a:rPr>
              <a:t>, </a:t>
            </a:r>
            <a:r>
              <a:rPr lang="ko-KR" altLang="en-US" sz="1400" kern="0" dirty="0">
                <a:solidFill>
                  <a:srgbClr val="000000"/>
                </a:solidFill>
                <a:ea typeface="휴먼명조"/>
              </a:rPr>
              <a:t>공공정책</a:t>
            </a:r>
            <a:r>
              <a:rPr lang="en-US" altLang="ko-KR" sz="1400" kern="0" dirty="0">
                <a:solidFill>
                  <a:srgbClr val="000000"/>
                </a:solidFill>
                <a:ea typeface="휴먼명조"/>
              </a:rPr>
              <a:t>, </a:t>
            </a:r>
            <a:r>
              <a:rPr lang="ko-KR" altLang="en-US" sz="1400" kern="0" dirty="0">
                <a:solidFill>
                  <a:srgbClr val="000000"/>
                </a:solidFill>
                <a:ea typeface="휴먼명조"/>
              </a:rPr>
              <a:t>고객안전보건</a:t>
            </a:r>
            <a:r>
              <a:rPr lang="en-US" altLang="ko-KR" sz="1400" kern="0" dirty="0">
                <a:solidFill>
                  <a:srgbClr val="000000"/>
                </a:solidFill>
                <a:ea typeface="휴먼명조"/>
              </a:rPr>
              <a:t>, </a:t>
            </a:r>
            <a:r>
              <a:rPr lang="ko-KR" altLang="en-US" sz="1400" kern="0" dirty="0">
                <a:solidFill>
                  <a:srgbClr val="000000"/>
                </a:solidFill>
                <a:ea typeface="휴먼명조"/>
              </a:rPr>
              <a:t>마케팅 및 </a:t>
            </a:r>
            <a:r>
              <a:rPr lang="ko-KR" altLang="en-US" sz="1400" kern="0" dirty="0" err="1">
                <a:solidFill>
                  <a:srgbClr val="000000"/>
                </a:solidFill>
                <a:ea typeface="휴먼명조"/>
              </a:rPr>
              <a:t>라벨링</a:t>
            </a:r>
            <a:r>
              <a:rPr lang="en-US" altLang="ko-KR" sz="1400" kern="0" dirty="0">
                <a:solidFill>
                  <a:srgbClr val="000000"/>
                </a:solidFill>
                <a:ea typeface="휴먼명조"/>
              </a:rPr>
              <a:t>, </a:t>
            </a:r>
            <a:r>
              <a:rPr lang="ko-KR" altLang="en-US" sz="1400" kern="0" dirty="0">
                <a:solidFill>
                  <a:srgbClr val="000000"/>
                </a:solidFill>
                <a:ea typeface="휴먼명조"/>
              </a:rPr>
              <a:t>고객정보보호</a:t>
            </a:r>
            <a:r>
              <a:rPr lang="en-US" altLang="ko-KR" sz="1400" kern="0" dirty="0">
                <a:solidFill>
                  <a:srgbClr val="000000"/>
                </a:solidFill>
                <a:ea typeface="휴먼명조"/>
              </a:rPr>
              <a:t>, </a:t>
            </a:r>
            <a:r>
              <a:rPr lang="ko-KR" altLang="en-US" sz="1400" kern="0" dirty="0">
                <a:solidFill>
                  <a:srgbClr val="000000"/>
                </a:solidFill>
                <a:ea typeface="휴먼명조"/>
              </a:rPr>
              <a:t>사회</a:t>
            </a:r>
            <a:r>
              <a:rPr lang="en-US" altLang="ko-KR" sz="1400" kern="0" dirty="0">
                <a:solidFill>
                  <a:srgbClr val="000000"/>
                </a:solidFill>
                <a:ea typeface="휴먼명조"/>
              </a:rPr>
              <a:t>·</a:t>
            </a:r>
            <a:r>
              <a:rPr lang="ko-KR" altLang="en-US" sz="1400" kern="0" dirty="0">
                <a:solidFill>
                  <a:srgbClr val="000000"/>
                </a:solidFill>
                <a:ea typeface="휴먼명조"/>
              </a:rPr>
              <a:t>경제적 법규준수</a:t>
            </a:r>
            <a:endParaRPr lang="en-US" altLang="ko-KR" sz="1400" kern="0" dirty="0">
              <a:solidFill>
                <a:srgbClr val="000000"/>
              </a:solidFill>
              <a:ea typeface="휴먼명조"/>
            </a:endParaRPr>
          </a:p>
          <a:p>
            <a:pPr marL="392400" lvl="0" indent="-108000" algn="just" fontAlgn="base">
              <a:lnSpc>
                <a:spcPct val="150000"/>
              </a:lnSpc>
            </a:pPr>
            <a:endParaRPr lang="en-US" altLang="ko-KR" sz="1400" kern="0" dirty="0">
              <a:solidFill>
                <a:srgbClr val="000000"/>
              </a:solidFill>
            </a:endParaRPr>
          </a:p>
          <a:p>
            <a:pPr marL="392400" lvl="0" indent="-108000" algn="just" fontAlgn="base">
              <a:lnSpc>
                <a:spcPct val="150000"/>
              </a:lnSpc>
            </a:pPr>
            <a:r>
              <a:rPr lang="en-US" altLang="ko-KR" sz="1400" kern="0" dirty="0">
                <a:solidFill>
                  <a:srgbClr val="000000"/>
                </a:solidFill>
              </a:rPr>
              <a:t>*</a:t>
            </a:r>
            <a:r>
              <a:rPr lang="ko-KR" altLang="en-US" sz="1400" kern="0" dirty="0">
                <a:solidFill>
                  <a:srgbClr val="000000"/>
                </a:solidFill>
              </a:rPr>
              <a:t>현재</a:t>
            </a:r>
            <a:r>
              <a:rPr lang="en-US" altLang="ko-KR" sz="1400" kern="0" dirty="0">
                <a:solidFill>
                  <a:srgbClr val="000000"/>
                </a:solidFill>
              </a:rPr>
              <a:t>(2021</a:t>
            </a:r>
            <a:r>
              <a:rPr lang="ko-KR" altLang="en-US" sz="1400" kern="0" dirty="0">
                <a:solidFill>
                  <a:srgbClr val="000000"/>
                </a:solidFill>
              </a:rPr>
              <a:t>년 </a:t>
            </a:r>
            <a:r>
              <a:rPr lang="en-US" altLang="ko-KR" sz="1400" kern="0" dirty="0">
                <a:solidFill>
                  <a:srgbClr val="000000"/>
                </a:solidFill>
              </a:rPr>
              <a:t>10</a:t>
            </a:r>
            <a:r>
              <a:rPr lang="ko-KR" altLang="en-US" sz="1400" kern="0" dirty="0">
                <a:solidFill>
                  <a:srgbClr val="000000"/>
                </a:solidFill>
              </a:rPr>
              <a:t>월 </a:t>
            </a:r>
            <a:r>
              <a:rPr lang="en-US" altLang="ko-KR" sz="1400" kern="0" dirty="0">
                <a:solidFill>
                  <a:srgbClr val="000000"/>
                </a:solidFill>
              </a:rPr>
              <a:t>2</a:t>
            </a:r>
            <a:r>
              <a:rPr lang="ko-KR" altLang="en-US" sz="1400" kern="0" dirty="0">
                <a:solidFill>
                  <a:srgbClr val="000000"/>
                </a:solidFill>
              </a:rPr>
              <a:t>일</a:t>
            </a:r>
            <a:r>
              <a:rPr lang="en-US" altLang="ko-KR" sz="1400" kern="0" dirty="0">
                <a:solidFill>
                  <a:srgbClr val="000000"/>
                </a:solidFill>
              </a:rPr>
              <a:t>)</a:t>
            </a:r>
            <a:r>
              <a:rPr lang="ko-KR" altLang="en-US" sz="1400" kern="0" dirty="0">
                <a:solidFill>
                  <a:srgbClr val="000000"/>
                </a:solidFill>
              </a:rPr>
              <a:t> </a:t>
            </a:r>
            <a:r>
              <a:rPr lang="ko-KR" altLang="en-US" sz="1400" kern="0" dirty="0" err="1">
                <a:solidFill>
                  <a:srgbClr val="000000"/>
                </a:solidFill>
              </a:rPr>
              <a:t>테마별기준</a:t>
            </a:r>
            <a:r>
              <a:rPr lang="ko-KR" altLang="en-US" sz="1400" kern="0" dirty="0">
                <a:solidFill>
                  <a:srgbClr val="000000"/>
                </a:solidFill>
              </a:rPr>
              <a:t> 이외 </a:t>
            </a:r>
            <a:r>
              <a:rPr lang="ko-KR" altLang="en-US" sz="1400" kern="0" dirty="0" err="1">
                <a:solidFill>
                  <a:srgbClr val="000000"/>
                </a:solidFill>
              </a:rPr>
              <a:t>산업별기준</a:t>
            </a:r>
            <a:r>
              <a:rPr lang="ko-KR" altLang="en-US" sz="1400" kern="0" dirty="0">
                <a:solidFill>
                  <a:srgbClr val="000000"/>
                </a:solidFill>
              </a:rPr>
              <a:t> 발표 </a:t>
            </a:r>
          </a:p>
        </p:txBody>
      </p:sp>
      <p:sp>
        <p:nvSpPr>
          <p:cNvPr id="8" name="직사각형 7">
            <a:extLst>
              <a:ext uri="{FF2B5EF4-FFF2-40B4-BE49-F238E27FC236}">
                <a16:creationId xmlns:a16="http://schemas.microsoft.com/office/drawing/2014/main" id="{5F253950-8F38-4AF2-9E0A-896B6CECFF75}"/>
              </a:ext>
            </a:extLst>
          </p:cNvPr>
          <p:cNvSpPr/>
          <p:nvPr/>
        </p:nvSpPr>
        <p:spPr>
          <a:xfrm>
            <a:off x="751632" y="1085737"/>
            <a:ext cx="8928992" cy="369332"/>
          </a:xfrm>
          <a:prstGeom prst="rect">
            <a:avLst/>
          </a:prstGeom>
        </p:spPr>
        <p:txBody>
          <a:bodyPr wrap="square">
            <a:spAutoFit/>
          </a:bodyPr>
          <a:lstStyle/>
          <a:p>
            <a:pPr>
              <a:defRPr/>
            </a:pPr>
            <a:r>
              <a:rPr lang="ko-KR" altLang="en-US" b="1" kern="0" dirty="0">
                <a:solidFill>
                  <a:srgbClr val="000000"/>
                </a:solidFill>
                <a:latin typeface="휴먼명조"/>
                <a:ea typeface="휴먼명조"/>
              </a:rPr>
              <a:t>□ </a:t>
            </a:r>
            <a:r>
              <a:rPr lang="ko-KR" altLang="en-US" b="1" kern="0" dirty="0">
                <a:solidFill>
                  <a:srgbClr val="000000"/>
                </a:solidFill>
                <a:latin typeface="+mj-lt"/>
                <a:ea typeface="휴먼명조"/>
              </a:rPr>
              <a:t>사회 및 지배구조 </a:t>
            </a:r>
            <a:r>
              <a:rPr lang="en-US" altLang="ko-KR" b="1" kern="0" dirty="0">
                <a:solidFill>
                  <a:srgbClr val="000000"/>
                </a:solidFill>
                <a:latin typeface="+mj-lt"/>
                <a:ea typeface="휴먼명조"/>
              </a:rPr>
              <a:t>- GRI</a:t>
            </a:r>
            <a:endParaRPr lang="ko-KR" altLang="en-US" b="1" dirty="0">
              <a:solidFill>
                <a:srgbClr val="FF0000"/>
              </a:solidFill>
              <a:latin typeface="+mj-lt"/>
            </a:endParaRPr>
          </a:p>
        </p:txBody>
      </p:sp>
      <p:cxnSp>
        <p:nvCxnSpPr>
          <p:cNvPr id="9" name="직선 연결선 8">
            <a:extLst>
              <a:ext uri="{FF2B5EF4-FFF2-40B4-BE49-F238E27FC236}">
                <a16:creationId xmlns:a16="http://schemas.microsoft.com/office/drawing/2014/main" id="{C1F28E4C-5860-4D8D-A891-9994FF90BEF8}"/>
              </a:ext>
            </a:extLst>
          </p:cNvPr>
          <p:cNvCxnSpPr>
            <a:cxnSpLocks/>
          </p:cNvCxnSpPr>
          <p:nvPr/>
        </p:nvCxnSpPr>
        <p:spPr>
          <a:xfrm flipH="1">
            <a:off x="2705100" y="588203"/>
            <a:ext cx="8794750" cy="30827"/>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51449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슬라이드 번호 개체 틀 3">
            <a:extLst>
              <a:ext uri="{FF2B5EF4-FFF2-40B4-BE49-F238E27FC236}">
                <a16:creationId xmlns:a16="http://schemas.microsoft.com/office/drawing/2014/main" id="{DEF13E79-61E3-4454-B0F5-D862567F80FC}"/>
              </a:ext>
            </a:extLst>
          </p:cNvPr>
          <p:cNvSpPr>
            <a:spLocks noGrp="1"/>
          </p:cNvSpPr>
          <p:nvPr>
            <p:ph type="sldNum" sz="quarter" idx="12"/>
          </p:nvPr>
        </p:nvSpPr>
        <p:spPr>
          <a:xfrm>
            <a:off x="8610600" y="6356350"/>
            <a:ext cx="2743200" cy="365125"/>
          </a:xfrm>
        </p:spPr>
        <p:txBody>
          <a:bodyPr/>
          <a:lstStyle/>
          <a:p>
            <a:fld id="{742C9348-5ACF-40B9-901F-7F0003B996B9}" type="slidenum">
              <a:rPr lang="ko-KR" altLang="en-US" smtClean="0"/>
              <a:t>50</a:t>
            </a:fld>
            <a:endParaRPr lang="ko-KR" altLang="en-US" dirty="0"/>
          </a:p>
        </p:txBody>
      </p:sp>
      <p:sp>
        <p:nvSpPr>
          <p:cNvPr id="21" name="직사각형 20">
            <a:extLst>
              <a:ext uri="{FF2B5EF4-FFF2-40B4-BE49-F238E27FC236}">
                <a16:creationId xmlns:a16="http://schemas.microsoft.com/office/drawing/2014/main" id="{1353836F-B0BF-408A-9ECA-4BAF89DFC538}"/>
              </a:ext>
            </a:extLst>
          </p:cNvPr>
          <p:cNvSpPr/>
          <p:nvPr/>
        </p:nvSpPr>
        <p:spPr>
          <a:xfrm>
            <a:off x="929470" y="303295"/>
            <a:ext cx="4094216" cy="454292"/>
          </a:xfrm>
          <a:prstGeom prst="rect">
            <a:avLst/>
          </a:prstGeom>
        </p:spPr>
        <p:txBody>
          <a:bodyPr wrap="square">
            <a:spAutoFit/>
          </a:bodyPr>
          <a:lstStyle/>
          <a:p>
            <a:pPr>
              <a:lnSpc>
                <a:spcPct val="150000"/>
              </a:lnSpc>
            </a:pPr>
            <a:r>
              <a:rPr lang="ko-KR" altLang="en-US" b="1" dirty="0">
                <a:latin typeface="+mn-ea"/>
                <a:cs typeface="Times New Roman" pitchFamily="18" charset="0"/>
              </a:rPr>
              <a:t>이니셔티브</a:t>
            </a:r>
          </a:p>
        </p:txBody>
      </p:sp>
      <p:sp>
        <p:nvSpPr>
          <p:cNvPr id="22" name="직사각형 21">
            <a:extLst>
              <a:ext uri="{FF2B5EF4-FFF2-40B4-BE49-F238E27FC236}">
                <a16:creationId xmlns:a16="http://schemas.microsoft.com/office/drawing/2014/main" id="{F140986D-4E74-4C9F-B86D-ECBB45CB4F38}"/>
              </a:ext>
            </a:extLst>
          </p:cNvPr>
          <p:cNvSpPr/>
          <p:nvPr/>
        </p:nvSpPr>
        <p:spPr>
          <a:xfrm>
            <a:off x="503808" y="208614"/>
            <a:ext cx="495649" cy="585288"/>
          </a:xfrm>
          <a:prstGeom prst="rect">
            <a:avLst/>
          </a:prstGeom>
        </p:spPr>
        <p:txBody>
          <a:bodyPr wrap="none">
            <a:spAutoFit/>
          </a:bodyPr>
          <a:lstStyle/>
          <a:p>
            <a:pPr>
              <a:lnSpc>
                <a:spcPct val="150000"/>
              </a:lnSpc>
            </a:pPr>
            <a:r>
              <a:rPr lang="en-US" altLang="ko-KR" sz="2426" b="1" dirty="0">
                <a:solidFill>
                  <a:schemeClr val="bg1">
                    <a:lumMod val="75000"/>
                  </a:schemeClr>
                </a:solidFill>
                <a:latin typeface="Times New Roman" pitchFamily="18" charset="0"/>
                <a:ea typeface="맑은 고딕" pitchFamily="50" charset="-127"/>
                <a:cs typeface="Times New Roman" pitchFamily="18" charset="0"/>
              </a:rPr>
              <a:t>0</a:t>
            </a:r>
            <a:r>
              <a:rPr lang="en-US" altLang="ko-KR" sz="2426" b="1" dirty="0">
                <a:solidFill>
                  <a:srgbClr val="C00000"/>
                </a:solidFill>
                <a:latin typeface="Times New Roman" pitchFamily="18" charset="0"/>
                <a:ea typeface="맑은 고딕" pitchFamily="50" charset="-127"/>
                <a:cs typeface="Times New Roman" pitchFamily="18" charset="0"/>
              </a:rPr>
              <a:t>2</a:t>
            </a:r>
          </a:p>
        </p:txBody>
      </p:sp>
      <p:graphicFrame>
        <p:nvGraphicFramePr>
          <p:cNvPr id="8" name="표 7"/>
          <p:cNvGraphicFramePr>
            <a:graphicFrameLocks noGrp="1"/>
          </p:cNvGraphicFramePr>
          <p:nvPr>
            <p:extLst>
              <p:ext uri="{D42A27DB-BD31-4B8C-83A1-F6EECF244321}">
                <p14:modId xmlns:p14="http://schemas.microsoft.com/office/powerpoint/2010/main" val="1584698759"/>
              </p:ext>
            </p:extLst>
          </p:nvPr>
        </p:nvGraphicFramePr>
        <p:xfrm>
          <a:off x="1858358" y="1746904"/>
          <a:ext cx="8219092" cy="4453123"/>
        </p:xfrm>
        <a:graphic>
          <a:graphicData uri="http://schemas.openxmlformats.org/drawingml/2006/table">
            <a:tbl>
              <a:tblPr/>
              <a:tblGrid>
                <a:gridCol w="1106287">
                  <a:extLst>
                    <a:ext uri="{9D8B030D-6E8A-4147-A177-3AD203B41FA5}">
                      <a16:colId xmlns:a16="http://schemas.microsoft.com/office/drawing/2014/main" val="1032595617"/>
                    </a:ext>
                  </a:extLst>
                </a:gridCol>
                <a:gridCol w="4025427">
                  <a:extLst>
                    <a:ext uri="{9D8B030D-6E8A-4147-A177-3AD203B41FA5}">
                      <a16:colId xmlns:a16="http://schemas.microsoft.com/office/drawing/2014/main" val="2432550648"/>
                    </a:ext>
                  </a:extLst>
                </a:gridCol>
                <a:gridCol w="1029126">
                  <a:extLst>
                    <a:ext uri="{9D8B030D-6E8A-4147-A177-3AD203B41FA5}">
                      <a16:colId xmlns:a16="http://schemas.microsoft.com/office/drawing/2014/main" val="560562851"/>
                    </a:ext>
                  </a:extLst>
                </a:gridCol>
                <a:gridCol w="1029126">
                  <a:extLst>
                    <a:ext uri="{9D8B030D-6E8A-4147-A177-3AD203B41FA5}">
                      <a16:colId xmlns:a16="http://schemas.microsoft.com/office/drawing/2014/main" val="824047522"/>
                    </a:ext>
                  </a:extLst>
                </a:gridCol>
                <a:gridCol w="1029126">
                  <a:extLst>
                    <a:ext uri="{9D8B030D-6E8A-4147-A177-3AD203B41FA5}">
                      <a16:colId xmlns:a16="http://schemas.microsoft.com/office/drawing/2014/main" val="2462132197"/>
                    </a:ext>
                  </a:extLst>
                </a:gridCol>
              </a:tblGrid>
              <a:tr h="187050">
                <a:tc>
                  <a:txBody>
                    <a:bodyPr/>
                    <a:lstStyle/>
                    <a:p>
                      <a:pPr marL="0" marR="0" indent="0" algn="ctr" fontAlgn="base" latinLnBrk="0">
                        <a:lnSpc>
                          <a:spcPct val="130000"/>
                        </a:lnSpc>
                        <a:spcBef>
                          <a:spcPts val="0"/>
                        </a:spcBef>
                        <a:spcAft>
                          <a:spcPts val="0"/>
                        </a:spcAft>
                      </a:pPr>
                      <a:r>
                        <a:rPr lang="ko-KR" altLang="en-US" sz="900" b="1" kern="0" spc="0" dirty="0">
                          <a:solidFill>
                            <a:schemeClr val="bg1"/>
                          </a:solidFill>
                          <a:effectLst/>
                          <a:latin typeface="+mn-lt"/>
                          <a:ea typeface="휴먼명조"/>
                        </a:rPr>
                        <a:t>구분</a:t>
                      </a:r>
                      <a:endParaRPr lang="ko-KR" altLang="en-US" sz="900" b="1" kern="0" spc="0" dirty="0">
                        <a:solidFill>
                          <a:schemeClr val="bg1"/>
                        </a:solidFill>
                        <a:effectLst/>
                        <a:latin typeface="+mn-lt"/>
                      </a:endParaRPr>
                    </a:p>
                  </a:txBody>
                  <a:tcPr marL="59028" marR="59028" marT="29514" marB="29514"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solidFill>
                      <a:srgbClr val="C00000"/>
                    </a:solidFill>
                  </a:tcPr>
                </a:tc>
                <a:tc>
                  <a:txBody>
                    <a:bodyPr/>
                    <a:lstStyle/>
                    <a:p>
                      <a:pPr marL="0" marR="0" indent="0" algn="ctr" fontAlgn="base" latinLnBrk="0">
                        <a:lnSpc>
                          <a:spcPct val="130000"/>
                        </a:lnSpc>
                        <a:spcBef>
                          <a:spcPts val="0"/>
                        </a:spcBef>
                        <a:spcAft>
                          <a:spcPts val="0"/>
                        </a:spcAft>
                      </a:pPr>
                      <a:r>
                        <a:rPr lang="ko-KR" altLang="en-US" sz="900" b="1" kern="0" spc="0" dirty="0">
                          <a:solidFill>
                            <a:schemeClr val="bg1"/>
                          </a:solidFill>
                          <a:effectLst/>
                          <a:latin typeface="+mn-lt"/>
                          <a:ea typeface="휴먼명조"/>
                        </a:rPr>
                        <a:t>중요 이슈</a:t>
                      </a:r>
                      <a:endParaRPr lang="ko-KR" altLang="en-US" sz="900" b="1" kern="0" spc="0" dirty="0">
                        <a:solidFill>
                          <a:schemeClr val="bg1"/>
                        </a:solidFill>
                        <a:effectLst/>
                        <a:latin typeface="+mn-lt"/>
                      </a:endParaRPr>
                    </a:p>
                  </a:txBody>
                  <a:tcPr marL="59028" marR="59028" marT="29514" marB="29514"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solidFill>
                      <a:srgbClr val="C00000"/>
                    </a:solidFill>
                  </a:tcPr>
                </a:tc>
                <a:tc>
                  <a:txBody>
                    <a:bodyPr/>
                    <a:lstStyle/>
                    <a:p>
                      <a:pPr marL="0" marR="0" indent="0" algn="ctr" fontAlgn="base" latinLnBrk="0">
                        <a:lnSpc>
                          <a:spcPct val="130000"/>
                        </a:lnSpc>
                        <a:spcBef>
                          <a:spcPts val="0"/>
                        </a:spcBef>
                        <a:spcAft>
                          <a:spcPts val="0"/>
                        </a:spcAft>
                      </a:pPr>
                      <a:r>
                        <a:rPr lang="en-US" sz="900" b="1" kern="0" spc="0">
                          <a:solidFill>
                            <a:schemeClr val="bg1"/>
                          </a:solidFill>
                          <a:effectLst/>
                          <a:latin typeface="+mn-lt"/>
                          <a:ea typeface="휴먼명조"/>
                        </a:rPr>
                        <a:t>KCGS</a:t>
                      </a:r>
                      <a:endParaRPr lang="en-US" sz="900" b="1" kern="0" spc="0">
                        <a:solidFill>
                          <a:schemeClr val="bg1"/>
                        </a:solidFill>
                        <a:effectLst/>
                        <a:latin typeface="+mn-lt"/>
                      </a:endParaRPr>
                    </a:p>
                  </a:txBody>
                  <a:tcPr marL="59028" marR="59028" marT="29514" marB="29514"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solidFill>
                      <a:srgbClr val="C00000"/>
                    </a:solidFill>
                  </a:tcPr>
                </a:tc>
                <a:tc>
                  <a:txBody>
                    <a:bodyPr/>
                    <a:lstStyle/>
                    <a:p>
                      <a:pPr marL="0" marR="0" indent="0" algn="ctr" fontAlgn="base" latinLnBrk="0">
                        <a:lnSpc>
                          <a:spcPct val="130000"/>
                        </a:lnSpc>
                        <a:spcBef>
                          <a:spcPts val="0"/>
                        </a:spcBef>
                        <a:spcAft>
                          <a:spcPts val="0"/>
                        </a:spcAft>
                      </a:pPr>
                      <a:r>
                        <a:rPr lang="en-US" sz="900" b="1" kern="0" spc="0">
                          <a:solidFill>
                            <a:schemeClr val="bg1"/>
                          </a:solidFill>
                          <a:effectLst/>
                          <a:latin typeface="+mn-lt"/>
                          <a:ea typeface="휴먼명조"/>
                        </a:rPr>
                        <a:t>DJSI</a:t>
                      </a:r>
                      <a:endParaRPr lang="en-US" sz="900" b="1" kern="0" spc="0">
                        <a:solidFill>
                          <a:schemeClr val="bg1"/>
                        </a:solidFill>
                        <a:effectLst/>
                        <a:latin typeface="+mn-lt"/>
                      </a:endParaRPr>
                    </a:p>
                  </a:txBody>
                  <a:tcPr marL="59028" marR="59028" marT="29514" marB="29514"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solidFill>
                      <a:srgbClr val="C00000"/>
                    </a:solidFill>
                  </a:tcPr>
                </a:tc>
                <a:tc>
                  <a:txBody>
                    <a:bodyPr/>
                    <a:lstStyle/>
                    <a:p>
                      <a:pPr marL="0" marR="0" indent="0" algn="ctr" fontAlgn="base" latinLnBrk="0">
                        <a:lnSpc>
                          <a:spcPct val="130000"/>
                        </a:lnSpc>
                        <a:spcBef>
                          <a:spcPts val="0"/>
                        </a:spcBef>
                        <a:spcAft>
                          <a:spcPts val="0"/>
                        </a:spcAft>
                      </a:pPr>
                      <a:r>
                        <a:rPr lang="en-US" sz="900" b="1" kern="0" spc="0" dirty="0">
                          <a:solidFill>
                            <a:schemeClr val="bg1"/>
                          </a:solidFill>
                          <a:effectLst/>
                          <a:latin typeface="+mn-lt"/>
                          <a:ea typeface="휴먼명조"/>
                        </a:rPr>
                        <a:t>TCFD</a:t>
                      </a:r>
                      <a:endParaRPr lang="en-US" sz="900" b="1" kern="0" spc="0" dirty="0">
                        <a:solidFill>
                          <a:schemeClr val="bg1"/>
                        </a:solidFill>
                        <a:effectLst/>
                        <a:latin typeface="+mn-lt"/>
                      </a:endParaRPr>
                    </a:p>
                  </a:txBody>
                  <a:tcPr marL="59028" marR="59028" marT="29514" marB="29514"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val="4178040495"/>
                  </a:ext>
                </a:extLst>
              </a:tr>
              <a:tr h="187050">
                <a:tc rowSpan="4">
                  <a:txBody>
                    <a:bodyPr/>
                    <a:lstStyle/>
                    <a:p>
                      <a:pPr marL="0" marR="0" indent="0" algn="ctr" fontAlgn="base" latinLnBrk="1">
                        <a:lnSpc>
                          <a:spcPct val="130000"/>
                        </a:lnSpc>
                        <a:spcBef>
                          <a:spcPts val="0"/>
                        </a:spcBef>
                        <a:spcAft>
                          <a:spcPts val="0"/>
                        </a:spcAft>
                      </a:pPr>
                      <a:r>
                        <a:rPr lang="ko-KR" altLang="en-US" sz="1000" b="0" kern="0" spc="0" dirty="0">
                          <a:solidFill>
                            <a:srgbClr val="000000"/>
                          </a:solidFill>
                          <a:effectLst/>
                          <a:latin typeface="+mj-lt"/>
                          <a:ea typeface="휴먼명조"/>
                        </a:rPr>
                        <a:t>지배구조</a:t>
                      </a:r>
                      <a:endParaRPr lang="ko-KR" altLang="en-US" sz="1000" b="0" kern="0" spc="0" dirty="0">
                        <a:solidFill>
                          <a:srgbClr val="000000"/>
                        </a:solidFill>
                        <a:effectLst/>
                        <a:latin typeface="+mj-lt"/>
                      </a:endParaRPr>
                    </a:p>
                  </a:txBody>
                  <a:tcPr marL="59028" marR="59028" marT="29514" marB="29514"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indent="0" algn="ctr" fontAlgn="base" latinLnBrk="1">
                        <a:lnSpc>
                          <a:spcPct val="130000"/>
                        </a:lnSpc>
                        <a:spcBef>
                          <a:spcPts val="0"/>
                        </a:spcBef>
                        <a:spcAft>
                          <a:spcPts val="0"/>
                        </a:spcAft>
                      </a:pPr>
                      <a:r>
                        <a:rPr lang="ko-KR" altLang="en-US" sz="1000" b="0" kern="0" spc="0" dirty="0" err="1">
                          <a:solidFill>
                            <a:srgbClr val="000000"/>
                          </a:solidFill>
                          <a:effectLst/>
                          <a:latin typeface="+mj-lt"/>
                          <a:ea typeface="휴먼명조"/>
                        </a:rPr>
                        <a:t>주주권리</a:t>
                      </a:r>
                      <a:r>
                        <a:rPr lang="ko-KR" altLang="en-US" sz="1000" b="0" kern="0" spc="0" dirty="0">
                          <a:solidFill>
                            <a:srgbClr val="000000"/>
                          </a:solidFill>
                          <a:effectLst/>
                          <a:latin typeface="+mj-lt"/>
                          <a:ea typeface="휴먼명조"/>
                        </a:rPr>
                        <a:t> 보호</a:t>
                      </a:r>
                      <a:endParaRPr lang="ko-KR" altLang="en-US" sz="1000" b="0" kern="0" spc="0" dirty="0">
                        <a:solidFill>
                          <a:srgbClr val="000000"/>
                        </a:solidFill>
                        <a:effectLst/>
                        <a:latin typeface="+mj-lt"/>
                      </a:endParaRPr>
                    </a:p>
                  </a:txBody>
                  <a:tcPr marL="59028" marR="59028" marT="29514" marB="29514"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indent="0" algn="ctr" fontAlgn="base" latinLnBrk="0">
                        <a:lnSpc>
                          <a:spcPct val="130000"/>
                        </a:lnSpc>
                        <a:spcBef>
                          <a:spcPts val="0"/>
                        </a:spcBef>
                        <a:spcAft>
                          <a:spcPts val="0"/>
                        </a:spcAft>
                      </a:pPr>
                      <a:r>
                        <a:rPr lang="ko-KR" altLang="en-US" sz="1000" b="0" kern="0" spc="0">
                          <a:solidFill>
                            <a:srgbClr val="000000"/>
                          </a:solidFill>
                          <a:effectLst/>
                          <a:latin typeface="+mj-lt"/>
                          <a:ea typeface="휴먼명조"/>
                        </a:rPr>
                        <a:t>ㅇ</a:t>
                      </a:r>
                      <a:endParaRPr lang="ko-KR" altLang="en-US" sz="1000" b="0" kern="0" spc="0">
                        <a:solidFill>
                          <a:srgbClr val="000000"/>
                        </a:solidFill>
                        <a:effectLst/>
                        <a:latin typeface="+mj-lt"/>
                      </a:endParaRPr>
                    </a:p>
                  </a:txBody>
                  <a:tcPr marL="59028" marR="59028" marT="29514" marB="29514"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indent="0" algn="ctr" fontAlgn="base" latinLnBrk="0">
                        <a:lnSpc>
                          <a:spcPct val="130000"/>
                        </a:lnSpc>
                        <a:spcBef>
                          <a:spcPts val="0"/>
                        </a:spcBef>
                        <a:spcAft>
                          <a:spcPts val="0"/>
                        </a:spcAft>
                      </a:pPr>
                      <a:r>
                        <a:rPr lang="ko-KR" altLang="en-US" sz="1000" b="0" kern="0" spc="0">
                          <a:solidFill>
                            <a:srgbClr val="000000"/>
                          </a:solidFill>
                          <a:effectLst/>
                          <a:latin typeface="+mj-lt"/>
                          <a:ea typeface="휴먼명조"/>
                        </a:rPr>
                        <a:t>ㅇ</a:t>
                      </a:r>
                      <a:endParaRPr lang="ko-KR" altLang="en-US" sz="1000" b="0" kern="0" spc="0">
                        <a:solidFill>
                          <a:srgbClr val="000000"/>
                        </a:solidFill>
                        <a:effectLst/>
                        <a:latin typeface="+mj-lt"/>
                      </a:endParaRPr>
                    </a:p>
                  </a:txBody>
                  <a:tcPr marL="59028" marR="59028" marT="29514" marB="29514"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indent="0" algn="ctr" fontAlgn="base" latinLnBrk="0">
                        <a:lnSpc>
                          <a:spcPct val="130000"/>
                        </a:lnSpc>
                        <a:spcBef>
                          <a:spcPts val="0"/>
                        </a:spcBef>
                        <a:spcAft>
                          <a:spcPts val="0"/>
                        </a:spcAft>
                      </a:pPr>
                      <a:r>
                        <a:rPr lang="ko-KR" altLang="en-US" sz="1000" b="0" kern="0" spc="0" dirty="0">
                          <a:solidFill>
                            <a:srgbClr val="000000"/>
                          </a:solidFill>
                          <a:effectLst/>
                          <a:latin typeface="+mj-lt"/>
                          <a:ea typeface="휴먼명조"/>
                        </a:rPr>
                        <a:t>　</a:t>
                      </a:r>
                      <a:endParaRPr lang="ko-KR" altLang="en-US" sz="1000" b="0" kern="0" spc="0" dirty="0">
                        <a:solidFill>
                          <a:srgbClr val="000000"/>
                        </a:solidFill>
                        <a:effectLst/>
                        <a:latin typeface="+mj-lt"/>
                      </a:endParaRPr>
                    </a:p>
                  </a:txBody>
                  <a:tcPr marL="59028" marR="59028" marT="29514" marB="29514"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861939135"/>
                  </a:ext>
                </a:extLst>
              </a:tr>
              <a:tr h="187050">
                <a:tc vMerge="1">
                  <a:txBody>
                    <a:bodyPr/>
                    <a:lstStyle/>
                    <a:p>
                      <a:pPr latinLnBrk="1"/>
                      <a:endParaRPr lang="ko-KR" altLang="en-US"/>
                    </a:p>
                  </a:txBody>
                  <a:tcPr/>
                </a:tc>
                <a:tc>
                  <a:txBody>
                    <a:bodyPr/>
                    <a:lstStyle/>
                    <a:p>
                      <a:pPr marL="0" marR="0" indent="0" algn="ctr" fontAlgn="base" latinLnBrk="1">
                        <a:lnSpc>
                          <a:spcPct val="130000"/>
                        </a:lnSpc>
                        <a:spcBef>
                          <a:spcPts val="0"/>
                        </a:spcBef>
                        <a:spcAft>
                          <a:spcPts val="0"/>
                        </a:spcAft>
                      </a:pPr>
                      <a:r>
                        <a:rPr lang="ko-KR" altLang="en-US" sz="1000" b="0" kern="0" spc="0" dirty="0">
                          <a:solidFill>
                            <a:srgbClr val="000000"/>
                          </a:solidFill>
                          <a:effectLst/>
                          <a:latin typeface="+mj-lt"/>
                          <a:ea typeface="휴먼명조"/>
                        </a:rPr>
                        <a:t>이사회</a:t>
                      </a:r>
                      <a:endParaRPr lang="ko-KR" altLang="en-US" sz="1000" b="0" kern="0" spc="0" dirty="0">
                        <a:solidFill>
                          <a:srgbClr val="000000"/>
                        </a:solidFill>
                        <a:effectLst/>
                        <a:latin typeface="+mj-lt"/>
                      </a:endParaRPr>
                    </a:p>
                  </a:txBody>
                  <a:tcPr marL="59028" marR="59028" marT="29514" marB="29514"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indent="0" algn="ctr" fontAlgn="base" latinLnBrk="0">
                        <a:lnSpc>
                          <a:spcPct val="130000"/>
                        </a:lnSpc>
                        <a:spcBef>
                          <a:spcPts val="0"/>
                        </a:spcBef>
                        <a:spcAft>
                          <a:spcPts val="0"/>
                        </a:spcAft>
                      </a:pPr>
                      <a:r>
                        <a:rPr lang="ko-KR" altLang="en-US" sz="1000" b="0" kern="0" spc="0">
                          <a:solidFill>
                            <a:srgbClr val="000000"/>
                          </a:solidFill>
                          <a:effectLst/>
                          <a:latin typeface="+mj-lt"/>
                          <a:ea typeface="휴먼명조"/>
                        </a:rPr>
                        <a:t>ㅇ</a:t>
                      </a:r>
                      <a:endParaRPr lang="ko-KR" altLang="en-US" sz="1000" b="0" kern="0" spc="0">
                        <a:solidFill>
                          <a:srgbClr val="000000"/>
                        </a:solidFill>
                        <a:effectLst/>
                        <a:latin typeface="+mj-lt"/>
                      </a:endParaRPr>
                    </a:p>
                  </a:txBody>
                  <a:tcPr marL="59028" marR="59028" marT="29514" marB="29514"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indent="0" algn="ctr" fontAlgn="base" latinLnBrk="0">
                        <a:lnSpc>
                          <a:spcPct val="130000"/>
                        </a:lnSpc>
                        <a:spcBef>
                          <a:spcPts val="0"/>
                        </a:spcBef>
                        <a:spcAft>
                          <a:spcPts val="0"/>
                        </a:spcAft>
                      </a:pPr>
                      <a:r>
                        <a:rPr lang="ko-KR" altLang="en-US" sz="1000" b="0" kern="0" spc="0">
                          <a:solidFill>
                            <a:srgbClr val="000000"/>
                          </a:solidFill>
                          <a:effectLst/>
                          <a:latin typeface="+mj-lt"/>
                          <a:ea typeface="휴먼명조"/>
                        </a:rPr>
                        <a:t>ㅇ</a:t>
                      </a:r>
                      <a:endParaRPr lang="ko-KR" altLang="en-US" sz="1000" b="0" kern="0" spc="0">
                        <a:solidFill>
                          <a:srgbClr val="000000"/>
                        </a:solidFill>
                        <a:effectLst/>
                        <a:latin typeface="+mj-lt"/>
                      </a:endParaRPr>
                    </a:p>
                  </a:txBody>
                  <a:tcPr marL="59028" marR="59028" marT="29514" marB="29514"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indent="0" algn="ctr" fontAlgn="base" latinLnBrk="0">
                        <a:lnSpc>
                          <a:spcPct val="130000"/>
                        </a:lnSpc>
                        <a:spcBef>
                          <a:spcPts val="0"/>
                        </a:spcBef>
                        <a:spcAft>
                          <a:spcPts val="0"/>
                        </a:spcAft>
                      </a:pPr>
                      <a:r>
                        <a:rPr lang="ko-KR" altLang="en-US" sz="1000" b="0" kern="0" spc="0" dirty="0">
                          <a:solidFill>
                            <a:srgbClr val="000000"/>
                          </a:solidFill>
                          <a:effectLst/>
                          <a:latin typeface="+mj-lt"/>
                          <a:ea typeface="휴먼명조"/>
                        </a:rPr>
                        <a:t>　</a:t>
                      </a:r>
                      <a:endParaRPr lang="ko-KR" altLang="en-US" sz="1000" b="0" kern="0" spc="0" dirty="0">
                        <a:solidFill>
                          <a:srgbClr val="000000"/>
                        </a:solidFill>
                        <a:effectLst/>
                        <a:latin typeface="+mj-lt"/>
                      </a:endParaRPr>
                    </a:p>
                  </a:txBody>
                  <a:tcPr marL="59028" marR="59028" marT="29514" marB="29514"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149466313"/>
                  </a:ext>
                </a:extLst>
              </a:tr>
              <a:tr h="187050">
                <a:tc vMerge="1">
                  <a:txBody>
                    <a:bodyPr/>
                    <a:lstStyle/>
                    <a:p>
                      <a:pPr latinLnBrk="1"/>
                      <a:endParaRPr lang="ko-KR" altLang="en-US"/>
                    </a:p>
                  </a:txBody>
                  <a:tcPr/>
                </a:tc>
                <a:tc>
                  <a:txBody>
                    <a:bodyPr/>
                    <a:lstStyle/>
                    <a:p>
                      <a:pPr marL="0" marR="0" indent="0" algn="ctr" fontAlgn="base" latinLnBrk="1">
                        <a:lnSpc>
                          <a:spcPct val="130000"/>
                        </a:lnSpc>
                        <a:spcBef>
                          <a:spcPts val="0"/>
                        </a:spcBef>
                        <a:spcAft>
                          <a:spcPts val="0"/>
                        </a:spcAft>
                      </a:pPr>
                      <a:r>
                        <a:rPr lang="ko-KR" altLang="en-US" sz="1000" b="0" kern="0" spc="0" dirty="0" err="1">
                          <a:solidFill>
                            <a:srgbClr val="000000"/>
                          </a:solidFill>
                          <a:effectLst/>
                          <a:latin typeface="+mj-lt"/>
                          <a:ea typeface="휴먼명조"/>
                        </a:rPr>
                        <a:t>감사기구</a:t>
                      </a:r>
                      <a:endParaRPr lang="ko-KR" altLang="en-US" sz="1000" b="0" kern="0" spc="0" dirty="0">
                        <a:solidFill>
                          <a:srgbClr val="000000"/>
                        </a:solidFill>
                        <a:effectLst/>
                        <a:latin typeface="+mj-lt"/>
                      </a:endParaRPr>
                    </a:p>
                  </a:txBody>
                  <a:tcPr marL="59028" marR="59028" marT="29514" marB="29514"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indent="0" algn="ctr" fontAlgn="base" latinLnBrk="0">
                        <a:lnSpc>
                          <a:spcPct val="130000"/>
                        </a:lnSpc>
                        <a:spcBef>
                          <a:spcPts val="0"/>
                        </a:spcBef>
                        <a:spcAft>
                          <a:spcPts val="0"/>
                        </a:spcAft>
                      </a:pPr>
                      <a:r>
                        <a:rPr lang="ko-KR" altLang="en-US" sz="1000" b="0" kern="0" spc="0">
                          <a:solidFill>
                            <a:srgbClr val="000000"/>
                          </a:solidFill>
                          <a:effectLst/>
                          <a:latin typeface="+mj-lt"/>
                          <a:ea typeface="휴먼명조"/>
                        </a:rPr>
                        <a:t>ㅇ</a:t>
                      </a:r>
                      <a:endParaRPr lang="ko-KR" altLang="en-US" sz="1000" b="0" kern="0" spc="0">
                        <a:solidFill>
                          <a:srgbClr val="000000"/>
                        </a:solidFill>
                        <a:effectLst/>
                        <a:latin typeface="+mj-lt"/>
                      </a:endParaRPr>
                    </a:p>
                  </a:txBody>
                  <a:tcPr marL="59028" marR="59028" marT="29514" marB="29514"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indent="0" algn="ctr" fontAlgn="base" latinLnBrk="0">
                        <a:lnSpc>
                          <a:spcPct val="130000"/>
                        </a:lnSpc>
                        <a:spcBef>
                          <a:spcPts val="0"/>
                        </a:spcBef>
                        <a:spcAft>
                          <a:spcPts val="0"/>
                        </a:spcAft>
                      </a:pPr>
                      <a:r>
                        <a:rPr lang="ko-KR" altLang="en-US" sz="1000" b="0" kern="0" spc="0">
                          <a:solidFill>
                            <a:srgbClr val="000000"/>
                          </a:solidFill>
                          <a:effectLst/>
                          <a:latin typeface="+mj-lt"/>
                          <a:ea typeface="휴먼명조"/>
                        </a:rPr>
                        <a:t>ㅇ</a:t>
                      </a:r>
                      <a:endParaRPr lang="ko-KR" altLang="en-US" sz="1000" b="0" kern="0" spc="0">
                        <a:solidFill>
                          <a:srgbClr val="000000"/>
                        </a:solidFill>
                        <a:effectLst/>
                        <a:latin typeface="+mj-lt"/>
                      </a:endParaRPr>
                    </a:p>
                  </a:txBody>
                  <a:tcPr marL="59028" marR="59028" marT="29514" marB="29514"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indent="0" algn="ctr" fontAlgn="base" latinLnBrk="0">
                        <a:lnSpc>
                          <a:spcPct val="130000"/>
                        </a:lnSpc>
                        <a:spcBef>
                          <a:spcPts val="0"/>
                        </a:spcBef>
                        <a:spcAft>
                          <a:spcPts val="0"/>
                        </a:spcAft>
                      </a:pPr>
                      <a:r>
                        <a:rPr lang="ko-KR" altLang="en-US" sz="1000" b="0" kern="0" spc="0" dirty="0">
                          <a:solidFill>
                            <a:srgbClr val="000000"/>
                          </a:solidFill>
                          <a:effectLst/>
                          <a:latin typeface="+mj-lt"/>
                          <a:ea typeface="휴먼명조"/>
                        </a:rPr>
                        <a:t>　</a:t>
                      </a:r>
                      <a:endParaRPr lang="ko-KR" altLang="en-US" sz="1000" b="0" kern="0" spc="0" dirty="0">
                        <a:solidFill>
                          <a:srgbClr val="000000"/>
                        </a:solidFill>
                        <a:effectLst/>
                        <a:latin typeface="+mj-lt"/>
                      </a:endParaRPr>
                    </a:p>
                  </a:txBody>
                  <a:tcPr marL="59028" marR="59028" marT="29514" marB="29514"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831375729"/>
                  </a:ext>
                </a:extLst>
              </a:tr>
              <a:tr h="187050">
                <a:tc vMerge="1">
                  <a:txBody>
                    <a:bodyPr/>
                    <a:lstStyle/>
                    <a:p>
                      <a:pPr latinLnBrk="1"/>
                      <a:endParaRPr lang="ko-KR" altLang="en-US"/>
                    </a:p>
                  </a:txBody>
                  <a:tcPr/>
                </a:tc>
                <a:tc>
                  <a:txBody>
                    <a:bodyPr/>
                    <a:lstStyle/>
                    <a:p>
                      <a:pPr marL="0" marR="0" indent="0" algn="ctr" fontAlgn="base" latinLnBrk="1">
                        <a:lnSpc>
                          <a:spcPct val="130000"/>
                        </a:lnSpc>
                        <a:spcBef>
                          <a:spcPts val="0"/>
                        </a:spcBef>
                        <a:spcAft>
                          <a:spcPts val="0"/>
                        </a:spcAft>
                      </a:pPr>
                      <a:r>
                        <a:rPr lang="ko-KR" altLang="en-US" sz="1000" b="0" kern="0" spc="0" dirty="0">
                          <a:solidFill>
                            <a:srgbClr val="000000"/>
                          </a:solidFill>
                          <a:effectLst/>
                          <a:latin typeface="+mj-lt"/>
                          <a:ea typeface="휴먼명조"/>
                        </a:rPr>
                        <a:t>공시</a:t>
                      </a:r>
                      <a:endParaRPr lang="ko-KR" altLang="en-US" sz="1000" b="0" kern="0" spc="0" dirty="0">
                        <a:solidFill>
                          <a:srgbClr val="000000"/>
                        </a:solidFill>
                        <a:effectLst/>
                        <a:latin typeface="+mj-lt"/>
                      </a:endParaRPr>
                    </a:p>
                  </a:txBody>
                  <a:tcPr marL="59028" marR="59028" marT="29514" marB="29514"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indent="0" algn="ctr" fontAlgn="base" latinLnBrk="0">
                        <a:lnSpc>
                          <a:spcPct val="130000"/>
                        </a:lnSpc>
                        <a:spcBef>
                          <a:spcPts val="0"/>
                        </a:spcBef>
                        <a:spcAft>
                          <a:spcPts val="0"/>
                        </a:spcAft>
                      </a:pPr>
                      <a:r>
                        <a:rPr lang="ko-KR" altLang="en-US" sz="1000" b="0" kern="0" spc="0">
                          <a:solidFill>
                            <a:srgbClr val="000000"/>
                          </a:solidFill>
                          <a:effectLst/>
                          <a:latin typeface="+mj-lt"/>
                          <a:ea typeface="휴먼명조"/>
                        </a:rPr>
                        <a:t>ㅇ</a:t>
                      </a:r>
                      <a:endParaRPr lang="ko-KR" altLang="en-US" sz="1000" b="0" kern="0" spc="0">
                        <a:solidFill>
                          <a:srgbClr val="000000"/>
                        </a:solidFill>
                        <a:effectLst/>
                        <a:latin typeface="+mj-lt"/>
                      </a:endParaRPr>
                    </a:p>
                  </a:txBody>
                  <a:tcPr marL="59028" marR="59028" marT="29514" marB="29514"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indent="0" algn="ctr" fontAlgn="base" latinLnBrk="0">
                        <a:lnSpc>
                          <a:spcPct val="130000"/>
                        </a:lnSpc>
                        <a:spcBef>
                          <a:spcPts val="0"/>
                        </a:spcBef>
                        <a:spcAft>
                          <a:spcPts val="0"/>
                        </a:spcAft>
                      </a:pPr>
                      <a:r>
                        <a:rPr lang="ko-KR" altLang="en-US" sz="1000" b="0" kern="0" spc="0">
                          <a:solidFill>
                            <a:srgbClr val="000000"/>
                          </a:solidFill>
                          <a:effectLst/>
                          <a:latin typeface="+mj-lt"/>
                          <a:ea typeface="휴먼명조"/>
                        </a:rPr>
                        <a:t>ㅇ</a:t>
                      </a:r>
                      <a:endParaRPr lang="ko-KR" altLang="en-US" sz="1000" b="0" kern="0" spc="0">
                        <a:solidFill>
                          <a:srgbClr val="000000"/>
                        </a:solidFill>
                        <a:effectLst/>
                        <a:latin typeface="+mj-lt"/>
                      </a:endParaRPr>
                    </a:p>
                  </a:txBody>
                  <a:tcPr marL="59028" marR="59028" marT="29514" marB="29514"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indent="0" algn="ctr" fontAlgn="base" latinLnBrk="0">
                        <a:lnSpc>
                          <a:spcPct val="130000"/>
                        </a:lnSpc>
                        <a:spcBef>
                          <a:spcPts val="0"/>
                        </a:spcBef>
                        <a:spcAft>
                          <a:spcPts val="0"/>
                        </a:spcAft>
                      </a:pPr>
                      <a:r>
                        <a:rPr lang="ko-KR" altLang="en-US" sz="1000" b="0" kern="0" spc="0" dirty="0">
                          <a:solidFill>
                            <a:srgbClr val="000000"/>
                          </a:solidFill>
                          <a:effectLst/>
                          <a:latin typeface="+mj-lt"/>
                          <a:ea typeface="휴먼명조"/>
                        </a:rPr>
                        <a:t>　</a:t>
                      </a:r>
                      <a:endParaRPr lang="ko-KR" altLang="en-US" sz="1000" b="0" kern="0" spc="0" dirty="0">
                        <a:solidFill>
                          <a:srgbClr val="000000"/>
                        </a:solidFill>
                        <a:effectLst/>
                        <a:latin typeface="+mj-lt"/>
                      </a:endParaRPr>
                    </a:p>
                  </a:txBody>
                  <a:tcPr marL="59028" marR="59028" marT="29514" marB="29514"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31832427"/>
                  </a:ext>
                </a:extLst>
              </a:tr>
              <a:tr h="187050">
                <a:tc rowSpan="2">
                  <a:txBody>
                    <a:bodyPr/>
                    <a:lstStyle/>
                    <a:p>
                      <a:pPr marL="0" marR="0" indent="0" algn="ctr" fontAlgn="base" latinLnBrk="1">
                        <a:lnSpc>
                          <a:spcPct val="130000"/>
                        </a:lnSpc>
                        <a:spcBef>
                          <a:spcPts val="0"/>
                        </a:spcBef>
                        <a:spcAft>
                          <a:spcPts val="0"/>
                        </a:spcAft>
                      </a:pPr>
                      <a:r>
                        <a:rPr lang="ko-KR" altLang="en-US" sz="1000" b="0" kern="0" spc="0">
                          <a:solidFill>
                            <a:srgbClr val="000000"/>
                          </a:solidFill>
                          <a:effectLst/>
                          <a:latin typeface="+mj-lt"/>
                          <a:ea typeface="휴먼명조"/>
                        </a:rPr>
                        <a:t>경제</a:t>
                      </a:r>
                      <a:endParaRPr lang="ko-KR" altLang="en-US" sz="1000" b="0" kern="0" spc="0">
                        <a:solidFill>
                          <a:srgbClr val="000000"/>
                        </a:solidFill>
                        <a:effectLst/>
                        <a:latin typeface="+mj-lt"/>
                      </a:endParaRPr>
                    </a:p>
                  </a:txBody>
                  <a:tcPr marL="59028" marR="59028" marT="29514" marB="29514"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indent="0" algn="ctr" fontAlgn="base" latinLnBrk="1">
                        <a:lnSpc>
                          <a:spcPct val="130000"/>
                        </a:lnSpc>
                        <a:spcBef>
                          <a:spcPts val="0"/>
                        </a:spcBef>
                        <a:spcAft>
                          <a:spcPts val="0"/>
                        </a:spcAft>
                      </a:pPr>
                      <a:r>
                        <a:rPr lang="ko-KR" altLang="en-US" sz="1000" b="0" kern="0" spc="0">
                          <a:solidFill>
                            <a:srgbClr val="000000"/>
                          </a:solidFill>
                          <a:effectLst/>
                          <a:latin typeface="+mj-lt"/>
                          <a:ea typeface="휴먼명조"/>
                        </a:rPr>
                        <a:t>공급망관리</a:t>
                      </a:r>
                      <a:endParaRPr lang="ko-KR" altLang="en-US" sz="1000" b="0" kern="0" spc="0">
                        <a:solidFill>
                          <a:srgbClr val="000000"/>
                        </a:solidFill>
                        <a:effectLst/>
                        <a:latin typeface="+mj-lt"/>
                      </a:endParaRPr>
                    </a:p>
                  </a:txBody>
                  <a:tcPr marL="59028" marR="59028" marT="29514" marB="29514"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indent="0" algn="ctr" fontAlgn="base" latinLnBrk="0">
                        <a:lnSpc>
                          <a:spcPct val="130000"/>
                        </a:lnSpc>
                        <a:spcBef>
                          <a:spcPts val="0"/>
                        </a:spcBef>
                        <a:spcAft>
                          <a:spcPts val="0"/>
                        </a:spcAft>
                      </a:pPr>
                      <a:r>
                        <a:rPr lang="ko-KR" altLang="en-US" sz="1000" b="0" kern="0" spc="0">
                          <a:solidFill>
                            <a:srgbClr val="000000"/>
                          </a:solidFill>
                          <a:effectLst/>
                          <a:latin typeface="+mj-lt"/>
                          <a:ea typeface="휴먼명조"/>
                        </a:rPr>
                        <a:t>　</a:t>
                      </a:r>
                      <a:endParaRPr lang="ko-KR" altLang="en-US" sz="1000" b="0" kern="0" spc="0">
                        <a:solidFill>
                          <a:srgbClr val="000000"/>
                        </a:solidFill>
                        <a:effectLst/>
                        <a:latin typeface="+mj-lt"/>
                      </a:endParaRPr>
                    </a:p>
                  </a:txBody>
                  <a:tcPr marL="59028" marR="59028" marT="29514" marB="29514"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indent="0" algn="ctr" fontAlgn="base" latinLnBrk="0">
                        <a:lnSpc>
                          <a:spcPct val="130000"/>
                        </a:lnSpc>
                        <a:spcBef>
                          <a:spcPts val="0"/>
                        </a:spcBef>
                        <a:spcAft>
                          <a:spcPts val="0"/>
                        </a:spcAft>
                      </a:pPr>
                      <a:r>
                        <a:rPr lang="ko-KR" altLang="en-US" sz="1000" b="0" kern="0" spc="0">
                          <a:solidFill>
                            <a:srgbClr val="000000"/>
                          </a:solidFill>
                          <a:effectLst/>
                          <a:latin typeface="+mj-lt"/>
                          <a:ea typeface="휴먼명조"/>
                        </a:rPr>
                        <a:t>ㅇ</a:t>
                      </a:r>
                      <a:endParaRPr lang="ko-KR" altLang="en-US" sz="1000" b="0" kern="0" spc="0">
                        <a:solidFill>
                          <a:srgbClr val="000000"/>
                        </a:solidFill>
                        <a:effectLst/>
                        <a:latin typeface="+mj-lt"/>
                      </a:endParaRPr>
                    </a:p>
                  </a:txBody>
                  <a:tcPr marL="59028" marR="59028" marT="29514" marB="29514"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indent="0" algn="ctr" fontAlgn="base" latinLnBrk="0">
                        <a:lnSpc>
                          <a:spcPct val="130000"/>
                        </a:lnSpc>
                        <a:spcBef>
                          <a:spcPts val="0"/>
                        </a:spcBef>
                        <a:spcAft>
                          <a:spcPts val="0"/>
                        </a:spcAft>
                      </a:pPr>
                      <a:r>
                        <a:rPr lang="ko-KR" altLang="en-US" sz="1000" b="0" kern="0" spc="0">
                          <a:solidFill>
                            <a:srgbClr val="000000"/>
                          </a:solidFill>
                          <a:effectLst/>
                          <a:latin typeface="+mj-lt"/>
                          <a:ea typeface="휴먼명조"/>
                        </a:rPr>
                        <a:t>　</a:t>
                      </a:r>
                      <a:endParaRPr lang="ko-KR" altLang="en-US" sz="1000" b="0" kern="0" spc="0">
                        <a:solidFill>
                          <a:srgbClr val="000000"/>
                        </a:solidFill>
                        <a:effectLst/>
                        <a:latin typeface="+mj-lt"/>
                      </a:endParaRPr>
                    </a:p>
                  </a:txBody>
                  <a:tcPr marL="59028" marR="59028" marT="29514" marB="29514"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546531386"/>
                  </a:ext>
                </a:extLst>
              </a:tr>
              <a:tr h="187050">
                <a:tc vMerge="1">
                  <a:txBody>
                    <a:bodyPr/>
                    <a:lstStyle/>
                    <a:p>
                      <a:pPr latinLnBrk="1"/>
                      <a:endParaRPr lang="ko-KR" altLang="en-US"/>
                    </a:p>
                  </a:txBody>
                  <a:tcPr/>
                </a:tc>
                <a:tc>
                  <a:txBody>
                    <a:bodyPr/>
                    <a:lstStyle/>
                    <a:p>
                      <a:pPr marL="0" marR="0" indent="0" algn="ctr" fontAlgn="base" latinLnBrk="1">
                        <a:lnSpc>
                          <a:spcPct val="130000"/>
                        </a:lnSpc>
                        <a:spcBef>
                          <a:spcPts val="0"/>
                        </a:spcBef>
                        <a:spcAft>
                          <a:spcPts val="0"/>
                        </a:spcAft>
                      </a:pPr>
                      <a:r>
                        <a:rPr lang="ko-KR" altLang="en-US" sz="1000" b="0" kern="0" spc="0" dirty="0">
                          <a:solidFill>
                            <a:srgbClr val="000000"/>
                          </a:solidFill>
                          <a:effectLst/>
                          <a:latin typeface="+mj-lt"/>
                          <a:ea typeface="휴먼명조"/>
                        </a:rPr>
                        <a:t>혁신경영</a:t>
                      </a:r>
                      <a:endParaRPr lang="ko-KR" altLang="en-US" sz="1000" b="0" kern="0" spc="0" dirty="0">
                        <a:solidFill>
                          <a:srgbClr val="000000"/>
                        </a:solidFill>
                        <a:effectLst/>
                        <a:latin typeface="+mj-lt"/>
                      </a:endParaRPr>
                    </a:p>
                  </a:txBody>
                  <a:tcPr marL="59028" marR="59028" marT="29514" marB="29514"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indent="0" algn="ctr" fontAlgn="base" latinLnBrk="0">
                        <a:lnSpc>
                          <a:spcPct val="130000"/>
                        </a:lnSpc>
                        <a:spcBef>
                          <a:spcPts val="0"/>
                        </a:spcBef>
                        <a:spcAft>
                          <a:spcPts val="0"/>
                        </a:spcAft>
                      </a:pPr>
                      <a:r>
                        <a:rPr lang="ko-KR" altLang="en-US" sz="1000" b="0" kern="0" spc="0" dirty="0">
                          <a:solidFill>
                            <a:srgbClr val="000000"/>
                          </a:solidFill>
                          <a:effectLst/>
                          <a:latin typeface="+mj-lt"/>
                          <a:ea typeface="휴먼명조"/>
                        </a:rPr>
                        <a:t>　</a:t>
                      </a:r>
                      <a:endParaRPr lang="ko-KR" altLang="en-US" sz="1000" b="0" kern="0" spc="0" dirty="0">
                        <a:solidFill>
                          <a:srgbClr val="000000"/>
                        </a:solidFill>
                        <a:effectLst/>
                        <a:latin typeface="+mj-lt"/>
                      </a:endParaRPr>
                    </a:p>
                  </a:txBody>
                  <a:tcPr marL="59028" marR="59028" marT="29514" marB="29514"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indent="0" algn="ctr" fontAlgn="base" latinLnBrk="0">
                        <a:lnSpc>
                          <a:spcPct val="130000"/>
                        </a:lnSpc>
                        <a:spcBef>
                          <a:spcPts val="0"/>
                        </a:spcBef>
                        <a:spcAft>
                          <a:spcPts val="0"/>
                        </a:spcAft>
                      </a:pPr>
                      <a:r>
                        <a:rPr lang="ko-KR" altLang="en-US" sz="1000" b="0" kern="0" spc="0">
                          <a:solidFill>
                            <a:srgbClr val="000000"/>
                          </a:solidFill>
                          <a:effectLst/>
                          <a:latin typeface="+mj-lt"/>
                          <a:ea typeface="휴먼명조"/>
                        </a:rPr>
                        <a:t>ㅇ</a:t>
                      </a:r>
                      <a:endParaRPr lang="ko-KR" altLang="en-US" sz="1000" b="0" kern="0" spc="0">
                        <a:solidFill>
                          <a:srgbClr val="000000"/>
                        </a:solidFill>
                        <a:effectLst/>
                        <a:latin typeface="+mj-lt"/>
                      </a:endParaRPr>
                    </a:p>
                  </a:txBody>
                  <a:tcPr marL="59028" marR="59028" marT="29514" marB="29514"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indent="0" algn="ctr" fontAlgn="base" latinLnBrk="0">
                        <a:lnSpc>
                          <a:spcPct val="130000"/>
                        </a:lnSpc>
                        <a:spcBef>
                          <a:spcPts val="0"/>
                        </a:spcBef>
                        <a:spcAft>
                          <a:spcPts val="0"/>
                        </a:spcAft>
                      </a:pPr>
                      <a:r>
                        <a:rPr lang="ko-KR" altLang="en-US" sz="1000" b="0" kern="0" spc="0">
                          <a:solidFill>
                            <a:srgbClr val="000000"/>
                          </a:solidFill>
                          <a:effectLst/>
                          <a:latin typeface="+mj-lt"/>
                          <a:ea typeface="휴먼명조"/>
                        </a:rPr>
                        <a:t>　</a:t>
                      </a:r>
                      <a:endParaRPr lang="ko-KR" altLang="en-US" sz="1000" b="0" kern="0" spc="0">
                        <a:solidFill>
                          <a:srgbClr val="000000"/>
                        </a:solidFill>
                        <a:effectLst/>
                        <a:latin typeface="+mj-lt"/>
                      </a:endParaRPr>
                    </a:p>
                  </a:txBody>
                  <a:tcPr marL="59028" marR="59028" marT="29514" marB="29514"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610773551"/>
                  </a:ext>
                </a:extLst>
              </a:tr>
              <a:tr h="187050">
                <a:tc rowSpan="4">
                  <a:txBody>
                    <a:bodyPr/>
                    <a:lstStyle/>
                    <a:p>
                      <a:pPr marL="0" marR="0" indent="0" algn="ctr" fontAlgn="base" latinLnBrk="1">
                        <a:lnSpc>
                          <a:spcPct val="130000"/>
                        </a:lnSpc>
                        <a:spcBef>
                          <a:spcPts val="0"/>
                        </a:spcBef>
                        <a:spcAft>
                          <a:spcPts val="0"/>
                        </a:spcAft>
                      </a:pPr>
                      <a:r>
                        <a:rPr lang="ko-KR" altLang="en-US" sz="1000" b="0" kern="0" spc="0" dirty="0">
                          <a:solidFill>
                            <a:srgbClr val="000000"/>
                          </a:solidFill>
                          <a:effectLst/>
                          <a:latin typeface="+mj-lt"/>
                          <a:ea typeface="휴먼명조"/>
                        </a:rPr>
                        <a:t>사회</a:t>
                      </a:r>
                      <a:endParaRPr lang="ko-KR" altLang="en-US" sz="1000" b="0" kern="0" spc="0" dirty="0">
                        <a:solidFill>
                          <a:srgbClr val="000000"/>
                        </a:solidFill>
                        <a:effectLst/>
                        <a:latin typeface="+mj-lt"/>
                      </a:endParaRPr>
                    </a:p>
                  </a:txBody>
                  <a:tcPr marL="59028" marR="59028" marT="29514" marB="29514"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indent="0" algn="ctr" fontAlgn="base" latinLnBrk="1">
                        <a:lnSpc>
                          <a:spcPct val="130000"/>
                        </a:lnSpc>
                        <a:spcBef>
                          <a:spcPts val="0"/>
                        </a:spcBef>
                        <a:spcAft>
                          <a:spcPts val="0"/>
                        </a:spcAft>
                      </a:pPr>
                      <a:r>
                        <a:rPr lang="ko-KR" altLang="en-US" sz="1000" b="0" kern="0" spc="0" dirty="0">
                          <a:solidFill>
                            <a:srgbClr val="000000"/>
                          </a:solidFill>
                          <a:effectLst/>
                          <a:latin typeface="+mj-lt"/>
                          <a:ea typeface="휴먼명조"/>
                        </a:rPr>
                        <a:t>근로자</a:t>
                      </a:r>
                      <a:r>
                        <a:rPr lang="en-US" altLang="ko-KR" sz="1000" b="0" kern="0" spc="0" dirty="0">
                          <a:solidFill>
                            <a:srgbClr val="000000"/>
                          </a:solidFill>
                          <a:effectLst/>
                          <a:latin typeface="+mj-lt"/>
                          <a:ea typeface="휴먼명조"/>
                        </a:rPr>
                        <a:t>(</a:t>
                      </a:r>
                      <a:r>
                        <a:rPr lang="en-US" sz="1000" b="0" kern="0" spc="0" dirty="0">
                          <a:solidFill>
                            <a:srgbClr val="000000"/>
                          </a:solidFill>
                          <a:effectLst/>
                          <a:latin typeface="+mj-lt"/>
                          <a:ea typeface="휴먼명조"/>
                        </a:rPr>
                        <a:t>HRM, HRD)</a:t>
                      </a:r>
                      <a:endParaRPr lang="en-US" sz="1000" b="0" kern="0" spc="0" dirty="0">
                        <a:solidFill>
                          <a:srgbClr val="000000"/>
                        </a:solidFill>
                        <a:effectLst/>
                        <a:latin typeface="+mj-lt"/>
                      </a:endParaRPr>
                    </a:p>
                  </a:txBody>
                  <a:tcPr marL="59028" marR="59028" marT="29514" marB="29514"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indent="0" algn="ctr" fontAlgn="base" latinLnBrk="0">
                        <a:lnSpc>
                          <a:spcPct val="130000"/>
                        </a:lnSpc>
                        <a:spcBef>
                          <a:spcPts val="0"/>
                        </a:spcBef>
                        <a:spcAft>
                          <a:spcPts val="0"/>
                        </a:spcAft>
                      </a:pPr>
                      <a:r>
                        <a:rPr lang="ko-KR" altLang="en-US" sz="1000" b="0" kern="0" spc="0" dirty="0" err="1">
                          <a:solidFill>
                            <a:srgbClr val="000000"/>
                          </a:solidFill>
                          <a:effectLst/>
                          <a:latin typeface="+mj-lt"/>
                          <a:ea typeface="휴먼명조"/>
                        </a:rPr>
                        <a:t>ㅇ</a:t>
                      </a:r>
                      <a:endParaRPr lang="ko-KR" altLang="en-US" sz="1000" b="0" kern="0" spc="0" dirty="0">
                        <a:solidFill>
                          <a:srgbClr val="000000"/>
                        </a:solidFill>
                        <a:effectLst/>
                        <a:latin typeface="+mj-lt"/>
                      </a:endParaRPr>
                    </a:p>
                  </a:txBody>
                  <a:tcPr marL="59028" marR="59028" marT="29514" marB="29514"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indent="0" algn="ctr" fontAlgn="base" latinLnBrk="0">
                        <a:lnSpc>
                          <a:spcPct val="130000"/>
                        </a:lnSpc>
                        <a:spcBef>
                          <a:spcPts val="0"/>
                        </a:spcBef>
                        <a:spcAft>
                          <a:spcPts val="0"/>
                        </a:spcAft>
                      </a:pPr>
                      <a:r>
                        <a:rPr lang="ko-KR" altLang="en-US" sz="1000" b="0" kern="0" spc="0">
                          <a:solidFill>
                            <a:srgbClr val="000000"/>
                          </a:solidFill>
                          <a:effectLst/>
                          <a:latin typeface="+mj-lt"/>
                          <a:ea typeface="휴먼명조"/>
                        </a:rPr>
                        <a:t>ㅇ</a:t>
                      </a:r>
                      <a:endParaRPr lang="ko-KR" altLang="en-US" sz="1000" b="0" kern="0" spc="0">
                        <a:solidFill>
                          <a:srgbClr val="000000"/>
                        </a:solidFill>
                        <a:effectLst/>
                        <a:latin typeface="+mj-lt"/>
                      </a:endParaRPr>
                    </a:p>
                  </a:txBody>
                  <a:tcPr marL="59028" marR="59028" marT="29514" marB="29514"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indent="0" algn="ctr" fontAlgn="base" latinLnBrk="0">
                        <a:lnSpc>
                          <a:spcPct val="130000"/>
                        </a:lnSpc>
                        <a:spcBef>
                          <a:spcPts val="0"/>
                        </a:spcBef>
                        <a:spcAft>
                          <a:spcPts val="0"/>
                        </a:spcAft>
                      </a:pPr>
                      <a:r>
                        <a:rPr lang="ko-KR" altLang="en-US" sz="1000" b="0" kern="0" spc="0">
                          <a:solidFill>
                            <a:srgbClr val="000000"/>
                          </a:solidFill>
                          <a:effectLst/>
                          <a:latin typeface="+mj-lt"/>
                          <a:ea typeface="휴먼명조"/>
                        </a:rPr>
                        <a:t>　</a:t>
                      </a:r>
                      <a:endParaRPr lang="ko-KR" altLang="en-US" sz="1000" b="0" kern="0" spc="0">
                        <a:solidFill>
                          <a:srgbClr val="000000"/>
                        </a:solidFill>
                        <a:effectLst/>
                        <a:latin typeface="+mj-lt"/>
                      </a:endParaRPr>
                    </a:p>
                  </a:txBody>
                  <a:tcPr marL="59028" marR="59028" marT="29514" marB="29514"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840078548"/>
                  </a:ext>
                </a:extLst>
              </a:tr>
              <a:tr h="187050">
                <a:tc vMerge="1">
                  <a:txBody>
                    <a:bodyPr/>
                    <a:lstStyle/>
                    <a:p>
                      <a:pPr latinLnBrk="1"/>
                      <a:endParaRPr lang="ko-KR" altLang="en-US"/>
                    </a:p>
                  </a:txBody>
                  <a:tcPr/>
                </a:tc>
                <a:tc>
                  <a:txBody>
                    <a:bodyPr/>
                    <a:lstStyle/>
                    <a:p>
                      <a:pPr marL="0" marR="0" indent="0" algn="ctr" fontAlgn="base" latinLnBrk="1">
                        <a:lnSpc>
                          <a:spcPct val="130000"/>
                        </a:lnSpc>
                        <a:spcBef>
                          <a:spcPts val="0"/>
                        </a:spcBef>
                        <a:spcAft>
                          <a:spcPts val="0"/>
                        </a:spcAft>
                      </a:pPr>
                      <a:r>
                        <a:rPr lang="ko-KR" altLang="en-US" sz="1000" b="0" kern="0" spc="0" dirty="0" err="1">
                          <a:solidFill>
                            <a:srgbClr val="000000"/>
                          </a:solidFill>
                          <a:effectLst/>
                          <a:latin typeface="+mj-lt"/>
                          <a:ea typeface="휴먼명조"/>
                        </a:rPr>
                        <a:t>협력사및</a:t>
                      </a:r>
                      <a:r>
                        <a:rPr lang="ko-KR" altLang="en-US" sz="1000" b="0" kern="0" spc="0" dirty="0">
                          <a:solidFill>
                            <a:srgbClr val="000000"/>
                          </a:solidFill>
                          <a:effectLst/>
                          <a:latin typeface="+mj-lt"/>
                          <a:ea typeface="휴먼명조"/>
                        </a:rPr>
                        <a:t> 경쟁사</a:t>
                      </a:r>
                      <a:endParaRPr lang="ko-KR" altLang="en-US" sz="1000" b="0" kern="0" spc="0" dirty="0">
                        <a:solidFill>
                          <a:srgbClr val="000000"/>
                        </a:solidFill>
                        <a:effectLst/>
                        <a:latin typeface="+mj-lt"/>
                      </a:endParaRPr>
                    </a:p>
                  </a:txBody>
                  <a:tcPr marL="59028" marR="59028" marT="29514" marB="29514"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indent="0" algn="ctr" fontAlgn="base" latinLnBrk="0">
                        <a:lnSpc>
                          <a:spcPct val="130000"/>
                        </a:lnSpc>
                        <a:spcBef>
                          <a:spcPts val="0"/>
                        </a:spcBef>
                        <a:spcAft>
                          <a:spcPts val="0"/>
                        </a:spcAft>
                      </a:pPr>
                      <a:r>
                        <a:rPr lang="ko-KR" altLang="en-US" sz="1000" b="0" kern="0" spc="0" dirty="0" err="1">
                          <a:solidFill>
                            <a:srgbClr val="000000"/>
                          </a:solidFill>
                          <a:effectLst/>
                          <a:latin typeface="+mj-lt"/>
                          <a:ea typeface="휴먼명조"/>
                        </a:rPr>
                        <a:t>ㅇ</a:t>
                      </a:r>
                      <a:endParaRPr lang="ko-KR" altLang="en-US" sz="1000" b="0" kern="0" spc="0" dirty="0">
                        <a:solidFill>
                          <a:srgbClr val="000000"/>
                        </a:solidFill>
                        <a:effectLst/>
                        <a:latin typeface="+mj-lt"/>
                      </a:endParaRPr>
                    </a:p>
                  </a:txBody>
                  <a:tcPr marL="59028" marR="59028" marT="29514" marB="29514"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indent="0" algn="ctr" fontAlgn="base" latinLnBrk="0">
                        <a:lnSpc>
                          <a:spcPct val="130000"/>
                        </a:lnSpc>
                        <a:spcBef>
                          <a:spcPts val="0"/>
                        </a:spcBef>
                        <a:spcAft>
                          <a:spcPts val="0"/>
                        </a:spcAft>
                      </a:pPr>
                      <a:r>
                        <a:rPr lang="ko-KR" altLang="en-US" sz="1000" b="0" kern="0" spc="0">
                          <a:solidFill>
                            <a:srgbClr val="000000"/>
                          </a:solidFill>
                          <a:effectLst/>
                          <a:latin typeface="+mj-lt"/>
                          <a:ea typeface="휴먼명조"/>
                        </a:rPr>
                        <a:t>　</a:t>
                      </a:r>
                      <a:endParaRPr lang="ko-KR" altLang="en-US" sz="1000" b="0" kern="0" spc="0">
                        <a:solidFill>
                          <a:srgbClr val="000000"/>
                        </a:solidFill>
                        <a:effectLst/>
                        <a:latin typeface="+mj-lt"/>
                      </a:endParaRPr>
                    </a:p>
                  </a:txBody>
                  <a:tcPr marL="59028" marR="59028" marT="29514" marB="29514"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indent="0" algn="ctr" fontAlgn="base" latinLnBrk="0">
                        <a:lnSpc>
                          <a:spcPct val="130000"/>
                        </a:lnSpc>
                        <a:spcBef>
                          <a:spcPts val="0"/>
                        </a:spcBef>
                        <a:spcAft>
                          <a:spcPts val="0"/>
                        </a:spcAft>
                      </a:pPr>
                      <a:r>
                        <a:rPr lang="ko-KR" altLang="en-US" sz="1000" b="0" kern="0" spc="0">
                          <a:solidFill>
                            <a:srgbClr val="000000"/>
                          </a:solidFill>
                          <a:effectLst/>
                          <a:latin typeface="+mj-lt"/>
                          <a:ea typeface="휴먼명조"/>
                        </a:rPr>
                        <a:t>　</a:t>
                      </a:r>
                      <a:endParaRPr lang="ko-KR" altLang="en-US" sz="1000" b="0" kern="0" spc="0">
                        <a:solidFill>
                          <a:srgbClr val="000000"/>
                        </a:solidFill>
                        <a:effectLst/>
                        <a:latin typeface="+mj-lt"/>
                      </a:endParaRPr>
                    </a:p>
                  </a:txBody>
                  <a:tcPr marL="59028" marR="59028" marT="29514" marB="29514"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540114229"/>
                  </a:ext>
                </a:extLst>
              </a:tr>
              <a:tr h="187050">
                <a:tc vMerge="1">
                  <a:txBody>
                    <a:bodyPr/>
                    <a:lstStyle/>
                    <a:p>
                      <a:pPr latinLnBrk="1"/>
                      <a:endParaRPr lang="ko-KR" altLang="en-US"/>
                    </a:p>
                  </a:txBody>
                  <a:tcPr/>
                </a:tc>
                <a:tc>
                  <a:txBody>
                    <a:bodyPr/>
                    <a:lstStyle/>
                    <a:p>
                      <a:pPr marL="0" marR="0" indent="0" algn="ctr" fontAlgn="base" latinLnBrk="1">
                        <a:lnSpc>
                          <a:spcPct val="130000"/>
                        </a:lnSpc>
                        <a:spcBef>
                          <a:spcPts val="0"/>
                        </a:spcBef>
                        <a:spcAft>
                          <a:spcPts val="0"/>
                        </a:spcAft>
                      </a:pPr>
                      <a:r>
                        <a:rPr lang="ko-KR" altLang="en-US" sz="1000" b="0" kern="0" spc="0" dirty="0">
                          <a:solidFill>
                            <a:srgbClr val="000000"/>
                          </a:solidFill>
                          <a:effectLst/>
                          <a:latin typeface="+mj-lt"/>
                          <a:ea typeface="휴먼명조"/>
                        </a:rPr>
                        <a:t>소비자</a:t>
                      </a:r>
                      <a:endParaRPr lang="ko-KR" altLang="en-US" sz="1000" b="0" kern="0" spc="0" dirty="0">
                        <a:solidFill>
                          <a:srgbClr val="000000"/>
                        </a:solidFill>
                        <a:effectLst/>
                        <a:latin typeface="+mj-lt"/>
                      </a:endParaRPr>
                    </a:p>
                  </a:txBody>
                  <a:tcPr marL="59028" marR="59028" marT="29514" marB="29514"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indent="0" algn="ctr" fontAlgn="base" latinLnBrk="0">
                        <a:lnSpc>
                          <a:spcPct val="130000"/>
                        </a:lnSpc>
                        <a:spcBef>
                          <a:spcPts val="0"/>
                        </a:spcBef>
                        <a:spcAft>
                          <a:spcPts val="0"/>
                        </a:spcAft>
                      </a:pPr>
                      <a:r>
                        <a:rPr lang="ko-KR" altLang="en-US" sz="1000" b="0" kern="0" spc="0" dirty="0" err="1">
                          <a:solidFill>
                            <a:srgbClr val="000000"/>
                          </a:solidFill>
                          <a:effectLst/>
                          <a:latin typeface="+mj-lt"/>
                          <a:ea typeface="휴먼명조"/>
                        </a:rPr>
                        <a:t>ㅇ</a:t>
                      </a:r>
                      <a:endParaRPr lang="ko-KR" altLang="en-US" sz="1000" b="0" kern="0" spc="0" dirty="0">
                        <a:solidFill>
                          <a:srgbClr val="000000"/>
                        </a:solidFill>
                        <a:effectLst/>
                        <a:latin typeface="+mj-lt"/>
                      </a:endParaRPr>
                    </a:p>
                  </a:txBody>
                  <a:tcPr marL="59028" marR="59028" marT="29514" marB="29514"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indent="0" algn="ctr" fontAlgn="base" latinLnBrk="0">
                        <a:lnSpc>
                          <a:spcPct val="130000"/>
                        </a:lnSpc>
                        <a:spcBef>
                          <a:spcPts val="0"/>
                        </a:spcBef>
                        <a:spcAft>
                          <a:spcPts val="0"/>
                        </a:spcAft>
                      </a:pPr>
                      <a:r>
                        <a:rPr lang="ko-KR" altLang="en-US" sz="1000" b="0" kern="0" spc="0" dirty="0">
                          <a:solidFill>
                            <a:srgbClr val="000000"/>
                          </a:solidFill>
                          <a:effectLst/>
                          <a:latin typeface="+mj-lt"/>
                          <a:ea typeface="휴먼명조"/>
                        </a:rPr>
                        <a:t>　</a:t>
                      </a:r>
                      <a:endParaRPr lang="ko-KR" altLang="en-US" sz="1000" b="0" kern="0" spc="0" dirty="0">
                        <a:solidFill>
                          <a:srgbClr val="000000"/>
                        </a:solidFill>
                        <a:effectLst/>
                        <a:latin typeface="+mj-lt"/>
                      </a:endParaRPr>
                    </a:p>
                  </a:txBody>
                  <a:tcPr marL="59028" marR="59028" marT="29514" marB="29514"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indent="0" algn="ctr" fontAlgn="base" latinLnBrk="0">
                        <a:lnSpc>
                          <a:spcPct val="130000"/>
                        </a:lnSpc>
                        <a:spcBef>
                          <a:spcPts val="0"/>
                        </a:spcBef>
                        <a:spcAft>
                          <a:spcPts val="0"/>
                        </a:spcAft>
                      </a:pPr>
                      <a:r>
                        <a:rPr lang="ko-KR" altLang="en-US" sz="1000" b="0" kern="0" spc="0">
                          <a:solidFill>
                            <a:srgbClr val="000000"/>
                          </a:solidFill>
                          <a:effectLst/>
                          <a:latin typeface="+mj-lt"/>
                          <a:ea typeface="휴먼명조"/>
                        </a:rPr>
                        <a:t>　</a:t>
                      </a:r>
                      <a:endParaRPr lang="ko-KR" altLang="en-US" sz="1000" b="0" kern="0" spc="0">
                        <a:solidFill>
                          <a:srgbClr val="000000"/>
                        </a:solidFill>
                        <a:effectLst/>
                        <a:latin typeface="+mj-lt"/>
                      </a:endParaRPr>
                    </a:p>
                  </a:txBody>
                  <a:tcPr marL="59028" marR="59028" marT="29514" marB="29514"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098533619"/>
                  </a:ext>
                </a:extLst>
              </a:tr>
              <a:tr h="187050">
                <a:tc vMerge="1">
                  <a:txBody>
                    <a:bodyPr/>
                    <a:lstStyle/>
                    <a:p>
                      <a:pPr latinLnBrk="1"/>
                      <a:endParaRPr lang="ko-KR" altLang="en-US"/>
                    </a:p>
                  </a:txBody>
                  <a:tcPr/>
                </a:tc>
                <a:tc>
                  <a:txBody>
                    <a:bodyPr/>
                    <a:lstStyle/>
                    <a:p>
                      <a:pPr marL="0" marR="0" indent="0" algn="ctr" fontAlgn="base" latinLnBrk="1">
                        <a:lnSpc>
                          <a:spcPct val="130000"/>
                        </a:lnSpc>
                        <a:spcBef>
                          <a:spcPts val="0"/>
                        </a:spcBef>
                        <a:spcAft>
                          <a:spcPts val="0"/>
                        </a:spcAft>
                      </a:pPr>
                      <a:r>
                        <a:rPr lang="ko-KR" altLang="en-US" sz="1000" b="0" kern="0" spc="0" dirty="0">
                          <a:solidFill>
                            <a:srgbClr val="000000"/>
                          </a:solidFill>
                          <a:effectLst/>
                          <a:latin typeface="+mj-lt"/>
                          <a:ea typeface="휴먼명조"/>
                        </a:rPr>
                        <a:t>지역사회</a:t>
                      </a:r>
                      <a:endParaRPr lang="ko-KR" altLang="en-US" sz="1000" b="0" kern="0" spc="0" dirty="0">
                        <a:solidFill>
                          <a:srgbClr val="000000"/>
                        </a:solidFill>
                        <a:effectLst/>
                        <a:latin typeface="+mj-lt"/>
                      </a:endParaRPr>
                    </a:p>
                  </a:txBody>
                  <a:tcPr marL="59028" marR="59028" marT="29514" marB="29514"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indent="0" algn="ctr" fontAlgn="base" latinLnBrk="0">
                        <a:lnSpc>
                          <a:spcPct val="130000"/>
                        </a:lnSpc>
                        <a:spcBef>
                          <a:spcPts val="0"/>
                        </a:spcBef>
                        <a:spcAft>
                          <a:spcPts val="0"/>
                        </a:spcAft>
                      </a:pPr>
                      <a:r>
                        <a:rPr lang="ko-KR" altLang="en-US" sz="1000" b="0" kern="0" spc="0" dirty="0" err="1">
                          <a:solidFill>
                            <a:srgbClr val="000000"/>
                          </a:solidFill>
                          <a:effectLst/>
                          <a:latin typeface="+mj-lt"/>
                          <a:ea typeface="휴먼명조"/>
                        </a:rPr>
                        <a:t>ㅇ</a:t>
                      </a:r>
                      <a:endParaRPr lang="ko-KR" altLang="en-US" sz="1000" b="0" kern="0" spc="0" dirty="0">
                        <a:solidFill>
                          <a:srgbClr val="000000"/>
                        </a:solidFill>
                        <a:effectLst/>
                        <a:latin typeface="+mj-lt"/>
                      </a:endParaRPr>
                    </a:p>
                  </a:txBody>
                  <a:tcPr marL="59028" marR="59028" marT="29514" marB="29514"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indent="0" algn="ctr" fontAlgn="base" latinLnBrk="0">
                        <a:lnSpc>
                          <a:spcPct val="130000"/>
                        </a:lnSpc>
                        <a:spcBef>
                          <a:spcPts val="0"/>
                        </a:spcBef>
                        <a:spcAft>
                          <a:spcPts val="0"/>
                        </a:spcAft>
                      </a:pPr>
                      <a:r>
                        <a:rPr lang="ko-KR" altLang="en-US" sz="1000" b="0" kern="0" spc="0">
                          <a:solidFill>
                            <a:srgbClr val="000000"/>
                          </a:solidFill>
                          <a:effectLst/>
                          <a:latin typeface="+mj-lt"/>
                          <a:ea typeface="휴먼명조"/>
                        </a:rPr>
                        <a:t>　</a:t>
                      </a:r>
                      <a:endParaRPr lang="ko-KR" altLang="en-US" sz="1000" b="0" kern="0" spc="0">
                        <a:solidFill>
                          <a:srgbClr val="000000"/>
                        </a:solidFill>
                        <a:effectLst/>
                        <a:latin typeface="+mj-lt"/>
                      </a:endParaRPr>
                    </a:p>
                  </a:txBody>
                  <a:tcPr marL="59028" marR="59028" marT="29514" marB="29514"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indent="0" algn="ctr" fontAlgn="base" latinLnBrk="0">
                        <a:lnSpc>
                          <a:spcPct val="130000"/>
                        </a:lnSpc>
                        <a:spcBef>
                          <a:spcPts val="0"/>
                        </a:spcBef>
                        <a:spcAft>
                          <a:spcPts val="0"/>
                        </a:spcAft>
                      </a:pPr>
                      <a:r>
                        <a:rPr lang="ko-KR" altLang="en-US" sz="1000" b="0" kern="0" spc="0" dirty="0">
                          <a:solidFill>
                            <a:srgbClr val="000000"/>
                          </a:solidFill>
                          <a:effectLst/>
                          <a:latin typeface="+mj-lt"/>
                          <a:ea typeface="휴먼명조"/>
                        </a:rPr>
                        <a:t>　</a:t>
                      </a:r>
                      <a:endParaRPr lang="ko-KR" altLang="en-US" sz="1000" b="0" kern="0" spc="0" dirty="0">
                        <a:solidFill>
                          <a:srgbClr val="000000"/>
                        </a:solidFill>
                        <a:effectLst/>
                        <a:latin typeface="+mj-lt"/>
                      </a:endParaRPr>
                    </a:p>
                  </a:txBody>
                  <a:tcPr marL="59028" marR="59028" marT="29514" marB="29514"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767035920"/>
                  </a:ext>
                </a:extLst>
              </a:tr>
              <a:tr h="187050">
                <a:tc rowSpan="8">
                  <a:txBody>
                    <a:bodyPr/>
                    <a:lstStyle/>
                    <a:p>
                      <a:pPr marL="0" marR="0" indent="0" algn="ctr" fontAlgn="base" latinLnBrk="1">
                        <a:lnSpc>
                          <a:spcPct val="130000"/>
                        </a:lnSpc>
                        <a:spcBef>
                          <a:spcPts val="0"/>
                        </a:spcBef>
                        <a:spcAft>
                          <a:spcPts val="0"/>
                        </a:spcAft>
                      </a:pPr>
                      <a:r>
                        <a:rPr lang="ko-KR" altLang="en-US" sz="1000" b="0" kern="0" spc="0" dirty="0">
                          <a:solidFill>
                            <a:srgbClr val="000000"/>
                          </a:solidFill>
                          <a:effectLst/>
                          <a:latin typeface="+mj-lt"/>
                          <a:ea typeface="휴먼명조"/>
                        </a:rPr>
                        <a:t>환경</a:t>
                      </a:r>
                      <a:endParaRPr lang="ko-KR" altLang="en-US" sz="1000" b="0" kern="0" spc="0" dirty="0">
                        <a:solidFill>
                          <a:srgbClr val="000000"/>
                        </a:solidFill>
                        <a:effectLst/>
                        <a:latin typeface="+mj-lt"/>
                      </a:endParaRPr>
                    </a:p>
                  </a:txBody>
                  <a:tcPr marL="59028" marR="59028" marT="29514" marB="29514"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indent="0" algn="ctr" fontAlgn="base" latinLnBrk="1">
                        <a:lnSpc>
                          <a:spcPct val="130000"/>
                        </a:lnSpc>
                        <a:spcBef>
                          <a:spcPts val="0"/>
                        </a:spcBef>
                        <a:spcAft>
                          <a:spcPts val="0"/>
                        </a:spcAft>
                      </a:pPr>
                      <a:r>
                        <a:rPr lang="ko-KR" altLang="en-US" sz="1000" b="0" kern="0" spc="0">
                          <a:solidFill>
                            <a:srgbClr val="000000"/>
                          </a:solidFill>
                          <a:effectLst/>
                          <a:latin typeface="+mj-lt"/>
                          <a:ea typeface="휴먼명조"/>
                        </a:rPr>
                        <a:t>환경전략</a:t>
                      </a:r>
                      <a:r>
                        <a:rPr lang="en-US" altLang="ko-KR" sz="1000" b="0" kern="0" spc="0">
                          <a:solidFill>
                            <a:srgbClr val="000000"/>
                          </a:solidFill>
                          <a:effectLst/>
                          <a:latin typeface="+mj-lt"/>
                          <a:ea typeface="휴먼명조"/>
                        </a:rPr>
                        <a:t>/</a:t>
                      </a:r>
                      <a:r>
                        <a:rPr lang="ko-KR" altLang="en-US" sz="1000" b="0" kern="0" spc="0">
                          <a:solidFill>
                            <a:srgbClr val="000000"/>
                          </a:solidFill>
                          <a:effectLst/>
                          <a:latin typeface="+mj-lt"/>
                          <a:ea typeface="휴먼명조"/>
                        </a:rPr>
                        <a:t>기후변화 대응전략</a:t>
                      </a:r>
                      <a:r>
                        <a:rPr lang="en-US" altLang="ko-KR" sz="1000" b="0" kern="0" spc="0">
                          <a:solidFill>
                            <a:srgbClr val="000000"/>
                          </a:solidFill>
                          <a:effectLst/>
                          <a:latin typeface="+mj-lt"/>
                          <a:ea typeface="휴먼명조"/>
                        </a:rPr>
                        <a:t>)</a:t>
                      </a:r>
                      <a:endParaRPr lang="ko-KR" altLang="en-US" sz="1000" b="0" kern="0" spc="0">
                        <a:solidFill>
                          <a:srgbClr val="000000"/>
                        </a:solidFill>
                        <a:effectLst/>
                        <a:latin typeface="+mj-lt"/>
                      </a:endParaRPr>
                    </a:p>
                  </a:txBody>
                  <a:tcPr marL="59028" marR="59028" marT="29514" marB="29514"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indent="0" algn="ctr" fontAlgn="base" latinLnBrk="0">
                        <a:lnSpc>
                          <a:spcPct val="130000"/>
                        </a:lnSpc>
                        <a:spcBef>
                          <a:spcPts val="0"/>
                        </a:spcBef>
                        <a:spcAft>
                          <a:spcPts val="0"/>
                        </a:spcAft>
                      </a:pPr>
                      <a:r>
                        <a:rPr lang="ko-KR" altLang="en-US" sz="1000" b="0" kern="0" spc="0" dirty="0" err="1">
                          <a:solidFill>
                            <a:srgbClr val="000000"/>
                          </a:solidFill>
                          <a:effectLst/>
                          <a:latin typeface="+mj-lt"/>
                          <a:ea typeface="휴먼명조"/>
                        </a:rPr>
                        <a:t>ㅇ</a:t>
                      </a:r>
                      <a:endParaRPr lang="ko-KR" altLang="en-US" sz="1000" b="0" kern="0" spc="0" dirty="0">
                        <a:solidFill>
                          <a:srgbClr val="000000"/>
                        </a:solidFill>
                        <a:effectLst/>
                        <a:latin typeface="+mj-lt"/>
                      </a:endParaRPr>
                    </a:p>
                  </a:txBody>
                  <a:tcPr marL="59028" marR="59028" marT="29514" marB="29514"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indent="0" algn="ctr" fontAlgn="base" latinLnBrk="0">
                        <a:lnSpc>
                          <a:spcPct val="130000"/>
                        </a:lnSpc>
                        <a:spcBef>
                          <a:spcPts val="0"/>
                        </a:spcBef>
                        <a:spcAft>
                          <a:spcPts val="0"/>
                        </a:spcAft>
                      </a:pPr>
                      <a:r>
                        <a:rPr lang="ko-KR" altLang="en-US" sz="1000" b="0" kern="0" spc="0" dirty="0" err="1">
                          <a:solidFill>
                            <a:srgbClr val="000000"/>
                          </a:solidFill>
                          <a:effectLst/>
                          <a:latin typeface="+mj-lt"/>
                          <a:ea typeface="휴먼명조"/>
                        </a:rPr>
                        <a:t>ㅇ</a:t>
                      </a:r>
                      <a:endParaRPr lang="ko-KR" altLang="en-US" sz="1000" b="0" kern="0" spc="0" dirty="0">
                        <a:solidFill>
                          <a:srgbClr val="000000"/>
                        </a:solidFill>
                        <a:effectLst/>
                        <a:latin typeface="+mj-lt"/>
                      </a:endParaRPr>
                    </a:p>
                  </a:txBody>
                  <a:tcPr marL="59028" marR="59028" marT="29514" marB="29514"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indent="0" algn="ctr" fontAlgn="base" latinLnBrk="0">
                        <a:lnSpc>
                          <a:spcPct val="130000"/>
                        </a:lnSpc>
                        <a:spcBef>
                          <a:spcPts val="0"/>
                        </a:spcBef>
                        <a:spcAft>
                          <a:spcPts val="0"/>
                        </a:spcAft>
                      </a:pPr>
                      <a:r>
                        <a:rPr lang="ko-KR" altLang="en-US" sz="1000" b="0" kern="0" spc="0">
                          <a:solidFill>
                            <a:srgbClr val="000000"/>
                          </a:solidFill>
                          <a:effectLst/>
                          <a:latin typeface="+mj-lt"/>
                          <a:ea typeface="휴먼명조"/>
                        </a:rPr>
                        <a:t>ㅇ</a:t>
                      </a:r>
                      <a:endParaRPr lang="ko-KR" altLang="en-US" sz="1000" b="0" kern="0" spc="0">
                        <a:solidFill>
                          <a:srgbClr val="000000"/>
                        </a:solidFill>
                        <a:effectLst/>
                        <a:latin typeface="+mj-lt"/>
                      </a:endParaRPr>
                    </a:p>
                  </a:txBody>
                  <a:tcPr marL="59028" marR="59028" marT="29514" marB="29514"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147025703"/>
                  </a:ext>
                </a:extLst>
              </a:tr>
              <a:tr h="187050">
                <a:tc vMerge="1">
                  <a:txBody>
                    <a:bodyPr/>
                    <a:lstStyle/>
                    <a:p>
                      <a:pPr latinLnBrk="1"/>
                      <a:endParaRPr lang="ko-KR" altLang="en-US"/>
                    </a:p>
                  </a:txBody>
                  <a:tcPr/>
                </a:tc>
                <a:tc>
                  <a:txBody>
                    <a:bodyPr/>
                    <a:lstStyle/>
                    <a:p>
                      <a:pPr marL="0" marR="0" indent="0" algn="ctr" fontAlgn="base" latinLnBrk="1">
                        <a:lnSpc>
                          <a:spcPct val="130000"/>
                        </a:lnSpc>
                        <a:spcBef>
                          <a:spcPts val="0"/>
                        </a:spcBef>
                        <a:spcAft>
                          <a:spcPts val="0"/>
                        </a:spcAft>
                      </a:pPr>
                      <a:r>
                        <a:rPr lang="ko-KR" altLang="en-US" sz="1000" b="0" kern="0" spc="0">
                          <a:solidFill>
                            <a:srgbClr val="000000"/>
                          </a:solidFill>
                          <a:effectLst/>
                          <a:latin typeface="+mj-lt"/>
                          <a:ea typeface="휴먼명조"/>
                        </a:rPr>
                        <a:t>환경정책</a:t>
                      </a:r>
                      <a:r>
                        <a:rPr lang="en-US" altLang="ko-KR" sz="1000" b="0" kern="0" spc="0">
                          <a:solidFill>
                            <a:srgbClr val="000000"/>
                          </a:solidFill>
                          <a:effectLst/>
                          <a:latin typeface="+mj-lt"/>
                          <a:ea typeface="휴먼명조"/>
                        </a:rPr>
                        <a:t>/</a:t>
                      </a:r>
                      <a:r>
                        <a:rPr lang="ko-KR" altLang="en-US" sz="1000" b="0" kern="0" spc="0">
                          <a:solidFill>
                            <a:srgbClr val="000000"/>
                          </a:solidFill>
                          <a:effectLst/>
                          <a:latin typeface="+mj-lt"/>
                          <a:ea typeface="휴먼명조"/>
                        </a:rPr>
                        <a:t>경영시스템</a:t>
                      </a:r>
                      <a:endParaRPr lang="ko-KR" altLang="en-US" sz="1000" b="0" kern="0" spc="0">
                        <a:solidFill>
                          <a:srgbClr val="000000"/>
                        </a:solidFill>
                        <a:effectLst/>
                        <a:latin typeface="+mj-lt"/>
                      </a:endParaRPr>
                    </a:p>
                  </a:txBody>
                  <a:tcPr marL="59028" marR="59028" marT="29514" marB="29514"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indent="0" algn="ctr" fontAlgn="base" latinLnBrk="0">
                        <a:lnSpc>
                          <a:spcPct val="130000"/>
                        </a:lnSpc>
                        <a:spcBef>
                          <a:spcPts val="0"/>
                        </a:spcBef>
                        <a:spcAft>
                          <a:spcPts val="0"/>
                        </a:spcAft>
                      </a:pPr>
                      <a:r>
                        <a:rPr lang="ko-KR" altLang="en-US" sz="1000" b="0" kern="0" spc="0" dirty="0">
                          <a:solidFill>
                            <a:srgbClr val="000000"/>
                          </a:solidFill>
                          <a:effectLst/>
                          <a:latin typeface="+mj-lt"/>
                          <a:ea typeface="휴먼명조"/>
                        </a:rPr>
                        <a:t>　</a:t>
                      </a:r>
                      <a:endParaRPr lang="ko-KR" altLang="en-US" sz="1000" b="0" kern="0" spc="0" dirty="0">
                        <a:solidFill>
                          <a:srgbClr val="000000"/>
                        </a:solidFill>
                        <a:effectLst/>
                        <a:latin typeface="+mj-lt"/>
                      </a:endParaRPr>
                    </a:p>
                  </a:txBody>
                  <a:tcPr marL="59028" marR="59028" marT="29514" marB="29514"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indent="0" algn="ctr" fontAlgn="base" latinLnBrk="0">
                        <a:lnSpc>
                          <a:spcPct val="130000"/>
                        </a:lnSpc>
                        <a:spcBef>
                          <a:spcPts val="0"/>
                        </a:spcBef>
                        <a:spcAft>
                          <a:spcPts val="0"/>
                        </a:spcAft>
                      </a:pPr>
                      <a:r>
                        <a:rPr lang="ko-KR" altLang="en-US" sz="1000" b="0" kern="0" spc="0" dirty="0" err="1">
                          <a:solidFill>
                            <a:srgbClr val="000000"/>
                          </a:solidFill>
                          <a:effectLst/>
                          <a:latin typeface="+mj-lt"/>
                          <a:ea typeface="휴먼명조"/>
                        </a:rPr>
                        <a:t>ㅇ</a:t>
                      </a:r>
                      <a:endParaRPr lang="ko-KR" altLang="en-US" sz="1000" b="0" kern="0" spc="0" dirty="0">
                        <a:solidFill>
                          <a:srgbClr val="000000"/>
                        </a:solidFill>
                        <a:effectLst/>
                        <a:latin typeface="+mj-lt"/>
                      </a:endParaRPr>
                    </a:p>
                  </a:txBody>
                  <a:tcPr marL="59028" marR="59028" marT="29514" marB="29514"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indent="0" algn="ctr" fontAlgn="base" latinLnBrk="0">
                        <a:lnSpc>
                          <a:spcPct val="130000"/>
                        </a:lnSpc>
                        <a:spcBef>
                          <a:spcPts val="0"/>
                        </a:spcBef>
                        <a:spcAft>
                          <a:spcPts val="0"/>
                        </a:spcAft>
                      </a:pPr>
                      <a:r>
                        <a:rPr lang="ko-KR" altLang="en-US" sz="1000" b="0" kern="0" spc="0">
                          <a:solidFill>
                            <a:srgbClr val="000000"/>
                          </a:solidFill>
                          <a:effectLst/>
                          <a:latin typeface="+mj-lt"/>
                          <a:ea typeface="휴먼명조"/>
                        </a:rPr>
                        <a:t>　</a:t>
                      </a:r>
                      <a:endParaRPr lang="ko-KR" altLang="en-US" sz="1000" b="0" kern="0" spc="0">
                        <a:solidFill>
                          <a:srgbClr val="000000"/>
                        </a:solidFill>
                        <a:effectLst/>
                        <a:latin typeface="+mj-lt"/>
                      </a:endParaRPr>
                    </a:p>
                  </a:txBody>
                  <a:tcPr marL="59028" marR="59028" marT="29514" marB="29514"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780177710"/>
                  </a:ext>
                </a:extLst>
              </a:tr>
              <a:tr h="187050">
                <a:tc vMerge="1">
                  <a:txBody>
                    <a:bodyPr/>
                    <a:lstStyle/>
                    <a:p>
                      <a:pPr latinLnBrk="1"/>
                      <a:endParaRPr lang="ko-KR" altLang="en-US"/>
                    </a:p>
                  </a:txBody>
                  <a:tcPr/>
                </a:tc>
                <a:tc>
                  <a:txBody>
                    <a:bodyPr/>
                    <a:lstStyle/>
                    <a:p>
                      <a:pPr marL="0" marR="0" indent="0" algn="ctr" fontAlgn="base" latinLnBrk="1">
                        <a:lnSpc>
                          <a:spcPct val="130000"/>
                        </a:lnSpc>
                        <a:spcBef>
                          <a:spcPts val="0"/>
                        </a:spcBef>
                        <a:spcAft>
                          <a:spcPts val="0"/>
                        </a:spcAft>
                      </a:pPr>
                      <a:r>
                        <a:rPr lang="ko-KR" altLang="en-US" sz="1000" b="0" kern="0" spc="0">
                          <a:solidFill>
                            <a:srgbClr val="000000"/>
                          </a:solidFill>
                          <a:effectLst/>
                          <a:latin typeface="+mj-lt"/>
                          <a:ea typeface="휴먼명조"/>
                        </a:rPr>
                        <a:t>환경조직</a:t>
                      </a:r>
                      <a:r>
                        <a:rPr lang="en-US" altLang="ko-KR" sz="1000" b="0" kern="0" spc="0">
                          <a:solidFill>
                            <a:srgbClr val="000000"/>
                          </a:solidFill>
                          <a:effectLst/>
                          <a:latin typeface="+mj-lt"/>
                          <a:ea typeface="휴먼명조"/>
                        </a:rPr>
                        <a:t>/</a:t>
                      </a:r>
                      <a:r>
                        <a:rPr lang="ko-KR" altLang="en-US" sz="1000" b="0" kern="0" spc="0">
                          <a:solidFill>
                            <a:srgbClr val="000000"/>
                          </a:solidFill>
                          <a:effectLst/>
                          <a:latin typeface="+mj-lt"/>
                          <a:ea typeface="휴먼명조"/>
                        </a:rPr>
                        <a:t>거버넌스</a:t>
                      </a:r>
                      <a:endParaRPr lang="ko-KR" altLang="en-US" sz="1000" b="0" kern="0" spc="0">
                        <a:solidFill>
                          <a:srgbClr val="000000"/>
                        </a:solidFill>
                        <a:effectLst/>
                        <a:latin typeface="+mj-lt"/>
                      </a:endParaRPr>
                    </a:p>
                  </a:txBody>
                  <a:tcPr marL="59028" marR="59028" marT="29514" marB="29514"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indent="0" algn="ctr" fontAlgn="base" latinLnBrk="0">
                        <a:lnSpc>
                          <a:spcPct val="130000"/>
                        </a:lnSpc>
                        <a:spcBef>
                          <a:spcPts val="0"/>
                        </a:spcBef>
                        <a:spcAft>
                          <a:spcPts val="0"/>
                        </a:spcAft>
                      </a:pPr>
                      <a:r>
                        <a:rPr lang="ko-KR" altLang="en-US" sz="1000" b="0" kern="0" spc="0">
                          <a:solidFill>
                            <a:srgbClr val="000000"/>
                          </a:solidFill>
                          <a:effectLst/>
                          <a:latin typeface="+mj-lt"/>
                          <a:ea typeface="휴먼명조"/>
                        </a:rPr>
                        <a:t>ㅇ</a:t>
                      </a:r>
                      <a:endParaRPr lang="ko-KR" altLang="en-US" sz="1000" b="0" kern="0" spc="0">
                        <a:solidFill>
                          <a:srgbClr val="000000"/>
                        </a:solidFill>
                        <a:effectLst/>
                        <a:latin typeface="+mj-lt"/>
                      </a:endParaRPr>
                    </a:p>
                  </a:txBody>
                  <a:tcPr marL="59028" marR="59028" marT="29514" marB="29514"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indent="0" algn="ctr" fontAlgn="base" latinLnBrk="0">
                        <a:lnSpc>
                          <a:spcPct val="130000"/>
                        </a:lnSpc>
                        <a:spcBef>
                          <a:spcPts val="0"/>
                        </a:spcBef>
                        <a:spcAft>
                          <a:spcPts val="0"/>
                        </a:spcAft>
                      </a:pPr>
                      <a:r>
                        <a:rPr lang="ko-KR" altLang="en-US" sz="1000" b="0" kern="0" spc="0" dirty="0">
                          <a:solidFill>
                            <a:srgbClr val="000000"/>
                          </a:solidFill>
                          <a:effectLst/>
                          <a:latin typeface="+mj-lt"/>
                          <a:ea typeface="휴먼명조"/>
                        </a:rPr>
                        <a:t>　</a:t>
                      </a:r>
                      <a:endParaRPr lang="ko-KR" altLang="en-US" sz="1000" b="0" kern="0" spc="0" dirty="0">
                        <a:solidFill>
                          <a:srgbClr val="000000"/>
                        </a:solidFill>
                        <a:effectLst/>
                        <a:latin typeface="+mj-lt"/>
                      </a:endParaRPr>
                    </a:p>
                  </a:txBody>
                  <a:tcPr marL="59028" marR="59028" marT="29514" marB="29514"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indent="0" algn="ctr" fontAlgn="base" latinLnBrk="0">
                        <a:lnSpc>
                          <a:spcPct val="130000"/>
                        </a:lnSpc>
                        <a:spcBef>
                          <a:spcPts val="0"/>
                        </a:spcBef>
                        <a:spcAft>
                          <a:spcPts val="0"/>
                        </a:spcAft>
                      </a:pPr>
                      <a:r>
                        <a:rPr lang="ko-KR" altLang="en-US" sz="1000" b="0" kern="0" spc="0" dirty="0" err="1">
                          <a:solidFill>
                            <a:srgbClr val="000000"/>
                          </a:solidFill>
                          <a:effectLst/>
                          <a:latin typeface="+mj-lt"/>
                          <a:ea typeface="휴먼명조"/>
                        </a:rPr>
                        <a:t>ㅇ</a:t>
                      </a:r>
                      <a:endParaRPr lang="ko-KR" altLang="en-US" sz="1000" b="0" kern="0" spc="0" dirty="0">
                        <a:solidFill>
                          <a:srgbClr val="000000"/>
                        </a:solidFill>
                        <a:effectLst/>
                        <a:latin typeface="+mj-lt"/>
                      </a:endParaRPr>
                    </a:p>
                  </a:txBody>
                  <a:tcPr marL="59028" marR="59028" marT="29514" marB="29514"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145201301"/>
                  </a:ext>
                </a:extLst>
              </a:tr>
              <a:tr h="187050">
                <a:tc vMerge="1">
                  <a:txBody>
                    <a:bodyPr/>
                    <a:lstStyle/>
                    <a:p>
                      <a:pPr latinLnBrk="1"/>
                      <a:endParaRPr lang="ko-KR" altLang="en-US"/>
                    </a:p>
                  </a:txBody>
                  <a:tcPr/>
                </a:tc>
                <a:tc>
                  <a:txBody>
                    <a:bodyPr/>
                    <a:lstStyle/>
                    <a:p>
                      <a:pPr marL="0" marR="0" indent="0" algn="ctr" fontAlgn="base" latinLnBrk="1">
                        <a:lnSpc>
                          <a:spcPct val="130000"/>
                        </a:lnSpc>
                        <a:spcBef>
                          <a:spcPts val="0"/>
                        </a:spcBef>
                        <a:spcAft>
                          <a:spcPts val="0"/>
                        </a:spcAft>
                      </a:pPr>
                      <a:r>
                        <a:rPr lang="ko-KR" altLang="en-US" sz="1000" b="0" kern="0" spc="0">
                          <a:solidFill>
                            <a:srgbClr val="000000"/>
                          </a:solidFill>
                          <a:effectLst/>
                          <a:latin typeface="+mj-lt"/>
                          <a:ea typeface="휴먼명조"/>
                        </a:rPr>
                        <a:t>환경경영</a:t>
                      </a:r>
                      <a:r>
                        <a:rPr lang="en-US" altLang="ko-KR" sz="1000" b="0" kern="0" spc="0">
                          <a:solidFill>
                            <a:srgbClr val="000000"/>
                          </a:solidFill>
                          <a:effectLst/>
                          <a:latin typeface="+mj-lt"/>
                          <a:ea typeface="휴먼명조"/>
                        </a:rPr>
                        <a:t>/</a:t>
                      </a:r>
                      <a:r>
                        <a:rPr lang="ko-KR" altLang="en-US" sz="1000" b="0" kern="0" spc="0">
                          <a:solidFill>
                            <a:srgbClr val="000000"/>
                          </a:solidFill>
                          <a:effectLst/>
                          <a:latin typeface="+mj-lt"/>
                          <a:ea typeface="휴먼명조"/>
                        </a:rPr>
                        <a:t>효율성</a:t>
                      </a:r>
                      <a:endParaRPr lang="ko-KR" altLang="en-US" sz="1000" b="0" kern="0" spc="0">
                        <a:solidFill>
                          <a:srgbClr val="000000"/>
                        </a:solidFill>
                        <a:effectLst/>
                        <a:latin typeface="+mj-lt"/>
                      </a:endParaRPr>
                    </a:p>
                  </a:txBody>
                  <a:tcPr marL="59028" marR="59028" marT="29514" marB="29514"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indent="0" algn="ctr" fontAlgn="base" latinLnBrk="0">
                        <a:lnSpc>
                          <a:spcPct val="130000"/>
                        </a:lnSpc>
                        <a:spcBef>
                          <a:spcPts val="0"/>
                        </a:spcBef>
                        <a:spcAft>
                          <a:spcPts val="0"/>
                        </a:spcAft>
                      </a:pPr>
                      <a:r>
                        <a:rPr lang="ko-KR" altLang="en-US" sz="1000" b="0" kern="0" spc="0">
                          <a:solidFill>
                            <a:srgbClr val="000000"/>
                          </a:solidFill>
                          <a:effectLst/>
                          <a:latin typeface="+mj-lt"/>
                          <a:ea typeface="휴먼명조"/>
                        </a:rPr>
                        <a:t>ㅇ</a:t>
                      </a:r>
                      <a:endParaRPr lang="ko-KR" altLang="en-US" sz="1000" b="0" kern="0" spc="0">
                        <a:solidFill>
                          <a:srgbClr val="000000"/>
                        </a:solidFill>
                        <a:effectLst/>
                        <a:latin typeface="+mj-lt"/>
                      </a:endParaRPr>
                    </a:p>
                  </a:txBody>
                  <a:tcPr marL="59028" marR="59028" marT="29514" marB="29514"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indent="0" algn="ctr" fontAlgn="base" latinLnBrk="0">
                        <a:lnSpc>
                          <a:spcPct val="130000"/>
                        </a:lnSpc>
                        <a:spcBef>
                          <a:spcPts val="0"/>
                        </a:spcBef>
                        <a:spcAft>
                          <a:spcPts val="0"/>
                        </a:spcAft>
                      </a:pPr>
                      <a:r>
                        <a:rPr lang="ko-KR" altLang="en-US" sz="1000" b="0" kern="0" spc="0" dirty="0" err="1">
                          <a:solidFill>
                            <a:srgbClr val="000000"/>
                          </a:solidFill>
                          <a:effectLst/>
                          <a:latin typeface="+mj-lt"/>
                          <a:ea typeface="휴먼명조"/>
                        </a:rPr>
                        <a:t>ㅇ</a:t>
                      </a:r>
                      <a:endParaRPr lang="ko-KR" altLang="en-US" sz="1000" b="0" kern="0" spc="0" dirty="0">
                        <a:solidFill>
                          <a:srgbClr val="000000"/>
                        </a:solidFill>
                        <a:effectLst/>
                        <a:latin typeface="+mj-lt"/>
                      </a:endParaRPr>
                    </a:p>
                  </a:txBody>
                  <a:tcPr marL="59028" marR="59028" marT="29514" marB="29514"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indent="0" algn="ctr" fontAlgn="base" latinLnBrk="0">
                        <a:lnSpc>
                          <a:spcPct val="130000"/>
                        </a:lnSpc>
                        <a:spcBef>
                          <a:spcPts val="0"/>
                        </a:spcBef>
                        <a:spcAft>
                          <a:spcPts val="0"/>
                        </a:spcAft>
                      </a:pPr>
                      <a:r>
                        <a:rPr lang="ko-KR" altLang="en-US" sz="1000" b="0" kern="0" spc="0" dirty="0">
                          <a:solidFill>
                            <a:srgbClr val="000000"/>
                          </a:solidFill>
                          <a:effectLst/>
                          <a:latin typeface="+mj-lt"/>
                          <a:ea typeface="휴먼명조"/>
                        </a:rPr>
                        <a:t>　</a:t>
                      </a:r>
                      <a:endParaRPr lang="ko-KR" altLang="en-US" sz="1000" b="0" kern="0" spc="0" dirty="0">
                        <a:solidFill>
                          <a:srgbClr val="000000"/>
                        </a:solidFill>
                        <a:effectLst/>
                        <a:latin typeface="+mj-lt"/>
                      </a:endParaRPr>
                    </a:p>
                  </a:txBody>
                  <a:tcPr marL="59028" marR="59028" marT="29514" marB="29514"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85740166"/>
                  </a:ext>
                </a:extLst>
              </a:tr>
              <a:tr h="187050">
                <a:tc vMerge="1">
                  <a:txBody>
                    <a:bodyPr/>
                    <a:lstStyle/>
                    <a:p>
                      <a:pPr latinLnBrk="1"/>
                      <a:endParaRPr lang="ko-KR" altLang="en-US"/>
                    </a:p>
                  </a:txBody>
                  <a:tcPr/>
                </a:tc>
                <a:tc>
                  <a:txBody>
                    <a:bodyPr/>
                    <a:lstStyle/>
                    <a:p>
                      <a:pPr marL="0" marR="0" indent="0" algn="ctr" fontAlgn="base" latinLnBrk="1">
                        <a:lnSpc>
                          <a:spcPct val="130000"/>
                        </a:lnSpc>
                        <a:spcBef>
                          <a:spcPts val="0"/>
                        </a:spcBef>
                        <a:spcAft>
                          <a:spcPts val="0"/>
                        </a:spcAft>
                      </a:pPr>
                      <a:r>
                        <a:rPr lang="ko-KR" altLang="en-US" sz="1000" b="0" kern="0" spc="0">
                          <a:solidFill>
                            <a:srgbClr val="000000"/>
                          </a:solidFill>
                          <a:effectLst/>
                          <a:latin typeface="+mj-lt"/>
                          <a:ea typeface="휴먼명조"/>
                        </a:rPr>
                        <a:t>환경성과</a:t>
                      </a:r>
                      <a:r>
                        <a:rPr lang="en-US" altLang="ko-KR" sz="1000" b="0" kern="0" spc="0">
                          <a:solidFill>
                            <a:srgbClr val="000000"/>
                          </a:solidFill>
                          <a:effectLst/>
                          <a:latin typeface="+mj-lt"/>
                          <a:ea typeface="휴먼명조"/>
                        </a:rPr>
                        <a:t>/</a:t>
                      </a:r>
                      <a:r>
                        <a:rPr lang="ko-KR" altLang="en-US" sz="1000" b="0" kern="0" spc="0">
                          <a:solidFill>
                            <a:srgbClr val="000000"/>
                          </a:solidFill>
                          <a:effectLst/>
                          <a:latin typeface="+mj-lt"/>
                          <a:ea typeface="휴먼명조"/>
                        </a:rPr>
                        <a:t>제품책임</a:t>
                      </a:r>
                      <a:endParaRPr lang="ko-KR" altLang="en-US" sz="1000" b="0" kern="0" spc="0">
                        <a:solidFill>
                          <a:srgbClr val="000000"/>
                        </a:solidFill>
                        <a:effectLst/>
                        <a:latin typeface="+mj-lt"/>
                      </a:endParaRPr>
                    </a:p>
                  </a:txBody>
                  <a:tcPr marL="59028" marR="59028" marT="29514" marB="29514"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indent="0" algn="ctr" fontAlgn="base" latinLnBrk="0">
                        <a:lnSpc>
                          <a:spcPct val="130000"/>
                        </a:lnSpc>
                        <a:spcBef>
                          <a:spcPts val="0"/>
                        </a:spcBef>
                        <a:spcAft>
                          <a:spcPts val="0"/>
                        </a:spcAft>
                      </a:pPr>
                      <a:r>
                        <a:rPr lang="ko-KR" altLang="en-US" sz="1000" b="0" kern="0" spc="0">
                          <a:solidFill>
                            <a:srgbClr val="000000"/>
                          </a:solidFill>
                          <a:effectLst/>
                          <a:latin typeface="+mj-lt"/>
                          <a:ea typeface="휴먼명조"/>
                        </a:rPr>
                        <a:t>ㅇ</a:t>
                      </a:r>
                      <a:endParaRPr lang="ko-KR" altLang="en-US" sz="1000" b="0" kern="0" spc="0">
                        <a:solidFill>
                          <a:srgbClr val="000000"/>
                        </a:solidFill>
                        <a:effectLst/>
                        <a:latin typeface="+mj-lt"/>
                      </a:endParaRPr>
                    </a:p>
                  </a:txBody>
                  <a:tcPr marL="59028" marR="59028" marT="29514" marB="29514"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indent="0" algn="ctr" fontAlgn="base" latinLnBrk="0">
                        <a:lnSpc>
                          <a:spcPct val="130000"/>
                        </a:lnSpc>
                        <a:spcBef>
                          <a:spcPts val="0"/>
                        </a:spcBef>
                        <a:spcAft>
                          <a:spcPts val="0"/>
                        </a:spcAft>
                      </a:pPr>
                      <a:r>
                        <a:rPr lang="ko-KR" altLang="en-US" sz="1000" b="0" kern="0" spc="0" dirty="0" err="1">
                          <a:solidFill>
                            <a:srgbClr val="000000"/>
                          </a:solidFill>
                          <a:effectLst/>
                          <a:latin typeface="+mj-lt"/>
                          <a:ea typeface="휴먼명조"/>
                        </a:rPr>
                        <a:t>ㅇ</a:t>
                      </a:r>
                      <a:endParaRPr lang="ko-KR" altLang="en-US" sz="1000" b="0" kern="0" spc="0" dirty="0">
                        <a:solidFill>
                          <a:srgbClr val="000000"/>
                        </a:solidFill>
                        <a:effectLst/>
                        <a:latin typeface="+mj-lt"/>
                      </a:endParaRPr>
                    </a:p>
                  </a:txBody>
                  <a:tcPr marL="59028" marR="59028" marT="29514" marB="29514"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indent="0" algn="ctr" fontAlgn="base" latinLnBrk="0">
                        <a:lnSpc>
                          <a:spcPct val="130000"/>
                        </a:lnSpc>
                        <a:spcBef>
                          <a:spcPts val="0"/>
                        </a:spcBef>
                        <a:spcAft>
                          <a:spcPts val="0"/>
                        </a:spcAft>
                      </a:pPr>
                      <a:r>
                        <a:rPr lang="ko-KR" altLang="en-US" sz="1000" b="0" kern="0" spc="0" dirty="0">
                          <a:solidFill>
                            <a:srgbClr val="000000"/>
                          </a:solidFill>
                          <a:effectLst/>
                          <a:latin typeface="+mj-lt"/>
                          <a:ea typeface="휴먼명조"/>
                        </a:rPr>
                        <a:t>　</a:t>
                      </a:r>
                      <a:endParaRPr lang="ko-KR" altLang="en-US" sz="1000" b="0" kern="0" spc="0" dirty="0">
                        <a:solidFill>
                          <a:srgbClr val="000000"/>
                        </a:solidFill>
                        <a:effectLst/>
                        <a:latin typeface="+mj-lt"/>
                      </a:endParaRPr>
                    </a:p>
                  </a:txBody>
                  <a:tcPr marL="59028" marR="59028" marT="29514" marB="29514"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418602928"/>
                  </a:ext>
                </a:extLst>
              </a:tr>
              <a:tr h="187050">
                <a:tc vMerge="1">
                  <a:txBody>
                    <a:bodyPr/>
                    <a:lstStyle/>
                    <a:p>
                      <a:pPr latinLnBrk="1"/>
                      <a:endParaRPr lang="ko-KR" altLang="en-US"/>
                    </a:p>
                  </a:txBody>
                  <a:tcPr/>
                </a:tc>
                <a:tc>
                  <a:txBody>
                    <a:bodyPr/>
                    <a:lstStyle/>
                    <a:p>
                      <a:pPr marL="0" marR="0" indent="0" algn="ctr" fontAlgn="base" latinLnBrk="1">
                        <a:lnSpc>
                          <a:spcPct val="130000"/>
                        </a:lnSpc>
                        <a:spcBef>
                          <a:spcPts val="0"/>
                        </a:spcBef>
                        <a:spcAft>
                          <a:spcPts val="0"/>
                        </a:spcAft>
                      </a:pPr>
                      <a:r>
                        <a:rPr lang="ko-KR" altLang="en-US" sz="1000" b="0" kern="0" spc="0" dirty="0">
                          <a:solidFill>
                            <a:srgbClr val="000000"/>
                          </a:solidFill>
                          <a:effectLst/>
                          <a:latin typeface="+mj-lt"/>
                          <a:ea typeface="휴먼명조"/>
                        </a:rPr>
                        <a:t>기후변화 대응 성과</a:t>
                      </a:r>
                      <a:endParaRPr lang="ko-KR" altLang="en-US" sz="1000" b="0" kern="0" spc="0" dirty="0">
                        <a:solidFill>
                          <a:srgbClr val="000000"/>
                        </a:solidFill>
                        <a:effectLst/>
                        <a:latin typeface="+mj-lt"/>
                      </a:endParaRPr>
                    </a:p>
                  </a:txBody>
                  <a:tcPr marL="59028" marR="59028" marT="29514" marB="29514"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indent="0" algn="ctr" fontAlgn="base" latinLnBrk="0">
                        <a:lnSpc>
                          <a:spcPct val="130000"/>
                        </a:lnSpc>
                        <a:spcBef>
                          <a:spcPts val="0"/>
                        </a:spcBef>
                        <a:spcAft>
                          <a:spcPts val="0"/>
                        </a:spcAft>
                      </a:pPr>
                      <a:r>
                        <a:rPr lang="ko-KR" altLang="en-US" sz="1000" b="0" kern="0" spc="0">
                          <a:solidFill>
                            <a:srgbClr val="000000"/>
                          </a:solidFill>
                          <a:effectLst/>
                          <a:latin typeface="+mj-lt"/>
                          <a:ea typeface="휴먼명조"/>
                        </a:rPr>
                        <a:t>　</a:t>
                      </a:r>
                      <a:endParaRPr lang="ko-KR" altLang="en-US" sz="1000" b="0" kern="0" spc="0">
                        <a:solidFill>
                          <a:srgbClr val="000000"/>
                        </a:solidFill>
                        <a:effectLst/>
                        <a:latin typeface="+mj-lt"/>
                      </a:endParaRPr>
                    </a:p>
                  </a:txBody>
                  <a:tcPr marL="59028" marR="59028" marT="29514" marB="29514"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indent="0" algn="ctr" fontAlgn="base" latinLnBrk="0">
                        <a:lnSpc>
                          <a:spcPct val="130000"/>
                        </a:lnSpc>
                        <a:spcBef>
                          <a:spcPts val="0"/>
                        </a:spcBef>
                        <a:spcAft>
                          <a:spcPts val="0"/>
                        </a:spcAft>
                      </a:pPr>
                      <a:r>
                        <a:rPr lang="ko-KR" altLang="en-US" sz="1000" b="0" kern="0" spc="0">
                          <a:solidFill>
                            <a:srgbClr val="000000"/>
                          </a:solidFill>
                          <a:effectLst/>
                          <a:latin typeface="+mj-lt"/>
                          <a:ea typeface="휴먼명조"/>
                        </a:rPr>
                        <a:t>　</a:t>
                      </a:r>
                      <a:endParaRPr lang="ko-KR" altLang="en-US" sz="1000" b="0" kern="0" spc="0">
                        <a:solidFill>
                          <a:srgbClr val="000000"/>
                        </a:solidFill>
                        <a:effectLst/>
                        <a:latin typeface="+mj-lt"/>
                      </a:endParaRPr>
                    </a:p>
                  </a:txBody>
                  <a:tcPr marL="59028" marR="59028" marT="29514" marB="29514"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indent="0" algn="ctr" fontAlgn="base" latinLnBrk="0">
                        <a:lnSpc>
                          <a:spcPct val="130000"/>
                        </a:lnSpc>
                        <a:spcBef>
                          <a:spcPts val="0"/>
                        </a:spcBef>
                        <a:spcAft>
                          <a:spcPts val="0"/>
                        </a:spcAft>
                      </a:pPr>
                      <a:r>
                        <a:rPr lang="ko-KR" altLang="en-US" sz="1000" b="0" kern="0" spc="0" dirty="0" err="1">
                          <a:solidFill>
                            <a:srgbClr val="000000"/>
                          </a:solidFill>
                          <a:effectLst/>
                          <a:latin typeface="+mj-lt"/>
                          <a:ea typeface="휴먼명조"/>
                        </a:rPr>
                        <a:t>ㅇ</a:t>
                      </a:r>
                      <a:endParaRPr lang="ko-KR" altLang="en-US" sz="1000" b="0" kern="0" spc="0" dirty="0">
                        <a:solidFill>
                          <a:srgbClr val="000000"/>
                        </a:solidFill>
                        <a:effectLst/>
                        <a:latin typeface="+mj-lt"/>
                      </a:endParaRPr>
                    </a:p>
                  </a:txBody>
                  <a:tcPr marL="59028" marR="59028" marT="29514" marB="29514"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567892388"/>
                  </a:ext>
                </a:extLst>
              </a:tr>
              <a:tr h="187050">
                <a:tc vMerge="1">
                  <a:txBody>
                    <a:bodyPr/>
                    <a:lstStyle/>
                    <a:p>
                      <a:pPr latinLnBrk="1"/>
                      <a:endParaRPr lang="ko-KR" altLang="en-US"/>
                    </a:p>
                  </a:txBody>
                  <a:tcPr/>
                </a:tc>
                <a:tc>
                  <a:txBody>
                    <a:bodyPr/>
                    <a:lstStyle/>
                    <a:p>
                      <a:pPr marL="0" marR="0" indent="0" algn="ctr" fontAlgn="base" latinLnBrk="1">
                        <a:lnSpc>
                          <a:spcPct val="130000"/>
                        </a:lnSpc>
                        <a:spcBef>
                          <a:spcPts val="0"/>
                        </a:spcBef>
                        <a:spcAft>
                          <a:spcPts val="0"/>
                        </a:spcAft>
                      </a:pPr>
                      <a:r>
                        <a:rPr lang="ko-KR" altLang="en-US" sz="1000" b="0" kern="0" spc="0">
                          <a:solidFill>
                            <a:srgbClr val="000000"/>
                          </a:solidFill>
                          <a:effectLst/>
                          <a:latin typeface="+mj-lt"/>
                          <a:ea typeface="휴먼명조"/>
                        </a:rPr>
                        <a:t>이해관계자 대응</a:t>
                      </a:r>
                      <a:endParaRPr lang="ko-KR" altLang="en-US" sz="1000" b="0" kern="0" spc="0">
                        <a:solidFill>
                          <a:srgbClr val="000000"/>
                        </a:solidFill>
                        <a:effectLst/>
                        <a:latin typeface="+mj-lt"/>
                      </a:endParaRPr>
                    </a:p>
                  </a:txBody>
                  <a:tcPr marL="59028" marR="59028" marT="29514" marB="29514"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indent="0" algn="ctr" fontAlgn="base" latinLnBrk="0">
                        <a:lnSpc>
                          <a:spcPct val="130000"/>
                        </a:lnSpc>
                        <a:spcBef>
                          <a:spcPts val="0"/>
                        </a:spcBef>
                        <a:spcAft>
                          <a:spcPts val="0"/>
                        </a:spcAft>
                      </a:pPr>
                      <a:r>
                        <a:rPr lang="ko-KR" altLang="en-US" sz="1000" b="0" kern="0" spc="0">
                          <a:solidFill>
                            <a:srgbClr val="000000"/>
                          </a:solidFill>
                          <a:effectLst/>
                          <a:latin typeface="+mj-lt"/>
                          <a:ea typeface="휴먼명조"/>
                        </a:rPr>
                        <a:t>ㅇ</a:t>
                      </a:r>
                      <a:endParaRPr lang="ko-KR" altLang="en-US" sz="1000" b="0" kern="0" spc="0">
                        <a:solidFill>
                          <a:srgbClr val="000000"/>
                        </a:solidFill>
                        <a:effectLst/>
                        <a:latin typeface="+mj-lt"/>
                      </a:endParaRPr>
                    </a:p>
                  </a:txBody>
                  <a:tcPr marL="59028" marR="59028" marT="29514" marB="29514"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indent="0" algn="ctr" fontAlgn="base" latinLnBrk="0">
                        <a:lnSpc>
                          <a:spcPct val="130000"/>
                        </a:lnSpc>
                        <a:spcBef>
                          <a:spcPts val="0"/>
                        </a:spcBef>
                        <a:spcAft>
                          <a:spcPts val="0"/>
                        </a:spcAft>
                      </a:pPr>
                      <a:r>
                        <a:rPr lang="ko-KR" altLang="en-US" sz="1000" b="0" kern="0" spc="0">
                          <a:solidFill>
                            <a:srgbClr val="000000"/>
                          </a:solidFill>
                          <a:effectLst/>
                          <a:latin typeface="+mj-lt"/>
                          <a:ea typeface="휴먼명조"/>
                        </a:rPr>
                        <a:t>　</a:t>
                      </a:r>
                      <a:endParaRPr lang="ko-KR" altLang="en-US" sz="1000" b="0" kern="0" spc="0">
                        <a:solidFill>
                          <a:srgbClr val="000000"/>
                        </a:solidFill>
                        <a:effectLst/>
                        <a:latin typeface="+mj-lt"/>
                      </a:endParaRPr>
                    </a:p>
                  </a:txBody>
                  <a:tcPr marL="59028" marR="59028" marT="29514" marB="29514"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indent="0" algn="ctr" fontAlgn="base" latinLnBrk="0">
                        <a:lnSpc>
                          <a:spcPct val="130000"/>
                        </a:lnSpc>
                        <a:spcBef>
                          <a:spcPts val="0"/>
                        </a:spcBef>
                        <a:spcAft>
                          <a:spcPts val="0"/>
                        </a:spcAft>
                      </a:pPr>
                      <a:r>
                        <a:rPr lang="ko-KR" altLang="en-US" sz="1000" b="0" kern="0" spc="0" dirty="0">
                          <a:solidFill>
                            <a:srgbClr val="000000"/>
                          </a:solidFill>
                          <a:effectLst/>
                          <a:latin typeface="+mj-lt"/>
                          <a:ea typeface="휴먼명조"/>
                        </a:rPr>
                        <a:t>　</a:t>
                      </a:r>
                      <a:endParaRPr lang="ko-KR" altLang="en-US" sz="1000" b="0" kern="0" spc="0" dirty="0">
                        <a:solidFill>
                          <a:srgbClr val="000000"/>
                        </a:solidFill>
                        <a:effectLst/>
                        <a:latin typeface="+mj-lt"/>
                      </a:endParaRPr>
                    </a:p>
                  </a:txBody>
                  <a:tcPr marL="59028" marR="59028" marT="29514" marB="29514"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383747352"/>
                  </a:ext>
                </a:extLst>
              </a:tr>
              <a:tr h="187050">
                <a:tc vMerge="1">
                  <a:txBody>
                    <a:bodyPr/>
                    <a:lstStyle/>
                    <a:p>
                      <a:pPr latinLnBrk="1"/>
                      <a:endParaRPr lang="ko-KR" altLang="en-US"/>
                    </a:p>
                  </a:txBody>
                  <a:tcPr/>
                </a:tc>
                <a:tc>
                  <a:txBody>
                    <a:bodyPr/>
                    <a:lstStyle/>
                    <a:p>
                      <a:pPr marL="0" marR="0" indent="0" algn="ctr" fontAlgn="base" latinLnBrk="1">
                        <a:lnSpc>
                          <a:spcPct val="130000"/>
                        </a:lnSpc>
                        <a:spcBef>
                          <a:spcPts val="0"/>
                        </a:spcBef>
                        <a:spcAft>
                          <a:spcPts val="0"/>
                        </a:spcAft>
                      </a:pPr>
                      <a:r>
                        <a:rPr lang="ko-KR" altLang="en-US" sz="1000" b="0" kern="0" spc="0" dirty="0" err="1">
                          <a:solidFill>
                            <a:srgbClr val="000000"/>
                          </a:solidFill>
                          <a:effectLst/>
                          <a:latin typeface="+mj-lt"/>
                          <a:ea typeface="휴먼명조"/>
                        </a:rPr>
                        <a:t>리스크관리</a:t>
                      </a:r>
                      <a:endParaRPr lang="ko-KR" altLang="en-US" sz="1000" b="0" kern="0" spc="0" dirty="0">
                        <a:solidFill>
                          <a:srgbClr val="000000"/>
                        </a:solidFill>
                        <a:effectLst/>
                        <a:latin typeface="+mj-lt"/>
                      </a:endParaRPr>
                    </a:p>
                  </a:txBody>
                  <a:tcPr marL="59028" marR="59028" marT="29514" marB="29514"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indent="0" algn="ctr" fontAlgn="base" latinLnBrk="0">
                        <a:lnSpc>
                          <a:spcPct val="130000"/>
                        </a:lnSpc>
                        <a:spcBef>
                          <a:spcPts val="0"/>
                        </a:spcBef>
                        <a:spcAft>
                          <a:spcPts val="0"/>
                        </a:spcAft>
                      </a:pPr>
                      <a:r>
                        <a:rPr lang="ko-KR" altLang="en-US" sz="1000" b="0" kern="0" spc="0">
                          <a:solidFill>
                            <a:srgbClr val="000000"/>
                          </a:solidFill>
                          <a:effectLst/>
                          <a:latin typeface="+mj-lt"/>
                          <a:ea typeface="휴먼명조"/>
                        </a:rPr>
                        <a:t>ㅇ</a:t>
                      </a:r>
                      <a:endParaRPr lang="ko-KR" altLang="en-US" sz="1000" b="0" kern="0" spc="0">
                        <a:solidFill>
                          <a:srgbClr val="000000"/>
                        </a:solidFill>
                        <a:effectLst/>
                        <a:latin typeface="+mj-lt"/>
                      </a:endParaRPr>
                    </a:p>
                  </a:txBody>
                  <a:tcPr marL="59028" marR="59028" marT="29514" marB="29514"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indent="0" algn="ctr" fontAlgn="base" latinLnBrk="0">
                        <a:lnSpc>
                          <a:spcPct val="130000"/>
                        </a:lnSpc>
                        <a:spcBef>
                          <a:spcPts val="0"/>
                        </a:spcBef>
                        <a:spcAft>
                          <a:spcPts val="0"/>
                        </a:spcAft>
                      </a:pPr>
                      <a:r>
                        <a:rPr lang="ko-KR" altLang="en-US" sz="1000" b="0" kern="0" spc="0">
                          <a:solidFill>
                            <a:srgbClr val="000000"/>
                          </a:solidFill>
                          <a:effectLst/>
                          <a:latin typeface="+mj-lt"/>
                          <a:ea typeface="휴먼명조"/>
                        </a:rPr>
                        <a:t>　</a:t>
                      </a:r>
                      <a:endParaRPr lang="ko-KR" altLang="en-US" sz="1000" b="0" kern="0" spc="0">
                        <a:solidFill>
                          <a:srgbClr val="000000"/>
                        </a:solidFill>
                        <a:effectLst/>
                        <a:latin typeface="+mj-lt"/>
                      </a:endParaRPr>
                    </a:p>
                  </a:txBody>
                  <a:tcPr marL="59028" marR="59028" marT="29514" marB="29514"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indent="0" algn="ctr" fontAlgn="base" latinLnBrk="0">
                        <a:lnSpc>
                          <a:spcPct val="130000"/>
                        </a:lnSpc>
                        <a:spcBef>
                          <a:spcPts val="0"/>
                        </a:spcBef>
                        <a:spcAft>
                          <a:spcPts val="0"/>
                        </a:spcAft>
                      </a:pPr>
                      <a:r>
                        <a:rPr lang="ko-KR" altLang="en-US" sz="1000" b="0" kern="0" spc="0" dirty="0" err="1">
                          <a:solidFill>
                            <a:srgbClr val="000000"/>
                          </a:solidFill>
                          <a:effectLst/>
                          <a:latin typeface="+mj-lt"/>
                          <a:ea typeface="휴먼명조"/>
                        </a:rPr>
                        <a:t>ㅇ</a:t>
                      </a:r>
                      <a:endParaRPr lang="ko-KR" altLang="en-US" sz="1000" b="0" kern="0" spc="0" dirty="0">
                        <a:solidFill>
                          <a:srgbClr val="000000"/>
                        </a:solidFill>
                        <a:effectLst/>
                        <a:latin typeface="+mj-lt"/>
                      </a:endParaRPr>
                    </a:p>
                  </a:txBody>
                  <a:tcPr marL="59028" marR="59028" marT="29514" marB="29514"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203648012"/>
                  </a:ext>
                </a:extLst>
              </a:tr>
            </a:tbl>
          </a:graphicData>
        </a:graphic>
      </p:graphicFrame>
      <p:sp>
        <p:nvSpPr>
          <p:cNvPr id="9" name="직사각형 8"/>
          <p:cNvSpPr/>
          <p:nvPr/>
        </p:nvSpPr>
        <p:spPr>
          <a:xfrm>
            <a:off x="1873555" y="1981978"/>
            <a:ext cx="8184845" cy="933449"/>
          </a:xfrm>
          <a:prstGeom prst="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직사각형 9"/>
          <p:cNvSpPr/>
          <p:nvPr/>
        </p:nvSpPr>
        <p:spPr>
          <a:xfrm>
            <a:off x="1858357" y="3384550"/>
            <a:ext cx="8219093" cy="933450"/>
          </a:xfrm>
          <a:prstGeom prst="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1" name="직사각형 10">
            <a:extLst>
              <a:ext uri="{FF2B5EF4-FFF2-40B4-BE49-F238E27FC236}">
                <a16:creationId xmlns:a16="http://schemas.microsoft.com/office/drawing/2014/main" id="{1B2F0159-050E-4D2D-96E8-2723F09D960D}"/>
              </a:ext>
            </a:extLst>
          </p:cNvPr>
          <p:cNvSpPr/>
          <p:nvPr/>
        </p:nvSpPr>
        <p:spPr>
          <a:xfrm>
            <a:off x="751632" y="1085737"/>
            <a:ext cx="8928992" cy="369332"/>
          </a:xfrm>
          <a:prstGeom prst="rect">
            <a:avLst/>
          </a:prstGeom>
        </p:spPr>
        <p:txBody>
          <a:bodyPr wrap="square">
            <a:spAutoFit/>
          </a:bodyPr>
          <a:lstStyle/>
          <a:p>
            <a:pPr>
              <a:defRPr/>
            </a:pPr>
            <a:r>
              <a:rPr lang="ko-KR" altLang="en-US" b="1" kern="0" dirty="0">
                <a:solidFill>
                  <a:srgbClr val="000000"/>
                </a:solidFill>
                <a:latin typeface="휴먼명조"/>
                <a:ea typeface="휴먼명조"/>
              </a:rPr>
              <a:t>□ </a:t>
            </a:r>
            <a:r>
              <a:rPr lang="ko-KR" altLang="en-US" b="1" kern="0" dirty="0">
                <a:solidFill>
                  <a:srgbClr val="000000"/>
                </a:solidFill>
                <a:latin typeface="+mj-lt"/>
                <a:ea typeface="휴먼명조"/>
              </a:rPr>
              <a:t>사회 및 지배구조 </a:t>
            </a:r>
            <a:r>
              <a:rPr lang="en-US" altLang="ko-KR" b="1" kern="0" dirty="0">
                <a:solidFill>
                  <a:srgbClr val="000000"/>
                </a:solidFill>
                <a:latin typeface="+mj-lt"/>
                <a:ea typeface="휴먼명조"/>
              </a:rPr>
              <a:t>- GRI</a:t>
            </a:r>
            <a:endParaRPr lang="ko-KR" altLang="en-US" b="1" dirty="0">
              <a:solidFill>
                <a:srgbClr val="FF0000"/>
              </a:solidFill>
              <a:latin typeface="+mj-lt"/>
            </a:endParaRPr>
          </a:p>
        </p:txBody>
      </p:sp>
      <p:cxnSp>
        <p:nvCxnSpPr>
          <p:cNvPr id="12" name="직선 연결선 11">
            <a:extLst>
              <a:ext uri="{FF2B5EF4-FFF2-40B4-BE49-F238E27FC236}">
                <a16:creationId xmlns:a16="http://schemas.microsoft.com/office/drawing/2014/main" id="{3368A7B7-3BFF-4B89-8A6C-CEF2D0420204}"/>
              </a:ext>
            </a:extLst>
          </p:cNvPr>
          <p:cNvCxnSpPr>
            <a:cxnSpLocks/>
          </p:cNvCxnSpPr>
          <p:nvPr/>
        </p:nvCxnSpPr>
        <p:spPr>
          <a:xfrm flipH="1">
            <a:off x="2705100" y="588203"/>
            <a:ext cx="8794750" cy="30827"/>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4212665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표 2">
            <a:extLst>
              <a:ext uri="{FF2B5EF4-FFF2-40B4-BE49-F238E27FC236}">
                <a16:creationId xmlns:a16="http://schemas.microsoft.com/office/drawing/2014/main" id="{93B7D341-FD75-45A8-AFB0-8F46EF7D1D76}"/>
              </a:ext>
            </a:extLst>
          </p:cNvPr>
          <p:cNvGraphicFramePr>
            <a:graphicFrameLocks noGrp="1"/>
          </p:cNvGraphicFramePr>
          <p:nvPr>
            <p:extLst>
              <p:ext uri="{D42A27DB-BD31-4B8C-83A1-F6EECF244321}">
                <p14:modId xmlns:p14="http://schemas.microsoft.com/office/powerpoint/2010/main" val="3232453641"/>
              </p:ext>
            </p:extLst>
          </p:nvPr>
        </p:nvGraphicFramePr>
        <p:xfrm>
          <a:off x="1000193" y="3007009"/>
          <a:ext cx="5912812" cy="3337560"/>
        </p:xfrm>
        <a:graphic>
          <a:graphicData uri="http://schemas.openxmlformats.org/drawingml/2006/table">
            <a:tbl>
              <a:tblPr firstRow="1" bandRow="1">
                <a:tableStyleId>{5C22544A-7EE6-4342-B048-85BDC9FD1C3A}</a:tableStyleId>
              </a:tblPr>
              <a:tblGrid>
                <a:gridCol w="2404492">
                  <a:extLst>
                    <a:ext uri="{9D8B030D-6E8A-4147-A177-3AD203B41FA5}">
                      <a16:colId xmlns:a16="http://schemas.microsoft.com/office/drawing/2014/main" val="826895577"/>
                    </a:ext>
                  </a:extLst>
                </a:gridCol>
                <a:gridCol w="3508320">
                  <a:extLst>
                    <a:ext uri="{9D8B030D-6E8A-4147-A177-3AD203B41FA5}">
                      <a16:colId xmlns:a16="http://schemas.microsoft.com/office/drawing/2014/main" val="2757247094"/>
                    </a:ext>
                  </a:extLst>
                </a:gridCol>
              </a:tblGrid>
              <a:tr h="370840">
                <a:tc>
                  <a:txBody>
                    <a:bodyPr/>
                    <a:lstStyle/>
                    <a:p>
                      <a:pPr algn="ctr" latinLnBrk="1"/>
                      <a:r>
                        <a:rPr lang="ko-KR" altLang="en-US" sz="1400" dirty="0"/>
                        <a:t>구분</a:t>
                      </a:r>
                    </a:p>
                  </a:txBody>
                  <a:tcPr>
                    <a:solidFill>
                      <a:srgbClr val="C00000"/>
                    </a:solidFill>
                  </a:tcPr>
                </a:tc>
                <a:tc>
                  <a:txBody>
                    <a:bodyPr/>
                    <a:lstStyle/>
                    <a:p>
                      <a:pPr algn="ctr" latinLnBrk="1"/>
                      <a:r>
                        <a:rPr lang="ko-KR" altLang="en-US" sz="1400" dirty="0"/>
                        <a:t>주요내용</a:t>
                      </a:r>
                    </a:p>
                  </a:txBody>
                  <a:tcPr>
                    <a:solidFill>
                      <a:srgbClr val="C00000"/>
                    </a:solidFill>
                  </a:tcPr>
                </a:tc>
                <a:extLst>
                  <a:ext uri="{0D108BD9-81ED-4DB2-BD59-A6C34878D82A}">
                    <a16:rowId xmlns:a16="http://schemas.microsoft.com/office/drawing/2014/main" val="1430571642"/>
                  </a:ext>
                </a:extLst>
              </a:tr>
              <a:tr h="370840">
                <a:tc>
                  <a:txBody>
                    <a:bodyPr/>
                    <a:lstStyle/>
                    <a:p>
                      <a:pPr latinLnBrk="1"/>
                      <a:r>
                        <a:rPr lang="en-US" altLang="ko-KR" sz="1400" spc="-100" baseline="0" dirty="0"/>
                        <a:t>1. </a:t>
                      </a:r>
                      <a:r>
                        <a:rPr lang="ko-KR" altLang="en-US" sz="1400" spc="-100" baseline="0" dirty="0"/>
                        <a:t>목적</a:t>
                      </a:r>
                    </a:p>
                  </a:txBody>
                  <a:tcPr>
                    <a:solidFill>
                      <a:schemeClr val="bg1">
                        <a:lumMod val="95000"/>
                      </a:schemeClr>
                    </a:solidFill>
                  </a:tcPr>
                </a:tc>
                <a:tc>
                  <a:txBody>
                    <a:bodyPr/>
                    <a:lstStyle/>
                    <a:p>
                      <a:pPr latinLnBrk="1"/>
                      <a:r>
                        <a:rPr lang="ko-KR" altLang="en-US" sz="1400" spc="-100" baseline="0" dirty="0" err="1"/>
                        <a:t>가이던스</a:t>
                      </a:r>
                      <a:r>
                        <a:rPr lang="ko-KR" altLang="en-US" sz="1400" spc="-100" baseline="0" dirty="0"/>
                        <a:t> 제정의 목적</a:t>
                      </a:r>
                    </a:p>
                  </a:txBody>
                  <a:tcPr>
                    <a:solidFill>
                      <a:schemeClr val="bg1">
                        <a:lumMod val="95000"/>
                      </a:schemeClr>
                    </a:solidFill>
                  </a:tcPr>
                </a:tc>
                <a:extLst>
                  <a:ext uri="{0D108BD9-81ED-4DB2-BD59-A6C34878D82A}">
                    <a16:rowId xmlns:a16="http://schemas.microsoft.com/office/drawing/2014/main" val="4083566720"/>
                  </a:ext>
                </a:extLst>
              </a:tr>
              <a:tr h="370840">
                <a:tc>
                  <a:txBody>
                    <a:bodyPr/>
                    <a:lstStyle/>
                    <a:p>
                      <a:pPr latinLnBrk="1"/>
                      <a:r>
                        <a:rPr lang="en-US" altLang="ko-KR" sz="1400" spc="-100" baseline="0" dirty="0"/>
                        <a:t>2. ESG </a:t>
                      </a:r>
                      <a:r>
                        <a:rPr lang="ko-KR" altLang="en-US" sz="1400" spc="-100" baseline="0" dirty="0"/>
                        <a:t>개념</a:t>
                      </a:r>
                    </a:p>
                  </a:txBody>
                  <a:tcPr>
                    <a:solidFill>
                      <a:schemeClr val="bg1">
                        <a:lumMod val="95000"/>
                      </a:schemeClr>
                    </a:solidFill>
                  </a:tcPr>
                </a:tc>
                <a:tc>
                  <a:txBody>
                    <a:bodyPr/>
                    <a:lstStyle/>
                    <a:p>
                      <a:pPr latinLnBrk="1"/>
                      <a:r>
                        <a:rPr lang="en-US" altLang="ko-KR" sz="1400" spc="-100" baseline="0" dirty="0"/>
                        <a:t>ESG </a:t>
                      </a:r>
                      <a:r>
                        <a:rPr lang="ko-KR" altLang="en-US" sz="1400" spc="-100" baseline="0" dirty="0"/>
                        <a:t>개념</a:t>
                      </a:r>
                      <a:r>
                        <a:rPr lang="en-US" altLang="ko-KR" sz="1400" spc="-100" baseline="0" dirty="0"/>
                        <a:t>, </a:t>
                      </a:r>
                      <a:r>
                        <a:rPr lang="ko-KR" altLang="en-US" sz="1400" spc="-100" baseline="0" dirty="0"/>
                        <a:t>정보 공개의 필요성</a:t>
                      </a:r>
                    </a:p>
                  </a:txBody>
                  <a:tcPr>
                    <a:solidFill>
                      <a:schemeClr val="bg1">
                        <a:lumMod val="95000"/>
                      </a:schemeClr>
                    </a:solidFill>
                  </a:tcPr>
                </a:tc>
                <a:extLst>
                  <a:ext uri="{0D108BD9-81ED-4DB2-BD59-A6C34878D82A}">
                    <a16:rowId xmlns:a16="http://schemas.microsoft.com/office/drawing/2014/main" val="3601918587"/>
                  </a:ext>
                </a:extLst>
              </a:tr>
              <a:tr h="370840">
                <a:tc>
                  <a:txBody>
                    <a:bodyPr/>
                    <a:lstStyle/>
                    <a:p>
                      <a:pPr latinLnBrk="1"/>
                      <a:r>
                        <a:rPr lang="en-US" altLang="ko-KR" sz="1400" spc="-100" baseline="0" dirty="0"/>
                        <a:t>3. </a:t>
                      </a:r>
                      <a:r>
                        <a:rPr lang="ko-KR" altLang="en-US" sz="1400" spc="-100" baseline="0" dirty="0"/>
                        <a:t>이사회 및 경영진의 역할</a:t>
                      </a:r>
                    </a:p>
                  </a:txBody>
                  <a:tcPr>
                    <a:solidFill>
                      <a:schemeClr val="bg1">
                        <a:lumMod val="95000"/>
                      </a:schemeClr>
                    </a:solidFill>
                  </a:tcPr>
                </a:tc>
                <a:tc>
                  <a:txBody>
                    <a:bodyPr/>
                    <a:lstStyle/>
                    <a:p>
                      <a:pPr latinLnBrk="1"/>
                      <a:r>
                        <a:rPr lang="en-US" altLang="ko-KR" sz="1400" spc="-100" baseline="0" dirty="0"/>
                        <a:t>ESG </a:t>
                      </a:r>
                      <a:r>
                        <a:rPr lang="ko-KR" altLang="en-US" sz="1400" spc="-100" baseline="0" dirty="0"/>
                        <a:t>이슈 관리를 위한 이사회</a:t>
                      </a:r>
                      <a:r>
                        <a:rPr lang="en-US" altLang="ko-KR" sz="1400" spc="-100" baseline="0" dirty="0"/>
                        <a:t>, </a:t>
                      </a:r>
                      <a:r>
                        <a:rPr lang="ko-KR" altLang="en-US" sz="1400" spc="-100" baseline="0" dirty="0"/>
                        <a:t>경영진 역할</a:t>
                      </a:r>
                    </a:p>
                  </a:txBody>
                  <a:tcPr>
                    <a:solidFill>
                      <a:schemeClr val="bg1">
                        <a:lumMod val="95000"/>
                      </a:schemeClr>
                    </a:solidFill>
                  </a:tcPr>
                </a:tc>
                <a:extLst>
                  <a:ext uri="{0D108BD9-81ED-4DB2-BD59-A6C34878D82A}">
                    <a16:rowId xmlns:a16="http://schemas.microsoft.com/office/drawing/2014/main" val="3306762207"/>
                  </a:ext>
                </a:extLst>
              </a:tr>
              <a:tr h="370840">
                <a:tc>
                  <a:txBody>
                    <a:bodyPr/>
                    <a:lstStyle/>
                    <a:p>
                      <a:pPr latinLnBrk="1"/>
                      <a:r>
                        <a:rPr lang="en-US" altLang="ko-KR" sz="1400" spc="-100" baseline="0" dirty="0"/>
                        <a:t>4. </a:t>
                      </a:r>
                      <a:r>
                        <a:rPr lang="ko-KR" altLang="en-US" sz="1400" spc="-100" baseline="0" dirty="0"/>
                        <a:t>정보공개원칙</a:t>
                      </a:r>
                    </a:p>
                  </a:txBody>
                  <a:tcPr>
                    <a:solidFill>
                      <a:schemeClr val="bg1">
                        <a:lumMod val="95000"/>
                      </a:schemeClr>
                    </a:solidFill>
                  </a:tcPr>
                </a:tc>
                <a:tc>
                  <a:txBody>
                    <a:bodyPr/>
                    <a:lstStyle/>
                    <a:p>
                      <a:pPr latinLnBrk="1"/>
                      <a:r>
                        <a:rPr lang="en-US" altLang="ko-KR" sz="1400" spc="-100" baseline="0" dirty="0"/>
                        <a:t>ESG </a:t>
                      </a:r>
                      <a:r>
                        <a:rPr lang="ko-KR" altLang="en-US" sz="1400" spc="-100" baseline="0" dirty="0"/>
                        <a:t>정보 공개 과정에서 준수해야 할 원칙</a:t>
                      </a:r>
                    </a:p>
                  </a:txBody>
                  <a:tcPr>
                    <a:solidFill>
                      <a:schemeClr val="bg1">
                        <a:lumMod val="95000"/>
                      </a:schemeClr>
                    </a:solidFill>
                  </a:tcPr>
                </a:tc>
                <a:extLst>
                  <a:ext uri="{0D108BD9-81ED-4DB2-BD59-A6C34878D82A}">
                    <a16:rowId xmlns:a16="http://schemas.microsoft.com/office/drawing/2014/main" val="965405498"/>
                  </a:ext>
                </a:extLst>
              </a:tr>
              <a:tr h="370840">
                <a:tc>
                  <a:txBody>
                    <a:bodyPr/>
                    <a:lstStyle/>
                    <a:p>
                      <a:pPr latinLnBrk="1"/>
                      <a:r>
                        <a:rPr lang="en-US" altLang="ko-KR" sz="1400" spc="-100" baseline="0" dirty="0"/>
                        <a:t>5. </a:t>
                      </a:r>
                      <a:r>
                        <a:rPr lang="ko-KR" altLang="en-US" sz="1400" spc="-100" baseline="0" dirty="0"/>
                        <a:t>중요성</a:t>
                      </a:r>
                    </a:p>
                  </a:txBody>
                  <a:tcPr>
                    <a:solidFill>
                      <a:schemeClr val="bg1">
                        <a:lumMod val="95000"/>
                      </a:schemeClr>
                    </a:solidFill>
                  </a:tcPr>
                </a:tc>
                <a:tc>
                  <a:txBody>
                    <a:bodyPr/>
                    <a:lstStyle/>
                    <a:p>
                      <a:pPr latinLnBrk="1"/>
                      <a:r>
                        <a:rPr lang="ko-KR" altLang="en-US" sz="1400" spc="-100" baseline="0" dirty="0"/>
                        <a:t>중요성의 개념 및 중요성 평가절차</a:t>
                      </a:r>
                    </a:p>
                  </a:txBody>
                  <a:tcPr>
                    <a:solidFill>
                      <a:schemeClr val="bg1">
                        <a:lumMod val="95000"/>
                      </a:schemeClr>
                    </a:solidFill>
                  </a:tcPr>
                </a:tc>
                <a:extLst>
                  <a:ext uri="{0D108BD9-81ED-4DB2-BD59-A6C34878D82A}">
                    <a16:rowId xmlns:a16="http://schemas.microsoft.com/office/drawing/2014/main" val="2661417988"/>
                  </a:ext>
                </a:extLst>
              </a:tr>
              <a:tr h="370840">
                <a:tc>
                  <a:txBody>
                    <a:bodyPr/>
                    <a:lstStyle/>
                    <a:p>
                      <a:pPr latinLnBrk="1"/>
                      <a:r>
                        <a:rPr lang="en-US" altLang="ko-KR" sz="1400" spc="-100" baseline="0" dirty="0"/>
                        <a:t>6. </a:t>
                      </a:r>
                      <a:r>
                        <a:rPr lang="ko-KR" altLang="en-US" sz="1400" spc="-100" baseline="0" dirty="0"/>
                        <a:t>보고서 작성 및 공개절차</a:t>
                      </a:r>
                    </a:p>
                  </a:txBody>
                  <a:tcPr>
                    <a:solidFill>
                      <a:schemeClr val="bg1">
                        <a:lumMod val="95000"/>
                      </a:schemeClr>
                    </a:solidFill>
                  </a:tcPr>
                </a:tc>
                <a:tc>
                  <a:txBody>
                    <a:bodyPr/>
                    <a:lstStyle/>
                    <a:p>
                      <a:pPr latinLnBrk="1"/>
                      <a:r>
                        <a:rPr lang="ko-KR" altLang="en-US" sz="1400" spc="-100" baseline="0" dirty="0"/>
                        <a:t>이해관계자 의견수렴 등 보고서 작성 절차</a:t>
                      </a:r>
                    </a:p>
                  </a:txBody>
                  <a:tcPr>
                    <a:solidFill>
                      <a:schemeClr val="bg1">
                        <a:lumMod val="95000"/>
                      </a:schemeClr>
                    </a:solidFill>
                  </a:tcPr>
                </a:tc>
                <a:extLst>
                  <a:ext uri="{0D108BD9-81ED-4DB2-BD59-A6C34878D82A}">
                    <a16:rowId xmlns:a16="http://schemas.microsoft.com/office/drawing/2014/main" val="3420961929"/>
                  </a:ext>
                </a:extLst>
              </a:tr>
              <a:tr h="370840">
                <a:tc>
                  <a:txBody>
                    <a:bodyPr/>
                    <a:lstStyle/>
                    <a:p>
                      <a:pPr latinLnBrk="1"/>
                      <a:r>
                        <a:rPr lang="en-US" altLang="ko-KR" sz="1400" spc="-100" baseline="0" dirty="0"/>
                        <a:t>7. </a:t>
                      </a:r>
                      <a:r>
                        <a:rPr lang="ko-KR" altLang="en-US" sz="1400" spc="-100" baseline="0" dirty="0"/>
                        <a:t>공개지표</a:t>
                      </a:r>
                    </a:p>
                  </a:txBody>
                  <a:tcPr>
                    <a:solidFill>
                      <a:schemeClr val="bg1">
                        <a:lumMod val="95000"/>
                      </a:schemeClr>
                    </a:solidFill>
                  </a:tcPr>
                </a:tc>
                <a:tc>
                  <a:txBody>
                    <a:bodyPr/>
                    <a:lstStyle/>
                    <a:p>
                      <a:pPr latinLnBrk="1"/>
                      <a:r>
                        <a:rPr lang="ko-KR" altLang="en-US" sz="1400" spc="-100" baseline="0" dirty="0"/>
                        <a:t>주요 정보공개 표준 및 권장 공개지표</a:t>
                      </a:r>
                    </a:p>
                  </a:txBody>
                  <a:tcPr>
                    <a:solidFill>
                      <a:schemeClr val="bg1">
                        <a:lumMod val="95000"/>
                      </a:schemeClr>
                    </a:solidFill>
                  </a:tcPr>
                </a:tc>
                <a:extLst>
                  <a:ext uri="{0D108BD9-81ED-4DB2-BD59-A6C34878D82A}">
                    <a16:rowId xmlns:a16="http://schemas.microsoft.com/office/drawing/2014/main" val="1567127146"/>
                  </a:ext>
                </a:extLst>
              </a:tr>
              <a:tr h="370840">
                <a:tc>
                  <a:txBody>
                    <a:bodyPr/>
                    <a:lstStyle/>
                    <a:p>
                      <a:pPr latinLnBrk="1"/>
                      <a:r>
                        <a:rPr lang="en-US" altLang="ko-KR" sz="1400" spc="-100" baseline="0" dirty="0"/>
                        <a:t>[</a:t>
                      </a:r>
                      <a:r>
                        <a:rPr lang="ko-KR" altLang="en-US" sz="1400" spc="-100" baseline="0" dirty="0"/>
                        <a:t>참고</a:t>
                      </a:r>
                      <a:r>
                        <a:rPr lang="en-US" altLang="ko-KR" sz="1400" spc="-100" baseline="0" dirty="0"/>
                        <a:t>] </a:t>
                      </a:r>
                      <a:r>
                        <a:rPr lang="ko-KR" altLang="en-US" sz="1400" spc="-100" baseline="0" dirty="0"/>
                        <a:t>주요 표준의 공개지표</a:t>
                      </a:r>
                    </a:p>
                  </a:txBody>
                  <a:tcPr>
                    <a:solidFill>
                      <a:schemeClr val="bg1">
                        <a:lumMod val="95000"/>
                      </a:schemeClr>
                    </a:solidFill>
                  </a:tcPr>
                </a:tc>
                <a:tc>
                  <a:txBody>
                    <a:bodyPr/>
                    <a:lstStyle/>
                    <a:p>
                      <a:pPr latinLnBrk="1"/>
                      <a:r>
                        <a:rPr lang="en-US" altLang="ko-KR" sz="1400" spc="-100" baseline="0" dirty="0"/>
                        <a:t>WEF, TCFD </a:t>
                      </a:r>
                      <a:r>
                        <a:rPr lang="ko-KR" altLang="en-US" sz="1400" spc="-100" baseline="0" dirty="0"/>
                        <a:t>및 </a:t>
                      </a:r>
                      <a:r>
                        <a:rPr lang="en-US" altLang="ko-KR" sz="1400" spc="-100" baseline="0" dirty="0"/>
                        <a:t>GRI</a:t>
                      </a:r>
                      <a:r>
                        <a:rPr lang="ko-KR" altLang="en-US" sz="1400" spc="-100" baseline="0" dirty="0"/>
                        <a:t>의 공개지표</a:t>
                      </a:r>
                    </a:p>
                  </a:txBody>
                  <a:tcPr>
                    <a:solidFill>
                      <a:schemeClr val="bg1">
                        <a:lumMod val="95000"/>
                      </a:schemeClr>
                    </a:solidFill>
                  </a:tcPr>
                </a:tc>
                <a:extLst>
                  <a:ext uri="{0D108BD9-81ED-4DB2-BD59-A6C34878D82A}">
                    <a16:rowId xmlns:a16="http://schemas.microsoft.com/office/drawing/2014/main" val="3500607974"/>
                  </a:ext>
                </a:extLst>
              </a:tr>
            </a:tbl>
          </a:graphicData>
        </a:graphic>
      </p:graphicFrame>
      <p:sp>
        <p:nvSpPr>
          <p:cNvPr id="4" name="슬라이드 번호 개체 틀 3">
            <a:extLst>
              <a:ext uri="{FF2B5EF4-FFF2-40B4-BE49-F238E27FC236}">
                <a16:creationId xmlns:a16="http://schemas.microsoft.com/office/drawing/2014/main" id="{DEF13E79-61E3-4454-B0F5-D862567F80FC}"/>
              </a:ext>
            </a:extLst>
          </p:cNvPr>
          <p:cNvSpPr>
            <a:spLocks noGrp="1"/>
          </p:cNvSpPr>
          <p:nvPr>
            <p:ph type="sldNum" sz="quarter" idx="12"/>
          </p:nvPr>
        </p:nvSpPr>
        <p:spPr>
          <a:xfrm>
            <a:off x="8610600" y="6356350"/>
            <a:ext cx="2743200" cy="365125"/>
          </a:xfrm>
        </p:spPr>
        <p:txBody>
          <a:bodyPr/>
          <a:lstStyle/>
          <a:p>
            <a:fld id="{742C9348-5ACF-40B9-901F-7F0003B996B9}" type="slidenum">
              <a:rPr lang="ko-KR" altLang="en-US" smtClean="0"/>
              <a:t>51</a:t>
            </a:fld>
            <a:endParaRPr lang="ko-KR" altLang="en-US" dirty="0"/>
          </a:p>
        </p:txBody>
      </p:sp>
      <p:sp>
        <p:nvSpPr>
          <p:cNvPr id="21" name="직사각형 20">
            <a:extLst>
              <a:ext uri="{FF2B5EF4-FFF2-40B4-BE49-F238E27FC236}">
                <a16:creationId xmlns:a16="http://schemas.microsoft.com/office/drawing/2014/main" id="{1353836F-B0BF-408A-9ECA-4BAF89DFC538}"/>
              </a:ext>
            </a:extLst>
          </p:cNvPr>
          <p:cNvSpPr/>
          <p:nvPr/>
        </p:nvSpPr>
        <p:spPr>
          <a:xfrm>
            <a:off x="929470" y="303295"/>
            <a:ext cx="4094216" cy="454292"/>
          </a:xfrm>
          <a:prstGeom prst="rect">
            <a:avLst/>
          </a:prstGeom>
        </p:spPr>
        <p:txBody>
          <a:bodyPr wrap="square">
            <a:spAutoFit/>
          </a:bodyPr>
          <a:lstStyle/>
          <a:p>
            <a:pPr>
              <a:lnSpc>
                <a:spcPct val="150000"/>
              </a:lnSpc>
            </a:pPr>
            <a:r>
              <a:rPr lang="ko-KR" altLang="en-US" b="1" dirty="0">
                <a:latin typeface="+mn-ea"/>
                <a:cs typeface="Times New Roman" pitchFamily="18" charset="0"/>
              </a:rPr>
              <a:t>정책당국</a:t>
            </a:r>
          </a:p>
        </p:txBody>
      </p:sp>
      <p:sp>
        <p:nvSpPr>
          <p:cNvPr id="22" name="직사각형 21">
            <a:extLst>
              <a:ext uri="{FF2B5EF4-FFF2-40B4-BE49-F238E27FC236}">
                <a16:creationId xmlns:a16="http://schemas.microsoft.com/office/drawing/2014/main" id="{F140986D-4E74-4C9F-B86D-ECBB45CB4F38}"/>
              </a:ext>
            </a:extLst>
          </p:cNvPr>
          <p:cNvSpPr/>
          <p:nvPr/>
        </p:nvSpPr>
        <p:spPr>
          <a:xfrm>
            <a:off x="503808" y="208614"/>
            <a:ext cx="495649" cy="585288"/>
          </a:xfrm>
          <a:prstGeom prst="rect">
            <a:avLst/>
          </a:prstGeom>
        </p:spPr>
        <p:txBody>
          <a:bodyPr wrap="none">
            <a:spAutoFit/>
          </a:bodyPr>
          <a:lstStyle/>
          <a:p>
            <a:pPr>
              <a:lnSpc>
                <a:spcPct val="150000"/>
              </a:lnSpc>
            </a:pPr>
            <a:r>
              <a:rPr lang="en-US" altLang="ko-KR" sz="2426" b="1" dirty="0">
                <a:solidFill>
                  <a:schemeClr val="bg1">
                    <a:lumMod val="75000"/>
                  </a:schemeClr>
                </a:solidFill>
                <a:latin typeface="Times New Roman" pitchFamily="18" charset="0"/>
                <a:ea typeface="맑은 고딕" pitchFamily="50" charset="-127"/>
                <a:cs typeface="Times New Roman" pitchFamily="18" charset="0"/>
              </a:rPr>
              <a:t>0</a:t>
            </a:r>
            <a:r>
              <a:rPr lang="en-US" altLang="ko-KR" sz="2426" b="1" dirty="0">
                <a:solidFill>
                  <a:srgbClr val="C00000"/>
                </a:solidFill>
                <a:latin typeface="Times New Roman" pitchFamily="18" charset="0"/>
                <a:ea typeface="맑은 고딕" pitchFamily="50" charset="-127"/>
                <a:cs typeface="Times New Roman" pitchFamily="18" charset="0"/>
              </a:rPr>
              <a:t>3</a:t>
            </a:r>
          </a:p>
        </p:txBody>
      </p:sp>
      <p:sp>
        <p:nvSpPr>
          <p:cNvPr id="24" name="직사각형 23">
            <a:extLst>
              <a:ext uri="{FF2B5EF4-FFF2-40B4-BE49-F238E27FC236}">
                <a16:creationId xmlns:a16="http://schemas.microsoft.com/office/drawing/2014/main" id="{1CD7F9E3-9AB3-4998-9569-4108A7CC2833}"/>
              </a:ext>
            </a:extLst>
          </p:cNvPr>
          <p:cNvSpPr/>
          <p:nvPr/>
        </p:nvSpPr>
        <p:spPr>
          <a:xfrm>
            <a:off x="1001172" y="1587803"/>
            <a:ext cx="5940114" cy="381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lnSpc>
                <a:spcPct val="120000"/>
              </a:lnSpc>
            </a:pPr>
            <a:r>
              <a:rPr lang="ko-KR" altLang="en-US" sz="1600" b="1" dirty="0">
                <a:ln>
                  <a:solidFill>
                    <a:schemeClr val="accent1">
                      <a:alpha val="0"/>
                    </a:schemeClr>
                  </a:solidFill>
                </a:ln>
                <a:solidFill>
                  <a:srgbClr val="C00000"/>
                </a:solidFill>
                <a:latin typeface="맑은 고딕" panose="020B0503020000020004" pitchFamily="50" charset="-127"/>
              </a:rPr>
              <a:t>한국거래소의 </a:t>
            </a:r>
            <a:r>
              <a:rPr lang="en-US" altLang="ko-KR" sz="1600" b="1" dirty="0">
                <a:ln>
                  <a:solidFill>
                    <a:schemeClr val="accent1">
                      <a:alpha val="0"/>
                    </a:schemeClr>
                  </a:solidFill>
                </a:ln>
                <a:solidFill>
                  <a:srgbClr val="C00000"/>
                </a:solidFill>
                <a:latin typeface="맑은 고딕" panose="020B0503020000020004" pitchFamily="50" charset="-127"/>
              </a:rPr>
              <a:t>ESG </a:t>
            </a:r>
            <a:r>
              <a:rPr lang="ko-KR" altLang="en-US" sz="1600" b="1" dirty="0" err="1">
                <a:ln>
                  <a:solidFill>
                    <a:schemeClr val="accent1">
                      <a:alpha val="0"/>
                    </a:schemeClr>
                  </a:solidFill>
                </a:ln>
                <a:solidFill>
                  <a:srgbClr val="C00000"/>
                </a:solidFill>
                <a:latin typeface="맑은 고딕" panose="020B0503020000020004" pitchFamily="50" charset="-127"/>
              </a:rPr>
              <a:t>가이던스</a:t>
            </a:r>
            <a:r>
              <a:rPr lang="ko-KR" altLang="en-US" sz="1600" b="1" dirty="0">
                <a:ln>
                  <a:solidFill>
                    <a:schemeClr val="accent1">
                      <a:alpha val="0"/>
                    </a:schemeClr>
                  </a:solidFill>
                </a:ln>
                <a:solidFill>
                  <a:srgbClr val="C00000"/>
                </a:solidFill>
                <a:latin typeface="맑은 고딕" panose="020B0503020000020004" pitchFamily="50" charset="-127"/>
              </a:rPr>
              <a:t> </a:t>
            </a:r>
          </a:p>
        </p:txBody>
      </p:sp>
      <p:cxnSp>
        <p:nvCxnSpPr>
          <p:cNvPr id="25" name="Straight Connector 5">
            <a:extLst>
              <a:ext uri="{FF2B5EF4-FFF2-40B4-BE49-F238E27FC236}">
                <a16:creationId xmlns:a16="http://schemas.microsoft.com/office/drawing/2014/main" id="{B649D055-34F7-401A-B6FB-5A17DCAE937D}"/>
              </a:ext>
            </a:extLst>
          </p:cNvPr>
          <p:cNvCxnSpPr/>
          <p:nvPr/>
        </p:nvCxnSpPr>
        <p:spPr>
          <a:xfrm>
            <a:off x="1001172" y="1587803"/>
            <a:ext cx="5940114"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2">
            <a:extLst>
              <a:ext uri="{FF2B5EF4-FFF2-40B4-BE49-F238E27FC236}">
                <a16:creationId xmlns:a16="http://schemas.microsoft.com/office/drawing/2014/main" id="{C0F53D02-BFFC-497D-81E1-0DFB89293083}"/>
              </a:ext>
            </a:extLst>
          </p:cNvPr>
          <p:cNvCxnSpPr/>
          <p:nvPr/>
        </p:nvCxnSpPr>
        <p:spPr>
          <a:xfrm>
            <a:off x="1001172" y="1967531"/>
            <a:ext cx="5940114"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18" name="직사각형 17">
            <a:extLst>
              <a:ext uri="{FF2B5EF4-FFF2-40B4-BE49-F238E27FC236}">
                <a16:creationId xmlns:a16="http://schemas.microsoft.com/office/drawing/2014/main" id="{9CEBBF66-193E-44A9-9C46-ED450B67064C}"/>
              </a:ext>
            </a:extLst>
          </p:cNvPr>
          <p:cNvSpPr/>
          <p:nvPr/>
        </p:nvSpPr>
        <p:spPr>
          <a:xfrm>
            <a:off x="7261799" y="1586213"/>
            <a:ext cx="3591612" cy="381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lnSpc>
                <a:spcPct val="120000"/>
              </a:lnSpc>
            </a:pPr>
            <a:r>
              <a:rPr lang="ko-KR" altLang="en-US" sz="1600" b="1" dirty="0">
                <a:ln>
                  <a:solidFill>
                    <a:schemeClr val="accent1">
                      <a:alpha val="0"/>
                    </a:schemeClr>
                  </a:solidFill>
                </a:ln>
                <a:solidFill>
                  <a:srgbClr val="C00000"/>
                </a:solidFill>
                <a:latin typeface="맑은 고딕" panose="020B0503020000020004" pitchFamily="50" charset="-127"/>
              </a:rPr>
              <a:t>시사점</a:t>
            </a:r>
          </a:p>
        </p:txBody>
      </p:sp>
      <p:cxnSp>
        <p:nvCxnSpPr>
          <p:cNvPr id="19" name="Straight Connector 5">
            <a:extLst>
              <a:ext uri="{FF2B5EF4-FFF2-40B4-BE49-F238E27FC236}">
                <a16:creationId xmlns:a16="http://schemas.microsoft.com/office/drawing/2014/main" id="{22172887-6E51-42FD-80D9-28C42388CCB4}"/>
              </a:ext>
            </a:extLst>
          </p:cNvPr>
          <p:cNvCxnSpPr/>
          <p:nvPr/>
        </p:nvCxnSpPr>
        <p:spPr>
          <a:xfrm>
            <a:off x="7261799" y="1586213"/>
            <a:ext cx="3591612"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411CE33-F2FC-4A46-89F1-2DA5936816E7}"/>
              </a:ext>
            </a:extLst>
          </p:cNvPr>
          <p:cNvCxnSpPr/>
          <p:nvPr/>
        </p:nvCxnSpPr>
        <p:spPr>
          <a:xfrm>
            <a:off x="7261799" y="1965941"/>
            <a:ext cx="3591612"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14" name="TextBox 83">
            <a:extLst>
              <a:ext uri="{FF2B5EF4-FFF2-40B4-BE49-F238E27FC236}">
                <a16:creationId xmlns:a16="http://schemas.microsoft.com/office/drawing/2014/main" id="{4C44792A-57CD-40BD-8494-29EA15A8C36B}"/>
              </a:ext>
            </a:extLst>
          </p:cNvPr>
          <p:cNvSpPr txBox="1"/>
          <p:nvPr/>
        </p:nvSpPr>
        <p:spPr>
          <a:xfrm>
            <a:off x="7261799" y="2087666"/>
            <a:ext cx="3678289" cy="4248000"/>
          </a:xfrm>
          <a:prstGeom prst="rect">
            <a:avLst/>
          </a:prstGeom>
          <a:solidFill>
            <a:schemeClr val="bg1">
              <a:lumMod val="95000"/>
            </a:schemeClr>
          </a:solidFill>
        </p:spPr>
        <p:txBody>
          <a:bodyPr wrap="square" lIns="0" tIns="0" rIns="0" bIns="0"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285750" indent="-285750">
              <a:buFont typeface="Arial" panose="020B0604020202020204" pitchFamily="34" charset="0"/>
              <a:buChar char="•"/>
            </a:pPr>
            <a:endParaRPr lang="en-US" altLang="ko-KR" sz="1400" spc="0" dirty="0"/>
          </a:p>
          <a:p>
            <a:pPr marL="285750" indent="-285750">
              <a:buFont typeface="Arial" panose="020B0604020202020204" pitchFamily="34" charset="0"/>
              <a:buChar char="•"/>
            </a:pPr>
            <a:endParaRPr lang="en-US" altLang="ko-KR" sz="1400" spc="0" dirty="0"/>
          </a:p>
          <a:p>
            <a:pPr marL="285750" indent="-285750">
              <a:buFont typeface="Arial" panose="020B0604020202020204" pitchFamily="34" charset="0"/>
              <a:buChar char="•"/>
            </a:pPr>
            <a:r>
              <a:rPr lang="ko-KR" altLang="en-US" sz="1400" spc="0" dirty="0"/>
              <a:t>정보공개의 필요성</a:t>
            </a:r>
            <a:r>
              <a:rPr lang="en-US" altLang="ko-KR" sz="1400" spc="0" dirty="0"/>
              <a:t>, </a:t>
            </a:r>
            <a:r>
              <a:rPr lang="ko-KR" altLang="en-US" sz="1400" spc="0" dirty="0"/>
              <a:t>보고서 작성과 공개 절차 및 그 과정에서 준수해야 할 원칙 제시</a:t>
            </a:r>
            <a:endParaRPr lang="en-US" altLang="ko-KR" sz="1400" spc="0" dirty="0"/>
          </a:p>
          <a:p>
            <a:pPr marL="285750" indent="-285750">
              <a:buFont typeface="Arial" panose="020B0604020202020204" pitchFamily="34" charset="0"/>
              <a:buChar char="•"/>
            </a:pPr>
            <a:endParaRPr lang="en-US" altLang="ko-KR" sz="1400" spc="0" dirty="0"/>
          </a:p>
          <a:p>
            <a:pPr marL="285750" indent="-285750">
              <a:buFont typeface="Arial" panose="020B0604020202020204" pitchFamily="34" charset="0"/>
              <a:buChar char="•"/>
            </a:pPr>
            <a:r>
              <a:rPr lang="ko-KR" altLang="en-US" sz="1400" spc="0" dirty="0" err="1"/>
              <a:t>주요항목에</a:t>
            </a:r>
            <a:r>
              <a:rPr lang="ko-KR" altLang="en-US" sz="1400" spc="0" dirty="0"/>
              <a:t> 대한 </a:t>
            </a:r>
            <a:r>
              <a:rPr lang="en-US" altLang="ko-KR" sz="1400" spc="0" dirty="0"/>
              <a:t>Best Practice</a:t>
            </a:r>
            <a:r>
              <a:rPr lang="ko-KR" altLang="en-US" sz="1400" spc="0" dirty="0"/>
              <a:t>와 공개 대상 정보 선택에 </a:t>
            </a:r>
            <a:r>
              <a:rPr lang="ko-KR" altLang="en-US" sz="1400" spc="0" dirty="0" err="1"/>
              <a:t>참고가능한</a:t>
            </a:r>
            <a:r>
              <a:rPr lang="ko-KR" altLang="en-US" sz="1400" spc="0" dirty="0"/>
              <a:t> 권고 </a:t>
            </a:r>
            <a:r>
              <a:rPr lang="ko-KR" altLang="en-US" sz="1400" spc="0" dirty="0" err="1"/>
              <a:t>공개지표</a:t>
            </a:r>
            <a:r>
              <a:rPr lang="ko-KR" altLang="en-US" sz="1400" spc="0" dirty="0"/>
              <a:t> </a:t>
            </a:r>
            <a:r>
              <a:rPr lang="en-US" altLang="ko-KR" sz="1400" spc="0" dirty="0"/>
              <a:t>(12</a:t>
            </a:r>
            <a:r>
              <a:rPr lang="ko-KR" altLang="en-US" sz="1400" spc="0" dirty="0"/>
              <a:t>개 항목 </a:t>
            </a:r>
            <a:r>
              <a:rPr lang="en-US" altLang="ko-KR" sz="1400" spc="0" dirty="0"/>
              <a:t>21</a:t>
            </a:r>
            <a:r>
              <a:rPr lang="ko-KR" altLang="en-US" sz="1400" spc="0" dirty="0"/>
              <a:t>개 지표</a:t>
            </a:r>
            <a:r>
              <a:rPr lang="en-US" altLang="ko-KR" sz="1400" spc="0" dirty="0"/>
              <a:t>)</a:t>
            </a:r>
            <a:r>
              <a:rPr lang="ko-KR" altLang="en-US" sz="1400" spc="0" dirty="0"/>
              <a:t>를 포함</a:t>
            </a:r>
            <a:endParaRPr lang="en-US" altLang="ko-KR" sz="1400" spc="0" dirty="0"/>
          </a:p>
          <a:p>
            <a:pPr marL="285750" indent="-285750">
              <a:buFont typeface="Arial" panose="020B0604020202020204" pitchFamily="34" charset="0"/>
              <a:buChar char="•"/>
            </a:pPr>
            <a:endParaRPr lang="en-US" altLang="ko-KR" sz="1400" spc="0" dirty="0"/>
          </a:p>
          <a:p>
            <a:pPr marL="285750" indent="-285750">
              <a:buFont typeface="Arial" panose="020B0604020202020204" pitchFamily="34" charset="0"/>
              <a:buChar char="•"/>
            </a:pPr>
            <a:r>
              <a:rPr lang="ko-KR" altLang="en-US" sz="1400" spc="0" dirty="0"/>
              <a:t>현재 교육용 동영상 </a:t>
            </a:r>
            <a:r>
              <a:rPr lang="en-US" altLang="ko-KR" sz="1400" spc="0" dirty="0"/>
              <a:t>2</a:t>
            </a:r>
            <a:r>
              <a:rPr lang="ko-KR" altLang="en-US" sz="1400" spc="0" dirty="0"/>
              <a:t>편을 제작하여 </a:t>
            </a:r>
            <a:r>
              <a:rPr lang="en-US" altLang="ko-KR" sz="1400" spc="0" dirty="0"/>
              <a:t>KRX </a:t>
            </a:r>
            <a:r>
              <a:rPr lang="ko-KR" altLang="en-US" sz="1400" spc="0" dirty="0"/>
              <a:t>아카데미에 공개하였으며</a:t>
            </a:r>
            <a:r>
              <a:rPr lang="en-US" altLang="ko-KR" sz="1400" spc="0" dirty="0"/>
              <a:t>, </a:t>
            </a:r>
            <a:r>
              <a:rPr lang="ko-KR" altLang="en-US" sz="1400" spc="0" dirty="0"/>
              <a:t>교육 및 세미나를 확대</a:t>
            </a:r>
            <a:endParaRPr lang="en-US" altLang="ko-KR" sz="1400" spc="0" dirty="0"/>
          </a:p>
          <a:p>
            <a:pPr marL="285750" indent="-285750">
              <a:buFont typeface="Arial" panose="020B0604020202020204" pitchFamily="34" charset="0"/>
              <a:buChar char="•"/>
            </a:pPr>
            <a:endParaRPr lang="en-US" altLang="ko-KR" sz="1400" spc="0" dirty="0"/>
          </a:p>
          <a:p>
            <a:pPr marL="285750" indent="-285750">
              <a:buFont typeface="Arial" panose="020B0604020202020204" pitchFamily="34" charset="0"/>
              <a:buChar char="•"/>
            </a:pPr>
            <a:r>
              <a:rPr lang="ko-KR" altLang="en-US" sz="1400" spc="0" dirty="0"/>
              <a:t>향후 </a:t>
            </a:r>
            <a:r>
              <a:rPr lang="en-US" altLang="ko-KR" sz="1400" spc="0" dirty="0"/>
              <a:t>ESG </a:t>
            </a:r>
            <a:r>
              <a:rPr lang="ko-KR" altLang="en-US" sz="1400" spc="0" dirty="0"/>
              <a:t>관련 </a:t>
            </a:r>
            <a:r>
              <a:rPr lang="en-US" altLang="ko-KR" sz="1400" spc="0" dirty="0"/>
              <a:t>One-Stop </a:t>
            </a:r>
            <a:r>
              <a:rPr lang="ko-KR" altLang="en-US" sz="1400" spc="0" dirty="0"/>
              <a:t>정보 </a:t>
            </a:r>
            <a:r>
              <a:rPr lang="en-US" altLang="ko-KR" sz="1400" spc="0" dirty="0"/>
              <a:t>Hub </a:t>
            </a:r>
            <a:r>
              <a:rPr lang="ko-KR" altLang="en-US" sz="1400" spc="0" dirty="0"/>
              <a:t>구축 등 정보 </a:t>
            </a:r>
            <a:r>
              <a:rPr lang="ko-KR" altLang="en-US" sz="1400" spc="0" dirty="0" err="1"/>
              <a:t>공개기반</a:t>
            </a:r>
            <a:r>
              <a:rPr lang="ko-KR" altLang="en-US" sz="1400" spc="0" dirty="0"/>
              <a:t> 조성을 통하여 </a:t>
            </a:r>
            <a:r>
              <a:rPr lang="en-US" altLang="ko-KR" sz="1400" spc="0" dirty="0"/>
              <a:t>ESG Value-Chain </a:t>
            </a:r>
            <a:r>
              <a:rPr lang="ko-KR" altLang="en-US" sz="1400" spc="0" dirty="0"/>
              <a:t>구축을 추진할 예정</a:t>
            </a:r>
            <a:endParaRPr lang="en-US" altLang="ko-KR" sz="1400" spc="0" dirty="0"/>
          </a:p>
        </p:txBody>
      </p:sp>
      <p:sp>
        <p:nvSpPr>
          <p:cNvPr id="16" name="직사각형 15">
            <a:extLst>
              <a:ext uri="{FF2B5EF4-FFF2-40B4-BE49-F238E27FC236}">
                <a16:creationId xmlns:a16="http://schemas.microsoft.com/office/drawing/2014/main" id="{CFCD3907-AE24-45F9-9216-239D70ECC807}"/>
              </a:ext>
            </a:extLst>
          </p:cNvPr>
          <p:cNvSpPr/>
          <p:nvPr/>
        </p:nvSpPr>
        <p:spPr>
          <a:xfrm>
            <a:off x="2020494" y="2087666"/>
            <a:ext cx="4892511" cy="69068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nSpc>
                <a:spcPct val="110000"/>
              </a:lnSpc>
              <a:spcAft>
                <a:spcPts val="300"/>
              </a:spcAft>
              <a:buSzPct val="80000"/>
            </a:pPr>
            <a:r>
              <a:rPr lang="ko-KR" altLang="en-US" sz="1400" spc="-50" dirty="0">
                <a:ln>
                  <a:solidFill>
                    <a:schemeClr val="tx1">
                      <a:lumMod val="50000"/>
                      <a:lumOff val="50000"/>
                      <a:alpha val="0"/>
                    </a:schemeClr>
                  </a:solidFill>
                </a:ln>
                <a:solidFill>
                  <a:schemeClr val="tx1">
                    <a:lumMod val="85000"/>
                    <a:lumOff val="15000"/>
                  </a:schemeClr>
                </a:solidFill>
              </a:rPr>
              <a:t>정보공개를 위한 실질적 방법 등을 안내함으로써 </a:t>
            </a:r>
            <a:r>
              <a:rPr lang="en-US" altLang="ko-KR" sz="1400" spc="-50" dirty="0">
                <a:ln>
                  <a:solidFill>
                    <a:schemeClr val="tx1">
                      <a:lumMod val="50000"/>
                      <a:lumOff val="50000"/>
                      <a:alpha val="0"/>
                    </a:schemeClr>
                  </a:solidFill>
                </a:ln>
                <a:solidFill>
                  <a:schemeClr val="tx1">
                    <a:lumMod val="85000"/>
                    <a:lumOff val="15000"/>
                  </a:schemeClr>
                </a:solidFill>
              </a:rPr>
              <a:t>BSG </a:t>
            </a:r>
            <a:r>
              <a:rPr lang="ko-KR" altLang="en-US" sz="1400" spc="-50" dirty="0">
                <a:ln>
                  <a:solidFill>
                    <a:schemeClr val="tx1">
                      <a:lumMod val="50000"/>
                      <a:lumOff val="50000"/>
                      <a:alpha val="0"/>
                    </a:schemeClr>
                  </a:solidFill>
                </a:ln>
                <a:solidFill>
                  <a:schemeClr val="tx1">
                    <a:lumMod val="85000"/>
                    <a:lumOff val="15000"/>
                  </a:schemeClr>
                </a:solidFill>
              </a:rPr>
              <a:t>정보공개에 익숙하지 않은 상장법인 들에게 그 방향을 제시하는 목적</a:t>
            </a:r>
          </a:p>
        </p:txBody>
      </p:sp>
      <p:sp>
        <p:nvSpPr>
          <p:cNvPr id="17" name="직사각형 16">
            <a:extLst>
              <a:ext uri="{FF2B5EF4-FFF2-40B4-BE49-F238E27FC236}">
                <a16:creationId xmlns:a16="http://schemas.microsoft.com/office/drawing/2014/main" id="{49A85235-6B7B-46C2-B488-F216F99E4BB2}"/>
              </a:ext>
            </a:extLst>
          </p:cNvPr>
          <p:cNvSpPr/>
          <p:nvPr/>
        </p:nvSpPr>
        <p:spPr>
          <a:xfrm>
            <a:off x="999457" y="2087666"/>
            <a:ext cx="945623" cy="69068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r>
              <a:rPr lang="ko-KR" altLang="en-US" sz="1400" b="1" dirty="0">
                <a:ln>
                  <a:solidFill>
                    <a:schemeClr val="tx1">
                      <a:lumMod val="50000"/>
                      <a:lumOff val="50000"/>
                      <a:alpha val="0"/>
                    </a:schemeClr>
                  </a:solidFill>
                </a:ln>
                <a:latin typeface="+mn-ea"/>
              </a:rPr>
              <a:t>배경</a:t>
            </a:r>
          </a:p>
        </p:txBody>
      </p:sp>
      <p:sp>
        <p:nvSpPr>
          <p:cNvPr id="27" name="직사각형 26">
            <a:extLst>
              <a:ext uri="{FF2B5EF4-FFF2-40B4-BE49-F238E27FC236}">
                <a16:creationId xmlns:a16="http://schemas.microsoft.com/office/drawing/2014/main" id="{D4A96112-A882-4142-BE7A-A10D40F127FF}"/>
              </a:ext>
            </a:extLst>
          </p:cNvPr>
          <p:cNvSpPr/>
          <p:nvPr/>
        </p:nvSpPr>
        <p:spPr>
          <a:xfrm>
            <a:off x="751632" y="1085737"/>
            <a:ext cx="8928992" cy="369332"/>
          </a:xfrm>
          <a:prstGeom prst="rect">
            <a:avLst/>
          </a:prstGeom>
        </p:spPr>
        <p:txBody>
          <a:bodyPr wrap="square">
            <a:spAutoFit/>
          </a:bodyPr>
          <a:lstStyle/>
          <a:p>
            <a:pPr>
              <a:defRPr/>
            </a:pPr>
            <a:r>
              <a:rPr lang="ko-KR" altLang="en-US" b="1" kern="0" dirty="0">
                <a:solidFill>
                  <a:srgbClr val="000000"/>
                </a:solidFill>
                <a:latin typeface="휴먼명조"/>
                <a:ea typeface="휴먼명조"/>
              </a:rPr>
              <a:t>□ </a:t>
            </a:r>
            <a:r>
              <a:rPr lang="ko-KR" altLang="en-US" b="1" kern="0" dirty="0">
                <a:solidFill>
                  <a:srgbClr val="000000"/>
                </a:solidFill>
                <a:latin typeface="+mj-lt"/>
                <a:ea typeface="휴먼명조"/>
              </a:rPr>
              <a:t>한국거래소</a:t>
            </a:r>
            <a:endParaRPr lang="ko-KR" altLang="en-US" b="1" dirty="0">
              <a:solidFill>
                <a:srgbClr val="FF0000"/>
              </a:solidFill>
              <a:latin typeface="+mj-lt"/>
            </a:endParaRPr>
          </a:p>
        </p:txBody>
      </p:sp>
      <p:cxnSp>
        <p:nvCxnSpPr>
          <p:cNvPr id="28" name="직선 연결선 27">
            <a:extLst>
              <a:ext uri="{FF2B5EF4-FFF2-40B4-BE49-F238E27FC236}">
                <a16:creationId xmlns:a16="http://schemas.microsoft.com/office/drawing/2014/main" id="{2D281F89-1C54-47A9-B394-D5B0A1C0F5E4}"/>
              </a:ext>
            </a:extLst>
          </p:cNvPr>
          <p:cNvCxnSpPr>
            <a:cxnSpLocks/>
          </p:cNvCxnSpPr>
          <p:nvPr/>
        </p:nvCxnSpPr>
        <p:spPr>
          <a:xfrm flipH="1">
            <a:off x="2705100" y="588203"/>
            <a:ext cx="8794750" cy="30827"/>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2038725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표 2">
            <a:extLst>
              <a:ext uri="{FF2B5EF4-FFF2-40B4-BE49-F238E27FC236}">
                <a16:creationId xmlns:a16="http://schemas.microsoft.com/office/drawing/2014/main" id="{A7459A64-90A2-4550-A46F-38D73C60EF79}"/>
              </a:ext>
            </a:extLst>
          </p:cNvPr>
          <p:cNvGraphicFramePr>
            <a:graphicFrameLocks noGrp="1"/>
          </p:cNvGraphicFramePr>
          <p:nvPr>
            <p:extLst>
              <p:ext uri="{D42A27DB-BD31-4B8C-83A1-F6EECF244321}">
                <p14:modId xmlns:p14="http://schemas.microsoft.com/office/powerpoint/2010/main" val="3761291244"/>
              </p:ext>
            </p:extLst>
          </p:nvPr>
        </p:nvGraphicFramePr>
        <p:xfrm>
          <a:off x="1043545" y="2871616"/>
          <a:ext cx="5940115" cy="1501631"/>
        </p:xfrm>
        <a:graphic>
          <a:graphicData uri="http://schemas.openxmlformats.org/drawingml/2006/table">
            <a:tbl>
              <a:tblPr firstRow="1" bandRow="1">
                <a:tableStyleId>{5C22544A-7EE6-4342-B048-85BDC9FD1C3A}</a:tableStyleId>
              </a:tblPr>
              <a:tblGrid>
                <a:gridCol w="660699">
                  <a:extLst>
                    <a:ext uri="{9D8B030D-6E8A-4147-A177-3AD203B41FA5}">
                      <a16:colId xmlns:a16="http://schemas.microsoft.com/office/drawing/2014/main" val="2915178673"/>
                    </a:ext>
                  </a:extLst>
                </a:gridCol>
                <a:gridCol w="1574563">
                  <a:extLst>
                    <a:ext uri="{9D8B030D-6E8A-4147-A177-3AD203B41FA5}">
                      <a16:colId xmlns:a16="http://schemas.microsoft.com/office/drawing/2014/main" val="2039717447"/>
                    </a:ext>
                  </a:extLst>
                </a:gridCol>
                <a:gridCol w="1895649">
                  <a:extLst>
                    <a:ext uri="{9D8B030D-6E8A-4147-A177-3AD203B41FA5}">
                      <a16:colId xmlns:a16="http://schemas.microsoft.com/office/drawing/2014/main" val="564058049"/>
                    </a:ext>
                  </a:extLst>
                </a:gridCol>
                <a:gridCol w="1809204">
                  <a:extLst>
                    <a:ext uri="{9D8B030D-6E8A-4147-A177-3AD203B41FA5}">
                      <a16:colId xmlns:a16="http://schemas.microsoft.com/office/drawing/2014/main" val="387796897"/>
                    </a:ext>
                  </a:extLst>
                </a:gridCol>
              </a:tblGrid>
              <a:tr h="343391">
                <a:tc>
                  <a:txBody>
                    <a:bodyPr/>
                    <a:lstStyle/>
                    <a:p>
                      <a:pPr algn="ctr" latinLnBrk="1"/>
                      <a:r>
                        <a:rPr lang="ko-KR" altLang="en-US" sz="1400" dirty="0"/>
                        <a:t>구분</a:t>
                      </a:r>
                    </a:p>
                  </a:txBody>
                  <a:tcPr anchor="ctr">
                    <a:solidFill>
                      <a:srgbClr val="C00000"/>
                    </a:solidFill>
                  </a:tcPr>
                </a:tc>
                <a:tc>
                  <a:txBody>
                    <a:bodyPr/>
                    <a:lstStyle/>
                    <a:p>
                      <a:pPr algn="ctr" latinLnBrk="1"/>
                      <a:r>
                        <a:rPr lang="ko-KR" altLang="en-US" sz="1400" dirty="0"/>
                        <a:t>조직</a:t>
                      </a:r>
                    </a:p>
                  </a:txBody>
                  <a:tcPr anchor="ctr">
                    <a:solidFill>
                      <a:srgbClr val="C00000"/>
                    </a:solidFill>
                  </a:tcPr>
                </a:tc>
                <a:tc>
                  <a:txBody>
                    <a:bodyPr/>
                    <a:lstStyle/>
                    <a:p>
                      <a:pPr algn="ctr" latinLnBrk="1"/>
                      <a:r>
                        <a:rPr lang="ko-KR" altLang="en-US" sz="1400" dirty="0"/>
                        <a:t>환경</a:t>
                      </a:r>
                    </a:p>
                  </a:txBody>
                  <a:tcPr anchor="ctr">
                    <a:solidFill>
                      <a:srgbClr val="C00000"/>
                    </a:solidFill>
                  </a:tcPr>
                </a:tc>
                <a:tc>
                  <a:txBody>
                    <a:bodyPr/>
                    <a:lstStyle/>
                    <a:p>
                      <a:pPr algn="ctr" latinLnBrk="1"/>
                      <a:r>
                        <a:rPr lang="ko-KR" altLang="en-US" sz="1400" dirty="0"/>
                        <a:t>사회</a:t>
                      </a:r>
                    </a:p>
                  </a:txBody>
                  <a:tcPr anchor="ctr">
                    <a:solidFill>
                      <a:srgbClr val="C00000"/>
                    </a:solidFill>
                  </a:tcPr>
                </a:tc>
                <a:extLst>
                  <a:ext uri="{0D108BD9-81ED-4DB2-BD59-A6C34878D82A}">
                    <a16:rowId xmlns:a16="http://schemas.microsoft.com/office/drawing/2014/main" val="4231491326"/>
                  </a:ext>
                </a:extLst>
              </a:tr>
              <a:tr h="1072508">
                <a:tc>
                  <a:txBody>
                    <a:bodyPr/>
                    <a:lstStyle/>
                    <a:p>
                      <a:pPr latinLnBrk="1"/>
                      <a:r>
                        <a:rPr lang="ko-KR" altLang="en-US" sz="1400" dirty="0"/>
                        <a:t>항목</a:t>
                      </a:r>
                    </a:p>
                  </a:txBody>
                  <a:tcPr anchor="ctr">
                    <a:solidFill>
                      <a:schemeClr val="bg1">
                        <a:lumMod val="95000"/>
                      </a:schemeClr>
                    </a:solidFill>
                  </a:tcPr>
                </a:tc>
                <a:tc>
                  <a:txBody>
                    <a:bodyPr/>
                    <a:lstStyle/>
                    <a:p>
                      <a:pPr marL="285750" indent="-285750" latinLnBrk="1">
                        <a:buFont typeface="Arial" panose="020B0604020202020204" pitchFamily="34" charset="0"/>
                        <a:buChar char="•"/>
                      </a:pPr>
                      <a:r>
                        <a:rPr lang="en-US" altLang="ko-KR" sz="1400" dirty="0"/>
                        <a:t>ESG </a:t>
                      </a:r>
                      <a:r>
                        <a:rPr lang="ko-KR" altLang="en-US" sz="1400" dirty="0"/>
                        <a:t>대응</a:t>
                      </a:r>
                      <a:r>
                        <a:rPr lang="en-US" altLang="ko-KR" sz="1400" dirty="0"/>
                        <a:t>(1)</a:t>
                      </a:r>
                    </a:p>
                    <a:p>
                      <a:pPr marL="285750" indent="-285750" latinLnBrk="1">
                        <a:buFont typeface="Arial" panose="020B0604020202020204" pitchFamily="34" charset="0"/>
                        <a:buChar char="•"/>
                      </a:pPr>
                      <a:r>
                        <a:rPr lang="en-US" altLang="ko-KR" sz="1400" dirty="0"/>
                        <a:t>ESG </a:t>
                      </a:r>
                      <a:r>
                        <a:rPr lang="ko-KR" altLang="en-US" sz="1400" dirty="0"/>
                        <a:t>평가</a:t>
                      </a:r>
                      <a:r>
                        <a:rPr lang="en-US" altLang="ko-KR" sz="1400" dirty="0"/>
                        <a:t>(1)</a:t>
                      </a:r>
                    </a:p>
                    <a:p>
                      <a:pPr marL="285750" indent="-285750" latinLnBrk="1">
                        <a:buFont typeface="Arial" panose="020B0604020202020204" pitchFamily="34" charset="0"/>
                        <a:buChar char="•"/>
                      </a:pPr>
                      <a:r>
                        <a:rPr lang="ko-KR" altLang="en-US" sz="1400" dirty="0"/>
                        <a:t>이해관계자</a:t>
                      </a:r>
                      <a:r>
                        <a:rPr lang="en-US" altLang="ko-KR" sz="1400" dirty="0"/>
                        <a:t>(1)</a:t>
                      </a:r>
                      <a:endParaRPr lang="ko-KR" altLang="en-US" sz="1400" dirty="0"/>
                    </a:p>
                  </a:txBody>
                  <a:tcPr anchor="ctr">
                    <a:solidFill>
                      <a:schemeClr val="bg1">
                        <a:lumMod val="95000"/>
                      </a:schemeClr>
                    </a:solidFill>
                  </a:tcPr>
                </a:tc>
                <a:tc>
                  <a:txBody>
                    <a:bodyPr/>
                    <a:lstStyle/>
                    <a:p>
                      <a:pPr marL="285750" indent="-285750" latinLnBrk="1">
                        <a:buFont typeface="Arial" panose="020B0604020202020204" pitchFamily="34" charset="0"/>
                        <a:buChar char="•"/>
                      </a:pPr>
                      <a:r>
                        <a:rPr lang="ko-KR" altLang="en-US" sz="1400" dirty="0"/>
                        <a:t>온실가스 배출</a:t>
                      </a:r>
                      <a:r>
                        <a:rPr lang="en-US" altLang="ko-KR" sz="1400" dirty="0"/>
                        <a:t>(3)</a:t>
                      </a:r>
                    </a:p>
                    <a:p>
                      <a:pPr marL="285750" indent="-285750" latinLnBrk="1">
                        <a:buFont typeface="Arial" panose="020B0604020202020204" pitchFamily="34" charset="0"/>
                        <a:buChar char="•"/>
                      </a:pPr>
                      <a:r>
                        <a:rPr lang="ko-KR" altLang="en-US" sz="1400" dirty="0"/>
                        <a:t>에너지 사용</a:t>
                      </a:r>
                      <a:r>
                        <a:rPr lang="en-US" altLang="ko-KR" sz="1400" dirty="0"/>
                        <a:t>(3)</a:t>
                      </a:r>
                    </a:p>
                    <a:p>
                      <a:pPr marL="285750" indent="-285750" latinLnBrk="1">
                        <a:buFont typeface="Arial" panose="020B0604020202020204" pitchFamily="34" charset="0"/>
                        <a:buChar char="•"/>
                      </a:pPr>
                      <a:r>
                        <a:rPr lang="ko-KR" altLang="en-US" sz="1400" dirty="0"/>
                        <a:t>물 사용</a:t>
                      </a:r>
                      <a:r>
                        <a:rPr lang="en-US" altLang="ko-KR" sz="1400" dirty="0"/>
                        <a:t>(1)</a:t>
                      </a:r>
                    </a:p>
                    <a:p>
                      <a:pPr marL="285750" indent="-285750" latinLnBrk="1">
                        <a:buFont typeface="Arial" panose="020B0604020202020204" pitchFamily="34" charset="0"/>
                        <a:buChar char="•"/>
                      </a:pPr>
                      <a:r>
                        <a:rPr lang="ko-KR" altLang="en-US" sz="1400" dirty="0"/>
                        <a:t>폐기물 배출</a:t>
                      </a:r>
                      <a:r>
                        <a:rPr lang="en-US" altLang="ko-KR" sz="1400" dirty="0"/>
                        <a:t>(1)</a:t>
                      </a:r>
                    </a:p>
                    <a:p>
                      <a:pPr marL="285750" indent="-285750" latinLnBrk="1">
                        <a:buFont typeface="Arial" panose="020B0604020202020204" pitchFamily="34" charset="0"/>
                        <a:buChar char="•"/>
                      </a:pPr>
                      <a:r>
                        <a:rPr lang="ko-KR" altLang="en-US" sz="1400" dirty="0"/>
                        <a:t>법규위반 사고</a:t>
                      </a:r>
                      <a:r>
                        <a:rPr lang="en-US" altLang="ko-KR" sz="1400" dirty="0"/>
                        <a:t>(1)</a:t>
                      </a:r>
                      <a:endParaRPr lang="ko-KR" altLang="en-US" sz="1400" dirty="0"/>
                    </a:p>
                  </a:txBody>
                  <a:tcPr anchor="ctr">
                    <a:solidFill>
                      <a:schemeClr val="bg1">
                        <a:lumMod val="95000"/>
                      </a:schemeClr>
                    </a:solidFill>
                  </a:tcPr>
                </a:tc>
                <a:tc>
                  <a:txBody>
                    <a:bodyPr/>
                    <a:lstStyle/>
                    <a:p>
                      <a:pPr marL="285750" indent="-285750" latinLnBrk="1">
                        <a:buFont typeface="Arial" panose="020B0604020202020204" pitchFamily="34" charset="0"/>
                        <a:buChar char="•"/>
                      </a:pPr>
                      <a:r>
                        <a:rPr lang="ko-KR" altLang="en-US" sz="1400" dirty="0"/>
                        <a:t>임직원 현황</a:t>
                      </a:r>
                      <a:r>
                        <a:rPr lang="en-US" altLang="ko-KR" sz="1400" dirty="0"/>
                        <a:t>(4)</a:t>
                      </a:r>
                    </a:p>
                    <a:p>
                      <a:pPr marL="285750" indent="-285750" latinLnBrk="1">
                        <a:buFont typeface="Arial" panose="020B0604020202020204" pitchFamily="34" charset="0"/>
                        <a:buChar char="•"/>
                      </a:pPr>
                      <a:r>
                        <a:rPr lang="ko-KR" altLang="en-US" sz="1400" dirty="0"/>
                        <a:t>안전보건</a:t>
                      </a:r>
                      <a:r>
                        <a:rPr lang="en-US" altLang="ko-KR" sz="1400" dirty="0"/>
                        <a:t>(3)</a:t>
                      </a:r>
                    </a:p>
                    <a:p>
                      <a:pPr marL="285750" indent="-285750" latinLnBrk="1">
                        <a:buFont typeface="Arial" panose="020B0604020202020204" pitchFamily="34" charset="0"/>
                        <a:buChar char="•"/>
                      </a:pPr>
                      <a:r>
                        <a:rPr lang="ko-KR" altLang="en-US" sz="1400" dirty="0"/>
                        <a:t>정보보안</a:t>
                      </a:r>
                      <a:r>
                        <a:rPr lang="en-US" altLang="ko-KR" sz="1400" dirty="0"/>
                        <a:t>(1)</a:t>
                      </a:r>
                    </a:p>
                    <a:p>
                      <a:pPr marL="285750" indent="-285750" latinLnBrk="1">
                        <a:buFont typeface="Arial" panose="020B0604020202020204" pitchFamily="34" charset="0"/>
                        <a:buChar char="•"/>
                      </a:pPr>
                      <a:r>
                        <a:rPr lang="ko-KR" altLang="en-US" sz="1400" dirty="0"/>
                        <a:t>공정경쟁</a:t>
                      </a:r>
                      <a:r>
                        <a:rPr lang="en-US" altLang="ko-KR" sz="1400" dirty="0"/>
                        <a:t>(1)</a:t>
                      </a:r>
                      <a:endParaRPr lang="ko-KR" altLang="en-US" sz="1400" dirty="0"/>
                    </a:p>
                  </a:txBody>
                  <a:tcPr anchor="ctr">
                    <a:solidFill>
                      <a:schemeClr val="bg1">
                        <a:lumMod val="95000"/>
                      </a:schemeClr>
                    </a:solidFill>
                  </a:tcPr>
                </a:tc>
                <a:extLst>
                  <a:ext uri="{0D108BD9-81ED-4DB2-BD59-A6C34878D82A}">
                    <a16:rowId xmlns:a16="http://schemas.microsoft.com/office/drawing/2014/main" val="992623900"/>
                  </a:ext>
                </a:extLst>
              </a:tr>
            </a:tbl>
          </a:graphicData>
        </a:graphic>
      </p:graphicFrame>
      <p:sp>
        <p:nvSpPr>
          <p:cNvPr id="4" name="슬라이드 번호 개체 틀 3">
            <a:extLst>
              <a:ext uri="{FF2B5EF4-FFF2-40B4-BE49-F238E27FC236}">
                <a16:creationId xmlns:a16="http://schemas.microsoft.com/office/drawing/2014/main" id="{DEF13E79-61E3-4454-B0F5-D862567F80FC}"/>
              </a:ext>
            </a:extLst>
          </p:cNvPr>
          <p:cNvSpPr>
            <a:spLocks noGrp="1"/>
          </p:cNvSpPr>
          <p:nvPr>
            <p:ph type="sldNum" sz="quarter" idx="12"/>
          </p:nvPr>
        </p:nvSpPr>
        <p:spPr>
          <a:xfrm>
            <a:off x="8610600" y="6356350"/>
            <a:ext cx="2743200" cy="365125"/>
          </a:xfrm>
        </p:spPr>
        <p:txBody>
          <a:bodyPr/>
          <a:lstStyle/>
          <a:p>
            <a:fld id="{742C9348-5ACF-40B9-901F-7F0003B996B9}" type="slidenum">
              <a:rPr lang="ko-KR" altLang="en-US" smtClean="0"/>
              <a:t>52</a:t>
            </a:fld>
            <a:endParaRPr lang="ko-KR" altLang="en-US" dirty="0"/>
          </a:p>
        </p:txBody>
      </p:sp>
      <p:sp>
        <p:nvSpPr>
          <p:cNvPr id="21" name="직사각형 20">
            <a:extLst>
              <a:ext uri="{FF2B5EF4-FFF2-40B4-BE49-F238E27FC236}">
                <a16:creationId xmlns:a16="http://schemas.microsoft.com/office/drawing/2014/main" id="{1353836F-B0BF-408A-9ECA-4BAF89DFC538}"/>
              </a:ext>
            </a:extLst>
          </p:cNvPr>
          <p:cNvSpPr/>
          <p:nvPr/>
        </p:nvSpPr>
        <p:spPr>
          <a:xfrm>
            <a:off x="929470" y="303295"/>
            <a:ext cx="4094216" cy="454292"/>
          </a:xfrm>
          <a:prstGeom prst="rect">
            <a:avLst/>
          </a:prstGeom>
        </p:spPr>
        <p:txBody>
          <a:bodyPr wrap="square">
            <a:spAutoFit/>
          </a:bodyPr>
          <a:lstStyle/>
          <a:p>
            <a:pPr>
              <a:lnSpc>
                <a:spcPct val="150000"/>
              </a:lnSpc>
            </a:pPr>
            <a:r>
              <a:rPr lang="ko-KR" altLang="en-US" b="1" dirty="0">
                <a:latin typeface="+mn-ea"/>
                <a:cs typeface="Times New Roman" pitchFamily="18" charset="0"/>
              </a:rPr>
              <a:t>정책당국</a:t>
            </a:r>
          </a:p>
        </p:txBody>
      </p:sp>
      <p:sp>
        <p:nvSpPr>
          <p:cNvPr id="22" name="직사각형 21">
            <a:extLst>
              <a:ext uri="{FF2B5EF4-FFF2-40B4-BE49-F238E27FC236}">
                <a16:creationId xmlns:a16="http://schemas.microsoft.com/office/drawing/2014/main" id="{F140986D-4E74-4C9F-B86D-ECBB45CB4F38}"/>
              </a:ext>
            </a:extLst>
          </p:cNvPr>
          <p:cNvSpPr/>
          <p:nvPr/>
        </p:nvSpPr>
        <p:spPr>
          <a:xfrm>
            <a:off x="503808" y="208614"/>
            <a:ext cx="495649" cy="585288"/>
          </a:xfrm>
          <a:prstGeom prst="rect">
            <a:avLst/>
          </a:prstGeom>
        </p:spPr>
        <p:txBody>
          <a:bodyPr wrap="none">
            <a:spAutoFit/>
          </a:bodyPr>
          <a:lstStyle/>
          <a:p>
            <a:pPr>
              <a:lnSpc>
                <a:spcPct val="150000"/>
              </a:lnSpc>
            </a:pPr>
            <a:r>
              <a:rPr lang="en-US" altLang="ko-KR" sz="2426" b="1" dirty="0">
                <a:solidFill>
                  <a:schemeClr val="bg1">
                    <a:lumMod val="75000"/>
                  </a:schemeClr>
                </a:solidFill>
                <a:latin typeface="Times New Roman" pitchFamily="18" charset="0"/>
                <a:ea typeface="맑은 고딕" pitchFamily="50" charset="-127"/>
                <a:cs typeface="Times New Roman" pitchFamily="18" charset="0"/>
              </a:rPr>
              <a:t>0</a:t>
            </a:r>
            <a:r>
              <a:rPr lang="en-US" altLang="ko-KR" sz="2426" b="1" dirty="0">
                <a:solidFill>
                  <a:srgbClr val="C00000"/>
                </a:solidFill>
                <a:latin typeface="Times New Roman" pitchFamily="18" charset="0"/>
                <a:ea typeface="맑은 고딕" pitchFamily="50" charset="-127"/>
                <a:cs typeface="Times New Roman" pitchFamily="18" charset="0"/>
              </a:rPr>
              <a:t>3</a:t>
            </a:r>
          </a:p>
        </p:txBody>
      </p:sp>
      <p:sp>
        <p:nvSpPr>
          <p:cNvPr id="27" name="TextBox 76">
            <a:extLst>
              <a:ext uri="{FF2B5EF4-FFF2-40B4-BE49-F238E27FC236}">
                <a16:creationId xmlns:a16="http://schemas.microsoft.com/office/drawing/2014/main" id="{4C44792A-57CD-40BD-8494-29EA15A8C36B}"/>
              </a:ext>
            </a:extLst>
          </p:cNvPr>
          <p:cNvSpPr txBox="1"/>
          <p:nvPr/>
        </p:nvSpPr>
        <p:spPr>
          <a:xfrm>
            <a:off x="999456" y="1598477"/>
            <a:ext cx="9896328" cy="430887"/>
          </a:xfrm>
          <a:prstGeom prst="rect">
            <a:avLst/>
          </a:prstGeom>
        </p:spPr>
        <p:txBody>
          <a:bodyPr wrap="square" lIns="0" tIns="0" rIns="0" bIns="0"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r>
              <a:rPr lang="ko-KR" altLang="en-US" sz="1400" b="0" spc="0" dirty="0"/>
              <a:t>권고 지표는 다양한 정보공개 표준</a:t>
            </a:r>
            <a:r>
              <a:rPr lang="en-US" altLang="ko-KR" sz="1400" b="0" spc="0" dirty="0"/>
              <a:t>/</a:t>
            </a:r>
            <a:r>
              <a:rPr lang="ko-KR" altLang="en-US" sz="1400" b="0" spc="0" dirty="0"/>
              <a:t>이니셔티브들이 제시하는 지표 중 핵심적이고 공통적인 지표들 제시하고 있으며</a:t>
            </a:r>
            <a:r>
              <a:rPr lang="en-US" altLang="ko-KR" sz="1400" b="0" spc="0" dirty="0"/>
              <a:t>, </a:t>
            </a:r>
            <a:r>
              <a:rPr lang="ko-KR" altLang="en-US" sz="1400" b="0" spc="0" dirty="0"/>
              <a:t>기업은 </a:t>
            </a:r>
            <a:r>
              <a:rPr lang="en-US" altLang="ko-KR" sz="1400" b="0" spc="0" dirty="0"/>
              <a:t>‘</a:t>
            </a:r>
            <a:r>
              <a:rPr lang="ko-KR" altLang="en-US" sz="1400" b="0" spc="0" dirty="0"/>
              <a:t>공개 또는 설명</a:t>
            </a:r>
            <a:r>
              <a:rPr lang="en-US" altLang="ko-KR" sz="1400" b="0" spc="0" dirty="0"/>
              <a:t>‘ </a:t>
            </a:r>
            <a:r>
              <a:rPr lang="ko-KR" altLang="en-US" sz="1400" b="0" spc="0" dirty="0"/>
              <a:t>원칙에 따를 것을 권고</a:t>
            </a:r>
            <a:endParaRPr lang="en-US" altLang="ko-KR" sz="1400" b="0" spc="0" dirty="0"/>
          </a:p>
        </p:txBody>
      </p:sp>
      <p:sp>
        <p:nvSpPr>
          <p:cNvPr id="36" name="직사각형 35">
            <a:extLst>
              <a:ext uri="{FF2B5EF4-FFF2-40B4-BE49-F238E27FC236}">
                <a16:creationId xmlns:a16="http://schemas.microsoft.com/office/drawing/2014/main" id="{ED1D98AB-20B4-458F-B63D-1C0ECBCD6F91}"/>
              </a:ext>
            </a:extLst>
          </p:cNvPr>
          <p:cNvSpPr/>
          <p:nvPr/>
        </p:nvSpPr>
        <p:spPr>
          <a:xfrm>
            <a:off x="1043545" y="2324440"/>
            <a:ext cx="5940114" cy="381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lnSpc>
                <a:spcPct val="120000"/>
              </a:lnSpc>
            </a:pPr>
            <a:r>
              <a:rPr lang="en-US" altLang="ko-KR" sz="1600" b="1" dirty="0">
                <a:ln>
                  <a:solidFill>
                    <a:schemeClr val="accent1">
                      <a:alpha val="0"/>
                    </a:schemeClr>
                  </a:solidFill>
                </a:ln>
                <a:solidFill>
                  <a:srgbClr val="C00000"/>
                </a:solidFill>
                <a:latin typeface="맑은 고딕" panose="020B0503020000020004" pitchFamily="50" charset="-127"/>
              </a:rPr>
              <a:t>ESG </a:t>
            </a:r>
            <a:r>
              <a:rPr lang="ko-KR" altLang="en-US" sz="1600" b="1" dirty="0" err="1">
                <a:ln>
                  <a:solidFill>
                    <a:schemeClr val="accent1">
                      <a:alpha val="0"/>
                    </a:schemeClr>
                  </a:solidFill>
                </a:ln>
                <a:solidFill>
                  <a:srgbClr val="C00000"/>
                </a:solidFill>
                <a:latin typeface="맑은 고딕" panose="020B0503020000020004" pitchFamily="50" charset="-127"/>
              </a:rPr>
              <a:t>가이던스</a:t>
            </a:r>
            <a:r>
              <a:rPr lang="ko-KR" altLang="en-US" sz="1600" b="1" dirty="0">
                <a:ln>
                  <a:solidFill>
                    <a:schemeClr val="accent1">
                      <a:alpha val="0"/>
                    </a:schemeClr>
                  </a:solidFill>
                </a:ln>
                <a:solidFill>
                  <a:srgbClr val="C00000"/>
                </a:solidFill>
                <a:latin typeface="맑은 고딕" panose="020B0503020000020004" pitchFamily="50" charset="-127"/>
              </a:rPr>
              <a:t> 상 권고 지표 구성</a:t>
            </a:r>
          </a:p>
        </p:txBody>
      </p:sp>
      <p:cxnSp>
        <p:nvCxnSpPr>
          <p:cNvPr id="37" name="Straight Connector 5">
            <a:extLst>
              <a:ext uri="{FF2B5EF4-FFF2-40B4-BE49-F238E27FC236}">
                <a16:creationId xmlns:a16="http://schemas.microsoft.com/office/drawing/2014/main" id="{C9748A6B-0CCA-4BBE-9CE5-E715DCF52B34}"/>
              </a:ext>
            </a:extLst>
          </p:cNvPr>
          <p:cNvCxnSpPr/>
          <p:nvPr/>
        </p:nvCxnSpPr>
        <p:spPr>
          <a:xfrm>
            <a:off x="1043545" y="2324440"/>
            <a:ext cx="5940114"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8" name="Straight Connector 22">
            <a:extLst>
              <a:ext uri="{FF2B5EF4-FFF2-40B4-BE49-F238E27FC236}">
                <a16:creationId xmlns:a16="http://schemas.microsoft.com/office/drawing/2014/main" id="{17E6902E-A00C-4944-87D8-C6E4D485E752}"/>
              </a:ext>
            </a:extLst>
          </p:cNvPr>
          <p:cNvCxnSpPr/>
          <p:nvPr/>
        </p:nvCxnSpPr>
        <p:spPr>
          <a:xfrm>
            <a:off x="1043545" y="2704168"/>
            <a:ext cx="5940114"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33" name="직사각형 32">
            <a:extLst>
              <a:ext uri="{FF2B5EF4-FFF2-40B4-BE49-F238E27FC236}">
                <a16:creationId xmlns:a16="http://schemas.microsoft.com/office/drawing/2014/main" id="{051C068E-9F4E-4293-A958-CC353918673F}"/>
              </a:ext>
            </a:extLst>
          </p:cNvPr>
          <p:cNvSpPr/>
          <p:nvPr/>
        </p:nvSpPr>
        <p:spPr>
          <a:xfrm>
            <a:off x="7304172" y="2322850"/>
            <a:ext cx="3591612" cy="381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lnSpc>
                <a:spcPct val="120000"/>
              </a:lnSpc>
            </a:pPr>
            <a:r>
              <a:rPr lang="ko-KR" altLang="en-US" sz="1600" b="1" dirty="0">
                <a:ln>
                  <a:solidFill>
                    <a:schemeClr val="accent1">
                      <a:alpha val="0"/>
                    </a:schemeClr>
                  </a:solidFill>
                </a:ln>
                <a:solidFill>
                  <a:srgbClr val="C00000"/>
                </a:solidFill>
                <a:latin typeface="맑은 고딕" panose="020B0503020000020004" pitchFamily="50" charset="-127"/>
              </a:rPr>
              <a:t>시사점</a:t>
            </a:r>
          </a:p>
        </p:txBody>
      </p:sp>
      <p:cxnSp>
        <p:nvCxnSpPr>
          <p:cNvPr id="34" name="Straight Connector 5">
            <a:extLst>
              <a:ext uri="{FF2B5EF4-FFF2-40B4-BE49-F238E27FC236}">
                <a16:creationId xmlns:a16="http://schemas.microsoft.com/office/drawing/2014/main" id="{200A20F2-1B36-4396-9701-4359D0B25B71}"/>
              </a:ext>
            </a:extLst>
          </p:cNvPr>
          <p:cNvCxnSpPr/>
          <p:nvPr/>
        </p:nvCxnSpPr>
        <p:spPr>
          <a:xfrm>
            <a:off x="7304172" y="2322850"/>
            <a:ext cx="3591612"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5" name="Straight Connector 22">
            <a:extLst>
              <a:ext uri="{FF2B5EF4-FFF2-40B4-BE49-F238E27FC236}">
                <a16:creationId xmlns:a16="http://schemas.microsoft.com/office/drawing/2014/main" id="{3FB947B5-BEB6-4720-8C43-1841EAFFEBE6}"/>
              </a:ext>
            </a:extLst>
          </p:cNvPr>
          <p:cNvCxnSpPr/>
          <p:nvPr/>
        </p:nvCxnSpPr>
        <p:spPr>
          <a:xfrm>
            <a:off x="7304172" y="2702578"/>
            <a:ext cx="3591612"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31" name="직사각형 30">
            <a:extLst>
              <a:ext uri="{FF2B5EF4-FFF2-40B4-BE49-F238E27FC236}">
                <a16:creationId xmlns:a16="http://schemas.microsoft.com/office/drawing/2014/main" id="{57E01B3E-B344-445F-9186-FDB96207F854}"/>
              </a:ext>
            </a:extLst>
          </p:cNvPr>
          <p:cNvSpPr/>
          <p:nvPr/>
        </p:nvSpPr>
        <p:spPr>
          <a:xfrm>
            <a:off x="999456" y="4871147"/>
            <a:ext cx="5984203" cy="118501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marL="108000" indent="-108000">
              <a:lnSpc>
                <a:spcPct val="110000"/>
              </a:lnSpc>
              <a:spcAft>
                <a:spcPts val="300"/>
              </a:spcAft>
              <a:buSzPct val="80000"/>
              <a:buFont typeface="Wingdings" panose="05000000000000000000" pitchFamily="2" charset="2"/>
              <a:buChar char="§"/>
            </a:pPr>
            <a:r>
              <a:rPr lang="en-US" altLang="ko-KR" sz="1400" spc="-50" dirty="0">
                <a:ln>
                  <a:solidFill>
                    <a:schemeClr val="tx1">
                      <a:lumMod val="50000"/>
                      <a:lumOff val="50000"/>
                      <a:alpha val="0"/>
                    </a:schemeClr>
                  </a:solidFill>
                </a:ln>
                <a:solidFill>
                  <a:schemeClr val="tx1">
                    <a:lumMod val="85000"/>
                    <a:lumOff val="15000"/>
                  </a:schemeClr>
                </a:solidFill>
              </a:rPr>
              <a:t>ESG </a:t>
            </a:r>
            <a:r>
              <a:rPr lang="ko-KR" altLang="en-US" sz="1400" spc="-50" dirty="0">
                <a:ln>
                  <a:solidFill>
                    <a:schemeClr val="tx1">
                      <a:lumMod val="50000"/>
                      <a:lumOff val="50000"/>
                      <a:alpha val="0"/>
                    </a:schemeClr>
                  </a:solidFill>
                </a:ln>
                <a:solidFill>
                  <a:schemeClr val="tx1">
                    <a:lumMod val="85000"/>
                    <a:lumOff val="15000"/>
                  </a:schemeClr>
                </a:solidFill>
              </a:rPr>
              <a:t>정보 검증표준으로 글로벌 표준 기관 </a:t>
            </a:r>
            <a:r>
              <a:rPr lang="en-US" altLang="ko-KR" sz="1400" spc="-50" dirty="0" err="1">
                <a:ln>
                  <a:solidFill>
                    <a:schemeClr val="tx1">
                      <a:lumMod val="50000"/>
                      <a:lumOff val="50000"/>
                      <a:alpha val="0"/>
                    </a:schemeClr>
                  </a:solidFill>
                </a:ln>
                <a:solidFill>
                  <a:schemeClr val="tx1">
                    <a:lumMod val="85000"/>
                    <a:lumOff val="15000"/>
                  </a:schemeClr>
                </a:solidFill>
              </a:rPr>
              <a:t>AccountAbility</a:t>
            </a:r>
            <a:r>
              <a:rPr lang="ko-KR" altLang="en-US" sz="1400" spc="-50" dirty="0">
                <a:ln>
                  <a:solidFill>
                    <a:schemeClr val="tx1">
                      <a:lumMod val="50000"/>
                      <a:lumOff val="50000"/>
                      <a:alpha val="0"/>
                    </a:schemeClr>
                  </a:solidFill>
                </a:ln>
                <a:solidFill>
                  <a:schemeClr val="tx1">
                    <a:lumMod val="85000"/>
                    <a:lumOff val="15000"/>
                  </a:schemeClr>
                </a:solidFill>
              </a:rPr>
              <a:t>의 </a:t>
            </a:r>
            <a:r>
              <a:rPr lang="en-US" altLang="ko-KR" sz="1400" spc="-50" dirty="0">
                <a:ln>
                  <a:solidFill>
                    <a:schemeClr val="tx1">
                      <a:lumMod val="50000"/>
                      <a:lumOff val="50000"/>
                      <a:alpha val="0"/>
                    </a:schemeClr>
                  </a:solidFill>
                </a:ln>
                <a:solidFill>
                  <a:schemeClr val="tx1">
                    <a:lumMod val="85000"/>
                    <a:lumOff val="15000"/>
                  </a:schemeClr>
                </a:solidFill>
              </a:rPr>
              <a:t>AA1000AS</a:t>
            </a:r>
            <a:r>
              <a:rPr lang="ko-KR" altLang="en-US" sz="1400" spc="-50" dirty="0">
                <a:ln>
                  <a:solidFill>
                    <a:schemeClr val="tx1">
                      <a:lumMod val="50000"/>
                      <a:lumOff val="50000"/>
                      <a:alpha val="0"/>
                    </a:schemeClr>
                  </a:solidFill>
                </a:ln>
                <a:solidFill>
                  <a:schemeClr val="tx1">
                    <a:lumMod val="85000"/>
                    <a:lumOff val="15000"/>
                  </a:schemeClr>
                </a:solidFill>
              </a:rPr>
              <a:t>와 국제 감사 인증 기준위원회</a:t>
            </a:r>
            <a:r>
              <a:rPr lang="en-US" altLang="ko-KR" sz="1400" spc="-50" dirty="0">
                <a:ln>
                  <a:solidFill>
                    <a:schemeClr val="tx1">
                      <a:lumMod val="50000"/>
                      <a:lumOff val="50000"/>
                      <a:alpha val="0"/>
                    </a:schemeClr>
                  </a:solidFill>
                </a:ln>
                <a:solidFill>
                  <a:schemeClr val="tx1">
                    <a:lumMod val="85000"/>
                    <a:lumOff val="15000"/>
                  </a:schemeClr>
                </a:solidFill>
              </a:rPr>
              <a:t>(IAASB)</a:t>
            </a:r>
            <a:r>
              <a:rPr lang="ko-KR" altLang="en-US" sz="1400" spc="-50" dirty="0">
                <a:ln>
                  <a:solidFill>
                    <a:schemeClr val="tx1">
                      <a:lumMod val="50000"/>
                      <a:lumOff val="50000"/>
                      <a:alpha val="0"/>
                    </a:schemeClr>
                  </a:solidFill>
                </a:ln>
                <a:solidFill>
                  <a:schemeClr val="tx1">
                    <a:lumMod val="85000"/>
                    <a:lumOff val="15000"/>
                  </a:schemeClr>
                </a:solidFill>
              </a:rPr>
              <a:t>의 </a:t>
            </a:r>
            <a:r>
              <a:rPr lang="en-US" altLang="ko-KR" sz="1400" spc="-50" dirty="0">
                <a:ln>
                  <a:solidFill>
                    <a:schemeClr val="tx1">
                      <a:lumMod val="50000"/>
                      <a:lumOff val="50000"/>
                      <a:alpha val="0"/>
                    </a:schemeClr>
                  </a:solidFill>
                </a:ln>
                <a:solidFill>
                  <a:schemeClr val="tx1">
                    <a:lumMod val="85000"/>
                    <a:lumOff val="15000"/>
                  </a:schemeClr>
                </a:solidFill>
              </a:rPr>
              <a:t>IASE3000</a:t>
            </a:r>
            <a:r>
              <a:rPr lang="ko-KR" altLang="en-US" sz="1400" spc="-50" dirty="0">
                <a:ln>
                  <a:solidFill>
                    <a:schemeClr val="tx1">
                      <a:lumMod val="50000"/>
                      <a:lumOff val="50000"/>
                      <a:alpha val="0"/>
                    </a:schemeClr>
                  </a:solidFill>
                </a:ln>
                <a:solidFill>
                  <a:schemeClr val="tx1">
                    <a:lumMod val="85000"/>
                    <a:lumOff val="15000"/>
                  </a:schemeClr>
                </a:solidFill>
              </a:rPr>
              <a:t>이 있으며</a:t>
            </a:r>
            <a:r>
              <a:rPr lang="en-US" altLang="ko-KR" sz="1400" spc="-50" dirty="0">
                <a:ln>
                  <a:solidFill>
                    <a:schemeClr val="tx1">
                      <a:lumMod val="50000"/>
                      <a:lumOff val="50000"/>
                      <a:alpha val="0"/>
                    </a:schemeClr>
                  </a:solidFill>
                </a:ln>
                <a:solidFill>
                  <a:schemeClr val="tx1">
                    <a:lumMod val="85000"/>
                    <a:lumOff val="15000"/>
                  </a:schemeClr>
                </a:solidFill>
              </a:rPr>
              <a:t>, </a:t>
            </a:r>
            <a:r>
              <a:rPr lang="ko-KR" altLang="en-US" sz="1400" spc="-50" dirty="0">
                <a:ln>
                  <a:solidFill>
                    <a:schemeClr val="tx1">
                      <a:lumMod val="50000"/>
                      <a:lumOff val="50000"/>
                      <a:alpha val="0"/>
                    </a:schemeClr>
                  </a:solidFill>
                </a:ln>
                <a:solidFill>
                  <a:schemeClr val="tx1">
                    <a:lumMod val="85000"/>
                    <a:lumOff val="15000"/>
                  </a:schemeClr>
                </a:solidFill>
              </a:rPr>
              <a:t>이외도 객관적으로 공인된 다양한 기준을 활용할 수 있음</a:t>
            </a:r>
            <a:endParaRPr lang="en-US" altLang="ko-KR" sz="1400" spc="-50" dirty="0">
              <a:ln>
                <a:solidFill>
                  <a:schemeClr val="tx1">
                    <a:lumMod val="50000"/>
                    <a:lumOff val="50000"/>
                    <a:alpha val="0"/>
                  </a:schemeClr>
                </a:solidFill>
              </a:ln>
              <a:solidFill>
                <a:schemeClr val="tx1">
                  <a:lumMod val="85000"/>
                  <a:lumOff val="15000"/>
                </a:schemeClr>
              </a:solidFill>
            </a:endParaRPr>
          </a:p>
          <a:p>
            <a:pPr marL="108000" indent="-108000">
              <a:lnSpc>
                <a:spcPct val="110000"/>
              </a:lnSpc>
              <a:spcAft>
                <a:spcPts val="300"/>
              </a:spcAft>
              <a:buSzPct val="80000"/>
              <a:buFont typeface="Wingdings" panose="05000000000000000000" pitchFamily="2" charset="2"/>
              <a:buChar char="§"/>
            </a:pPr>
            <a:r>
              <a:rPr lang="ko-KR" altLang="en-US" sz="1400" spc="-50" dirty="0">
                <a:ln>
                  <a:solidFill>
                    <a:schemeClr val="tx1">
                      <a:lumMod val="50000"/>
                      <a:lumOff val="50000"/>
                      <a:alpha val="0"/>
                    </a:schemeClr>
                  </a:solidFill>
                </a:ln>
                <a:solidFill>
                  <a:schemeClr val="tx1">
                    <a:lumMod val="85000"/>
                    <a:lumOff val="15000"/>
                  </a:schemeClr>
                </a:solidFill>
              </a:rPr>
              <a:t>검증 후에는 검증 범위</a:t>
            </a:r>
            <a:r>
              <a:rPr lang="en-US" altLang="ko-KR" sz="1400" spc="-50" dirty="0">
                <a:ln>
                  <a:solidFill>
                    <a:schemeClr val="tx1">
                      <a:lumMod val="50000"/>
                      <a:lumOff val="50000"/>
                      <a:alpha val="0"/>
                    </a:schemeClr>
                  </a:solidFill>
                </a:ln>
                <a:solidFill>
                  <a:schemeClr val="tx1">
                    <a:lumMod val="85000"/>
                    <a:lumOff val="15000"/>
                  </a:schemeClr>
                </a:solidFill>
              </a:rPr>
              <a:t>, </a:t>
            </a:r>
            <a:r>
              <a:rPr lang="ko-KR" altLang="en-US" sz="1400" spc="-50" dirty="0">
                <a:ln>
                  <a:solidFill>
                    <a:schemeClr val="tx1">
                      <a:lumMod val="50000"/>
                      <a:lumOff val="50000"/>
                      <a:alpha val="0"/>
                    </a:schemeClr>
                  </a:solidFill>
                </a:ln>
                <a:solidFill>
                  <a:schemeClr val="tx1">
                    <a:lumMod val="85000"/>
                    <a:lumOff val="15000"/>
                  </a:schemeClr>
                </a:solidFill>
              </a:rPr>
              <a:t>방법론 등을 명시</a:t>
            </a:r>
          </a:p>
        </p:txBody>
      </p:sp>
      <p:sp>
        <p:nvSpPr>
          <p:cNvPr id="32" name="TextBox 36">
            <a:extLst>
              <a:ext uri="{FF2B5EF4-FFF2-40B4-BE49-F238E27FC236}">
                <a16:creationId xmlns:a16="http://schemas.microsoft.com/office/drawing/2014/main" id="{4C44792A-57CD-40BD-8494-29EA15A8C36B}"/>
              </a:ext>
            </a:extLst>
          </p:cNvPr>
          <p:cNvSpPr txBox="1"/>
          <p:nvPr/>
        </p:nvSpPr>
        <p:spPr>
          <a:xfrm>
            <a:off x="7436147" y="2871616"/>
            <a:ext cx="3459637" cy="3168000"/>
          </a:xfrm>
          <a:prstGeom prst="rect">
            <a:avLst/>
          </a:prstGeom>
          <a:solidFill>
            <a:schemeClr val="bg1">
              <a:lumMod val="95000"/>
            </a:schemeClr>
          </a:solidFill>
        </p:spPr>
        <p:txBody>
          <a:bodyPr wrap="square" lIns="0" tIns="0" rIns="0" bIns="0"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285750" indent="-285750">
              <a:buFont typeface="Arial" panose="020B0604020202020204" pitchFamily="34" charset="0"/>
              <a:buChar char="•"/>
            </a:pPr>
            <a:r>
              <a:rPr lang="ko-KR" altLang="en-US" sz="1400" spc="0" dirty="0"/>
              <a:t>자산규모 </a:t>
            </a:r>
            <a:r>
              <a:rPr lang="en-US" altLang="ko-KR" sz="1400" spc="0" dirty="0"/>
              <a:t>2</a:t>
            </a:r>
            <a:r>
              <a:rPr lang="ko-KR" altLang="en-US" sz="1400" spc="0" dirty="0"/>
              <a:t>조원 이상 상장기업은 이미 기업지배구조</a:t>
            </a:r>
            <a:r>
              <a:rPr lang="en-US" altLang="ko-KR" sz="1400" spc="0" dirty="0"/>
              <a:t>(G)</a:t>
            </a:r>
            <a:r>
              <a:rPr lang="ko-KR" altLang="en-US" sz="1400" spc="0" dirty="0"/>
              <a:t> 작성가이드라인이 제시하였으므로 권고공개지표에도 지배구조 부분은 제외</a:t>
            </a:r>
            <a:endParaRPr lang="en-US" altLang="ko-KR" sz="1400" spc="0" dirty="0"/>
          </a:p>
          <a:p>
            <a:pPr marL="285750" indent="-285750">
              <a:buFont typeface="Arial" panose="020B0604020202020204" pitchFamily="34" charset="0"/>
              <a:buChar char="•"/>
            </a:pPr>
            <a:endParaRPr lang="en-US" altLang="ko-KR" sz="1400" spc="0" dirty="0"/>
          </a:p>
          <a:p>
            <a:pPr marL="285750" indent="-285750">
              <a:buFont typeface="Arial" panose="020B0604020202020204" pitchFamily="34" charset="0"/>
              <a:buChar char="•"/>
            </a:pPr>
            <a:r>
              <a:rPr lang="en-US" altLang="ko-KR" sz="1400" spc="0" dirty="0"/>
              <a:t>ESG </a:t>
            </a:r>
            <a:r>
              <a:rPr lang="ko-KR" altLang="en-US" sz="1400" spc="0" dirty="0" err="1"/>
              <a:t>가이던스에서는</a:t>
            </a:r>
            <a:r>
              <a:rPr lang="ko-KR" altLang="en-US" sz="1400" spc="0" dirty="0"/>
              <a:t> 권고 지표를 제시함에도 불구하고</a:t>
            </a:r>
            <a:r>
              <a:rPr lang="en-US" altLang="ko-KR" sz="1400" spc="0" dirty="0"/>
              <a:t>, </a:t>
            </a:r>
            <a:r>
              <a:rPr lang="ko-KR" altLang="en-US" sz="1400" spc="0" dirty="0"/>
              <a:t>기업들은 산업별 특성을 고려하여 </a:t>
            </a:r>
            <a:r>
              <a:rPr lang="en-US" altLang="ko-KR" sz="1400" spc="0" dirty="0"/>
              <a:t>GRI, TCFD</a:t>
            </a:r>
            <a:r>
              <a:rPr lang="ko-KR" altLang="en-US" sz="1400" spc="0" dirty="0"/>
              <a:t>등 일반적으로 사용되는 표준</a:t>
            </a:r>
            <a:r>
              <a:rPr lang="en-US" altLang="ko-KR" sz="1400" spc="0" dirty="0"/>
              <a:t>/</a:t>
            </a:r>
            <a:r>
              <a:rPr lang="ko-KR" altLang="en-US" sz="1400" spc="0" dirty="0"/>
              <a:t>이니셔티브를 활용할 것을 권고</a:t>
            </a:r>
            <a:endParaRPr lang="en-US" altLang="ko-KR" sz="1400" spc="0" dirty="0"/>
          </a:p>
          <a:p>
            <a:pPr marL="285750" indent="-285750">
              <a:buFont typeface="Arial" panose="020B0604020202020204" pitchFamily="34" charset="0"/>
              <a:buChar char="•"/>
            </a:pPr>
            <a:endParaRPr lang="en-US" altLang="ko-KR" sz="1400" spc="0" dirty="0"/>
          </a:p>
          <a:p>
            <a:pPr marL="285750" indent="-285750">
              <a:buFont typeface="Arial" panose="020B0604020202020204" pitchFamily="34" charset="0"/>
              <a:buChar char="•"/>
            </a:pPr>
            <a:r>
              <a:rPr lang="en-US" altLang="ko-KR" sz="1400" spc="0" dirty="0"/>
              <a:t>ESG </a:t>
            </a:r>
            <a:r>
              <a:rPr lang="ko-KR" altLang="en-US" sz="1400" spc="0" dirty="0"/>
              <a:t>보고서 검증과 관련해서도 특정한 방법론을 사용할 것을 요구하고 있지는 않음</a:t>
            </a:r>
            <a:r>
              <a:rPr lang="en-US" altLang="ko-KR" sz="1400" spc="0" dirty="0"/>
              <a:t> </a:t>
            </a:r>
          </a:p>
        </p:txBody>
      </p:sp>
      <p:sp>
        <p:nvSpPr>
          <p:cNvPr id="40" name="직사각형 39">
            <a:extLst>
              <a:ext uri="{FF2B5EF4-FFF2-40B4-BE49-F238E27FC236}">
                <a16:creationId xmlns:a16="http://schemas.microsoft.com/office/drawing/2014/main" id="{A23710B8-A368-4F82-B542-27B3FCCEB4F5}"/>
              </a:ext>
            </a:extLst>
          </p:cNvPr>
          <p:cNvSpPr/>
          <p:nvPr/>
        </p:nvSpPr>
        <p:spPr>
          <a:xfrm>
            <a:off x="1107817" y="4388673"/>
            <a:ext cx="5940114" cy="381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lnSpc>
                <a:spcPct val="120000"/>
              </a:lnSpc>
            </a:pPr>
            <a:r>
              <a:rPr lang="ko-KR" altLang="en-US" sz="1600" b="1" dirty="0">
                <a:ln>
                  <a:solidFill>
                    <a:schemeClr val="accent1">
                      <a:alpha val="0"/>
                    </a:schemeClr>
                  </a:solidFill>
                </a:ln>
                <a:solidFill>
                  <a:srgbClr val="C00000"/>
                </a:solidFill>
                <a:latin typeface="맑은 고딕" panose="020B0503020000020004" pitchFamily="50" charset="-127"/>
              </a:rPr>
              <a:t>내용 검증 방식</a:t>
            </a:r>
          </a:p>
        </p:txBody>
      </p:sp>
      <p:cxnSp>
        <p:nvCxnSpPr>
          <p:cNvPr id="41" name="Straight Connector 5">
            <a:extLst>
              <a:ext uri="{FF2B5EF4-FFF2-40B4-BE49-F238E27FC236}">
                <a16:creationId xmlns:a16="http://schemas.microsoft.com/office/drawing/2014/main" id="{68668534-07FC-44E5-B6A2-EBC167C0DF8D}"/>
              </a:ext>
            </a:extLst>
          </p:cNvPr>
          <p:cNvCxnSpPr/>
          <p:nvPr/>
        </p:nvCxnSpPr>
        <p:spPr>
          <a:xfrm>
            <a:off x="1107817" y="4388673"/>
            <a:ext cx="5940114"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2" name="Straight Connector 22">
            <a:extLst>
              <a:ext uri="{FF2B5EF4-FFF2-40B4-BE49-F238E27FC236}">
                <a16:creationId xmlns:a16="http://schemas.microsoft.com/office/drawing/2014/main" id="{887D9719-4386-4134-8A5C-EED9D3C5C578}"/>
              </a:ext>
            </a:extLst>
          </p:cNvPr>
          <p:cNvCxnSpPr/>
          <p:nvPr/>
        </p:nvCxnSpPr>
        <p:spPr>
          <a:xfrm>
            <a:off x="1107817" y="4768401"/>
            <a:ext cx="5940114"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23" name="직사각형 22">
            <a:extLst>
              <a:ext uri="{FF2B5EF4-FFF2-40B4-BE49-F238E27FC236}">
                <a16:creationId xmlns:a16="http://schemas.microsoft.com/office/drawing/2014/main" id="{83A5587C-E31B-4189-91A7-0C0409A5A77E}"/>
              </a:ext>
            </a:extLst>
          </p:cNvPr>
          <p:cNvSpPr/>
          <p:nvPr/>
        </p:nvSpPr>
        <p:spPr>
          <a:xfrm>
            <a:off x="751632" y="1085737"/>
            <a:ext cx="8928992" cy="369332"/>
          </a:xfrm>
          <a:prstGeom prst="rect">
            <a:avLst/>
          </a:prstGeom>
        </p:spPr>
        <p:txBody>
          <a:bodyPr wrap="square">
            <a:spAutoFit/>
          </a:bodyPr>
          <a:lstStyle/>
          <a:p>
            <a:pPr>
              <a:defRPr/>
            </a:pPr>
            <a:r>
              <a:rPr lang="ko-KR" altLang="en-US" b="1" kern="0" dirty="0">
                <a:solidFill>
                  <a:srgbClr val="000000"/>
                </a:solidFill>
                <a:latin typeface="휴먼명조"/>
                <a:ea typeface="휴먼명조"/>
              </a:rPr>
              <a:t>□ </a:t>
            </a:r>
            <a:r>
              <a:rPr lang="ko-KR" altLang="en-US" b="1" kern="0" dirty="0">
                <a:solidFill>
                  <a:srgbClr val="000000"/>
                </a:solidFill>
                <a:latin typeface="+mj-lt"/>
                <a:ea typeface="휴먼명조"/>
              </a:rPr>
              <a:t>한국거래소</a:t>
            </a:r>
            <a:endParaRPr lang="ko-KR" altLang="en-US" b="1" dirty="0">
              <a:solidFill>
                <a:srgbClr val="FF0000"/>
              </a:solidFill>
              <a:latin typeface="+mj-lt"/>
            </a:endParaRPr>
          </a:p>
        </p:txBody>
      </p:sp>
      <p:cxnSp>
        <p:nvCxnSpPr>
          <p:cNvPr id="24" name="직선 연결선 23">
            <a:extLst>
              <a:ext uri="{FF2B5EF4-FFF2-40B4-BE49-F238E27FC236}">
                <a16:creationId xmlns:a16="http://schemas.microsoft.com/office/drawing/2014/main" id="{0A64F017-353A-4B2A-AB24-7EFD66A3B529}"/>
              </a:ext>
            </a:extLst>
          </p:cNvPr>
          <p:cNvCxnSpPr>
            <a:cxnSpLocks/>
          </p:cNvCxnSpPr>
          <p:nvPr/>
        </p:nvCxnSpPr>
        <p:spPr>
          <a:xfrm flipH="1">
            <a:off x="2705100" y="588203"/>
            <a:ext cx="8794750" cy="30827"/>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101954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표 2">
            <a:extLst>
              <a:ext uri="{FF2B5EF4-FFF2-40B4-BE49-F238E27FC236}">
                <a16:creationId xmlns:a16="http://schemas.microsoft.com/office/drawing/2014/main" id="{4CD7DEE0-6B8E-4D68-B02B-DB08CFE889D4}"/>
              </a:ext>
            </a:extLst>
          </p:cNvPr>
          <p:cNvGraphicFramePr>
            <a:graphicFrameLocks noGrp="1"/>
          </p:cNvGraphicFramePr>
          <p:nvPr>
            <p:extLst>
              <p:ext uri="{D42A27DB-BD31-4B8C-83A1-F6EECF244321}">
                <p14:modId xmlns:p14="http://schemas.microsoft.com/office/powerpoint/2010/main" val="2525257067"/>
              </p:ext>
            </p:extLst>
          </p:nvPr>
        </p:nvGraphicFramePr>
        <p:xfrm>
          <a:off x="1092776" y="4024250"/>
          <a:ext cx="5923131" cy="2073612"/>
        </p:xfrm>
        <a:graphic>
          <a:graphicData uri="http://schemas.openxmlformats.org/drawingml/2006/table">
            <a:tbl>
              <a:tblPr firstRow="1" bandRow="1">
                <a:tableStyleId>{5C22544A-7EE6-4342-B048-85BDC9FD1C3A}</a:tableStyleId>
              </a:tblPr>
              <a:tblGrid>
                <a:gridCol w="1332924">
                  <a:extLst>
                    <a:ext uri="{9D8B030D-6E8A-4147-A177-3AD203B41FA5}">
                      <a16:colId xmlns:a16="http://schemas.microsoft.com/office/drawing/2014/main" val="2536139429"/>
                    </a:ext>
                  </a:extLst>
                </a:gridCol>
                <a:gridCol w="1943100">
                  <a:extLst>
                    <a:ext uri="{9D8B030D-6E8A-4147-A177-3AD203B41FA5}">
                      <a16:colId xmlns:a16="http://schemas.microsoft.com/office/drawing/2014/main" val="839100747"/>
                    </a:ext>
                  </a:extLst>
                </a:gridCol>
                <a:gridCol w="2647107">
                  <a:extLst>
                    <a:ext uri="{9D8B030D-6E8A-4147-A177-3AD203B41FA5}">
                      <a16:colId xmlns:a16="http://schemas.microsoft.com/office/drawing/2014/main" val="1451305305"/>
                    </a:ext>
                  </a:extLst>
                </a:gridCol>
              </a:tblGrid>
              <a:tr h="518403">
                <a:tc>
                  <a:txBody>
                    <a:bodyPr/>
                    <a:lstStyle/>
                    <a:p>
                      <a:pPr algn="ctr" latinLnBrk="1"/>
                      <a:r>
                        <a:rPr lang="ko-KR" altLang="en-US" sz="1400" dirty="0"/>
                        <a:t>문제점</a:t>
                      </a:r>
                    </a:p>
                  </a:txBody>
                  <a:tcPr anchor="ctr">
                    <a:solidFill>
                      <a:srgbClr val="C00000"/>
                    </a:solidFill>
                  </a:tcPr>
                </a:tc>
                <a:tc>
                  <a:txBody>
                    <a:bodyPr/>
                    <a:lstStyle/>
                    <a:p>
                      <a:pPr algn="ctr" latinLnBrk="1"/>
                      <a:r>
                        <a:rPr lang="ko-KR" altLang="en-US" sz="1400" dirty="0"/>
                        <a:t>원인</a:t>
                      </a:r>
                    </a:p>
                  </a:txBody>
                  <a:tcPr anchor="ctr">
                    <a:solidFill>
                      <a:srgbClr val="C00000"/>
                    </a:solidFill>
                  </a:tcPr>
                </a:tc>
                <a:tc>
                  <a:txBody>
                    <a:bodyPr/>
                    <a:lstStyle/>
                    <a:p>
                      <a:pPr algn="ctr" latinLnBrk="1"/>
                      <a:r>
                        <a:rPr lang="ko-KR" altLang="en-US" sz="1400" dirty="0"/>
                        <a:t>개정방향</a:t>
                      </a:r>
                    </a:p>
                  </a:txBody>
                  <a:tcPr anchor="ctr">
                    <a:solidFill>
                      <a:srgbClr val="C00000"/>
                    </a:solidFill>
                  </a:tcPr>
                </a:tc>
                <a:extLst>
                  <a:ext uri="{0D108BD9-81ED-4DB2-BD59-A6C34878D82A}">
                    <a16:rowId xmlns:a16="http://schemas.microsoft.com/office/drawing/2014/main" val="4148335517"/>
                  </a:ext>
                </a:extLst>
              </a:tr>
              <a:tr h="518403">
                <a:tc rowSpan="2">
                  <a:txBody>
                    <a:bodyPr/>
                    <a:lstStyle/>
                    <a:p>
                      <a:pPr algn="ctr" latinLnBrk="1"/>
                      <a:r>
                        <a:rPr lang="ko-KR" altLang="en-US" sz="1400" dirty="0" err="1"/>
                        <a:t>활용도미흡</a:t>
                      </a:r>
                      <a:endParaRPr lang="ko-KR" altLang="en-US" sz="1400" dirty="0"/>
                    </a:p>
                  </a:txBody>
                  <a:tcPr anchor="ctr">
                    <a:solidFill>
                      <a:schemeClr val="bg1">
                        <a:lumMod val="95000"/>
                      </a:schemeClr>
                    </a:solidFill>
                  </a:tcPr>
                </a:tc>
                <a:tc>
                  <a:txBody>
                    <a:bodyPr/>
                    <a:lstStyle/>
                    <a:p>
                      <a:pPr latinLnBrk="1"/>
                      <a:r>
                        <a:rPr lang="ko-KR" altLang="en-US" sz="1400" dirty="0"/>
                        <a:t>경영환경 </a:t>
                      </a:r>
                      <a:r>
                        <a:rPr lang="ko-KR" altLang="en-US" sz="1400" dirty="0" err="1"/>
                        <a:t>미반영</a:t>
                      </a:r>
                      <a:endParaRPr lang="ko-KR" altLang="en-US" sz="1400" dirty="0"/>
                    </a:p>
                  </a:txBody>
                  <a:tcPr anchor="ctr">
                    <a:solidFill>
                      <a:schemeClr val="bg1">
                        <a:lumMod val="95000"/>
                      </a:schemeClr>
                    </a:solidFill>
                  </a:tcPr>
                </a:tc>
                <a:tc rowSpan="3">
                  <a:txBody>
                    <a:bodyPr/>
                    <a:lstStyle/>
                    <a:p>
                      <a:pPr marL="285750" indent="-285750" latinLnBrk="1">
                        <a:buFont typeface="Arial" panose="020B0604020202020204" pitchFamily="34" charset="0"/>
                        <a:buChar char="•"/>
                      </a:pPr>
                      <a:r>
                        <a:rPr lang="ko-KR" altLang="en-US" sz="1400" dirty="0"/>
                        <a:t>중요성 분석 및 활용</a:t>
                      </a:r>
                      <a:endParaRPr lang="en-US" altLang="ko-KR" sz="1400" dirty="0"/>
                    </a:p>
                    <a:p>
                      <a:pPr marL="285750" indent="-285750" latinLnBrk="1">
                        <a:buFont typeface="Arial" panose="020B0604020202020204" pitchFamily="34" charset="0"/>
                        <a:buChar char="•"/>
                      </a:pPr>
                      <a:r>
                        <a:rPr lang="ko-KR" altLang="en-US" sz="1400" dirty="0"/>
                        <a:t>국내외 </a:t>
                      </a:r>
                      <a:r>
                        <a:rPr lang="en-US" altLang="ko-KR" sz="1400" dirty="0"/>
                        <a:t>Best Practice </a:t>
                      </a:r>
                      <a:r>
                        <a:rPr lang="ko-KR" altLang="en-US" sz="1400" dirty="0"/>
                        <a:t>동향 반영</a:t>
                      </a:r>
                      <a:endParaRPr lang="en-US" altLang="ko-KR" sz="1400" dirty="0"/>
                    </a:p>
                    <a:p>
                      <a:pPr marL="285750" indent="-285750" latinLnBrk="1">
                        <a:buFont typeface="Arial" panose="020B0604020202020204" pitchFamily="34" charset="0"/>
                        <a:buChar char="•"/>
                      </a:pPr>
                      <a:r>
                        <a:rPr lang="ko-KR" altLang="en-US" sz="1400" dirty="0"/>
                        <a:t>원칙 및 공시 중심 규범으로 개편 리더십과 거버넌스 강조</a:t>
                      </a:r>
                    </a:p>
                  </a:txBody>
                  <a:tcPr anchor="ctr">
                    <a:solidFill>
                      <a:schemeClr val="bg1">
                        <a:lumMod val="95000"/>
                      </a:schemeClr>
                    </a:solidFill>
                  </a:tcPr>
                </a:tc>
                <a:extLst>
                  <a:ext uri="{0D108BD9-81ED-4DB2-BD59-A6C34878D82A}">
                    <a16:rowId xmlns:a16="http://schemas.microsoft.com/office/drawing/2014/main" val="2933195586"/>
                  </a:ext>
                </a:extLst>
              </a:tr>
              <a:tr h="518403">
                <a:tc vMerge="1">
                  <a:txBody>
                    <a:bodyPr/>
                    <a:lstStyle/>
                    <a:p>
                      <a:pPr latinLnBrk="1"/>
                      <a:endParaRPr lang="ko-KR" altLang="en-US" dirty="0"/>
                    </a:p>
                  </a:txBody>
                  <a:tcPr/>
                </a:tc>
                <a:tc>
                  <a:txBody>
                    <a:bodyPr/>
                    <a:lstStyle/>
                    <a:p>
                      <a:pPr latinLnBrk="1"/>
                      <a:r>
                        <a:rPr lang="ko-KR" altLang="en-US" sz="1400" dirty="0"/>
                        <a:t>독자가 불분명한 서술</a:t>
                      </a:r>
                    </a:p>
                  </a:txBody>
                  <a:tcPr anchor="ctr">
                    <a:solidFill>
                      <a:schemeClr val="bg1">
                        <a:lumMod val="95000"/>
                      </a:schemeClr>
                    </a:solidFill>
                  </a:tcPr>
                </a:tc>
                <a:tc vMerge="1">
                  <a:txBody>
                    <a:bodyPr/>
                    <a:lstStyle/>
                    <a:p>
                      <a:pPr latinLnBrk="1"/>
                      <a:endParaRPr lang="ko-KR" altLang="en-US" dirty="0"/>
                    </a:p>
                  </a:txBody>
                  <a:tcPr/>
                </a:tc>
                <a:extLst>
                  <a:ext uri="{0D108BD9-81ED-4DB2-BD59-A6C34878D82A}">
                    <a16:rowId xmlns:a16="http://schemas.microsoft.com/office/drawing/2014/main" val="1459211612"/>
                  </a:ext>
                </a:extLst>
              </a:tr>
              <a:tr h="518403">
                <a:tc>
                  <a:txBody>
                    <a:bodyPr/>
                    <a:lstStyle/>
                    <a:p>
                      <a:pPr algn="ctr" latinLnBrk="1"/>
                      <a:r>
                        <a:rPr lang="ko-KR" altLang="en-US" sz="1400" dirty="0"/>
                        <a:t>평가와의 괴리</a:t>
                      </a:r>
                    </a:p>
                  </a:txBody>
                  <a:tcPr anchor="ctr">
                    <a:solidFill>
                      <a:schemeClr val="bg1">
                        <a:lumMod val="95000"/>
                      </a:schemeClr>
                    </a:solidFill>
                  </a:tcPr>
                </a:tc>
                <a:tc>
                  <a:txBody>
                    <a:bodyPr/>
                    <a:lstStyle/>
                    <a:p>
                      <a:pPr latinLnBrk="1"/>
                      <a:r>
                        <a:rPr lang="ko-KR" altLang="en-US" sz="1400" dirty="0"/>
                        <a:t>국제 추세 </a:t>
                      </a:r>
                      <a:r>
                        <a:rPr lang="ko-KR" altLang="en-US" sz="1400" dirty="0" err="1"/>
                        <a:t>미반영</a:t>
                      </a:r>
                      <a:endParaRPr lang="ko-KR" altLang="en-US" sz="1400" dirty="0"/>
                    </a:p>
                  </a:txBody>
                  <a:tcPr anchor="ctr">
                    <a:solidFill>
                      <a:schemeClr val="bg1">
                        <a:lumMod val="95000"/>
                      </a:schemeClr>
                    </a:solidFill>
                  </a:tcPr>
                </a:tc>
                <a:tc vMerge="1">
                  <a:txBody>
                    <a:bodyPr/>
                    <a:lstStyle/>
                    <a:p>
                      <a:pPr latinLnBrk="1"/>
                      <a:endParaRPr lang="ko-KR" altLang="en-US" dirty="0"/>
                    </a:p>
                  </a:txBody>
                  <a:tcPr/>
                </a:tc>
                <a:extLst>
                  <a:ext uri="{0D108BD9-81ED-4DB2-BD59-A6C34878D82A}">
                    <a16:rowId xmlns:a16="http://schemas.microsoft.com/office/drawing/2014/main" val="2437371002"/>
                  </a:ext>
                </a:extLst>
              </a:tr>
            </a:tbl>
          </a:graphicData>
        </a:graphic>
      </p:graphicFrame>
      <p:sp>
        <p:nvSpPr>
          <p:cNvPr id="31" name="오각형 5">
            <a:extLst>
              <a:ext uri="{FF2B5EF4-FFF2-40B4-BE49-F238E27FC236}">
                <a16:creationId xmlns:a16="http://schemas.microsoft.com/office/drawing/2014/main" id="{1F1ECEAB-3DDB-41B7-9509-8A2601353CDB}"/>
              </a:ext>
            </a:extLst>
          </p:cNvPr>
          <p:cNvSpPr/>
          <p:nvPr/>
        </p:nvSpPr>
        <p:spPr>
          <a:xfrm rot="5400000">
            <a:off x="8814113" y="1875677"/>
            <a:ext cx="1168923" cy="2318994"/>
          </a:xfrm>
          <a:prstGeom prst="homePlate">
            <a:avLst>
              <a:gd name="adj" fmla="val 19343"/>
            </a:avLst>
          </a:prstGeom>
          <a:solidFill>
            <a:srgbClr val="F9EE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32" name="오각형 42">
            <a:extLst>
              <a:ext uri="{FF2B5EF4-FFF2-40B4-BE49-F238E27FC236}">
                <a16:creationId xmlns:a16="http://schemas.microsoft.com/office/drawing/2014/main" id="{6E05431F-A66E-45E0-8D45-86A31E5912D8}"/>
              </a:ext>
            </a:extLst>
          </p:cNvPr>
          <p:cNvSpPr/>
          <p:nvPr/>
        </p:nvSpPr>
        <p:spPr>
          <a:xfrm rot="5400000">
            <a:off x="8814113" y="3072881"/>
            <a:ext cx="1168923" cy="2318994"/>
          </a:xfrm>
          <a:prstGeom prst="homePlate">
            <a:avLst>
              <a:gd name="adj" fmla="val 19343"/>
            </a:avLst>
          </a:prstGeom>
          <a:solidFill>
            <a:srgbClr val="F9EE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a:p>
        </p:txBody>
      </p:sp>
      <p:sp>
        <p:nvSpPr>
          <p:cNvPr id="33" name="오각형 43">
            <a:extLst>
              <a:ext uri="{FF2B5EF4-FFF2-40B4-BE49-F238E27FC236}">
                <a16:creationId xmlns:a16="http://schemas.microsoft.com/office/drawing/2014/main" id="{A9048B42-ADB6-4E31-ABF2-7545ECA18410}"/>
              </a:ext>
            </a:extLst>
          </p:cNvPr>
          <p:cNvSpPr/>
          <p:nvPr/>
        </p:nvSpPr>
        <p:spPr>
          <a:xfrm rot="5400000">
            <a:off x="8814113" y="4270085"/>
            <a:ext cx="1168923" cy="2318994"/>
          </a:xfrm>
          <a:prstGeom prst="homePlate">
            <a:avLst>
              <a:gd name="adj" fmla="val 19343"/>
            </a:avLst>
          </a:prstGeom>
          <a:solidFill>
            <a:srgbClr val="F9EE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a:p>
        </p:txBody>
      </p:sp>
      <p:sp>
        <p:nvSpPr>
          <p:cNvPr id="39" name="TextBox 48">
            <a:extLst>
              <a:ext uri="{FF2B5EF4-FFF2-40B4-BE49-F238E27FC236}">
                <a16:creationId xmlns:a16="http://schemas.microsoft.com/office/drawing/2014/main" id="{D8528276-40A2-40A2-8E8C-2707F26C33AD}"/>
              </a:ext>
            </a:extLst>
          </p:cNvPr>
          <p:cNvSpPr txBox="1"/>
          <p:nvPr/>
        </p:nvSpPr>
        <p:spPr>
          <a:xfrm>
            <a:off x="8291428" y="4890719"/>
            <a:ext cx="2232075" cy="954107"/>
          </a:xfrm>
          <a:prstGeom prst="rect">
            <a:avLst/>
          </a:prstGeom>
          <a:noFill/>
        </p:spPr>
        <p:txBody>
          <a:bodyPr wrap="squar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r>
              <a:rPr lang="ko-KR" altLang="en-US" sz="1400" b="1" dirty="0"/>
              <a:t>개정 모범규준 발표</a:t>
            </a:r>
            <a:endParaRPr lang="en-US" altLang="ko-KR" sz="1400" b="1" dirty="0"/>
          </a:p>
          <a:p>
            <a:endParaRPr lang="en-US" altLang="ko-KR" sz="1400" b="1" dirty="0"/>
          </a:p>
          <a:p>
            <a:pPr marL="285750" indent="-285750">
              <a:buFont typeface="Arial" panose="020B0604020202020204" pitchFamily="34" charset="0"/>
              <a:buChar char="•"/>
            </a:pPr>
            <a:r>
              <a:rPr lang="en-US" altLang="ko-KR" sz="1400" dirty="0"/>
              <a:t>ESG </a:t>
            </a:r>
            <a:r>
              <a:rPr lang="ko-KR" altLang="en-US" sz="1400" dirty="0"/>
              <a:t>평가위원회에서 모범규준 개정안 확정</a:t>
            </a:r>
          </a:p>
        </p:txBody>
      </p:sp>
      <p:sp>
        <p:nvSpPr>
          <p:cNvPr id="38" name="TextBox 47">
            <a:extLst>
              <a:ext uri="{FF2B5EF4-FFF2-40B4-BE49-F238E27FC236}">
                <a16:creationId xmlns:a16="http://schemas.microsoft.com/office/drawing/2014/main" id="{00F7AA86-8CFE-4631-8E3B-AD2945EB7BFD}"/>
              </a:ext>
            </a:extLst>
          </p:cNvPr>
          <p:cNvSpPr txBox="1"/>
          <p:nvPr/>
        </p:nvSpPr>
        <p:spPr>
          <a:xfrm>
            <a:off x="8299285" y="3691947"/>
            <a:ext cx="2232075" cy="954107"/>
          </a:xfrm>
          <a:prstGeom prst="rect">
            <a:avLst/>
          </a:prstGeom>
          <a:noFill/>
        </p:spPr>
        <p:txBody>
          <a:bodyPr wrap="squar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r>
              <a:rPr lang="ko-KR" altLang="en-US" sz="1400" b="1" dirty="0"/>
              <a:t>공청회 개최</a:t>
            </a:r>
            <a:endParaRPr lang="en-US" altLang="ko-KR" sz="1400" b="1" dirty="0"/>
          </a:p>
          <a:p>
            <a:endParaRPr lang="en-US" altLang="ko-KR" sz="1400" b="1" dirty="0"/>
          </a:p>
          <a:p>
            <a:pPr marL="285750" indent="-285750">
              <a:buFont typeface="Arial" panose="020B0604020202020204" pitchFamily="34" charset="0"/>
              <a:buChar char="•"/>
            </a:pPr>
            <a:r>
              <a:rPr lang="ko-KR" altLang="en-US" sz="1400" dirty="0"/>
              <a:t>최종 개정안 마련하여 공청회 실시</a:t>
            </a:r>
          </a:p>
        </p:txBody>
      </p:sp>
      <p:sp>
        <p:nvSpPr>
          <p:cNvPr id="37" name="TextBox 6">
            <a:extLst>
              <a:ext uri="{FF2B5EF4-FFF2-40B4-BE49-F238E27FC236}">
                <a16:creationId xmlns:a16="http://schemas.microsoft.com/office/drawing/2014/main" id="{6A60ADBE-2C3C-48C1-9A1B-0E5C740C43B0}"/>
              </a:ext>
            </a:extLst>
          </p:cNvPr>
          <p:cNvSpPr txBox="1"/>
          <p:nvPr/>
        </p:nvSpPr>
        <p:spPr>
          <a:xfrm>
            <a:off x="8307142" y="2493175"/>
            <a:ext cx="2232075" cy="954107"/>
          </a:xfrm>
          <a:prstGeom prst="rect">
            <a:avLst/>
          </a:prstGeom>
          <a:noFill/>
        </p:spPr>
        <p:txBody>
          <a:bodyPr wrap="squar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r>
              <a:rPr lang="ko-KR" altLang="en-US" sz="1400" b="1" dirty="0"/>
              <a:t>공개의견 수렴</a:t>
            </a:r>
            <a:endParaRPr lang="en-US" altLang="ko-KR" sz="1400" b="1" dirty="0"/>
          </a:p>
          <a:p>
            <a:endParaRPr lang="en-US" altLang="ko-KR" sz="1400" b="1" dirty="0"/>
          </a:p>
          <a:p>
            <a:pPr marL="285750" indent="-285750">
              <a:buFont typeface="Arial" panose="020B0604020202020204" pitchFamily="34" charset="0"/>
              <a:buChar char="•"/>
            </a:pPr>
            <a:r>
              <a:rPr lang="ko-KR" altLang="en-US" sz="1400" dirty="0"/>
              <a:t>모범기준 개정안 공개 및 의견수렴</a:t>
            </a:r>
          </a:p>
        </p:txBody>
      </p:sp>
      <p:sp>
        <p:nvSpPr>
          <p:cNvPr id="4" name="슬라이드 번호 개체 틀 3">
            <a:extLst>
              <a:ext uri="{FF2B5EF4-FFF2-40B4-BE49-F238E27FC236}">
                <a16:creationId xmlns:a16="http://schemas.microsoft.com/office/drawing/2014/main" id="{DEF13E79-61E3-4454-B0F5-D862567F80FC}"/>
              </a:ext>
            </a:extLst>
          </p:cNvPr>
          <p:cNvSpPr>
            <a:spLocks noGrp="1"/>
          </p:cNvSpPr>
          <p:nvPr>
            <p:ph type="sldNum" sz="quarter" idx="12"/>
          </p:nvPr>
        </p:nvSpPr>
        <p:spPr>
          <a:xfrm>
            <a:off x="8610600" y="6356350"/>
            <a:ext cx="2743200" cy="365125"/>
          </a:xfrm>
        </p:spPr>
        <p:txBody>
          <a:bodyPr/>
          <a:lstStyle/>
          <a:p>
            <a:fld id="{742C9348-5ACF-40B9-901F-7F0003B996B9}" type="slidenum">
              <a:rPr lang="ko-KR" altLang="en-US" smtClean="0"/>
              <a:t>53</a:t>
            </a:fld>
            <a:endParaRPr lang="ko-KR" altLang="en-US" dirty="0"/>
          </a:p>
        </p:txBody>
      </p:sp>
      <p:sp>
        <p:nvSpPr>
          <p:cNvPr id="21" name="직사각형 20">
            <a:extLst>
              <a:ext uri="{FF2B5EF4-FFF2-40B4-BE49-F238E27FC236}">
                <a16:creationId xmlns:a16="http://schemas.microsoft.com/office/drawing/2014/main" id="{1353836F-B0BF-408A-9ECA-4BAF89DFC538}"/>
              </a:ext>
            </a:extLst>
          </p:cNvPr>
          <p:cNvSpPr/>
          <p:nvPr/>
        </p:nvSpPr>
        <p:spPr>
          <a:xfrm>
            <a:off x="929470" y="303295"/>
            <a:ext cx="4094216" cy="454292"/>
          </a:xfrm>
          <a:prstGeom prst="rect">
            <a:avLst/>
          </a:prstGeom>
        </p:spPr>
        <p:txBody>
          <a:bodyPr wrap="square">
            <a:spAutoFit/>
          </a:bodyPr>
          <a:lstStyle/>
          <a:p>
            <a:pPr>
              <a:lnSpc>
                <a:spcPct val="150000"/>
              </a:lnSpc>
            </a:pPr>
            <a:r>
              <a:rPr lang="ko-KR" altLang="en-US" b="1" dirty="0">
                <a:latin typeface="+mn-ea"/>
                <a:cs typeface="Times New Roman" pitchFamily="18" charset="0"/>
              </a:rPr>
              <a:t>정책당국</a:t>
            </a:r>
          </a:p>
        </p:txBody>
      </p:sp>
      <p:sp>
        <p:nvSpPr>
          <p:cNvPr id="22" name="직사각형 21">
            <a:extLst>
              <a:ext uri="{FF2B5EF4-FFF2-40B4-BE49-F238E27FC236}">
                <a16:creationId xmlns:a16="http://schemas.microsoft.com/office/drawing/2014/main" id="{F140986D-4E74-4C9F-B86D-ECBB45CB4F38}"/>
              </a:ext>
            </a:extLst>
          </p:cNvPr>
          <p:cNvSpPr/>
          <p:nvPr/>
        </p:nvSpPr>
        <p:spPr>
          <a:xfrm>
            <a:off x="503808" y="208614"/>
            <a:ext cx="495649" cy="585288"/>
          </a:xfrm>
          <a:prstGeom prst="rect">
            <a:avLst/>
          </a:prstGeom>
        </p:spPr>
        <p:txBody>
          <a:bodyPr wrap="none">
            <a:spAutoFit/>
          </a:bodyPr>
          <a:lstStyle/>
          <a:p>
            <a:pPr>
              <a:lnSpc>
                <a:spcPct val="150000"/>
              </a:lnSpc>
            </a:pPr>
            <a:r>
              <a:rPr lang="en-US" altLang="ko-KR" sz="2426" b="1" dirty="0">
                <a:solidFill>
                  <a:schemeClr val="bg1">
                    <a:lumMod val="75000"/>
                  </a:schemeClr>
                </a:solidFill>
                <a:latin typeface="Times New Roman" pitchFamily="18" charset="0"/>
                <a:ea typeface="맑은 고딕" pitchFamily="50" charset="-127"/>
                <a:cs typeface="Times New Roman" pitchFamily="18" charset="0"/>
              </a:rPr>
              <a:t>0</a:t>
            </a:r>
            <a:r>
              <a:rPr lang="en-US" altLang="ko-KR" sz="2426" b="1" dirty="0">
                <a:solidFill>
                  <a:srgbClr val="C00000"/>
                </a:solidFill>
                <a:latin typeface="Times New Roman" pitchFamily="18" charset="0"/>
                <a:ea typeface="맑은 고딕" pitchFamily="50" charset="-127"/>
                <a:cs typeface="Times New Roman" pitchFamily="18" charset="0"/>
              </a:rPr>
              <a:t>3</a:t>
            </a:r>
          </a:p>
        </p:txBody>
      </p:sp>
      <p:sp>
        <p:nvSpPr>
          <p:cNvPr id="40" name="직사각형 39">
            <a:extLst>
              <a:ext uri="{FF2B5EF4-FFF2-40B4-BE49-F238E27FC236}">
                <a16:creationId xmlns:a16="http://schemas.microsoft.com/office/drawing/2014/main" id="{22FEEB89-8686-49AD-8B54-45FBDDEA60E8}"/>
              </a:ext>
            </a:extLst>
          </p:cNvPr>
          <p:cNvSpPr/>
          <p:nvPr/>
        </p:nvSpPr>
        <p:spPr>
          <a:xfrm>
            <a:off x="1094491" y="2202099"/>
            <a:ext cx="5940114" cy="381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lnSpc>
                <a:spcPct val="120000"/>
              </a:lnSpc>
            </a:pPr>
            <a:r>
              <a:rPr lang="en-US" altLang="ko-KR" sz="1600" b="1" dirty="0">
                <a:ln>
                  <a:solidFill>
                    <a:schemeClr val="accent1">
                      <a:alpha val="0"/>
                    </a:schemeClr>
                  </a:solidFill>
                </a:ln>
                <a:solidFill>
                  <a:srgbClr val="C00000"/>
                </a:solidFill>
                <a:latin typeface="맑은 고딕" panose="020B0503020000020004" pitchFamily="50" charset="-127"/>
              </a:rPr>
              <a:t>KCGS </a:t>
            </a:r>
            <a:r>
              <a:rPr lang="ko-KR" altLang="en-US" sz="1600" b="1" dirty="0">
                <a:ln>
                  <a:solidFill>
                    <a:schemeClr val="accent1">
                      <a:alpha val="0"/>
                    </a:schemeClr>
                  </a:solidFill>
                </a:ln>
                <a:solidFill>
                  <a:srgbClr val="C00000"/>
                </a:solidFill>
                <a:latin typeface="맑은 고딕" panose="020B0503020000020004" pitchFamily="50" charset="-127"/>
              </a:rPr>
              <a:t>모범규준 개정 및 방향</a:t>
            </a:r>
          </a:p>
        </p:txBody>
      </p:sp>
      <p:cxnSp>
        <p:nvCxnSpPr>
          <p:cNvPr id="41" name="Straight Connector 5">
            <a:extLst>
              <a:ext uri="{FF2B5EF4-FFF2-40B4-BE49-F238E27FC236}">
                <a16:creationId xmlns:a16="http://schemas.microsoft.com/office/drawing/2014/main" id="{A0A9DE6D-6B22-48E6-A33E-A452984DF880}"/>
              </a:ext>
            </a:extLst>
          </p:cNvPr>
          <p:cNvCxnSpPr/>
          <p:nvPr/>
        </p:nvCxnSpPr>
        <p:spPr>
          <a:xfrm>
            <a:off x="1094491" y="2202099"/>
            <a:ext cx="5940114"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2" name="Straight Connector 22">
            <a:extLst>
              <a:ext uri="{FF2B5EF4-FFF2-40B4-BE49-F238E27FC236}">
                <a16:creationId xmlns:a16="http://schemas.microsoft.com/office/drawing/2014/main" id="{4942674B-5D59-4BB9-BF68-59237B454FE6}"/>
              </a:ext>
            </a:extLst>
          </p:cNvPr>
          <p:cNvCxnSpPr/>
          <p:nvPr/>
        </p:nvCxnSpPr>
        <p:spPr>
          <a:xfrm>
            <a:off x="1094491" y="2581827"/>
            <a:ext cx="5940114"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28" name="직사각형 27">
            <a:extLst>
              <a:ext uri="{FF2B5EF4-FFF2-40B4-BE49-F238E27FC236}">
                <a16:creationId xmlns:a16="http://schemas.microsoft.com/office/drawing/2014/main" id="{9DFF1B8B-B5CB-4466-81F8-8AA37B432180}"/>
              </a:ext>
            </a:extLst>
          </p:cNvPr>
          <p:cNvSpPr/>
          <p:nvPr/>
        </p:nvSpPr>
        <p:spPr>
          <a:xfrm>
            <a:off x="2245789" y="2701962"/>
            <a:ext cx="4788816" cy="100177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nSpc>
                <a:spcPct val="110000"/>
              </a:lnSpc>
              <a:spcAft>
                <a:spcPts val="300"/>
              </a:spcAft>
              <a:buSzPct val="80000"/>
            </a:pPr>
            <a:r>
              <a:rPr lang="ko-KR" altLang="en-US" sz="1400" spc="-50" dirty="0">
                <a:ln>
                  <a:solidFill>
                    <a:schemeClr val="tx1">
                      <a:lumMod val="50000"/>
                      <a:lumOff val="50000"/>
                      <a:alpha val="0"/>
                    </a:schemeClr>
                  </a:solidFill>
                </a:ln>
                <a:solidFill>
                  <a:schemeClr val="tx1">
                    <a:lumMod val="85000"/>
                    <a:lumOff val="15000"/>
                  </a:schemeClr>
                </a:solidFill>
              </a:rPr>
              <a:t>경영전략</a:t>
            </a:r>
            <a:r>
              <a:rPr lang="en-US" altLang="ko-KR" sz="1400" spc="-50" dirty="0">
                <a:ln>
                  <a:solidFill>
                    <a:schemeClr val="tx1">
                      <a:lumMod val="50000"/>
                      <a:lumOff val="50000"/>
                      <a:alpha val="0"/>
                    </a:schemeClr>
                  </a:solidFill>
                </a:ln>
                <a:solidFill>
                  <a:schemeClr val="tx1">
                    <a:lumMod val="85000"/>
                    <a:lumOff val="15000"/>
                  </a:schemeClr>
                </a:solidFill>
              </a:rPr>
              <a:t>, </a:t>
            </a:r>
            <a:r>
              <a:rPr lang="ko-KR" altLang="en-US" sz="1400" spc="-50" dirty="0">
                <a:ln>
                  <a:solidFill>
                    <a:schemeClr val="tx1">
                      <a:lumMod val="50000"/>
                      <a:lumOff val="50000"/>
                      <a:alpha val="0"/>
                    </a:schemeClr>
                  </a:solidFill>
                </a:ln>
                <a:solidFill>
                  <a:schemeClr val="tx1">
                    <a:lumMod val="85000"/>
                    <a:lumOff val="15000"/>
                  </a:schemeClr>
                </a:solidFill>
              </a:rPr>
              <a:t>위험관리</a:t>
            </a:r>
            <a:r>
              <a:rPr lang="en-US" altLang="ko-KR" sz="1400" spc="-50" dirty="0">
                <a:ln>
                  <a:solidFill>
                    <a:schemeClr val="tx1">
                      <a:lumMod val="50000"/>
                      <a:lumOff val="50000"/>
                      <a:alpha val="0"/>
                    </a:schemeClr>
                  </a:solidFill>
                </a:ln>
                <a:solidFill>
                  <a:schemeClr val="tx1">
                    <a:lumMod val="85000"/>
                    <a:lumOff val="15000"/>
                  </a:schemeClr>
                </a:solidFill>
              </a:rPr>
              <a:t>, </a:t>
            </a:r>
            <a:r>
              <a:rPr lang="ko-KR" altLang="en-US" sz="1400" spc="-50" dirty="0">
                <a:ln>
                  <a:solidFill>
                    <a:schemeClr val="tx1">
                      <a:lumMod val="50000"/>
                      <a:lumOff val="50000"/>
                      <a:alpha val="0"/>
                    </a:schemeClr>
                  </a:solidFill>
                </a:ln>
                <a:solidFill>
                  <a:schemeClr val="tx1">
                    <a:lumMod val="85000"/>
                    <a:lumOff val="15000"/>
                  </a:schemeClr>
                </a:solidFill>
              </a:rPr>
              <a:t>보상체계 등에서 지속가능성 검토를 추가하고 주주 및 이해관계자와의 소통을 통해 적극적인 </a:t>
            </a:r>
            <a:r>
              <a:rPr lang="en-US" altLang="ko-KR" sz="1400" spc="-50" dirty="0">
                <a:ln>
                  <a:solidFill>
                    <a:schemeClr val="tx1">
                      <a:lumMod val="50000"/>
                      <a:lumOff val="50000"/>
                      <a:alpha val="0"/>
                    </a:schemeClr>
                  </a:solidFill>
                </a:ln>
                <a:solidFill>
                  <a:schemeClr val="tx1">
                    <a:lumMod val="85000"/>
                    <a:lumOff val="15000"/>
                  </a:schemeClr>
                </a:solidFill>
              </a:rPr>
              <a:t>ESG </a:t>
            </a:r>
            <a:r>
              <a:rPr lang="ko-KR" altLang="en-US" sz="1400" spc="-50" dirty="0">
                <a:ln>
                  <a:solidFill>
                    <a:schemeClr val="tx1">
                      <a:lumMod val="50000"/>
                      <a:lumOff val="50000"/>
                      <a:alpha val="0"/>
                    </a:schemeClr>
                  </a:solidFill>
                </a:ln>
                <a:solidFill>
                  <a:schemeClr val="tx1">
                    <a:lumMod val="85000"/>
                    <a:lumOff val="15000"/>
                  </a:schemeClr>
                </a:solidFill>
              </a:rPr>
              <a:t>경영을 유도</a:t>
            </a:r>
          </a:p>
        </p:txBody>
      </p:sp>
      <p:sp>
        <p:nvSpPr>
          <p:cNvPr id="29" name="직사각형 28">
            <a:extLst>
              <a:ext uri="{FF2B5EF4-FFF2-40B4-BE49-F238E27FC236}">
                <a16:creationId xmlns:a16="http://schemas.microsoft.com/office/drawing/2014/main" id="{9F8858BE-2E79-4EAB-A78C-15F43C2D4964}"/>
              </a:ext>
            </a:extLst>
          </p:cNvPr>
          <p:cNvSpPr/>
          <p:nvPr/>
        </p:nvSpPr>
        <p:spPr>
          <a:xfrm>
            <a:off x="1092776" y="2701962"/>
            <a:ext cx="1153013" cy="100177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r>
              <a:rPr lang="en-US" altLang="ko-KR" sz="1400" b="1" dirty="0">
                <a:ln>
                  <a:solidFill>
                    <a:schemeClr val="tx1">
                      <a:lumMod val="50000"/>
                      <a:lumOff val="50000"/>
                      <a:alpha val="0"/>
                    </a:schemeClr>
                  </a:solidFill>
                </a:ln>
                <a:latin typeface="+mn-ea"/>
              </a:rPr>
              <a:t>ESG </a:t>
            </a:r>
            <a:r>
              <a:rPr lang="ko-KR" altLang="en-US" sz="1400" b="1" dirty="0">
                <a:ln>
                  <a:solidFill>
                    <a:schemeClr val="tx1">
                      <a:lumMod val="50000"/>
                      <a:lumOff val="50000"/>
                      <a:alpha val="0"/>
                    </a:schemeClr>
                  </a:solidFill>
                </a:ln>
                <a:latin typeface="+mn-ea"/>
              </a:rPr>
              <a:t>경영 관점 도입</a:t>
            </a:r>
          </a:p>
        </p:txBody>
      </p:sp>
      <p:sp>
        <p:nvSpPr>
          <p:cNvPr id="34" name="TextBox 44">
            <a:extLst>
              <a:ext uri="{FF2B5EF4-FFF2-40B4-BE49-F238E27FC236}">
                <a16:creationId xmlns:a16="http://schemas.microsoft.com/office/drawing/2014/main" id="{4C44792A-57CD-40BD-8494-29EA15A8C36B}"/>
              </a:ext>
            </a:extLst>
          </p:cNvPr>
          <p:cNvSpPr txBox="1"/>
          <p:nvPr/>
        </p:nvSpPr>
        <p:spPr>
          <a:xfrm>
            <a:off x="7743616" y="2492231"/>
            <a:ext cx="456019" cy="295466"/>
          </a:xfrm>
          <a:prstGeom prst="rect">
            <a:avLst/>
          </a:prstGeom>
        </p:spPr>
        <p:txBody>
          <a:bodyPr wrap="square" lIns="0" tIns="0" rIns="0" bIns="0"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r>
              <a:rPr lang="en-US" altLang="ko-KR" sz="1600" spc="0"/>
              <a:t>3</a:t>
            </a:r>
            <a:r>
              <a:rPr lang="ko-KR" altLang="en-US" sz="1600" spc="0" dirty="0"/>
              <a:t>월</a:t>
            </a:r>
            <a:endParaRPr lang="en-US" altLang="ko-KR" sz="1600" spc="0" dirty="0"/>
          </a:p>
        </p:txBody>
      </p:sp>
      <p:sp>
        <p:nvSpPr>
          <p:cNvPr id="35" name="TextBox 45">
            <a:extLst>
              <a:ext uri="{FF2B5EF4-FFF2-40B4-BE49-F238E27FC236}">
                <a16:creationId xmlns:a16="http://schemas.microsoft.com/office/drawing/2014/main" id="{4C44792A-57CD-40BD-8494-29EA15A8C36B}"/>
              </a:ext>
            </a:extLst>
          </p:cNvPr>
          <p:cNvSpPr txBox="1"/>
          <p:nvPr/>
        </p:nvSpPr>
        <p:spPr>
          <a:xfrm>
            <a:off x="7743616" y="3699984"/>
            <a:ext cx="456019" cy="266291"/>
          </a:xfrm>
          <a:prstGeom prst="rect">
            <a:avLst/>
          </a:prstGeom>
        </p:spPr>
        <p:txBody>
          <a:bodyPr wrap="square" lIns="0" tIns="0" rIns="0" bIns="0"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r>
              <a:rPr lang="en-US" altLang="ko-KR" sz="1600" spc="0" dirty="0"/>
              <a:t>4</a:t>
            </a:r>
            <a:r>
              <a:rPr lang="ko-KR" altLang="en-US" sz="1600" spc="0" dirty="0"/>
              <a:t>월</a:t>
            </a:r>
            <a:endParaRPr lang="en-US" altLang="ko-KR" sz="1600" spc="0" dirty="0"/>
          </a:p>
        </p:txBody>
      </p:sp>
      <p:sp>
        <p:nvSpPr>
          <p:cNvPr id="36" name="TextBox 46">
            <a:extLst>
              <a:ext uri="{FF2B5EF4-FFF2-40B4-BE49-F238E27FC236}">
                <a16:creationId xmlns:a16="http://schemas.microsoft.com/office/drawing/2014/main" id="{4C44792A-57CD-40BD-8494-29EA15A8C36B}"/>
              </a:ext>
            </a:extLst>
          </p:cNvPr>
          <p:cNvSpPr txBox="1"/>
          <p:nvPr/>
        </p:nvSpPr>
        <p:spPr>
          <a:xfrm>
            <a:off x="7743616" y="4907737"/>
            <a:ext cx="456019" cy="266291"/>
          </a:xfrm>
          <a:prstGeom prst="rect">
            <a:avLst/>
          </a:prstGeom>
        </p:spPr>
        <p:txBody>
          <a:bodyPr wrap="square" lIns="0" tIns="0" rIns="0" bIns="0"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r>
              <a:rPr lang="en-US" altLang="ko-KR" sz="1600" spc="0" dirty="0"/>
              <a:t>4</a:t>
            </a:r>
            <a:r>
              <a:rPr lang="ko-KR" altLang="en-US" sz="1600" spc="0" dirty="0"/>
              <a:t>월</a:t>
            </a:r>
            <a:endParaRPr lang="en-US" altLang="ko-KR" sz="1600" spc="0" dirty="0"/>
          </a:p>
        </p:txBody>
      </p:sp>
      <p:sp>
        <p:nvSpPr>
          <p:cNvPr id="44" name="TextBox 43">
            <a:extLst>
              <a:ext uri="{FF2B5EF4-FFF2-40B4-BE49-F238E27FC236}">
                <a16:creationId xmlns:a16="http://schemas.microsoft.com/office/drawing/2014/main" id="{238CCC03-410C-4F75-9DA1-CFC834AD0056}"/>
              </a:ext>
            </a:extLst>
          </p:cNvPr>
          <p:cNvSpPr txBox="1"/>
          <p:nvPr/>
        </p:nvSpPr>
        <p:spPr>
          <a:xfrm>
            <a:off x="999456" y="1535199"/>
            <a:ext cx="9712085" cy="523220"/>
          </a:xfrm>
          <a:prstGeom prst="rect">
            <a:avLst/>
          </a:prstGeom>
          <a:noFill/>
        </p:spPr>
        <p:txBody>
          <a:bodyPr wrap="square">
            <a:spAutoFit/>
          </a:bodyPr>
          <a:lstStyle/>
          <a:p>
            <a:r>
              <a:rPr lang="ko-KR" altLang="en-US" sz="1400" b="0" spc="0" dirty="0"/>
              <a:t>한국기업지배구조원은 국제적인 환경변화를 반영하고 모범규준의 활용도를 높이기 위하여 기존 환경</a:t>
            </a:r>
            <a:r>
              <a:rPr lang="en-US" altLang="ko-KR" sz="1400" b="0" spc="0" dirty="0"/>
              <a:t>, </a:t>
            </a:r>
            <a:r>
              <a:rPr lang="ko-KR" altLang="en-US" sz="1400" b="0" spc="0" dirty="0"/>
              <a:t>사회</a:t>
            </a:r>
            <a:r>
              <a:rPr lang="en-US" altLang="ko-KR" sz="1400" b="0" spc="0" dirty="0"/>
              <a:t>, </a:t>
            </a:r>
            <a:r>
              <a:rPr lang="ko-KR" altLang="en-US" sz="1400" b="0" spc="0" dirty="0"/>
              <a:t>지배구조 모범규준을 개정하여 </a:t>
            </a:r>
            <a:r>
              <a:rPr lang="en-US" altLang="ko-KR" sz="1400" b="0" spc="0" dirty="0"/>
              <a:t>2021</a:t>
            </a:r>
            <a:r>
              <a:rPr lang="ko-KR" altLang="en-US" sz="1400" b="0" spc="0" dirty="0"/>
              <a:t>년 </a:t>
            </a:r>
            <a:r>
              <a:rPr lang="en-US" altLang="ko-KR" sz="1400" b="0" spc="0" dirty="0"/>
              <a:t>4</a:t>
            </a:r>
            <a:r>
              <a:rPr lang="ko-KR" altLang="en-US" sz="1400" b="0" spc="0" dirty="0"/>
              <a:t>월에 발표</a:t>
            </a:r>
            <a:endParaRPr lang="en-US" altLang="ko-KR" sz="1400" b="0" spc="0" dirty="0"/>
          </a:p>
        </p:txBody>
      </p:sp>
      <p:sp>
        <p:nvSpPr>
          <p:cNvPr id="23" name="직사각형 22">
            <a:extLst>
              <a:ext uri="{FF2B5EF4-FFF2-40B4-BE49-F238E27FC236}">
                <a16:creationId xmlns:a16="http://schemas.microsoft.com/office/drawing/2014/main" id="{279E1D81-7436-433F-8A07-CDA4C818E53E}"/>
              </a:ext>
            </a:extLst>
          </p:cNvPr>
          <p:cNvSpPr/>
          <p:nvPr/>
        </p:nvSpPr>
        <p:spPr>
          <a:xfrm>
            <a:off x="751632" y="1085737"/>
            <a:ext cx="8928992" cy="369332"/>
          </a:xfrm>
          <a:prstGeom prst="rect">
            <a:avLst/>
          </a:prstGeom>
        </p:spPr>
        <p:txBody>
          <a:bodyPr wrap="square">
            <a:spAutoFit/>
          </a:bodyPr>
          <a:lstStyle/>
          <a:p>
            <a:pPr>
              <a:defRPr/>
            </a:pPr>
            <a:r>
              <a:rPr lang="ko-KR" altLang="en-US" b="1" kern="0" dirty="0">
                <a:solidFill>
                  <a:srgbClr val="000000"/>
                </a:solidFill>
                <a:latin typeface="휴먼명조"/>
                <a:ea typeface="휴먼명조"/>
              </a:rPr>
              <a:t>□ </a:t>
            </a:r>
            <a:r>
              <a:rPr lang="ko-KR" altLang="en-US" b="1" kern="0" dirty="0">
                <a:solidFill>
                  <a:srgbClr val="000000"/>
                </a:solidFill>
                <a:latin typeface="+mj-lt"/>
                <a:ea typeface="휴먼명조"/>
              </a:rPr>
              <a:t>한국기업지배구조원</a:t>
            </a:r>
            <a:endParaRPr lang="ko-KR" altLang="en-US" b="1" dirty="0">
              <a:solidFill>
                <a:srgbClr val="FF0000"/>
              </a:solidFill>
              <a:latin typeface="+mj-lt"/>
            </a:endParaRPr>
          </a:p>
        </p:txBody>
      </p:sp>
      <p:cxnSp>
        <p:nvCxnSpPr>
          <p:cNvPr id="24" name="직선 연결선 23">
            <a:extLst>
              <a:ext uri="{FF2B5EF4-FFF2-40B4-BE49-F238E27FC236}">
                <a16:creationId xmlns:a16="http://schemas.microsoft.com/office/drawing/2014/main" id="{5081DD9D-BEAD-484A-A874-3BD0E668B175}"/>
              </a:ext>
            </a:extLst>
          </p:cNvPr>
          <p:cNvCxnSpPr>
            <a:cxnSpLocks/>
          </p:cNvCxnSpPr>
          <p:nvPr/>
        </p:nvCxnSpPr>
        <p:spPr>
          <a:xfrm flipH="1">
            <a:off x="2705100" y="588203"/>
            <a:ext cx="8794750" cy="30827"/>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723047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슬라이드 번호 개체 틀 3">
            <a:extLst>
              <a:ext uri="{FF2B5EF4-FFF2-40B4-BE49-F238E27FC236}">
                <a16:creationId xmlns:a16="http://schemas.microsoft.com/office/drawing/2014/main" id="{DEF13E79-61E3-4454-B0F5-D862567F80FC}"/>
              </a:ext>
            </a:extLst>
          </p:cNvPr>
          <p:cNvSpPr>
            <a:spLocks noGrp="1"/>
          </p:cNvSpPr>
          <p:nvPr>
            <p:ph type="sldNum" sz="quarter" idx="12"/>
          </p:nvPr>
        </p:nvSpPr>
        <p:spPr>
          <a:xfrm>
            <a:off x="8610600" y="6356350"/>
            <a:ext cx="2743200" cy="365125"/>
          </a:xfrm>
        </p:spPr>
        <p:txBody>
          <a:bodyPr/>
          <a:lstStyle/>
          <a:p>
            <a:fld id="{742C9348-5ACF-40B9-901F-7F0003B996B9}" type="slidenum">
              <a:rPr lang="ko-KR" altLang="en-US" smtClean="0"/>
              <a:t>54</a:t>
            </a:fld>
            <a:endParaRPr lang="ko-KR" altLang="en-US" dirty="0"/>
          </a:p>
        </p:txBody>
      </p:sp>
      <p:sp>
        <p:nvSpPr>
          <p:cNvPr id="21" name="직사각형 20">
            <a:extLst>
              <a:ext uri="{FF2B5EF4-FFF2-40B4-BE49-F238E27FC236}">
                <a16:creationId xmlns:a16="http://schemas.microsoft.com/office/drawing/2014/main" id="{1353836F-B0BF-408A-9ECA-4BAF89DFC538}"/>
              </a:ext>
            </a:extLst>
          </p:cNvPr>
          <p:cNvSpPr/>
          <p:nvPr/>
        </p:nvSpPr>
        <p:spPr>
          <a:xfrm>
            <a:off x="929470" y="303295"/>
            <a:ext cx="4094216" cy="454292"/>
          </a:xfrm>
          <a:prstGeom prst="rect">
            <a:avLst/>
          </a:prstGeom>
        </p:spPr>
        <p:txBody>
          <a:bodyPr wrap="square">
            <a:spAutoFit/>
          </a:bodyPr>
          <a:lstStyle/>
          <a:p>
            <a:pPr>
              <a:lnSpc>
                <a:spcPct val="150000"/>
              </a:lnSpc>
            </a:pPr>
            <a:r>
              <a:rPr lang="ko-KR" altLang="en-US" b="1" dirty="0">
                <a:latin typeface="+mn-ea"/>
                <a:cs typeface="Times New Roman" pitchFamily="18" charset="0"/>
              </a:rPr>
              <a:t>정책당국</a:t>
            </a:r>
          </a:p>
        </p:txBody>
      </p:sp>
      <p:sp>
        <p:nvSpPr>
          <p:cNvPr id="22" name="직사각형 21">
            <a:extLst>
              <a:ext uri="{FF2B5EF4-FFF2-40B4-BE49-F238E27FC236}">
                <a16:creationId xmlns:a16="http://schemas.microsoft.com/office/drawing/2014/main" id="{F140986D-4E74-4C9F-B86D-ECBB45CB4F38}"/>
              </a:ext>
            </a:extLst>
          </p:cNvPr>
          <p:cNvSpPr/>
          <p:nvPr/>
        </p:nvSpPr>
        <p:spPr>
          <a:xfrm>
            <a:off x="503808" y="208614"/>
            <a:ext cx="495649" cy="585288"/>
          </a:xfrm>
          <a:prstGeom prst="rect">
            <a:avLst/>
          </a:prstGeom>
        </p:spPr>
        <p:txBody>
          <a:bodyPr wrap="none">
            <a:spAutoFit/>
          </a:bodyPr>
          <a:lstStyle/>
          <a:p>
            <a:pPr>
              <a:lnSpc>
                <a:spcPct val="150000"/>
              </a:lnSpc>
            </a:pPr>
            <a:r>
              <a:rPr lang="en-US" altLang="ko-KR" sz="2426" b="1" dirty="0">
                <a:solidFill>
                  <a:schemeClr val="bg1">
                    <a:lumMod val="75000"/>
                  </a:schemeClr>
                </a:solidFill>
                <a:latin typeface="Times New Roman" pitchFamily="18" charset="0"/>
                <a:ea typeface="맑은 고딕" pitchFamily="50" charset="-127"/>
                <a:cs typeface="Times New Roman" pitchFamily="18" charset="0"/>
              </a:rPr>
              <a:t>0</a:t>
            </a:r>
            <a:r>
              <a:rPr lang="en-US" altLang="ko-KR" sz="2426" b="1" dirty="0">
                <a:solidFill>
                  <a:srgbClr val="C00000"/>
                </a:solidFill>
                <a:latin typeface="Times New Roman" pitchFamily="18" charset="0"/>
                <a:ea typeface="맑은 고딕" pitchFamily="50" charset="-127"/>
                <a:cs typeface="Times New Roman" pitchFamily="18" charset="0"/>
              </a:rPr>
              <a:t>3</a:t>
            </a:r>
          </a:p>
        </p:txBody>
      </p:sp>
      <p:sp>
        <p:nvSpPr>
          <p:cNvPr id="25" name="직사각형 24">
            <a:extLst>
              <a:ext uri="{FF2B5EF4-FFF2-40B4-BE49-F238E27FC236}">
                <a16:creationId xmlns:a16="http://schemas.microsoft.com/office/drawing/2014/main" id="{6DD7903B-86D9-402A-B40A-961FE2FD2114}"/>
              </a:ext>
            </a:extLst>
          </p:cNvPr>
          <p:cNvSpPr/>
          <p:nvPr/>
        </p:nvSpPr>
        <p:spPr>
          <a:xfrm>
            <a:off x="1151857" y="1486592"/>
            <a:ext cx="4271570" cy="381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altLang="ko-KR" sz="1600" b="1" dirty="0">
                <a:ln>
                  <a:solidFill>
                    <a:schemeClr val="accent1">
                      <a:alpha val="0"/>
                    </a:schemeClr>
                  </a:solidFill>
                </a:ln>
                <a:solidFill>
                  <a:srgbClr val="C00000"/>
                </a:solidFill>
                <a:latin typeface="맑은 고딕" panose="020B0503020000020004" pitchFamily="50" charset="-127"/>
              </a:rPr>
              <a:t>As-Is</a:t>
            </a:r>
            <a:endParaRPr lang="ko-KR" altLang="en-US" sz="1600" b="1" dirty="0">
              <a:ln>
                <a:solidFill>
                  <a:schemeClr val="accent1">
                    <a:alpha val="0"/>
                  </a:schemeClr>
                </a:solidFill>
              </a:ln>
              <a:solidFill>
                <a:srgbClr val="C00000"/>
              </a:solidFill>
              <a:latin typeface="맑은 고딕" panose="020B0503020000020004" pitchFamily="50" charset="-127"/>
            </a:endParaRPr>
          </a:p>
        </p:txBody>
      </p:sp>
      <p:cxnSp>
        <p:nvCxnSpPr>
          <p:cNvPr id="26" name="Straight Connector 5">
            <a:extLst>
              <a:ext uri="{FF2B5EF4-FFF2-40B4-BE49-F238E27FC236}">
                <a16:creationId xmlns:a16="http://schemas.microsoft.com/office/drawing/2014/main" id="{0D5ADC20-A41D-47B2-A38C-38455C20B216}"/>
              </a:ext>
            </a:extLst>
          </p:cNvPr>
          <p:cNvCxnSpPr/>
          <p:nvPr/>
        </p:nvCxnSpPr>
        <p:spPr>
          <a:xfrm>
            <a:off x="1151857" y="1486592"/>
            <a:ext cx="4271570"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3" name="Straight Connector 22">
            <a:extLst>
              <a:ext uri="{FF2B5EF4-FFF2-40B4-BE49-F238E27FC236}">
                <a16:creationId xmlns:a16="http://schemas.microsoft.com/office/drawing/2014/main" id="{232BC28E-4379-48CC-B359-4DB4C2260A33}"/>
              </a:ext>
            </a:extLst>
          </p:cNvPr>
          <p:cNvCxnSpPr/>
          <p:nvPr/>
        </p:nvCxnSpPr>
        <p:spPr>
          <a:xfrm>
            <a:off x="1151857" y="1866320"/>
            <a:ext cx="4271570"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46" name="직사각형 45">
            <a:extLst>
              <a:ext uri="{FF2B5EF4-FFF2-40B4-BE49-F238E27FC236}">
                <a16:creationId xmlns:a16="http://schemas.microsoft.com/office/drawing/2014/main" id="{B4C8EA69-9B37-4A51-93DB-4D8384190BD1}"/>
              </a:ext>
            </a:extLst>
          </p:cNvPr>
          <p:cNvSpPr/>
          <p:nvPr/>
        </p:nvSpPr>
        <p:spPr>
          <a:xfrm>
            <a:off x="5913261" y="1486592"/>
            <a:ext cx="4706445" cy="381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altLang="ko-KR" sz="1600" b="1" dirty="0">
                <a:ln>
                  <a:solidFill>
                    <a:schemeClr val="accent1">
                      <a:alpha val="0"/>
                    </a:schemeClr>
                  </a:solidFill>
                </a:ln>
                <a:solidFill>
                  <a:srgbClr val="C00000"/>
                </a:solidFill>
                <a:latin typeface="맑은 고딕" panose="020B0503020000020004" pitchFamily="50" charset="-127"/>
              </a:rPr>
              <a:t>To-Be</a:t>
            </a:r>
            <a:endParaRPr lang="ko-KR" altLang="en-US" sz="1600" b="1" dirty="0">
              <a:ln>
                <a:solidFill>
                  <a:schemeClr val="accent1">
                    <a:alpha val="0"/>
                  </a:schemeClr>
                </a:solidFill>
              </a:ln>
              <a:solidFill>
                <a:srgbClr val="C00000"/>
              </a:solidFill>
              <a:latin typeface="맑은 고딕" panose="020B0503020000020004" pitchFamily="50" charset="-127"/>
            </a:endParaRPr>
          </a:p>
        </p:txBody>
      </p:sp>
      <p:cxnSp>
        <p:nvCxnSpPr>
          <p:cNvPr id="47" name="Straight Connector 5">
            <a:extLst>
              <a:ext uri="{FF2B5EF4-FFF2-40B4-BE49-F238E27FC236}">
                <a16:creationId xmlns:a16="http://schemas.microsoft.com/office/drawing/2014/main" id="{595D2ED0-F4DC-422D-8F2B-6D4054C6DB9F}"/>
              </a:ext>
            </a:extLst>
          </p:cNvPr>
          <p:cNvCxnSpPr>
            <a:cxnSpLocks/>
          </p:cNvCxnSpPr>
          <p:nvPr/>
        </p:nvCxnSpPr>
        <p:spPr>
          <a:xfrm>
            <a:off x="5913262" y="1486592"/>
            <a:ext cx="4706445"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8" name="Straight Connector 22">
            <a:extLst>
              <a:ext uri="{FF2B5EF4-FFF2-40B4-BE49-F238E27FC236}">
                <a16:creationId xmlns:a16="http://schemas.microsoft.com/office/drawing/2014/main" id="{3B1E81F1-57C1-464F-AD5A-87DC09FA8E2C}"/>
              </a:ext>
            </a:extLst>
          </p:cNvPr>
          <p:cNvCxnSpPr>
            <a:cxnSpLocks/>
          </p:cNvCxnSpPr>
          <p:nvPr/>
        </p:nvCxnSpPr>
        <p:spPr>
          <a:xfrm>
            <a:off x="5913262" y="1866320"/>
            <a:ext cx="4706445"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graphicFrame>
        <p:nvGraphicFramePr>
          <p:cNvPr id="49" name="표 48">
            <a:extLst>
              <a:ext uri="{FF2B5EF4-FFF2-40B4-BE49-F238E27FC236}">
                <a16:creationId xmlns:a16="http://schemas.microsoft.com/office/drawing/2014/main" id="{209A75FB-0F23-4EEC-B76F-D69D86EE5521}"/>
              </a:ext>
            </a:extLst>
          </p:cNvPr>
          <p:cNvGraphicFramePr>
            <a:graphicFrameLocks noGrp="1"/>
          </p:cNvGraphicFramePr>
          <p:nvPr>
            <p:extLst>
              <p:ext uri="{D42A27DB-BD31-4B8C-83A1-F6EECF244321}">
                <p14:modId xmlns:p14="http://schemas.microsoft.com/office/powerpoint/2010/main" val="2623575497"/>
              </p:ext>
            </p:extLst>
          </p:nvPr>
        </p:nvGraphicFramePr>
        <p:xfrm>
          <a:off x="1151858" y="1941197"/>
          <a:ext cx="4271570" cy="4405456"/>
        </p:xfrm>
        <a:graphic>
          <a:graphicData uri="http://schemas.openxmlformats.org/drawingml/2006/table">
            <a:tbl>
              <a:tblPr firstRow="1" bandRow="1">
                <a:tableStyleId>{5C22544A-7EE6-4342-B048-85BDC9FD1C3A}</a:tableStyleId>
              </a:tblPr>
              <a:tblGrid>
                <a:gridCol w="1601887">
                  <a:extLst>
                    <a:ext uri="{9D8B030D-6E8A-4147-A177-3AD203B41FA5}">
                      <a16:colId xmlns:a16="http://schemas.microsoft.com/office/drawing/2014/main" val="1211828786"/>
                    </a:ext>
                  </a:extLst>
                </a:gridCol>
                <a:gridCol w="2669683">
                  <a:extLst>
                    <a:ext uri="{9D8B030D-6E8A-4147-A177-3AD203B41FA5}">
                      <a16:colId xmlns:a16="http://schemas.microsoft.com/office/drawing/2014/main" val="4071179417"/>
                    </a:ext>
                  </a:extLst>
                </a:gridCol>
              </a:tblGrid>
              <a:tr h="275341">
                <a:tc>
                  <a:txBody>
                    <a:bodyPr/>
                    <a:lstStyle/>
                    <a:p>
                      <a:pPr algn="ctr" latinLnBrk="1"/>
                      <a:r>
                        <a:rPr lang="ko-KR" altLang="en-US" sz="1100" dirty="0" err="1">
                          <a:latin typeface="+mn-lt"/>
                        </a:rPr>
                        <a:t>대분류</a:t>
                      </a:r>
                      <a:r>
                        <a:rPr lang="ko-KR" altLang="en-US" sz="1100" dirty="0">
                          <a:latin typeface="+mn-lt"/>
                        </a:rPr>
                        <a:t> </a:t>
                      </a:r>
                    </a:p>
                  </a:txBody>
                  <a:tcPr>
                    <a:solidFill>
                      <a:srgbClr val="C00000"/>
                    </a:solidFill>
                  </a:tcPr>
                </a:tc>
                <a:tc>
                  <a:txBody>
                    <a:bodyPr/>
                    <a:lstStyle/>
                    <a:p>
                      <a:pPr algn="ctr" latinLnBrk="1"/>
                      <a:r>
                        <a:rPr lang="ko-KR" altLang="en-US" sz="1100" dirty="0">
                          <a:latin typeface="+mn-lt"/>
                        </a:rPr>
                        <a:t>중분류</a:t>
                      </a:r>
                    </a:p>
                  </a:txBody>
                  <a:tcPr>
                    <a:solidFill>
                      <a:srgbClr val="C00000"/>
                    </a:solidFill>
                  </a:tcPr>
                </a:tc>
                <a:extLst>
                  <a:ext uri="{0D108BD9-81ED-4DB2-BD59-A6C34878D82A}">
                    <a16:rowId xmlns:a16="http://schemas.microsoft.com/office/drawing/2014/main" val="1534298258"/>
                  </a:ext>
                </a:extLst>
              </a:tr>
              <a:tr h="275341">
                <a:tc rowSpan="5">
                  <a:txBody>
                    <a:bodyPr/>
                    <a:lstStyle/>
                    <a:p>
                      <a:pPr latinLnBrk="1"/>
                      <a:r>
                        <a:rPr lang="en-US" altLang="ko-KR" sz="1000" dirty="0">
                          <a:latin typeface="+mn-lt"/>
                        </a:rPr>
                        <a:t>I. </a:t>
                      </a:r>
                      <a:r>
                        <a:rPr lang="ko-KR" altLang="en-US" sz="1000" dirty="0">
                          <a:latin typeface="+mn-lt"/>
                        </a:rPr>
                        <a:t>환경경영계획</a:t>
                      </a:r>
                    </a:p>
                  </a:txBody>
                  <a:tcPr anchor="ctr">
                    <a:solidFill>
                      <a:schemeClr val="bg1">
                        <a:lumMod val="95000"/>
                      </a:schemeClr>
                    </a:solidFill>
                  </a:tcPr>
                </a:tc>
                <a:tc>
                  <a:txBody>
                    <a:bodyPr/>
                    <a:lstStyle/>
                    <a:p>
                      <a:pPr latinLnBrk="1"/>
                      <a:r>
                        <a:rPr lang="en-US" altLang="ko-KR" sz="1000" dirty="0">
                          <a:latin typeface="+mn-lt"/>
                        </a:rPr>
                        <a:t>1. </a:t>
                      </a:r>
                      <a:r>
                        <a:rPr lang="ko-KR" altLang="en-US" sz="1000" dirty="0">
                          <a:latin typeface="+mn-lt"/>
                        </a:rPr>
                        <a:t>최고경영자 실천의지</a:t>
                      </a:r>
                    </a:p>
                  </a:txBody>
                  <a:tcPr>
                    <a:solidFill>
                      <a:schemeClr val="bg1">
                        <a:lumMod val="95000"/>
                      </a:schemeClr>
                    </a:solidFill>
                  </a:tcPr>
                </a:tc>
                <a:extLst>
                  <a:ext uri="{0D108BD9-81ED-4DB2-BD59-A6C34878D82A}">
                    <a16:rowId xmlns:a16="http://schemas.microsoft.com/office/drawing/2014/main" val="2656870995"/>
                  </a:ext>
                </a:extLst>
              </a:tr>
              <a:tr h="275341">
                <a:tc vMerge="1">
                  <a:txBody>
                    <a:bodyPr/>
                    <a:lstStyle/>
                    <a:p>
                      <a:pPr latinLnBrk="1"/>
                      <a:endParaRPr lang="ko-KR" altLang="en-US" sz="1200" dirty="0">
                        <a:latin typeface="+mn-lt"/>
                      </a:endParaRPr>
                    </a:p>
                  </a:txBody>
                  <a:tcPr/>
                </a:tc>
                <a:tc>
                  <a:txBody>
                    <a:bodyPr/>
                    <a:lstStyle/>
                    <a:p>
                      <a:pPr latinLnBrk="1"/>
                      <a:r>
                        <a:rPr lang="en-US" altLang="ko-KR" sz="1000" dirty="0">
                          <a:latin typeface="+mn-lt"/>
                        </a:rPr>
                        <a:t>2. </a:t>
                      </a:r>
                      <a:r>
                        <a:rPr lang="ko-KR" altLang="en-US" sz="1000" dirty="0">
                          <a:latin typeface="+mn-lt"/>
                        </a:rPr>
                        <a:t>환경경영 전략과 방침</a:t>
                      </a:r>
                    </a:p>
                  </a:txBody>
                  <a:tcPr>
                    <a:solidFill>
                      <a:schemeClr val="bg1">
                        <a:lumMod val="95000"/>
                      </a:schemeClr>
                    </a:solidFill>
                  </a:tcPr>
                </a:tc>
                <a:extLst>
                  <a:ext uri="{0D108BD9-81ED-4DB2-BD59-A6C34878D82A}">
                    <a16:rowId xmlns:a16="http://schemas.microsoft.com/office/drawing/2014/main" val="40319030"/>
                  </a:ext>
                </a:extLst>
              </a:tr>
              <a:tr h="275341">
                <a:tc vMerge="1">
                  <a:txBody>
                    <a:bodyPr/>
                    <a:lstStyle/>
                    <a:p>
                      <a:pPr latinLnBrk="1"/>
                      <a:endParaRPr lang="ko-KR" altLang="en-US" sz="1200" dirty="0">
                        <a:latin typeface="+mn-lt"/>
                      </a:endParaRPr>
                    </a:p>
                  </a:txBody>
                  <a:tcPr/>
                </a:tc>
                <a:tc>
                  <a:txBody>
                    <a:bodyPr/>
                    <a:lstStyle/>
                    <a:p>
                      <a:pPr latinLnBrk="1"/>
                      <a:r>
                        <a:rPr lang="en-US" altLang="ko-KR" sz="1000" dirty="0">
                          <a:latin typeface="+mn-lt"/>
                        </a:rPr>
                        <a:t>3. </a:t>
                      </a:r>
                      <a:r>
                        <a:rPr lang="ko-KR" altLang="en-US" sz="1000" dirty="0" err="1">
                          <a:latin typeface="+mn-lt"/>
                        </a:rPr>
                        <a:t>환경목표</a:t>
                      </a:r>
                      <a:r>
                        <a:rPr lang="ko-KR" altLang="en-US" sz="1000" dirty="0">
                          <a:latin typeface="+mn-lt"/>
                        </a:rPr>
                        <a:t> 및 계획수립</a:t>
                      </a:r>
                    </a:p>
                  </a:txBody>
                  <a:tcPr>
                    <a:solidFill>
                      <a:schemeClr val="bg1">
                        <a:lumMod val="95000"/>
                      </a:schemeClr>
                    </a:solidFill>
                  </a:tcPr>
                </a:tc>
                <a:extLst>
                  <a:ext uri="{0D108BD9-81ED-4DB2-BD59-A6C34878D82A}">
                    <a16:rowId xmlns:a16="http://schemas.microsoft.com/office/drawing/2014/main" val="2640708804"/>
                  </a:ext>
                </a:extLst>
              </a:tr>
              <a:tr h="275341">
                <a:tc vMerge="1">
                  <a:txBody>
                    <a:bodyPr/>
                    <a:lstStyle/>
                    <a:p>
                      <a:pPr latinLnBrk="1"/>
                      <a:endParaRPr lang="ko-KR" altLang="en-US" sz="1200" dirty="0">
                        <a:latin typeface="+mn-lt"/>
                      </a:endParaRPr>
                    </a:p>
                  </a:txBody>
                  <a:tcPr/>
                </a:tc>
                <a:tc>
                  <a:txBody>
                    <a:bodyPr/>
                    <a:lstStyle/>
                    <a:p>
                      <a:pPr latinLnBrk="1"/>
                      <a:r>
                        <a:rPr lang="en-US" altLang="ko-KR" sz="1000" dirty="0">
                          <a:latin typeface="+mn-lt"/>
                        </a:rPr>
                        <a:t>4. </a:t>
                      </a:r>
                      <a:r>
                        <a:rPr lang="ko-KR" altLang="en-US" sz="1000" dirty="0">
                          <a:latin typeface="+mn-lt"/>
                        </a:rPr>
                        <a:t>환경친화적 조직문화</a:t>
                      </a:r>
                    </a:p>
                  </a:txBody>
                  <a:tcPr>
                    <a:solidFill>
                      <a:schemeClr val="bg1">
                        <a:lumMod val="95000"/>
                      </a:schemeClr>
                    </a:solidFill>
                  </a:tcPr>
                </a:tc>
                <a:extLst>
                  <a:ext uri="{0D108BD9-81ED-4DB2-BD59-A6C34878D82A}">
                    <a16:rowId xmlns:a16="http://schemas.microsoft.com/office/drawing/2014/main" val="2741281072"/>
                  </a:ext>
                </a:extLst>
              </a:tr>
              <a:tr h="275341">
                <a:tc vMerge="1">
                  <a:txBody>
                    <a:bodyPr/>
                    <a:lstStyle/>
                    <a:p>
                      <a:pPr latinLnBrk="1"/>
                      <a:endParaRPr lang="ko-KR" altLang="en-US" sz="1200" dirty="0">
                        <a:latin typeface="+mn-lt"/>
                      </a:endParaRPr>
                    </a:p>
                  </a:txBody>
                  <a:tcPr/>
                </a:tc>
                <a:tc>
                  <a:txBody>
                    <a:bodyPr/>
                    <a:lstStyle/>
                    <a:p>
                      <a:pPr latinLnBrk="1"/>
                      <a:r>
                        <a:rPr lang="en-US" altLang="ko-KR" sz="1000" dirty="0">
                          <a:latin typeface="+mn-lt"/>
                        </a:rPr>
                        <a:t>5. </a:t>
                      </a:r>
                      <a:r>
                        <a:rPr lang="ko-KR" altLang="en-US" sz="1000" dirty="0">
                          <a:latin typeface="+mn-lt"/>
                        </a:rPr>
                        <a:t>환경친화적 조직체계</a:t>
                      </a:r>
                    </a:p>
                  </a:txBody>
                  <a:tcPr>
                    <a:solidFill>
                      <a:schemeClr val="bg1">
                        <a:lumMod val="95000"/>
                      </a:schemeClr>
                    </a:solidFill>
                  </a:tcPr>
                </a:tc>
                <a:extLst>
                  <a:ext uri="{0D108BD9-81ED-4DB2-BD59-A6C34878D82A}">
                    <a16:rowId xmlns:a16="http://schemas.microsoft.com/office/drawing/2014/main" val="3817531768"/>
                  </a:ext>
                </a:extLst>
              </a:tr>
              <a:tr h="275341">
                <a:tc rowSpan="4">
                  <a:txBody>
                    <a:bodyPr/>
                    <a:lstStyle/>
                    <a:p>
                      <a:pPr latinLnBrk="1"/>
                      <a:r>
                        <a:rPr lang="en-US" altLang="ko-KR" sz="1000" dirty="0">
                          <a:latin typeface="+mn-lt"/>
                        </a:rPr>
                        <a:t>II. </a:t>
                      </a:r>
                      <a:r>
                        <a:rPr lang="ko-KR" altLang="en-US" sz="1000" dirty="0">
                          <a:latin typeface="+mn-lt"/>
                        </a:rPr>
                        <a:t>환경경영실행</a:t>
                      </a:r>
                    </a:p>
                  </a:txBody>
                  <a:tcPr anchor="ctr">
                    <a:solidFill>
                      <a:schemeClr val="bg1">
                        <a:lumMod val="95000"/>
                      </a:schemeClr>
                    </a:solidFill>
                  </a:tcPr>
                </a:tc>
                <a:tc>
                  <a:txBody>
                    <a:bodyPr/>
                    <a:lstStyle/>
                    <a:p>
                      <a:pPr latinLnBrk="1"/>
                      <a:r>
                        <a:rPr lang="en-US" altLang="ko-KR" sz="1000" dirty="0">
                          <a:latin typeface="+mn-lt"/>
                        </a:rPr>
                        <a:t>1. </a:t>
                      </a:r>
                      <a:r>
                        <a:rPr lang="ko-KR" altLang="en-US" sz="1000" dirty="0">
                          <a:latin typeface="+mn-lt"/>
                        </a:rPr>
                        <a:t>환경친화적 생산</a:t>
                      </a:r>
                    </a:p>
                  </a:txBody>
                  <a:tcPr>
                    <a:solidFill>
                      <a:schemeClr val="bg1">
                        <a:lumMod val="95000"/>
                      </a:schemeClr>
                    </a:solidFill>
                  </a:tcPr>
                </a:tc>
                <a:extLst>
                  <a:ext uri="{0D108BD9-81ED-4DB2-BD59-A6C34878D82A}">
                    <a16:rowId xmlns:a16="http://schemas.microsoft.com/office/drawing/2014/main" val="3451327190"/>
                  </a:ext>
                </a:extLst>
              </a:tr>
              <a:tr h="275341">
                <a:tc vMerge="1">
                  <a:txBody>
                    <a:bodyPr/>
                    <a:lstStyle/>
                    <a:p>
                      <a:pPr latinLnBrk="1"/>
                      <a:endParaRPr lang="ko-KR" altLang="en-US" sz="1200" dirty="0">
                        <a:latin typeface="+mn-lt"/>
                      </a:endParaRPr>
                    </a:p>
                  </a:txBody>
                  <a:tcPr/>
                </a:tc>
                <a:tc>
                  <a:txBody>
                    <a:bodyPr/>
                    <a:lstStyle/>
                    <a:p>
                      <a:pPr latinLnBrk="1"/>
                      <a:r>
                        <a:rPr lang="en-US" altLang="ko-KR" sz="1000" dirty="0">
                          <a:latin typeface="+mn-lt"/>
                        </a:rPr>
                        <a:t>2. </a:t>
                      </a:r>
                      <a:r>
                        <a:rPr lang="ko-KR" altLang="en-US" sz="1000" dirty="0">
                          <a:latin typeface="+mn-lt"/>
                        </a:rPr>
                        <a:t>기후변화 대응</a:t>
                      </a:r>
                    </a:p>
                  </a:txBody>
                  <a:tcPr>
                    <a:solidFill>
                      <a:schemeClr val="bg1">
                        <a:lumMod val="95000"/>
                      </a:schemeClr>
                    </a:solidFill>
                  </a:tcPr>
                </a:tc>
                <a:extLst>
                  <a:ext uri="{0D108BD9-81ED-4DB2-BD59-A6C34878D82A}">
                    <a16:rowId xmlns:a16="http://schemas.microsoft.com/office/drawing/2014/main" val="2208591968"/>
                  </a:ext>
                </a:extLst>
              </a:tr>
              <a:tr h="275341">
                <a:tc vMerge="1">
                  <a:txBody>
                    <a:bodyPr/>
                    <a:lstStyle/>
                    <a:p>
                      <a:pPr latinLnBrk="1"/>
                      <a:endParaRPr lang="ko-KR" altLang="en-US" sz="1200" dirty="0">
                        <a:latin typeface="+mn-lt"/>
                      </a:endParaRPr>
                    </a:p>
                  </a:txBody>
                  <a:tcPr/>
                </a:tc>
                <a:tc>
                  <a:txBody>
                    <a:bodyPr/>
                    <a:lstStyle/>
                    <a:p>
                      <a:pPr latinLnBrk="1"/>
                      <a:r>
                        <a:rPr lang="en-US" altLang="ko-KR" sz="1000" dirty="0">
                          <a:latin typeface="+mn-lt"/>
                        </a:rPr>
                        <a:t>3. </a:t>
                      </a:r>
                      <a:r>
                        <a:rPr lang="ko-KR" altLang="en-US" sz="1000" dirty="0">
                          <a:latin typeface="+mn-lt"/>
                        </a:rPr>
                        <a:t>환경친화적 </a:t>
                      </a:r>
                      <a:r>
                        <a:rPr lang="ko-KR" altLang="en-US" sz="1000" dirty="0" err="1">
                          <a:latin typeface="+mn-lt"/>
                        </a:rPr>
                        <a:t>공급망</a:t>
                      </a:r>
                      <a:r>
                        <a:rPr lang="ko-KR" altLang="en-US" sz="1000" dirty="0">
                          <a:latin typeface="+mn-lt"/>
                        </a:rPr>
                        <a:t> 관리</a:t>
                      </a:r>
                    </a:p>
                  </a:txBody>
                  <a:tcPr>
                    <a:solidFill>
                      <a:schemeClr val="bg1">
                        <a:lumMod val="95000"/>
                      </a:schemeClr>
                    </a:solidFill>
                  </a:tcPr>
                </a:tc>
                <a:extLst>
                  <a:ext uri="{0D108BD9-81ED-4DB2-BD59-A6C34878D82A}">
                    <a16:rowId xmlns:a16="http://schemas.microsoft.com/office/drawing/2014/main" val="1022513246"/>
                  </a:ext>
                </a:extLst>
              </a:tr>
              <a:tr h="275341">
                <a:tc vMerge="1">
                  <a:txBody>
                    <a:bodyPr/>
                    <a:lstStyle/>
                    <a:p>
                      <a:pPr latinLnBrk="1"/>
                      <a:endParaRPr lang="ko-KR" altLang="en-US" sz="1200" dirty="0">
                        <a:latin typeface="+mn-lt"/>
                      </a:endParaRPr>
                    </a:p>
                  </a:txBody>
                  <a:tcPr/>
                </a:tc>
                <a:tc>
                  <a:txBody>
                    <a:bodyPr/>
                    <a:lstStyle/>
                    <a:p>
                      <a:pPr latinLnBrk="1"/>
                      <a:r>
                        <a:rPr lang="en-US" altLang="ko-KR" sz="1000" dirty="0">
                          <a:latin typeface="+mn-lt"/>
                        </a:rPr>
                        <a:t>4. </a:t>
                      </a:r>
                      <a:r>
                        <a:rPr lang="ko-KR" altLang="en-US" sz="1000" dirty="0">
                          <a:latin typeface="+mn-lt"/>
                        </a:rPr>
                        <a:t>환경위험관리</a:t>
                      </a:r>
                    </a:p>
                  </a:txBody>
                  <a:tcPr>
                    <a:solidFill>
                      <a:schemeClr val="bg1">
                        <a:lumMod val="95000"/>
                      </a:schemeClr>
                    </a:solidFill>
                  </a:tcPr>
                </a:tc>
                <a:extLst>
                  <a:ext uri="{0D108BD9-81ED-4DB2-BD59-A6C34878D82A}">
                    <a16:rowId xmlns:a16="http://schemas.microsoft.com/office/drawing/2014/main" val="2958387529"/>
                  </a:ext>
                </a:extLst>
              </a:tr>
              <a:tr h="275341">
                <a:tc rowSpan="4">
                  <a:txBody>
                    <a:bodyPr/>
                    <a:lstStyle/>
                    <a:p>
                      <a:pPr latinLnBrk="1"/>
                      <a:r>
                        <a:rPr lang="en-US" altLang="ko-KR" sz="1000" dirty="0">
                          <a:latin typeface="+mn-lt"/>
                        </a:rPr>
                        <a:t>III. </a:t>
                      </a:r>
                      <a:r>
                        <a:rPr lang="ko-KR" altLang="en-US" sz="1000" dirty="0">
                          <a:latin typeface="+mn-lt"/>
                        </a:rPr>
                        <a:t>환경성과 관리 및 보고</a:t>
                      </a:r>
                    </a:p>
                  </a:txBody>
                  <a:tcPr anchor="ctr">
                    <a:solidFill>
                      <a:schemeClr val="bg1">
                        <a:lumMod val="95000"/>
                      </a:schemeClr>
                    </a:solidFill>
                  </a:tcPr>
                </a:tc>
                <a:tc>
                  <a:txBody>
                    <a:bodyPr/>
                    <a:lstStyle/>
                    <a:p>
                      <a:pPr latinLnBrk="1"/>
                      <a:r>
                        <a:rPr lang="en-US" altLang="ko-KR" sz="1000" dirty="0">
                          <a:latin typeface="+mn-lt"/>
                        </a:rPr>
                        <a:t>1. </a:t>
                      </a:r>
                      <a:r>
                        <a:rPr lang="ko-KR" altLang="en-US" sz="1000" dirty="0">
                          <a:latin typeface="+mn-lt"/>
                        </a:rPr>
                        <a:t>환경성과 관리</a:t>
                      </a:r>
                    </a:p>
                  </a:txBody>
                  <a:tcPr>
                    <a:solidFill>
                      <a:schemeClr val="bg1">
                        <a:lumMod val="95000"/>
                      </a:schemeClr>
                    </a:solidFill>
                  </a:tcPr>
                </a:tc>
                <a:extLst>
                  <a:ext uri="{0D108BD9-81ED-4DB2-BD59-A6C34878D82A}">
                    <a16:rowId xmlns:a16="http://schemas.microsoft.com/office/drawing/2014/main" val="1847384194"/>
                  </a:ext>
                </a:extLst>
              </a:tr>
              <a:tr h="275341">
                <a:tc vMerge="1">
                  <a:txBody>
                    <a:bodyPr/>
                    <a:lstStyle/>
                    <a:p>
                      <a:pPr latinLnBrk="1"/>
                      <a:endParaRPr lang="ko-KR" altLang="en-US" sz="1200" dirty="0">
                        <a:latin typeface="+mn-lt"/>
                      </a:endParaRPr>
                    </a:p>
                  </a:txBody>
                  <a:tcPr/>
                </a:tc>
                <a:tc>
                  <a:txBody>
                    <a:bodyPr/>
                    <a:lstStyle/>
                    <a:p>
                      <a:pPr latinLnBrk="1"/>
                      <a:r>
                        <a:rPr lang="en-US" altLang="ko-KR" sz="1000" dirty="0">
                          <a:latin typeface="+mn-lt"/>
                        </a:rPr>
                        <a:t>2. </a:t>
                      </a:r>
                      <a:r>
                        <a:rPr lang="ko-KR" altLang="en-US" sz="1000" dirty="0">
                          <a:latin typeface="+mn-lt"/>
                        </a:rPr>
                        <a:t>환경회계</a:t>
                      </a:r>
                    </a:p>
                  </a:txBody>
                  <a:tcPr>
                    <a:solidFill>
                      <a:schemeClr val="bg1">
                        <a:lumMod val="95000"/>
                      </a:schemeClr>
                    </a:solidFill>
                  </a:tcPr>
                </a:tc>
                <a:extLst>
                  <a:ext uri="{0D108BD9-81ED-4DB2-BD59-A6C34878D82A}">
                    <a16:rowId xmlns:a16="http://schemas.microsoft.com/office/drawing/2014/main" val="1147370853"/>
                  </a:ext>
                </a:extLst>
              </a:tr>
              <a:tr h="275341">
                <a:tc vMerge="1">
                  <a:txBody>
                    <a:bodyPr/>
                    <a:lstStyle/>
                    <a:p>
                      <a:pPr latinLnBrk="1"/>
                      <a:endParaRPr lang="ko-KR" altLang="en-US" sz="1200" dirty="0">
                        <a:latin typeface="+mn-lt"/>
                      </a:endParaRPr>
                    </a:p>
                  </a:txBody>
                  <a:tcPr/>
                </a:tc>
                <a:tc>
                  <a:txBody>
                    <a:bodyPr/>
                    <a:lstStyle/>
                    <a:p>
                      <a:pPr latinLnBrk="1"/>
                      <a:r>
                        <a:rPr lang="en-US" altLang="ko-KR" sz="1000" dirty="0">
                          <a:latin typeface="+mn-lt"/>
                        </a:rPr>
                        <a:t>3. </a:t>
                      </a:r>
                      <a:r>
                        <a:rPr lang="ko-KR" altLang="en-US" sz="1000" dirty="0" err="1">
                          <a:latin typeface="+mn-lt"/>
                        </a:rPr>
                        <a:t>환경감사</a:t>
                      </a:r>
                      <a:endParaRPr lang="ko-KR" altLang="en-US" sz="1000" dirty="0">
                        <a:latin typeface="+mn-lt"/>
                      </a:endParaRPr>
                    </a:p>
                  </a:txBody>
                  <a:tcPr>
                    <a:solidFill>
                      <a:schemeClr val="bg1">
                        <a:lumMod val="95000"/>
                      </a:schemeClr>
                    </a:solidFill>
                  </a:tcPr>
                </a:tc>
                <a:extLst>
                  <a:ext uri="{0D108BD9-81ED-4DB2-BD59-A6C34878D82A}">
                    <a16:rowId xmlns:a16="http://schemas.microsoft.com/office/drawing/2014/main" val="3560301829"/>
                  </a:ext>
                </a:extLst>
              </a:tr>
              <a:tr h="275341">
                <a:tc vMerge="1">
                  <a:txBody>
                    <a:bodyPr/>
                    <a:lstStyle/>
                    <a:p>
                      <a:pPr latinLnBrk="1"/>
                      <a:endParaRPr lang="ko-KR" altLang="en-US" sz="1200" dirty="0">
                        <a:latin typeface="+mn-lt"/>
                      </a:endParaRPr>
                    </a:p>
                  </a:txBody>
                  <a:tcPr/>
                </a:tc>
                <a:tc>
                  <a:txBody>
                    <a:bodyPr/>
                    <a:lstStyle/>
                    <a:p>
                      <a:pPr latinLnBrk="1"/>
                      <a:r>
                        <a:rPr lang="en-US" altLang="ko-KR" sz="1000" dirty="0">
                          <a:latin typeface="+mn-lt"/>
                        </a:rPr>
                        <a:t>4. </a:t>
                      </a:r>
                      <a:r>
                        <a:rPr lang="ko-KR" altLang="en-US" sz="1000" dirty="0">
                          <a:latin typeface="+mn-lt"/>
                        </a:rPr>
                        <a:t>환경정보 보고</a:t>
                      </a:r>
                    </a:p>
                  </a:txBody>
                  <a:tcPr>
                    <a:solidFill>
                      <a:schemeClr val="bg1">
                        <a:lumMod val="95000"/>
                      </a:schemeClr>
                    </a:solidFill>
                  </a:tcPr>
                </a:tc>
                <a:extLst>
                  <a:ext uri="{0D108BD9-81ED-4DB2-BD59-A6C34878D82A}">
                    <a16:rowId xmlns:a16="http://schemas.microsoft.com/office/drawing/2014/main" val="3035400008"/>
                  </a:ext>
                </a:extLst>
              </a:tr>
              <a:tr h="275341">
                <a:tc rowSpan="2">
                  <a:txBody>
                    <a:bodyPr/>
                    <a:lstStyle/>
                    <a:p>
                      <a:pPr latinLnBrk="1"/>
                      <a:r>
                        <a:rPr lang="en-US" altLang="ko-KR" sz="1000" dirty="0">
                          <a:latin typeface="+mn-lt"/>
                        </a:rPr>
                        <a:t>IV. </a:t>
                      </a:r>
                      <a:r>
                        <a:rPr lang="ko-KR" altLang="en-US" sz="1000" dirty="0">
                          <a:latin typeface="+mn-lt"/>
                        </a:rPr>
                        <a:t>이해관계자 대응</a:t>
                      </a:r>
                    </a:p>
                  </a:txBody>
                  <a:tcPr anchor="ctr">
                    <a:solidFill>
                      <a:schemeClr val="bg1">
                        <a:lumMod val="95000"/>
                      </a:schemeClr>
                    </a:solidFill>
                  </a:tcPr>
                </a:tc>
                <a:tc>
                  <a:txBody>
                    <a:bodyPr/>
                    <a:lstStyle/>
                    <a:p>
                      <a:pPr latinLnBrk="1"/>
                      <a:r>
                        <a:rPr lang="en-US" altLang="ko-KR" sz="1000" dirty="0">
                          <a:latin typeface="+mn-lt"/>
                        </a:rPr>
                        <a:t>1. </a:t>
                      </a:r>
                      <a:r>
                        <a:rPr lang="ko-KR" altLang="en-US" sz="1000" dirty="0">
                          <a:latin typeface="+mn-lt"/>
                        </a:rPr>
                        <a:t>이해관계자 </a:t>
                      </a:r>
                      <a:r>
                        <a:rPr lang="ko-KR" altLang="en-US" sz="1000" dirty="0" err="1">
                          <a:latin typeface="+mn-lt"/>
                        </a:rPr>
                        <a:t>참여활동</a:t>
                      </a:r>
                      <a:endParaRPr lang="ko-KR" altLang="en-US" sz="1000" dirty="0">
                        <a:latin typeface="+mn-lt"/>
                      </a:endParaRPr>
                    </a:p>
                  </a:txBody>
                  <a:tcPr>
                    <a:solidFill>
                      <a:schemeClr val="bg1">
                        <a:lumMod val="95000"/>
                      </a:schemeClr>
                    </a:solidFill>
                  </a:tcPr>
                </a:tc>
                <a:extLst>
                  <a:ext uri="{0D108BD9-81ED-4DB2-BD59-A6C34878D82A}">
                    <a16:rowId xmlns:a16="http://schemas.microsoft.com/office/drawing/2014/main" val="2411180721"/>
                  </a:ext>
                </a:extLst>
              </a:tr>
              <a:tr h="275341">
                <a:tc vMerge="1">
                  <a:txBody>
                    <a:bodyPr/>
                    <a:lstStyle/>
                    <a:p>
                      <a:pPr latinLnBrk="1"/>
                      <a:endParaRPr lang="ko-KR" altLang="en-US" sz="1200" dirty="0">
                        <a:latin typeface="+mn-lt"/>
                      </a:endParaRPr>
                    </a:p>
                  </a:txBody>
                  <a:tcPr/>
                </a:tc>
                <a:tc>
                  <a:txBody>
                    <a:bodyPr/>
                    <a:lstStyle/>
                    <a:p>
                      <a:pPr latinLnBrk="1"/>
                      <a:r>
                        <a:rPr lang="en-US" altLang="ko-KR" sz="1000" dirty="0">
                          <a:latin typeface="+mn-lt"/>
                        </a:rPr>
                        <a:t>2. </a:t>
                      </a:r>
                      <a:r>
                        <a:rPr lang="ko-KR" altLang="en-US" sz="1000" dirty="0">
                          <a:latin typeface="+mn-lt"/>
                        </a:rPr>
                        <a:t>환경보호 활동</a:t>
                      </a:r>
                    </a:p>
                  </a:txBody>
                  <a:tcPr>
                    <a:solidFill>
                      <a:schemeClr val="bg1">
                        <a:lumMod val="95000"/>
                      </a:schemeClr>
                    </a:solidFill>
                  </a:tcPr>
                </a:tc>
                <a:extLst>
                  <a:ext uri="{0D108BD9-81ED-4DB2-BD59-A6C34878D82A}">
                    <a16:rowId xmlns:a16="http://schemas.microsoft.com/office/drawing/2014/main" val="1933098096"/>
                  </a:ext>
                </a:extLst>
              </a:tr>
            </a:tbl>
          </a:graphicData>
        </a:graphic>
      </p:graphicFrame>
      <p:graphicFrame>
        <p:nvGraphicFramePr>
          <p:cNvPr id="50" name="표 49">
            <a:extLst>
              <a:ext uri="{FF2B5EF4-FFF2-40B4-BE49-F238E27FC236}">
                <a16:creationId xmlns:a16="http://schemas.microsoft.com/office/drawing/2014/main" id="{FACEF430-B0EC-4C59-B347-AC0026A38C08}"/>
              </a:ext>
            </a:extLst>
          </p:cNvPr>
          <p:cNvGraphicFramePr>
            <a:graphicFrameLocks noGrp="1"/>
          </p:cNvGraphicFramePr>
          <p:nvPr>
            <p:extLst>
              <p:ext uri="{D42A27DB-BD31-4B8C-83A1-F6EECF244321}">
                <p14:modId xmlns:p14="http://schemas.microsoft.com/office/powerpoint/2010/main" val="1220426539"/>
              </p:ext>
            </p:extLst>
          </p:nvPr>
        </p:nvGraphicFramePr>
        <p:xfrm>
          <a:off x="5913262" y="1941197"/>
          <a:ext cx="4706445" cy="4403115"/>
        </p:xfrm>
        <a:graphic>
          <a:graphicData uri="http://schemas.openxmlformats.org/drawingml/2006/table">
            <a:tbl>
              <a:tblPr firstRow="1" bandRow="1">
                <a:tableStyleId>{5C22544A-7EE6-4342-B048-85BDC9FD1C3A}</a:tableStyleId>
              </a:tblPr>
              <a:tblGrid>
                <a:gridCol w="1690195">
                  <a:extLst>
                    <a:ext uri="{9D8B030D-6E8A-4147-A177-3AD203B41FA5}">
                      <a16:colId xmlns:a16="http://schemas.microsoft.com/office/drawing/2014/main" val="1211828786"/>
                    </a:ext>
                  </a:extLst>
                </a:gridCol>
                <a:gridCol w="3016250">
                  <a:extLst>
                    <a:ext uri="{9D8B030D-6E8A-4147-A177-3AD203B41FA5}">
                      <a16:colId xmlns:a16="http://schemas.microsoft.com/office/drawing/2014/main" val="4071179417"/>
                    </a:ext>
                  </a:extLst>
                </a:gridCol>
              </a:tblGrid>
              <a:tr h="277200">
                <a:tc>
                  <a:txBody>
                    <a:bodyPr/>
                    <a:lstStyle/>
                    <a:p>
                      <a:pPr algn="ctr" latinLnBrk="1"/>
                      <a:r>
                        <a:rPr lang="ko-KR" altLang="en-US" sz="1100" dirty="0" err="1">
                          <a:latin typeface="+mn-lt"/>
                        </a:rPr>
                        <a:t>대분류</a:t>
                      </a:r>
                      <a:r>
                        <a:rPr lang="ko-KR" altLang="en-US" sz="1100" dirty="0">
                          <a:latin typeface="+mn-lt"/>
                        </a:rPr>
                        <a:t> </a:t>
                      </a:r>
                    </a:p>
                  </a:txBody>
                  <a:tcPr>
                    <a:solidFill>
                      <a:srgbClr val="C00000"/>
                    </a:solidFill>
                  </a:tcPr>
                </a:tc>
                <a:tc>
                  <a:txBody>
                    <a:bodyPr/>
                    <a:lstStyle/>
                    <a:p>
                      <a:pPr algn="ctr" latinLnBrk="1"/>
                      <a:r>
                        <a:rPr lang="ko-KR" altLang="en-US" sz="1100" dirty="0">
                          <a:latin typeface="+mn-lt"/>
                        </a:rPr>
                        <a:t>중분류</a:t>
                      </a:r>
                    </a:p>
                  </a:txBody>
                  <a:tcPr>
                    <a:solidFill>
                      <a:srgbClr val="C00000"/>
                    </a:solidFill>
                  </a:tcPr>
                </a:tc>
                <a:extLst>
                  <a:ext uri="{0D108BD9-81ED-4DB2-BD59-A6C34878D82A}">
                    <a16:rowId xmlns:a16="http://schemas.microsoft.com/office/drawing/2014/main" val="1534298258"/>
                  </a:ext>
                </a:extLst>
              </a:tr>
              <a:tr h="275061">
                <a:tc rowSpan="3">
                  <a:txBody>
                    <a:bodyPr/>
                    <a:lstStyle/>
                    <a:p>
                      <a:pPr latinLnBrk="1"/>
                      <a:r>
                        <a:rPr lang="en-US" altLang="ko-KR" sz="1000" dirty="0">
                          <a:latin typeface="+mn-lt"/>
                        </a:rPr>
                        <a:t>I. </a:t>
                      </a:r>
                      <a:r>
                        <a:rPr lang="ko-KR" altLang="en-US" sz="1000" dirty="0">
                          <a:latin typeface="+mn-lt"/>
                        </a:rPr>
                        <a:t> 리더십과 거버넌스</a:t>
                      </a:r>
                    </a:p>
                  </a:txBody>
                  <a:tcPr anchor="ctr">
                    <a:solidFill>
                      <a:schemeClr val="bg1">
                        <a:lumMod val="95000"/>
                      </a:schemeClr>
                    </a:solidFill>
                  </a:tcPr>
                </a:tc>
                <a:tc>
                  <a:txBody>
                    <a:bodyPr/>
                    <a:lstStyle/>
                    <a:p>
                      <a:pPr latinLnBrk="1"/>
                      <a:r>
                        <a:rPr lang="en-US" altLang="ko-KR" sz="1000" dirty="0">
                          <a:latin typeface="+mn-lt"/>
                        </a:rPr>
                        <a:t>1. </a:t>
                      </a:r>
                      <a:r>
                        <a:rPr lang="ko-KR" altLang="en-US" sz="1000" dirty="0">
                          <a:latin typeface="+mn-lt"/>
                        </a:rPr>
                        <a:t>환경경영 리더십</a:t>
                      </a:r>
                    </a:p>
                  </a:txBody>
                  <a:tcPr>
                    <a:solidFill>
                      <a:schemeClr val="bg1">
                        <a:lumMod val="95000"/>
                      </a:schemeClr>
                    </a:solidFill>
                  </a:tcPr>
                </a:tc>
                <a:extLst>
                  <a:ext uri="{0D108BD9-81ED-4DB2-BD59-A6C34878D82A}">
                    <a16:rowId xmlns:a16="http://schemas.microsoft.com/office/drawing/2014/main" val="2656870995"/>
                  </a:ext>
                </a:extLst>
              </a:tr>
              <a:tr h="275061">
                <a:tc vMerge="1">
                  <a:txBody>
                    <a:bodyPr/>
                    <a:lstStyle/>
                    <a:p>
                      <a:pPr latinLnBrk="1"/>
                      <a:endParaRPr lang="ko-KR" altLang="en-US" sz="1200" dirty="0">
                        <a:latin typeface="+mn-lt"/>
                      </a:endParaRPr>
                    </a:p>
                  </a:txBody>
                  <a:tcPr/>
                </a:tc>
                <a:tc>
                  <a:txBody>
                    <a:bodyPr/>
                    <a:lstStyle/>
                    <a:p>
                      <a:pPr latinLnBrk="1"/>
                      <a:r>
                        <a:rPr lang="en-US" altLang="ko-KR" sz="1000" dirty="0">
                          <a:latin typeface="+mn-lt"/>
                        </a:rPr>
                        <a:t>2. </a:t>
                      </a:r>
                      <a:r>
                        <a:rPr lang="ko-KR" altLang="en-US" sz="1000" dirty="0">
                          <a:latin typeface="+mn-lt"/>
                        </a:rPr>
                        <a:t>환경경영 전략 및 목표</a:t>
                      </a:r>
                    </a:p>
                  </a:txBody>
                  <a:tcPr>
                    <a:solidFill>
                      <a:schemeClr val="bg1">
                        <a:lumMod val="95000"/>
                      </a:schemeClr>
                    </a:solidFill>
                  </a:tcPr>
                </a:tc>
                <a:extLst>
                  <a:ext uri="{0D108BD9-81ED-4DB2-BD59-A6C34878D82A}">
                    <a16:rowId xmlns:a16="http://schemas.microsoft.com/office/drawing/2014/main" val="40319030"/>
                  </a:ext>
                </a:extLst>
              </a:tr>
              <a:tr h="275061">
                <a:tc vMerge="1">
                  <a:txBody>
                    <a:bodyPr/>
                    <a:lstStyle/>
                    <a:p>
                      <a:pPr latinLnBrk="1"/>
                      <a:endParaRPr lang="ko-KR" altLang="en-US" sz="1200" dirty="0">
                        <a:latin typeface="+mn-lt"/>
                      </a:endParaRPr>
                    </a:p>
                  </a:txBody>
                  <a:tcPr/>
                </a:tc>
                <a:tc>
                  <a:txBody>
                    <a:bodyPr/>
                    <a:lstStyle/>
                    <a:p>
                      <a:pPr latinLnBrk="1"/>
                      <a:r>
                        <a:rPr lang="en-US" altLang="ko-KR" sz="1000" dirty="0">
                          <a:latin typeface="+mn-lt"/>
                        </a:rPr>
                        <a:t>3. </a:t>
                      </a:r>
                      <a:r>
                        <a:rPr lang="ko-KR" altLang="en-US" sz="1000" dirty="0">
                          <a:latin typeface="+mn-lt"/>
                        </a:rPr>
                        <a:t>환경경영 거버넌스</a:t>
                      </a:r>
                    </a:p>
                  </a:txBody>
                  <a:tcPr>
                    <a:solidFill>
                      <a:schemeClr val="bg1">
                        <a:lumMod val="95000"/>
                      </a:schemeClr>
                    </a:solidFill>
                  </a:tcPr>
                </a:tc>
                <a:extLst>
                  <a:ext uri="{0D108BD9-81ED-4DB2-BD59-A6C34878D82A}">
                    <a16:rowId xmlns:a16="http://schemas.microsoft.com/office/drawing/2014/main" val="2640708804"/>
                  </a:ext>
                </a:extLst>
              </a:tr>
              <a:tr h="275061">
                <a:tc rowSpan="3">
                  <a:txBody>
                    <a:bodyPr/>
                    <a:lstStyle/>
                    <a:p>
                      <a:pPr algn="l" latinLnBrk="1"/>
                      <a:r>
                        <a:rPr lang="en-US" altLang="ko-KR" sz="1000" dirty="0">
                          <a:latin typeface="+mn-lt"/>
                        </a:rPr>
                        <a:t>II. </a:t>
                      </a:r>
                      <a:r>
                        <a:rPr lang="ko-KR" altLang="en-US" sz="1000" dirty="0">
                          <a:latin typeface="+mn-lt"/>
                        </a:rPr>
                        <a:t>위험관리</a:t>
                      </a:r>
                    </a:p>
                  </a:txBody>
                  <a:tcPr anchor="ctr">
                    <a:solidFill>
                      <a:schemeClr val="bg1">
                        <a:lumMod val="95000"/>
                      </a:schemeClr>
                    </a:solidFill>
                  </a:tcPr>
                </a:tc>
                <a:tc>
                  <a:txBody>
                    <a:bodyPr/>
                    <a:lstStyle/>
                    <a:p>
                      <a:pPr latinLnBrk="1"/>
                      <a:r>
                        <a:rPr lang="en-US" altLang="ko-KR" sz="1000" dirty="0">
                          <a:latin typeface="+mn-lt"/>
                        </a:rPr>
                        <a:t>1. </a:t>
                      </a:r>
                      <a:r>
                        <a:rPr lang="ko-KR" altLang="en-US" sz="1000" dirty="0">
                          <a:latin typeface="+mn-lt"/>
                        </a:rPr>
                        <a:t>환경 위험과 기회의 식별</a:t>
                      </a:r>
                      <a:r>
                        <a:rPr lang="en-US" altLang="ko-KR" sz="1000" dirty="0">
                          <a:latin typeface="+mn-lt"/>
                        </a:rPr>
                        <a:t>, </a:t>
                      </a:r>
                      <a:r>
                        <a:rPr lang="ko-KR" altLang="en-US" sz="1000" dirty="0">
                          <a:latin typeface="+mn-lt"/>
                        </a:rPr>
                        <a:t>평가 및 관리</a:t>
                      </a:r>
                    </a:p>
                  </a:txBody>
                  <a:tcPr>
                    <a:solidFill>
                      <a:schemeClr val="bg1">
                        <a:lumMod val="95000"/>
                      </a:schemeClr>
                    </a:solidFill>
                  </a:tcPr>
                </a:tc>
                <a:extLst>
                  <a:ext uri="{0D108BD9-81ED-4DB2-BD59-A6C34878D82A}">
                    <a16:rowId xmlns:a16="http://schemas.microsoft.com/office/drawing/2014/main" val="3451327190"/>
                  </a:ext>
                </a:extLst>
              </a:tr>
              <a:tr h="275061">
                <a:tc vMerge="1">
                  <a:txBody>
                    <a:bodyPr/>
                    <a:lstStyle/>
                    <a:p>
                      <a:pPr latinLnBrk="1"/>
                      <a:endParaRPr lang="ko-KR" altLang="en-US" sz="1200" dirty="0">
                        <a:latin typeface="+mn-lt"/>
                      </a:endParaRPr>
                    </a:p>
                  </a:txBody>
                  <a:tcPr/>
                </a:tc>
                <a:tc>
                  <a:txBody>
                    <a:bodyPr/>
                    <a:lstStyle/>
                    <a:p>
                      <a:pPr latinLnBrk="1"/>
                      <a:r>
                        <a:rPr lang="en-US" altLang="ko-KR" sz="1000" dirty="0">
                          <a:latin typeface="+mn-lt"/>
                        </a:rPr>
                        <a:t>2. </a:t>
                      </a:r>
                      <a:r>
                        <a:rPr lang="ko-KR" altLang="en-US" sz="1000" dirty="0">
                          <a:latin typeface="+mn-lt"/>
                        </a:rPr>
                        <a:t>기후변화 위험 및 기회</a:t>
                      </a:r>
                    </a:p>
                  </a:txBody>
                  <a:tcPr>
                    <a:solidFill>
                      <a:schemeClr val="bg1">
                        <a:lumMod val="95000"/>
                      </a:schemeClr>
                    </a:solidFill>
                  </a:tcPr>
                </a:tc>
                <a:extLst>
                  <a:ext uri="{0D108BD9-81ED-4DB2-BD59-A6C34878D82A}">
                    <a16:rowId xmlns:a16="http://schemas.microsoft.com/office/drawing/2014/main" val="2208591968"/>
                  </a:ext>
                </a:extLst>
              </a:tr>
              <a:tr h="275061">
                <a:tc vMerge="1">
                  <a:txBody>
                    <a:bodyPr/>
                    <a:lstStyle/>
                    <a:p>
                      <a:pPr latinLnBrk="1"/>
                      <a:endParaRPr lang="ko-KR" altLang="en-US" sz="1200" dirty="0">
                        <a:latin typeface="+mn-lt"/>
                      </a:endParaRPr>
                    </a:p>
                  </a:txBody>
                  <a:tcPr/>
                </a:tc>
                <a:tc>
                  <a:txBody>
                    <a:bodyPr/>
                    <a:lstStyle/>
                    <a:p>
                      <a:pPr latinLnBrk="1"/>
                      <a:r>
                        <a:rPr lang="en-US" altLang="ko-KR" sz="1000" dirty="0">
                          <a:latin typeface="+mn-lt"/>
                        </a:rPr>
                        <a:t>3. </a:t>
                      </a:r>
                      <a:r>
                        <a:rPr lang="ko-KR" altLang="en-US" sz="1000" dirty="0">
                          <a:latin typeface="+mn-lt"/>
                        </a:rPr>
                        <a:t>위험관리체계</a:t>
                      </a:r>
                    </a:p>
                  </a:txBody>
                  <a:tcPr>
                    <a:solidFill>
                      <a:schemeClr val="bg1">
                        <a:lumMod val="95000"/>
                      </a:schemeClr>
                    </a:solidFill>
                  </a:tcPr>
                </a:tc>
                <a:extLst>
                  <a:ext uri="{0D108BD9-81ED-4DB2-BD59-A6C34878D82A}">
                    <a16:rowId xmlns:a16="http://schemas.microsoft.com/office/drawing/2014/main" val="1022513246"/>
                  </a:ext>
                </a:extLst>
              </a:tr>
              <a:tr h="275061">
                <a:tc rowSpan="6">
                  <a:txBody>
                    <a:bodyPr/>
                    <a:lstStyle/>
                    <a:p>
                      <a:pPr latinLnBrk="1"/>
                      <a:r>
                        <a:rPr lang="en-US" altLang="ko-KR" sz="1000" dirty="0">
                          <a:latin typeface="+mn-lt"/>
                        </a:rPr>
                        <a:t>III. </a:t>
                      </a:r>
                      <a:r>
                        <a:rPr lang="ko-KR" altLang="en-US" sz="1000" dirty="0">
                          <a:latin typeface="+mn-lt"/>
                        </a:rPr>
                        <a:t>운영 및 성과</a:t>
                      </a:r>
                    </a:p>
                  </a:txBody>
                  <a:tcPr anchor="ctr">
                    <a:solidFill>
                      <a:schemeClr val="bg1">
                        <a:lumMod val="95000"/>
                      </a:schemeClr>
                    </a:solidFill>
                  </a:tcPr>
                </a:tc>
                <a:tc>
                  <a:txBody>
                    <a:bodyPr/>
                    <a:lstStyle/>
                    <a:p>
                      <a:pPr latinLnBrk="1"/>
                      <a:r>
                        <a:rPr lang="en-US" altLang="ko-KR" sz="1000" dirty="0">
                          <a:latin typeface="+mn-lt"/>
                        </a:rPr>
                        <a:t>1. (</a:t>
                      </a:r>
                      <a:r>
                        <a:rPr lang="ko-KR" altLang="en-US" sz="1000" dirty="0">
                          <a:latin typeface="+mn-lt"/>
                        </a:rPr>
                        <a:t>설계</a:t>
                      </a:r>
                      <a:r>
                        <a:rPr lang="en-US" altLang="ko-KR" sz="1000" dirty="0">
                          <a:latin typeface="+mn-lt"/>
                        </a:rPr>
                        <a:t>) </a:t>
                      </a:r>
                      <a:r>
                        <a:rPr lang="ko-KR" altLang="en-US" sz="1000" dirty="0">
                          <a:latin typeface="+mn-lt"/>
                        </a:rPr>
                        <a:t>친환경</a:t>
                      </a:r>
                      <a:r>
                        <a:rPr lang="ko-KR" altLang="en-US" sz="1000" baseline="0" dirty="0">
                          <a:latin typeface="+mn-lt"/>
                        </a:rPr>
                        <a:t> 제품 및 서비스</a:t>
                      </a:r>
                      <a:endParaRPr lang="ko-KR" altLang="en-US" sz="1000" dirty="0">
                        <a:latin typeface="+mn-lt"/>
                      </a:endParaRPr>
                    </a:p>
                  </a:txBody>
                  <a:tcPr>
                    <a:solidFill>
                      <a:schemeClr val="bg1">
                        <a:lumMod val="95000"/>
                      </a:schemeClr>
                    </a:solidFill>
                  </a:tcPr>
                </a:tc>
                <a:extLst>
                  <a:ext uri="{0D108BD9-81ED-4DB2-BD59-A6C34878D82A}">
                    <a16:rowId xmlns:a16="http://schemas.microsoft.com/office/drawing/2014/main" val="1847384194"/>
                  </a:ext>
                </a:extLst>
              </a:tr>
              <a:tr h="275061">
                <a:tc vMerge="1">
                  <a:txBody>
                    <a:bodyPr/>
                    <a:lstStyle/>
                    <a:p>
                      <a:pPr latinLnBrk="1"/>
                      <a:endParaRPr lang="ko-KR" altLang="en-US" sz="1200" dirty="0">
                        <a:latin typeface="+mn-lt"/>
                      </a:endParaRPr>
                    </a:p>
                  </a:txBody>
                  <a:tcPr/>
                </a:tc>
                <a:tc>
                  <a:txBody>
                    <a:bodyPr/>
                    <a:lstStyle/>
                    <a:p>
                      <a:pPr latinLnBrk="1"/>
                      <a:r>
                        <a:rPr lang="en-US" altLang="ko-KR" sz="1000" dirty="0">
                          <a:latin typeface="+mn-lt"/>
                        </a:rPr>
                        <a:t>2. (</a:t>
                      </a:r>
                      <a:r>
                        <a:rPr lang="ko-KR" altLang="en-US" sz="1000" dirty="0">
                          <a:latin typeface="+mn-lt"/>
                        </a:rPr>
                        <a:t>조달</a:t>
                      </a:r>
                      <a:r>
                        <a:rPr lang="en-US" altLang="ko-KR" sz="1000" dirty="0">
                          <a:latin typeface="+mn-lt"/>
                        </a:rPr>
                        <a:t>/</a:t>
                      </a:r>
                      <a:r>
                        <a:rPr lang="ko-KR" altLang="en-US" sz="1000" dirty="0">
                          <a:latin typeface="+mn-lt"/>
                        </a:rPr>
                        <a:t>구매</a:t>
                      </a:r>
                      <a:r>
                        <a:rPr lang="en-US" altLang="ko-KR" sz="1000" dirty="0">
                          <a:latin typeface="+mn-lt"/>
                        </a:rPr>
                        <a:t>/</a:t>
                      </a:r>
                      <a:r>
                        <a:rPr lang="ko-KR" altLang="en-US" sz="1000" dirty="0">
                          <a:latin typeface="+mn-lt"/>
                        </a:rPr>
                        <a:t>유통</a:t>
                      </a:r>
                      <a:r>
                        <a:rPr lang="en-US" altLang="ko-KR" sz="1000" dirty="0">
                          <a:latin typeface="+mn-lt"/>
                        </a:rPr>
                        <a:t>) </a:t>
                      </a:r>
                      <a:r>
                        <a:rPr lang="ko-KR" altLang="en-US" sz="1000" dirty="0">
                          <a:latin typeface="+mn-lt"/>
                        </a:rPr>
                        <a:t>친환경 </a:t>
                      </a:r>
                      <a:r>
                        <a:rPr lang="ko-KR" altLang="en-US" sz="1000" dirty="0" err="1">
                          <a:latin typeface="+mn-lt"/>
                        </a:rPr>
                        <a:t>공급망</a:t>
                      </a:r>
                      <a:endParaRPr lang="ko-KR" altLang="en-US" sz="1000" dirty="0">
                        <a:latin typeface="+mn-lt"/>
                      </a:endParaRPr>
                    </a:p>
                  </a:txBody>
                  <a:tcPr>
                    <a:solidFill>
                      <a:schemeClr val="bg1">
                        <a:lumMod val="95000"/>
                      </a:schemeClr>
                    </a:solidFill>
                  </a:tcPr>
                </a:tc>
                <a:extLst>
                  <a:ext uri="{0D108BD9-81ED-4DB2-BD59-A6C34878D82A}">
                    <a16:rowId xmlns:a16="http://schemas.microsoft.com/office/drawing/2014/main" val="1147370853"/>
                  </a:ext>
                </a:extLst>
              </a:tr>
              <a:tr h="275061">
                <a:tc vMerge="1">
                  <a:txBody>
                    <a:bodyPr/>
                    <a:lstStyle/>
                    <a:p>
                      <a:pPr latinLnBrk="1"/>
                      <a:endParaRPr lang="ko-KR" altLang="en-US" sz="1200" dirty="0">
                        <a:latin typeface="+mn-lt"/>
                      </a:endParaRPr>
                    </a:p>
                  </a:txBody>
                  <a:tcPr/>
                </a:tc>
                <a:tc>
                  <a:txBody>
                    <a:bodyPr/>
                    <a:lstStyle/>
                    <a:p>
                      <a:pPr latinLnBrk="1"/>
                      <a:r>
                        <a:rPr lang="en-US" altLang="ko-KR" sz="1000" dirty="0">
                          <a:latin typeface="+mn-lt"/>
                        </a:rPr>
                        <a:t>3. (</a:t>
                      </a:r>
                      <a:r>
                        <a:rPr lang="ko-KR" altLang="en-US" sz="1000" dirty="0">
                          <a:latin typeface="+mn-lt"/>
                        </a:rPr>
                        <a:t>생산</a:t>
                      </a:r>
                      <a:r>
                        <a:rPr lang="en-US" altLang="ko-KR" sz="1000" dirty="0">
                          <a:latin typeface="+mn-lt"/>
                        </a:rPr>
                        <a:t>) </a:t>
                      </a:r>
                      <a:r>
                        <a:rPr lang="ko-KR" altLang="en-US" sz="1000" dirty="0">
                          <a:latin typeface="+mn-lt"/>
                        </a:rPr>
                        <a:t>친환경 사업장</a:t>
                      </a:r>
                    </a:p>
                  </a:txBody>
                  <a:tcPr>
                    <a:solidFill>
                      <a:schemeClr val="bg1">
                        <a:lumMod val="95000"/>
                      </a:schemeClr>
                    </a:solidFill>
                  </a:tcPr>
                </a:tc>
                <a:extLst>
                  <a:ext uri="{0D108BD9-81ED-4DB2-BD59-A6C34878D82A}">
                    <a16:rowId xmlns:a16="http://schemas.microsoft.com/office/drawing/2014/main" val="3560301829"/>
                  </a:ext>
                </a:extLst>
              </a:tr>
              <a:tr h="275061">
                <a:tc vMerge="1">
                  <a:txBody>
                    <a:bodyPr/>
                    <a:lstStyle/>
                    <a:p>
                      <a:pPr latinLnBrk="1"/>
                      <a:endParaRPr lang="ko-KR" altLang="en-US" sz="1200" dirty="0">
                        <a:latin typeface="+mn-lt"/>
                      </a:endParaRPr>
                    </a:p>
                  </a:txBody>
                  <a:tcPr/>
                </a:tc>
                <a:tc>
                  <a:txBody>
                    <a:bodyPr/>
                    <a:lstStyle/>
                    <a:p>
                      <a:pPr latinLnBrk="1"/>
                      <a:r>
                        <a:rPr lang="en-US" altLang="ko-KR" sz="1000" dirty="0">
                          <a:latin typeface="+mn-lt"/>
                        </a:rPr>
                        <a:t>4. </a:t>
                      </a:r>
                      <a:r>
                        <a:rPr lang="ko-KR" altLang="en-US" sz="1000" dirty="0">
                          <a:latin typeface="+mn-lt"/>
                        </a:rPr>
                        <a:t>생태계 보전</a:t>
                      </a:r>
                    </a:p>
                  </a:txBody>
                  <a:tcPr>
                    <a:solidFill>
                      <a:schemeClr val="bg1">
                        <a:lumMod val="95000"/>
                      </a:schemeClr>
                    </a:solidFill>
                  </a:tcPr>
                </a:tc>
                <a:extLst>
                  <a:ext uri="{0D108BD9-81ED-4DB2-BD59-A6C34878D82A}">
                    <a16:rowId xmlns:a16="http://schemas.microsoft.com/office/drawing/2014/main" val="3035400008"/>
                  </a:ext>
                </a:extLst>
              </a:tr>
              <a:tr h="275061">
                <a:tc vMerge="1">
                  <a:txBody>
                    <a:bodyPr/>
                    <a:lstStyle/>
                    <a:p>
                      <a:pPr latinLnBrk="1"/>
                      <a:endParaRPr lang="ko-KR" altLang="en-US"/>
                    </a:p>
                  </a:txBody>
                  <a:tcPr/>
                </a:tc>
                <a:tc>
                  <a:txBody>
                    <a:bodyPr/>
                    <a:lstStyle/>
                    <a:p>
                      <a:pPr latinLnBrk="1"/>
                      <a:r>
                        <a:rPr lang="en-US" altLang="ko-KR" sz="1000" dirty="0">
                          <a:latin typeface="+mn-lt"/>
                        </a:rPr>
                        <a:t>5. </a:t>
                      </a:r>
                      <a:r>
                        <a:rPr lang="ko-KR" altLang="en-US" sz="1000" dirty="0">
                          <a:latin typeface="+mn-lt"/>
                        </a:rPr>
                        <a:t>성과관리</a:t>
                      </a:r>
                    </a:p>
                  </a:txBody>
                  <a:tcPr>
                    <a:solidFill>
                      <a:schemeClr val="bg1">
                        <a:lumMod val="95000"/>
                      </a:schemeClr>
                    </a:solidFill>
                  </a:tcPr>
                </a:tc>
                <a:extLst>
                  <a:ext uri="{0D108BD9-81ED-4DB2-BD59-A6C34878D82A}">
                    <a16:rowId xmlns:a16="http://schemas.microsoft.com/office/drawing/2014/main" val="2746289454"/>
                  </a:ext>
                </a:extLst>
              </a:tr>
              <a:tr h="275061">
                <a:tc vMerge="1">
                  <a:txBody>
                    <a:bodyPr/>
                    <a:lstStyle/>
                    <a:p>
                      <a:pPr latinLnBrk="1"/>
                      <a:endParaRPr lang="ko-KR" altLang="en-US"/>
                    </a:p>
                  </a:txBody>
                  <a:tcPr/>
                </a:tc>
                <a:tc>
                  <a:txBody>
                    <a:bodyPr/>
                    <a:lstStyle/>
                    <a:p>
                      <a:pPr latinLnBrk="1"/>
                      <a:r>
                        <a:rPr lang="en-US" altLang="ko-KR" sz="1000" dirty="0">
                          <a:latin typeface="+mn-lt"/>
                        </a:rPr>
                        <a:t>6. </a:t>
                      </a:r>
                      <a:r>
                        <a:rPr lang="ko-KR" altLang="en-US" sz="1000" dirty="0">
                          <a:latin typeface="+mn-lt"/>
                        </a:rPr>
                        <a:t>환경회계</a:t>
                      </a:r>
                    </a:p>
                  </a:txBody>
                  <a:tcPr>
                    <a:solidFill>
                      <a:schemeClr val="bg1">
                        <a:lumMod val="95000"/>
                      </a:schemeClr>
                    </a:solidFill>
                  </a:tcPr>
                </a:tc>
                <a:extLst>
                  <a:ext uri="{0D108BD9-81ED-4DB2-BD59-A6C34878D82A}">
                    <a16:rowId xmlns:a16="http://schemas.microsoft.com/office/drawing/2014/main" val="3624991874"/>
                  </a:ext>
                </a:extLst>
              </a:tr>
              <a:tr h="275061">
                <a:tc rowSpan="3">
                  <a:txBody>
                    <a:bodyPr/>
                    <a:lstStyle/>
                    <a:p>
                      <a:pPr latinLnBrk="1"/>
                      <a:r>
                        <a:rPr lang="en-US" altLang="ko-KR" sz="1000" dirty="0">
                          <a:latin typeface="+mn-lt"/>
                        </a:rPr>
                        <a:t>IV. </a:t>
                      </a:r>
                      <a:r>
                        <a:rPr lang="ko-KR" altLang="en-US" sz="1000" dirty="0">
                          <a:latin typeface="+mn-lt"/>
                        </a:rPr>
                        <a:t>이해관계자 소통</a:t>
                      </a:r>
                    </a:p>
                  </a:txBody>
                  <a:tcPr anchor="ctr">
                    <a:solidFill>
                      <a:schemeClr val="bg1">
                        <a:lumMod val="95000"/>
                      </a:schemeClr>
                    </a:solidFill>
                  </a:tcPr>
                </a:tc>
                <a:tc>
                  <a:txBody>
                    <a:bodyPr/>
                    <a:lstStyle/>
                    <a:p>
                      <a:pPr latinLnBrk="1"/>
                      <a:r>
                        <a:rPr lang="en-US" altLang="ko-KR" sz="1000" dirty="0">
                          <a:latin typeface="+mn-lt"/>
                        </a:rPr>
                        <a:t>1. </a:t>
                      </a:r>
                      <a:r>
                        <a:rPr lang="ko-KR" altLang="en-US" sz="1000" dirty="0">
                          <a:latin typeface="+mn-lt"/>
                        </a:rPr>
                        <a:t>이해관계자 설정</a:t>
                      </a:r>
                    </a:p>
                  </a:txBody>
                  <a:tcPr>
                    <a:solidFill>
                      <a:schemeClr val="bg1">
                        <a:lumMod val="95000"/>
                      </a:schemeClr>
                    </a:solidFill>
                  </a:tcPr>
                </a:tc>
                <a:extLst>
                  <a:ext uri="{0D108BD9-81ED-4DB2-BD59-A6C34878D82A}">
                    <a16:rowId xmlns:a16="http://schemas.microsoft.com/office/drawing/2014/main" val="2411180721"/>
                  </a:ext>
                </a:extLst>
              </a:tr>
              <a:tr h="275061">
                <a:tc vMerge="1">
                  <a:txBody>
                    <a:bodyPr/>
                    <a:lstStyle/>
                    <a:p>
                      <a:pPr latinLnBrk="1"/>
                      <a:endParaRPr lang="ko-KR" altLang="en-US" sz="1200" dirty="0">
                        <a:latin typeface="+mn-lt"/>
                      </a:endParaRPr>
                    </a:p>
                  </a:txBody>
                  <a:tcPr/>
                </a:tc>
                <a:tc>
                  <a:txBody>
                    <a:bodyPr/>
                    <a:lstStyle/>
                    <a:p>
                      <a:pPr latinLnBrk="1"/>
                      <a:r>
                        <a:rPr lang="en-US" altLang="ko-KR" sz="1000" dirty="0">
                          <a:latin typeface="+mn-lt"/>
                        </a:rPr>
                        <a:t>2. </a:t>
                      </a:r>
                      <a:r>
                        <a:rPr lang="ko-KR" altLang="en-US" sz="1000" dirty="0">
                          <a:latin typeface="+mn-lt"/>
                        </a:rPr>
                        <a:t>이해관계자 </a:t>
                      </a:r>
                      <a:r>
                        <a:rPr lang="ko-KR" altLang="en-US" sz="1000" dirty="0" err="1">
                          <a:latin typeface="+mn-lt"/>
                        </a:rPr>
                        <a:t>대응활동</a:t>
                      </a:r>
                      <a:endParaRPr lang="ko-KR" altLang="en-US" sz="1000" dirty="0">
                        <a:latin typeface="+mn-lt"/>
                      </a:endParaRPr>
                    </a:p>
                  </a:txBody>
                  <a:tcPr>
                    <a:solidFill>
                      <a:schemeClr val="bg1">
                        <a:lumMod val="95000"/>
                      </a:schemeClr>
                    </a:solidFill>
                  </a:tcPr>
                </a:tc>
                <a:extLst>
                  <a:ext uri="{0D108BD9-81ED-4DB2-BD59-A6C34878D82A}">
                    <a16:rowId xmlns:a16="http://schemas.microsoft.com/office/drawing/2014/main" val="1933098096"/>
                  </a:ext>
                </a:extLst>
              </a:tr>
              <a:tr h="275061">
                <a:tc vMerge="1">
                  <a:txBody>
                    <a:bodyPr/>
                    <a:lstStyle/>
                    <a:p>
                      <a:pPr latinLnBrk="1"/>
                      <a:endParaRPr lang="ko-KR" altLang="en-US"/>
                    </a:p>
                  </a:txBody>
                  <a:tcPr/>
                </a:tc>
                <a:tc>
                  <a:txBody>
                    <a:bodyPr/>
                    <a:lstStyle/>
                    <a:p>
                      <a:pPr latinLnBrk="1"/>
                      <a:r>
                        <a:rPr lang="en-US" altLang="ko-KR" sz="1000" dirty="0">
                          <a:latin typeface="+mn-lt"/>
                        </a:rPr>
                        <a:t>3. </a:t>
                      </a:r>
                      <a:r>
                        <a:rPr lang="ko-KR" altLang="en-US" sz="1000" dirty="0">
                          <a:latin typeface="+mn-lt"/>
                        </a:rPr>
                        <a:t>환경정보 공개</a:t>
                      </a:r>
                    </a:p>
                  </a:txBody>
                  <a:tcPr>
                    <a:solidFill>
                      <a:schemeClr val="bg1">
                        <a:lumMod val="95000"/>
                      </a:schemeClr>
                    </a:solidFill>
                  </a:tcPr>
                </a:tc>
                <a:extLst>
                  <a:ext uri="{0D108BD9-81ED-4DB2-BD59-A6C34878D82A}">
                    <a16:rowId xmlns:a16="http://schemas.microsoft.com/office/drawing/2014/main" val="790589861"/>
                  </a:ext>
                </a:extLst>
              </a:tr>
            </a:tbl>
          </a:graphicData>
        </a:graphic>
      </p:graphicFrame>
      <p:sp>
        <p:nvSpPr>
          <p:cNvPr id="15" name="직사각형 14">
            <a:extLst>
              <a:ext uri="{FF2B5EF4-FFF2-40B4-BE49-F238E27FC236}">
                <a16:creationId xmlns:a16="http://schemas.microsoft.com/office/drawing/2014/main" id="{0BFB2A0B-9E70-4D52-9017-CA3018152CF3}"/>
              </a:ext>
            </a:extLst>
          </p:cNvPr>
          <p:cNvSpPr/>
          <p:nvPr/>
        </p:nvSpPr>
        <p:spPr>
          <a:xfrm>
            <a:off x="751632" y="1085737"/>
            <a:ext cx="8928992" cy="369332"/>
          </a:xfrm>
          <a:prstGeom prst="rect">
            <a:avLst/>
          </a:prstGeom>
        </p:spPr>
        <p:txBody>
          <a:bodyPr wrap="square">
            <a:spAutoFit/>
          </a:bodyPr>
          <a:lstStyle/>
          <a:p>
            <a:pPr>
              <a:defRPr/>
            </a:pPr>
            <a:r>
              <a:rPr lang="ko-KR" altLang="en-US" b="1" kern="0" dirty="0">
                <a:solidFill>
                  <a:srgbClr val="000000"/>
                </a:solidFill>
                <a:latin typeface="휴먼명조"/>
                <a:ea typeface="휴먼명조"/>
              </a:rPr>
              <a:t>□ </a:t>
            </a:r>
            <a:r>
              <a:rPr lang="ko-KR" altLang="en-US" b="1" kern="0" dirty="0">
                <a:solidFill>
                  <a:srgbClr val="000000"/>
                </a:solidFill>
                <a:latin typeface="+mj-lt"/>
                <a:ea typeface="휴먼명조"/>
              </a:rPr>
              <a:t>한국기업지배구조원 </a:t>
            </a:r>
            <a:r>
              <a:rPr lang="en-US" altLang="ko-KR" b="1" kern="0" dirty="0">
                <a:solidFill>
                  <a:srgbClr val="000000"/>
                </a:solidFill>
                <a:latin typeface="+mj-lt"/>
                <a:ea typeface="휴먼명조"/>
              </a:rPr>
              <a:t>- </a:t>
            </a:r>
            <a:r>
              <a:rPr lang="ko-KR" altLang="en-US" b="1" kern="0" dirty="0">
                <a:solidFill>
                  <a:srgbClr val="000000"/>
                </a:solidFill>
                <a:latin typeface="+mj-lt"/>
                <a:ea typeface="휴먼명조"/>
              </a:rPr>
              <a:t>환경</a:t>
            </a:r>
            <a:endParaRPr lang="ko-KR" altLang="en-US" b="1" dirty="0">
              <a:solidFill>
                <a:srgbClr val="FF0000"/>
              </a:solidFill>
              <a:latin typeface="+mj-lt"/>
            </a:endParaRPr>
          </a:p>
        </p:txBody>
      </p:sp>
      <p:cxnSp>
        <p:nvCxnSpPr>
          <p:cNvPr id="16" name="직선 연결선 15">
            <a:extLst>
              <a:ext uri="{FF2B5EF4-FFF2-40B4-BE49-F238E27FC236}">
                <a16:creationId xmlns:a16="http://schemas.microsoft.com/office/drawing/2014/main" id="{4A3CC5D7-B93C-44FC-8A13-0BE94AA672EF}"/>
              </a:ext>
            </a:extLst>
          </p:cNvPr>
          <p:cNvCxnSpPr>
            <a:cxnSpLocks/>
          </p:cNvCxnSpPr>
          <p:nvPr/>
        </p:nvCxnSpPr>
        <p:spPr>
          <a:xfrm flipH="1">
            <a:off x="2705100" y="588203"/>
            <a:ext cx="8794750" cy="30827"/>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1310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1" name="표 30">
            <a:extLst>
              <a:ext uri="{FF2B5EF4-FFF2-40B4-BE49-F238E27FC236}">
                <a16:creationId xmlns:a16="http://schemas.microsoft.com/office/drawing/2014/main" id="{F9266EED-28CC-4868-9B90-459C24C57BD1}"/>
              </a:ext>
            </a:extLst>
          </p:cNvPr>
          <p:cNvGraphicFramePr>
            <a:graphicFrameLocks noGrp="1"/>
          </p:cNvGraphicFramePr>
          <p:nvPr>
            <p:extLst>
              <p:ext uri="{D42A27DB-BD31-4B8C-83A1-F6EECF244321}">
                <p14:modId xmlns:p14="http://schemas.microsoft.com/office/powerpoint/2010/main" val="2904066425"/>
              </p:ext>
            </p:extLst>
          </p:nvPr>
        </p:nvGraphicFramePr>
        <p:xfrm>
          <a:off x="1151857" y="1941197"/>
          <a:ext cx="4271570" cy="4310953"/>
        </p:xfrm>
        <a:graphic>
          <a:graphicData uri="http://schemas.openxmlformats.org/drawingml/2006/table">
            <a:tbl>
              <a:tblPr firstRow="1" bandRow="1">
                <a:tableStyleId>{5C22544A-7EE6-4342-B048-85BDC9FD1C3A}</a:tableStyleId>
              </a:tblPr>
              <a:tblGrid>
                <a:gridCol w="1601887">
                  <a:extLst>
                    <a:ext uri="{9D8B030D-6E8A-4147-A177-3AD203B41FA5}">
                      <a16:colId xmlns:a16="http://schemas.microsoft.com/office/drawing/2014/main" val="1211828786"/>
                    </a:ext>
                  </a:extLst>
                </a:gridCol>
                <a:gridCol w="2669683">
                  <a:extLst>
                    <a:ext uri="{9D8B030D-6E8A-4147-A177-3AD203B41FA5}">
                      <a16:colId xmlns:a16="http://schemas.microsoft.com/office/drawing/2014/main" val="4071179417"/>
                    </a:ext>
                  </a:extLst>
                </a:gridCol>
              </a:tblGrid>
              <a:tr h="275341">
                <a:tc>
                  <a:txBody>
                    <a:bodyPr/>
                    <a:lstStyle/>
                    <a:p>
                      <a:pPr algn="ctr" latinLnBrk="1"/>
                      <a:r>
                        <a:rPr lang="ko-KR" altLang="en-US" sz="1100" dirty="0" err="1">
                          <a:latin typeface="+mn-lt"/>
                        </a:rPr>
                        <a:t>대분류</a:t>
                      </a:r>
                      <a:r>
                        <a:rPr lang="ko-KR" altLang="en-US" sz="1100" dirty="0">
                          <a:latin typeface="+mn-lt"/>
                        </a:rPr>
                        <a:t> </a:t>
                      </a:r>
                    </a:p>
                  </a:txBody>
                  <a:tcPr>
                    <a:solidFill>
                      <a:srgbClr val="CC0000"/>
                    </a:solidFill>
                  </a:tcPr>
                </a:tc>
                <a:tc>
                  <a:txBody>
                    <a:bodyPr/>
                    <a:lstStyle/>
                    <a:p>
                      <a:pPr algn="ctr" latinLnBrk="1"/>
                      <a:r>
                        <a:rPr lang="ko-KR" altLang="en-US" sz="1100" dirty="0">
                          <a:latin typeface="+mn-lt"/>
                        </a:rPr>
                        <a:t>중분류</a:t>
                      </a:r>
                    </a:p>
                  </a:txBody>
                  <a:tcPr>
                    <a:solidFill>
                      <a:srgbClr val="CC0000"/>
                    </a:solidFill>
                  </a:tcPr>
                </a:tc>
                <a:extLst>
                  <a:ext uri="{0D108BD9-81ED-4DB2-BD59-A6C34878D82A}">
                    <a16:rowId xmlns:a16="http://schemas.microsoft.com/office/drawing/2014/main" val="1534298258"/>
                  </a:ext>
                </a:extLst>
              </a:tr>
              <a:tr h="275341">
                <a:tc rowSpan="5">
                  <a:txBody>
                    <a:bodyPr/>
                    <a:lstStyle/>
                    <a:p>
                      <a:pPr marL="285750" indent="-285750" latinLnBrk="1">
                        <a:buAutoNum type="romanUcPeriod"/>
                      </a:pPr>
                      <a:r>
                        <a:rPr lang="ko-KR" altLang="en-US" sz="1000" dirty="0">
                          <a:latin typeface="+mn-lt"/>
                        </a:rPr>
                        <a:t>근로자</a:t>
                      </a:r>
                    </a:p>
                  </a:txBody>
                  <a:tcPr anchor="ctr">
                    <a:solidFill>
                      <a:schemeClr val="bg1">
                        <a:lumMod val="95000"/>
                      </a:schemeClr>
                    </a:solidFill>
                  </a:tcPr>
                </a:tc>
                <a:tc>
                  <a:txBody>
                    <a:bodyPr/>
                    <a:lstStyle/>
                    <a:p>
                      <a:pPr latinLnBrk="1"/>
                      <a:r>
                        <a:rPr lang="en-US" altLang="ko-KR" sz="1000" dirty="0">
                          <a:latin typeface="+mn-lt"/>
                        </a:rPr>
                        <a:t>1. </a:t>
                      </a:r>
                      <a:r>
                        <a:rPr lang="ko-KR" altLang="en-US" sz="1000" baseline="0" dirty="0">
                          <a:latin typeface="+mn-lt"/>
                        </a:rPr>
                        <a:t>고용 및 근로조건</a:t>
                      </a:r>
                      <a:endParaRPr lang="ko-KR" altLang="en-US" sz="1000" dirty="0">
                        <a:latin typeface="+mn-lt"/>
                      </a:endParaRPr>
                    </a:p>
                  </a:txBody>
                  <a:tcPr>
                    <a:solidFill>
                      <a:schemeClr val="bg1">
                        <a:lumMod val="95000"/>
                      </a:schemeClr>
                    </a:solidFill>
                  </a:tcPr>
                </a:tc>
                <a:extLst>
                  <a:ext uri="{0D108BD9-81ED-4DB2-BD59-A6C34878D82A}">
                    <a16:rowId xmlns:a16="http://schemas.microsoft.com/office/drawing/2014/main" val="2656870995"/>
                  </a:ext>
                </a:extLst>
              </a:tr>
              <a:tr h="275341">
                <a:tc vMerge="1">
                  <a:txBody>
                    <a:bodyPr/>
                    <a:lstStyle/>
                    <a:p>
                      <a:pPr latinLnBrk="1"/>
                      <a:endParaRPr lang="ko-KR" altLang="en-US" sz="1200" dirty="0">
                        <a:latin typeface="+mn-lt"/>
                      </a:endParaRPr>
                    </a:p>
                  </a:txBody>
                  <a:tcPr/>
                </a:tc>
                <a:tc>
                  <a:txBody>
                    <a:bodyPr/>
                    <a:lstStyle/>
                    <a:p>
                      <a:pPr marL="0" indent="0" latinLnBrk="1">
                        <a:buNone/>
                      </a:pPr>
                      <a:r>
                        <a:rPr lang="en-US" altLang="ko-KR" sz="1000" baseline="0" dirty="0">
                          <a:latin typeface="+mn-lt"/>
                        </a:rPr>
                        <a:t>2. </a:t>
                      </a:r>
                      <a:r>
                        <a:rPr lang="ko-KR" altLang="en-US" sz="1000" baseline="0" dirty="0">
                          <a:latin typeface="+mn-lt"/>
                        </a:rPr>
                        <a:t>노사관계</a:t>
                      </a:r>
                      <a:endParaRPr lang="ko-KR" altLang="en-US" sz="1000" dirty="0">
                        <a:latin typeface="+mn-lt"/>
                      </a:endParaRPr>
                    </a:p>
                  </a:txBody>
                  <a:tcPr>
                    <a:solidFill>
                      <a:schemeClr val="bg1">
                        <a:lumMod val="95000"/>
                      </a:schemeClr>
                    </a:solidFill>
                  </a:tcPr>
                </a:tc>
                <a:extLst>
                  <a:ext uri="{0D108BD9-81ED-4DB2-BD59-A6C34878D82A}">
                    <a16:rowId xmlns:a16="http://schemas.microsoft.com/office/drawing/2014/main" val="40319030"/>
                  </a:ext>
                </a:extLst>
              </a:tr>
              <a:tr h="275341">
                <a:tc vMerge="1">
                  <a:txBody>
                    <a:bodyPr/>
                    <a:lstStyle/>
                    <a:p>
                      <a:pPr latinLnBrk="1"/>
                      <a:endParaRPr lang="ko-KR" altLang="en-US" sz="1200" dirty="0">
                        <a:latin typeface="+mn-lt"/>
                      </a:endParaRPr>
                    </a:p>
                  </a:txBody>
                  <a:tcPr/>
                </a:tc>
                <a:tc>
                  <a:txBody>
                    <a:bodyPr/>
                    <a:lstStyle/>
                    <a:p>
                      <a:pPr latinLnBrk="1"/>
                      <a:r>
                        <a:rPr lang="en-US" altLang="ko-KR" sz="1000" dirty="0">
                          <a:latin typeface="+mn-lt"/>
                        </a:rPr>
                        <a:t>3. </a:t>
                      </a:r>
                      <a:r>
                        <a:rPr lang="ko-KR" altLang="en-US" sz="1000" dirty="0">
                          <a:latin typeface="+mn-lt"/>
                        </a:rPr>
                        <a:t>직장 내 보건 및 안전</a:t>
                      </a:r>
                    </a:p>
                  </a:txBody>
                  <a:tcPr>
                    <a:solidFill>
                      <a:schemeClr val="bg1">
                        <a:lumMod val="95000"/>
                      </a:schemeClr>
                    </a:solidFill>
                  </a:tcPr>
                </a:tc>
                <a:extLst>
                  <a:ext uri="{0D108BD9-81ED-4DB2-BD59-A6C34878D82A}">
                    <a16:rowId xmlns:a16="http://schemas.microsoft.com/office/drawing/2014/main" val="2640708804"/>
                  </a:ext>
                </a:extLst>
              </a:tr>
              <a:tr h="275341">
                <a:tc vMerge="1">
                  <a:txBody>
                    <a:bodyPr/>
                    <a:lstStyle/>
                    <a:p>
                      <a:pPr latinLnBrk="1"/>
                      <a:endParaRPr lang="ko-KR" altLang="en-US" sz="1200" dirty="0">
                        <a:latin typeface="+mn-lt"/>
                      </a:endParaRPr>
                    </a:p>
                  </a:txBody>
                  <a:tcPr/>
                </a:tc>
                <a:tc>
                  <a:txBody>
                    <a:bodyPr/>
                    <a:lstStyle/>
                    <a:p>
                      <a:pPr latinLnBrk="1"/>
                      <a:r>
                        <a:rPr lang="en-US" altLang="ko-KR" sz="1000" dirty="0">
                          <a:latin typeface="+mn-lt"/>
                        </a:rPr>
                        <a:t>4. </a:t>
                      </a:r>
                      <a:r>
                        <a:rPr lang="ko-KR" altLang="en-US" sz="1000" baseline="0" dirty="0">
                          <a:latin typeface="+mn-lt"/>
                        </a:rPr>
                        <a:t>인력 개발 및 지원</a:t>
                      </a:r>
                      <a:endParaRPr lang="ko-KR" altLang="en-US" sz="1000" dirty="0">
                        <a:latin typeface="+mn-lt"/>
                      </a:endParaRPr>
                    </a:p>
                  </a:txBody>
                  <a:tcPr>
                    <a:solidFill>
                      <a:schemeClr val="bg1">
                        <a:lumMod val="95000"/>
                      </a:schemeClr>
                    </a:solidFill>
                  </a:tcPr>
                </a:tc>
                <a:extLst>
                  <a:ext uri="{0D108BD9-81ED-4DB2-BD59-A6C34878D82A}">
                    <a16:rowId xmlns:a16="http://schemas.microsoft.com/office/drawing/2014/main" val="2741281072"/>
                  </a:ext>
                </a:extLst>
              </a:tr>
              <a:tr h="275341">
                <a:tc vMerge="1">
                  <a:txBody>
                    <a:bodyPr/>
                    <a:lstStyle/>
                    <a:p>
                      <a:pPr latinLnBrk="1"/>
                      <a:endParaRPr lang="ko-KR" altLang="en-US" sz="1200" dirty="0">
                        <a:latin typeface="+mn-lt"/>
                      </a:endParaRPr>
                    </a:p>
                  </a:txBody>
                  <a:tcPr/>
                </a:tc>
                <a:tc>
                  <a:txBody>
                    <a:bodyPr/>
                    <a:lstStyle/>
                    <a:p>
                      <a:pPr latinLnBrk="1"/>
                      <a:r>
                        <a:rPr lang="en-US" altLang="ko-KR" sz="1000" dirty="0">
                          <a:latin typeface="+mn-lt"/>
                        </a:rPr>
                        <a:t>5. </a:t>
                      </a:r>
                      <a:r>
                        <a:rPr lang="ko-KR" altLang="en-US" sz="1000" baseline="0" dirty="0">
                          <a:latin typeface="+mn-lt"/>
                        </a:rPr>
                        <a:t>직장 내 기본권</a:t>
                      </a:r>
                      <a:endParaRPr lang="ko-KR" altLang="en-US" sz="1000" dirty="0">
                        <a:latin typeface="+mn-lt"/>
                      </a:endParaRPr>
                    </a:p>
                  </a:txBody>
                  <a:tcPr>
                    <a:solidFill>
                      <a:schemeClr val="bg1">
                        <a:lumMod val="95000"/>
                      </a:schemeClr>
                    </a:solidFill>
                  </a:tcPr>
                </a:tc>
                <a:extLst>
                  <a:ext uri="{0D108BD9-81ED-4DB2-BD59-A6C34878D82A}">
                    <a16:rowId xmlns:a16="http://schemas.microsoft.com/office/drawing/2014/main" val="3817531768"/>
                  </a:ext>
                </a:extLst>
              </a:tr>
              <a:tr h="275341">
                <a:tc rowSpan="3">
                  <a:txBody>
                    <a:bodyPr/>
                    <a:lstStyle/>
                    <a:p>
                      <a:pPr latinLnBrk="1"/>
                      <a:r>
                        <a:rPr lang="en-US" altLang="ko-KR" sz="1000" dirty="0">
                          <a:latin typeface="+mn-lt"/>
                        </a:rPr>
                        <a:t>II. </a:t>
                      </a:r>
                      <a:r>
                        <a:rPr lang="ko-KR" altLang="en-US" sz="1000" baseline="0" dirty="0">
                          <a:latin typeface="+mn-lt"/>
                        </a:rPr>
                        <a:t> </a:t>
                      </a:r>
                      <a:r>
                        <a:rPr lang="ko-KR" altLang="en-US" sz="1000" baseline="0" dirty="0" err="1">
                          <a:latin typeface="+mn-lt"/>
                        </a:rPr>
                        <a:t>협력사</a:t>
                      </a:r>
                      <a:r>
                        <a:rPr lang="ko-KR" altLang="en-US" sz="1000" baseline="0" dirty="0">
                          <a:latin typeface="+mn-lt"/>
                        </a:rPr>
                        <a:t> 및 경쟁사</a:t>
                      </a:r>
                      <a:endParaRPr lang="ko-KR" altLang="en-US" sz="1000" dirty="0">
                        <a:latin typeface="+mn-lt"/>
                      </a:endParaRPr>
                    </a:p>
                  </a:txBody>
                  <a:tcPr anchor="ctr">
                    <a:solidFill>
                      <a:schemeClr val="bg1">
                        <a:lumMod val="95000"/>
                      </a:schemeClr>
                    </a:solidFill>
                  </a:tcPr>
                </a:tc>
                <a:tc>
                  <a:txBody>
                    <a:bodyPr/>
                    <a:lstStyle/>
                    <a:p>
                      <a:pPr marL="0" indent="0" latinLnBrk="1">
                        <a:buNone/>
                      </a:pPr>
                      <a:r>
                        <a:rPr lang="en-US" altLang="ko-KR" sz="1000" baseline="0" dirty="0">
                          <a:latin typeface="+mn-lt"/>
                        </a:rPr>
                        <a:t>1. </a:t>
                      </a:r>
                      <a:r>
                        <a:rPr lang="ko-KR" altLang="en-US" sz="1000" baseline="0" dirty="0">
                          <a:latin typeface="+mn-lt"/>
                        </a:rPr>
                        <a:t>공정거래</a:t>
                      </a:r>
                      <a:endParaRPr lang="ko-KR" altLang="en-US" sz="1000" dirty="0">
                        <a:latin typeface="+mn-lt"/>
                      </a:endParaRPr>
                    </a:p>
                  </a:txBody>
                  <a:tcPr>
                    <a:solidFill>
                      <a:schemeClr val="bg1">
                        <a:lumMod val="95000"/>
                      </a:schemeClr>
                    </a:solidFill>
                  </a:tcPr>
                </a:tc>
                <a:extLst>
                  <a:ext uri="{0D108BD9-81ED-4DB2-BD59-A6C34878D82A}">
                    <a16:rowId xmlns:a16="http://schemas.microsoft.com/office/drawing/2014/main" val="3451327190"/>
                  </a:ext>
                </a:extLst>
              </a:tr>
              <a:tr h="275341">
                <a:tc vMerge="1">
                  <a:txBody>
                    <a:bodyPr/>
                    <a:lstStyle/>
                    <a:p>
                      <a:pPr latinLnBrk="1"/>
                      <a:endParaRPr lang="ko-KR" altLang="en-US" sz="1200" dirty="0">
                        <a:latin typeface="+mn-lt"/>
                      </a:endParaRPr>
                    </a:p>
                  </a:txBody>
                  <a:tcPr/>
                </a:tc>
                <a:tc>
                  <a:txBody>
                    <a:bodyPr/>
                    <a:lstStyle/>
                    <a:p>
                      <a:pPr marL="0" indent="0" latinLnBrk="1">
                        <a:buNone/>
                      </a:pPr>
                      <a:r>
                        <a:rPr lang="en-US" altLang="ko-KR" sz="1000" baseline="0" dirty="0">
                          <a:latin typeface="+mn-lt"/>
                        </a:rPr>
                        <a:t>2. </a:t>
                      </a:r>
                      <a:r>
                        <a:rPr lang="ko-KR" altLang="en-US" sz="1000" baseline="0" dirty="0">
                          <a:latin typeface="+mn-lt"/>
                        </a:rPr>
                        <a:t>부패방지</a:t>
                      </a:r>
                      <a:endParaRPr lang="ko-KR" altLang="en-US" sz="1000" dirty="0">
                        <a:latin typeface="+mn-lt"/>
                      </a:endParaRPr>
                    </a:p>
                  </a:txBody>
                  <a:tcPr>
                    <a:solidFill>
                      <a:schemeClr val="bg1">
                        <a:lumMod val="95000"/>
                      </a:schemeClr>
                    </a:solidFill>
                  </a:tcPr>
                </a:tc>
                <a:extLst>
                  <a:ext uri="{0D108BD9-81ED-4DB2-BD59-A6C34878D82A}">
                    <a16:rowId xmlns:a16="http://schemas.microsoft.com/office/drawing/2014/main" val="2208591968"/>
                  </a:ext>
                </a:extLst>
              </a:tr>
              <a:tr h="239476">
                <a:tc vMerge="1">
                  <a:txBody>
                    <a:bodyPr/>
                    <a:lstStyle/>
                    <a:p>
                      <a:pPr latinLnBrk="1"/>
                      <a:endParaRPr lang="ko-KR" altLang="en-US" sz="1200" dirty="0">
                        <a:latin typeface="+mn-lt"/>
                      </a:endParaRPr>
                    </a:p>
                  </a:txBody>
                  <a:tcPr/>
                </a:tc>
                <a:tc>
                  <a:txBody>
                    <a:bodyPr/>
                    <a:lstStyle/>
                    <a:p>
                      <a:pPr latinLnBrk="1"/>
                      <a:r>
                        <a:rPr lang="en-US" altLang="ko-KR" sz="1000" dirty="0">
                          <a:latin typeface="+mn-lt"/>
                        </a:rPr>
                        <a:t>3. </a:t>
                      </a:r>
                      <a:r>
                        <a:rPr lang="ko-KR" altLang="en-US" sz="1000" baseline="0" dirty="0">
                          <a:latin typeface="+mn-lt"/>
                        </a:rPr>
                        <a:t>사회적 책임 촉진</a:t>
                      </a:r>
                      <a:endParaRPr lang="ko-KR" altLang="en-US" sz="1000" dirty="0">
                        <a:latin typeface="+mn-lt"/>
                      </a:endParaRPr>
                    </a:p>
                  </a:txBody>
                  <a:tcPr>
                    <a:solidFill>
                      <a:schemeClr val="bg1">
                        <a:lumMod val="95000"/>
                      </a:schemeClr>
                    </a:solidFill>
                  </a:tcPr>
                </a:tc>
                <a:extLst>
                  <a:ext uri="{0D108BD9-81ED-4DB2-BD59-A6C34878D82A}">
                    <a16:rowId xmlns:a16="http://schemas.microsoft.com/office/drawing/2014/main" val="1022513246"/>
                  </a:ext>
                </a:extLst>
              </a:tr>
              <a:tr h="275341">
                <a:tc rowSpan="4">
                  <a:txBody>
                    <a:bodyPr/>
                    <a:lstStyle/>
                    <a:p>
                      <a:pPr marL="285750" indent="-285750" latinLnBrk="1">
                        <a:buAutoNum type="romanUcPeriod" startAt="3"/>
                      </a:pPr>
                      <a:r>
                        <a:rPr lang="ko-KR" altLang="en-US" sz="1000" dirty="0">
                          <a:latin typeface="+mn-lt"/>
                        </a:rPr>
                        <a:t>소비자</a:t>
                      </a:r>
                    </a:p>
                  </a:txBody>
                  <a:tcPr anchor="ctr">
                    <a:solidFill>
                      <a:schemeClr val="bg1">
                        <a:lumMod val="95000"/>
                      </a:schemeClr>
                    </a:solidFill>
                  </a:tcPr>
                </a:tc>
                <a:tc>
                  <a:txBody>
                    <a:bodyPr/>
                    <a:lstStyle/>
                    <a:p>
                      <a:pPr latinLnBrk="1"/>
                      <a:r>
                        <a:rPr lang="en-US" altLang="ko-KR" sz="1000" dirty="0">
                          <a:latin typeface="+mn-lt"/>
                        </a:rPr>
                        <a:t>1. </a:t>
                      </a:r>
                      <a:r>
                        <a:rPr lang="ko-KR" altLang="en-US" sz="1000" dirty="0">
                          <a:latin typeface="+mn-lt"/>
                        </a:rPr>
                        <a:t>소비자와의 공정거래</a:t>
                      </a:r>
                    </a:p>
                  </a:txBody>
                  <a:tcPr>
                    <a:solidFill>
                      <a:schemeClr val="bg1">
                        <a:lumMod val="95000"/>
                      </a:schemeClr>
                    </a:solidFill>
                  </a:tcPr>
                </a:tc>
                <a:extLst>
                  <a:ext uri="{0D108BD9-81ED-4DB2-BD59-A6C34878D82A}">
                    <a16:rowId xmlns:a16="http://schemas.microsoft.com/office/drawing/2014/main" val="1847384194"/>
                  </a:ext>
                </a:extLst>
              </a:tr>
              <a:tr h="275341">
                <a:tc vMerge="1">
                  <a:txBody>
                    <a:bodyPr/>
                    <a:lstStyle/>
                    <a:p>
                      <a:pPr latinLnBrk="1"/>
                      <a:endParaRPr lang="ko-KR" altLang="en-US" sz="1200" dirty="0">
                        <a:latin typeface="+mn-lt"/>
                      </a:endParaRPr>
                    </a:p>
                  </a:txBody>
                  <a:tcPr/>
                </a:tc>
                <a:tc>
                  <a:txBody>
                    <a:bodyPr/>
                    <a:lstStyle/>
                    <a:p>
                      <a:pPr latinLnBrk="1"/>
                      <a:r>
                        <a:rPr lang="en-US" altLang="ko-KR" sz="1000" dirty="0">
                          <a:latin typeface="+mn-lt"/>
                        </a:rPr>
                        <a:t>2. </a:t>
                      </a:r>
                      <a:r>
                        <a:rPr lang="ko-KR" altLang="en-US" sz="1000" dirty="0">
                          <a:latin typeface="+mn-lt"/>
                        </a:rPr>
                        <a:t>소비자 안전 및 보건</a:t>
                      </a:r>
                    </a:p>
                  </a:txBody>
                  <a:tcPr>
                    <a:solidFill>
                      <a:schemeClr val="bg1">
                        <a:lumMod val="95000"/>
                      </a:schemeClr>
                    </a:solidFill>
                  </a:tcPr>
                </a:tc>
                <a:extLst>
                  <a:ext uri="{0D108BD9-81ED-4DB2-BD59-A6C34878D82A}">
                    <a16:rowId xmlns:a16="http://schemas.microsoft.com/office/drawing/2014/main" val="1147370853"/>
                  </a:ext>
                </a:extLst>
              </a:tr>
              <a:tr h="275341">
                <a:tc vMerge="1">
                  <a:txBody>
                    <a:bodyPr/>
                    <a:lstStyle/>
                    <a:p>
                      <a:pPr latinLnBrk="1"/>
                      <a:endParaRPr lang="ko-KR" altLang="en-US" sz="1200" dirty="0">
                        <a:latin typeface="+mn-lt"/>
                      </a:endParaRPr>
                    </a:p>
                  </a:txBody>
                  <a:tcPr/>
                </a:tc>
                <a:tc>
                  <a:txBody>
                    <a:bodyPr/>
                    <a:lstStyle/>
                    <a:p>
                      <a:pPr latinLnBrk="1"/>
                      <a:r>
                        <a:rPr lang="en-US" altLang="ko-KR" sz="1000" dirty="0">
                          <a:latin typeface="+mn-lt"/>
                        </a:rPr>
                        <a:t>3. </a:t>
                      </a:r>
                      <a:r>
                        <a:rPr lang="ko-KR" altLang="en-US" sz="1000" dirty="0">
                          <a:latin typeface="+mn-lt"/>
                        </a:rPr>
                        <a:t>소비자 개인정보 보호</a:t>
                      </a:r>
                    </a:p>
                  </a:txBody>
                  <a:tcPr>
                    <a:solidFill>
                      <a:schemeClr val="bg1">
                        <a:lumMod val="95000"/>
                      </a:schemeClr>
                    </a:solidFill>
                  </a:tcPr>
                </a:tc>
                <a:extLst>
                  <a:ext uri="{0D108BD9-81ED-4DB2-BD59-A6C34878D82A}">
                    <a16:rowId xmlns:a16="http://schemas.microsoft.com/office/drawing/2014/main" val="3560301829"/>
                  </a:ext>
                </a:extLst>
              </a:tr>
              <a:tr h="275341">
                <a:tc vMerge="1">
                  <a:txBody>
                    <a:bodyPr/>
                    <a:lstStyle/>
                    <a:p>
                      <a:pPr latinLnBrk="1"/>
                      <a:endParaRPr lang="ko-KR" altLang="en-US" sz="1200" dirty="0">
                        <a:latin typeface="+mn-lt"/>
                      </a:endParaRPr>
                    </a:p>
                  </a:txBody>
                  <a:tcPr/>
                </a:tc>
                <a:tc>
                  <a:txBody>
                    <a:bodyPr/>
                    <a:lstStyle/>
                    <a:p>
                      <a:pPr latinLnBrk="1"/>
                      <a:r>
                        <a:rPr lang="en-US" altLang="ko-KR" sz="1000" dirty="0">
                          <a:latin typeface="+mn-lt"/>
                        </a:rPr>
                        <a:t>4. </a:t>
                      </a:r>
                      <a:r>
                        <a:rPr lang="ko-KR" altLang="en-US" sz="1000" dirty="0">
                          <a:latin typeface="+mn-lt"/>
                        </a:rPr>
                        <a:t>소비자와의 소통</a:t>
                      </a:r>
                    </a:p>
                  </a:txBody>
                  <a:tcPr>
                    <a:solidFill>
                      <a:schemeClr val="bg1">
                        <a:lumMod val="95000"/>
                      </a:schemeClr>
                    </a:solidFill>
                  </a:tcPr>
                </a:tc>
                <a:extLst>
                  <a:ext uri="{0D108BD9-81ED-4DB2-BD59-A6C34878D82A}">
                    <a16:rowId xmlns:a16="http://schemas.microsoft.com/office/drawing/2014/main" val="3035400008"/>
                  </a:ext>
                </a:extLst>
              </a:tr>
              <a:tr h="275341">
                <a:tc rowSpan="3">
                  <a:txBody>
                    <a:bodyPr/>
                    <a:lstStyle/>
                    <a:p>
                      <a:pPr latinLnBrk="1"/>
                      <a:r>
                        <a:rPr lang="en-US" altLang="ko-KR" sz="1000" dirty="0">
                          <a:latin typeface="+mn-lt"/>
                        </a:rPr>
                        <a:t>IV. </a:t>
                      </a:r>
                      <a:r>
                        <a:rPr lang="ko-KR" altLang="en-US" sz="1000" baseline="0" dirty="0">
                          <a:latin typeface="+mn-lt"/>
                        </a:rPr>
                        <a:t> 지역사회</a:t>
                      </a:r>
                      <a:endParaRPr lang="ko-KR" altLang="en-US" sz="1000" dirty="0">
                        <a:latin typeface="+mn-lt"/>
                      </a:endParaRPr>
                    </a:p>
                  </a:txBody>
                  <a:tcPr anchor="ctr">
                    <a:solidFill>
                      <a:schemeClr val="bg1">
                        <a:lumMod val="95000"/>
                      </a:schemeClr>
                    </a:solidFill>
                  </a:tcPr>
                </a:tc>
                <a:tc>
                  <a:txBody>
                    <a:bodyPr/>
                    <a:lstStyle/>
                    <a:p>
                      <a:pPr latinLnBrk="1"/>
                      <a:r>
                        <a:rPr lang="en-US" altLang="ko-KR" sz="1000" dirty="0">
                          <a:latin typeface="+mn-lt"/>
                        </a:rPr>
                        <a:t>1. </a:t>
                      </a:r>
                      <a:r>
                        <a:rPr lang="ko-KR" altLang="en-US" sz="1000" dirty="0">
                          <a:latin typeface="+mn-lt"/>
                        </a:rPr>
                        <a:t>지역사회 참여 및 공헌</a:t>
                      </a:r>
                    </a:p>
                  </a:txBody>
                  <a:tcPr>
                    <a:solidFill>
                      <a:schemeClr val="bg1">
                        <a:lumMod val="95000"/>
                      </a:schemeClr>
                    </a:solidFill>
                  </a:tcPr>
                </a:tc>
                <a:extLst>
                  <a:ext uri="{0D108BD9-81ED-4DB2-BD59-A6C34878D82A}">
                    <a16:rowId xmlns:a16="http://schemas.microsoft.com/office/drawing/2014/main" val="2411180721"/>
                  </a:ext>
                </a:extLst>
              </a:tr>
              <a:tr h="137671">
                <a:tc vMerge="1">
                  <a:txBody>
                    <a:bodyPr/>
                    <a:lstStyle/>
                    <a:p>
                      <a:pPr latinLnBrk="1"/>
                      <a:endParaRPr lang="ko-KR" altLang="en-US" sz="1200" dirty="0">
                        <a:latin typeface="+mn-lt"/>
                      </a:endParaRPr>
                    </a:p>
                  </a:txBody>
                  <a:tcPr/>
                </a:tc>
                <a:tc>
                  <a:txBody>
                    <a:bodyPr/>
                    <a:lstStyle/>
                    <a:p>
                      <a:pPr latinLnBrk="1"/>
                      <a:r>
                        <a:rPr lang="en-US" altLang="ko-KR" sz="1000" dirty="0">
                          <a:latin typeface="+mn-lt"/>
                        </a:rPr>
                        <a:t>2. </a:t>
                      </a:r>
                      <a:r>
                        <a:rPr lang="ko-KR" altLang="en-US" sz="1000" dirty="0">
                          <a:latin typeface="+mn-lt"/>
                        </a:rPr>
                        <a:t>지역경제 발전</a:t>
                      </a:r>
                    </a:p>
                  </a:txBody>
                  <a:tcPr>
                    <a:solidFill>
                      <a:schemeClr val="bg1">
                        <a:lumMod val="95000"/>
                      </a:schemeClr>
                    </a:solidFill>
                  </a:tcPr>
                </a:tc>
                <a:extLst>
                  <a:ext uri="{0D108BD9-81ED-4DB2-BD59-A6C34878D82A}">
                    <a16:rowId xmlns:a16="http://schemas.microsoft.com/office/drawing/2014/main" val="1933098096"/>
                  </a:ext>
                </a:extLst>
              </a:tr>
              <a:tr h="137671">
                <a:tc vMerge="1">
                  <a:txBody>
                    <a:bodyPr/>
                    <a:lstStyle/>
                    <a:p>
                      <a:pPr latinLnBrk="1"/>
                      <a:endParaRPr lang="ko-KR" altLang="en-US"/>
                    </a:p>
                  </a:txBody>
                  <a:tcPr/>
                </a:tc>
                <a:tc>
                  <a:txBody>
                    <a:bodyPr/>
                    <a:lstStyle/>
                    <a:p>
                      <a:pPr latinLnBrk="1"/>
                      <a:r>
                        <a:rPr lang="en-US" altLang="ko-KR" sz="1000" dirty="0">
                          <a:latin typeface="+mn-lt"/>
                        </a:rPr>
                        <a:t>3. </a:t>
                      </a:r>
                      <a:r>
                        <a:rPr lang="ko-KR" altLang="en-US" sz="1000" dirty="0">
                          <a:latin typeface="+mn-lt"/>
                        </a:rPr>
                        <a:t>지역사회와의 소통</a:t>
                      </a:r>
                    </a:p>
                  </a:txBody>
                  <a:tcPr>
                    <a:solidFill>
                      <a:schemeClr val="bg1">
                        <a:lumMod val="95000"/>
                      </a:schemeClr>
                    </a:solidFill>
                  </a:tcPr>
                </a:tc>
                <a:extLst>
                  <a:ext uri="{0D108BD9-81ED-4DB2-BD59-A6C34878D82A}">
                    <a16:rowId xmlns:a16="http://schemas.microsoft.com/office/drawing/2014/main" val="2383291305"/>
                  </a:ext>
                </a:extLst>
              </a:tr>
            </a:tbl>
          </a:graphicData>
        </a:graphic>
      </p:graphicFrame>
      <p:sp>
        <p:nvSpPr>
          <p:cNvPr id="4" name="슬라이드 번호 개체 틀 3">
            <a:extLst>
              <a:ext uri="{FF2B5EF4-FFF2-40B4-BE49-F238E27FC236}">
                <a16:creationId xmlns:a16="http://schemas.microsoft.com/office/drawing/2014/main" id="{DEF13E79-61E3-4454-B0F5-D862567F80FC}"/>
              </a:ext>
            </a:extLst>
          </p:cNvPr>
          <p:cNvSpPr>
            <a:spLocks noGrp="1"/>
          </p:cNvSpPr>
          <p:nvPr>
            <p:ph type="sldNum" sz="quarter" idx="12"/>
          </p:nvPr>
        </p:nvSpPr>
        <p:spPr>
          <a:xfrm>
            <a:off x="8610600" y="6356350"/>
            <a:ext cx="2743200" cy="365125"/>
          </a:xfrm>
        </p:spPr>
        <p:txBody>
          <a:bodyPr/>
          <a:lstStyle/>
          <a:p>
            <a:fld id="{742C9348-5ACF-40B9-901F-7F0003B996B9}" type="slidenum">
              <a:rPr lang="ko-KR" altLang="en-US" smtClean="0"/>
              <a:t>55</a:t>
            </a:fld>
            <a:endParaRPr lang="ko-KR" altLang="en-US" dirty="0"/>
          </a:p>
        </p:txBody>
      </p:sp>
      <p:sp>
        <p:nvSpPr>
          <p:cNvPr id="21" name="직사각형 20">
            <a:extLst>
              <a:ext uri="{FF2B5EF4-FFF2-40B4-BE49-F238E27FC236}">
                <a16:creationId xmlns:a16="http://schemas.microsoft.com/office/drawing/2014/main" id="{1353836F-B0BF-408A-9ECA-4BAF89DFC538}"/>
              </a:ext>
            </a:extLst>
          </p:cNvPr>
          <p:cNvSpPr/>
          <p:nvPr/>
        </p:nvSpPr>
        <p:spPr>
          <a:xfrm>
            <a:off x="929470" y="303295"/>
            <a:ext cx="4094216" cy="454292"/>
          </a:xfrm>
          <a:prstGeom prst="rect">
            <a:avLst/>
          </a:prstGeom>
        </p:spPr>
        <p:txBody>
          <a:bodyPr wrap="square">
            <a:spAutoFit/>
          </a:bodyPr>
          <a:lstStyle/>
          <a:p>
            <a:pPr>
              <a:lnSpc>
                <a:spcPct val="150000"/>
              </a:lnSpc>
            </a:pPr>
            <a:r>
              <a:rPr lang="ko-KR" altLang="en-US" b="1" dirty="0">
                <a:latin typeface="+mn-ea"/>
                <a:cs typeface="Times New Roman" pitchFamily="18" charset="0"/>
              </a:rPr>
              <a:t>정책당국</a:t>
            </a:r>
          </a:p>
        </p:txBody>
      </p:sp>
      <p:sp>
        <p:nvSpPr>
          <p:cNvPr id="22" name="직사각형 21">
            <a:extLst>
              <a:ext uri="{FF2B5EF4-FFF2-40B4-BE49-F238E27FC236}">
                <a16:creationId xmlns:a16="http://schemas.microsoft.com/office/drawing/2014/main" id="{F140986D-4E74-4C9F-B86D-ECBB45CB4F38}"/>
              </a:ext>
            </a:extLst>
          </p:cNvPr>
          <p:cNvSpPr/>
          <p:nvPr/>
        </p:nvSpPr>
        <p:spPr>
          <a:xfrm>
            <a:off x="503808" y="208614"/>
            <a:ext cx="495649" cy="585288"/>
          </a:xfrm>
          <a:prstGeom prst="rect">
            <a:avLst/>
          </a:prstGeom>
        </p:spPr>
        <p:txBody>
          <a:bodyPr wrap="none">
            <a:spAutoFit/>
          </a:bodyPr>
          <a:lstStyle/>
          <a:p>
            <a:pPr>
              <a:lnSpc>
                <a:spcPct val="150000"/>
              </a:lnSpc>
            </a:pPr>
            <a:r>
              <a:rPr lang="en-US" altLang="ko-KR" sz="2426" b="1" dirty="0">
                <a:solidFill>
                  <a:schemeClr val="bg1">
                    <a:lumMod val="75000"/>
                  </a:schemeClr>
                </a:solidFill>
                <a:latin typeface="Times New Roman" pitchFamily="18" charset="0"/>
                <a:ea typeface="맑은 고딕" pitchFamily="50" charset="-127"/>
                <a:cs typeface="Times New Roman" pitchFamily="18" charset="0"/>
              </a:rPr>
              <a:t>0</a:t>
            </a:r>
            <a:r>
              <a:rPr lang="en-US" altLang="ko-KR" sz="2426" b="1" dirty="0">
                <a:solidFill>
                  <a:srgbClr val="C00000"/>
                </a:solidFill>
                <a:latin typeface="Times New Roman" pitchFamily="18" charset="0"/>
                <a:ea typeface="맑은 고딕" pitchFamily="50" charset="-127"/>
                <a:cs typeface="Times New Roman" pitchFamily="18" charset="0"/>
              </a:rPr>
              <a:t>3</a:t>
            </a:r>
          </a:p>
        </p:txBody>
      </p:sp>
      <p:graphicFrame>
        <p:nvGraphicFramePr>
          <p:cNvPr id="32" name="표 31">
            <a:extLst>
              <a:ext uri="{FF2B5EF4-FFF2-40B4-BE49-F238E27FC236}">
                <a16:creationId xmlns:a16="http://schemas.microsoft.com/office/drawing/2014/main" id="{E1A097A0-B8B2-425F-BF20-45575974C2FD}"/>
              </a:ext>
            </a:extLst>
          </p:cNvPr>
          <p:cNvGraphicFramePr>
            <a:graphicFrameLocks noGrp="1"/>
          </p:cNvGraphicFramePr>
          <p:nvPr>
            <p:extLst>
              <p:ext uri="{D42A27DB-BD31-4B8C-83A1-F6EECF244321}">
                <p14:modId xmlns:p14="http://schemas.microsoft.com/office/powerpoint/2010/main" val="2208589286"/>
              </p:ext>
            </p:extLst>
          </p:nvPr>
        </p:nvGraphicFramePr>
        <p:xfrm>
          <a:off x="5913262" y="1941197"/>
          <a:ext cx="4706444" cy="4306526"/>
        </p:xfrm>
        <a:graphic>
          <a:graphicData uri="http://schemas.openxmlformats.org/drawingml/2006/table">
            <a:tbl>
              <a:tblPr firstRow="1" bandRow="1">
                <a:tableStyleId>{5C22544A-7EE6-4342-B048-85BDC9FD1C3A}</a:tableStyleId>
              </a:tblPr>
              <a:tblGrid>
                <a:gridCol w="1895813">
                  <a:extLst>
                    <a:ext uri="{9D8B030D-6E8A-4147-A177-3AD203B41FA5}">
                      <a16:colId xmlns:a16="http://schemas.microsoft.com/office/drawing/2014/main" val="1211828786"/>
                    </a:ext>
                  </a:extLst>
                </a:gridCol>
                <a:gridCol w="2810631">
                  <a:extLst>
                    <a:ext uri="{9D8B030D-6E8A-4147-A177-3AD203B41FA5}">
                      <a16:colId xmlns:a16="http://schemas.microsoft.com/office/drawing/2014/main" val="4071179417"/>
                    </a:ext>
                  </a:extLst>
                </a:gridCol>
              </a:tblGrid>
              <a:tr h="278619">
                <a:tc>
                  <a:txBody>
                    <a:bodyPr/>
                    <a:lstStyle/>
                    <a:p>
                      <a:pPr algn="ctr" latinLnBrk="1"/>
                      <a:r>
                        <a:rPr lang="ko-KR" altLang="en-US" sz="1100" dirty="0" err="1">
                          <a:latin typeface="+mn-lt"/>
                        </a:rPr>
                        <a:t>대분류</a:t>
                      </a:r>
                      <a:r>
                        <a:rPr lang="ko-KR" altLang="en-US" sz="1100" dirty="0">
                          <a:latin typeface="+mn-lt"/>
                        </a:rPr>
                        <a:t> </a:t>
                      </a:r>
                    </a:p>
                  </a:txBody>
                  <a:tcPr>
                    <a:solidFill>
                      <a:srgbClr val="CC0000"/>
                    </a:solidFill>
                  </a:tcPr>
                </a:tc>
                <a:tc>
                  <a:txBody>
                    <a:bodyPr/>
                    <a:lstStyle/>
                    <a:p>
                      <a:pPr algn="ctr" latinLnBrk="1"/>
                      <a:r>
                        <a:rPr lang="ko-KR" altLang="en-US" sz="1100" dirty="0">
                          <a:latin typeface="+mn-lt"/>
                        </a:rPr>
                        <a:t>중분류</a:t>
                      </a:r>
                    </a:p>
                  </a:txBody>
                  <a:tcPr>
                    <a:solidFill>
                      <a:srgbClr val="CC0000"/>
                    </a:solidFill>
                  </a:tcPr>
                </a:tc>
                <a:extLst>
                  <a:ext uri="{0D108BD9-81ED-4DB2-BD59-A6C34878D82A}">
                    <a16:rowId xmlns:a16="http://schemas.microsoft.com/office/drawing/2014/main" val="1534298258"/>
                  </a:ext>
                </a:extLst>
              </a:tr>
              <a:tr h="278619">
                <a:tc rowSpan="4">
                  <a:txBody>
                    <a:bodyPr/>
                    <a:lstStyle/>
                    <a:p>
                      <a:pPr latinLnBrk="1"/>
                      <a:r>
                        <a:rPr lang="en-US" altLang="ko-KR" sz="1000" dirty="0">
                          <a:latin typeface="+mn-lt"/>
                        </a:rPr>
                        <a:t>I. </a:t>
                      </a:r>
                      <a:r>
                        <a:rPr lang="ko-KR" altLang="en-US" sz="1000" dirty="0">
                          <a:latin typeface="+mn-lt"/>
                        </a:rPr>
                        <a:t> 리더십과 거버넌스</a:t>
                      </a:r>
                    </a:p>
                  </a:txBody>
                  <a:tcPr anchor="ctr">
                    <a:solidFill>
                      <a:schemeClr val="bg1">
                        <a:lumMod val="95000"/>
                      </a:schemeClr>
                    </a:solidFill>
                  </a:tcPr>
                </a:tc>
                <a:tc>
                  <a:txBody>
                    <a:bodyPr/>
                    <a:lstStyle/>
                    <a:p>
                      <a:pPr marL="0" indent="0" latinLnBrk="1">
                        <a:buNone/>
                      </a:pPr>
                      <a:r>
                        <a:rPr lang="en-US" altLang="ko-KR" sz="1000" dirty="0">
                          <a:latin typeface="+mn-lt"/>
                        </a:rPr>
                        <a:t>1. </a:t>
                      </a:r>
                      <a:r>
                        <a:rPr lang="ko-KR" altLang="en-US" sz="1000" dirty="0">
                          <a:latin typeface="+mn-lt"/>
                        </a:rPr>
                        <a:t>리더십</a:t>
                      </a:r>
                    </a:p>
                  </a:txBody>
                  <a:tcPr>
                    <a:solidFill>
                      <a:schemeClr val="bg1">
                        <a:lumMod val="95000"/>
                      </a:schemeClr>
                    </a:solidFill>
                  </a:tcPr>
                </a:tc>
                <a:extLst>
                  <a:ext uri="{0D108BD9-81ED-4DB2-BD59-A6C34878D82A}">
                    <a16:rowId xmlns:a16="http://schemas.microsoft.com/office/drawing/2014/main" val="2656870995"/>
                  </a:ext>
                </a:extLst>
              </a:tr>
              <a:tr h="278619">
                <a:tc vMerge="1">
                  <a:txBody>
                    <a:bodyPr/>
                    <a:lstStyle/>
                    <a:p>
                      <a:pPr latinLnBrk="1"/>
                      <a:endParaRPr lang="ko-KR" altLang="en-US" sz="1200" dirty="0">
                        <a:latin typeface="+mn-lt"/>
                      </a:endParaRPr>
                    </a:p>
                  </a:txBody>
                  <a:tcPr/>
                </a:tc>
                <a:tc>
                  <a:txBody>
                    <a:bodyPr/>
                    <a:lstStyle/>
                    <a:p>
                      <a:pPr latinLnBrk="1"/>
                      <a:r>
                        <a:rPr lang="en-US" altLang="ko-KR" sz="1000" dirty="0">
                          <a:latin typeface="+mn-lt"/>
                        </a:rPr>
                        <a:t>2. </a:t>
                      </a:r>
                      <a:r>
                        <a:rPr lang="ko-KR" altLang="en-US" sz="1000" dirty="0">
                          <a:latin typeface="+mn-lt"/>
                        </a:rPr>
                        <a:t>전략과 방침</a:t>
                      </a:r>
                    </a:p>
                  </a:txBody>
                  <a:tcPr>
                    <a:solidFill>
                      <a:schemeClr val="bg1">
                        <a:lumMod val="95000"/>
                      </a:schemeClr>
                    </a:solidFill>
                  </a:tcPr>
                </a:tc>
                <a:extLst>
                  <a:ext uri="{0D108BD9-81ED-4DB2-BD59-A6C34878D82A}">
                    <a16:rowId xmlns:a16="http://schemas.microsoft.com/office/drawing/2014/main" val="40319030"/>
                  </a:ext>
                </a:extLst>
              </a:tr>
              <a:tr h="246743">
                <a:tc vMerge="1">
                  <a:txBody>
                    <a:bodyPr/>
                    <a:lstStyle/>
                    <a:p>
                      <a:pPr latinLnBrk="1"/>
                      <a:endParaRPr lang="ko-KR" altLang="en-US" sz="1200" dirty="0">
                        <a:latin typeface="+mn-lt"/>
                      </a:endParaRPr>
                    </a:p>
                  </a:txBody>
                  <a:tcPr/>
                </a:tc>
                <a:tc>
                  <a:txBody>
                    <a:bodyPr/>
                    <a:lstStyle/>
                    <a:p>
                      <a:pPr latinLnBrk="1"/>
                      <a:r>
                        <a:rPr lang="en-US" altLang="ko-KR" sz="1000" dirty="0">
                          <a:latin typeface="+mn-lt"/>
                        </a:rPr>
                        <a:t>3. </a:t>
                      </a:r>
                      <a:r>
                        <a:rPr lang="ko-KR" altLang="en-US" sz="1000" dirty="0">
                          <a:latin typeface="+mn-lt"/>
                        </a:rPr>
                        <a:t>조직과 의사결정</a:t>
                      </a:r>
                    </a:p>
                  </a:txBody>
                  <a:tcPr>
                    <a:solidFill>
                      <a:schemeClr val="bg1">
                        <a:lumMod val="95000"/>
                      </a:schemeClr>
                    </a:solidFill>
                  </a:tcPr>
                </a:tc>
                <a:extLst>
                  <a:ext uri="{0D108BD9-81ED-4DB2-BD59-A6C34878D82A}">
                    <a16:rowId xmlns:a16="http://schemas.microsoft.com/office/drawing/2014/main" val="2640708804"/>
                  </a:ext>
                </a:extLst>
              </a:tr>
              <a:tr h="246743">
                <a:tc vMerge="1">
                  <a:txBody>
                    <a:bodyPr/>
                    <a:lstStyle/>
                    <a:p>
                      <a:pPr latinLnBrk="1"/>
                      <a:endParaRPr lang="ko-KR" altLang="en-US"/>
                    </a:p>
                  </a:txBody>
                  <a:tcPr/>
                </a:tc>
                <a:tc>
                  <a:txBody>
                    <a:bodyPr/>
                    <a:lstStyle/>
                    <a:p>
                      <a:pPr latinLnBrk="1"/>
                      <a:r>
                        <a:rPr lang="en-US" altLang="ko-KR" sz="1000" dirty="0">
                          <a:latin typeface="+mn-lt"/>
                        </a:rPr>
                        <a:t>4. </a:t>
                      </a:r>
                      <a:r>
                        <a:rPr lang="ko-KR" altLang="en-US" sz="1000" dirty="0">
                          <a:latin typeface="+mn-lt"/>
                        </a:rPr>
                        <a:t>기업문화</a:t>
                      </a:r>
                    </a:p>
                  </a:txBody>
                  <a:tcPr>
                    <a:solidFill>
                      <a:schemeClr val="bg1">
                        <a:lumMod val="95000"/>
                      </a:schemeClr>
                    </a:solidFill>
                  </a:tcPr>
                </a:tc>
                <a:extLst>
                  <a:ext uri="{0D108BD9-81ED-4DB2-BD59-A6C34878D82A}">
                    <a16:rowId xmlns:a16="http://schemas.microsoft.com/office/drawing/2014/main" val="3823923654"/>
                  </a:ext>
                </a:extLst>
              </a:tr>
              <a:tr h="278619">
                <a:tc rowSpan="3">
                  <a:txBody>
                    <a:bodyPr/>
                    <a:lstStyle/>
                    <a:p>
                      <a:pPr algn="l" latinLnBrk="1"/>
                      <a:r>
                        <a:rPr lang="en-US" altLang="ko-KR" sz="1000" dirty="0">
                          <a:latin typeface="+mn-lt"/>
                        </a:rPr>
                        <a:t>II. </a:t>
                      </a:r>
                      <a:r>
                        <a:rPr lang="ko-KR" altLang="en-US" sz="1000" dirty="0" err="1">
                          <a:latin typeface="+mn-lt"/>
                        </a:rPr>
                        <a:t>비재무</a:t>
                      </a:r>
                      <a:r>
                        <a:rPr lang="ko-KR" altLang="en-US" sz="1000" dirty="0">
                          <a:latin typeface="+mn-lt"/>
                        </a:rPr>
                        <a:t> 위험관리</a:t>
                      </a:r>
                    </a:p>
                  </a:txBody>
                  <a:tcPr anchor="ctr">
                    <a:solidFill>
                      <a:schemeClr val="bg1">
                        <a:lumMod val="95000"/>
                      </a:schemeClr>
                    </a:solidFill>
                  </a:tcPr>
                </a:tc>
                <a:tc>
                  <a:txBody>
                    <a:bodyPr/>
                    <a:lstStyle/>
                    <a:p>
                      <a:pPr latinLnBrk="1"/>
                      <a:r>
                        <a:rPr lang="en-US" altLang="ko-KR" sz="1000" dirty="0">
                          <a:latin typeface="+mn-lt"/>
                        </a:rPr>
                        <a:t>1. </a:t>
                      </a:r>
                      <a:r>
                        <a:rPr lang="ko-KR" altLang="en-US" sz="1000" dirty="0" err="1">
                          <a:latin typeface="+mn-lt"/>
                        </a:rPr>
                        <a:t>비재무</a:t>
                      </a:r>
                      <a:r>
                        <a:rPr lang="ko-KR" altLang="en-US" sz="1000" dirty="0">
                          <a:latin typeface="+mn-lt"/>
                        </a:rPr>
                        <a:t> 위험의 통합적 관리</a:t>
                      </a:r>
                    </a:p>
                  </a:txBody>
                  <a:tcPr>
                    <a:solidFill>
                      <a:schemeClr val="bg1">
                        <a:lumMod val="95000"/>
                      </a:schemeClr>
                    </a:solidFill>
                  </a:tcPr>
                </a:tc>
                <a:extLst>
                  <a:ext uri="{0D108BD9-81ED-4DB2-BD59-A6C34878D82A}">
                    <a16:rowId xmlns:a16="http://schemas.microsoft.com/office/drawing/2014/main" val="3451327190"/>
                  </a:ext>
                </a:extLst>
              </a:tr>
              <a:tr h="278619">
                <a:tc vMerge="1">
                  <a:txBody>
                    <a:bodyPr/>
                    <a:lstStyle/>
                    <a:p>
                      <a:pPr latinLnBrk="1"/>
                      <a:endParaRPr lang="ko-KR" altLang="en-US" sz="1200" dirty="0">
                        <a:latin typeface="+mn-lt"/>
                      </a:endParaRPr>
                    </a:p>
                  </a:txBody>
                  <a:tcPr/>
                </a:tc>
                <a:tc>
                  <a:txBody>
                    <a:bodyPr/>
                    <a:lstStyle/>
                    <a:p>
                      <a:pPr latinLnBrk="1"/>
                      <a:r>
                        <a:rPr lang="en-US" altLang="ko-KR" sz="1000" dirty="0">
                          <a:latin typeface="+mn-lt"/>
                        </a:rPr>
                        <a:t>2. </a:t>
                      </a:r>
                      <a:r>
                        <a:rPr lang="ko-KR" altLang="en-US" sz="1000" dirty="0" err="1">
                          <a:latin typeface="+mn-lt"/>
                        </a:rPr>
                        <a:t>비재무</a:t>
                      </a:r>
                      <a:r>
                        <a:rPr lang="ko-KR" altLang="en-US" sz="1000" dirty="0">
                          <a:latin typeface="+mn-lt"/>
                        </a:rPr>
                        <a:t> 위험과 기회의 인식</a:t>
                      </a:r>
                    </a:p>
                  </a:txBody>
                  <a:tcPr>
                    <a:solidFill>
                      <a:schemeClr val="bg1">
                        <a:lumMod val="95000"/>
                      </a:schemeClr>
                    </a:solidFill>
                  </a:tcPr>
                </a:tc>
                <a:extLst>
                  <a:ext uri="{0D108BD9-81ED-4DB2-BD59-A6C34878D82A}">
                    <a16:rowId xmlns:a16="http://schemas.microsoft.com/office/drawing/2014/main" val="2208591968"/>
                  </a:ext>
                </a:extLst>
              </a:tr>
              <a:tr h="286620">
                <a:tc vMerge="1">
                  <a:txBody>
                    <a:bodyPr/>
                    <a:lstStyle/>
                    <a:p>
                      <a:pPr latinLnBrk="1"/>
                      <a:endParaRPr lang="ko-KR" altLang="en-US" sz="1200" dirty="0">
                        <a:latin typeface="+mn-lt"/>
                      </a:endParaRPr>
                    </a:p>
                  </a:txBody>
                  <a:tcPr/>
                </a:tc>
                <a:tc>
                  <a:txBody>
                    <a:bodyPr/>
                    <a:lstStyle/>
                    <a:p>
                      <a:pPr latinLnBrk="1"/>
                      <a:r>
                        <a:rPr lang="en-US" altLang="ko-KR" sz="1000" dirty="0">
                          <a:latin typeface="+mn-lt"/>
                        </a:rPr>
                        <a:t>3. </a:t>
                      </a:r>
                      <a:r>
                        <a:rPr lang="ko-KR" altLang="en-US" sz="1000" dirty="0" err="1">
                          <a:latin typeface="+mn-lt"/>
                        </a:rPr>
                        <a:t>비재무</a:t>
                      </a:r>
                      <a:r>
                        <a:rPr lang="ko-KR" altLang="en-US" sz="1000" dirty="0">
                          <a:latin typeface="+mn-lt"/>
                        </a:rPr>
                        <a:t> 위험 대응</a:t>
                      </a:r>
                    </a:p>
                  </a:txBody>
                  <a:tcPr>
                    <a:solidFill>
                      <a:schemeClr val="bg1">
                        <a:lumMod val="95000"/>
                      </a:schemeClr>
                    </a:solidFill>
                  </a:tcPr>
                </a:tc>
                <a:extLst>
                  <a:ext uri="{0D108BD9-81ED-4DB2-BD59-A6C34878D82A}">
                    <a16:rowId xmlns:a16="http://schemas.microsoft.com/office/drawing/2014/main" val="1022513246"/>
                  </a:ext>
                </a:extLst>
              </a:tr>
              <a:tr h="278619">
                <a:tc rowSpan="6">
                  <a:txBody>
                    <a:bodyPr/>
                    <a:lstStyle/>
                    <a:p>
                      <a:pPr latinLnBrk="1"/>
                      <a:r>
                        <a:rPr lang="en-US" altLang="ko-KR" sz="1000" dirty="0">
                          <a:latin typeface="+mn-lt"/>
                        </a:rPr>
                        <a:t>III. </a:t>
                      </a:r>
                      <a:r>
                        <a:rPr lang="ko-KR" altLang="en-US" sz="1000" dirty="0">
                          <a:latin typeface="+mn-lt"/>
                        </a:rPr>
                        <a:t>운영 및 성과</a:t>
                      </a:r>
                    </a:p>
                  </a:txBody>
                  <a:tcPr anchor="ctr">
                    <a:solidFill>
                      <a:schemeClr val="bg1">
                        <a:lumMod val="95000"/>
                      </a:schemeClr>
                    </a:solidFill>
                  </a:tcPr>
                </a:tc>
                <a:tc>
                  <a:txBody>
                    <a:bodyPr/>
                    <a:lstStyle/>
                    <a:p>
                      <a:pPr marL="0" indent="0" latinLnBrk="1">
                        <a:buNone/>
                      </a:pPr>
                      <a:r>
                        <a:rPr lang="en-US" altLang="ko-KR" sz="1000" b="0" dirty="0">
                          <a:latin typeface="+mn-lt"/>
                        </a:rPr>
                        <a:t>1. </a:t>
                      </a:r>
                      <a:r>
                        <a:rPr lang="ko-KR" altLang="en-US" sz="1000" b="0" dirty="0">
                          <a:latin typeface="+mn-lt"/>
                        </a:rPr>
                        <a:t>인권</a:t>
                      </a:r>
                    </a:p>
                  </a:txBody>
                  <a:tcPr>
                    <a:solidFill>
                      <a:schemeClr val="bg1">
                        <a:lumMod val="95000"/>
                      </a:schemeClr>
                    </a:solidFill>
                  </a:tcPr>
                </a:tc>
                <a:extLst>
                  <a:ext uri="{0D108BD9-81ED-4DB2-BD59-A6C34878D82A}">
                    <a16:rowId xmlns:a16="http://schemas.microsoft.com/office/drawing/2014/main" val="1847384194"/>
                  </a:ext>
                </a:extLst>
              </a:tr>
              <a:tr h="278619">
                <a:tc vMerge="1">
                  <a:txBody>
                    <a:bodyPr/>
                    <a:lstStyle/>
                    <a:p>
                      <a:pPr latinLnBrk="1"/>
                      <a:endParaRPr lang="ko-KR" altLang="en-US" sz="1200" dirty="0">
                        <a:latin typeface="+mn-lt"/>
                      </a:endParaRPr>
                    </a:p>
                  </a:txBody>
                  <a:tcPr/>
                </a:tc>
                <a:tc>
                  <a:txBody>
                    <a:bodyPr/>
                    <a:lstStyle/>
                    <a:p>
                      <a:pPr marL="0" indent="0" latinLnBrk="1">
                        <a:buNone/>
                      </a:pPr>
                      <a:r>
                        <a:rPr lang="en-US" altLang="ko-KR" sz="1000" b="0" dirty="0">
                          <a:latin typeface="+mn-lt"/>
                        </a:rPr>
                        <a:t>2. </a:t>
                      </a:r>
                      <a:r>
                        <a:rPr lang="ko-KR" altLang="en-US" sz="1000" b="0" dirty="0">
                          <a:latin typeface="+mn-lt"/>
                        </a:rPr>
                        <a:t>노동관행</a:t>
                      </a:r>
                    </a:p>
                  </a:txBody>
                  <a:tcPr>
                    <a:solidFill>
                      <a:schemeClr val="bg1">
                        <a:lumMod val="95000"/>
                      </a:schemeClr>
                    </a:solidFill>
                  </a:tcPr>
                </a:tc>
                <a:extLst>
                  <a:ext uri="{0D108BD9-81ED-4DB2-BD59-A6C34878D82A}">
                    <a16:rowId xmlns:a16="http://schemas.microsoft.com/office/drawing/2014/main" val="1147370853"/>
                  </a:ext>
                </a:extLst>
              </a:tr>
              <a:tr h="278619">
                <a:tc vMerge="1">
                  <a:txBody>
                    <a:bodyPr/>
                    <a:lstStyle/>
                    <a:p>
                      <a:pPr latinLnBrk="1"/>
                      <a:endParaRPr lang="ko-KR" altLang="en-US" sz="1200" dirty="0">
                        <a:latin typeface="+mn-lt"/>
                      </a:endParaRPr>
                    </a:p>
                  </a:txBody>
                  <a:tcPr/>
                </a:tc>
                <a:tc>
                  <a:txBody>
                    <a:bodyPr/>
                    <a:lstStyle/>
                    <a:p>
                      <a:pPr marL="0" indent="0" latinLnBrk="1">
                        <a:buNone/>
                      </a:pPr>
                      <a:r>
                        <a:rPr lang="en-US" altLang="ko-KR" sz="1000" b="0" dirty="0">
                          <a:latin typeface="+mn-lt"/>
                        </a:rPr>
                        <a:t>3. </a:t>
                      </a:r>
                      <a:r>
                        <a:rPr lang="ko-KR" altLang="en-US" sz="1000" b="0" dirty="0">
                          <a:latin typeface="+mn-lt"/>
                        </a:rPr>
                        <a:t>공정운영관행</a:t>
                      </a:r>
                    </a:p>
                  </a:txBody>
                  <a:tcPr>
                    <a:solidFill>
                      <a:schemeClr val="bg1">
                        <a:lumMod val="95000"/>
                      </a:schemeClr>
                    </a:solidFill>
                  </a:tcPr>
                </a:tc>
                <a:extLst>
                  <a:ext uri="{0D108BD9-81ED-4DB2-BD59-A6C34878D82A}">
                    <a16:rowId xmlns:a16="http://schemas.microsoft.com/office/drawing/2014/main" val="3560301829"/>
                  </a:ext>
                </a:extLst>
              </a:tr>
              <a:tr h="246743">
                <a:tc vMerge="1">
                  <a:txBody>
                    <a:bodyPr/>
                    <a:lstStyle/>
                    <a:p>
                      <a:pPr latinLnBrk="1"/>
                      <a:endParaRPr lang="ko-KR" altLang="en-US" sz="1200" dirty="0">
                        <a:latin typeface="+mn-lt"/>
                      </a:endParaRPr>
                    </a:p>
                  </a:txBody>
                  <a:tcPr/>
                </a:tc>
                <a:tc>
                  <a:txBody>
                    <a:bodyPr/>
                    <a:lstStyle/>
                    <a:p>
                      <a:pPr latinLnBrk="1"/>
                      <a:r>
                        <a:rPr lang="en-US" altLang="ko-KR" sz="1000" b="0" dirty="0">
                          <a:latin typeface="+mn-lt"/>
                        </a:rPr>
                        <a:t>4. </a:t>
                      </a:r>
                      <a:r>
                        <a:rPr lang="ko-KR" altLang="en-US" sz="1000" b="0" dirty="0">
                          <a:latin typeface="+mn-lt"/>
                        </a:rPr>
                        <a:t>지속가능한 소비</a:t>
                      </a:r>
                    </a:p>
                  </a:txBody>
                  <a:tcPr>
                    <a:solidFill>
                      <a:schemeClr val="bg1">
                        <a:lumMod val="95000"/>
                      </a:schemeClr>
                    </a:solidFill>
                  </a:tcPr>
                </a:tc>
                <a:extLst>
                  <a:ext uri="{0D108BD9-81ED-4DB2-BD59-A6C34878D82A}">
                    <a16:rowId xmlns:a16="http://schemas.microsoft.com/office/drawing/2014/main" val="3035400008"/>
                  </a:ext>
                </a:extLst>
              </a:tr>
              <a:tr h="246743">
                <a:tc vMerge="1">
                  <a:txBody>
                    <a:bodyPr/>
                    <a:lstStyle/>
                    <a:p>
                      <a:pPr latinLnBrk="1"/>
                      <a:endParaRPr lang="ko-KR" altLang="en-US"/>
                    </a:p>
                  </a:txBody>
                  <a:tcPr/>
                </a:tc>
                <a:tc>
                  <a:txBody>
                    <a:bodyPr/>
                    <a:lstStyle/>
                    <a:p>
                      <a:pPr marL="0" indent="0" latinLnBrk="1">
                        <a:buNone/>
                      </a:pPr>
                      <a:r>
                        <a:rPr lang="en-US" altLang="ko-KR" sz="1000" b="0" dirty="0">
                          <a:latin typeface="+mn-lt"/>
                        </a:rPr>
                        <a:t>5. </a:t>
                      </a:r>
                      <a:r>
                        <a:rPr lang="ko-KR" altLang="en-US" sz="1000" b="0" dirty="0">
                          <a:latin typeface="+mn-lt"/>
                        </a:rPr>
                        <a:t>정보보호</a:t>
                      </a:r>
                    </a:p>
                  </a:txBody>
                  <a:tcPr>
                    <a:solidFill>
                      <a:schemeClr val="bg1">
                        <a:lumMod val="95000"/>
                      </a:schemeClr>
                    </a:solidFill>
                  </a:tcPr>
                </a:tc>
                <a:extLst>
                  <a:ext uri="{0D108BD9-81ED-4DB2-BD59-A6C34878D82A}">
                    <a16:rowId xmlns:a16="http://schemas.microsoft.com/office/drawing/2014/main" val="2746289454"/>
                  </a:ext>
                </a:extLst>
              </a:tr>
              <a:tr h="246743">
                <a:tc vMerge="1">
                  <a:txBody>
                    <a:bodyPr/>
                    <a:lstStyle/>
                    <a:p>
                      <a:pPr latinLnBrk="1"/>
                      <a:endParaRPr lang="ko-KR" altLang="en-US"/>
                    </a:p>
                  </a:txBody>
                  <a:tcPr/>
                </a:tc>
                <a:tc>
                  <a:txBody>
                    <a:bodyPr/>
                    <a:lstStyle/>
                    <a:p>
                      <a:pPr latinLnBrk="1"/>
                      <a:r>
                        <a:rPr lang="en-US" altLang="ko-KR" sz="1000" b="0" dirty="0">
                          <a:latin typeface="+mn-lt"/>
                        </a:rPr>
                        <a:t>6. </a:t>
                      </a:r>
                      <a:r>
                        <a:rPr lang="ko-KR" altLang="en-US" sz="1000" b="0" dirty="0">
                          <a:latin typeface="+mn-lt"/>
                        </a:rPr>
                        <a:t>지역사회 참여 및 개발</a:t>
                      </a:r>
                    </a:p>
                  </a:txBody>
                  <a:tcPr>
                    <a:solidFill>
                      <a:schemeClr val="bg1">
                        <a:lumMod val="95000"/>
                      </a:schemeClr>
                    </a:solidFill>
                  </a:tcPr>
                </a:tc>
                <a:extLst>
                  <a:ext uri="{0D108BD9-81ED-4DB2-BD59-A6C34878D82A}">
                    <a16:rowId xmlns:a16="http://schemas.microsoft.com/office/drawing/2014/main" val="3624991874"/>
                  </a:ext>
                </a:extLst>
              </a:tr>
              <a:tr h="278619">
                <a:tc rowSpan="2">
                  <a:txBody>
                    <a:bodyPr/>
                    <a:lstStyle/>
                    <a:p>
                      <a:pPr latinLnBrk="1"/>
                      <a:r>
                        <a:rPr lang="en-US" altLang="ko-KR" sz="1000" dirty="0">
                          <a:latin typeface="+mn-lt"/>
                        </a:rPr>
                        <a:t>IV. </a:t>
                      </a:r>
                      <a:r>
                        <a:rPr lang="ko-KR" altLang="en-US" sz="1000" dirty="0">
                          <a:latin typeface="+mn-lt"/>
                        </a:rPr>
                        <a:t>이해관계자 소통</a:t>
                      </a:r>
                    </a:p>
                  </a:txBody>
                  <a:tcPr anchor="ctr">
                    <a:solidFill>
                      <a:schemeClr val="bg1">
                        <a:lumMod val="95000"/>
                      </a:schemeClr>
                    </a:solidFill>
                  </a:tcPr>
                </a:tc>
                <a:tc>
                  <a:txBody>
                    <a:bodyPr/>
                    <a:lstStyle/>
                    <a:p>
                      <a:pPr latinLnBrk="1"/>
                      <a:r>
                        <a:rPr lang="en-US" altLang="ko-KR" sz="1000" dirty="0">
                          <a:latin typeface="+mn-lt"/>
                        </a:rPr>
                        <a:t>1. </a:t>
                      </a:r>
                      <a:r>
                        <a:rPr lang="ko-KR" altLang="en-US" sz="1000" dirty="0">
                          <a:latin typeface="+mn-lt"/>
                        </a:rPr>
                        <a:t>이해관계자 참여</a:t>
                      </a:r>
                    </a:p>
                  </a:txBody>
                  <a:tcPr>
                    <a:solidFill>
                      <a:schemeClr val="bg1">
                        <a:lumMod val="95000"/>
                      </a:schemeClr>
                    </a:solidFill>
                  </a:tcPr>
                </a:tc>
                <a:extLst>
                  <a:ext uri="{0D108BD9-81ED-4DB2-BD59-A6C34878D82A}">
                    <a16:rowId xmlns:a16="http://schemas.microsoft.com/office/drawing/2014/main" val="2411180721"/>
                  </a:ext>
                </a:extLst>
              </a:tr>
              <a:tr h="278620">
                <a:tc vMerge="1">
                  <a:txBody>
                    <a:bodyPr/>
                    <a:lstStyle/>
                    <a:p>
                      <a:pPr latinLnBrk="1"/>
                      <a:endParaRPr lang="ko-KR" altLang="en-US" sz="1200" dirty="0">
                        <a:latin typeface="+mn-lt"/>
                      </a:endParaRPr>
                    </a:p>
                  </a:txBody>
                  <a:tcPr/>
                </a:tc>
                <a:tc>
                  <a:txBody>
                    <a:bodyPr/>
                    <a:lstStyle/>
                    <a:p>
                      <a:pPr latinLnBrk="1"/>
                      <a:r>
                        <a:rPr lang="en-US" altLang="ko-KR" sz="1000" dirty="0">
                          <a:latin typeface="+mn-lt"/>
                        </a:rPr>
                        <a:t>2. </a:t>
                      </a:r>
                      <a:r>
                        <a:rPr lang="ko-KR" altLang="en-US" sz="1000" dirty="0">
                          <a:latin typeface="+mn-lt"/>
                        </a:rPr>
                        <a:t>정보공개</a:t>
                      </a:r>
                    </a:p>
                  </a:txBody>
                  <a:tcPr>
                    <a:solidFill>
                      <a:schemeClr val="bg1">
                        <a:lumMod val="95000"/>
                      </a:schemeClr>
                    </a:solidFill>
                  </a:tcPr>
                </a:tc>
                <a:extLst>
                  <a:ext uri="{0D108BD9-81ED-4DB2-BD59-A6C34878D82A}">
                    <a16:rowId xmlns:a16="http://schemas.microsoft.com/office/drawing/2014/main" val="1933098096"/>
                  </a:ext>
                </a:extLst>
              </a:tr>
            </a:tbl>
          </a:graphicData>
        </a:graphic>
      </p:graphicFrame>
      <p:sp>
        <p:nvSpPr>
          <p:cNvPr id="15" name="직사각형 14">
            <a:extLst>
              <a:ext uri="{FF2B5EF4-FFF2-40B4-BE49-F238E27FC236}">
                <a16:creationId xmlns:a16="http://schemas.microsoft.com/office/drawing/2014/main" id="{90A94DA0-6484-48E1-8924-A51FE8E93964}"/>
              </a:ext>
            </a:extLst>
          </p:cNvPr>
          <p:cNvSpPr/>
          <p:nvPr/>
        </p:nvSpPr>
        <p:spPr>
          <a:xfrm>
            <a:off x="751632" y="1085737"/>
            <a:ext cx="8928992" cy="369332"/>
          </a:xfrm>
          <a:prstGeom prst="rect">
            <a:avLst/>
          </a:prstGeom>
        </p:spPr>
        <p:txBody>
          <a:bodyPr wrap="square">
            <a:spAutoFit/>
          </a:bodyPr>
          <a:lstStyle/>
          <a:p>
            <a:pPr>
              <a:defRPr/>
            </a:pPr>
            <a:r>
              <a:rPr lang="ko-KR" altLang="en-US" b="1" kern="0" dirty="0">
                <a:solidFill>
                  <a:srgbClr val="000000"/>
                </a:solidFill>
                <a:latin typeface="휴먼명조"/>
                <a:ea typeface="휴먼명조"/>
              </a:rPr>
              <a:t>□ </a:t>
            </a:r>
            <a:r>
              <a:rPr lang="ko-KR" altLang="en-US" b="1" kern="0" dirty="0">
                <a:solidFill>
                  <a:srgbClr val="000000"/>
                </a:solidFill>
                <a:latin typeface="+mj-lt"/>
                <a:ea typeface="휴먼명조"/>
              </a:rPr>
              <a:t>한국기업지배구조원 </a:t>
            </a:r>
            <a:r>
              <a:rPr lang="en-US" altLang="ko-KR" b="1" kern="0" dirty="0">
                <a:solidFill>
                  <a:srgbClr val="000000"/>
                </a:solidFill>
                <a:latin typeface="+mj-lt"/>
                <a:ea typeface="휴먼명조"/>
              </a:rPr>
              <a:t>- </a:t>
            </a:r>
            <a:r>
              <a:rPr lang="ko-KR" altLang="en-US" b="1" kern="0" dirty="0">
                <a:solidFill>
                  <a:srgbClr val="000000"/>
                </a:solidFill>
                <a:latin typeface="+mj-lt"/>
                <a:ea typeface="휴먼명조"/>
              </a:rPr>
              <a:t>사회</a:t>
            </a:r>
            <a:endParaRPr lang="ko-KR" altLang="en-US" b="1" dirty="0">
              <a:solidFill>
                <a:srgbClr val="FF0000"/>
              </a:solidFill>
              <a:latin typeface="+mj-lt"/>
            </a:endParaRPr>
          </a:p>
        </p:txBody>
      </p:sp>
      <p:sp>
        <p:nvSpPr>
          <p:cNvPr id="16" name="직사각형 15">
            <a:extLst>
              <a:ext uri="{FF2B5EF4-FFF2-40B4-BE49-F238E27FC236}">
                <a16:creationId xmlns:a16="http://schemas.microsoft.com/office/drawing/2014/main" id="{C9D61DFB-DEFD-4B94-8F30-C91353701674}"/>
              </a:ext>
            </a:extLst>
          </p:cNvPr>
          <p:cNvSpPr/>
          <p:nvPr/>
        </p:nvSpPr>
        <p:spPr>
          <a:xfrm>
            <a:off x="1151857" y="1486592"/>
            <a:ext cx="4271570" cy="381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altLang="ko-KR" sz="1600" b="1" dirty="0">
                <a:ln>
                  <a:solidFill>
                    <a:schemeClr val="accent1">
                      <a:alpha val="0"/>
                    </a:schemeClr>
                  </a:solidFill>
                </a:ln>
                <a:solidFill>
                  <a:srgbClr val="C00000"/>
                </a:solidFill>
                <a:latin typeface="맑은 고딕" panose="020B0503020000020004" pitchFamily="50" charset="-127"/>
              </a:rPr>
              <a:t>As-Is</a:t>
            </a:r>
            <a:endParaRPr lang="ko-KR" altLang="en-US" sz="1600" b="1" dirty="0">
              <a:ln>
                <a:solidFill>
                  <a:schemeClr val="accent1">
                    <a:alpha val="0"/>
                  </a:schemeClr>
                </a:solidFill>
              </a:ln>
              <a:solidFill>
                <a:srgbClr val="C00000"/>
              </a:solidFill>
              <a:latin typeface="맑은 고딕" panose="020B0503020000020004" pitchFamily="50" charset="-127"/>
            </a:endParaRPr>
          </a:p>
        </p:txBody>
      </p:sp>
      <p:cxnSp>
        <p:nvCxnSpPr>
          <p:cNvPr id="17" name="Straight Connector 5">
            <a:extLst>
              <a:ext uri="{FF2B5EF4-FFF2-40B4-BE49-F238E27FC236}">
                <a16:creationId xmlns:a16="http://schemas.microsoft.com/office/drawing/2014/main" id="{7F2660A9-9609-4BD3-B455-5C2B515C95A2}"/>
              </a:ext>
            </a:extLst>
          </p:cNvPr>
          <p:cNvCxnSpPr>
            <a:cxnSpLocks/>
          </p:cNvCxnSpPr>
          <p:nvPr/>
        </p:nvCxnSpPr>
        <p:spPr>
          <a:xfrm>
            <a:off x="1151857" y="1486592"/>
            <a:ext cx="4271570"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22">
            <a:extLst>
              <a:ext uri="{FF2B5EF4-FFF2-40B4-BE49-F238E27FC236}">
                <a16:creationId xmlns:a16="http://schemas.microsoft.com/office/drawing/2014/main" id="{F26EC802-8766-4CC9-98DF-2E78007B58CA}"/>
              </a:ext>
            </a:extLst>
          </p:cNvPr>
          <p:cNvCxnSpPr/>
          <p:nvPr/>
        </p:nvCxnSpPr>
        <p:spPr>
          <a:xfrm>
            <a:off x="1151857" y="1866320"/>
            <a:ext cx="4271570"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19" name="직사각형 18">
            <a:extLst>
              <a:ext uri="{FF2B5EF4-FFF2-40B4-BE49-F238E27FC236}">
                <a16:creationId xmlns:a16="http://schemas.microsoft.com/office/drawing/2014/main" id="{7446BA20-6358-4676-8F8F-0A1AD518CFAD}"/>
              </a:ext>
            </a:extLst>
          </p:cNvPr>
          <p:cNvSpPr/>
          <p:nvPr/>
        </p:nvSpPr>
        <p:spPr>
          <a:xfrm>
            <a:off x="5913261" y="1486592"/>
            <a:ext cx="4706445" cy="381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altLang="ko-KR" sz="1600" b="1" dirty="0">
                <a:ln>
                  <a:solidFill>
                    <a:schemeClr val="accent1">
                      <a:alpha val="0"/>
                    </a:schemeClr>
                  </a:solidFill>
                </a:ln>
                <a:solidFill>
                  <a:srgbClr val="C00000"/>
                </a:solidFill>
                <a:latin typeface="맑은 고딕" panose="020B0503020000020004" pitchFamily="50" charset="-127"/>
              </a:rPr>
              <a:t>To-Be</a:t>
            </a:r>
            <a:endParaRPr lang="ko-KR" altLang="en-US" sz="1600" b="1" dirty="0">
              <a:ln>
                <a:solidFill>
                  <a:schemeClr val="accent1">
                    <a:alpha val="0"/>
                  </a:schemeClr>
                </a:solidFill>
              </a:ln>
              <a:solidFill>
                <a:srgbClr val="C00000"/>
              </a:solidFill>
              <a:latin typeface="맑은 고딕" panose="020B0503020000020004" pitchFamily="50" charset="-127"/>
            </a:endParaRPr>
          </a:p>
        </p:txBody>
      </p:sp>
      <p:cxnSp>
        <p:nvCxnSpPr>
          <p:cNvPr id="23" name="Straight Connector 5">
            <a:extLst>
              <a:ext uri="{FF2B5EF4-FFF2-40B4-BE49-F238E27FC236}">
                <a16:creationId xmlns:a16="http://schemas.microsoft.com/office/drawing/2014/main" id="{F5FE6147-31EB-420A-8CFF-0D4E5B73E64E}"/>
              </a:ext>
            </a:extLst>
          </p:cNvPr>
          <p:cNvCxnSpPr>
            <a:cxnSpLocks/>
          </p:cNvCxnSpPr>
          <p:nvPr/>
        </p:nvCxnSpPr>
        <p:spPr>
          <a:xfrm>
            <a:off x="5913262" y="1486592"/>
            <a:ext cx="4706445"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2">
            <a:extLst>
              <a:ext uri="{FF2B5EF4-FFF2-40B4-BE49-F238E27FC236}">
                <a16:creationId xmlns:a16="http://schemas.microsoft.com/office/drawing/2014/main" id="{74E97C4B-CEAB-4492-A462-2EE6A1F5776E}"/>
              </a:ext>
            </a:extLst>
          </p:cNvPr>
          <p:cNvCxnSpPr>
            <a:cxnSpLocks/>
          </p:cNvCxnSpPr>
          <p:nvPr/>
        </p:nvCxnSpPr>
        <p:spPr>
          <a:xfrm>
            <a:off x="5913262" y="1866320"/>
            <a:ext cx="4706445"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6" name="직선 연결선 25">
            <a:extLst>
              <a:ext uri="{FF2B5EF4-FFF2-40B4-BE49-F238E27FC236}">
                <a16:creationId xmlns:a16="http://schemas.microsoft.com/office/drawing/2014/main" id="{9D981F75-ED83-4EA9-BA5D-DDB5F19CD31C}"/>
              </a:ext>
            </a:extLst>
          </p:cNvPr>
          <p:cNvCxnSpPr>
            <a:cxnSpLocks/>
          </p:cNvCxnSpPr>
          <p:nvPr/>
        </p:nvCxnSpPr>
        <p:spPr>
          <a:xfrm flipH="1">
            <a:off x="2705100" y="588203"/>
            <a:ext cx="8794750" cy="30827"/>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1242913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슬라이드 번호 개체 틀 3">
            <a:extLst>
              <a:ext uri="{FF2B5EF4-FFF2-40B4-BE49-F238E27FC236}">
                <a16:creationId xmlns:a16="http://schemas.microsoft.com/office/drawing/2014/main" id="{DEF13E79-61E3-4454-B0F5-D862567F80FC}"/>
              </a:ext>
            </a:extLst>
          </p:cNvPr>
          <p:cNvSpPr>
            <a:spLocks noGrp="1"/>
          </p:cNvSpPr>
          <p:nvPr>
            <p:ph type="sldNum" sz="quarter" idx="12"/>
          </p:nvPr>
        </p:nvSpPr>
        <p:spPr>
          <a:xfrm>
            <a:off x="8610600" y="6356350"/>
            <a:ext cx="2743200" cy="365125"/>
          </a:xfrm>
        </p:spPr>
        <p:txBody>
          <a:bodyPr/>
          <a:lstStyle/>
          <a:p>
            <a:fld id="{742C9348-5ACF-40B9-901F-7F0003B996B9}" type="slidenum">
              <a:rPr lang="ko-KR" altLang="en-US" smtClean="0"/>
              <a:t>56</a:t>
            </a:fld>
            <a:endParaRPr lang="ko-KR" altLang="en-US" dirty="0"/>
          </a:p>
        </p:txBody>
      </p:sp>
      <p:sp>
        <p:nvSpPr>
          <p:cNvPr id="21" name="직사각형 20">
            <a:extLst>
              <a:ext uri="{FF2B5EF4-FFF2-40B4-BE49-F238E27FC236}">
                <a16:creationId xmlns:a16="http://schemas.microsoft.com/office/drawing/2014/main" id="{1353836F-B0BF-408A-9ECA-4BAF89DFC538}"/>
              </a:ext>
            </a:extLst>
          </p:cNvPr>
          <p:cNvSpPr/>
          <p:nvPr/>
        </p:nvSpPr>
        <p:spPr>
          <a:xfrm>
            <a:off x="929470" y="303295"/>
            <a:ext cx="4094216" cy="454292"/>
          </a:xfrm>
          <a:prstGeom prst="rect">
            <a:avLst/>
          </a:prstGeom>
        </p:spPr>
        <p:txBody>
          <a:bodyPr wrap="square">
            <a:spAutoFit/>
          </a:bodyPr>
          <a:lstStyle/>
          <a:p>
            <a:pPr>
              <a:lnSpc>
                <a:spcPct val="150000"/>
              </a:lnSpc>
            </a:pPr>
            <a:r>
              <a:rPr lang="ko-KR" altLang="en-US" b="1" dirty="0">
                <a:latin typeface="+mn-ea"/>
                <a:cs typeface="Times New Roman" pitchFamily="18" charset="0"/>
              </a:rPr>
              <a:t>정책당국</a:t>
            </a:r>
          </a:p>
        </p:txBody>
      </p:sp>
      <p:sp>
        <p:nvSpPr>
          <p:cNvPr id="22" name="직사각형 21">
            <a:extLst>
              <a:ext uri="{FF2B5EF4-FFF2-40B4-BE49-F238E27FC236}">
                <a16:creationId xmlns:a16="http://schemas.microsoft.com/office/drawing/2014/main" id="{F140986D-4E74-4C9F-B86D-ECBB45CB4F38}"/>
              </a:ext>
            </a:extLst>
          </p:cNvPr>
          <p:cNvSpPr/>
          <p:nvPr/>
        </p:nvSpPr>
        <p:spPr>
          <a:xfrm>
            <a:off x="503808" y="208614"/>
            <a:ext cx="495649" cy="585288"/>
          </a:xfrm>
          <a:prstGeom prst="rect">
            <a:avLst/>
          </a:prstGeom>
        </p:spPr>
        <p:txBody>
          <a:bodyPr wrap="none">
            <a:spAutoFit/>
          </a:bodyPr>
          <a:lstStyle/>
          <a:p>
            <a:pPr>
              <a:lnSpc>
                <a:spcPct val="150000"/>
              </a:lnSpc>
            </a:pPr>
            <a:r>
              <a:rPr lang="en-US" altLang="ko-KR" sz="2426" b="1" dirty="0">
                <a:solidFill>
                  <a:schemeClr val="bg1">
                    <a:lumMod val="75000"/>
                  </a:schemeClr>
                </a:solidFill>
                <a:latin typeface="Times New Roman" pitchFamily="18" charset="0"/>
                <a:ea typeface="맑은 고딕" pitchFamily="50" charset="-127"/>
                <a:cs typeface="Times New Roman" pitchFamily="18" charset="0"/>
              </a:rPr>
              <a:t>0</a:t>
            </a:r>
            <a:r>
              <a:rPr lang="en-US" altLang="ko-KR" sz="2426" b="1" dirty="0">
                <a:solidFill>
                  <a:srgbClr val="C00000"/>
                </a:solidFill>
                <a:latin typeface="Times New Roman" pitchFamily="18" charset="0"/>
                <a:ea typeface="맑은 고딕" pitchFamily="50" charset="-127"/>
                <a:cs typeface="Times New Roman" pitchFamily="18" charset="0"/>
              </a:rPr>
              <a:t>3</a:t>
            </a:r>
          </a:p>
        </p:txBody>
      </p:sp>
      <p:graphicFrame>
        <p:nvGraphicFramePr>
          <p:cNvPr id="38" name="표 37">
            <a:extLst>
              <a:ext uri="{FF2B5EF4-FFF2-40B4-BE49-F238E27FC236}">
                <a16:creationId xmlns:a16="http://schemas.microsoft.com/office/drawing/2014/main" id="{C0F61463-4776-425F-9248-F038F674884F}"/>
              </a:ext>
            </a:extLst>
          </p:cNvPr>
          <p:cNvGraphicFramePr>
            <a:graphicFrameLocks noGrp="1"/>
          </p:cNvGraphicFramePr>
          <p:nvPr>
            <p:extLst>
              <p:ext uri="{D42A27DB-BD31-4B8C-83A1-F6EECF244321}">
                <p14:modId xmlns:p14="http://schemas.microsoft.com/office/powerpoint/2010/main" val="3444815445"/>
              </p:ext>
            </p:extLst>
          </p:nvPr>
        </p:nvGraphicFramePr>
        <p:xfrm>
          <a:off x="1151857" y="1941197"/>
          <a:ext cx="4271570" cy="4648200"/>
        </p:xfrm>
        <a:graphic>
          <a:graphicData uri="http://schemas.openxmlformats.org/drawingml/2006/table">
            <a:tbl>
              <a:tblPr firstRow="1" bandRow="1">
                <a:tableStyleId>{5C22544A-7EE6-4342-B048-85BDC9FD1C3A}</a:tableStyleId>
              </a:tblPr>
              <a:tblGrid>
                <a:gridCol w="1601887">
                  <a:extLst>
                    <a:ext uri="{9D8B030D-6E8A-4147-A177-3AD203B41FA5}">
                      <a16:colId xmlns:a16="http://schemas.microsoft.com/office/drawing/2014/main" val="1211828786"/>
                    </a:ext>
                  </a:extLst>
                </a:gridCol>
                <a:gridCol w="2669683">
                  <a:extLst>
                    <a:ext uri="{9D8B030D-6E8A-4147-A177-3AD203B41FA5}">
                      <a16:colId xmlns:a16="http://schemas.microsoft.com/office/drawing/2014/main" val="4071179417"/>
                    </a:ext>
                  </a:extLst>
                </a:gridCol>
              </a:tblGrid>
              <a:tr h="234461">
                <a:tc>
                  <a:txBody>
                    <a:bodyPr/>
                    <a:lstStyle/>
                    <a:p>
                      <a:pPr algn="ctr" latinLnBrk="1"/>
                      <a:r>
                        <a:rPr lang="ko-KR" altLang="en-US" sz="1100" dirty="0" err="1">
                          <a:latin typeface="+mn-lt"/>
                        </a:rPr>
                        <a:t>대분류</a:t>
                      </a:r>
                      <a:r>
                        <a:rPr lang="ko-KR" altLang="en-US" sz="1100" dirty="0">
                          <a:latin typeface="+mn-lt"/>
                        </a:rPr>
                        <a:t> </a:t>
                      </a:r>
                    </a:p>
                  </a:txBody>
                  <a:tcPr>
                    <a:solidFill>
                      <a:srgbClr val="C00000"/>
                    </a:solidFill>
                  </a:tcPr>
                </a:tc>
                <a:tc>
                  <a:txBody>
                    <a:bodyPr/>
                    <a:lstStyle/>
                    <a:p>
                      <a:pPr algn="ctr" latinLnBrk="1"/>
                      <a:r>
                        <a:rPr lang="ko-KR" altLang="en-US" sz="1100" dirty="0">
                          <a:latin typeface="+mn-lt"/>
                        </a:rPr>
                        <a:t>중분류</a:t>
                      </a:r>
                    </a:p>
                  </a:txBody>
                  <a:tcPr>
                    <a:solidFill>
                      <a:srgbClr val="C00000"/>
                    </a:solidFill>
                  </a:tcPr>
                </a:tc>
                <a:extLst>
                  <a:ext uri="{0D108BD9-81ED-4DB2-BD59-A6C34878D82A}">
                    <a16:rowId xmlns:a16="http://schemas.microsoft.com/office/drawing/2014/main" val="1534298258"/>
                  </a:ext>
                </a:extLst>
              </a:tr>
              <a:tr h="220669">
                <a:tc rowSpan="3">
                  <a:txBody>
                    <a:bodyPr/>
                    <a:lstStyle/>
                    <a:p>
                      <a:pPr marL="285750" indent="-285750" algn="l" latinLnBrk="1">
                        <a:buAutoNum type="romanUcPeriod"/>
                      </a:pPr>
                      <a:r>
                        <a:rPr lang="ko-KR" altLang="en-US" sz="1000" dirty="0">
                          <a:latin typeface="+mj-lt"/>
                        </a:rPr>
                        <a:t>주주</a:t>
                      </a:r>
                    </a:p>
                  </a:txBody>
                  <a:tcPr anchor="ctr">
                    <a:solidFill>
                      <a:schemeClr val="bg1">
                        <a:lumMod val="95000"/>
                      </a:schemeClr>
                    </a:solidFill>
                  </a:tcPr>
                </a:tc>
                <a:tc>
                  <a:txBody>
                    <a:bodyPr/>
                    <a:lstStyle/>
                    <a:p>
                      <a:pPr latinLnBrk="1"/>
                      <a:r>
                        <a:rPr lang="en-US" altLang="ko-KR" sz="1000" baseline="0" dirty="0">
                          <a:latin typeface="+mj-lt"/>
                        </a:rPr>
                        <a:t>1. </a:t>
                      </a:r>
                      <a:r>
                        <a:rPr lang="ko-KR" altLang="en-US" sz="1000" baseline="0" dirty="0">
                          <a:latin typeface="+mj-lt"/>
                        </a:rPr>
                        <a:t>주주의 권리</a:t>
                      </a:r>
                      <a:endParaRPr lang="ko-KR" altLang="en-US" sz="1000" dirty="0">
                        <a:latin typeface="+mj-lt"/>
                      </a:endParaRPr>
                    </a:p>
                  </a:txBody>
                  <a:tcPr>
                    <a:solidFill>
                      <a:schemeClr val="bg1">
                        <a:lumMod val="95000"/>
                      </a:schemeClr>
                    </a:solidFill>
                  </a:tcPr>
                </a:tc>
                <a:extLst>
                  <a:ext uri="{0D108BD9-81ED-4DB2-BD59-A6C34878D82A}">
                    <a16:rowId xmlns:a16="http://schemas.microsoft.com/office/drawing/2014/main" val="2656870995"/>
                  </a:ext>
                </a:extLst>
              </a:tr>
              <a:tr h="220669">
                <a:tc vMerge="1">
                  <a:txBody>
                    <a:bodyPr/>
                    <a:lstStyle/>
                    <a:p>
                      <a:pPr latinLnBrk="1"/>
                      <a:endParaRPr lang="ko-KR" altLang="en-US" sz="1200" dirty="0">
                        <a:latin typeface="+mn-lt"/>
                      </a:endParaRPr>
                    </a:p>
                  </a:txBody>
                  <a:tcPr/>
                </a:tc>
                <a:tc>
                  <a:txBody>
                    <a:bodyPr/>
                    <a:lstStyle/>
                    <a:p>
                      <a:pPr marL="0" indent="0" latinLnBrk="1">
                        <a:buNone/>
                      </a:pPr>
                      <a:r>
                        <a:rPr lang="en-US" altLang="ko-KR" sz="1000" dirty="0">
                          <a:latin typeface="+mj-lt"/>
                        </a:rPr>
                        <a:t>2. </a:t>
                      </a:r>
                      <a:r>
                        <a:rPr lang="ko-KR" altLang="en-US" sz="1000" dirty="0">
                          <a:latin typeface="+mj-lt"/>
                        </a:rPr>
                        <a:t>주주의 공평한 대우</a:t>
                      </a:r>
                    </a:p>
                  </a:txBody>
                  <a:tcPr>
                    <a:solidFill>
                      <a:schemeClr val="bg1">
                        <a:lumMod val="95000"/>
                      </a:schemeClr>
                    </a:solidFill>
                  </a:tcPr>
                </a:tc>
                <a:extLst>
                  <a:ext uri="{0D108BD9-81ED-4DB2-BD59-A6C34878D82A}">
                    <a16:rowId xmlns:a16="http://schemas.microsoft.com/office/drawing/2014/main" val="40319030"/>
                  </a:ext>
                </a:extLst>
              </a:tr>
              <a:tr h="220669">
                <a:tc vMerge="1">
                  <a:txBody>
                    <a:bodyPr/>
                    <a:lstStyle/>
                    <a:p>
                      <a:pPr latinLnBrk="1"/>
                      <a:endParaRPr lang="ko-KR" altLang="en-US" sz="1200" dirty="0">
                        <a:latin typeface="+mn-lt"/>
                      </a:endParaRPr>
                    </a:p>
                  </a:txBody>
                  <a:tcPr/>
                </a:tc>
                <a:tc>
                  <a:txBody>
                    <a:bodyPr/>
                    <a:lstStyle/>
                    <a:p>
                      <a:pPr latinLnBrk="1"/>
                      <a:r>
                        <a:rPr lang="en-US" altLang="ko-KR" sz="1000" dirty="0">
                          <a:latin typeface="+mj-lt"/>
                        </a:rPr>
                        <a:t>3. </a:t>
                      </a:r>
                      <a:r>
                        <a:rPr lang="ko-KR" altLang="en-US" sz="1000" dirty="0">
                          <a:latin typeface="+mj-lt"/>
                        </a:rPr>
                        <a:t>주주의 책임</a:t>
                      </a:r>
                    </a:p>
                  </a:txBody>
                  <a:tcPr>
                    <a:solidFill>
                      <a:schemeClr val="bg1">
                        <a:lumMod val="95000"/>
                      </a:schemeClr>
                    </a:solidFill>
                  </a:tcPr>
                </a:tc>
                <a:extLst>
                  <a:ext uri="{0D108BD9-81ED-4DB2-BD59-A6C34878D82A}">
                    <a16:rowId xmlns:a16="http://schemas.microsoft.com/office/drawing/2014/main" val="2640708804"/>
                  </a:ext>
                </a:extLst>
              </a:tr>
              <a:tr h="220669">
                <a:tc rowSpan="8">
                  <a:txBody>
                    <a:bodyPr/>
                    <a:lstStyle/>
                    <a:p>
                      <a:pPr algn="l" latinLnBrk="1"/>
                      <a:r>
                        <a:rPr lang="en-US" altLang="ko-KR" sz="1000" dirty="0">
                          <a:latin typeface="+mj-lt"/>
                        </a:rPr>
                        <a:t>II. </a:t>
                      </a:r>
                      <a:r>
                        <a:rPr lang="ko-KR" altLang="en-US" sz="1000" baseline="0" dirty="0">
                          <a:latin typeface="+mj-lt"/>
                        </a:rPr>
                        <a:t> 이사회</a:t>
                      </a:r>
                      <a:endParaRPr lang="ko-KR" altLang="en-US" sz="1000" dirty="0">
                        <a:latin typeface="+mj-lt"/>
                      </a:endParaRPr>
                    </a:p>
                  </a:txBody>
                  <a:tcPr anchor="ctr">
                    <a:solidFill>
                      <a:schemeClr val="bg1">
                        <a:lumMod val="95000"/>
                      </a:schemeClr>
                    </a:solidFill>
                  </a:tcPr>
                </a:tc>
                <a:tc>
                  <a:txBody>
                    <a:bodyPr/>
                    <a:lstStyle/>
                    <a:p>
                      <a:pPr marL="0" indent="0" latinLnBrk="1">
                        <a:buNone/>
                      </a:pPr>
                      <a:r>
                        <a:rPr lang="en-US" altLang="ko-KR" sz="1000" dirty="0">
                          <a:latin typeface="+mj-lt"/>
                        </a:rPr>
                        <a:t>1. </a:t>
                      </a:r>
                      <a:r>
                        <a:rPr lang="ko-KR" altLang="en-US" sz="1000" dirty="0">
                          <a:latin typeface="+mj-lt"/>
                        </a:rPr>
                        <a:t>이사회의 기능</a:t>
                      </a:r>
                    </a:p>
                  </a:txBody>
                  <a:tcPr>
                    <a:solidFill>
                      <a:schemeClr val="bg1">
                        <a:lumMod val="95000"/>
                      </a:schemeClr>
                    </a:solidFill>
                  </a:tcPr>
                </a:tc>
                <a:extLst>
                  <a:ext uri="{0D108BD9-81ED-4DB2-BD59-A6C34878D82A}">
                    <a16:rowId xmlns:a16="http://schemas.microsoft.com/office/drawing/2014/main" val="3451327190"/>
                  </a:ext>
                </a:extLst>
              </a:tr>
              <a:tr h="220669">
                <a:tc vMerge="1">
                  <a:txBody>
                    <a:bodyPr/>
                    <a:lstStyle/>
                    <a:p>
                      <a:pPr latinLnBrk="1"/>
                      <a:endParaRPr lang="ko-KR" altLang="en-US" sz="1200" dirty="0">
                        <a:latin typeface="+mn-lt"/>
                      </a:endParaRPr>
                    </a:p>
                  </a:txBody>
                  <a:tcPr/>
                </a:tc>
                <a:tc>
                  <a:txBody>
                    <a:bodyPr/>
                    <a:lstStyle/>
                    <a:p>
                      <a:pPr marL="0" indent="0" latinLnBrk="1">
                        <a:buNone/>
                      </a:pPr>
                      <a:r>
                        <a:rPr lang="en-US" altLang="ko-KR" sz="1000" dirty="0">
                          <a:latin typeface="+mj-lt"/>
                        </a:rPr>
                        <a:t>2. </a:t>
                      </a:r>
                      <a:r>
                        <a:rPr lang="ko-KR" altLang="en-US" sz="1000" dirty="0">
                          <a:latin typeface="+mj-lt"/>
                        </a:rPr>
                        <a:t>이사회의 구성 및 이사 선임</a:t>
                      </a:r>
                    </a:p>
                  </a:txBody>
                  <a:tcPr>
                    <a:solidFill>
                      <a:schemeClr val="bg1">
                        <a:lumMod val="95000"/>
                      </a:schemeClr>
                    </a:solidFill>
                  </a:tcPr>
                </a:tc>
                <a:extLst>
                  <a:ext uri="{0D108BD9-81ED-4DB2-BD59-A6C34878D82A}">
                    <a16:rowId xmlns:a16="http://schemas.microsoft.com/office/drawing/2014/main" val="2208591968"/>
                  </a:ext>
                </a:extLst>
              </a:tr>
              <a:tr h="220669">
                <a:tc vMerge="1">
                  <a:txBody>
                    <a:bodyPr/>
                    <a:lstStyle/>
                    <a:p>
                      <a:pPr latinLnBrk="1"/>
                      <a:endParaRPr lang="ko-KR" altLang="en-US" sz="1200" dirty="0">
                        <a:latin typeface="+mn-lt"/>
                      </a:endParaRPr>
                    </a:p>
                  </a:txBody>
                  <a:tcPr/>
                </a:tc>
                <a:tc>
                  <a:txBody>
                    <a:bodyPr/>
                    <a:lstStyle/>
                    <a:p>
                      <a:pPr marL="0" indent="0" latinLnBrk="1">
                        <a:buNone/>
                      </a:pPr>
                      <a:r>
                        <a:rPr lang="en-US" altLang="ko-KR" sz="1000" baseline="0" dirty="0">
                          <a:latin typeface="+mj-lt"/>
                        </a:rPr>
                        <a:t>3. </a:t>
                      </a:r>
                      <a:r>
                        <a:rPr lang="ko-KR" altLang="en-US" sz="1000" baseline="0" dirty="0">
                          <a:latin typeface="+mj-lt"/>
                        </a:rPr>
                        <a:t>사외이사</a:t>
                      </a:r>
                      <a:endParaRPr lang="ko-KR" altLang="en-US" sz="1000" dirty="0">
                        <a:latin typeface="+mj-lt"/>
                      </a:endParaRPr>
                    </a:p>
                  </a:txBody>
                  <a:tcPr>
                    <a:solidFill>
                      <a:schemeClr val="bg1">
                        <a:lumMod val="95000"/>
                      </a:schemeClr>
                    </a:solidFill>
                  </a:tcPr>
                </a:tc>
                <a:extLst>
                  <a:ext uri="{0D108BD9-81ED-4DB2-BD59-A6C34878D82A}">
                    <a16:rowId xmlns:a16="http://schemas.microsoft.com/office/drawing/2014/main" val="1022513246"/>
                  </a:ext>
                </a:extLst>
              </a:tr>
              <a:tr h="220669">
                <a:tc vMerge="1">
                  <a:txBody>
                    <a:bodyPr/>
                    <a:lstStyle/>
                    <a:p>
                      <a:pPr latinLnBrk="1"/>
                      <a:endParaRPr lang="ko-KR" altLang="en-US"/>
                    </a:p>
                  </a:txBody>
                  <a:tcPr/>
                </a:tc>
                <a:tc>
                  <a:txBody>
                    <a:bodyPr/>
                    <a:lstStyle/>
                    <a:p>
                      <a:pPr latinLnBrk="1"/>
                      <a:r>
                        <a:rPr lang="en-US" altLang="ko-KR" sz="1000" dirty="0">
                          <a:latin typeface="+mj-lt"/>
                        </a:rPr>
                        <a:t>4. </a:t>
                      </a:r>
                      <a:r>
                        <a:rPr lang="ko-KR" altLang="en-US" sz="1000" dirty="0">
                          <a:latin typeface="+mj-lt"/>
                        </a:rPr>
                        <a:t>이사회의 운영</a:t>
                      </a:r>
                    </a:p>
                  </a:txBody>
                  <a:tcPr>
                    <a:solidFill>
                      <a:schemeClr val="bg1">
                        <a:lumMod val="95000"/>
                      </a:schemeClr>
                    </a:solidFill>
                  </a:tcPr>
                </a:tc>
                <a:extLst>
                  <a:ext uri="{0D108BD9-81ED-4DB2-BD59-A6C34878D82A}">
                    <a16:rowId xmlns:a16="http://schemas.microsoft.com/office/drawing/2014/main" val="2955522604"/>
                  </a:ext>
                </a:extLst>
              </a:tr>
              <a:tr h="220669">
                <a:tc vMerge="1">
                  <a:txBody>
                    <a:bodyPr/>
                    <a:lstStyle/>
                    <a:p>
                      <a:pPr latinLnBrk="1"/>
                      <a:endParaRPr lang="ko-KR" altLang="en-US"/>
                    </a:p>
                  </a:txBody>
                  <a:tcPr/>
                </a:tc>
                <a:tc>
                  <a:txBody>
                    <a:bodyPr/>
                    <a:lstStyle/>
                    <a:p>
                      <a:pPr latinLnBrk="1"/>
                      <a:r>
                        <a:rPr lang="en-US" altLang="ko-KR" sz="1000" dirty="0">
                          <a:latin typeface="+mj-lt"/>
                        </a:rPr>
                        <a:t>5. </a:t>
                      </a:r>
                      <a:r>
                        <a:rPr lang="ko-KR" altLang="en-US" sz="1000" dirty="0">
                          <a:latin typeface="+mj-lt"/>
                        </a:rPr>
                        <a:t>이사회 내 위원회</a:t>
                      </a:r>
                    </a:p>
                  </a:txBody>
                  <a:tcPr>
                    <a:solidFill>
                      <a:schemeClr val="bg1">
                        <a:lumMod val="95000"/>
                      </a:schemeClr>
                    </a:solidFill>
                  </a:tcPr>
                </a:tc>
                <a:extLst>
                  <a:ext uri="{0D108BD9-81ED-4DB2-BD59-A6C34878D82A}">
                    <a16:rowId xmlns:a16="http://schemas.microsoft.com/office/drawing/2014/main" val="2098599610"/>
                  </a:ext>
                </a:extLst>
              </a:tr>
              <a:tr h="220669">
                <a:tc vMerge="1">
                  <a:txBody>
                    <a:bodyPr/>
                    <a:lstStyle/>
                    <a:p>
                      <a:pPr latinLnBrk="1"/>
                      <a:endParaRPr lang="ko-KR" altLang="en-US"/>
                    </a:p>
                  </a:txBody>
                  <a:tcPr/>
                </a:tc>
                <a:tc>
                  <a:txBody>
                    <a:bodyPr/>
                    <a:lstStyle/>
                    <a:p>
                      <a:pPr latinLnBrk="1"/>
                      <a:r>
                        <a:rPr lang="en-US" altLang="ko-KR" sz="1000" dirty="0">
                          <a:latin typeface="+mj-lt"/>
                        </a:rPr>
                        <a:t>6. </a:t>
                      </a:r>
                      <a:r>
                        <a:rPr lang="ko-KR" altLang="en-US" sz="1000" dirty="0">
                          <a:latin typeface="+mj-lt"/>
                        </a:rPr>
                        <a:t>이사의 의무</a:t>
                      </a:r>
                    </a:p>
                  </a:txBody>
                  <a:tcPr>
                    <a:solidFill>
                      <a:schemeClr val="bg1">
                        <a:lumMod val="95000"/>
                      </a:schemeClr>
                    </a:solidFill>
                  </a:tcPr>
                </a:tc>
                <a:extLst>
                  <a:ext uri="{0D108BD9-81ED-4DB2-BD59-A6C34878D82A}">
                    <a16:rowId xmlns:a16="http://schemas.microsoft.com/office/drawing/2014/main" val="4094938283"/>
                  </a:ext>
                </a:extLst>
              </a:tr>
              <a:tr h="220669">
                <a:tc vMerge="1">
                  <a:txBody>
                    <a:bodyPr/>
                    <a:lstStyle/>
                    <a:p>
                      <a:pPr latinLnBrk="1"/>
                      <a:endParaRPr lang="ko-KR" altLang="en-US"/>
                    </a:p>
                  </a:txBody>
                  <a:tcPr/>
                </a:tc>
                <a:tc>
                  <a:txBody>
                    <a:bodyPr/>
                    <a:lstStyle/>
                    <a:p>
                      <a:pPr latinLnBrk="1"/>
                      <a:r>
                        <a:rPr lang="en-US" altLang="ko-KR" sz="1000" dirty="0">
                          <a:latin typeface="+mj-lt"/>
                        </a:rPr>
                        <a:t>7. </a:t>
                      </a:r>
                      <a:r>
                        <a:rPr lang="ko-KR" altLang="en-US" sz="1000" dirty="0">
                          <a:latin typeface="+mj-lt"/>
                        </a:rPr>
                        <a:t>이사의 책임</a:t>
                      </a:r>
                    </a:p>
                  </a:txBody>
                  <a:tcPr>
                    <a:solidFill>
                      <a:schemeClr val="bg1">
                        <a:lumMod val="95000"/>
                      </a:schemeClr>
                    </a:solidFill>
                  </a:tcPr>
                </a:tc>
                <a:extLst>
                  <a:ext uri="{0D108BD9-81ED-4DB2-BD59-A6C34878D82A}">
                    <a16:rowId xmlns:a16="http://schemas.microsoft.com/office/drawing/2014/main" val="2223528138"/>
                  </a:ext>
                </a:extLst>
              </a:tr>
              <a:tr h="220669">
                <a:tc vMerge="1">
                  <a:txBody>
                    <a:bodyPr/>
                    <a:lstStyle/>
                    <a:p>
                      <a:pPr latinLnBrk="1"/>
                      <a:endParaRPr lang="ko-KR" altLang="en-US"/>
                    </a:p>
                  </a:txBody>
                  <a:tcPr/>
                </a:tc>
                <a:tc>
                  <a:txBody>
                    <a:bodyPr/>
                    <a:lstStyle/>
                    <a:p>
                      <a:pPr latinLnBrk="1"/>
                      <a:r>
                        <a:rPr lang="en-US" altLang="ko-KR" sz="1000" dirty="0">
                          <a:latin typeface="+mj-lt"/>
                        </a:rPr>
                        <a:t>8. </a:t>
                      </a:r>
                      <a:r>
                        <a:rPr lang="ko-KR" altLang="en-US" sz="1000" baseline="0" dirty="0">
                          <a:latin typeface="+mj-lt"/>
                        </a:rPr>
                        <a:t>평가 및 보상</a:t>
                      </a:r>
                      <a:endParaRPr lang="ko-KR" altLang="en-US" sz="1000" dirty="0">
                        <a:latin typeface="+mj-lt"/>
                      </a:endParaRPr>
                    </a:p>
                  </a:txBody>
                  <a:tcPr>
                    <a:solidFill>
                      <a:schemeClr val="bg1">
                        <a:lumMod val="95000"/>
                      </a:schemeClr>
                    </a:solidFill>
                  </a:tcPr>
                </a:tc>
                <a:extLst>
                  <a:ext uri="{0D108BD9-81ED-4DB2-BD59-A6C34878D82A}">
                    <a16:rowId xmlns:a16="http://schemas.microsoft.com/office/drawing/2014/main" val="537371751"/>
                  </a:ext>
                </a:extLst>
              </a:tr>
              <a:tr h="220669">
                <a:tc rowSpan="2">
                  <a:txBody>
                    <a:bodyPr/>
                    <a:lstStyle/>
                    <a:p>
                      <a:pPr marL="285750" indent="-285750" algn="l" latinLnBrk="1">
                        <a:buAutoNum type="romanUcPeriod" startAt="3"/>
                      </a:pPr>
                      <a:r>
                        <a:rPr lang="ko-KR" altLang="en-US" sz="1000" dirty="0" err="1">
                          <a:latin typeface="+mj-lt"/>
                        </a:rPr>
                        <a:t>감사기구</a:t>
                      </a:r>
                      <a:endParaRPr lang="ko-KR" altLang="en-US" sz="1000" dirty="0">
                        <a:latin typeface="+mj-lt"/>
                      </a:endParaRPr>
                    </a:p>
                  </a:txBody>
                  <a:tcPr anchor="ctr">
                    <a:solidFill>
                      <a:schemeClr val="bg1">
                        <a:lumMod val="95000"/>
                      </a:schemeClr>
                    </a:solidFill>
                  </a:tcPr>
                </a:tc>
                <a:tc>
                  <a:txBody>
                    <a:bodyPr/>
                    <a:lstStyle/>
                    <a:p>
                      <a:pPr marL="0" indent="0" latinLnBrk="1">
                        <a:buNone/>
                      </a:pPr>
                      <a:r>
                        <a:rPr lang="en-US" altLang="ko-KR" sz="1000" dirty="0">
                          <a:latin typeface="+mj-lt"/>
                        </a:rPr>
                        <a:t>1. </a:t>
                      </a:r>
                      <a:r>
                        <a:rPr lang="ko-KR" altLang="en-US" sz="1000" dirty="0">
                          <a:latin typeface="+mj-lt"/>
                        </a:rPr>
                        <a:t>내부감사기구</a:t>
                      </a:r>
                    </a:p>
                  </a:txBody>
                  <a:tcPr>
                    <a:solidFill>
                      <a:schemeClr val="bg1">
                        <a:lumMod val="95000"/>
                      </a:schemeClr>
                    </a:solidFill>
                  </a:tcPr>
                </a:tc>
                <a:extLst>
                  <a:ext uri="{0D108BD9-81ED-4DB2-BD59-A6C34878D82A}">
                    <a16:rowId xmlns:a16="http://schemas.microsoft.com/office/drawing/2014/main" val="1847384194"/>
                  </a:ext>
                </a:extLst>
              </a:tr>
              <a:tr h="220669">
                <a:tc vMerge="1">
                  <a:txBody>
                    <a:bodyPr/>
                    <a:lstStyle/>
                    <a:p>
                      <a:pPr latinLnBrk="1"/>
                      <a:endParaRPr lang="ko-KR" altLang="en-US" sz="1200" dirty="0">
                        <a:latin typeface="+mn-lt"/>
                      </a:endParaRPr>
                    </a:p>
                  </a:txBody>
                  <a:tcPr/>
                </a:tc>
                <a:tc>
                  <a:txBody>
                    <a:bodyPr/>
                    <a:lstStyle/>
                    <a:p>
                      <a:pPr latinLnBrk="1"/>
                      <a:r>
                        <a:rPr lang="en-US" altLang="ko-KR" sz="1000" dirty="0">
                          <a:latin typeface="+mj-lt"/>
                        </a:rPr>
                        <a:t>2. </a:t>
                      </a:r>
                      <a:r>
                        <a:rPr lang="ko-KR" altLang="en-US" sz="1000" dirty="0">
                          <a:latin typeface="+mj-lt"/>
                        </a:rPr>
                        <a:t>외부감사인 </a:t>
                      </a:r>
                    </a:p>
                  </a:txBody>
                  <a:tcPr>
                    <a:solidFill>
                      <a:schemeClr val="bg1">
                        <a:lumMod val="95000"/>
                      </a:schemeClr>
                    </a:solidFill>
                  </a:tcPr>
                </a:tc>
                <a:extLst>
                  <a:ext uri="{0D108BD9-81ED-4DB2-BD59-A6C34878D82A}">
                    <a16:rowId xmlns:a16="http://schemas.microsoft.com/office/drawing/2014/main" val="1147370853"/>
                  </a:ext>
                </a:extLst>
              </a:tr>
              <a:tr h="220669">
                <a:tc rowSpan="2">
                  <a:txBody>
                    <a:bodyPr/>
                    <a:lstStyle/>
                    <a:p>
                      <a:pPr marL="285750" indent="-285750" algn="l" latinLnBrk="1">
                        <a:buAutoNum type="romanUcPeriod" startAt="4"/>
                      </a:pPr>
                      <a:r>
                        <a:rPr lang="ko-KR" altLang="en-US" sz="1000" baseline="0" dirty="0">
                          <a:latin typeface="+mj-lt"/>
                        </a:rPr>
                        <a:t>이해관계자</a:t>
                      </a:r>
                      <a:endParaRPr lang="ko-KR" altLang="en-US" sz="1000" dirty="0">
                        <a:latin typeface="+mj-lt"/>
                      </a:endParaRPr>
                    </a:p>
                  </a:txBody>
                  <a:tcPr anchor="ctr">
                    <a:solidFill>
                      <a:schemeClr val="bg1">
                        <a:lumMod val="95000"/>
                      </a:schemeClr>
                    </a:solidFill>
                  </a:tcPr>
                </a:tc>
                <a:tc>
                  <a:txBody>
                    <a:bodyPr/>
                    <a:lstStyle/>
                    <a:p>
                      <a:pPr latinLnBrk="1"/>
                      <a:r>
                        <a:rPr lang="en-US" altLang="ko-KR" sz="1000" dirty="0">
                          <a:latin typeface="+mj-lt"/>
                        </a:rPr>
                        <a:t>1. </a:t>
                      </a:r>
                      <a:r>
                        <a:rPr lang="ko-KR" altLang="en-US" sz="1000" dirty="0">
                          <a:latin typeface="+mj-lt"/>
                        </a:rPr>
                        <a:t>이해관계자의 권리 보호</a:t>
                      </a:r>
                    </a:p>
                  </a:txBody>
                  <a:tcPr>
                    <a:solidFill>
                      <a:schemeClr val="bg1">
                        <a:lumMod val="95000"/>
                      </a:schemeClr>
                    </a:solidFill>
                  </a:tcPr>
                </a:tc>
                <a:extLst>
                  <a:ext uri="{0D108BD9-81ED-4DB2-BD59-A6C34878D82A}">
                    <a16:rowId xmlns:a16="http://schemas.microsoft.com/office/drawing/2014/main" val="2411180721"/>
                  </a:ext>
                </a:extLst>
              </a:tr>
              <a:tr h="220669">
                <a:tc vMerge="1">
                  <a:txBody>
                    <a:bodyPr/>
                    <a:lstStyle/>
                    <a:p>
                      <a:pPr latinLnBrk="1"/>
                      <a:endParaRPr lang="ko-KR" altLang="en-US"/>
                    </a:p>
                  </a:txBody>
                  <a:tcPr/>
                </a:tc>
                <a:tc>
                  <a:txBody>
                    <a:bodyPr/>
                    <a:lstStyle/>
                    <a:p>
                      <a:pPr latinLnBrk="1"/>
                      <a:r>
                        <a:rPr lang="en-US" altLang="ko-KR" sz="1000" dirty="0">
                          <a:latin typeface="+mj-lt"/>
                        </a:rPr>
                        <a:t>2. </a:t>
                      </a:r>
                      <a:r>
                        <a:rPr lang="ko-KR" altLang="en-US" sz="1000" dirty="0">
                          <a:latin typeface="+mj-lt"/>
                        </a:rPr>
                        <a:t>이해관계자의 경영감시 참여</a:t>
                      </a:r>
                    </a:p>
                  </a:txBody>
                  <a:tcPr>
                    <a:solidFill>
                      <a:schemeClr val="bg1">
                        <a:lumMod val="95000"/>
                      </a:schemeClr>
                    </a:solidFill>
                  </a:tcPr>
                </a:tc>
                <a:extLst>
                  <a:ext uri="{0D108BD9-81ED-4DB2-BD59-A6C34878D82A}">
                    <a16:rowId xmlns:a16="http://schemas.microsoft.com/office/drawing/2014/main" val="420402960"/>
                  </a:ext>
                </a:extLst>
              </a:tr>
              <a:tr h="220669">
                <a:tc rowSpan="3">
                  <a:txBody>
                    <a:bodyPr/>
                    <a:lstStyle/>
                    <a:p>
                      <a:pPr algn="l" latinLnBrk="1"/>
                      <a:r>
                        <a:rPr lang="en-US" altLang="ko-KR" sz="1000" dirty="0">
                          <a:latin typeface="+mj-lt"/>
                        </a:rPr>
                        <a:t>V. </a:t>
                      </a:r>
                      <a:r>
                        <a:rPr lang="ko-KR" altLang="en-US" sz="1000" dirty="0">
                          <a:latin typeface="+mj-lt"/>
                        </a:rPr>
                        <a:t>시장에 의한 경영감시</a:t>
                      </a:r>
                    </a:p>
                  </a:txBody>
                  <a:tcPr anchor="ctr">
                    <a:solidFill>
                      <a:schemeClr val="bg1">
                        <a:lumMod val="95000"/>
                      </a:schemeClr>
                    </a:solidFill>
                  </a:tcPr>
                </a:tc>
                <a:tc>
                  <a:txBody>
                    <a:bodyPr/>
                    <a:lstStyle/>
                    <a:p>
                      <a:pPr marL="0" indent="0" latinLnBrk="1">
                        <a:buNone/>
                      </a:pPr>
                      <a:r>
                        <a:rPr lang="en-US" altLang="ko-KR" sz="1000" dirty="0">
                          <a:latin typeface="+mj-lt"/>
                        </a:rPr>
                        <a:t>1. </a:t>
                      </a:r>
                      <a:r>
                        <a:rPr lang="ko-KR" altLang="en-US" sz="1000" dirty="0">
                          <a:latin typeface="+mj-lt"/>
                        </a:rPr>
                        <a:t>공시</a:t>
                      </a:r>
                    </a:p>
                  </a:txBody>
                  <a:tcPr>
                    <a:solidFill>
                      <a:schemeClr val="bg1">
                        <a:lumMod val="95000"/>
                      </a:schemeClr>
                    </a:solidFill>
                  </a:tcPr>
                </a:tc>
                <a:extLst>
                  <a:ext uri="{0D108BD9-81ED-4DB2-BD59-A6C34878D82A}">
                    <a16:rowId xmlns:a16="http://schemas.microsoft.com/office/drawing/2014/main" val="1933098096"/>
                  </a:ext>
                </a:extLst>
              </a:tr>
              <a:tr h="220669">
                <a:tc vMerge="1">
                  <a:txBody>
                    <a:bodyPr/>
                    <a:lstStyle/>
                    <a:p>
                      <a:pPr latinLnBrk="1"/>
                      <a:endParaRPr lang="ko-KR" altLang="en-US"/>
                    </a:p>
                  </a:txBody>
                  <a:tcPr/>
                </a:tc>
                <a:tc>
                  <a:txBody>
                    <a:bodyPr/>
                    <a:lstStyle/>
                    <a:p>
                      <a:pPr latinLnBrk="1"/>
                      <a:r>
                        <a:rPr lang="en-US" altLang="ko-KR" sz="1000" dirty="0">
                          <a:latin typeface="+mj-lt"/>
                        </a:rPr>
                        <a:t>2. </a:t>
                      </a:r>
                      <a:r>
                        <a:rPr lang="ko-KR" altLang="en-US" sz="1000" dirty="0">
                          <a:latin typeface="+mj-lt"/>
                        </a:rPr>
                        <a:t>기업 경영권 시장</a:t>
                      </a:r>
                    </a:p>
                  </a:txBody>
                  <a:tcPr>
                    <a:solidFill>
                      <a:schemeClr val="bg1">
                        <a:lumMod val="95000"/>
                      </a:schemeClr>
                    </a:solidFill>
                  </a:tcPr>
                </a:tc>
                <a:extLst>
                  <a:ext uri="{0D108BD9-81ED-4DB2-BD59-A6C34878D82A}">
                    <a16:rowId xmlns:a16="http://schemas.microsoft.com/office/drawing/2014/main" val="2383291305"/>
                  </a:ext>
                </a:extLst>
              </a:tr>
              <a:tr h="220669">
                <a:tc vMerge="1">
                  <a:txBody>
                    <a:bodyPr/>
                    <a:lstStyle/>
                    <a:p>
                      <a:pPr latinLnBrk="1"/>
                      <a:endParaRPr lang="ko-KR" altLang="en-US"/>
                    </a:p>
                  </a:txBody>
                  <a:tcPr/>
                </a:tc>
                <a:tc>
                  <a:txBody>
                    <a:bodyPr/>
                    <a:lstStyle/>
                    <a:p>
                      <a:pPr latinLnBrk="1"/>
                      <a:r>
                        <a:rPr lang="en-US" altLang="ko-KR" sz="1000" dirty="0">
                          <a:latin typeface="+mj-lt"/>
                        </a:rPr>
                        <a:t>3. </a:t>
                      </a:r>
                      <a:r>
                        <a:rPr lang="ko-KR" altLang="en-US" sz="1000" dirty="0">
                          <a:latin typeface="+mj-lt"/>
                        </a:rPr>
                        <a:t>기관투자자</a:t>
                      </a:r>
                    </a:p>
                  </a:txBody>
                  <a:tcPr>
                    <a:solidFill>
                      <a:schemeClr val="bg1">
                        <a:lumMod val="95000"/>
                      </a:schemeClr>
                    </a:solidFill>
                  </a:tcPr>
                </a:tc>
                <a:extLst>
                  <a:ext uri="{0D108BD9-81ED-4DB2-BD59-A6C34878D82A}">
                    <a16:rowId xmlns:a16="http://schemas.microsoft.com/office/drawing/2014/main" val="40105106"/>
                  </a:ext>
                </a:extLst>
              </a:tr>
            </a:tbl>
          </a:graphicData>
        </a:graphic>
      </p:graphicFrame>
      <p:graphicFrame>
        <p:nvGraphicFramePr>
          <p:cNvPr id="39" name="표 38">
            <a:extLst>
              <a:ext uri="{FF2B5EF4-FFF2-40B4-BE49-F238E27FC236}">
                <a16:creationId xmlns:a16="http://schemas.microsoft.com/office/drawing/2014/main" id="{74884EDC-2CB8-42F0-99F6-CD93F9D266C7}"/>
              </a:ext>
            </a:extLst>
          </p:cNvPr>
          <p:cNvGraphicFramePr>
            <a:graphicFrameLocks noGrp="1"/>
          </p:cNvGraphicFramePr>
          <p:nvPr>
            <p:extLst>
              <p:ext uri="{D42A27DB-BD31-4B8C-83A1-F6EECF244321}">
                <p14:modId xmlns:p14="http://schemas.microsoft.com/office/powerpoint/2010/main" val="1456599069"/>
              </p:ext>
            </p:extLst>
          </p:nvPr>
        </p:nvGraphicFramePr>
        <p:xfrm>
          <a:off x="5913262" y="1941197"/>
          <a:ext cx="4706444" cy="4639095"/>
        </p:xfrm>
        <a:graphic>
          <a:graphicData uri="http://schemas.openxmlformats.org/drawingml/2006/table">
            <a:tbl>
              <a:tblPr firstRow="1" bandRow="1">
                <a:tableStyleId>{5C22544A-7EE6-4342-B048-85BDC9FD1C3A}</a:tableStyleId>
              </a:tblPr>
              <a:tblGrid>
                <a:gridCol w="1824465">
                  <a:extLst>
                    <a:ext uri="{9D8B030D-6E8A-4147-A177-3AD203B41FA5}">
                      <a16:colId xmlns:a16="http://schemas.microsoft.com/office/drawing/2014/main" val="1211828786"/>
                    </a:ext>
                  </a:extLst>
                </a:gridCol>
                <a:gridCol w="2881979">
                  <a:extLst>
                    <a:ext uri="{9D8B030D-6E8A-4147-A177-3AD203B41FA5}">
                      <a16:colId xmlns:a16="http://schemas.microsoft.com/office/drawing/2014/main" val="4071179417"/>
                    </a:ext>
                  </a:extLst>
                </a:gridCol>
              </a:tblGrid>
              <a:tr h="277200">
                <a:tc>
                  <a:txBody>
                    <a:bodyPr/>
                    <a:lstStyle/>
                    <a:p>
                      <a:pPr algn="ctr" latinLnBrk="1"/>
                      <a:r>
                        <a:rPr lang="ko-KR" altLang="en-US" sz="1200" dirty="0" err="1">
                          <a:latin typeface="+mn-lt"/>
                        </a:rPr>
                        <a:t>대분류</a:t>
                      </a:r>
                      <a:r>
                        <a:rPr lang="ko-KR" altLang="en-US" sz="1200" dirty="0">
                          <a:latin typeface="+mn-lt"/>
                        </a:rPr>
                        <a:t> </a:t>
                      </a:r>
                    </a:p>
                  </a:txBody>
                  <a:tcPr>
                    <a:solidFill>
                      <a:srgbClr val="C00000"/>
                    </a:solidFill>
                  </a:tcPr>
                </a:tc>
                <a:tc>
                  <a:txBody>
                    <a:bodyPr/>
                    <a:lstStyle/>
                    <a:p>
                      <a:pPr algn="ctr" latinLnBrk="1"/>
                      <a:r>
                        <a:rPr lang="ko-KR" altLang="en-US" sz="1200" dirty="0">
                          <a:latin typeface="+mn-lt"/>
                        </a:rPr>
                        <a:t>중분류</a:t>
                      </a:r>
                    </a:p>
                  </a:txBody>
                  <a:tcPr>
                    <a:solidFill>
                      <a:srgbClr val="C00000"/>
                    </a:solidFill>
                  </a:tcPr>
                </a:tc>
                <a:extLst>
                  <a:ext uri="{0D108BD9-81ED-4DB2-BD59-A6C34878D82A}">
                    <a16:rowId xmlns:a16="http://schemas.microsoft.com/office/drawing/2014/main" val="1534298258"/>
                  </a:ext>
                </a:extLst>
              </a:tr>
              <a:tr h="385545">
                <a:tc rowSpan="6">
                  <a:txBody>
                    <a:bodyPr/>
                    <a:lstStyle/>
                    <a:p>
                      <a:pPr latinLnBrk="1"/>
                      <a:r>
                        <a:rPr lang="en-US" altLang="ko-KR" sz="1000" dirty="0">
                          <a:latin typeface="+mn-lt"/>
                        </a:rPr>
                        <a:t>I. </a:t>
                      </a:r>
                      <a:r>
                        <a:rPr lang="ko-KR" altLang="en-US" sz="1000" dirty="0">
                          <a:latin typeface="+mn-lt"/>
                        </a:rPr>
                        <a:t> 이사회 리더십</a:t>
                      </a:r>
                    </a:p>
                  </a:txBody>
                  <a:tcPr anchor="ctr">
                    <a:solidFill>
                      <a:schemeClr val="bg1">
                        <a:lumMod val="95000"/>
                      </a:schemeClr>
                    </a:solidFill>
                  </a:tcPr>
                </a:tc>
                <a:tc>
                  <a:txBody>
                    <a:bodyPr/>
                    <a:lstStyle/>
                    <a:p>
                      <a:pPr marL="0" indent="0" latinLnBrk="1">
                        <a:buNone/>
                      </a:pPr>
                      <a:r>
                        <a:rPr lang="en-US" altLang="ko-KR" sz="1000" dirty="0">
                          <a:latin typeface="+mn-lt"/>
                        </a:rPr>
                        <a:t>1. </a:t>
                      </a:r>
                      <a:r>
                        <a:rPr lang="ko-KR" altLang="en-US" sz="1000" dirty="0">
                          <a:latin typeface="+mn-lt"/>
                        </a:rPr>
                        <a:t>이사회의 역할과 책임</a:t>
                      </a:r>
                    </a:p>
                  </a:txBody>
                  <a:tcPr anchor="ctr">
                    <a:solidFill>
                      <a:schemeClr val="bg1">
                        <a:lumMod val="95000"/>
                      </a:schemeClr>
                    </a:solidFill>
                  </a:tcPr>
                </a:tc>
                <a:extLst>
                  <a:ext uri="{0D108BD9-81ED-4DB2-BD59-A6C34878D82A}">
                    <a16:rowId xmlns:a16="http://schemas.microsoft.com/office/drawing/2014/main" val="2656870995"/>
                  </a:ext>
                </a:extLst>
              </a:tr>
              <a:tr h="385545">
                <a:tc vMerge="1">
                  <a:txBody>
                    <a:bodyPr/>
                    <a:lstStyle/>
                    <a:p>
                      <a:pPr latinLnBrk="1"/>
                      <a:endParaRPr lang="ko-KR" altLang="en-US" sz="1200" dirty="0">
                        <a:latin typeface="+mn-lt"/>
                      </a:endParaRPr>
                    </a:p>
                  </a:txBody>
                  <a:tcPr/>
                </a:tc>
                <a:tc>
                  <a:txBody>
                    <a:bodyPr/>
                    <a:lstStyle/>
                    <a:p>
                      <a:pPr latinLnBrk="1"/>
                      <a:r>
                        <a:rPr lang="en-US" altLang="ko-KR" sz="1000" dirty="0">
                          <a:latin typeface="+mn-lt"/>
                        </a:rPr>
                        <a:t>2. </a:t>
                      </a:r>
                      <a:r>
                        <a:rPr lang="ko-KR" altLang="en-US" sz="1000" baseline="0" dirty="0">
                          <a:latin typeface="+mn-lt"/>
                        </a:rPr>
                        <a:t>이사의 역할과 책임</a:t>
                      </a:r>
                      <a:endParaRPr lang="ko-KR" altLang="en-US" sz="1000" dirty="0">
                        <a:latin typeface="+mn-lt"/>
                      </a:endParaRPr>
                    </a:p>
                  </a:txBody>
                  <a:tcPr anchor="ctr">
                    <a:solidFill>
                      <a:schemeClr val="bg1">
                        <a:lumMod val="95000"/>
                      </a:schemeClr>
                    </a:solidFill>
                  </a:tcPr>
                </a:tc>
                <a:extLst>
                  <a:ext uri="{0D108BD9-81ED-4DB2-BD59-A6C34878D82A}">
                    <a16:rowId xmlns:a16="http://schemas.microsoft.com/office/drawing/2014/main" val="40319030"/>
                  </a:ext>
                </a:extLst>
              </a:tr>
              <a:tr h="341437">
                <a:tc vMerge="1">
                  <a:txBody>
                    <a:bodyPr/>
                    <a:lstStyle/>
                    <a:p>
                      <a:pPr latinLnBrk="1"/>
                      <a:endParaRPr lang="ko-KR" altLang="en-US" sz="1200" dirty="0">
                        <a:latin typeface="+mn-lt"/>
                      </a:endParaRPr>
                    </a:p>
                  </a:txBody>
                  <a:tcPr/>
                </a:tc>
                <a:tc>
                  <a:txBody>
                    <a:bodyPr/>
                    <a:lstStyle/>
                    <a:p>
                      <a:pPr latinLnBrk="1"/>
                      <a:r>
                        <a:rPr lang="en-US" altLang="ko-KR" sz="1000" dirty="0">
                          <a:latin typeface="+mn-lt"/>
                        </a:rPr>
                        <a:t>3. </a:t>
                      </a:r>
                      <a:r>
                        <a:rPr lang="ko-KR" altLang="en-US" sz="1000" baseline="0" dirty="0">
                          <a:latin typeface="+mn-lt"/>
                        </a:rPr>
                        <a:t>이사회의 구성</a:t>
                      </a:r>
                      <a:endParaRPr lang="ko-KR" altLang="en-US" sz="1000" dirty="0">
                        <a:latin typeface="+mn-lt"/>
                      </a:endParaRPr>
                    </a:p>
                  </a:txBody>
                  <a:tcPr anchor="ctr">
                    <a:solidFill>
                      <a:schemeClr val="bg1">
                        <a:lumMod val="95000"/>
                      </a:schemeClr>
                    </a:solidFill>
                  </a:tcPr>
                </a:tc>
                <a:extLst>
                  <a:ext uri="{0D108BD9-81ED-4DB2-BD59-A6C34878D82A}">
                    <a16:rowId xmlns:a16="http://schemas.microsoft.com/office/drawing/2014/main" val="2640708804"/>
                  </a:ext>
                </a:extLst>
              </a:tr>
              <a:tr h="341437">
                <a:tc vMerge="1">
                  <a:txBody>
                    <a:bodyPr/>
                    <a:lstStyle/>
                    <a:p>
                      <a:pPr latinLnBrk="1"/>
                      <a:endParaRPr lang="ko-KR" altLang="en-US"/>
                    </a:p>
                  </a:txBody>
                  <a:tcPr/>
                </a:tc>
                <a:tc>
                  <a:txBody>
                    <a:bodyPr/>
                    <a:lstStyle/>
                    <a:p>
                      <a:pPr marL="0" indent="0" latinLnBrk="1">
                        <a:buNone/>
                      </a:pPr>
                      <a:r>
                        <a:rPr lang="en-US" altLang="ko-KR" sz="1000" baseline="0" dirty="0">
                          <a:latin typeface="+mn-lt"/>
                        </a:rPr>
                        <a:t>4. </a:t>
                      </a:r>
                      <a:r>
                        <a:rPr lang="ko-KR" altLang="en-US" sz="1000" baseline="0" dirty="0">
                          <a:latin typeface="+mn-lt"/>
                        </a:rPr>
                        <a:t>사외이사</a:t>
                      </a:r>
                      <a:endParaRPr lang="ko-KR" altLang="en-US" sz="1000" dirty="0">
                        <a:latin typeface="+mn-lt"/>
                      </a:endParaRPr>
                    </a:p>
                  </a:txBody>
                  <a:tcPr anchor="ctr">
                    <a:solidFill>
                      <a:schemeClr val="bg1">
                        <a:lumMod val="95000"/>
                      </a:schemeClr>
                    </a:solidFill>
                  </a:tcPr>
                </a:tc>
                <a:extLst>
                  <a:ext uri="{0D108BD9-81ED-4DB2-BD59-A6C34878D82A}">
                    <a16:rowId xmlns:a16="http://schemas.microsoft.com/office/drawing/2014/main" val="3823923654"/>
                  </a:ext>
                </a:extLst>
              </a:tr>
              <a:tr h="341437">
                <a:tc vMerge="1">
                  <a:txBody>
                    <a:bodyPr/>
                    <a:lstStyle/>
                    <a:p>
                      <a:pPr latinLnBrk="1"/>
                      <a:endParaRPr lang="ko-KR" altLang="en-US"/>
                    </a:p>
                  </a:txBody>
                  <a:tcPr/>
                </a:tc>
                <a:tc>
                  <a:txBody>
                    <a:bodyPr/>
                    <a:lstStyle/>
                    <a:p>
                      <a:pPr latinLnBrk="1"/>
                      <a:r>
                        <a:rPr lang="en-US" altLang="ko-KR" sz="1000" dirty="0">
                          <a:latin typeface="+mn-lt"/>
                        </a:rPr>
                        <a:t>5. </a:t>
                      </a:r>
                      <a:r>
                        <a:rPr lang="ko-KR" altLang="en-US" sz="1000" dirty="0">
                          <a:latin typeface="+mn-lt"/>
                        </a:rPr>
                        <a:t>이사회의 운영</a:t>
                      </a:r>
                    </a:p>
                  </a:txBody>
                  <a:tcPr anchor="ctr">
                    <a:solidFill>
                      <a:schemeClr val="bg1">
                        <a:lumMod val="95000"/>
                      </a:schemeClr>
                    </a:solidFill>
                  </a:tcPr>
                </a:tc>
                <a:extLst>
                  <a:ext uri="{0D108BD9-81ED-4DB2-BD59-A6C34878D82A}">
                    <a16:rowId xmlns:a16="http://schemas.microsoft.com/office/drawing/2014/main" val="2491077248"/>
                  </a:ext>
                </a:extLst>
              </a:tr>
              <a:tr h="341437">
                <a:tc vMerge="1">
                  <a:txBody>
                    <a:bodyPr/>
                    <a:lstStyle/>
                    <a:p>
                      <a:pPr latinLnBrk="1"/>
                      <a:endParaRPr lang="ko-KR" altLang="en-US"/>
                    </a:p>
                  </a:txBody>
                  <a:tcPr/>
                </a:tc>
                <a:tc>
                  <a:txBody>
                    <a:bodyPr/>
                    <a:lstStyle/>
                    <a:p>
                      <a:pPr latinLnBrk="1"/>
                      <a:r>
                        <a:rPr lang="en-US" altLang="ko-KR" sz="1000" dirty="0">
                          <a:latin typeface="+mn-lt"/>
                        </a:rPr>
                        <a:t>6. </a:t>
                      </a:r>
                      <a:r>
                        <a:rPr lang="ko-KR" altLang="en-US" sz="1000" dirty="0">
                          <a:latin typeface="+mn-lt"/>
                        </a:rPr>
                        <a:t>이사회 내 위원회</a:t>
                      </a:r>
                    </a:p>
                  </a:txBody>
                  <a:tcPr anchor="ctr">
                    <a:solidFill>
                      <a:schemeClr val="bg1">
                        <a:lumMod val="95000"/>
                      </a:schemeClr>
                    </a:solidFill>
                  </a:tcPr>
                </a:tc>
                <a:extLst>
                  <a:ext uri="{0D108BD9-81ED-4DB2-BD59-A6C34878D82A}">
                    <a16:rowId xmlns:a16="http://schemas.microsoft.com/office/drawing/2014/main" val="1102535766"/>
                  </a:ext>
                </a:extLst>
              </a:tr>
              <a:tr h="385545">
                <a:tc rowSpan="2">
                  <a:txBody>
                    <a:bodyPr/>
                    <a:lstStyle/>
                    <a:p>
                      <a:pPr algn="l" latinLnBrk="1"/>
                      <a:r>
                        <a:rPr lang="en-US" altLang="ko-KR" sz="1000" dirty="0">
                          <a:latin typeface="+mn-lt"/>
                        </a:rPr>
                        <a:t>II.  </a:t>
                      </a:r>
                      <a:r>
                        <a:rPr lang="ko-KR" altLang="en-US" sz="1000" dirty="0">
                          <a:latin typeface="+mn-lt"/>
                        </a:rPr>
                        <a:t>주주권 보호</a:t>
                      </a:r>
                    </a:p>
                  </a:txBody>
                  <a:tcPr anchor="ctr">
                    <a:solidFill>
                      <a:schemeClr val="bg1">
                        <a:lumMod val="95000"/>
                      </a:schemeClr>
                    </a:solidFill>
                  </a:tcPr>
                </a:tc>
                <a:tc>
                  <a:txBody>
                    <a:bodyPr/>
                    <a:lstStyle/>
                    <a:p>
                      <a:pPr latinLnBrk="1"/>
                      <a:r>
                        <a:rPr lang="en-US" altLang="ko-KR" sz="1000" dirty="0">
                          <a:latin typeface="+mn-lt"/>
                        </a:rPr>
                        <a:t>1. </a:t>
                      </a:r>
                      <a:r>
                        <a:rPr lang="ko-KR" altLang="en-US" sz="1000" dirty="0">
                          <a:latin typeface="+mn-lt"/>
                        </a:rPr>
                        <a:t>주주의 권리</a:t>
                      </a:r>
                    </a:p>
                  </a:txBody>
                  <a:tcPr anchor="ctr">
                    <a:solidFill>
                      <a:schemeClr val="bg1">
                        <a:lumMod val="95000"/>
                      </a:schemeClr>
                    </a:solidFill>
                  </a:tcPr>
                </a:tc>
                <a:extLst>
                  <a:ext uri="{0D108BD9-81ED-4DB2-BD59-A6C34878D82A}">
                    <a16:rowId xmlns:a16="http://schemas.microsoft.com/office/drawing/2014/main" val="3451327190"/>
                  </a:ext>
                </a:extLst>
              </a:tr>
              <a:tr h="341437">
                <a:tc vMerge="1">
                  <a:txBody>
                    <a:bodyPr/>
                    <a:lstStyle/>
                    <a:p>
                      <a:pPr latinLnBrk="1"/>
                      <a:endParaRPr lang="ko-KR" altLang="en-US" sz="1200" dirty="0">
                        <a:latin typeface="+mn-lt"/>
                      </a:endParaRPr>
                    </a:p>
                  </a:txBody>
                  <a:tcPr/>
                </a:tc>
                <a:tc>
                  <a:txBody>
                    <a:bodyPr/>
                    <a:lstStyle/>
                    <a:p>
                      <a:pPr marL="0" indent="0" latinLnBrk="1">
                        <a:buNone/>
                      </a:pPr>
                      <a:r>
                        <a:rPr lang="en-US" altLang="ko-KR" sz="1000" dirty="0">
                          <a:latin typeface="+mn-lt"/>
                        </a:rPr>
                        <a:t>2. </a:t>
                      </a:r>
                      <a:r>
                        <a:rPr lang="ko-KR" altLang="en-US" sz="1000" dirty="0">
                          <a:latin typeface="+mn-lt"/>
                        </a:rPr>
                        <a:t>주주총회</a:t>
                      </a:r>
                    </a:p>
                  </a:txBody>
                  <a:tcPr anchor="ctr">
                    <a:solidFill>
                      <a:schemeClr val="bg1">
                        <a:lumMod val="95000"/>
                      </a:schemeClr>
                    </a:solidFill>
                  </a:tcPr>
                </a:tc>
                <a:extLst>
                  <a:ext uri="{0D108BD9-81ED-4DB2-BD59-A6C34878D82A}">
                    <a16:rowId xmlns:a16="http://schemas.microsoft.com/office/drawing/2014/main" val="2208591968"/>
                  </a:ext>
                </a:extLst>
              </a:tr>
              <a:tr h="385545">
                <a:tc rowSpan="2">
                  <a:txBody>
                    <a:bodyPr/>
                    <a:lstStyle/>
                    <a:p>
                      <a:pPr latinLnBrk="1"/>
                      <a:r>
                        <a:rPr lang="en-US" altLang="ko-KR" sz="1000" dirty="0">
                          <a:latin typeface="+mn-lt"/>
                        </a:rPr>
                        <a:t>III. </a:t>
                      </a:r>
                      <a:r>
                        <a:rPr lang="ko-KR" altLang="en-US" sz="1000" dirty="0">
                          <a:latin typeface="+mn-lt"/>
                        </a:rPr>
                        <a:t>감사</a:t>
                      </a:r>
                    </a:p>
                  </a:txBody>
                  <a:tcPr anchor="ctr">
                    <a:solidFill>
                      <a:schemeClr val="bg1">
                        <a:lumMod val="95000"/>
                      </a:schemeClr>
                    </a:solidFill>
                  </a:tcPr>
                </a:tc>
                <a:tc>
                  <a:txBody>
                    <a:bodyPr/>
                    <a:lstStyle/>
                    <a:p>
                      <a:pPr marL="0" indent="0" latinLnBrk="1">
                        <a:buNone/>
                      </a:pPr>
                      <a:r>
                        <a:rPr lang="en-US" altLang="ko-KR" sz="1000" b="0" dirty="0">
                          <a:latin typeface="+mn-lt"/>
                        </a:rPr>
                        <a:t>1. </a:t>
                      </a:r>
                      <a:r>
                        <a:rPr lang="ko-KR" altLang="en-US" sz="1000" b="0" dirty="0">
                          <a:latin typeface="+mn-lt"/>
                        </a:rPr>
                        <a:t>내부감사</a:t>
                      </a:r>
                    </a:p>
                  </a:txBody>
                  <a:tcPr anchor="ctr">
                    <a:solidFill>
                      <a:schemeClr val="bg1">
                        <a:lumMod val="95000"/>
                      </a:schemeClr>
                    </a:solidFill>
                  </a:tcPr>
                </a:tc>
                <a:extLst>
                  <a:ext uri="{0D108BD9-81ED-4DB2-BD59-A6C34878D82A}">
                    <a16:rowId xmlns:a16="http://schemas.microsoft.com/office/drawing/2014/main" val="1847384194"/>
                  </a:ext>
                </a:extLst>
              </a:tr>
              <a:tr h="341437">
                <a:tc vMerge="1">
                  <a:txBody>
                    <a:bodyPr/>
                    <a:lstStyle/>
                    <a:p>
                      <a:pPr latinLnBrk="1"/>
                      <a:endParaRPr lang="ko-KR" altLang="en-US" sz="1200" dirty="0">
                        <a:latin typeface="+mn-lt"/>
                      </a:endParaRPr>
                    </a:p>
                  </a:txBody>
                  <a:tcPr/>
                </a:tc>
                <a:tc>
                  <a:txBody>
                    <a:bodyPr/>
                    <a:lstStyle/>
                    <a:p>
                      <a:pPr marL="0" indent="0" latinLnBrk="1">
                        <a:buNone/>
                      </a:pPr>
                      <a:r>
                        <a:rPr lang="en-US" altLang="ko-KR" sz="1000" b="0" dirty="0">
                          <a:latin typeface="+mn-lt"/>
                        </a:rPr>
                        <a:t>2. </a:t>
                      </a:r>
                      <a:r>
                        <a:rPr lang="ko-KR" altLang="en-US" sz="1000" b="0" dirty="0">
                          <a:latin typeface="+mn-lt"/>
                        </a:rPr>
                        <a:t>외부감사</a:t>
                      </a:r>
                    </a:p>
                  </a:txBody>
                  <a:tcPr anchor="ctr">
                    <a:solidFill>
                      <a:schemeClr val="bg1">
                        <a:lumMod val="95000"/>
                      </a:schemeClr>
                    </a:solidFill>
                  </a:tcPr>
                </a:tc>
                <a:extLst>
                  <a:ext uri="{0D108BD9-81ED-4DB2-BD59-A6C34878D82A}">
                    <a16:rowId xmlns:a16="http://schemas.microsoft.com/office/drawing/2014/main" val="1147370853"/>
                  </a:ext>
                </a:extLst>
              </a:tr>
              <a:tr h="385545">
                <a:tc rowSpan="2">
                  <a:txBody>
                    <a:bodyPr/>
                    <a:lstStyle/>
                    <a:p>
                      <a:pPr latinLnBrk="1"/>
                      <a:r>
                        <a:rPr lang="en-US" altLang="ko-KR" sz="1000" dirty="0">
                          <a:latin typeface="+mn-lt"/>
                        </a:rPr>
                        <a:t>IV.  </a:t>
                      </a:r>
                      <a:r>
                        <a:rPr lang="ko-KR" altLang="en-US" sz="1000" dirty="0">
                          <a:latin typeface="+mn-lt"/>
                        </a:rPr>
                        <a:t>주주 및 이해관계자 소통</a:t>
                      </a:r>
                    </a:p>
                  </a:txBody>
                  <a:tcPr anchor="ctr">
                    <a:solidFill>
                      <a:schemeClr val="bg1">
                        <a:lumMod val="95000"/>
                      </a:schemeClr>
                    </a:solidFill>
                  </a:tcPr>
                </a:tc>
                <a:tc>
                  <a:txBody>
                    <a:bodyPr/>
                    <a:lstStyle/>
                    <a:p>
                      <a:pPr latinLnBrk="1"/>
                      <a:r>
                        <a:rPr lang="en-US" altLang="ko-KR" sz="1000" dirty="0">
                          <a:latin typeface="+mn-lt"/>
                        </a:rPr>
                        <a:t>1. </a:t>
                      </a:r>
                      <a:r>
                        <a:rPr lang="ko-KR" altLang="en-US" sz="1000" dirty="0">
                          <a:latin typeface="+mn-lt"/>
                        </a:rPr>
                        <a:t>주주 및 이해관계자와의 직접 소통</a:t>
                      </a:r>
                    </a:p>
                  </a:txBody>
                  <a:tcPr anchor="ctr">
                    <a:solidFill>
                      <a:schemeClr val="bg1">
                        <a:lumMod val="95000"/>
                      </a:schemeClr>
                    </a:solidFill>
                  </a:tcPr>
                </a:tc>
                <a:extLst>
                  <a:ext uri="{0D108BD9-81ED-4DB2-BD59-A6C34878D82A}">
                    <a16:rowId xmlns:a16="http://schemas.microsoft.com/office/drawing/2014/main" val="2411180721"/>
                  </a:ext>
                </a:extLst>
              </a:tr>
              <a:tr h="385548">
                <a:tc vMerge="1">
                  <a:txBody>
                    <a:bodyPr/>
                    <a:lstStyle/>
                    <a:p>
                      <a:pPr latinLnBrk="1"/>
                      <a:endParaRPr lang="ko-KR" altLang="en-US" sz="1200" dirty="0">
                        <a:latin typeface="+mn-lt"/>
                      </a:endParaRPr>
                    </a:p>
                  </a:txBody>
                  <a:tcPr/>
                </a:tc>
                <a:tc>
                  <a:txBody>
                    <a:bodyPr/>
                    <a:lstStyle/>
                    <a:p>
                      <a:pPr latinLnBrk="1"/>
                      <a:r>
                        <a:rPr lang="en-US" altLang="ko-KR" sz="1000" dirty="0">
                          <a:latin typeface="+mn-lt"/>
                        </a:rPr>
                        <a:t>2. </a:t>
                      </a:r>
                      <a:r>
                        <a:rPr lang="ko-KR" altLang="en-US" sz="1000" dirty="0">
                          <a:latin typeface="+mn-lt"/>
                        </a:rPr>
                        <a:t>정보 공개</a:t>
                      </a:r>
                    </a:p>
                  </a:txBody>
                  <a:tcPr anchor="ctr">
                    <a:solidFill>
                      <a:schemeClr val="bg1">
                        <a:lumMod val="95000"/>
                      </a:schemeClr>
                    </a:solidFill>
                  </a:tcPr>
                </a:tc>
                <a:extLst>
                  <a:ext uri="{0D108BD9-81ED-4DB2-BD59-A6C34878D82A}">
                    <a16:rowId xmlns:a16="http://schemas.microsoft.com/office/drawing/2014/main" val="1933098096"/>
                  </a:ext>
                </a:extLst>
              </a:tr>
            </a:tbl>
          </a:graphicData>
        </a:graphic>
      </p:graphicFrame>
      <p:sp>
        <p:nvSpPr>
          <p:cNvPr id="24" name="직사각형 23">
            <a:extLst>
              <a:ext uri="{FF2B5EF4-FFF2-40B4-BE49-F238E27FC236}">
                <a16:creationId xmlns:a16="http://schemas.microsoft.com/office/drawing/2014/main" id="{87AA6F8E-D404-44A3-A66B-A354B07C4E18}"/>
              </a:ext>
            </a:extLst>
          </p:cNvPr>
          <p:cNvSpPr/>
          <p:nvPr/>
        </p:nvSpPr>
        <p:spPr>
          <a:xfrm>
            <a:off x="751632" y="1085737"/>
            <a:ext cx="8928992" cy="369332"/>
          </a:xfrm>
          <a:prstGeom prst="rect">
            <a:avLst/>
          </a:prstGeom>
        </p:spPr>
        <p:txBody>
          <a:bodyPr wrap="square">
            <a:spAutoFit/>
          </a:bodyPr>
          <a:lstStyle/>
          <a:p>
            <a:pPr>
              <a:defRPr/>
            </a:pPr>
            <a:r>
              <a:rPr lang="ko-KR" altLang="en-US" b="1" kern="0" dirty="0">
                <a:solidFill>
                  <a:srgbClr val="000000"/>
                </a:solidFill>
                <a:latin typeface="휴먼명조"/>
                <a:ea typeface="휴먼명조"/>
              </a:rPr>
              <a:t>□ </a:t>
            </a:r>
            <a:r>
              <a:rPr lang="ko-KR" altLang="en-US" b="1" kern="0" dirty="0">
                <a:solidFill>
                  <a:srgbClr val="000000"/>
                </a:solidFill>
                <a:latin typeface="+mj-lt"/>
                <a:ea typeface="휴먼명조"/>
              </a:rPr>
              <a:t>한국기업지배구조원 </a:t>
            </a:r>
            <a:r>
              <a:rPr lang="en-US" altLang="ko-KR" b="1" kern="0" dirty="0">
                <a:solidFill>
                  <a:srgbClr val="000000"/>
                </a:solidFill>
                <a:latin typeface="+mj-lt"/>
                <a:ea typeface="휴먼명조"/>
              </a:rPr>
              <a:t>- </a:t>
            </a:r>
            <a:r>
              <a:rPr lang="ko-KR" altLang="en-US" b="1" kern="0" dirty="0">
                <a:solidFill>
                  <a:srgbClr val="000000"/>
                </a:solidFill>
                <a:latin typeface="+mj-lt"/>
                <a:ea typeface="휴먼명조"/>
              </a:rPr>
              <a:t>기업지배구조</a:t>
            </a:r>
            <a:endParaRPr lang="ko-KR" altLang="en-US" b="1" dirty="0">
              <a:solidFill>
                <a:srgbClr val="FF0000"/>
              </a:solidFill>
              <a:latin typeface="+mj-lt"/>
            </a:endParaRPr>
          </a:p>
        </p:txBody>
      </p:sp>
      <p:sp>
        <p:nvSpPr>
          <p:cNvPr id="25" name="직사각형 24">
            <a:extLst>
              <a:ext uri="{FF2B5EF4-FFF2-40B4-BE49-F238E27FC236}">
                <a16:creationId xmlns:a16="http://schemas.microsoft.com/office/drawing/2014/main" id="{9264FD0B-F9CC-4728-BE79-73788A78261E}"/>
              </a:ext>
            </a:extLst>
          </p:cNvPr>
          <p:cNvSpPr/>
          <p:nvPr/>
        </p:nvSpPr>
        <p:spPr>
          <a:xfrm>
            <a:off x="1151857" y="1486592"/>
            <a:ext cx="4271570" cy="381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altLang="ko-KR" sz="1600" b="1" dirty="0">
                <a:ln>
                  <a:solidFill>
                    <a:schemeClr val="accent1">
                      <a:alpha val="0"/>
                    </a:schemeClr>
                  </a:solidFill>
                </a:ln>
                <a:solidFill>
                  <a:srgbClr val="C00000"/>
                </a:solidFill>
                <a:latin typeface="맑은 고딕" panose="020B0503020000020004" pitchFamily="50" charset="-127"/>
              </a:rPr>
              <a:t>As-Is</a:t>
            </a:r>
            <a:endParaRPr lang="ko-KR" altLang="en-US" sz="1600" b="1" dirty="0">
              <a:ln>
                <a:solidFill>
                  <a:schemeClr val="accent1">
                    <a:alpha val="0"/>
                  </a:schemeClr>
                </a:solidFill>
              </a:ln>
              <a:solidFill>
                <a:srgbClr val="C00000"/>
              </a:solidFill>
              <a:latin typeface="맑은 고딕" panose="020B0503020000020004" pitchFamily="50" charset="-127"/>
            </a:endParaRPr>
          </a:p>
        </p:txBody>
      </p:sp>
      <p:cxnSp>
        <p:nvCxnSpPr>
          <p:cNvPr id="26" name="Straight Connector 5">
            <a:extLst>
              <a:ext uri="{FF2B5EF4-FFF2-40B4-BE49-F238E27FC236}">
                <a16:creationId xmlns:a16="http://schemas.microsoft.com/office/drawing/2014/main" id="{EC241C32-BFC4-4E90-8AE1-14565F149CF1}"/>
              </a:ext>
            </a:extLst>
          </p:cNvPr>
          <p:cNvCxnSpPr>
            <a:cxnSpLocks/>
          </p:cNvCxnSpPr>
          <p:nvPr/>
        </p:nvCxnSpPr>
        <p:spPr>
          <a:xfrm>
            <a:off x="1151857" y="1486592"/>
            <a:ext cx="4271570"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7" name="Straight Connector 22">
            <a:extLst>
              <a:ext uri="{FF2B5EF4-FFF2-40B4-BE49-F238E27FC236}">
                <a16:creationId xmlns:a16="http://schemas.microsoft.com/office/drawing/2014/main" id="{0247B671-5617-4128-BDD8-BFBE2DB09F18}"/>
              </a:ext>
            </a:extLst>
          </p:cNvPr>
          <p:cNvCxnSpPr/>
          <p:nvPr/>
        </p:nvCxnSpPr>
        <p:spPr>
          <a:xfrm>
            <a:off x="1151857" y="1866320"/>
            <a:ext cx="4271570"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28" name="직사각형 27">
            <a:extLst>
              <a:ext uri="{FF2B5EF4-FFF2-40B4-BE49-F238E27FC236}">
                <a16:creationId xmlns:a16="http://schemas.microsoft.com/office/drawing/2014/main" id="{7B791061-FF90-49CE-BE04-5DFFC48FFCF4}"/>
              </a:ext>
            </a:extLst>
          </p:cNvPr>
          <p:cNvSpPr/>
          <p:nvPr/>
        </p:nvSpPr>
        <p:spPr>
          <a:xfrm>
            <a:off x="5913261" y="1486592"/>
            <a:ext cx="4706445" cy="381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altLang="ko-KR" sz="1600" b="1" dirty="0">
                <a:ln>
                  <a:solidFill>
                    <a:schemeClr val="accent1">
                      <a:alpha val="0"/>
                    </a:schemeClr>
                  </a:solidFill>
                </a:ln>
                <a:solidFill>
                  <a:srgbClr val="C00000"/>
                </a:solidFill>
                <a:latin typeface="맑은 고딕" panose="020B0503020000020004" pitchFamily="50" charset="-127"/>
              </a:rPr>
              <a:t>To-Be</a:t>
            </a:r>
            <a:endParaRPr lang="ko-KR" altLang="en-US" sz="1600" b="1" dirty="0">
              <a:ln>
                <a:solidFill>
                  <a:schemeClr val="accent1">
                    <a:alpha val="0"/>
                  </a:schemeClr>
                </a:solidFill>
              </a:ln>
              <a:solidFill>
                <a:srgbClr val="C00000"/>
              </a:solidFill>
              <a:latin typeface="맑은 고딕" panose="020B0503020000020004" pitchFamily="50" charset="-127"/>
            </a:endParaRPr>
          </a:p>
        </p:txBody>
      </p:sp>
      <p:cxnSp>
        <p:nvCxnSpPr>
          <p:cNvPr id="29" name="Straight Connector 5">
            <a:extLst>
              <a:ext uri="{FF2B5EF4-FFF2-40B4-BE49-F238E27FC236}">
                <a16:creationId xmlns:a16="http://schemas.microsoft.com/office/drawing/2014/main" id="{00FD892B-02E2-4836-9C70-7AF7D8C686C4}"/>
              </a:ext>
            </a:extLst>
          </p:cNvPr>
          <p:cNvCxnSpPr>
            <a:cxnSpLocks/>
          </p:cNvCxnSpPr>
          <p:nvPr/>
        </p:nvCxnSpPr>
        <p:spPr>
          <a:xfrm>
            <a:off x="5913262" y="1486592"/>
            <a:ext cx="4706445"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0" name="Straight Connector 22">
            <a:extLst>
              <a:ext uri="{FF2B5EF4-FFF2-40B4-BE49-F238E27FC236}">
                <a16:creationId xmlns:a16="http://schemas.microsoft.com/office/drawing/2014/main" id="{28347A50-5507-46D7-9C25-78E13B586051}"/>
              </a:ext>
            </a:extLst>
          </p:cNvPr>
          <p:cNvCxnSpPr>
            <a:cxnSpLocks/>
          </p:cNvCxnSpPr>
          <p:nvPr/>
        </p:nvCxnSpPr>
        <p:spPr>
          <a:xfrm>
            <a:off x="5913262" y="1866320"/>
            <a:ext cx="4706445"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2" name="직선 연결선 31">
            <a:extLst>
              <a:ext uri="{FF2B5EF4-FFF2-40B4-BE49-F238E27FC236}">
                <a16:creationId xmlns:a16="http://schemas.microsoft.com/office/drawing/2014/main" id="{9FF1F421-DBB0-456E-A070-039A0E4D8419}"/>
              </a:ext>
            </a:extLst>
          </p:cNvPr>
          <p:cNvCxnSpPr>
            <a:cxnSpLocks/>
          </p:cNvCxnSpPr>
          <p:nvPr/>
        </p:nvCxnSpPr>
        <p:spPr>
          <a:xfrm flipH="1">
            <a:off x="2705100" y="588203"/>
            <a:ext cx="8794750" cy="30827"/>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459117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슬라이드 번호 개체 틀 3">
            <a:extLst>
              <a:ext uri="{FF2B5EF4-FFF2-40B4-BE49-F238E27FC236}">
                <a16:creationId xmlns:a16="http://schemas.microsoft.com/office/drawing/2014/main" id="{DEF13E79-61E3-4454-B0F5-D862567F80FC}"/>
              </a:ext>
            </a:extLst>
          </p:cNvPr>
          <p:cNvSpPr>
            <a:spLocks noGrp="1"/>
          </p:cNvSpPr>
          <p:nvPr>
            <p:ph type="sldNum" sz="quarter" idx="12"/>
          </p:nvPr>
        </p:nvSpPr>
        <p:spPr>
          <a:xfrm>
            <a:off x="8610600" y="6356350"/>
            <a:ext cx="2743200" cy="365125"/>
          </a:xfrm>
        </p:spPr>
        <p:txBody>
          <a:bodyPr/>
          <a:lstStyle/>
          <a:p>
            <a:fld id="{742C9348-5ACF-40B9-901F-7F0003B996B9}" type="slidenum">
              <a:rPr lang="ko-KR" altLang="en-US" smtClean="0"/>
              <a:t>57</a:t>
            </a:fld>
            <a:endParaRPr lang="ko-KR" altLang="en-US" dirty="0"/>
          </a:p>
        </p:txBody>
      </p:sp>
      <p:cxnSp>
        <p:nvCxnSpPr>
          <p:cNvPr id="20" name="직선 연결선 19">
            <a:extLst>
              <a:ext uri="{FF2B5EF4-FFF2-40B4-BE49-F238E27FC236}">
                <a16:creationId xmlns:a16="http://schemas.microsoft.com/office/drawing/2014/main" id="{88358F4E-DCCB-4486-9477-A62E059FD0EB}"/>
              </a:ext>
            </a:extLst>
          </p:cNvPr>
          <p:cNvCxnSpPr>
            <a:cxnSpLocks/>
          </p:cNvCxnSpPr>
          <p:nvPr/>
        </p:nvCxnSpPr>
        <p:spPr>
          <a:xfrm flipH="1">
            <a:off x="1936866" y="3862037"/>
            <a:ext cx="7877650" cy="11694"/>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제목 1">
            <a:extLst>
              <a:ext uri="{FF2B5EF4-FFF2-40B4-BE49-F238E27FC236}">
                <a16:creationId xmlns:a16="http://schemas.microsoft.com/office/drawing/2014/main" id="{B9AFE650-E7B9-47CC-98C1-D36C6C5BC5B8}"/>
              </a:ext>
            </a:extLst>
          </p:cNvPr>
          <p:cNvSpPr>
            <a:spLocks noGrp="1"/>
          </p:cNvSpPr>
          <p:nvPr>
            <p:ph type="ctrTitle"/>
          </p:nvPr>
        </p:nvSpPr>
        <p:spPr>
          <a:xfrm>
            <a:off x="1303691" y="2908409"/>
            <a:ext cx="9144000" cy="622384"/>
          </a:xfrm>
        </p:spPr>
        <p:txBody>
          <a:bodyPr>
            <a:normAutofit/>
          </a:bodyPr>
          <a:lstStyle/>
          <a:p>
            <a:r>
              <a:rPr lang="ko-KR" altLang="en-US" sz="3200" b="1" dirty="0"/>
              <a:t>감사합니다</a:t>
            </a:r>
            <a:r>
              <a:rPr lang="en-US" altLang="ko-KR" sz="3200" b="1" dirty="0"/>
              <a:t>.</a:t>
            </a:r>
            <a:endParaRPr lang="ko-KR" altLang="en-US" sz="3200" b="1" dirty="0"/>
          </a:p>
        </p:txBody>
      </p:sp>
    </p:spTree>
    <p:extLst>
      <p:ext uri="{BB962C8B-B14F-4D97-AF65-F5344CB8AC3E}">
        <p14:creationId xmlns:p14="http://schemas.microsoft.com/office/powerpoint/2010/main" val="2788724773"/>
      </p:ext>
    </p:extLst>
  </p:cSld>
  <p:clrMapOvr>
    <a:masterClrMapping/>
  </p:clrMapOvr>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1704</TotalTime>
  <Words>4482</Words>
  <Application>Microsoft Office PowerPoint</Application>
  <PresentationFormat>와이드스크린</PresentationFormat>
  <Paragraphs>676</Paragraphs>
  <Slides>57</Slides>
  <Notes>10</Notes>
  <HiddenSlides>0</HiddenSlides>
  <MMClips>0</MMClips>
  <ScaleCrop>false</ScaleCrop>
  <HeadingPairs>
    <vt:vector size="6" baseType="variant">
      <vt:variant>
        <vt:lpstr>사용한 글꼴</vt:lpstr>
      </vt:variant>
      <vt:variant>
        <vt:i4>15</vt:i4>
      </vt:variant>
      <vt:variant>
        <vt:lpstr>테마</vt:lpstr>
      </vt:variant>
      <vt:variant>
        <vt:i4>1</vt:i4>
      </vt:variant>
      <vt:variant>
        <vt:lpstr>슬라이드 제목</vt:lpstr>
      </vt:variant>
      <vt:variant>
        <vt:i4>57</vt:i4>
      </vt:variant>
    </vt:vector>
  </HeadingPairs>
  <TitlesOfParts>
    <vt:vector size="73" baseType="lpstr">
      <vt:lpstr>ChosunGothic</vt:lpstr>
      <vt:lpstr>Gill Sans</vt:lpstr>
      <vt:lpstr>HY견고딕</vt:lpstr>
      <vt:lpstr>HY중고딕</vt:lpstr>
      <vt:lpstr>HY헤드라인M</vt:lpstr>
      <vt:lpstr>YDGothic-Regular</vt:lpstr>
      <vt:lpstr>맑은 고딕</vt:lpstr>
      <vt:lpstr>바탕</vt:lpstr>
      <vt:lpstr>함초롬바탕</vt:lpstr>
      <vt:lpstr>휴먼명조</vt:lpstr>
      <vt:lpstr>휴먼엑스포</vt:lpstr>
      <vt:lpstr>Arial</vt:lpstr>
      <vt:lpstr>Arial Black</vt:lpstr>
      <vt:lpstr>Times New Roman</vt:lpstr>
      <vt:lpstr>Wingdings</vt:lpstr>
      <vt:lpstr>Office 테마</vt:lpstr>
      <vt:lpstr>글로벌 기후공시와 탄소회계 1주차: 오리엔테이션 및 ESG 역사 2주차: 기후관련 이니셔티브 소개 &amp; 정책당국 소개</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ESG의 역사</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ESG 생태계 및 ESG 이니셔티브 소개</vt:lpstr>
      <vt:lpstr>PowerPoint 프레젠테이션</vt:lpstr>
      <vt:lpstr>PowerPoint 프레젠테이션</vt:lpstr>
      <vt:lpstr>PowerPoint 프레젠테이션</vt:lpstr>
      <vt:lpstr>PowerPoint 프레젠테이션</vt:lpstr>
      <vt:lpstr>PowerPoint 프레젠테이션</vt:lpstr>
      <vt:lpstr>PowerPoint 프레젠테이션</vt:lpstr>
      <vt:lpstr>ESG 이니셔티브와 정책당국</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감사합니다.</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발표1: 공공기관 ESG(환경)의 공시, 관리와 평가 방안</dc:title>
  <dc:creator>User</dc:creator>
  <cp:lastModifiedBy>OWNER</cp:lastModifiedBy>
  <cp:revision>50</cp:revision>
  <dcterms:created xsi:type="dcterms:W3CDTF">2021-06-28T09:34:44Z</dcterms:created>
  <dcterms:modified xsi:type="dcterms:W3CDTF">2024-08-27T07:15:50Z</dcterms:modified>
</cp:coreProperties>
</file>