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2"/>
  </p:notesMasterIdLst>
  <p:sldIdLst>
    <p:sldId id="262" r:id="rId2"/>
    <p:sldId id="474" r:id="rId3"/>
    <p:sldId id="479" r:id="rId4"/>
    <p:sldId id="480" r:id="rId5"/>
    <p:sldId id="481" r:id="rId6"/>
    <p:sldId id="482" r:id="rId7"/>
    <p:sldId id="476" r:id="rId8"/>
    <p:sldId id="475" r:id="rId9"/>
    <p:sldId id="477" r:id="rId10"/>
    <p:sldId id="376" r:id="rId11"/>
    <p:sldId id="450" r:id="rId12"/>
    <p:sldId id="451" r:id="rId13"/>
    <p:sldId id="452" r:id="rId14"/>
    <p:sldId id="456" r:id="rId15"/>
    <p:sldId id="461" r:id="rId16"/>
    <p:sldId id="462" r:id="rId17"/>
    <p:sldId id="484" r:id="rId18"/>
    <p:sldId id="463" r:id="rId19"/>
    <p:sldId id="465" r:id="rId20"/>
    <p:sldId id="466" r:id="rId21"/>
    <p:sldId id="464" r:id="rId22"/>
    <p:sldId id="467" r:id="rId23"/>
    <p:sldId id="455" r:id="rId24"/>
    <p:sldId id="488" r:id="rId25"/>
    <p:sldId id="485" r:id="rId26"/>
    <p:sldId id="486" r:id="rId27"/>
    <p:sldId id="490" r:id="rId28"/>
    <p:sldId id="491" r:id="rId29"/>
    <p:sldId id="489" r:id="rId30"/>
    <p:sldId id="367" r:id="rId31"/>
  </p:sldIdLst>
  <p:sldSz cx="12192000" cy="6858000"/>
  <p:notesSz cx="6858000" cy="9144000"/>
  <p:embeddedFontLst>
    <p:embeddedFont>
      <p:font typeface="Noto Sans CJK KR Regular" panose="020B0600000101010101" charset="-127"/>
      <p:regular r:id="rId33"/>
    </p:embeddedFont>
    <p:embeddedFont>
      <p:font typeface="HY그래픽M" panose="02030600000101010101" pitchFamily="18" charset="-127"/>
      <p:regular r:id="rId34"/>
    </p:embeddedFont>
    <p:embeddedFont>
      <p:font typeface="Noto Sans" panose="020B0502040504020204" pitchFamily="34" charset="0"/>
      <p:regular r:id="rId35"/>
      <p:bold r:id="rId36"/>
      <p:italic r:id="rId37"/>
      <p:boldItalic r:id="rId38"/>
    </p:embeddedFont>
    <p:embeddedFont>
      <p:font typeface="Noto Sans KR Bold" panose="020B0800000000000000" pitchFamily="50" charset="-127"/>
      <p:bold r:id="rId39"/>
    </p:embeddedFont>
    <p:embeddedFont>
      <p:font typeface="맑은 고딕" panose="020B0503020000020004" pitchFamily="50" charset="-127"/>
      <p:regular r:id="rId40"/>
      <p:bold r:id="rId41"/>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7537" userDrawn="1">
          <p15:clr>
            <a:srgbClr val="A4A3A4"/>
          </p15:clr>
        </p15:guide>
        <p15:guide id="3" pos="3795" userDrawn="1">
          <p15:clr>
            <a:srgbClr val="A4A3A4"/>
          </p15:clr>
        </p15:guide>
        <p15:guide id="4" pos="7151" userDrawn="1">
          <p15:clr>
            <a:srgbClr val="A4A3A4"/>
          </p15:clr>
        </p15:guide>
        <p15:guide id="5" orient="horz" pos="640" userDrawn="1">
          <p15:clr>
            <a:srgbClr val="A4A3A4"/>
          </p15:clr>
        </p15:guide>
        <p15:guide id="6" orient="horz" pos="3407" userDrawn="1">
          <p15:clr>
            <a:srgbClr val="A4A3A4"/>
          </p15:clr>
        </p15:guide>
        <p15:guide id="7" orient="horz" pos="4088" userDrawn="1">
          <p15:clr>
            <a:srgbClr val="A4A3A4"/>
          </p15:clr>
        </p15:guide>
        <p15:guide id="9" orient="horz" pos="1344" userDrawn="1">
          <p15:clr>
            <a:srgbClr val="A4A3A4"/>
          </p15:clr>
        </p15:guide>
        <p15:guide id="10" orient="horz" pos="958" userDrawn="1">
          <p15:clr>
            <a:srgbClr val="A4A3A4"/>
          </p15:clr>
        </p15:guide>
        <p15:guide id="11" pos="3817" userDrawn="1">
          <p15:clr>
            <a:srgbClr val="A4A3A4"/>
          </p15:clr>
        </p15:guide>
        <p15:guide id="12" pos="2139" userDrawn="1">
          <p15:clr>
            <a:srgbClr val="A4A3A4"/>
          </p15:clr>
        </p15:guide>
        <p15:guide id="13"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55A839"/>
    <a:srgbClr val="094377"/>
    <a:srgbClr val="0F6FC6"/>
    <a:srgbClr val="00B0F0"/>
    <a:srgbClr val="093C6C"/>
    <a:srgbClr val="0B5395"/>
    <a:srgbClr val="BFBFBF"/>
    <a:srgbClr val="FDFDFE"/>
    <a:srgbClr val="1921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6" autoAdjust="0"/>
    <p:restoredTop sz="96235" autoAdjust="0"/>
  </p:normalViewPr>
  <p:slideViewPr>
    <p:cSldViewPr snapToGrid="0">
      <p:cViewPr varScale="1">
        <p:scale>
          <a:sx n="108" d="100"/>
          <a:sy n="108" d="100"/>
        </p:scale>
        <p:origin x="1074" y="114"/>
      </p:cViewPr>
      <p:guideLst>
        <p:guide pos="7537"/>
        <p:guide pos="3795"/>
        <p:guide pos="7151"/>
        <p:guide orient="horz" pos="640"/>
        <p:guide orient="horz" pos="3407"/>
        <p:guide orient="horz" pos="4088"/>
        <p:guide orient="horz" pos="1344"/>
        <p:guide orient="horz" pos="958"/>
        <p:guide pos="3817"/>
        <p:guide pos="2139"/>
        <p:guide pos="438"/>
      </p:guideLst>
    </p:cSldViewPr>
  </p:slideViewPr>
  <p:outlineViewPr>
    <p:cViewPr>
      <p:scale>
        <a:sx n="33" d="100"/>
        <a:sy n="33" d="100"/>
      </p:scale>
      <p:origin x="0" y="-834"/>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9.fntdata"/></Relationships>
</file>

<file path=ppt/charts/_rels/chart1.xml.rels><?xml version="1.0" encoding="UTF-8" standalone="yes"?>
<Relationships xmlns="http://schemas.openxmlformats.org/package/2006/relationships"><Relationship Id="rId3" Type="http://schemas.openxmlformats.org/officeDocument/2006/relationships/oleObject" Target="&#53685;&#54633;%20&#47928;&#49436;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53685;&#54633;%20&#47928;&#49436;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ohoon\Dropbox\DOHOON\&#50672;&#44396;\&#48708;&#51116;&#47924;&#48372;&#44256;%20project\&#48537;&#51076;_IFRS_&#51648;&#49549;&#44032;&#45733;&#49457;_&#44277;&#49884;&#44592;&#51456;_&#44277;&#44060;&#52488;&#50504;_&#51452;&#50836;_&#45236;&#50857;_&#48143;_&#44160;&#53664;&#51032;&#44204;_&#50808;\&#48516;&#49437;&#5147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dohoon\Dropbox\DOHOON\&#50672;&#44396;\&#48708;&#51116;&#47924;&#48372;&#44256;%20project\&#48537;&#51076;_IFRS_&#51648;&#49549;&#44032;&#45733;&#49457;_&#44277;&#49884;&#44592;&#51456;_&#44277;&#44060;&#52488;&#50504;_&#51452;&#50836;_&#45236;&#50857;_&#48143;_&#44160;&#53664;&#51032;&#44204;_&#50808;\&#48516;&#49437;&#5147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spPr>
            <a:solidFill>
              <a:schemeClr val="accent2"/>
            </a:solidFill>
            <a:ln>
              <a:noFill/>
            </a:ln>
            <a:effectLst/>
          </c:spPr>
          <c:invertIfNegative val="0"/>
          <c:cat>
            <c:numRef>
              <c:f>Sheet1!$D$11:$J$11</c:f>
              <c:numCache>
                <c:formatCode>General</c:formatCode>
                <c:ptCount val="7"/>
                <c:pt idx="0">
                  <c:v>2016</c:v>
                </c:pt>
                <c:pt idx="1">
                  <c:v>2017</c:v>
                </c:pt>
                <c:pt idx="2">
                  <c:v>2018</c:v>
                </c:pt>
                <c:pt idx="3">
                  <c:v>2019</c:v>
                </c:pt>
                <c:pt idx="4">
                  <c:v>2020</c:v>
                </c:pt>
                <c:pt idx="5">
                  <c:v>2021</c:v>
                </c:pt>
                <c:pt idx="6">
                  <c:v>2022</c:v>
                </c:pt>
              </c:numCache>
            </c:numRef>
          </c:cat>
          <c:val>
            <c:numRef>
              <c:f>Sheet1!$D$12:$J$12</c:f>
              <c:numCache>
                <c:formatCode>General</c:formatCode>
                <c:ptCount val="7"/>
                <c:pt idx="0">
                  <c:v>125</c:v>
                </c:pt>
                <c:pt idx="1">
                  <c:v>130</c:v>
                </c:pt>
                <c:pt idx="2">
                  <c:v>135</c:v>
                </c:pt>
                <c:pt idx="3">
                  <c:v>134</c:v>
                </c:pt>
                <c:pt idx="4">
                  <c:v>143</c:v>
                </c:pt>
                <c:pt idx="5">
                  <c:v>179</c:v>
                </c:pt>
                <c:pt idx="6">
                  <c:v>247</c:v>
                </c:pt>
              </c:numCache>
            </c:numRef>
          </c:val>
          <c:extLst>
            <c:ext xmlns:c16="http://schemas.microsoft.com/office/drawing/2014/chart" uri="{C3380CC4-5D6E-409C-BE32-E72D297353CC}">
              <c16:uniqueId val="{00000000-CA48-4859-A866-40BBDE8C7528}"/>
            </c:ext>
          </c:extLst>
        </c:ser>
        <c:dLbls>
          <c:showLegendKey val="0"/>
          <c:showVal val="0"/>
          <c:showCatName val="0"/>
          <c:showSerName val="0"/>
          <c:showPercent val="0"/>
          <c:showBubbleSize val="0"/>
        </c:dLbls>
        <c:gapWidth val="78"/>
        <c:axId val="1687889823"/>
        <c:axId val="1687889407"/>
      </c:barChart>
      <c:catAx>
        <c:axId val="1687889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687889407"/>
        <c:crosses val="autoZero"/>
        <c:auto val="1"/>
        <c:lblAlgn val="ctr"/>
        <c:lblOffset val="100"/>
        <c:noMultiLvlLbl val="0"/>
      </c:catAx>
      <c:valAx>
        <c:axId val="1687889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6878898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FC000"/>
            </a:solidFill>
            <a:ln>
              <a:noFill/>
            </a:ln>
            <a:effectLst/>
          </c:spPr>
          <c:invertIfNegative val="0"/>
          <c:cat>
            <c:numRef>
              <c:f>Sheet1!$G$5:$J$5</c:f>
              <c:numCache>
                <c:formatCode>General</c:formatCode>
                <c:ptCount val="4"/>
                <c:pt idx="0">
                  <c:v>2018</c:v>
                </c:pt>
                <c:pt idx="1">
                  <c:v>2019</c:v>
                </c:pt>
                <c:pt idx="2">
                  <c:v>2020</c:v>
                </c:pt>
                <c:pt idx="3">
                  <c:v>2021</c:v>
                </c:pt>
              </c:numCache>
            </c:numRef>
          </c:cat>
          <c:val>
            <c:numRef>
              <c:f>Sheet1!$G$6:$J$6</c:f>
              <c:numCache>
                <c:formatCode>General</c:formatCode>
                <c:ptCount val="4"/>
                <c:pt idx="0">
                  <c:v>3</c:v>
                </c:pt>
                <c:pt idx="1">
                  <c:v>15</c:v>
                </c:pt>
                <c:pt idx="2">
                  <c:v>20</c:v>
                </c:pt>
                <c:pt idx="3">
                  <c:v>99</c:v>
                </c:pt>
              </c:numCache>
            </c:numRef>
          </c:val>
          <c:extLst>
            <c:ext xmlns:c16="http://schemas.microsoft.com/office/drawing/2014/chart" uri="{C3380CC4-5D6E-409C-BE32-E72D297353CC}">
              <c16:uniqueId val="{00000000-9957-438C-A103-209EEF890B77}"/>
            </c:ext>
          </c:extLst>
        </c:ser>
        <c:dLbls>
          <c:showLegendKey val="0"/>
          <c:showVal val="0"/>
          <c:showCatName val="0"/>
          <c:showSerName val="0"/>
          <c:showPercent val="0"/>
          <c:showBubbleSize val="0"/>
        </c:dLbls>
        <c:gapWidth val="82"/>
        <c:axId val="1578755359"/>
        <c:axId val="1580125295"/>
      </c:barChart>
      <c:catAx>
        <c:axId val="1578755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580125295"/>
        <c:crosses val="autoZero"/>
        <c:auto val="1"/>
        <c:lblAlgn val="ctr"/>
        <c:lblOffset val="100"/>
        <c:noMultiLvlLbl val="0"/>
      </c:catAx>
      <c:valAx>
        <c:axId val="15801252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5787553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347424997995117"/>
          <c:y val="8.2187898540456286E-2"/>
          <c:w val="0.58494742896464424"/>
          <c:h val="0.83038028918625506"/>
        </c:manualLayout>
      </c:layout>
      <c:barChart>
        <c:barDir val="bar"/>
        <c:grouping val="stacked"/>
        <c:varyColors val="0"/>
        <c:ser>
          <c:idx val="0"/>
          <c:order val="0"/>
          <c:tx>
            <c:strRef>
              <c:f>ppt!$AU$20</c:f>
              <c:strCache>
                <c:ptCount val="1"/>
                <c:pt idx="0">
                  <c:v>지배구조</c:v>
                </c:pt>
              </c:strCache>
            </c:strRef>
          </c:tx>
          <c:spPr>
            <a:solidFill>
              <a:schemeClr val="accent1"/>
            </a:solidFill>
            <a:ln>
              <a:solidFill>
                <a:schemeClr val="tx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ppt!$AU$21:$AU$30</c:f>
              <c:numCache>
                <c:formatCode>0.00</c:formatCode>
                <c:ptCount val="9"/>
                <c:pt idx="0">
                  <c:v>0.83333333333333337</c:v>
                </c:pt>
                <c:pt idx="1">
                  <c:v>0.95</c:v>
                </c:pt>
                <c:pt idx="2">
                  <c:v>0.88888888888888884</c:v>
                </c:pt>
                <c:pt idx="3">
                  <c:v>0.5</c:v>
                </c:pt>
                <c:pt idx="4">
                  <c:v>0.66666666666666663</c:v>
                </c:pt>
                <c:pt idx="5">
                  <c:v>1</c:v>
                </c:pt>
                <c:pt idx="6">
                  <c:v>0.69230769230769229</c:v>
                </c:pt>
                <c:pt idx="7">
                  <c:v>0.89552238805970152</c:v>
                </c:pt>
                <c:pt idx="8">
                  <c:v>0.7</c:v>
                </c:pt>
              </c:numCache>
              <c:extLst/>
            </c:numRef>
          </c:val>
          <c:extLst>
            <c:ext xmlns:c16="http://schemas.microsoft.com/office/drawing/2014/chart" uri="{C3380CC4-5D6E-409C-BE32-E72D297353CC}">
              <c16:uniqueId val="{00000000-A5C1-437C-9871-451C682974AE}"/>
            </c:ext>
          </c:extLst>
        </c:ser>
        <c:ser>
          <c:idx val="5"/>
          <c:order val="5"/>
          <c:tx>
            <c:strRef>
              <c:f>ppt!$AZ$20</c:f>
              <c:strCache>
                <c:ptCount val="1"/>
                <c:pt idx="0">
                  <c:v>전략</c:v>
                </c:pt>
              </c:strCache>
            </c:strRef>
          </c:tx>
          <c:spPr>
            <a:solidFill>
              <a:schemeClr val="accent6"/>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1-A5C1-437C-9871-451C682974A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ppt!$AZ$21:$AZ$30</c:f>
              <c:numCache>
                <c:formatCode>0.00</c:formatCode>
                <c:ptCount val="9"/>
                <c:pt idx="0">
                  <c:v>0.125</c:v>
                </c:pt>
                <c:pt idx="1">
                  <c:v>0.21249999999999997</c:v>
                </c:pt>
                <c:pt idx="2">
                  <c:v>0.16666666666666666</c:v>
                </c:pt>
                <c:pt idx="3">
                  <c:v>0</c:v>
                </c:pt>
                <c:pt idx="4">
                  <c:v>4.1666666666666664E-2</c:v>
                </c:pt>
                <c:pt idx="5">
                  <c:v>0.125</c:v>
                </c:pt>
                <c:pt idx="6">
                  <c:v>0.17307692307692307</c:v>
                </c:pt>
                <c:pt idx="7">
                  <c:v>0.21268656716417911</c:v>
                </c:pt>
                <c:pt idx="8">
                  <c:v>0.15000000000000002</c:v>
                </c:pt>
              </c:numCache>
              <c:extLst/>
            </c:numRef>
          </c:val>
          <c:extLst>
            <c:ext xmlns:c16="http://schemas.microsoft.com/office/drawing/2014/chart" uri="{C3380CC4-5D6E-409C-BE32-E72D297353CC}">
              <c16:uniqueId val="{00000002-A5C1-437C-9871-451C682974AE}"/>
            </c:ext>
          </c:extLst>
        </c:ser>
        <c:ser>
          <c:idx val="6"/>
          <c:order val="6"/>
          <c:tx>
            <c:strRef>
              <c:f>ppt!$BA$20</c:f>
              <c:strCache>
                <c:ptCount val="1"/>
                <c:pt idx="0">
                  <c:v>위험관리</c:v>
                </c:pt>
              </c:strCache>
            </c:strRef>
          </c:tx>
          <c:spPr>
            <a:solidFill>
              <a:schemeClr val="accent1">
                <a:lumMod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ppt!$BA$21:$BA$30</c:f>
              <c:numCache>
                <c:formatCode>0.00</c:formatCode>
                <c:ptCount val="9"/>
                <c:pt idx="0">
                  <c:v>1</c:v>
                </c:pt>
                <c:pt idx="1">
                  <c:v>1</c:v>
                </c:pt>
                <c:pt idx="2">
                  <c:v>0.88888888888888884</c:v>
                </c:pt>
                <c:pt idx="3">
                  <c:v>0.5</c:v>
                </c:pt>
                <c:pt idx="4">
                  <c:v>1</c:v>
                </c:pt>
                <c:pt idx="5">
                  <c:v>1</c:v>
                </c:pt>
                <c:pt idx="6">
                  <c:v>1</c:v>
                </c:pt>
                <c:pt idx="7">
                  <c:v>0.88059701492537312</c:v>
                </c:pt>
                <c:pt idx="8">
                  <c:v>1</c:v>
                </c:pt>
              </c:numCache>
              <c:extLst/>
            </c:numRef>
          </c:val>
          <c:extLst>
            <c:ext xmlns:c16="http://schemas.microsoft.com/office/drawing/2014/chart" uri="{C3380CC4-5D6E-409C-BE32-E72D297353CC}">
              <c16:uniqueId val="{00000003-A5C1-437C-9871-451C682974AE}"/>
            </c:ext>
          </c:extLst>
        </c:ser>
        <c:ser>
          <c:idx val="7"/>
          <c:order val="7"/>
          <c:tx>
            <c:strRef>
              <c:f>ppt!$BB$20</c:f>
              <c:strCache>
                <c:ptCount val="1"/>
                <c:pt idx="0">
                  <c:v>지표및 목표</c:v>
                </c:pt>
              </c:strCache>
            </c:strRef>
          </c:tx>
          <c:spPr>
            <a:solidFill>
              <a:schemeClr val="accent2">
                <a:lumMod val="60000"/>
              </a:schemeClr>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4-A5C1-437C-9871-451C682974AE}"/>
                </c:ext>
              </c:extLst>
            </c:dLbl>
            <c:dLbl>
              <c:idx val="5"/>
              <c:delete val="1"/>
              <c:extLst>
                <c:ext xmlns:c15="http://schemas.microsoft.com/office/drawing/2012/chart" uri="{CE6537A1-D6FC-4f65-9D91-7224C49458BB}"/>
                <c:ext xmlns:c16="http://schemas.microsoft.com/office/drawing/2014/chart" uri="{C3380CC4-5D6E-409C-BE32-E72D297353CC}">
                  <c16:uniqueId val="{00000005-A5C1-437C-9871-451C682974AE}"/>
                </c:ext>
              </c:extLst>
            </c:dLbl>
            <c:dLbl>
              <c:idx val="6"/>
              <c:layout>
                <c:manualLayout>
                  <c:x val="-1.313089694882421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5C1-437C-9871-451C682974AE}"/>
                </c:ext>
              </c:extLst>
            </c:dLbl>
            <c:dLbl>
              <c:idx val="8"/>
              <c:delete val="1"/>
              <c:extLst>
                <c:ext xmlns:c15="http://schemas.microsoft.com/office/drawing/2012/chart" uri="{CE6537A1-D6FC-4f65-9D91-7224C49458BB}"/>
                <c:ext xmlns:c16="http://schemas.microsoft.com/office/drawing/2014/chart" uri="{C3380CC4-5D6E-409C-BE32-E72D297353CC}">
                  <c16:uniqueId val="{00000007-A5C1-437C-9871-451C682974A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ppt!$BB$21:$BB$30</c:f>
              <c:numCache>
                <c:formatCode>0.00</c:formatCode>
                <c:ptCount val="9"/>
                <c:pt idx="0">
                  <c:v>0.5</c:v>
                </c:pt>
                <c:pt idx="1">
                  <c:v>0.1</c:v>
                </c:pt>
                <c:pt idx="2">
                  <c:v>0.33333333333333331</c:v>
                </c:pt>
                <c:pt idx="3">
                  <c:v>0</c:v>
                </c:pt>
                <c:pt idx="4">
                  <c:v>0.5</c:v>
                </c:pt>
                <c:pt idx="5">
                  <c:v>0</c:v>
                </c:pt>
                <c:pt idx="6">
                  <c:v>7.6923076923076927E-2</c:v>
                </c:pt>
                <c:pt idx="7">
                  <c:v>0.16417910447761194</c:v>
                </c:pt>
                <c:pt idx="8">
                  <c:v>0</c:v>
                </c:pt>
              </c:numCache>
              <c:extLst/>
            </c:numRef>
          </c:val>
          <c:extLst>
            <c:ext xmlns:c16="http://schemas.microsoft.com/office/drawing/2014/chart" uri="{C3380CC4-5D6E-409C-BE32-E72D297353CC}">
              <c16:uniqueId val="{00000008-A5C1-437C-9871-451C682974AE}"/>
            </c:ext>
          </c:extLst>
        </c:ser>
        <c:dLbls>
          <c:showLegendKey val="0"/>
          <c:showVal val="0"/>
          <c:showCatName val="0"/>
          <c:showSerName val="0"/>
          <c:showPercent val="0"/>
          <c:showBubbleSize val="0"/>
        </c:dLbls>
        <c:gapWidth val="150"/>
        <c:overlap val="100"/>
        <c:axId val="2021745072"/>
        <c:axId val="2021747792"/>
        <c:extLst>
          <c:ext xmlns:c15="http://schemas.microsoft.com/office/drawing/2012/chart" uri="{02D57815-91ED-43cb-92C2-25804820EDAC}">
            <c15:filteredBarSeries>
              <c15:ser>
                <c:idx val="1"/>
                <c:order val="1"/>
                <c:tx>
                  <c:strRef>
                    <c:extLst>
                      <c:ext uri="{02D57815-91ED-43cb-92C2-25804820EDAC}">
                        <c15:formulaRef>
                          <c15:sqref>ppt!$AV$20</c15:sqref>
                        </c15:formulaRef>
                      </c:ext>
                    </c:extLst>
                    <c:strCache>
                      <c:ptCount val="1"/>
                      <c:pt idx="0">
                        <c:v>기후관련위험및기회</c:v>
                      </c:pt>
                    </c:strCache>
                  </c:strRef>
                </c:tx>
                <c:spPr>
                  <a:solidFill>
                    <a:schemeClr val="accent2"/>
                  </a:solidFill>
                  <a:ln>
                    <a:noFill/>
                  </a:ln>
                  <a:effectLst/>
                </c:spPr>
                <c:invertIfNegative val="0"/>
                <c:cat>
                  <c:strRef>
                    <c:extLst>
                      <c:ex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c:ext uri="{02D57815-91ED-43cb-92C2-25804820EDAC}">
                        <c15:formulaRef>
                          <c15:sqref>ppt!$AV$21:$AV$30</c15:sqref>
                        </c15:formulaRef>
                      </c:ext>
                    </c:extLst>
                    <c:numCache>
                      <c:formatCode>0.00</c:formatCode>
                      <c:ptCount val="9"/>
                      <c:pt idx="0">
                        <c:v>0</c:v>
                      </c:pt>
                      <c:pt idx="1">
                        <c:v>0.15</c:v>
                      </c:pt>
                      <c:pt idx="2">
                        <c:v>0</c:v>
                      </c:pt>
                      <c:pt idx="3">
                        <c:v>0</c:v>
                      </c:pt>
                      <c:pt idx="4">
                        <c:v>0</c:v>
                      </c:pt>
                      <c:pt idx="5">
                        <c:v>0</c:v>
                      </c:pt>
                      <c:pt idx="6">
                        <c:v>0.15384615384615385</c:v>
                      </c:pt>
                      <c:pt idx="7">
                        <c:v>0.11940298507462686</c:v>
                      </c:pt>
                      <c:pt idx="8">
                        <c:v>0.1</c:v>
                      </c:pt>
                    </c:numCache>
                  </c:numRef>
                </c:val>
                <c:extLst>
                  <c:ext xmlns:c16="http://schemas.microsoft.com/office/drawing/2014/chart" uri="{C3380CC4-5D6E-409C-BE32-E72D297353CC}">
                    <c16:uniqueId val="{00000009-A5C1-437C-9871-451C682974AE}"/>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ppt!$AW$20</c15:sqref>
                        </c15:formulaRef>
                      </c:ext>
                    </c:extLst>
                    <c:strCache>
                      <c:ptCount val="1"/>
                      <c:pt idx="0">
                        <c:v>전략과의사결정</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xmlns:c15="http://schemas.microsoft.com/office/drawing/2012/chart">
                      <c:ext xmlns:c15="http://schemas.microsoft.com/office/drawing/2012/chart" uri="{02D57815-91ED-43cb-92C2-25804820EDAC}">
                        <c15:formulaRef>
                          <c15:sqref>ppt!$AW$21:$AW$30</c15:sqref>
                        </c15:formulaRef>
                      </c:ext>
                    </c:extLst>
                    <c:numCache>
                      <c:formatCode>0.00</c:formatCode>
                      <c:ptCount val="9"/>
                      <c:pt idx="0">
                        <c:v>0.33333333333333331</c:v>
                      </c:pt>
                      <c:pt idx="1">
                        <c:v>0.3</c:v>
                      </c:pt>
                      <c:pt idx="2">
                        <c:v>0.44444444444444442</c:v>
                      </c:pt>
                      <c:pt idx="3">
                        <c:v>0</c:v>
                      </c:pt>
                      <c:pt idx="4">
                        <c:v>0.16666666666666666</c:v>
                      </c:pt>
                      <c:pt idx="5">
                        <c:v>0</c:v>
                      </c:pt>
                      <c:pt idx="6">
                        <c:v>0.23076923076923078</c:v>
                      </c:pt>
                      <c:pt idx="7">
                        <c:v>0.53731343283582089</c:v>
                      </c:pt>
                      <c:pt idx="8">
                        <c:v>0.2</c:v>
                      </c:pt>
                    </c:numCache>
                  </c:numRef>
                </c:val>
                <c:extLst xmlns:c15="http://schemas.microsoft.com/office/drawing/2012/chart">
                  <c:ext xmlns:c16="http://schemas.microsoft.com/office/drawing/2014/chart" uri="{C3380CC4-5D6E-409C-BE32-E72D297353CC}">
                    <c16:uniqueId val="{0000000A-A5C1-437C-9871-451C682974AE}"/>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ppt!$AX$20</c15:sqref>
                        </c15:formulaRef>
                      </c:ext>
                    </c:extLst>
                    <c:strCache>
                      <c:ptCount val="1"/>
                      <c:pt idx="0">
                        <c:v>재무상태등</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xmlns:c15="http://schemas.microsoft.com/office/drawing/2012/chart">
                      <c:ext xmlns:c15="http://schemas.microsoft.com/office/drawing/2012/chart" uri="{02D57815-91ED-43cb-92C2-25804820EDAC}">
                        <c15:formulaRef>
                          <c15:sqref>ppt!$AX$21:$AX$30</c15:sqref>
                        </c15:formulaRef>
                      </c:ext>
                    </c:extLst>
                    <c:numCache>
                      <c:formatCode>0.00</c:formatCode>
                      <c:ptCount val="9"/>
                      <c:pt idx="0">
                        <c:v>0.16666666666666666</c:v>
                      </c:pt>
                      <c:pt idx="1">
                        <c:v>0.1</c:v>
                      </c:pt>
                      <c:pt idx="2">
                        <c:v>0.22222222222222221</c:v>
                      </c:pt>
                      <c:pt idx="3">
                        <c:v>0</c:v>
                      </c:pt>
                      <c:pt idx="4">
                        <c:v>0</c:v>
                      </c:pt>
                      <c:pt idx="5">
                        <c:v>0</c:v>
                      </c:pt>
                      <c:pt idx="6">
                        <c:v>0.23076923076923078</c:v>
                      </c:pt>
                      <c:pt idx="7">
                        <c:v>7.4626865671641784E-2</c:v>
                      </c:pt>
                      <c:pt idx="8">
                        <c:v>0.1</c:v>
                      </c:pt>
                    </c:numCache>
                  </c:numRef>
                </c:val>
                <c:extLst xmlns:c15="http://schemas.microsoft.com/office/drawing/2012/chart">
                  <c:ext xmlns:c16="http://schemas.microsoft.com/office/drawing/2014/chart" uri="{C3380CC4-5D6E-409C-BE32-E72D297353CC}">
                    <c16:uniqueId val="{0000000B-A5C1-437C-9871-451C682974AE}"/>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ppt!$AY$20</c15:sqref>
                        </c15:formulaRef>
                      </c:ext>
                    </c:extLst>
                    <c:strCache>
                      <c:ptCount val="1"/>
                      <c:pt idx="0">
                        <c:v>기후회복력</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xmlns:c15="http://schemas.microsoft.com/office/drawing/2012/chart">
                      <c:ext xmlns:c15="http://schemas.microsoft.com/office/drawing/2012/chart" uri="{02D57815-91ED-43cb-92C2-25804820EDAC}">
                        <c15:formulaRef>
                          <c15:sqref>ppt!$AY$21:$AY$30</c15:sqref>
                        </c15:formulaRef>
                      </c:ext>
                    </c:extLst>
                    <c:numCache>
                      <c:formatCode>0.00</c:formatCode>
                      <c:ptCount val="9"/>
                      <c:pt idx="0">
                        <c:v>0</c:v>
                      </c:pt>
                      <c:pt idx="1">
                        <c:v>0.3</c:v>
                      </c:pt>
                      <c:pt idx="2">
                        <c:v>0</c:v>
                      </c:pt>
                      <c:pt idx="3">
                        <c:v>0</c:v>
                      </c:pt>
                      <c:pt idx="4">
                        <c:v>0</c:v>
                      </c:pt>
                      <c:pt idx="5">
                        <c:v>0.5</c:v>
                      </c:pt>
                      <c:pt idx="6">
                        <c:v>7.6923076923076927E-2</c:v>
                      </c:pt>
                      <c:pt idx="7">
                        <c:v>0.11940298507462686</c:v>
                      </c:pt>
                      <c:pt idx="8">
                        <c:v>0.2</c:v>
                      </c:pt>
                    </c:numCache>
                  </c:numRef>
                </c:val>
                <c:extLst xmlns:c15="http://schemas.microsoft.com/office/drawing/2012/chart">
                  <c:ext xmlns:c16="http://schemas.microsoft.com/office/drawing/2014/chart" uri="{C3380CC4-5D6E-409C-BE32-E72D297353CC}">
                    <c16:uniqueId val="{0000000C-A5C1-437C-9871-451C682974AE}"/>
                  </c:ext>
                </c:extLst>
              </c15:ser>
            </c15:filteredBarSeries>
          </c:ext>
        </c:extLst>
      </c:barChart>
      <c:catAx>
        <c:axId val="20217450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47792"/>
        <c:crosses val="autoZero"/>
        <c:auto val="1"/>
        <c:lblAlgn val="ctr"/>
        <c:lblOffset val="100"/>
        <c:noMultiLvlLbl val="0"/>
      </c:catAx>
      <c:valAx>
        <c:axId val="2021747792"/>
        <c:scaling>
          <c:orientation val="minMax"/>
        </c:scaling>
        <c:delete val="0"/>
        <c:axPos val="t"/>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4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tx>
            <c:strRef>
              <c:f>ppt!$BE$20</c:f>
              <c:strCache>
                <c:ptCount val="1"/>
                <c:pt idx="0">
                  <c:v>총점</c:v>
                </c:pt>
              </c:strCache>
            </c:strRef>
          </c:tx>
          <c:spPr>
            <a:solidFill>
              <a:srgbClr val="00B0F0"/>
            </a:solidFill>
            <a:ln>
              <a:solidFill>
                <a:srgbClr val="00B0F0"/>
              </a:solidFill>
            </a:ln>
          </c:spPr>
          <c:invertIfNegative val="0"/>
          <c:dLbls>
            <c:spPr>
              <a:noFill/>
              <a:ln>
                <a:noFill/>
              </a:ln>
              <a:effectLst/>
            </c:spPr>
            <c:txPr>
              <a:bodyPr wrap="square" lIns="38100" tIns="19050" rIns="38100" bIns="19050" anchor="ctr">
                <a:spAutoFit/>
              </a:bodyPr>
              <a:lstStyle/>
              <a:p>
                <a:pPr>
                  <a:defRPr>
                    <a:solidFill>
                      <a:schemeClr val="bg1"/>
                    </a:solidFill>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ppt!$AT$21:$AT$29</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f>ppt!$BE$21:$BE$29</c:f>
              <c:numCache>
                <c:formatCode>0%</c:formatCode>
                <c:ptCount val="9"/>
                <c:pt idx="0">
                  <c:v>0.61458333333333337</c:v>
                </c:pt>
                <c:pt idx="1">
                  <c:v>0.56562499999999993</c:v>
                </c:pt>
                <c:pt idx="2">
                  <c:v>0.56944444444444442</c:v>
                </c:pt>
                <c:pt idx="3">
                  <c:v>0.25</c:v>
                </c:pt>
                <c:pt idx="4">
                  <c:v>0.55208333333333326</c:v>
                </c:pt>
                <c:pt idx="5">
                  <c:v>0.53125</c:v>
                </c:pt>
                <c:pt idx="6">
                  <c:v>0.48557692307692307</c:v>
                </c:pt>
                <c:pt idx="7">
                  <c:v>0.53824626865671643</c:v>
                </c:pt>
                <c:pt idx="8">
                  <c:v>0.46250000000000002</c:v>
                </c:pt>
              </c:numCache>
            </c:numRef>
          </c:val>
          <c:extLst>
            <c:ext xmlns:c16="http://schemas.microsoft.com/office/drawing/2014/chart" uri="{C3380CC4-5D6E-409C-BE32-E72D297353CC}">
              <c16:uniqueId val="{00000000-D795-4390-BC80-33843BA11D8F}"/>
            </c:ext>
          </c:extLst>
        </c:ser>
        <c:dLbls>
          <c:showLegendKey val="0"/>
          <c:showVal val="0"/>
          <c:showCatName val="0"/>
          <c:showSerName val="0"/>
          <c:showPercent val="0"/>
          <c:showBubbleSize val="0"/>
        </c:dLbls>
        <c:gapWidth val="150"/>
        <c:overlap val="100"/>
        <c:axId val="2021753232"/>
        <c:axId val="2021742352"/>
        <c:extLst>
          <c:ext xmlns:c15="http://schemas.microsoft.com/office/drawing/2012/chart" uri="{02D57815-91ED-43cb-92C2-25804820EDAC}">
            <c15:filteredBarSeries>
              <c15:ser>
                <c:idx val="0"/>
                <c:order val="1"/>
                <c:tx>
                  <c:strRef>
                    <c:extLst>
                      <c:ext uri="{02D57815-91ED-43cb-92C2-25804820EDAC}">
                        <c15:formulaRef>
                          <c15:sqref>ppt!$BE$20</c15:sqref>
                        </c15:formulaRef>
                      </c:ext>
                    </c:extLst>
                    <c:strCache>
                      <c:ptCount val="1"/>
                      <c:pt idx="0">
                        <c:v>총점</c:v>
                      </c:pt>
                    </c:strCache>
                  </c:strRef>
                </c:tx>
                <c:spPr>
                  <a:solidFill>
                    <a:schemeClr val="accent1"/>
                  </a:solidFill>
                  <a:ln>
                    <a:noFill/>
                  </a:ln>
                  <a:effectLst/>
                </c:spPr>
                <c:invertIfNegative val="0"/>
                <c:cat>
                  <c:strRef>
                    <c:extLst>
                      <c:ext uri="{02D57815-91ED-43cb-92C2-25804820EDAC}">
                        <c15:formulaRef>
                          <c15:sqref>ppt!$AT$21:$AT$29</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c:ext uri="{02D57815-91ED-43cb-92C2-25804820EDAC}">
                        <c15:formulaRef>
                          <c15:sqref>ppt!$BE$21:$BE$29</c15:sqref>
                        </c15:formulaRef>
                      </c:ext>
                    </c:extLst>
                    <c:numCache>
                      <c:formatCode>0%</c:formatCode>
                      <c:ptCount val="9"/>
                      <c:pt idx="0">
                        <c:v>0.61458333333333337</c:v>
                      </c:pt>
                      <c:pt idx="1">
                        <c:v>0.56562499999999993</c:v>
                      </c:pt>
                      <c:pt idx="2">
                        <c:v>0.56944444444444442</c:v>
                      </c:pt>
                      <c:pt idx="3">
                        <c:v>0.25</c:v>
                      </c:pt>
                      <c:pt idx="4">
                        <c:v>0.55208333333333326</c:v>
                      </c:pt>
                      <c:pt idx="5">
                        <c:v>0.53125</c:v>
                      </c:pt>
                      <c:pt idx="6">
                        <c:v>0.48557692307692307</c:v>
                      </c:pt>
                      <c:pt idx="7">
                        <c:v>0.53824626865671643</c:v>
                      </c:pt>
                      <c:pt idx="8">
                        <c:v>0.46250000000000002</c:v>
                      </c:pt>
                    </c:numCache>
                  </c:numRef>
                </c:val>
                <c:extLst>
                  <c:ext xmlns:c16="http://schemas.microsoft.com/office/drawing/2014/chart" uri="{C3380CC4-5D6E-409C-BE32-E72D297353CC}">
                    <c16:uniqueId val="{00000001-D795-4390-BC80-33843BA11D8F}"/>
                  </c:ext>
                </c:extLst>
              </c15:ser>
            </c15:filteredBarSeries>
          </c:ext>
        </c:extLst>
      </c:barChart>
      <c:catAx>
        <c:axId val="20217532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42352"/>
        <c:crosses val="autoZero"/>
        <c:auto val="1"/>
        <c:lblAlgn val="ctr"/>
        <c:lblOffset val="100"/>
        <c:noMultiLvlLbl val="0"/>
      </c:catAx>
      <c:valAx>
        <c:axId val="2021742352"/>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5323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extLst/>
  </c:chart>
  <c:spPr>
    <a:ln w="12700">
      <a:solidFill>
        <a:schemeClr val="tx1"/>
      </a:solidFill>
    </a:ln>
  </c:spPr>
  <c:txPr>
    <a:bodyPr/>
    <a:lstStyle/>
    <a:p>
      <a:pPr>
        <a:defRPr/>
      </a:pPr>
      <a:endParaRPr lang="ko-KR"/>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Noto Sans CJK KR Regular" panose="020B0500000000000000" pitchFamily="34" charset="-127"/>
                <a:ea typeface="Noto Sans CJK KR Regular" panose="020B0500000000000000" pitchFamily="34" charset="-127"/>
              </a:defRPr>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Noto Sans CJK KR Regular" panose="020B0500000000000000" pitchFamily="34" charset="-127"/>
                <a:ea typeface="Noto Sans CJK KR Regular" panose="020B0500000000000000" pitchFamily="34" charset="-127"/>
              </a:defRPr>
            </a:lvl1pPr>
          </a:lstStyle>
          <a:p>
            <a:fld id="{BB3A290D-9FFE-4FE9-AEFD-4BF3C112670C}" type="datetimeFigureOut">
              <a:rPr lang="ko-KR" altLang="en-US" smtClean="0"/>
              <a:pPr/>
              <a:t>2024-08-27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Noto Sans CJK KR Regular" panose="020B0500000000000000" pitchFamily="34" charset="-127"/>
                <a:ea typeface="Noto Sans CJK KR Regular" panose="020B0500000000000000" pitchFamily="34" charset="-127"/>
              </a:defRPr>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Noto Sans CJK KR Regular" panose="020B0500000000000000" pitchFamily="34" charset="-127"/>
                <a:ea typeface="Noto Sans CJK KR Regular" panose="020B0500000000000000" pitchFamily="34" charset="-127"/>
              </a:defRPr>
            </a:lvl1pPr>
          </a:lstStyle>
          <a:p>
            <a:fld id="{1EB4DF8C-92FA-4168-919E-FF567E521571}" type="slidenum">
              <a:rPr lang="ko-KR" altLang="en-US" smtClean="0"/>
              <a:pPr/>
              <a:t>‹#›</a:t>
            </a:fld>
            <a:endParaRPr lang="ko-KR" altLang="en-US"/>
          </a:p>
        </p:txBody>
      </p:sp>
    </p:spTree>
    <p:extLst>
      <p:ext uri="{BB962C8B-B14F-4D97-AF65-F5344CB8AC3E}">
        <p14:creationId xmlns:p14="http://schemas.microsoft.com/office/powerpoint/2010/main" val="24743506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Noto Sans CJK KR Regular" panose="020B0500000000000000" pitchFamily="34" charset="-127"/>
        <a:ea typeface="Noto Sans CJK KR Regular" panose="020B0500000000000000" pitchFamily="34" charset="-127"/>
        <a:cs typeface="+mn-cs"/>
      </a:defRPr>
    </a:lvl1pPr>
    <a:lvl2pPr marL="457200" algn="l" defTabSz="914400" rtl="0" eaLnBrk="1" latinLnBrk="1" hangingPunct="1">
      <a:defRPr sz="1200" kern="1200">
        <a:solidFill>
          <a:schemeClr val="tx1"/>
        </a:solidFill>
        <a:latin typeface="Noto Sans CJK KR Regular" panose="020B0500000000000000" pitchFamily="34" charset="-127"/>
        <a:ea typeface="Noto Sans CJK KR Regular" panose="020B0500000000000000" pitchFamily="34" charset="-127"/>
        <a:cs typeface="+mn-cs"/>
      </a:defRPr>
    </a:lvl2pPr>
    <a:lvl3pPr marL="914400" algn="l" defTabSz="914400" rtl="0" eaLnBrk="1" latinLnBrk="1" hangingPunct="1">
      <a:defRPr sz="1200" kern="1200">
        <a:solidFill>
          <a:schemeClr val="tx1"/>
        </a:solidFill>
        <a:latin typeface="Noto Sans CJK KR Regular" panose="020B0500000000000000" pitchFamily="34" charset="-127"/>
        <a:ea typeface="Noto Sans CJK KR Regular" panose="020B0500000000000000" pitchFamily="34" charset="-127"/>
        <a:cs typeface="+mn-cs"/>
      </a:defRPr>
    </a:lvl3pPr>
    <a:lvl4pPr marL="1371600" algn="l" defTabSz="914400" rtl="0" eaLnBrk="1" latinLnBrk="1" hangingPunct="1">
      <a:defRPr sz="1200" kern="1200">
        <a:solidFill>
          <a:schemeClr val="tx1"/>
        </a:solidFill>
        <a:latin typeface="Noto Sans CJK KR Regular" panose="020B0500000000000000" pitchFamily="34" charset="-127"/>
        <a:ea typeface="Noto Sans CJK KR Regular" panose="020B0500000000000000" pitchFamily="34" charset="-127"/>
        <a:cs typeface="+mn-cs"/>
      </a:defRPr>
    </a:lvl4pPr>
    <a:lvl5pPr marL="1828800" algn="l" defTabSz="914400" rtl="0" eaLnBrk="1" latinLnBrk="1" hangingPunct="1">
      <a:defRPr sz="1200" kern="1200">
        <a:solidFill>
          <a:schemeClr val="tx1"/>
        </a:solidFill>
        <a:latin typeface="Noto Sans CJK KR Regular" panose="020B0500000000000000" pitchFamily="34" charset="-127"/>
        <a:ea typeface="Noto Sans CJK KR Regular" panose="020B0500000000000000" pitchFamily="34"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1EB4DF8C-92FA-4168-919E-FF567E521571}" type="slidenum">
              <a:rPr lang="ko-KR" altLang="en-US" smtClean="0"/>
              <a:pPr/>
              <a:t>9</a:t>
            </a:fld>
            <a:endParaRPr lang="ko-KR" altLang="en-US"/>
          </a:p>
        </p:txBody>
      </p:sp>
    </p:spTree>
    <p:extLst>
      <p:ext uri="{BB962C8B-B14F-4D97-AF65-F5344CB8AC3E}">
        <p14:creationId xmlns:p14="http://schemas.microsoft.com/office/powerpoint/2010/main" val="3847415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274740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411499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1452145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795724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198642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3826347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199045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421997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3225496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424270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DE04316-A001-444A-B9D9-66047247FAB9}" type="datetimeFigureOut">
              <a:rPr lang="ko-KR" altLang="en-US" smtClean="0"/>
              <a:t>2024-08-27</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ADD2AED-A682-4059-B173-C76480CA5163}" type="slidenum">
              <a:rPr lang="ko-KR" altLang="en-US" smtClean="0"/>
              <a:t>‹#›</a:t>
            </a:fld>
            <a:endParaRPr lang="ko-KR" altLang="en-US"/>
          </a:p>
        </p:txBody>
      </p:sp>
    </p:spTree>
    <p:extLst>
      <p:ext uri="{BB962C8B-B14F-4D97-AF65-F5344CB8AC3E}">
        <p14:creationId xmlns:p14="http://schemas.microsoft.com/office/powerpoint/2010/main" val="765114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Noto Sans CJK KR Regular" panose="020B0500000000000000" pitchFamily="34" charset="-127"/>
                <a:ea typeface="Noto Sans CJK KR Regular" panose="020B0500000000000000" pitchFamily="34" charset="-127"/>
              </a:defRPr>
            </a:lvl1pPr>
          </a:lstStyle>
          <a:p>
            <a:fld id="{FDE04316-A001-444A-B9D9-66047247FAB9}" type="datetimeFigureOut">
              <a:rPr lang="ko-KR" altLang="en-US" smtClean="0"/>
              <a:pPr/>
              <a:t>2024-08-27</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Noto Sans CJK KR Regular" panose="020B0500000000000000" pitchFamily="34" charset="-127"/>
                <a:ea typeface="Noto Sans CJK KR Regular" panose="020B0500000000000000" pitchFamily="34" charset="-127"/>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Noto Sans CJK KR Regular" panose="020B0500000000000000" pitchFamily="34" charset="-127"/>
                <a:ea typeface="Noto Sans CJK KR Regular" panose="020B0500000000000000" pitchFamily="34" charset="-127"/>
              </a:defRPr>
            </a:lvl1pPr>
          </a:lstStyle>
          <a:p>
            <a:fld id="{7ADD2AED-A682-4059-B173-C76480CA5163}" type="slidenum">
              <a:rPr lang="ko-KR" altLang="en-US" smtClean="0"/>
              <a:pPr/>
              <a:t>‹#›</a:t>
            </a:fld>
            <a:endParaRPr lang="ko-KR" altLang="en-US"/>
          </a:p>
        </p:txBody>
      </p:sp>
    </p:spTree>
    <p:extLst>
      <p:ext uri="{BB962C8B-B14F-4D97-AF65-F5344CB8AC3E}">
        <p14:creationId xmlns:p14="http://schemas.microsoft.com/office/powerpoint/2010/main" val="1316603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Noto Sans CJK KR Regular" panose="020B0500000000000000" pitchFamily="34" charset="-127"/>
          <a:ea typeface="Noto Sans CJK KR Regular" panose="020B0500000000000000" pitchFamily="34" charset="-127"/>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Noto Sans CJK KR Regular" panose="020B0500000000000000" pitchFamily="34" charset="-127"/>
          <a:ea typeface="Noto Sans CJK KR Regular" panose="020B0500000000000000" pitchFamily="34" charset="-127"/>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Noto Sans CJK KR Regular" panose="020B0500000000000000" pitchFamily="34" charset="-127"/>
          <a:ea typeface="Noto Sans CJK KR Regular" panose="020B0500000000000000" pitchFamily="34" charset="-127"/>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Noto Sans CJK KR Regular" panose="020B0500000000000000" pitchFamily="34" charset="-127"/>
          <a:ea typeface="Noto Sans CJK KR Regular" panose="020B0500000000000000" pitchFamily="34" charset="-127"/>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Noto Sans CJK KR Regular" panose="020B0500000000000000" pitchFamily="34" charset="-127"/>
          <a:ea typeface="Noto Sans CJK KR Regular" panose="020B0500000000000000" pitchFamily="34" charset="-127"/>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Noto Sans CJK KR Regular" panose="020B0500000000000000" pitchFamily="34" charset="-127"/>
          <a:ea typeface="Noto Sans CJK KR Regular" panose="020B0500000000000000" pitchFamily="34"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그룹 27">
            <a:extLst>
              <a:ext uri="{FF2B5EF4-FFF2-40B4-BE49-F238E27FC236}">
                <a16:creationId xmlns:a16="http://schemas.microsoft.com/office/drawing/2014/main" id="{3AA9C560-ED97-4891-89DF-B7AA9C5E3CAE}"/>
              </a:ext>
            </a:extLst>
          </p:cNvPr>
          <p:cNvGrpSpPr/>
          <p:nvPr/>
        </p:nvGrpSpPr>
        <p:grpSpPr>
          <a:xfrm>
            <a:off x="-5068" y="0"/>
            <a:ext cx="12202136" cy="6165851"/>
            <a:chOff x="-10135" y="-19"/>
            <a:chExt cx="12202136" cy="6165851"/>
          </a:xfrm>
        </p:grpSpPr>
        <p:sp>
          <p:nvSpPr>
            <p:cNvPr id="50" name="직사각형 49">
              <a:extLst>
                <a:ext uri="{FF2B5EF4-FFF2-40B4-BE49-F238E27FC236}">
                  <a16:creationId xmlns:a16="http://schemas.microsoft.com/office/drawing/2014/main" id="{0364D9F9-BB33-45B2-9B2F-881D86A66955}"/>
                </a:ext>
              </a:extLst>
            </p:cNvPr>
            <p:cNvSpPr/>
            <p:nvPr/>
          </p:nvSpPr>
          <p:spPr>
            <a:xfrm>
              <a:off x="-10135" y="-19"/>
              <a:ext cx="12192000" cy="6165851"/>
            </a:xfrm>
            <a:prstGeom prst="rect">
              <a:avLst/>
            </a:prstGeom>
            <a:gradFill>
              <a:gsLst>
                <a:gs pos="1000">
                  <a:schemeClr val="accent2"/>
                </a:gs>
                <a:gs pos="100000">
                  <a:schemeClr val="accent1"/>
                </a:gs>
              </a:gsLst>
              <a:path path="circle">
                <a:fillToRect l="100000" t="100000"/>
              </a:path>
            </a:gra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bg1">
                      <a:lumMod val="75000"/>
                      <a:alpha val="0"/>
                    </a:schemeClr>
                  </a:solidFill>
                </a:ln>
                <a:latin typeface="Noto Sans" panose="020B0502040504020204" pitchFamily="34" charset="0"/>
                <a:ea typeface="Noto Sans CJK KR Regular" panose="020B0500000000000000" pitchFamily="34" charset="-127"/>
              </a:endParaRPr>
            </a:p>
          </p:txBody>
        </p:sp>
        <p:cxnSp>
          <p:nvCxnSpPr>
            <p:cNvPr id="86" name="직선 연결선 85">
              <a:extLst>
                <a:ext uri="{FF2B5EF4-FFF2-40B4-BE49-F238E27FC236}">
                  <a16:creationId xmlns:a16="http://schemas.microsoft.com/office/drawing/2014/main" id="{E6D03A0C-BC9C-49E6-B19E-21C23DAE431F}"/>
                </a:ext>
              </a:extLst>
            </p:cNvPr>
            <p:cNvCxnSpPr/>
            <p:nvPr/>
          </p:nvCxnSpPr>
          <p:spPr>
            <a:xfrm>
              <a:off x="1" y="3357508"/>
              <a:ext cx="1219200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9D9EDAD1-A589-4FA8-821E-62EE328BB055}"/>
              </a:ext>
            </a:extLst>
          </p:cNvPr>
          <p:cNvSpPr txBox="1"/>
          <p:nvPr/>
        </p:nvSpPr>
        <p:spPr>
          <a:xfrm>
            <a:off x="565899" y="2081900"/>
            <a:ext cx="8596905" cy="707886"/>
          </a:xfrm>
          <a:prstGeom prst="rect">
            <a:avLst/>
          </a:prstGeom>
          <a:noFill/>
        </p:spPr>
        <p:txBody>
          <a:bodyPr wrap="none" lIns="0" rIns="0" rtlCol="0" anchor="ctr" anchorCtr="0">
            <a:spAutoFit/>
          </a:bodyPr>
          <a:lstStyle/>
          <a:p>
            <a:r>
              <a:rPr lang="ko-KR" altLang="en-US" sz="4000" dirty="0">
                <a:ln>
                  <a:solidFill>
                    <a:schemeClr val="bg1">
                      <a:lumMod val="75000"/>
                      <a:alpha val="0"/>
                    </a:schemeClr>
                  </a:solidFill>
                </a:ln>
                <a:solidFill>
                  <a:schemeClr val="bg1"/>
                </a:solidFill>
                <a:latin typeface="Noto Sans KR Bold" panose="020B0800000000000000" pitchFamily="50" charset="-127"/>
                <a:ea typeface="Noto Sans KR Bold" panose="020B0800000000000000" pitchFamily="50" charset="-127"/>
              </a:rPr>
              <a:t>국내 기업의 지속가능성 공시 현황의 이해</a:t>
            </a:r>
            <a:endParaRPr lang="en-US" altLang="ko-KR" sz="4000" dirty="0">
              <a:ln>
                <a:solidFill>
                  <a:schemeClr val="bg1">
                    <a:lumMod val="75000"/>
                    <a:alpha val="0"/>
                  </a:schemeClr>
                </a:solidFill>
              </a:ln>
              <a:solidFill>
                <a:schemeClr val="bg1"/>
              </a:solidFill>
              <a:latin typeface="Noto Sans KR Bold" panose="020B0800000000000000" pitchFamily="50" charset="-127"/>
              <a:ea typeface="Noto Sans KR Bold" panose="020B0800000000000000" pitchFamily="50" charset="-127"/>
            </a:endParaRPr>
          </a:p>
        </p:txBody>
      </p:sp>
      <p:sp>
        <p:nvSpPr>
          <p:cNvPr id="3" name="자유형: 도형 2">
            <a:extLst>
              <a:ext uri="{FF2B5EF4-FFF2-40B4-BE49-F238E27FC236}">
                <a16:creationId xmlns:a16="http://schemas.microsoft.com/office/drawing/2014/main" id="{05830C5A-6CD3-3EA9-6692-13345A774FCC}"/>
              </a:ext>
            </a:extLst>
          </p:cNvPr>
          <p:cNvSpPr/>
          <p:nvPr/>
        </p:nvSpPr>
        <p:spPr>
          <a:xfrm>
            <a:off x="5414" y="6733592"/>
            <a:ext cx="12181172" cy="124408"/>
          </a:xfrm>
          <a:custGeom>
            <a:avLst/>
            <a:gdLst>
              <a:gd name="connsiteX0" fmla="*/ 147915 w 12181172"/>
              <a:gd name="connsiteY0" fmla="*/ 0 h 147915"/>
              <a:gd name="connsiteX1" fmla="*/ 12033257 w 12181172"/>
              <a:gd name="connsiteY1" fmla="*/ 0 h 147915"/>
              <a:gd name="connsiteX2" fmla="*/ 12181172 w 12181172"/>
              <a:gd name="connsiteY2" fmla="*/ 147915 h 147915"/>
              <a:gd name="connsiteX3" fmla="*/ 0 w 12181172"/>
              <a:gd name="connsiteY3" fmla="*/ 147915 h 147915"/>
            </a:gdLst>
            <a:ahLst/>
            <a:cxnLst>
              <a:cxn ang="0">
                <a:pos x="connsiteX0" y="connsiteY0"/>
              </a:cxn>
              <a:cxn ang="0">
                <a:pos x="connsiteX1" y="connsiteY1"/>
              </a:cxn>
              <a:cxn ang="0">
                <a:pos x="connsiteX2" y="connsiteY2"/>
              </a:cxn>
              <a:cxn ang="0">
                <a:pos x="connsiteX3" y="connsiteY3"/>
              </a:cxn>
            </a:cxnLst>
            <a:rect l="l" t="t" r="r" b="b"/>
            <a:pathLst>
              <a:path w="12181172" h="147915">
                <a:moveTo>
                  <a:pt x="147915" y="0"/>
                </a:moveTo>
                <a:lnTo>
                  <a:pt x="12033257" y="0"/>
                </a:lnTo>
                <a:lnTo>
                  <a:pt x="12181172" y="147915"/>
                </a:lnTo>
                <a:lnTo>
                  <a:pt x="0" y="14791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p>
        </p:txBody>
      </p:sp>
    </p:spTree>
    <p:extLst>
      <p:ext uri="{BB962C8B-B14F-4D97-AF65-F5344CB8AC3E}">
        <p14:creationId xmlns:p14="http://schemas.microsoft.com/office/powerpoint/2010/main" val="167557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1400748" cy="721519"/>
            <a:chOff x="404018" y="230978"/>
            <a:chExt cx="1400748"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845103"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서론</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01</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 name="TextBox 2">
            <a:extLst>
              <a:ext uri="{FF2B5EF4-FFF2-40B4-BE49-F238E27FC236}">
                <a16:creationId xmlns:a16="http://schemas.microsoft.com/office/drawing/2014/main" id="{DAD8E9A9-43B6-1DB1-6386-05044BAF0763}"/>
              </a:ext>
            </a:extLst>
          </p:cNvPr>
          <p:cNvSpPr txBox="1"/>
          <p:nvPr/>
        </p:nvSpPr>
        <p:spPr>
          <a:xfrm>
            <a:off x="404018" y="1106439"/>
            <a:ext cx="11403522" cy="400110"/>
          </a:xfrm>
          <a:prstGeom prst="rect">
            <a:avLst/>
          </a:prstGeom>
          <a:noFill/>
        </p:spPr>
        <p:txBody>
          <a:bodyPr wrap="square" rtlCol="0">
            <a:spAutoFit/>
          </a:bodyPr>
          <a:lstStyle/>
          <a:p>
            <a:r>
              <a:rPr lang="ko-KR" altLang="en-US" sz="2000" b="1" dirty="0">
                <a:solidFill>
                  <a:srgbClr val="002060"/>
                </a:solidFill>
              </a:rPr>
              <a:t>지속가능성 정보의 가장 큰 문제는 비교가능성 </a:t>
            </a:r>
            <a:endParaRPr lang="en-US" altLang="ko-KR" sz="2000" b="1" dirty="0">
              <a:solidFill>
                <a:srgbClr val="002060"/>
              </a:solidFill>
            </a:endParaRPr>
          </a:p>
        </p:txBody>
      </p:sp>
      <p:sp>
        <p:nvSpPr>
          <p:cNvPr id="5" name="내용 개체 틀 2">
            <a:extLst>
              <a:ext uri="{FF2B5EF4-FFF2-40B4-BE49-F238E27FC236}">
                <a16:creationId xmlns:a16="http://schemas.microsoft.com/office/drawing/2014/main" id="{C985AAB9-83FE-085F-E9E5-D2855B9818A0}"/>
              </a:ext>
            </a:extLst>
          </p:cNvPr>
          <p:cNvSpPr>
            <a:spLocks noGrp="1"/>
          </p:cNvSpPr>
          <p:nvPr/>
        </p:nvSpPr>
        <p:spPr>
          <a:xfrm>
            <a:off x="460808" y="1570732"/>
            <a:ext cx="10681741" cy="1585049"/>
          </a:xfrm>
          <a:prstGeom prst="rect">
            <a:avLst/>
          </a:prstGeom>
        </p:spPr>
        <p:txBody>
          <a:bodyPr vert="horz" wrap="square" lIns="91440" tIns="45720" rIns="91440" bIns="45720" rtlCol="0">
            <a:sp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ko-KR" sz="2000" b="1" dirty="0">
                <a:latin typeface="+mj-ea"/>
              </a:rPr>
              <a:t>2018</a:t>
            </a:r>
            <a:r>
              <a:rPr lang="ko-KR" altLang="en-US" sz="2000" b="1" dirty="0">
                <a:latin typeface="+mj-ea"/>
              </a:rPr>
              <a:t>년 유럽이 전격적으로 도입한 </a:t>
            </a:r>
            <a:r>
              <a:rPr lang="en-US" altLang="ko-KR" sz="2000" b="1" dirty="0">
                <a:latin typeface="+mj-ea"/>
              </a:rPr>
              <a:t>NFRD</a:t>
            </a:r>
            <a:r>
              <a:rPr lang="ko-KR" altLang="en-US" sz="2000" b="1" dirty="0">
                <a:latin typeface="+mj-ea"/>
              </a:rPr>
              <a:t>의 한계 및 실패 원인</a:t>
            </a:r>
            <a:endParaRPr lang="en-US" altLang="ko-KR" sz="2000" b="1" dirty="0">
              <a:latin typeface="+mj-ea"/>
            </a:endParaRPr>
          </a:p>
          <a:p>
            <a:pPr>
              <a:lnSpc>
                <a:spcPct val="100000"/>
              </a:lnSpc>
            </a:pPr>
            <a:r>
              <a:rPr lang="en-US" altLang="ko-KR" sz="1600" b="1" dirty="0">
                <a:latin typeface="+mj-ea"/>
              </a:rPr>
              <a:t>(1) Comparability </a:t>
            </a:r>
            <a:r>
              <a:rPr lang="ko-KR" altLang="en-US" sz="1600" b="1" dirty="0">
                <a:latin typeface="+mj-ea"/>
              </a:rPr>
              <a:t>부족 </a:t>
            </a:r>
            <a:r>
              <a:rPr lang="en-US" altLang="ko-KR" sz="1600" b="1" dirty="0">
                <a:latin typeface="+mj-ea"/>
              </a:rPr>
              <a:t>(84%)</a:t>
            </a:r>
          </a:p>
          <a:p>
            <a:pPr>
              <a:lnSpc>
                <a:spcPct val="100000"/>
              </a:lnSpc>
            </a:pPr>
            <a:r>
              <a:rPr lang="en-US" altLang="ko-KR" sz="1600" b="1" dirty="0">
                <a:latin typeface="+mj-ea"/>
              </a:rPr>
              <a:t>(2) Reliability </a:t>
            </a:r>
            <a:r>
              <a:rPr lang="ko-KR" altLang="en-US" sz="1600" b="1" dirty="0">
                <a:latin typeface="+mj-ea"/>
              </a:rPr>
              <a:t>부족 </a:t>
            </a:r>
            <a:r>
              <a:rPr lang="en-US" altLang="ko-KR" sz="1600" b="1" dirty="0">
                <a:latin typeface="+mj-ea"/>
              </a:rPr>
              <a:t>(74%)</a:t>
            </a:r>
          </a:p>
          <a:p>
            <a:pPr>
              <a:lnSpc>
                <a:spcPct val="100000"/>
              </a:lnSpc>
            </a:pPr>
            <a:r>
              <a:rPr lang="en-US" altLang="ko-KR" sz="1600" b="1" dirty="0">
                <a:latin typeface="+mj-ea"/>
              </a:rPr>
              <a:t>(3) Relevance </a:t>
            </a:r>
            <a:r>
              <a:rPr lang="ko-KR" altLang="en-US" sz="1600" b="1" dirty="0">
                <a:latin typeface="+mj-ea"/>
              </a:rPr>
              <a:t>부족 </a:t>
            </a:r>
            <a:r>
              <a:rPr lang="en-US" altLang="ko-KR" sz="1600" b="1" dirty="0">
                <a:latin typeface="+mj-ea"/>
              </a:rPr>
              <a:t>(70%) </a:t>
            </a:r>
          </a:p>
        </p:txBody>
      </p:sp>
      <p:pic>
        <p:nvPicPr>
          <p:cNvPr id="6" name="Picture 2">
            <a:extLst>
              <a:ext uri="{FF2B5EF4-FFF2-40B4-BE49-F238E27FC236}">
                <a16:creationId xmlns:a16="http://schemas.microsoft.com/office/drawing/2014/main" id="{6E815A97-3EF1-19E6-0A82-A20500FE7F99}"/>
              </a:ext>
            </a:extLst>
          </p:cNvPr>
          <p:cNvPicPr>
            <a:picLocks noChangeAspect="1"/>
          </p:cNvPicPr>
          <p:nvPr/>
        </p:nvPicPr>
        <p:blipFill>
          <a:blip r:embed="rId2"/>
          <a:stretch>
            <a:fillRect/>
          </a:stretch>
        </p:blipFill>
        <p:spPr>
          <a:xfrm>
            <a:off x="854511" y="3438123"/>
            <a:ext cx="4350752" cy="3034450"/>
          </a:xfrm>
          <a:prstGeom prst="rect">
            <a:avLst/>
          </a:prstGeom>
          <a:noFill/>
          <a:ln>
            <a:noFill/>
          </a:ln>
          <a:effectLst/>
        </p:spPr>
      </p:pic>
      <p:pic>
        <p:nvPicPr>
          <p:cNvPr id="7" name="Picture 4">
            <a:extLst>
              <a:ext uri="{FF2B5EF4-FFF2-40B4-BE49-F238E27FC236}">
                <a16:creationId xmlns:a16="http://schemas.microsoft.com/office/drawing/2014/main" id="{7A4B6298-F3C2-D5F0-8E98-402DC6D6FA0A}"/>
              </a:ext>
            </a:extLst>
          </p:cNvPr>
          <p:cNvPicPr>
            <a:picLocks noChangeAspect="1"/>
          </p:cNvPicPr>
          <p:nvPr/>
        </p:nvPicPr>
        <p:blipFill>
          <a:blip r:embed="rId3"/>
          <a:stretch>
            <a:fillRect/>
          </a:stretch>
        </p:blipFill>
        <p:spPr>
          <a:xfrm>
            <a:off x="5903400" y="3314366"/>
            <a:ext cx="3905584" cy="3189648"/>
          </a:xfrm>
          <a:prstGeom prst="rect">
            <a:avLst/>
          </a:prstGeom>
          <a:noFill/>
          <a:ln>
            <a:noFill/>
          </a:ln>
          <a:effectLst/>
        </p:spPr>
      </p:pic>
      <p:sp>
        <p:nvSpPr>
          <p:cNvPr id="11" name="직사각형 10">
            <a:extLst>
              <a:ext uri="{FF2B5EF4-FFF2-40B4-BE49-F238E27FC236}">
                <a16:creationId xmlns:a16="http://schemas.microsoft.com/office/drawing/2014/main" id="{4B14D43E-4BF6-99FA-A2D9-53D058FFE830}"/>
              </a:ext>
            </a:extLst>
          </p:cNvPr>
          <p:cNvSpPr/>
          <p:nvPr/>
        </p:nvSpPr>
        <p:spPr>
          <a:xfrm>
            <a:off x="544668" y="3246371"/>
            <a:ext cx="5065295" cy="3360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2" name="직사각형 11">
            <a:extLst>
              <a:ext uri="{FF2B5EF4-FFF2-40B4-BE49-F238E27FC236}">
                <a16:creationId xmlns:a16="http://schemas.microsoft.com/office/drawing/2014/main" id="{78F636E5-074A-D131-EDB9-89DF3E25B34C}"/>
              </a:ext>
            </a:extLst>
          </p:cNvPr>
          <p:cNvSpPr/>
          <p:nvPr/>
        </p:nvSpPr>
        <p:spPr>
          <a:xfrm>
            <a:off x="5762363" y="3246371"/>
            <a:ext cx="4329363" cy="3360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2102908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3</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1400748" cy="721519"/>
            <a:chOff x="404018" y="230978"/>
            <a:chExt cx="1400748"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845103"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서론</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01</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 name="TextBox 2">
            <a:extLst>
              <a:ext uri="{FF2B5EF4-FFF2-40B4-BE49-F238E27FC236}">
                <a16:creationId xmlns:a16="http://schemas.microsoft.com/office/drawing/2014/main" id="{DAD8E9A9-43B6-1DB1-6386-05044BAF0763}"/>
              </a:ext>
            </a:extLst>
          </p:cNvPr>
          <p:cNvSpPr txBox="1"/>
          <p:nvPr/>
        </p:nvSpPr>
        <p:spPr>
          <a:xfrm>
            <a:off x="404018" y="1106439"/>
            <a:ext cx="11403522" cy="400110"/>
          </a:xfrm>
          <a:prstGeom prst="rect">
            <a:avLst/>
          </a:prstGeom>
          <a:noFill/>
        </p:spPr>
        <p:txBody>
          <a:bodyPr wrap="square" rtlCol="0">
            <a:spAutoFit/>
          </a:bodyPr>
          <a:lstStyle/>
          <a:p>
            <a:r>
              <a:rPr lang="en-US" altLang="ko-KR" sz="2000" b="1" dirty="0">
                <a:solidFill>
                  <a:srgbClr val="002060"/>
                </a:solidFill>
              </a:rPr>
              <a:t>EU</a:t>
            </a:r>
            <a:r>
              <a:rPr lang="ko-KR" altLang="en-US" sz="2000" b="1" dirty="0">
                <a:solidFill>
                  <a:srgbClr val="002060"/>
                </a:solidFill>
              </a:rPr>
              <a:t>는 </a:t>
            </a:r>
            <a:r>
              <a:rPr lang="en-US" altLang="ko-KR" sz="2000" b="1" dirty="0">
                <a:solidFill>
                  <a:srgbClr val="002060"/>
                </a:solidFill>
              </a:rPr>
              <a:t>CSRD</a:t>
            </a:r>
            <a:r>
              <a:rPr lang="ko-KR" altLang="en-US" sz="2000" b="1" dirty="0">
                <a:solidFill>
                  <a:srgbClr val="002060"/>
                </a:solidFill>
              </a:rPr>
              <a:t>를 통해 비교가능성 해결 </a:t>
            </a:r>
            <a:endParaRPr lang="en-US" altLang="ko-KR" sz="2000" b="1" dirty="0">
              <a:solidFill>
                <a:srgbClr val="002060"/>
              </a:solidFill>
            </a:endParaRPr>
          </a:p>
        </p:txBody>
      </p:sp>
      <p:pic>
        <p:nvPicPr>
          <p:cNvPr id="2" name="Picture 5">
            <a:extLst>
              <a:ext uri="{FF2B5EF4-FFF2-40B4-BE49-F238E27FC236}">
                <a16:creationId xmlns:a16="http://schemas.microsoft.com/office/drawing/2014/main" id="{FCF02549-E009-6C88-AE7F-1A239A047F63}"/>
              </a:ext>
            </a:extLst>
          </p:cNvPr>
          <p:cNvPicPr>
            <a:picLocks noChangeAspect="1"/>
          </p:cNvPicPr>
          <p:nvPr/>
        </p:nvPicPr>
        <p:blipFill>
          <a:blip r:embed="rId2"/>
          <a:stretch>
            <a:fillRect/>
          </a:stretch>
        </p:blipFill>
        <p:spPr>
          <a:xfrm>
            <a:off x="1179070" y="1778310"/>
            <a:ext cx="9019309" cy="3996113"/>
          </a:xfrm>
          <a:prstGeom prst="rect">
            <a:avLst/>
          </a:prstGeom>
          <a:noFill/>
          <a:ln>
            <a:noFill/>
          </a:ln>
          <a:effectLst/>
        </p:spPr>
      </p:pic>
    </p:spTree>
    <p:extLst>
      <p:ext uri="{BB962C8B-B14F-4D97-AF65-F5344CB8AC3E}">
        <p14:creationId xmlns:p14="http://schemas.microsoft.com/office/powerpoint/2010/main" val="239978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4</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지속가능성 공시 글로벌 기준</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 name="TextBox 2">
            <a:extLst>
              <a:ext uri="{FF2B5EF4-FFF2-40B4-BE49-F238E27FC236}">
                <a16:creationId xmlns:a16="http://schemas.microsoft.com/office/drawing/2014/main" id="{DAD8E9A9-43B6-1DB1-6386-05044BAF0763}"/>
              </a:ext>
            </a:extLst>
          </p:cNvPr>
          <p:cNvSpPr txBox="1"/>
          <p:nvPr/>
        </p:nvSpPr>
        <p:spPr>
          <a:xfrm>
            <a:off x="404018" y="1106439"/>
            <a:ext cx="11403522" cy="400110"/>
          </a:xfrm>
          <a:prstGeom prst="rect">
            <a:avLst/>
          </a:prstGeom>
          <a:noFill/>
        </p:spPr>
        <p:txBody>
          <a:bodyPr wrap="square" rtlCol="0">
            <a:spAutoFit/>
          </a:bodyPr>
          <a:lstStyle/>
          <a:p>
            <a:r>
              <a:rPr lang="en-US" altLang="ko-KR" sz="2000" b="1" dirty="0">
                <a:solidFill>
                  <a:srgbClr val="002060"/>
                </a:solidFill>
              </a:rPr>
              <a:t>EU</a:t>
            </a:r>
            <a:r>
              <a:rPr lang="ko-KR" altLang="en-US" sz="2000" b="1" dirty="0">
                <a:solidFill>
                  <a:srgbClr val="002060"/>
                </a:solidFill>
              </a:rPr>
              <a:t>는 </a:t>
            </a:r>
            <a:r>
              <a:rPr lang="en-US" altLang="ko-KR" sz="2000" b="1" dirty="0">
                <a:solidFill>
                  <a:srgbClr val="002060"/>
                </a:solidFill>
              </a:rPr>
              <a:t>CSRD</a:t>
            </a:r>
            <a:r>
              <a:rPr lang="ko-KR" altLang="en-US" sz="2000" b="1" dirty="0">
                <a:solidFill>
                  <a:srgbClr val="002060"/>
                </a:solidFill>
              </a:rPr>
              <a:t>를 통해 비교가능성 해결 </a:t>
            </a:r>
            <a:endParaRPr lang="en-US" altLang="ko-KR" sz="2000" b="1" dirty="0">
              <a:solidFill>
                <a:srgbClr val="002060"/>
              </a:solidFill>
            </a:endParaRPr>
          </a:p>
        </p:txBody>
      </p:sp>
      <p:sp>
        <p:nvSpPr>
          <p:cNvPr id="6" name="TextBox 5">
            <a:extLst>
              <a:ext uri="{FF2B5EF4-FFF2-40B4-BE49-F238E27FC236}">
                <a16:creationId xmlns:a16="http://schemas.microsoft.com/office/drawing/2014/main" id="{36D5D026-8787-7286-48C4-77C9F4FED6A6}"/>
              </a:ext>
            </a:extLst>
          </p:cNvPr>
          <p:cNvSpPr txBox="1"/>
          <p:nvPr/>
        </p:nvSpPr>
        <p:spPr>
          <a:xfrm>
            <a:off x="580410" y="1601589"/>
            <a:ext cx="10681200" cy="2712420"/>
          </a:xfrm>
          <a:prstGeom prst="rect">
            <a:avLst/>
          </a:prstGeom>
          <a:noFill/>
        </p:spPr>
        <p:txBody>
          <a:bodyPr wrap="square" lIns="80147" tIns="40074" rIns="80147" bIns="40074" rtlCol="0">
            <a:spAutoFit/>
          </a:bodyPr>
          <a:lstStyle/>
          <a:p>
            <a:pPr algn="just" fontAlgn="base">
              <a:lnSpc>
                <a:spcPct val="150000"/>
              </a:lnSpc>
            </a:pPr>
            <a:r>
              <a:rPr lang="en-US" altLang="ko-KR" b="1" dirty="0"/>
              <a:t>ESRS </a:t>
            </a:r>
            <a:r>
              <a:rPr lang="ko-KR" altLang="en-US" b="1" dirty="0"/>
              <a:t>기준의 목표</a:t>
            </a:r>
            <a:endParaRPr lang="en-US" altLang="ko-KR" b="1" dirty="0"/>
          </a:p>
          <a:p>
            <a:pPr marL="285750" indent="-285750" algn="just" fontAlgn="base">
              <a:lnSpc>
                <a:spcPct val="150000"/>
              </a:lnSpc>
              <a:buFont typeface="Arial" panose="020B0604020202020204" pitchFamily="34" charset="0"/>
              <a:buChar char="•"/>
            </a:pPr>
            <a:r>
              <a:rPr lang="en-US" altLang="ko-KR" dirty="0"/>
              <a:t>2022</a:t>
            </a:r>
            <a:r>
              <a:rPr lang="ko-KR" altLang="en-US" dirty="0"/>
              <a:t>년 </a:t>
            </a:r>
            <a:r>
              <a:rPr lang="en-US" altLang="ko-KR" dirty="0"/>
              <a:t>CSRD</a:t>
            </a:r>
            <a:r>
              <a:rPr lang="ko-KR" altLang="en-US" dirty="0"/>
              <a:t>의 비교가능성을 높이기 위한 표준화된 기준을 위해 </a:t>
            </a:r>
            <a:r>
              <a:rPr lang="ko-KR" altLang="en-US" dirty="0" err="1"/>
              <a:t>유럽재무보고자문그룹</a:t>
            </a:r>
            <a:r>
              <a:rPr lang="en-US" altLang="ko-KR" dirty="0"/>
              <a:t>(EFRAG)</a:t>
            </a:r>
            <a:r>
              <a:rPr lang="ko-KR" altLang="en-US" dirty="0"/>
              <a:t>이 </a:t>
            </a:r>
            <a:r>
              <a:rPr lang="en-US" altLang="ko-KR" dirty="0"/>
              <a:t>ESRS(European Sustainability Reporting Standards) </a:t>
            </a:r>
            <a:r>
              <a:rPr lang="ko-KR" altLang="en-US" dirty="0"/>
              <a:t>초안을 발표</a:t>
            </a:r>
          </a:p>
          <a:p>
            <a:pPr marL="285750" indent="-285750" algn="just" fontAlgn="base">
              <a:lnSpc>
                <a:spcPct val="150000"/>
              </a:lnSpc>
              <a:buFont typeface="Arial" panose="020B0604020202020204" pitchFamily="34" charset="0"/>
              <a:buChar char="•"/>
            </a:pPr>
            <a:r>
              <a:rPr lang="en-US" altLang="ko-KR" sz="1600" dirty="0"/>
              <a:t>EU</a:t>
            </a:r>
            <a:r>
              <a:rPr lang="ko-KR" altLang="en-US" sz="1600" dirty="0"/>
              <a:t>가 제정하는 공시 기준은 포괄적이고 다양한 정보 공시를 요구하는 기준</a:t>
            </a:r>
            <a:endParaRPr lang="en-US" altLang="ko-KR" sz="1600" dirty="0"/>
          </a:p>
          <a:p>
            <a:pPr marL="285750" indent="-285750" algn="just" fontAlgn="base">
              <a:lnSpc>
                <a:spcPct val="150000"/>
              </a:lnSpc>
              <a:buFont typeface="Arial" panose="020B0604020202020204" pitchFamily="34" charset="0"/>
              <a:buChar char="•"/>
            </a:pPr>
            <a:r>
              <a:rPr lang="ko-KR" altLang="en-US" sz="1600" b="1" dirty="0"/>
              <a:t>지속가능성 이슈가 기업의 성장과 성과에 미치는 영향 뿐 아니라 기업이 사람과 환경</a:t>
            </a:r>
            <a:r>
              <a:rPr lang="en-US" altLang="ko-KR" sz="1600" b="1" dirty="0"/>
              <a:t>, </a:t>
            </a:r>
            <a:r>
              <a:rPr lang="ko-KR" altLang="en-US" sz="1600" b="1" dirty="0"/>
              <a:t>사회에 미치는 영향을 파악할 수 있도록 </a:t>
            </a:r>
            <a:r>
              <a:rPr lang="en-US" altLang="ko-KR" sz="1600" b="1" dirty="0"/>
              <a:t>"</a:t>
            </a:r>
            <a:r>
              <a:rPr lang="ko-KR" altLang="en-US" sz="1600" b="1" dirty="0"/>
              <a:t>이중 중요성</a:t>
            </a:r>
            <a:r>
              <a:rPr lang="en-US" altLang="ko-KR" sz="1600" b="1" dirty="0"/>
              <a:t>(double materiality)"</a:t>
            </a:r>
            <a:r>
              <a:rPr lang="ko-KR" altLang="en-US" sz="1600" b="1" dirty="0"/>
              <a:t>을 강조</a:t>
            </a:r>
          </a:p>
          <a:p>
            <a:pPr marL="285750" indent="-285750" fontAlgn="base">
              <a:buFont typeface="Arial" panose="020B0604020202020204" pitchFamily="34" charset="0"/>
              <a:buChar char="•"/>
            </a:pPr>
            <a:endParaRPr lang="en-US" altLang="ko-KR" dirty="0">
              <a:latin typeface="+mn-ea"/>
            </a:endParaRPr>
          </a:p>
        </p:txBody>
      </p:sp>
      <p:pic>
        <p:nvPicPr>
          <p:cNvPr id="7" name="Picture 3">
            <a:extLst>
              <a:ext uri="{FF2B5EF4-FFF2-40B4-BE49-F238E27FC236}">
                <a16:creationId xmlns:a16="http://schemas.microsoft.com/office/drawing/2014/main" id="{2506DF36-A7E0-F159-E1C5-AC72F1CC9172}"/>
              </a:ext>
            </a:extLst>
          </p:cNvPr>
          <p:cNvPicPr>
            <a:picLocks noChangeAspect="1"/>
          </p:cNvPicPr>
          <p:nvPr/>
        </p:nvPicPr>
        <p:blipFill>
          <a:blip r:embed="rId2"/>
          <a:stretch>
            <a:fillRect/>
          </a:stretch>
        </p:blipFill>
        <p:spPr>
          <a:xfrm>
            <a:off x="2935652" y="4076738"/>
            <a:ext cx="6320695" cy="2710377"/>
          </a:xfrm>
          <a:prstGeom prst="rect">
            <a:avLst/>
          </a:prstGeom>
          <a:noFill/>
          <a:ln>
            <a:noFill/>
          </a:ln>
          <a:effectLst/>
        </p:spPr>
      </p:pic>
    </p:spTree>
    <p:extLst>
      <p:ext uri="{BB962C8B-B14F-4D97-AF65-F5344CB8AC3E}">
        <p14:creationId xmlns:p14="http://schemas.microsoft.com/office/powerpoint/2010/main" val="3052286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5</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지속가능성 공시 글로벌 기준</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 name="TextBox 2">
            <a:extLst>
              <a:ext uri="{FF2B5EF4-FFF2-40B4-BE49-F238E27FC236}">
                <a16:creationId xmlns:a16="http://schemas.microsoft.com/office/drawing/2014/main" id="{DAD8E9A9-43B6-1DB1-6386-05044BAF0763}"/>
              </a:ext>
            </a:extLst>
          </p:cNvPr>
          <p:cNvSpPr txBox="1"/>
          <p:nvPr/>
        </p:nvSpPr>
        <p:spPr>
          <a:xfrm>
            <a:off x="404018" y="1106439"/>
            <a:ext cx="11403522" cy="400110"/>
          </a:xfrm>
          <a:prstGeom prst="rect">
            <a:avLst/>
          </a:prstGeom>
          <a:noFill/>
        </p:spPr>
        <p:txBody>
          <a:bodyPr wrap="square" rtlCol="0">
            <a:spAutoFit/>
          </a:bodyPr>
          <a:lstStyle/>
          <a:p>
            <a:r>
              <a:rPr lang="en-US" altLang="ko-KR" sz="2000" b="1" dirty="0">
                <a:solidFill>
                  <a:srgbClr val="002060"/>
                </a:solidFill>
              </a:rPr>
              <a:t>SEC </a:t>
            </a:r>
            <a:r>
              <a:rPr lang="ko-KR" altLang="en-US" sz="2000" b="1" dirty="0">
                <a:solidFill>
                  <a:srgbClr val="002060"/>
                </a:solidFill>
              </a:rPr>
              <a:t>기후관련 정보 공시 기준 초안 발표</a:t>
            </a:r>
            <a:endParaRPr lang="en-US" altLang="ko-KR" sz="2000" b="1" dirty="0">
              <a:solidFill>
                <a:srgbClr val="002060"/>
              </a:solidFill>
            </a:endParaRPr>
          </a:p>
        </p:txBody>
      </p:sp>
      <p:sp>
        <p:nvSpPr>
          <p:cNvPr id="5" name="TextBox 4">
            <a:extLst>
              <a:ext uri="{FF2B5EF4-FFF2-40B4-BE49-F238E27FC236}">
                <a16:creationId xmlns:a16="http://schemas.microsoft.com/office/drawing/2014/main" id="{7B3CF346-F0E8-819C-925D-235BDF2D7FE3}"/>
              </a:ext>
            </a:extLst>
          </p:cNvPr>
          <p:cNvSpPr txBox="1"/>
          <p:nvPr/>
        </p:nvSpPr>
        <p:spPr>
          <a:xfrm>
            <a:off x="838200" y="1395413"/>
            <a:ext cx="10515600" cy="5013371"/>
          </a:xfrm>
          <a:prstGeom prst="rect">
            <a:avLst/>
          </a:prstGeom>
          <a:noFill/>
        </p:spPr>
        <p:txBody>
          <a:bodyPr wrap="square" lIns="80147" tIns="40074" rIns="80147" bIns="40074" rtlCol="0">
            <a:spAutoFit/>
          </a:bodyPr>
          <a:lstStyle/>
          <a:p>
            <a:pPr>
              <a:lnSpc>
                <a:spcPct val="150000"/>
              </a:lnSpc>
            </a:pPr>
            <a:r>
              <a:rPr lang="en-US" altLang="ko-KR" sz="2000" b="1" dirty="0">
                <a:solidFill>
                  <a:schemeClr val="accent1"/>
                </a:solidFill>
                <a:latin typeface="+mn-ea"/>
              </a:rPr>
              <a:t>SEC Proposed rule (climate related disclosure) </a:t>
            </a:r>
            <a:r>
              <a:rPr lang="ko-KR" altLang="en-US" sz="2000" b="1" dirty="0">
                <a:solidFill>
                  <a:schemeClr val="accent1"/>
                </a:solidFill>
                <a:latin typeface="+mn-ea"/>
              </a:rPr>
              <a:t>주요 마일스톤</a:t>
            </a:r>
            <a:endParaRPr lang="en-US" altLang="ko-KR" sz="2000"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marL="285750" indent="-285750" algn="just" fontAlgn="base">
              <a:lnSpc>
                <a:spcPct val="150000"/>
              </a:lnSpc>
              <a:buFont typeface="Arial" panose="020B0604020202020204" pitchFamily="34" charset="0"/>
              <a:buChar char="•"/>
            </a:pPr>
            <a:r>
              <a:rPr lang="en-US" altLang="ko-KR" dirty="0"/>
              <a:t>2022 </a:t>
            </a:r>
            <a:r>
              <a:rPr lang="ko-KR" altLang="en-US" dirty="0"/>
              <a:t>년 </a:t>
            </a:r>
            <a:r>
              <a:rPr lang="en-US" altLang="ko-KR" dirty="0"/>
              <a:t>3</a:t>
            </a:r>
            <a:r>
              <a:rPr lang="ko-KR" altLang="en-US" dirty="0"/>
              <a:t>월 미국 증권거래위원회 </a:t>
            </a:r>
            <a:r>
              <a:rPr lang="en-US" altLang="ko-KR" dirty="0"/>
              <a:t>(SEC)</a:t>
            </a:r>
            <a:r>
              <a:rPr lang="ko-KR" altLang="en-US" dirty="0"/>
              <a:t>가 기후 공시 의무화 </a:t>
            </a:r>
            <a:r>
              <a:rPr lang="ko-KR" altLang="en-US" dirty="0" err="1"/>
              <a:t>규정안을</a:t>
            </a:r>
            <a:r>
              <a:rPr lang="ko-KR" altLang="en-US" dirty="0"/>
              <a:t> 공개 </a:t>
            </a:r>
            <a:r>
              <a:rPr lang="en-US" altLang="ko-KR" dirty="0"/>
              <a:t>: </a:t>
            </a:r>
            <a:r>
              <a:rPr lang="ko-KR" altLang="en-US" dirty="0"/>
              <a:t>미국 또는 외국 국적의 </a:t>
            </a:r>
            <a:r>
              <a:rPr lang="en-US" altLang="ko-KR" dirty="0"/>
              <a:t>SEC </a:t>
            </a:r>
            <a:r>
              <a:rPr lang="ko-KR" altLang="en-US" dirty="0"/>
              <a:t>등록기업이 기후 관련 리스크에 관한 정량적 </a:t>
            </a:r>
            <a:r>
              <a:rPr lang="ko-KR" altLang="en-US" dirty="0" err="1"/>
              <a:t>지표뿐만</a:t>
            </a:r>
            <a:r>
              <a:rPr lang="ko-KR" altLang="en-US" dirty="0"/>
              <a:t> 아니라 정성적 정보를 공시하도록 의무화할 것을 제안</a:t>
            </a:r>
            <a:endParaRPr lang="en-US" altLang="ko-KR" dirty="0"/>
          </a:p>
          <a:p>
            <a:pPr marL="285750" indent="-285750" algn="just" fontAlgn="base">
              <a:lnSpc>
                <a:spcPct val="150000"/>
              </a:lnSpc>
              <a:buFont typeface="Arial" panose="020B0604020202020204" pitchFamily="34" charset="0"/>
              <a:buChar char="•"/>
            </a:pPr>
            <a:r>
              <a:rPr lang="en-US" altLang="ko-KR" dirty="0"/>
              <a:t>2023</a:t>
            </a:r>
            <a:r>
              <a:rPr lang="ko-KR" altLang="en-US" dirty="0"/>
              <a:t>년</a:t>
            </a:r>
            <a:r>
              <a:rPr lang="en-US" altLang="ko-KR" dirty="0"/>
              <a:t>(</a:t>
            </a:r>
            <a:r>
              <a:rPr lang="ko-KR" altLang="en-US" dirty="0"/>
              <a:t>회계연도</a:t>
            </a:r>
            <a:r>
              <a:rPr lang="en-US" altLang="ko-KR" dirty="0"/>
              <a:t>)</a:t>
            </a:r>
            <a:r>
              <a:rPr lang="ko-KR" altLang="en-US" dirty="0"/>
              <a:t>부터 기업규모에 따라 점차적으로 도입 예정</a:t>
            </a:r>
            <a:r>
              <a:rPr lang="en-US" altLang="ko-KR" dirty="0"/>
              <a:t>.</a:t>
            </a:r>
          </a:p>
          <a:p>
            <a:pPr marL="285750" indent="-285750" algn="just" fontAlgn="base">
              <a:lnSpc>
                <a:spcPct val="150000"/>
              </a:lnSpc>
              <a:buFont typeface="Arial" panose="020B0604020202020204" pitchFamily="34" charset="0"/>
              <a:buChar char="•"/>
            </a:pPr>
            <a:r>
              <a:rPr lang="en-US" altLang="ko-KR" dirty="0"/>
              <a:t>GHG emissions Scope 3</a:t>
            </a:r>
            <a:r>
              <a:rPr lang="ko-KR" altLang="en-US" dirty="0"/>
              <a:t>는 </a:t>
            </a:r>
            <a:r>
              <a:rPr lang="en-US" altLang="ko-KR" dirty="0"/>
              <a:t>2024</a:t>
            </a:r>
            <a:r>
              <a:rPr lang="ko-KR" altLang="en-US" dirty="0"/>
              <a:t>년부터 중요한 수준일 때 의무적으로 공시 예정</a:t>
            </a:r>
            <a:endParaRPr lang="en-US" altLang="ko-KR" dirty="0"/>
          </a:p>
        </p:txBody>
      </p:sp>
      <p:pic>
        <p:nvPicPr>
          <p:cNvPr id="11" name="Picture 4">
            <a:extLst>
              <a:ext uri="{FF2B5EF4-FFF2-40B4-BE49-F238E27FC236}">
                <a16:creationId xmlns:a16="http://schemas.microsoft.com/office/drawing/2014/main" id="{72289B8F-80EC-21F3-3F19-D4D26318DE7E}"/>
              </a:ext>
            </a:extLst>
          </p:cNvPr>
          <p:cNvPicPr>
            <a:picLocks noChangeAspect="1"/>
          </p:cNvPicPr>
          <p:nvPr/>
        </p:nvPicPr>
        <p:blipFill>
          <a:blip r:embed="rId2"/>
          <a:stretch>
            <a:fillRect/>
          </a:stretch>
        </p:blipFill>
        <p:spPr>
          <a:xfrm>
            <a:off x="1615913" y="2017408"/>
            <a:ext cx="8960175" cy="2124565"/>
          </a:xfrm>
          <a:prstGeom prst="rect">
            <a:avLst/>
          </a:prstGeom>
          <a:noFill/>
          <a:ln>
            <a:noFill/>
          </a:ln>
          <a:effectLst/>
        </p:spPr>
      </p:pic>
    </p:spTree>
    <p:extLst>
      <p:ext uri="{BB962C8B-B14F-4D97-AF65-F5344CB8AC3E}">
        <p14:creationId xmlns:p14="http://schemas.microsoft.com/office/powerpoint/2010/main" val="1070691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6</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지속가능성 공시 글로벌 기준</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pic>
        <p:nvPicPr>
          <p:cNvPr id="2" name="그림 1">
            <a:extLst>
              <a:ext uri="{FF2B5EF4-FFF2-40B4-BE49-F238E27FC236}">
                <a16:creationId xmlns:a16="http://schemas.microsoft.com/office/drawing/2014/main" id="{F71ACDBE-8685-2975-BB1E-B93355713D7D}"/>
              </a:ext>
            </a:extLst>
          </p:cNvPr>
          <p:cNvPicPr>
            <a:picLocks noChangeAspect="1"/>
          </p:cNvPicPr>
          <p:nvPr/>
        </p:nvPicPr>
        <p:blipFill>
          <a:blip r:embed="rId2"/>
          <a:stretch>
            <a:fillRect/>
          </a:stretch>
        </p:blipFill>
        <p:spPr>
          <a:xfrm>
            <a:off x="460808" y="1972803"/>
            <a:ext cx="4703178" cy="3701721"/>
          </a:xfrm>
          <a:prstGeom prst="rect">
            <a:avLst/>
          </a:prstGeom>
        </p:spPr>
      </p:pic>
      <p:graphicFrame>
        <p:nvGraphicFramePr>
          <p:cNvPr id="6" name="표 5">
            <a:extLst>
              <a:ext uri="{FF2B5EF4-FFF2-40B4-BE49-F238E27FC236}">
                <a16:creationId xmlns:a16="http://schemas.microsoft.com/office/drawing/2014/main" id="{BD1EAFAE-0BD3-75B1-A055-BA93EF381131}"/>
              </a:ext>
            </a:extLst>
          </p:cNvPr>
          <p:cNvGraphicFramePr>
            <a:graphicFrameLocks noGrp="1"/>
          </p:cNvGraphicFramePr>
          <p:nvPr>
            <p:extLst>
              <p:ext uri="{D42A27DB-BD31-4B8C-83A1-F6EECF244321}">
                <p14:modId xmlns:p14="http://schemas.microsoft.com/office/powerpoint/2010/main" val="3116606179"/>
              </p:ext>
            </p:extLst>
          </p:nvPr>
        </p:nvGraphicFramePr>
        <p:xfrm>
          <a:off x="5184907" y="2049716"/>
          <a:ext cx="6489351" cy="3566605"/>
        </p:xfrm>
        <a:graphic>
          <a:graphicData uri="http://schemas.openxmlformats.org/drawingml/2006/table">
            <a:tbl>
              <a:tblPr/>
              <a:tblGrid>
                <a:gridCol w="6489351">
                  <a:extLst>
                    <a:ext uri="{9D8B030D-6E8A-4147-A177-3AD203B41FA5}">
                      <a16:colId xmlns:a16="http://schemas.microsoft.com/office/drawing/2014/main" val="2459382545"/>
                    </a:ext>
                  </a:extLst>
                </a:gridCol>
              </a:tblGrid>
              <a:tr h="3543155">
                <a:tc>
                  <a:txBody>
                    <a:bodyPr/>
                    <a:lstStyle/>
                    <a:p>
                      <a:pPr marL="0" marR="0" indent="0" algn="just" fontAlgn="base" latinLnBrk="1">
                        <a:lnSpc>
                          <a:spcPct val="150000"/>
                        </a:lnSpc>
                        <a:spcBef>
                          <a:spcPts val="0"/>
                        </a:spcBef>
                        <a:spcAft>
                          <a:spcPts val="0"/>
                        </a:spcAft>
                      </a:pPr>
                      <a:r>
                        <a:rPr lang="en-US" sz="1200" kern="0" spc="0" dirty="0">
                          <a:solidFill>
                            <a:srgbClr val="000000"/>
                          </a:solidFill>
                          <a:effectLst/>
                          <a:latin typeface="+mj-lt"/>
                          <a:ea typeface="함초롬바탕" panose="02030604000101010101" pitchFamily="18" charset="-127"/>
                        </a:rPr>
                        <a:t>Some respondents explained that the impact of the reporting entity on the wider environment is a major factor for assessing exposure to risks and opportunities and is, therefore, important information for making </a:t>
                      </a:r>
                      <a:r>
                        <a:rPr lang="en-US" sz="1200" b="1" u="sng" kern="0" spc="0" dirty="0">
                          <a:solidFill>
                            <a:srgbClr val="FF0000"/>
                          </a:solidFill>
                          <a:effectLst/>
                          <a:latin typeface="+mj-lt"/>
                          <a:ea typeface="함초롬바탕" panose="02030604000101010101" pitchFamily="18" charset="-127"/>
                        </a:rPr>
                        <a:t>investment decisions</a:t>
                      </a:r>
                      <a:r>
                        <a:rPr lang="en-US" sz="1200" kern="0" spc="0" dirty="0">
                          <a:solidFill>
                            <a:srgbClr val="000000"/>
                          </a:solidFill>
                          <a:effectLst/>
                          <a:latin typeface="+mj-lt"/>
                          <a:ea typeface="함초롬바탕" panose="02030604000101010101" pitchFamily="18" charset="-127"/>
                        </a:rPr>
                        <a:t>. As such, in practice, the lines between single and double materiality might be blurred. Such respondents acknowledged that other stakeholders, such as civil society, labor, trade associations, non-governmental organizations and governments, could also use the information disclosed to investors for their own purposes, as is currently the case for financial statements prepared in accordance with IFRS Standards. Most respondents acknowledged that </a:t>
                      </a:r>
                      <a:r>
                        <a:rPr lang="en-US" sz="1200" b="1" u="sng" kern="0" spc="0" dirty="0">
                          <a:solidFill>
                            <a:srgbClr val="FF0000"/>
                          </a:solidFill>
                          <a:effectLst/>
                          <a:latin typeface="+mj-lt"/>
                          <a:ea typeface="함초롬바탕" panose="02030604000101010101" pitchFamily="18" charset="-127"/>
                        </a:rPr>
                        <a:t>a focus on the information needs of investors</a:t>
                      </a:r>
                      <a:r>
                        <a:rPr lang="en-US" sz="1200" b="1" kern="0" spc="0" dirty="0">
                          <a:solidFill>
                            <a:srgbClr val="000000"/>
                          </a:solidFill>
                          <a:effectLst/>
                          <a:latin typeface="+mj-lt"/>
                          <a:ea typeface="함초롬바탕" panose="02030604000101010101" pitchFamily="18" charset="-127"/>
                        </a:rPr>
                        <a:t> </a:t>
                      </a:r>
                      <a:r>
                        <a:rPr lang="en-US" sz="1200" kern="0" spc="0" dirty="0">
                          <a:solidFill>
                            <a:srgbClr val="000000"/>
                          </a:solidFill>
                          <a:effectLst/>
                          <a:latin typeface="+mj-lt"/>
                          <a:ea typeface="함초롬바탕" panose="02030604000101010101" pitchFamily="18" charset="-127"/>
                        </a:rPr>
                        <a:t>was the option most likely to achieve global support and to be mandated globally. Those respondents said that as a result, it could prove beneficial for the new board to work closely with </a:t>
                      </a:r>
                      <a:r>
                        <a:rPr lang="en-US" sz="1200" b="1" u="sng" kern="0" spc="0" dirty="0">
                          <a:solidFill>
                            <a:srgbClr val="FF0000"/>
                          </a:solidFill>
                          <a:effectLst/>
                          <a:latin typeface="+mj-lt"/>
                          <a:ea typeface="함초롬바탕" panose="02030604000101010101" pitchFamily="18" charset="-127"/>
                        </a:rPr>
                        <a:t>IOSCO</a:t>
                      </a:r>
                      <a:r>
                        <a:rPr lang="en-US" sz="1200" kern="0" spc="0" dirty="0">
                          <a:solidFill>
                            <a:srgbClr val="000000"/>
                          </a:solidFill>
                          <a:effectLst/>
                          <a:latin typeface="+mj-lt"/>
                          <a:ea typeface="함초롬바탕" panose="02030604000101010101" pitchFamily="18" charset="-127"/>
                        </a:rPr>
                        <a:t> to provide a </a:t>
                      </a:r>
                      <a:r>
                        <a:rPr lang="en-US" sz="1200" b="1" u="sng" kern="0" spc="0" dirty="0">
                          <a:solidFill>
                            <a:srgbClr val="FF0000"/>
                          </a:solidFill>
                          <a:effectLst/>
                          <a:latin typeface="+mj-lt"/>
                          <a:ea typeface="함초롬바탕" panose="02030604000101010101" pitchFamily="18" charset="-127"/>
                        </a:rPr>
                        <a:t>global baseline </a:t>
                      </a:r>
                      <a:r>
                        <a:rPr lang="en-US" sz="1200" kern="0" spc="0" dirty="0">
                          <a:solidFill>
                            <a:srgbClr val="000000"/>
                          </a:solidFill>
                          <a:effectLst/>
                          <a:latin typeface="+mj-lt"/>
                          <a:ea typeface="함초롬바탕" panose="02030604000101010101" pitchFamily="18" charset="-127"/>
                        </a:rPr>
                        <a:t>that would prevent fragmentation and, therefore, increase global capital allocation toward more sustainable business activities</a:t>
                      </a:r>
                      <a:endParaRPr lang="en-US" sz="1200" kern="0" spc="0" dirty="0">
                        <a:solidFill>
                          <a:srgbClr val="000000"/>
                        </a:solidFill>
                        <a:effectLst/>
                        <a:latin typeface="+mj-lt"/>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21318387"/>
                  </a:ext>
                </a:extLst>
              </a:tr>
            </a:tbl>
          </a:graphicData>
        </a:graphic>
      </p:graphicFrame>
      <p:sp>
        <p:nvSpPr>
          <p:cNvPr id="7" name="TextBox 6">
            <a:extLst>
              <a:ext uri="{FF2B5EF4-FFF2-40B4-BE49-F238E27FC236}">
                <a16:creationId xmlns:a16="http://schemas.microsoft.com/office/drawing/2014/main" id="{F1AE3765-104E-E7BE-2C13-CA35F9FB8335}"/>
              </a:ext>
            </a:extLst>
          </p:cNvPr>
          <p:cNvSpPr txBox="1"/>
          <p:nvPr/>
        </p:nvSpPr>
        <p:spPr>
          <a:xfrm>
            <a:off x="404018" y="1183476"/>
            <a:ext cx="11358617" cy="707886"/>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투자자들의 요구로 인해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IFRS</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도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ISSB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설립</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투자자 중심</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기후관련 정보 기준 우선</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기존 </a:t>
            </a:r>
            <a:r>
              <a:rPr lang="ko-KR" altLang="en-US" sz="2000" b="1" dirty="0" err="1">
                <a:solidFill>
                  <a:srgbClr val="1F3B73"/>
                </a:solidFill>
                <a:latin typeface="나눔스퀘어OTF ExtraBold" panose="020B0600000101010101" pitchFamily="34" charset="-127"/>
                <a:ea typeface="나눔스퀘어OTF ExtraBold" panose="020B0600000101010101" pitchFamily="34" charset="-127"/>
              </a:rPr>
              <a:t>이니셔티비와</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 협업</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글로벌 베이스 라인</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Tree>
    <p:extLst>
      <p:ext uri="{BB962C8B-B14F-4D97-AF65-F5344CB8AC3E}">
        <p14:creationId xmlns:p14="http://schemas.microsoft.com/office/powerpoint/2010/main" val="41432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7</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지속가능성 공시 글로벌 기준</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graphicFrame>
        <p:nvGraphicFramePr>
          <p:cNvPr id="2" name="표 1">
            <a:extLst>
              <a:ext uri="{FF2B5EF4-FFF2-40B4-BE49-F238E27FC236}">
                <a16:creationId xmlns:a16="http://schemas.microsoft.com/office/drawing/2014/main" id="{4CC08C60-1F47-A82F-8264-4D3816C427BF}"/>
              </a:ext>
            </a:extLst>
          </p:cNvPr>
          <p:cNvGraphicFramePr>
            <a:graphicFrameLocks noGrp="1"/>
          </p:cNvGraphicFramePr>
          <p:nvPr/>
        </p:nvGraphicFramePr>
        <p:xfrm>
          <a:off x="436700" y="1660491"/>
          <a:ext cx="10515602" cy="4234440"/>
        </p:xfrm>
        <a:graphic>
          <a:graphicData uri="http://schemas.openxmlformats.org/drawingml/2006/table">
            <a:tbl>
              <a:tblPr firstRow="1" bandRow="1">
                <a:tableStyleId>{F5AB1C69-6EDB-4FF4-983F-18BD219EF322}</a:tableStyleId>
              </a:tblPr>
              <a:tblGrid>
                <a:gridCol w="3459110">
                  <a:extLst>
                    <a:ext uri="{9D8B030D-6E8A-4147-A177-3AD203B41FA5}">
                      <a16:colId xmlns:a16="http://schemas.microsoft.com/office/drawing/2014/main" val="1773893029"/>
                    </a:ext>
                  </a:extLst>
                </a:gridCol>
                <a:gridCol w="1764123">
                  <a:extLst>
                    <a:ext uri="{9D8B030D-6E8A-4147-A177-3AD203B41FA5}">
                      <a16:colId xmlns:a16="http://schemas.microsoft.com/office/drawing/2014/main" val="1297421934"/>
                    </a:ext>
                  </a:extLst>
                </a:gridCol>
                <a:gridCol w="1764123">
                  <a:extLst>
                    <a:ext uri="{9D8B030D-6E8A-4147-A177-3AD203B41FA5}">
                      <a16:colId xmlns:a16="http://schemas.microsoft.com/office/drawing/2014/main" val="1163181225"/>
                    </a:ext>
                  </a:extLst>
                </a:gridCol>
                <a:gridCol w="1764123">
                  <a:extLst>
                    <a:ext uri="{9D8B030D-6E8A-4147-A177-3AD203B41FA5}">
                      <a16:colId xmlns:a16="http://schemas.microsoft.com/office/drawing/2014/main" val="1144436786"/>
                    </a:ext>
                  </a:extLst>
                </a:gridCol>
                <a:gridCol w="1764123">
                  <a:extLst>
                    <a:ext uri="{9D8B030D-6E8A-4147-A177-3AD203B41FA5}">
                      <a16:colId xmlns:a16="http://schemas.microsoft.com/office/drawing/2014/main" val="1223543253"/>
                    </a:ext>
                  </a:extLst>
                </a:gridCol>
              </a:tblGrid>
              <a:tr h="436755">
                <a:tc>
                  <a:txBody>
                    <a:bodyPr/>
                    <a:lstStyle/>
                    <a:p>
                      <a:pPr algn="ctr" latinLnBrk="1"/>
                      <a:r>
                        <a:rPr lang="ko-KR" altLang="en-US" sz="1600" b="1" dirty="0">
                          <a:latin typeface="+mj-lt"/>
                        </a:rPr>
                        <a:t>내용</a:t>
                      </a:r>
                    </a:p>
                  </a:txBody>
                  <a:tcPr>
                    <a:solidFill>
                      <a:srgbClr val="27467D"/>
                    </a:solidFill>
                  </a:tcPr>
                </a:tc>
                <a:tc>
                  <a:txBody>
                    <a:bodyPr/>
                    <a:lstStyle/>
                    <a:p>
                      <a:pPr algn="ctr" fontAlgn="ctr"/>
                      <a:r>
                        <a:rPr lang="en-US" sz="1600" b="1" u="none" strike="noStrike" dirty="0">
                          <a:effectLst/>
                        </a:rPr>
                        <a:t>TCFD </a:t>
                      </a:r>
                      <a:r>
                        <a:rPr lang="ko-KR" altLang="en-US" sz="1600" b="1" u="none" strike="noStrike" dirty="0">
                          <a:effectLst/>
                        </a:rPr>
                        <a:t>권고안</a:t>
                      </a:r>
                      <a:endParaRPr lang="ko-KR" alt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IFRS S2</a:t>
                      </a:r>
                      <a:endParaRPr 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SEC </a:t>
                      </a:r>
                      <a:r>
                        <a:rPr lang="ko-KR" altLang="en-US" sz="1600" b="1" u="none" strike="noStrike" dirty="0" err="1">
                          <a:effectLst/>
                        </a:rPr>
                        <a:t>규정안</a:t>
                      </a:r>
                      <a:endParaRPr lang="ko-KR" alt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CSRD(ESRS)</a:t>
                      </a:r>
                      <a:endParaRPr 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extLst>
                  <a:ext uri="{0D108BD9-81ED-4DB2-BD59-A6C34878D82A}">
                    <a16:rowId xmlns:a16="http://schemas.microsoft.com/office/drawing/2014/main" val="3854530082"/>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기후 </a:t>
                      </a:r>
                      <a:r>
                        <a:rPr lang="ko-KR" altLang="en-US" sz="1600" b="1" u="none" strike="noStrike" dirty="0" err="1">
                          <a:effectLst/>
                          <a:latin typeface="HY그래픽M" panose="02030600000101010101" pitchFamily="18" charset="-127"/>
                          <a:ea typeface="HY그래픽M" panose="02030600000101010101" pitchFamily="18" charset="-127"/>
                        </a:rPr>
                        <a:t>보고공시</a:t>
                      </a:r>
                      <a:r>
                        <a:rPr lang="ko-KR" altLang="en-US" sz="1600" b="1" u="none" strike="noStrike" dirty="0">
                          <a:effectLst/>
                          <a:latin typeface="HY그래픽M" panose="02030600000101010101" pitchFamily="18" charset="-127"/>
                          <a:ea typeface="HY그래픽M" panose="02030600000101010101" pitchFamily="18" charset="-127"/>
                        </a:rPr>
                        <a:t> 표준 개발 현황</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최종확정</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23</a:t>
                      </a: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년</a:t>
                      </a: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 6</a:t>
                      </a: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월 예정</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확정</a:t>
                      </a:r>
                      <a:endParaRPr lang="en-US" altLang="ko-KR" sz="1600" b="1" u="none" strike="noStrike" dirty="0">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개정안 </a:t>
                      </a: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합의완료</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2836339294"/>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강제성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자율공시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미정</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의무공시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의무공시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872179006"/>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정보의 주요 이용자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투자자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투자자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투자자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다중이해관계자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772432137"/>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중요성</a:t>
                      </a:r>
                      <a:r>
                        <a:rPr lang="en-US" altLang="ko-KR" sz="1600" b="1" u="none" strike="noStrike" dirty="0">
                          <a:effectLst/>
                          <a:latin typeface="HY그래픽M" panose="02030600000101010101" pitchFamily="18" charset="-127"/>
                          <a:ea typeface="HY그래픽M" panose="02030600000101010101" pitchFamily="18" charset="-127"/>
                        </a:rPr>
                        <a:t>(</a:t>
                      </a:r>
                      <a:r>
                        <a:rPr lang="en-US" sz="1600" b="1" u="none" strike="noStrike" dirty="0">
                          <a:effectLst/>
                          <a:latin typeface="HY그래픽M" panose="02030600000101010101" pitchFamily="18" charset="-127"/>
                          <a:ea typeface="HY그래픽M" panose="02030600000101010101" pitchFamily="18" charset="-127"/>
                        </a:rPr>
                        <a:t>materiality)</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단일중요성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단일중요성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단일중요성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이중중요성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879784985"/>
                  </a:ext>
                </a:extLst>
              </a:tr>
              <a:tr h="330048">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공시위치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연차보고서 권고</a:t>
                      </a:r>
                      <a:endParaRPr lang="en-US" altLang="ko-KR" sz="1600" b="1" i="0" u="none" strike="noStrike" dirty="0">
                        <a:solidFill>
                          <a:schemeClr val="dk1"/>
                        </a:solidFill>
                        <a:effectLst/>
                        <a:latin typeface="HY그래픽M" panose="02030600000101010101" pitchFamily="18" charset="-127"/>
                        <a:ea typeface="HY그래픽M" panose="02030600000101010101" pitchFamily="18" charset="-127"/>
                      </a:endParaRPr>
                    </a:p>
                    <a:p>
                      <a:pPr algn="ctr" fontAlgn="ct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a:t>
                      </a: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국가별 선택</a:t>
                      </a: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연차보고서 권고</a:t>
                      </a:r>
                      <a:endPar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p>
                      <a:pPr algn="ctr" fontAlgn="ctr"/>
                      <a:r>
                        <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a:t>
                      </a: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자율적 운영</a:t>
                      </a:r>
                      <a:r>
                        <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a:t>
                      </a:r>
                      <a:endPar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사업보고서</a:t>
                      </a:r>
                      <a:r>
                        <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 </a:t>
                      </a: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증권신고서</a:t>
                      </a: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별도</a:t>
                      </a:r>
                      <a:r>
                        <a:rPr lang="ko-KR" altLang="en-US" sz="1600" b="1" u="none" strike="noStrike" kern="1200" baseline="0" dirty="0">
                          <a:solidFill>
                            <a:schemeClr val="dk1"/>
                          </a:solidFill>
                          <a:effectLst/>
                          <a:latin typeface="HY그래픽M" panose="02030600000101010101" pitchFamily="18" charset="-127"/>
                          <a:ea typeface="HY그래픽M" panose="02030600000101010101" pitchFamily="18" charset="-127"/>
                          <a:cs typeface="+mn-cs"/>
                        </a:rPr>
                        <a:t> 연차</a:t>
                      </a: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보고서</a:t>
                      </a:r>
                      <a:endPar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p>
                      <a:pPr algn="ctr" fontAlgn="ctr"/>
                      <a:r>
                        <a:rPr lang="en-US" altLang="ko-KR" sz="1200" b="1" u="none" strike="noStrike" kern="1200" dirty="0">
                          <a:solidFill>
                            <a:schemeClr val="dk1"/>
                          </a:solidFill>
                          <a:effectLst/>
                          <a:latin typeface="HY그래픽M" panose="02030600000101010101" pitchFamily="18" charset="-127"/>
                          <a:ea typeface="HY그래픽M" panose="02030600000101010101" pitchFamily="18" charset="-127"/>
                          <a:cs typeface="+mn-cs"/>
                        </a:rPr>
                        <a:t>(Management</a:t>
                      </a:r>
                      <a:r>
                        <a:rPr lang="en-US" altLang="ko-KR" sz="1200" b="1" u="none" strike="noStrike" kern="1200" baseline="0" dirty="0">
                          <a:solidFill>
                            <a:schemeClr val="dk1"/>
                          </a:solidFill>
                          <a:effectLst/>
                          <a:latin typeface="HY그래픽M" panose="02030600000101010101" pitchFamily="18" charset="-127"/>
                          <a:ea typeface="HY그래픽M" panose="02030600000101010101" pitchFamily="18" charset="-127"/>
                          <a:cs typeface="+mn-cs"/>
                        </a:rPr>
                        <a:t> report)</a:t>
                      </a:r>
                      <a:endParaRPr lang="ko-KR" altLang="en-US" sz="12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extLst>
                  <a:ext uri="{0D108BD9-81ED-4DB2-BD59-A6C34878D82A}">
                    <a16:rowId xmlns:a16="http://schemas.microsoft.com/office/drawing/2014/main" val="3993516303"/>
                  </a:ext>
                </a:extLst>
              </a:tr>
              <a:tr h="330048">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최초적용일</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kumimoji="0" lang="ko-KR" altLang="en-US" sz="1600" b="1" u="none" strike="noStrike" kern="1200" cap="none" spc="0" normalizeH="0" baseline="0" noProof="0" dirty="0">
                          <a:ln>
                            <a:noFill/>
                          </a:ln>
                          <a:effectLst/>
                          <a:uLnTx/>
                          <a:uFillTx/>
                          <a:latin typeface="HY그래픽M" panose="02030600000101010101" pitchFamily="18" charset="-127"/>
                          <a:ea typeface="HY그래픽M" panose="02030600000101010101" pitchFamily="18" charset="-127"/>
                        </a:rPr>
                        <a:t>미정</a:t>
                      </a:r>
                      <a:endParaRPr kumimoji="0" lang="en-US" altLang="ko-KR" sz="1600" b="1" i="0" u="none" strike="noStrike" kern="1200" cap="none" spc="0" normalizeH="0" baseline="0" noProof="0" dirty="0">
                        <a:ln>
                          <a:noFill/>
                        </a:ln>
                        <a:solidFill>
                          <a:srgbClr val="000000"/>
                        </a:solidFill>
                        <a:effectLst/>
                        <a:uLnTx/>
                        <a:uFillTx/>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kumimoji="0" lang="ko-KR" altLang="en-US" sz="1600" b="1" u="none" strike="noStrike" kern="1200" cap="none" spc="0" normalizeH="0" baseline="0" noProof="0" dirty="0">
                          <a:ln>
                            <a:noFill/>
                          </a:ln>
                          <a:effectLst/>
                          <a:uLnTx/>
                          <a:uFillTx/>
                          <a:latin typeface="HY그래픽M" panose="02030600000101010101" pitchFamily="18" charset="-127"/>
                          <a:ea typeface="HY그래픽M" panose="02030600000101010101" pitchFamily="18" charset="-127"/>
                        </a:rPr>
                        <a:t>미정</a:t>
                      </a:r>
                      <a:endParaRPr kumimoji="0" lang="en-US" altLang="ko-KR" sz="1600" b="1" i="0" u="none" strike="noStrike" kern="1200" cap="none" spc="0" normalizeH="0" baseline="0" noProof="0" dirty="0">
                        <a:ln>
                          <a:noFill/>
                        </a:ln>
                        <a:solidFill>
                          <a:srgbClr val="000000"/>
                        </a:solidFill>
                        <a:effectLst/>
                        <a:uLnTx/>
                        <a:uFillTx/>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tc>
                  <a:txBody>
                    <a:bodyPr/>
                    <a:lstStyle/>
                    <a:p>
                      <a:pPr algn="ctr" fontAlgn="ctr"/>
                      <a:r>
                        <a:rPr lang="en-US" sz="1600" b="1" u="none" strike="noStrike" dirty="0">
                          <a:effectLst/>
                          <a:latin typeface="HY그래픽M" panose="02030600000101010101" pitchFamily="18" charset="-127"/>
                          <a:ea typeface="HY그래픽M" panose="02030600000101010101" pitchFamily="18" charset="-127"/>
                        </a:rPr>
                        <a:t>FY2023</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en-US" sz="1600" b="1" u="none" strike="noStrike" dirty="0">
                          <a:effectLst/>
                          <a:latin typeface="HY그래픽M" panose="02030600000101010101" pitchFamily="18" charset="-127"/>
                          <a:ea typeface="HY그래픽M" panose="02030600000101010101" pitchFamily="18" charset="-127"/>
                        </a:rPr>
                        <a:t>FY2023</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803771828"/>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지배구조</a:t>
                      </a:r>
                      <a:r>
                        <a:rPr lang="en-US" altLang="ko-KR" sz="1600" b="1" u="none" strike="noStrike" dirty="0">
                          <a:effectLst/>
                          <a:latin typeface="HY그래픽M" panose="02030600000101010101" pitchFamily="18" charset="-127"/>
                          <a:ea typeface="HY그래픽M" panose="02030600000101010101" pitchFamily="18" charset="-127"/>
                        </a:rPr>
                        <a:t>, </a:t>
                      </a:r>
                      <a:r>
                        <a:rPr lang="ko-KR" altLang="en-US" sz="1600" b="1" u="none" strike="noStrike" dirty="0">
                          <a:effectLst/>
                          <a:latin typeface="HY그래픽M" panose="02030600000101010101" pitchFamily="18" charset="-127"/>
                          <a:ea typeface="HY그래픽M" panose="02030600000101010101" pitchFamily="18" charset="-127"/>
                        </a:rPr>
                        <a:t>전략</a:t>
                      </a:r>
                      <a:r>
                        <a:rPr lang="en-US" altLang="ko-KR" sz="1600" b="1" u="none" strike="noStrike" dirty="0">
                          <a:effectLst/>
                          <a:latin typeface="HY그래픽M" panose="02030600000101010101" pitchFamily="18" charset="-127"/>
                          <a:ea typeface="HY그래픽M" panose="02030600000101010101" pitchFamily="18" charset="-127"/>
                        </a:rPr>
                        <a:t>, </a:t>
                      </a:r>
                      <a:r>
                        <a:rPr lang="ko-KR" altLang="en-US" sz="1600" b="1" u="none" strike="noStrike" dirty="0">
                          <a:effectLst/>
                          <a:latin typeface="HY그래픽M" panose="02030600000101010101" pitchFamily="18" charset="-127"/>
                          <a:ea typeface="HY그래픽M" panose="02030600000101010101" pitchFamily="18" charset="-127"/>
                        </a:rPr>
                        <a:t>리스크 </a:t>
                      </a:r>
                      <a:r>
                        <a:rPr lang="ko-KR" altLang="en-US" sz="1600" b="1" u="none" strike="noStrike" dirty="0" err="1">
                          <a:effectLst/>
                          <a:latin typeface="HY그래픽M" panose="02030600000101010101" pitchFamily="18" charset="-127"/>
                          <a:ea typeface="HY그래픽M" panose="02030600000101010101" pitchFamily="18" charset="-127"/>
                        </a:rPr>
                        <a:t>서술식</a:t>
                      </a:r>
                      <a:r>
                        <a:rPr lang="ko-KR" altLang="en-US" sz="1600" b="1" u="none" strike="noStrike" dirty="0">
                          <a:effectLst/>
                          <a:latin typeface="HY그래픽M" panose="02030600000101010101" pitchFamily="18" charset="-127"/>
                          <a:ea typeface="HY그래픽M" panose="02030600000101010101" pitchFamily="18" charset="-127"/>
                        </a:rPr>
                        <a:t> 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576867851"/>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시나리오 </a:t>
                      </a:r>
                      <a:r>
                        <a:rPr lang="ko-KR" altLang="en-US" sz="1600" b="1" u="none" strike="noStrike" dirty="0" err="1">
                          <a:effectLst/>
                          <a:latin typeface="HY그래픽M" panose="02030600000101010101" pitchFamily="18" charset="-127"/>
                          <a:ea typeface="HY그래픽M" panose="02030600000101010101" pitchFamily="18" charset="-127"/>
                        </a:rPr>
                        <a:t>분석공시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조건부</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695932536"/>
                  </a:ext>
                </a:extLst>
              </a:tr>
              <a:tr h="330048">
                <a:tc>
                  <a:txBody>
                    <a:bodyPr/>
                    <a:lstStyle/>
                    <a:p>
                      <a:pPr algn="ctr" fontAlgn="ctr"/>
                      <a:r>
                        <a:rPr lang="en-US" altLang="ko-KR" sz="1600" b="1" u="none" strike="noStrike" dirty="0">
                          <a:effectLst/>
                          <a:latin typeface="HY그래픽M" panose="02030600000101010101" pitchFamily="18" charset="-127"/>
                          <a:ea typeface="HY그래픽M" panose="02030600000101010101" pitchFamily="18" charset="-127"/>
                        </a:rPr>
                        <a:t>Scope 1, 2 </a:t>
                      </a:r>
                      <a:r>
                        <a:rPr lang="ko-KR" altLang="en-US" sz="1600" b="1" u="none" strike="noStrike" dirty="0">
                          <a:effectLst/>
                          <a:latin typeface="HY그래픽M" panose="02030600000101010101" pitchFamily="18" charset="-127"/>
                          <a:ea typeface="HY그래픽M" panose="02030600000101010101" pitchFamily="18" charset="-127"/>
                        </a:rPr>
                        <a:t>배출량 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517043379"/>
                  </a:ext>
                </a:extLst>
              </a:tr>
              <a:tr h="330048">
                <a:tc>
                  <a:txBody>
                    <a:bodyPr/>
                    <a:lstStyle/>
                    <a:p>
                      <a:pPr algn="ctr" fontAlgn="ctr"/>
                      <a:r>
                        <a:rPr lang="en-US" sz="1600" b="1" u="none" strike="noStrike" dirty="0">
                          <a:effectLst/>
                          <a:latin typeface="HY그래픽M" panose="02030600000101010101" pitchFamily="18" charset="-127"/>
                          <a:ea typeface="HY그래픽M" panose="02030600000101010101" pitchFamily="18" charset="-127"/>
                        </a:rPr>
                        <a:t>Scope 3 </a:t>
                      </a:r>
                      <a:r>
                        <a:rPr lang="ko-KR" altLang="en-US" sz="1600" b="1" u="none" strike="noStrike" dirty="0">
                          <a:effectLst/>
                          <a:latin typeface="HY그래픽M" panose="02030600000101010101" pitchFamily="18" charset="-127"/>
                          <a:ea typeface="HY그래픽M" panose="02030600000101010101" pitchFamily="18" charset="-127"/>
                        </a:rPr>
                        <a:t>배출량 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조건부</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조건부</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519156874"/>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산업별 </a:t>
                      </a:r>
                      <a:r>
                        <a:rPr lang="ko-KR" altLang="en-US" sz="1600" b="1" u="none" strike="noStrike" dirty="0" err="1">
                          <a:effectLst/>
                          <a:latin typeface="HY그래픽M" panose="02030600000101010101" pitchFamily="18" charset="-127"/>
                          <a:ea typeface="HY그래픽M" panose="02030600000101010101" pitchFamily="18" charset="-127"/>
                        </a:rPr>
                        <a:t>요구공시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권장</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선택</a:t>
                      </a: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199705016"/>
                  </a:ext>
                </a:extLst>
              </a:tr>
            </a:tbl>
          </a:graphicData>
        </a:graphic>
      </p:graphicFrame>
      <p:sp>
        <p:nvSpPr>
          <p:cNvPr id="6" name="TextBox 5">
            <a:extLst>
              <a:ext uri="{FF2B5EF4-FFF2-40B4-BE49-F238E27FC236}">
                <a16:creationId xmlns:a16="http://schemas.microsoft.com/office/drawing/2014/main" id="{B89074D2-B2AB-166D-E105-46B40D622846}"/>
              </a:ext>
            </a:extLst>
          </p:cNvPr>
          <p:cNvSpPr txBox="1"/>
          <p:nvPr/>
        </p:nvSpPr>
        <p:spPr>
          <a:xfrm>
            <a:off x="404018" y="1106439"/>
            <a:ext cx="11403522" cy="400110"/>
          </a:xfrm>
          <a:prstGeom prst="rect">
            <a:avLst/>
          </a:prstGeom>
          <a:noFill/>
        </p:spPr>
        <p:txBody>
          <a:bodyPr wrap="square" rtlCol="0">
            <a:spAutoFit/>
          </a:bodyPr>
          <a:lstStyle/>
          <a:p>
            <a:r>
              <a:rPr lang="ko-KR" altLang="en-US" sz="2000" b="1" dirty="0">
                <a:solidFill>
                  <a:srgbClr val="002060"/>
                </a:solidFill>
              </a:rPr>
              <a:t>상장사는 글로벌 기준으로 재편</a:t>
            </a:r>
            <a:endParaRPr lang="en-US" altLang="ko-KR" sz="2000" b="1" dirty="0">
              <a:solidFill>
                <a:srgbClr val="002060"/>
              </a:solidFill>
            </a:endParaRPr>
          </a:p>
        </p:txBody>
      </p:sp>
      <p:sp>
        <p:nvSpPr>
          <p:cNvPr id="5" name="TextBox 4">
            <a:extLst>
              <a:ext uri="{FF2B5EF4-FFF2-40B4-BE49-F238E27FC236}">
                <a16:creationId xmlns:a16="http://schemas.microsoft.com/office/drawing/2014/main" id="{4B8316B0-B5F9-56F2-E0B0-F02E8B0BA891}"/>
              </a:ext>
            </a:extLst>
          </p:cNvPr>
          <p:cNvSpPr txBox="1"/>
          <p:nvPr/>
        </p:nvSpPr>
        <p:spPr>
          <a:xfrm>
            <a:off x="436700" y="6048873"/>
            <a:ext cx="10998743" cy="454292"/>
          </a:xfrm>
          <a:prstGeom prst="rect">
            <a:avLst/>
          </a:prstGeom>
          <a:noFill/>
        </p:spPr>
        <p:txBody>
          <a:bodyPr wrap="square">
            <a:spAutoFit/>
          </a:bodyPr>
          <a:lstStyle/>
          <a:p>
            <a:pPr>
              <a:lnSpc>
                <a:spcPct val="150000"/>
              </a:lnSpc>
            </a:pPr>
            <a:r>
              <a:rPr lang="ko-KR" altLang="en-US" b="1" dirty="0"/>
              <a:t>국내 지속가능성 공시 기준은 실패할 수 밖에 없음 </a:t>
            </a:r>
            <a:r>
              <a:rPr lang="en-US" altLang="ko-KR" b="1" dirty="0"/>
              <a:t>(</a:t>
            </a:r>
            <a:r>
              <a:rPr lang="ko-KR" altLang="en-US" b="1" dirty="0"/>
              <a:t>예</a:t>
            </a:r>
            <a:r>
              <a:rPr lang="en-US" altLang="ko-KR" b="1" dirty="0"/>
              <a:t>: </a:t>
            </a:r>
            <a:r>
              <a:rPr lang="ko-KR" altLang="en-US" b="1" dirty="0"/>
              <a:t>한국거래소 </a:t>
            </a:r>
            <a:r>
              <a:rPr lang="en-US" altLang="ko-KR" b="1" dirty="0"/>
              <a:t>ESG </a:t>
            </a:r>
            <a:r>
              <a:rPr lang="ko-KR" altLang="en-US" b="1" dirty="0" err="1"/>
              <a:t>가이던스</a:t>
            </a:r>
            <a:r>
              <a:rPr lang="en-US" altLang="ko-KR" b="1" dirty="0"/>
              <a:t>, </a:t>
            </a:r>
            <a:r>
              <a:rPr lang="ko-KR" altLang="en-US" b="1" dirty="0" err="1"/>
              <a:t>산자부</a:t>
            </a:r>
            <a:r>
              <a:rPr lang="ko-KR" altLang="en-US" b="1" dirty="0"/>
              <a:t> </a:t>
            </a:r>
            <a:r>
              <a:rPr lang="en-US" altLang="ko-KR" b="1" dirty="0"/>
              <a:t>K-ESG </a:t>
            </a:r>
            <a:r>
              <a:rPr lang="ko-KR" altLang="en-US" b="1" dirty="0"/>
              <a:t>등</a:t>
            </a:r>
            <a:r>
              <a:rPr lang="en-US" altLang="ko-KR" b="1" dirty="0"/>
              <a:t>)</a:t>
            </a:r>
            <a:endParaRPr lang="ko-KR" altLang="en-US" b="1" dirty="0">
              <a:solidFill>
                <a:srgbClr val="FF0000"/>
              </a:solidFill>
            </a:endParaRPr>
          </a:p>
        </p:txBody>
      </p:sp>
    </p:spTree>
    <p:extLst>
      <p:ext uri="{BB962C8B-B14F-4D97-AF65-F5344CB8AC3E}">
        <p14:creationId xmlns:p14="http://schemas.microsoft.com/office/powerpoint/2010/main" val="1963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8</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지속가능성 공시 글로벌 기준</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6" name="TextBox 5">
            <a:extLst>
              <a:ext uri="{FF2B5EF4-FFF2-40B4-BE49-F238E27FC236}">
                <a16:creationId xmlns:a16="http://schemas.microsoft.com/office/drawing/2014/main" id="{B89074D2-B2AB-166D-E105-46B40D622846}"/>
              </a:ext>
            </a:extLst>
          </p:cNvPr>
          <p:cNvSpPr txBox="1"/>
          <p:nvPr/>
        </p:nvSpPr>
        <p:spPr>
          <a:xfrm>
            <a:off x="404018" y="1106439"/>
            <a:ext cx="11403522" cy="400110"/>
          </a:xfrm>
          <a:prstGeom prst="rect">
            <a:avLst/>
          </a:prstGeom>
          <a:noFill/>
        </p:spPr>
        <p:txBody>
          <a:bodyPr wrap="square" rtlCol="0">
            <a:spAutoFit/>
          </a:bodyPr>
          <a:lstStyle/>
          <a:p>
            <a:r>
              <a:rPr lang="ko-KR" altLang="en-US" sz="2000" b="1" dirty="0">
                <a:solidFill>
                  <a:srgbClr val="002060"/>
                </a:solidFill>
              </a:rPr>
              <a:t>정책당국은 지속가능성 보고서를 글로벌 기준에 의해 의무화 할 예정</a:t>
            </a:r>
            <a:endParaRPr lang="en-US" altLang="ko-KR" sz="2000" b="1" dirty="0">
              <a:solidFill>
                <a:srgbClr val="002060"/>
              </a:solidFill>
            </a:endParaRPr>
          </a:p>
        </p:txBody>
      </p:sp>
      <p:sp>
        <p:nvSpPr>
          <p:cNvPr id="3" name="TextBox 2">
            <a:extLst>
              <a:ext uri="{FF2B5EF4-FFF2-40B4-BE49-F238E27FC236}">
                <a16:creationId xmlns:a16="http://schemas.microsoft.com/office/drawing/2014/main" id="{AA412871-668B-8B92-903B-DAF756B96070}"/>
              </a:ext>
            </a:extLst>
          </p:cNvPr>
          <p:cNvSpPr txBox="1"/>
          <p:nvPr/>
        </p:nvSpPr>
        <p:spPr>
          <a:xfrm>
            <a:off x="431257" y="1506549"/>
            <a:ext cx="10502348" cy="474777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ko-KR" altLang="en-US" dirty="0"/>
              <a:t>금융위원회는 2021년 1월 기업의 ESG 정보공개와 책임투자 확대추세에 발맞추어 제도적 기반을 선제적으로 마련하는 정책방안을 발표</a:t>
            </a:r>
            <a:endParaRPr lang="en-US" altLang="ko-KR" dirty="0"/>
          </a:p>
          <a:p>
            <a:pPr marL="285750" indent="-285750">
              <a:lnSpc>
                <a:spcPct val="150000"/>
              </a:lnSpc>
              <a:buFont typeface="Arial" panose="020B0604020202020204" pitchFamily="34" charset="0"/>
              <a:buChar char="•"/>
            </a:pPr>
            <a:r>
              <a:rPr lang="ko-KR" altLang="en-US" dirty="0"/>
              <a:t>ESG 공시확대, 책임투자 활성화 그리고 의결권자문사 관리 및 관리감독 강화</a:t>
            </a:r>
            <a:endParaRPr lang="en-US" altLang="ko-KR" dirty="0"/>
          </a:p>
          <a:p>
            <a:pPr marL="285750" indent="-285750">
              <a:lnSpc>
                <a:spcPct val="150000"/>
              </a:lnSpc>
              <a:buFont typeface="Arial" panose="020B0604020202020204" pitchFamily="34" charset="0"/>
              <a:buChar char="•"/>
            </a:pPr>
            <a:endParaRPr lang="ko-KR" altLang="en-US" dirty="0"/>
          </a:p>
          <a:p>
            <a:pPr marL="285750" indent="-285750">
              <a:lnSpc>
                <a:spcPct val="150000"/>
              </a:lnSpc>
              <a:buFont typeface="Arial" panose="020B0604020202020204" pitchFamily="34" charset="0"/>
              <a:buChar char="•"/>
            </a:pPr>
            <a:r>
              <a:rPr lang="ko-KR" altLang="en-US" dirty="0"/>
              <a:t>환경(</a:t>
            </a:r>
            <a:r>
              <a:rPr lang="ko-KR" altLang="en-US" dirty="0" err="1"/>
              <a:t>E</a:t>
            </a:r>
            <a:r>
              <a:rPr lang="ko-KR" altLang="en-US" dirty="0"/>
              <a:t>)과 사회(</a:t>
            </a:r>
            <a:r>
              <a:rPr lang="ko-KR" altLang="en-US" dirty="0" err="1"/>
              <a:t>S</a:t>
            </a:r>
            <a:r>
              <a:rPr lang="ko-KR" altLang="en-US" dirty="0"/>
              <a:t>)가 포함된 ‘</a:t>
            </a:r>
            <a:r>
              <a:rPr lang="ko-KR" altLang="en-US" dirty="0" err="1"/>
              <a:t>지속가능경영보고서’의</a:t>
            </a:r>
            <a:r>
              <a:rPr lang="ko-KR" altLang="en-US" dirty="0"/>
              <a:t> 거래소 자율공시를 활성화하고, 이를 단계적으로 의무화할 계획 </a:t>
            </a:r>
          </a:p>
          <a:p>
            <a:pPr marL="285750" indent="-285750">
              <a:buFont typeface="Arial" panose="020B0604020202020204" pitchFamily="34" charset="0"/>
              <a:buChar char="•"/>
            </a:pPr>
            <a:endParaRPr lang="ko-KR" altLang="en-US" dirty="0"/>
          </a:p>
          <a:p>
            <a:pPr marL="742950" lvl="1" indent="-285750">
              <a:buFont typeface="Wingdings" panose="05000000000000000000" pitchFamily="2" charset="2"/>
              <a:buChar char="ü"/>
            </a:pPr>
            <a:r>
              <a:rPr lang="ko-KR" altLang="en-US" dirty="0"/>
              <a:t>1단계: 2025년까지 ESG </a:t>
            </a:r>
            <a:r>
              <a:rPr lang="ko-KR" altLang="en-US" dirty="0" err="1"/>
              <a:t>가이던스를</a:t>
            </a:r>
            <a:r>
              <a:rPr lang="ko-KR" altLang="en-US" dirty="0"/>
              <a:t> 제시하고 기업의 자율공시를 활성</a:t>
            </a:r>
          </a:p>
          <a:p>
            <a:pPr marL="742950" lvl="1" indent="-285750">
              <a:buFont typeface="Wingdings" panose="05000000000000000000" pitchFamily="2" charset="2"/>
              <a:buChar char="ü"/>
            </a:pPr>
            <a:r>
              <a:rPr lang="ko-KR" altLang="en-US" dirty="0"/>
              <a:t>2단계: 2030년까지 일정규모 이상 기업에게는 ESG 보고를 의무</a:t>
            </a:r>
          </a:p>
          <a:p>
            <a:pPr marL="742950" lvl="1" indent="-285750">
              <a:buFont typeface="Wingdings" panose="05000000000000000000" pitchFamily="2" charset="2"/>
              <a:buChar char="ü"/>
            </a:pPr>
            <a:r>
              <a:rPr lang="ko-KR" altLang="en-US" dirty="0"/>
              <a:t>3단계: 2030년 이후에는 전체 코스피 상장기업이 </a:t>
            </a:r>
            <a:r>
              <a:rPr lang="ko-KR" altLang="en-US" b="1" dirty="0">
                <a:solidFill>
                  <a:srgbClr val="FF0000"/>
                </a:solidFill>
              </a:rPr>
              <a:t>의무공시하는 방식으로 추진</a:t>
            </a:r>
            <a:endParaRPr lang="en-US" altLang="ko-KR" b="1" dirty="0">
              <a:solidFill>
                <a:srgbClr val="FF0000"/>
              </a:solidFill>
            </a:endParaRPr>
          </a:p>
          <a:p>
            <a:pPr marL="285750" indent="-285750">
              <a:buFont typeface="Arial" panose="020B0604020202020204" pitchFamily="34" charset="0"/>
              <a:buChar char="•"/>
            </a:pPr>
            <a:endParaRPr lang="en-US" altLang="ko-KR" dirty="0"/>
          </a:p>
          <a:p>
            <a:pPr marL="285750" indent="-285750">
              <a:lnSpc>
                <a:spcPct val="150000"/>
              </a:lnSpc>
              <a:buFont typeface="Arial" panose="020B0604020202020204" pitchFamily="34" charset="0"/>
              <a:buChar char="•"/>
            </a:pPr>
            <a:r>
              <a:rPr lang="ko-KR" altLang="en-US" dirty="0"/>
              <a:t>특히, 기업지배구조보고서(</a:t>
            </a:r>
            <a:r>
              <a:rPr lang="ko-KR" altLang="en-US" dirty="0" err="1"/>
              <a:t>G</a:t>
            </a:r>
            <a:r>
              <a:rPr lang="ko-KR" altLang="en-US" dirty="0"/>
              <a:t>)는 2019년부터 자산 2조 원 이상 코스피 상장사의 거래소 공시를 의무화하고 있으며, </a:t>
            </a:r>
            <a:r>
              <a:rPr lang="ko-KR" altLang="en-US" b="1" dirty="0">
                <a:solidFill>
                  <a:srgbClr val="FF0000"/>
                </a:solidFill>
              </a:rPr>
              <a:t>2026년부터 전 코스피 상장사로 확대할 계획</a:t>
            </a:r>
          </a:p>
        </p:txBody>
      </p:sp>
    </p:spTree>
    <p:extLst>
      <p:ext uri="{BB962C8B-B14F-4D97-AF65-F5344CB8AC3E}">
        <p14:creationId xmlns:p14="http://schemas.microsoft.com/office/powerpoint/2010/main" val="2968966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9</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지속가능성 공시 글로벌 기준</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02</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6" name="TextBox 5">
            <a:extLst>
              <a:ext uri="{FF2B5EF4-FFF2-40B4-BE49-F238E27FC236}">
                <a16:creationId xmlns:a16="http://schemas.microsoft.com/office/drawing/2014/main" id="{B89074D2-B2AB-166D-E105-46B40D622846}"/>
              </a:ext>
            </a:extLst>
          </p:cNvPr>
          <p:cNvSpPr txBox="1"/>
          <p:nvPr/>
        </p:nvSpPr>
        <p:spPr>
          <a:xfrm>
            <a:off x="404018" y="1106439"/>
            <a:ext cx="11403522" cy="400110"/>
          </a:xfrm>
          <a:prstGeom prst="rect">
            <a:avLst/>
          </a:prstGeom>
          <a:noFill/>
        </p:spPr>
        <p:txBody>
          <a:bodyPr wrap="square" rtlCol="0">
            <a:spAutoFit/>
          </a:bodyPr>
          <a:lstStyle/>
          <a:p>
            <a:r>
              <a:rPr lang="ko-KR" altLang="en-US" sz="2000" b="1" dirty="0">
                <a:solidFill>
                  <a:srgbClr val="002060"/>
                </a:solidFill>
              </a:rPr>
              <a:t>정책당국은 </a:t>
            </a:r>
            <a:r>
              <a:rPr lang="en-US" altLang="ko-KR" sz="2000" b="1" dirty="0">
                <a:solidFill>
                  <a:srgbClr val="002060"/>
                </a:solidFill>
              </a:rPr>
              <a:t>IFRS S1,</a:t>
            </a:r>
            <a:r>
              <a:rPr lang="ko-KR" altLang="en-US" sz="2000" b="1" dirty="0">
                <a:solidFill>
                  <a:srgbClr val="002060"/>
                </a:solidFill>
              </a:rPr>
              <a:t> </a:t>
            </a:r>
            <a:r>
              <a:rPr lang="en-US" altLang="ko-KR" sz="2000" b="1" dirty="0">
                <a:solidFill>
                  <a:srgbClr val="002060"/>
                </a:solidFill>
              </a:rPr>
              <a:t>S2</a:t>
            </a:r>
            <a:r>
              <a:rPr lang="ko-KR" altLang="en-US" sz="2000" b="1" dirty="0">
                <a:solidFill>
                  <a:srgbClr val="002060"/>
                </a:solidFill>
              </a:rPr>
              <a:t>를 국내 기준의 중심으로 보고 있음 </a:t>
            </a:r>
            <a:endParaRPr lang="en-US" altLang="ko-KR" sz="2000" b="1" dirty="0">
              <a:solidFill>
                <a:srgbClr val="002060"/>
              </a:solidFill>
            </a:endParaRPr>
          </a:p>
        </p:txBody>
      </p:sp>
      <p:sp>
        <p:nvSpPr>
          <p:cNvPr id="2" name="TextBox 1">
            <a:extLst>
              <a:ext uri="{FF2B5EF4-FFF2-40B4-BE49-F238E27FC236}">
                <a16:creationId xmlns:a16="http://schemas.microsoft.com/office/drawing/2014/main" id="{265E16D0-5AC7-8310-6B40-D7E5400FE301}"/>
              </a:ext>
            </a:extLst>
          </p:cNvPr>
          <p:cNvSpPr txBox="1"/>
          <p:nvPr/>
        </p:nvSpPr>
        <p:spPr>
          <a:xfrm>
            <a:off x="749285" y="1601589"/>
            <a:ext cx="10840279" cy="1015214"/>
          </a:xfrm>
          <a:prstGeom prst="rect">
            <a:avLst/>
          </a:prstGeom>
          <a:noFill/>
        </p:spPr>
        <p:txBody>
          <a:bodyPr wrap="square">
            <a:spAutoFit/>
          </a:bodyPr>
          <a:lstStyle/>
          <a:p>
            <a:pPr marL="285750" indent="-285750" algn="just" fontAlgn="base">
              <a:lnSpc>
                <a:spcPct val="180000"/>
              </a:lnSpc>
              <a:buFont typeface="Arial" panose="020B0604020202020204" pitchFamily="34" charset="0"/>
              <a:buChar char="•"/>
            </a:pPr>
            <a:r>
              <a:rPr lang="en-US" altLang="ko-KR" sz="1800" kern="0" spc="0" dirty="0">
                <a:solidFill>
                  <a:srgbClr val="000000"/>
                </a:solidFill>
                <a:effectLst/>
                <a:latin typeface="+mn-ea"/>
              </a:rPr>
              <a:t>ISSB </a:t>
            </a:r>
            <a:r>
              <a:rPr lang="ko-KR" altLang="en-US" sz="1800" kern="0" spc="0" dirty="0">
                <a:solidFill>
                  <a:srgbClr val="000000"/>
                </a:solidFill>
                <a:effectLst/>
                <a:latin typeface="+mn-ea"/>
              </a:rPr>
              <a:t>설립에 대응하여</a:t>
            </a:r>
            <a:r>
              <a:rPr lang="en-US" altLang="ko-KR" sz="1800" kern="0" spc="0" dirty="0">
                <a:solidFill>
                  <a:srgbClr val="000000"/>
                </a:solidFill>
                <a:effectLst/>
                <a:latin typeface="+mn-ea"/>
              </a:rPr>
              <a:t>, IFRS S1, S2 </a:t>
            </a:r>
            <a:r>
              <a:rPr lang="ko-KR" altLang="en-US" sz="1800" kern="0" spc="0" dirty="0">
                <a:solidFill>
                  <a:srgbClr val="000000"/>
                </a:solidFill>
                <a:effectLst/>
                <a:latin typeface="+mn-ea"/>
              </a:rPr>
              <a:t>공개초안 번역본 제시</a:t>
            </a:r>
            <a:r>
              <a:rPr lang="en-US" altLang="ko-KR" sz="1800" kern="0" spc="0" dirty="0">
                <a:solidFill>
                  <a:srgbClr val="000000"/>
                </a:solidFill>
                <a:effectLst/>
                <a:latin typeface="+mn-ea"/>
              </a:rPr>
              <a:t>, </a:t>
            </a:r>
            <a:r>
              <a:rPr lang="en-US" altLang="ko-KR" kern="0" dirty="0">
                <a:solidFill>
                  <a:srgbClr val="000000"/>
                </a:solidFill>
                <a:latin typeface="+mn-ea"/>
              </a:rPr>
              <a:t>SASB</a:t>
            </a:r>
            <a:r>
              <a:rPr lang="ko-KR" altLang="en-US" kern="0" dirty="0">
                <a:solidFill>
                  <a:srgbClr val="000000"/>
                </a:solidFill>
                <a:latin typeface="+mn-ea"/>
              </a:rPr>
              <a:t> 번역본 공개</a:t>
            </a:r>
            <a:endParaRPr lang="en-US" altLang="ko-KR" sz="1800" kern="0" spc="0" dirty="0">
              <a:solidFill>
                <a:srgbClr val="000000"/>
              </a:solidFill>
              <a:effectLst/>
              <a:latin typeface="+mn-ea"/>
            </a:endParaRPr>
          </a:p>
          <a:p>
            <a:pPr marL="285750" marR="0" indent="-285750" algn="just" fontAlgn="base" latinLnBrk="1">
              <a:lnSpc>
                <a:spcPct val="180000"/>
              </a:lnSpc>
              <a:spcBef>
                <a:spcPts val="0"/>
              </a:spcBef>
              <a:spcAft>
                <a:spcPts val="0"/>
              </a:spcAft>
              <a:buFont typeface="Arial" panose="020B0604020202020204" pitchFamily="34" charset="0"/>
              <a:buChar char="•"/>
            </a:pPr>
            <a:r>
              <a:rPr lang="en-US" altLang="ko-KR" sz="1800" kern="0" spc="0" dirty="0">
                <a:solidFill>
                  <a:srgbClr val="000000"/>
                </a:solidFill>
                <a:effectLst/>
                <a:latin typeface="+mn-ea"/>
              </a:rPr>
              <a:t>2022</a:t>
            </a:r>
            <a:r>
              <a:rPr lang="ko-KR" altLang="en-US" sz="1800" kern="0" spc="0" dirty="0">
                <a:solidFill>
                  <a:srgbClr val="000000"/>
                </a:solidFill>
                <a:effectLst/>
                <a:latin typeface="+mn-ea"/>
              </a:rPr>
              <a:t>년 </a:t>
            </a:r>
            <a:r>
              <a:rPr lang="en-US" altLang="ko-KR" sz="1800" kern="0" spc="0" dirty="0">
                <a:solidFill>
                  <a:srgbClr val="000000"/>
                </a:solidFill>
                <a:effectLst/>
                <a:latin typeface="+mn-ea"/>
              </a:rPr>
              <a:t>12</a:t>
            </a:r>
            <a:r>
              <a:rPr lang="ko-KR" altLang="en-US" sz="1800" kern="0" spc="0" dirty="0">
                <a:solidFill>
                  <a:srgbClr val="000000"/>
                </a:solidFill>
                <a:effectLst/>
                <a:latin typeface="+mn-ea"/>
              </a:rPr>
              <a:t>월 </a:t>
            </a:r>
            <a:r>
              <a:rPr lang="ko-KR" altLang="en-US" kern="0" dirty="0">
                <a:solidFill>
                  <a:srgbClr val="000000"/>
                </a:solidFill>
                <a:latin typeface="+mn-ea"/>
              </a:rPr>
              <a:t>한국회계기준원</a:t>
            </a:r>
            <a:r>
              <a:rPr lang="en-US" altLang="ko-KR" kern="0" dirty="0">
                <a:solidFill>
                  <a:srgbClr val="000000"/>
                </a:solidFill>
                <a:latin typeface="+mn-ea"/>
              </a:rPr>
              <a:t>(KASB)</a:t>
            </a:r>
            <a:r>
              <a:rPr lang="ko-KR" altLang="en-US" kern="0" dirty="0">
                <a:solidFill>
                  <a:srgbClr val="000000"/>
                </a:solidFill>
                <a:latin typeface="+mn-ea"/>
              </a:rPr>
              <a:t> 내에</a:t>
            </a:r>
            <a:r>
              <a:rPr lang="en-US" altLang="ko-KR" kern="0" dirty="0">
                <a:solidFill>
                  <a:srgbClr val="000000"/>
                </a:solidFill>
                <a:latin typeface="+mn-ea"/>
              </a:rPr>
              <a:t> </a:t>
            </a:r>
            <a:r>
              <a:rPr lang="ko-KR" altLang="en-US" kern="0" dirty="0" err="1">
                <a:solidFill>
                  <a:srgbClr val="000000"/>
                </a:solidFill>
                <a:latin typeface="+mn-ea"/>
              </a:rPr>
              <a:t>한국</a:t>
            </a:r>
            <a:r>
              <a:rPr lang="ko-KR" altLang="en-US" sz="1800" kern="0" spc="0" dirty="0" err="1">
                <a:solidFill>
                  <a:srgbClr val="000000"/>
                </a:solidFill>
                <a:effectLst/>
                <a:latin typeface="+mn-ea"/>
              </a:rPr>
              <a:t>지속가능성기준위원회</a:t>
            </a:r>
            <a:r>
              <a:rPr lang="en-US" altLang="ko-KR" sz="1800" kern="0" spc="0" dirty="0">
                <a:solidFill>
                  <a:srgbClr val="000000"/>
                </a:solidFill>
                <a:effectLst/>
                <a:latin typeface="+mn-ea"/>
              </a:rPr>
              <a:t>(KSSB)</a:t>
            </a:r>
            <a:r>
              <a:rPr lang="ko-KR" altLang="en-US" sz="1800" kern="0" spc="0" dirty="0">
                <a:solidFill>
                  <a:srgbClr val="000000"/>
                </a:solidFill>
                <a:effectLst/>
                <a:latin typeface="+mn-ea"/>
              </a:rPr>
              <a:t> 설립</a:t>
            </a:r>
            <a:r>
              <a:rPr lang="en-US" altLang="ko-KR" sz="1800" kern="0" spc="0" dirty="0">
                <a:solidFill>
                  <a:srgbClr val="000000"/>
                </a:solidFill>
                <a:effectLst/>
                <a:latin typeface="+mn-ea"/>
              </a:rPr>
              <a:t> </a:t>
            </a:r>
          </a:p>
        </p:txBody>
      </p:sp>
      <p:graphicFrame>
        <p:nvGraphicFramePr>
          <p:cNvPr id="5" name="표 4">
            <a:extLst>
              <a:ext uri="{FF2B5EF4-FFF2-40B4-BE49-F238E27FC236}">
                <a16:creationId xmlns:a16="http://schemas.microsoft.com/office/drawing/2014/main" id="{FD7F3B0A-AC5B-F324-7575-26E0D9CC5DE6}"/>
              </a:ext>
            </a:extLst>
          </p:cNvPr>
          <p:cNvGraphicFramePr>
            <a:graphicFrameLocks noGrp="1"/>
          </p:cNvGraphicFramePr>
          <p:nvPr/>
        </p:nvGraphicFramePr>
        <p:xfrm>
          <a:off x="959663" y="2873387"/>
          <a:ext cx="9877838" cy="2365418"/>
        </p:xfrm>
        <a:graphic>
          <a:graphicData uri="http://schemas.openxmlformats.org/drawingml/2006/table">
            <a:tbl>
              <a:tblPr/>
              <a:tblGrid>
                <a:gridCol w="1220409">
                  <a:extLst>
                    <a:ext uri="{9D8B030D-6E8A-4147-A177-3AD203B41FA5}">
                      <a16:colId xmlns:a16="http://schemas.microsoft.com/office/drawing/2014/main" val="517572193"/>
                    </a:ext>
                  </a:extLst>
                </a:gridCol>
                <a:gridCol w="1220409">
                  <a:extLst>
                    <a:ext uri="{9D8B030D-6E8A-4147-A177-3AD203B41FA5}">
                      <a16:colId xmlns:a16="http://schemas.microsoft.com/office/drawing/2014/main" val="2516147653"/>
                    </a:ext>
                  </a:extLst>
                </a:gridCol>
                <a:gridCol w="2803127">
                  <a:extLst>
                    <a:ext uri="{9D8B030D-6E8A-4147-A177-3AD203B41FA5}">
                      <a16:colId xmlns:a16="http://schemas.microsoft.com/office/drawing/2014/main" val="3669623979"/>
                    </a:ext>
                  </a:extLst>
                </a:gridCol>
                <a:gridCol w="4633893">
                  <a:extLst>
                    <a:ext uri="{9D8B030D-6E8A-4147-A177-3AD203B41FA5}">
                      <a16:colId xmlns:a16="http://schemas.microsoft.com/office/drawing/2014/main" val="2600262376"/>
                    </a:ext>
                  </a:extLst>
                </a:gridCol>
              </a:tblGrid>
              <a:tr h="309324">
                <a:tc gridSpan="2">
                  <a:txBody>
                    <a:bodyPr/>
                    <a:lstStyle/>
                    <a:p>
                      <a:pPr algn="ctr" fontAlgn="ctr" latinLnBrk="0"/>
                      <a:r>
                        <a:rPr lang="ko-KR" altLang="en-US" sz="1400" b="1" dirty="0">
                          <a:effectLst/>
                          <a:latin typeface="굴림" panose="020B0600000101010101" pitchFamily="50" charset="-127"/>
                          <a:ea typeface="굴림" panose="020B0600000101010101" pitchFamily="50" charset="-127"/>
                        </a:rPr>
                        <a:t>구분</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a:noFill/>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pPr latinLnBrk="1"/>
                      <a:endParaRPr lang="ko-KR" altLang="en-US"/>
                    </a:p>
                  </a:txBody>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이름</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latinLnBrk="0"/>
                      <a:r>
                        <a:rPr lang="ko-KR" altLang="en-US" sz="1400" b="1" dirty="0">
                          <a:effectLst/>
                          <a:latin typeface="굴림" panose="020B0600000101010101" pitchFamily="50" charset="-127"/>
                          <a:ea typeface="굴림" panose="020B0600000101010101" pitchFamily="50" charset="-127"/>
                        </a:rPr>
                        <a:t>소속 및 現 직급</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720940551"/>
                  </a:ext>
                </a:extLst>
              </a:tr>
              <a:tr h="309324">
                <a:tc gridSpan="2">
                  <a:txBody>
                    <a:bodyPr/>
                    <a:lstStyle/>
                    <a:p>
                      <a:pPr algn="ctr" fontAlgn="ctr" latinLnBrk="0"/>
                      <a:r>
                        <a:rPr lang="ko-KR" altLang="en-US" sz="1400">
                          <a:effectLst/>
                          <a:latin typeface="굴림" panose="020B0600000101010101" pitchFamily="50" charset="-127"/>
                          <a:ea typeface="굴림" panose="020B0600000101010101" pitchFamily="50" charset="-127"/>
                        </a:rPr>
                        <a:t>위원장</a:t>
                      </a:r>
                    </a:p>
                  </a:txBody>
                  <a:tcPr marL="57150" marR="57150" marT="9525" marB="9525" anchor="ctr">
                    <a:lnL>
                      <a:noFill/>
                    </a:lnL>
                    <a:lnR w="9525"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pPr latinLnBrk="1"/>
                      <a:endParaRPr lang="ko-KR" altLang="en-US"/>
                    </a:p>
                  </a:txBody>
                  <a:tcPr/>
                </a:tc>
                <a:tc>
                  <a:txBody>
                    <a:bodyPr/>
                    <a:lstStyle/>
                    <a:p>
                      <a:pPr algn="ctr" fontAlgn="ctr" latinLnBrk="0"/>
                      <a:r>
                        <a:rPr lang="ko-KR" altLang="en-US" sz="1400" b="1" dirty="0" err="1">
                          <a:effectLst/>
                          <a:latin typeface="굴림" panose="020B0600000101010101" pitchFamily="50" charset="-127"/>
                          <a:ea typeface="굴림" panose="020B0600000101010101" pitchFamily="50" charset="-127"/>
                        </a:rPr>
                        <a:t>김의형</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a:effectLst/>
                          <a:latin typeface="굴림" panose="020B0600000101010101" pitchFamily="50" charset="-127"/>
                          <a:ea typeface="굴림" panose="020B0600000101010101" pitchFamily="50" charset="-127"/>
                        </a:rPr>
                        <a:t>한국회계기준원 원장</a:t>
                      </a:r>
                    </a:p>
                  </a:txBody>
                  <a:tcPr marL="57150" marR="57150" marT="9525" marB="9525" anchor="ctr">
                    <a:lnL w="9525"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163952"/>
                  </a:ext>
                </a:extLst>
              </a:tr>
              <a:tr h="309324">
                <a:tc gridSpan="2">
                  <a:txBody>
                    <a:bodyPr/>
                    <a:lstStyle/>
                    <a:p>
                      <a:pPr algn="ctr" fontAlgn="ctr" latinLnBrk="0"/>
                      <a:r>
                        <a:rPr lang="ko-KR" altLang="en-US" sz="1400">
                          <a:effectLst/>
                          <a:latin typeface="굴림" panose="020B0600000101010101" pitchFamily="50" charset="-127"/>
                          <a:ea typeface="굴림" panose="020B0600000101010101" pitchFamily="50" charset="-127"/>
                        </a:rPr>
                        <a:t>상임위원</a:t>
                      </a:r>
                    </a:p>
                  </a:txBody>
                  <a:tcPr marL="57150" marR="57150" marT="9525" marB="9525" anchor="ctr">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pPr latinLnBrk="1"/>
                      <a:endParaRPr lang="ko-KR" altLang="en-US"/>
                    </a:p>
                  </a:txBody>
                  <a:tcPr/>
                </a:tc>
                <a:tc>
                  <a:txBody>
                    <a:bodyPr/>
                    <a:lstStyle/>
                    <a:p>
                      <a:pPr algn="ctr" fontAlgn="ctr" latinLnBrk="0"/>
                      <a:r>
                        <a:rPr lang="ko-KR" altLang="en-US" sz="1400" b="1" dirty="0">
                          <a:effectLst/>
                          <a:latin typeface="굴림" panose="020B0600000101010101" pitchFamily="50" charset="-127"/>
                          <a:ea typeface="굴림" panose="020B0600000101010101" pitchFamily="50" charset="-127"/>
                        </a:rPr>
                        <a:t>박세환</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한국회계기준원 상임위원</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7671439"/>
                  </a:ext>
                </a:extLst>
              </a:tr>
              <a:tr h="309324">
                <a:tc rowSpan="5">
                  <a:txBody>
                    <a:bodyPr/>
                    <a:lstStyle/>
                    <a:p>
                      <a:pPr algn="ctr" fontAlgn="ctr" latinLnBrk="0"/>
                      <a:r>
                        <a:rPr lang="ko-KR" altLang="en-US" sz="1400">
                          <a:effectLst/>
                          <a:latin typeface="굴림" panose="020B0600000101010101" pitchFamily="50" charset="-127"/>
                          <a:ea typeface="굴림" panose="020B0600000101010101" pitchFamily="50" charset="-127"/>
                        </a:rPr>
                        <a:t>비상임위원</a:t>
                      </a:r>
                    </a:p>
                  </a:txBody>
                  <a:tcPr marL="57150" marR="57150" marT="9525" marB="9525" anchor="ctr">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3">
                  <a:txBody>
                    <a:bodyPr/>
                    <a:lstStyle/>
                    <a:p>
                      <a:pPr algn="ctr" fontAlgn="ctr" latinLnBrk="0"/>
                      <a:r>
                        <a:rPr lang="ko-KR" altLang="en-US" sz="1400">
                          <a:effectLst/>
                          <a:latin typeface="굴림" panose="020B0600000101010101" pitchFamily="50" charset="-127"/>
                          <a:ea typeface="굴림" panose="020B0600000101010101" pitchFamily="50" charset="-127"/>
                        </a:rPr>
                        <a:t>당연직</a:t>
                      </a: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우태희</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대한상공회의소 상근부회장</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0162365"/>
                  </a:ext>
                </a:extLst>
              </a:tr>
              <a:tr h="3093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임재준</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한국거래소 부이사장</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8183811"/>
                  </a:ext>
                </a:extLst>
              </a:tr>
              <a:tr h="3093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이병래</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한국공인회계사회 부회장</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964943"/>
                  </a:ext>
                </a:extLst>
              </a:tr>
              <a:tr h="254737">
                <a:tc vMerge="1">
                  <a:txBody>
                    <a:bodyPr/>
                    <a:lstStyle/>
                    <a:p>
                      <a:pPr latinLnBrk="1"/>
                      <a:endParaRPr lang="ko-KR" altLang="en-US"/>
                    </a:p>
                  </a:txBody>
                  <a:tcPr/>
                </a:tc>
                <a:tc>
                  <a:txBody>
                    <a:bodyPr/>
                    <a:lstStyle/>
                    <a:p>
                      <a:pPr algn="ctr" fontAlgn="ctr" latinLnBrk="0"/>
                      <a:r>
                        <a:rPr lang="ko-KR" altLang="en-US" sz="1400" dirty="0" err="1">
                          <a:effectLst/>
                          <a:latin typeface="굴림" panose="020B0600000101010101" pitchFamily="50" charset="-127"/>
                          <a:ea typeface="굴림" panose="020B0600000101010101" pitchFamily="50" charset="-127"/>
                        </a:rPr>
                        <a:t>금융위</a:t>
                      </a:r>
                      <a:r>
                        <a:rPr lang="ko-KR" altLang="en-US" sz="1400" dirty="0">
                          <a:effectLst/>
                          <a:latin typeface="굴림" panose="020B0600000101010101" pitchFamily="50" charset="-127"/>
                          <a:ea typeface="굴림" panose="020B0600000101010101" pitchFamily="50" charset="-127"/>
                        </a:rPr>
                        <a:t> 추천</a:t>
                      </a: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백복현</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서울대학교 경영대학 교수</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8348221"/>
                  </a:ext>
                </a:extLst>
              </a:tr>
              <a:tr h="254737">
                <a:tc vMerge="1">
                  <a:txBody>
                    <a:bodyPr/>
                    <a:lstStyle/>
                    <a:p>
                      <a:pPr latinLnBrk="1"/>
                      <a:endParaRPr lang="ko-KR" altLang="en-US"/>
                    </a:p>
                  </a:txBody>
                  <a:tcPr/>
                </a:tc>
                <a:tc>
                  <a:txBody>
                    <a:bodyPr/>
                    <a:lstStyle/>
                    <a:p>
                      <a:pPr algn="ctr" fontAlgn="ctr" latinLnBrk="0"/>
                      <a:r>
                        <a:rPr lang="ko-KR" altLang="en-US" sz="1400">
                          <a:effectLst/>
                          <a:latin typeface="굴림" panose="020B0600000101010101" pitchFamily="50" charset="-127"/>
                          <a:ea typeface="굴림" panose="020B0600000101010101" pitchFamily="50" charset="-127"/>
                        </a:rPr>
                        <a:t>금감원 추천</a:t>
                      </a: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조윤남</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a:t>
                      </a:r>
                      <a:r>
                        <a:rPr lang="en-US" altLang="ko-KR" sz="1400" dirty="0">
                          <a:effectLst/>
                          <a:latin typeface="굴림" panose="020B0600000101010101" pitchFamily="50" charset="-127"/>
                          <a:ea typeface="굴림" panose="020B0600000101010101" pitchFamily="50" charset="-127"/>
                        </a:rPr>
                        <a:t>ESG</a:t>
                      </a:r>
                      <a:r>
                        <a:rPr lang="ko-KR" altLang="en-US" sz="1400" dirty="0">
                          <a:effectLst/>
                          <a:latin typeface="굴림" panose="020B0600000101010101" pitchFamily="50" charset="-127"/>
                          <a:ea typeface="굴림" panose="020B0600000101010101" pitchFamily="50" charset="-127"/>
                        </a:rPr>
                        <a:t>연구소 대표이사</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2921854"/>
                  </a:ext>
                </a:extLst>
              </a:tr>
            </a:tbl>
          </a:graphicData>
        </a:graphic>
      </p:graphicFrame>
      <p:sp>
        <p:nvSpPr>
          <p:cNvPr id="7" name="TextBox 6">
            <a:extLst>
              <a:ext uri="{FF2B5EF4-FFF2-40B4-BE49-F238E27FC236}">
                <a16:creationId xmlns:a16="http://schemas.microsoft.com/office/drawing/2014/main" id="{14C9E83F-D32C-B0A4-9869-32B0B09077DE}"/>
              </a:ext>
            </a:extLst>
          </p:cNvPr>
          <p:cNvSpPr txBox="1"/>
          <p:nvPr/>
        </p:nvSpPr>
        <p:spPr>
          <a:xfrm>
            <a:off x="9131904" y="5310723"/>
            <a:ext cx="2054684" cy="276999"/>
          </a:xfrm>
          <a:prstGeom prst="rect">
            <a:avLst/>
          </a:prstGeom>
          <a:noFill/>
        </p:spPr>
        <p:txBody>
          <a:bodyPr wrap="square" rtlCol="0">
            <a:spAutoFit/>
          </a:bodyPr>
          <a:lstStyle/>
          <a:p>
            <a:r>
              <a:rPr lang="ko-KR" altLang="en-US" sz="1200" b="1" dirty="0"/>
              <a:t>출처</a:t>
            </a:r>
            <a:r>
              <a:rPr lang="en-US" altLang="ko-KR" sz="1200" b="1" dirty="0"/>
              <a:t>: </a:t>
            </a:r>
            <a:r>
              <a:rPr lang="ko-KR" altLang="en-US" sz="1200" b="1" dirty="0"/>
              <a:t>금융위원회</a:t>
            </a:r>
            <a:r>
              <a:rPr lang="en-US" altLang="ko-KR" sz="1200" b="1" dirty="0"/>
              <a:t>(2022)</a:t>
            </a:r>
            <a:endParaRPr lang="ko-KR" altLang="en-US" dirty="0"/>
          </a:p>
        </p:txBody>
      </p:sp>
    </p:spTree>
    <p:extLst>
      <p:ext uri="{BB962C8B-B14F-4D97-AF65-F5344CB8AC3E}">
        <p14:creationId xmlns:p14="http://schemas.microsoft.com/office/powerpoint/2010/main" val="835754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5EF1B123-1DA5-4831-94FF-1ADF8A7AFF1D}"/>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72" name="자유형: 도형 71">
            <a:extLst>
              <a:ext uri="{FF2B5EF4-FFF2-40B4-BE49-F238E27FC236}">
                <a16:creationId xmlns:a16="http://schemas.microsoft.com/office/drawing/2014/main" id="{984AB1A3-452A-4F48-9472-C974ED2F05B5}"/>
              </a:ext>
            </a:extLst>
          </p:cNvPr>
          <p:cNvSpPr/>
          <p:nvPr/>
        </p:nvSpPr>
        <p:spPr>
          <a:xfrm>
            <a:off x="10828" y="6733592"/>
            <a:ext cx="12181172" cy="124408"/>
          </a:xfrm>
          <a:custGeom>
            <a:avLst/>
            <a:gdLst>
              <a:gd name="connsiteX0" fmla="*/ 147915 w 12181172"/>
              <a:gd name="connsiteY0" fmla="*/ 0 h 147915"/>
              <a:gd name="connsiteX1" fmla="*/ 12033257 w 12181172"/>
              <a:gd name="connsiteY1" fmla="*/ 0 h 147915"/>
              <a:gd name="connsiteX2" fmla="*/ 12181172 w 12181172"/>
              <a:gd name="connsiteY2" fmla="*/ 147915 h 147915"/>
              <a:gd name="connsiteX3" fmla="*/ 0 w 12181172"/>
              <a:gd name="connsiteY3" fmla="*/ 147915 h 147915"/>
            </a:gdLst>
            <a:ahLst/>
            <a:cxnLst>
              <a:cxn ang="0">
                <a:pos x="connsiteX0" y="connsiteY0"/>
              </a:cxn>
              <a:cxn ang="0">
                <a:pos x="connsiteX1" y="connsiteY1"/>
              </a:cxn>
              <a:cxn ang="0">
                <a:pos x="connsiteX2" y="connsiteY2"/>
              </a:cxn>
              <a:cxn ang="0">
                <a:pos x="connsiteX3" y="connsiteY3"/>
              </a:cxn>
            </a:cxnLst>
            <a:rect l="l" t="t" r="r" b="b"/>
            <a:pathLst>
              <a:path w="12181172" h="147915">
                <a:moveTo>
                  <a:pt x="147915" y="0"/>
                </a:moveTo>
                <a:lnTo>
                  <a:pt x="12033257" y="0"/>
                </a:lnTo>
                <a:lnTo>
                  <a:pt x="12181172" y="147915"/>
                </a:lnTo>
                <a:lnTo>
                  <a:pt x="0" y="14791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ln>
                <a:solidFill>
                  <a:schemeClr val="bg1">
                    <a:lumMod val="75000"/>
                    <a:alpha val="0"/>
                  </a:schemeClr>
                </a:solidFill>
              </a:ln>
              <a:solidFill>
                <a:schemeClr val="bg1">
                  <a:lumMod val="75000"/>
                </a:schemeClr>
              </a:solidFill>
              <a:latin typeface="Noto Sans CJK KR Regular" panose="020B0500000000000000" pitchFamily="34" charset="-127"/>
              <a:ea typeface="Noto Sans CJK KR Regular" panose="020B0500000000000000" pitchFamily="34" charset="-127"/>
            </a:endParaRPr>
          </a:p>
        </p:txBody>
      </p:sp>
      <p:grpSp>
        <p:nvGrpSpPr>
          <p:cNvPr id="91" name="그룹 90">
            <a:extLst>
              <a:ext uri="{FF2B5EF4-FFF2-40B4-BE49-F238E27FC236}">
                <a16:creationId xmlns:a16="http://schemas.microsoft.com/office/drawing/2014/main" id="{16E1B7AE-D28E-4D27-A964-CFF79BDE93AF}"/>
              </a:ext>
            </a:extLst>
          </p:cNvPr>
          <p:cNvGrpSpPr/>
          <p:nvPr/>
        </p:nvGrpSpPr>
        <p:grpSpPr>
          <a:xfrm>
            <a:off x="404018" y="230978"/>
            <a:ext cx="6020603" cy="721519"/>
            <a:chOff x="404018" y="230978"/>
            <a:chExt cx="6020603" cy="721519"/>
          </a:xfrm>
        </p:grpSpPr>
        <p:sp>
          <p:nvSpPr>
            <p:cNvPr id="11" name="TextBox 10">
              <a:extLst>
                <a:ext uri="{FF2B5EF4-FFF2-40B4-BE49-F238E27FC236}">
                  <a16:creationId xmlns:a16="http://schemas.microsoft.com/office/drawing/2014/main" id="{9C279398-287F-4845-AF40-E10DAF8858BD}"/>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90" name="그룹 89">
              <a:extLst>
                <a:ext uri="{FF2B5EF4-FFF2-40B4-BE49-F238E27FC236}">
                  <a16:creationId xmlns:a16="http://schemas.microsoft.com/office/drawing/2014/main" id="{B5E05CEE-6059-4C1D-9B11-5585D0BE781C}"/>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7F00B1A6-5C77-47FE-A0F6-49F7A9CDB687}"/>
                  </a:ext>
                </a:extLst>
              </p:cNvPr>
              <p:cNvGrpSpPr/>
              <p:nvPr/>
            </p:nvGrpSpPr>
            <p:grpSpPr>
              <a:xfrm>
                <a:off x="404018" y="230978"/>
                <a:ext cx="507432" cy="721519"/>
                <a:chOff x="404018" y="230978"/>
                <a:chExt cx="507432" cy="721519"/>
              </a:xfrm>
            </p:grpSpPr>
            <p:sp>
              <p:nvSpPr>
                <p:cNvPr id="9" name="평행 사변형 8">
                  <a:extLst>
                    <a:ext uri="{FF2B5EF4-FFF2-40B4-BE49-F238E27FC236}">
                      <a16:creationId xmlns:a16="http://schemas.microsoft.com/office/drawing/2014/main" id="{BB52A1EB-CD01-480C-A295-CE83B20AC07E}"/>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0" name="사각형: 둥근 모서리 9">
                  <a:extLst>
                    <a:ext uri="{FF2B5EF4-FFF2-40B4-BE49-F238E27FC236}">
                      <a16:creationId xmlns:a16="http://schemas.microsoft.com/office/drawing/2014/main" id="{95DB6879-CA2C-48BF-AEAA-161E9262ACF3}"/>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B08397DF-97FA-4D84-9482-E19EEA1CDF8B}"/>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44" name="슬라이드 번호 개체 틀 5">
            <a:extLst>
              <a:ext uri="{FF2B5EF4-FFF2-40B4-BE49-F238E27FC236}">
                <a16:creationId xmlns:a16="http://schemas.microsoft.com/office/drawing/2014/main" id="{ACC54964-4059-4387-AE32-4713C123F5E9}"/>
              </a:ext>
            </a:extLst>
          </p:cNvPr>
          <p:cNvSpPr>
            <a:spLocks noGrp="1"/>
          </p:cNvSpPr>
          <p:nvPr>
            <p:ph type="sldNum" sz="quarter" idx="12"/>
          </p:nvPr>
        </p:nvSpPr>
        <p:spPr>
          <a:xfrm>
            <a:off x="9072402" y="6271938"/>
            <a:ext cx="2743200" cy="365125"/>
          </a:xfrm>
        </p:spPr>
        <p:txBody>
          <a:bodyPr/>
          <a:lstStyle/>
          <a:p>
            <a:fld id="{7ADD2AED-A682-4059-B173-C76480CA5163}" type="slidenum">
              <a:rPr lang="ko-KR" altLang="en-US" sz="1000" smtClean="0">
                <a:ln>
                  <a:solidFill>
                    <a:schemeClr val="bg1">
                      <a:lumMod val="75000"/>
                      <a:alpha val="0"/>
                    </a:schemeClr>
                  </a:solidFill>
                </a:ln>
              </a:rPr>
              <a:t>10</a:t>
            </a:fld>
            <a:endParaRPr lang="ko-KR" altLang="en-US" sz="1000" dirty="0">
              <a:ln>
                <a:solidFill>
                  <a:schemeClr val="bg1">
                    <a:lumMod val="75000"/>
                    <a:alpha val="0"/>
                  </a:schemeClr>
                </a:solidFill>
              </a:ln>
            </a:endParaRPr>
          </a:p>
        </p:txBody>
      </p:sp>
      <p:sp>
        <p:nvSpPr>
          <p:cNvPr id="77" name="TextBox 76">
            <a:extLst>
              <a:ext uri="{FF2B5EF4-FFF2-40B4-BE49-F238E27FC236}">
                <a16:creationId xmlns:a16="http://schemas.microsoft.com/office/drawing/2014/main" id="{EA857184-9B24-1A76-9288-0555C703DA8E}"/>
              </a:ext>
            </a:extLst>
          </p:cNvPr>
          <p:cNvSpPr txBox="1"/>
          <p:nvPr/>
        </p:nvSpPr>
        <p:spPr>
          <a:xfrm>
            <a:off x="506782" y="1116666"/>
            <a:ext cx="11172305" cy="707886"/>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과거 지속가능성 보고서는 주로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GRI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위주로 발간</a:t>
            </a:r>
          </a:p>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COVID 19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이전까지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GRI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중심의 보고서 발간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이중중요성에 중심</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p>
        </p:txBody>
      </p:sp>
      <p:pic>
        <p:nvPicPr>
          <p:cNvPr id="5" name="그림 4">
            <a:extLst>
              <a:ext uri="{FF2B5EF4-FFF2-40B4-BE49-F238E27FC236}">
                <a16:creationId xmlns:a16="http://schemas.microsoft.com/office/drawing/2014/main" id="{71BDC675-1B54-4F2D-45BC-245206D785B0}"/>
              </a:ext>
            </a:extLst>
          </p:cNvPr>
          <p:cNvPicPr>
            <a:picLocks noChangeAspect="1"/>
          </p:cNvPicPr>
          <p:nvPr/>
        </p:nvPicPr>
        <p:blipFill>
          <a:blip r:embed="rId2"/>
          <a:stretch>
            <a:fillRect/>
          </a:stretch>
        </p:blipFill>
        <p:spPr>
          <a:xfrm>
            <a:off x="436700" y="2371984"/>
            <a:ext cx="8263700" cy="2942121"/>
          </a:xfrm>
          <a:prstGeom prst="rect">
            <a:avLst/>
          </a:prstGeom>
        </p:spPr>
      </p:pic>
      <p:pic>
        <p:nvPicPr>
          <p:cNvPr id="7" name="그림 6">
            <a:extLst>
              <a:ext uri="{FF2B5EF4-FFF2-40B4-BE49-F238E27FC236}">
                <a16:creationId xmlns:a16="http://schemas.microsoft.com/office/drawing/2014/main" id="{132DD841-1B75-3987-EB3F-A659FAFD6F2F}"/>
              </a:ext>
            </a:extLst>
          </p:cNvPr>
          <p:cNvPicPr>
            <a:picLocks noChangeAspect="1"/>
          </p:cNvPicPr>
          <p:nvPr/>
        </p:nvPicPr>
        <p:blipFill>
          <a:blip r:embed="rId3"/>
          <a:stretch>
            <a:fillRect/>
          </a:stretch>
        </p:blipFill>
        <p:spPr>
          <a:xfrm>
            <a:off x="8685160" y="2648021"/>
            <a:ext cx="2740160" cy="2541891"/>
          </a:xfrm>
          <a:prstGeom prst="rect">
            <a:avLst/>
          </a:prstGeom>
        </p:spPr>
      </p:pic>
      <p:sp>
        <p:nvSpPr>
          <p:cNvPr id="13" name="TextBox 12">
            <a:extLst>
              <a:ext uri="{FF2B5EF4-FFF2-40B4-BE49-F238E27FC236}">
                <a16:creationId xmlns:a16="http://schemas.microsoft.com/office/drawing/2014/main" id="{1FEB03DF-E89D-F273-076A-D5E5705F74FE}"/>
              </a:ext>
            </a:extLst>
          </p:cNvPr>
          <p:cNvSpPr txBox="1"/>
          <p:nvPr/>
        </p:nvSpPr>
        <p:spPr>
          <a:xfrm>
            <a:off x="8700400" y="5330821"/>
            <a:ext cx="2740160" cy="338554"/>
          </a:xfrm>
          <a:prstGeom prst="rect">
            <a:avLst/>
          </a:prstGeom>
          <a:noFill/>
        </p:spPr>
        <p:txBody>
          <a:bodyPr wrap="square" rtlCol="0">
            <a:spAutoFit/>
          </a:bodyPr>
          <a:lstStyle/>
          <a:p>
            <a:r>
              <a:rPr lang="ko-KR" altLang="en-US" sz="1400" b="1" dirty="0"/>
              <a:t>출처</a:t>
            </a:r>
            <a:r>
              <a:rPr lang="en-US" altLang="ko-KR" sz="1400" b="1" dirty="0"/>
              <a:t>: </a:t>
            </a:r>
            <a:r>
              <a:rPr lang="ko-KR" altLang="en-US" sz="1400" b="1" dirty="0"/>
              <a:t>월간공인회계사회</a:t>
            </a:r>
            <a:r>
              <a:rPr lang="en-US" altLang="ko-KR" sz="1400" b="1" dirty="0"/>
              <a:t>(2021</a:t>
            </a:r>
            <a:r>
              <a:rPr lang="en-US" altLang="ko-KR" sz="1600" dirty="0"/>
              <a:t>)</a:t>
            </a:r>
            <a:endParaRPr lang="ko-KR" altLang="en-US" sz="1600" dirty="0"/>
          </a:p>
        </p:txBody>
      </p:sp>
    </p:spTree>
    <p:extLst>
      <p:ext uri="{BB962C8B-B14F-4D97-AF65-F5344CB8AC3E}">
        <p14:creationId xmlns:p14="http://schemas.microsoft.com/office/powerpoint/2010/main" val="3550677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11</a:t>
            </a:fld>
            <a:endParaRPr lang="ko-KR" altLang="en-US"/>
          </a:p>
        </p:txBody>
      </p:sp>
      <p:graphicFrame>
        <p:nvGraphicFramePr>
          <p:cNvPr id="2" name="차트 1">
            <a:extLst>
              <a:ext uri="{FF2B5EF4-FFF2-40B4-BE49-F238E27FC236}">
                <a16:creationId xmlns:a16="http://schemas.microsoft.com/office/drawing/2014/main" id="{33A0F245-5669-5CC6-4AD0-7115CEA27902}"/>
              </a:ext>
            </a:extLst>
          </p:cNvPr>
          <p:cNvGraphicFramePr>
            <a:graphicFrameLocks/>
          </p:cNvGraphicFramePr>
          <p:nvPr>
            <p:extLst>
              <p:ext uri="{D42A27DB-BD31-4B8C-83A1-F6EECF244321}">
                <p14:modId xmlns:p14="http://schemas.microsoft.com/office/powerpoint/2010/main" val="1380587235"/>
              </p:ext>
            </p:extLst>
          </p:nvPr>
        </p:nvGraphicFramePr>
        <p:xfrm>
          <a:off x="739542" y="2671774"/>
          <a:ext cx="4360012" cy="3273718"/>
        </p:xfrm>
        <a:graphic>
          <a:graphicData uri="http://schemas.openxmlformats.org/drawingml/2006/chart">
            <c:chart xmlns:c="http://schemas.openxmlformats.org/drawingml/2006/chart" xmlns:r="http://schemas.openxmlformats.org/officeDocument/2006/relationships" r:id="rId2"/>
          </a:graphicData>
        </a:graphic>
      </p:graphicFrame>
      <p:sp>
        <p:nvSpPr>
          <p:cNvPr id="3" name="직사각형 2">
            <a:extLst>
              <a:ext uri="{FF2B5EF4-FFF2-40B4-BE49-F238E27FC236}">
                <a16:creationId xmlns:a16="http://schemas.microsoft.com/office/drawing/2014/main" id="{1321CBF3-BCD4-E9BF-B291-1EE3167BF2C2}"/>
              </a:ext>
            </a:extLst>
          </p:cNvPr>
          <p:cNvSpPr/>
          <p:nvPr/>
        </p:nvSpPr>
        <p:spPr>
          <a:xfrm>
            <a:off x="635337" y="2474382"/>
            <a:ext cx="4680284" cy="347111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aphicFrame>
        <p:nvGraphicFramePr>
          <p:cNvPr id="7" name="표 6">
            <a:extLst>
              <a:ext uri="{FF2B5EF4-FFF2-40B4-BE49-F238E27FC236}">
                <a16:creationId xmlns:a16="http://schemas.microsoft.com/office/drawing/2014/main" id="{EC42318E-E4BA-F1AB-E71C-BE19C7E9A579}"/>
              </a:ext>
            </a:extLst>
          </p:cNvPr>
          <p:cNvGraphicFramePr>
            <a:graphicFrameLocks noGrp="1"/>
          </p:cNvGraphicFramePr>
          <p:nvPr>
            <p:extLst>
              <p:ext uri="{D42A27DB-BD31-4B8C-83A1-F6EECF244321}">
                <p14:modId xmlns:p14="http://schemas.microsoft.com/office/powerpoint/2010/main" val="1638186503"/>
              </p:ext>
            </p:extLst>
          </p:nvPr>
        </p:nvGraphicFramePr>
        <p:xfrm>
          <a:off x="635337" y="6070519"/>
          <a:ext cx="4680288" cy="419100"/>
        </p:xfrm>
        <a:graphic>
          <a:graphicData uri="http://schemas.openxmlformats.org/drawingml/2006/table">
            <a:tbl>
              <a:tblPr>
                <a:tableStyleId>{073A0DAA-6AF3-43AB-8588-CEC1D06C72B9}</a:tableStyleId>
              </a:tblPr>
              <a:tblGrid>
                <a:gridCol w="585036">
                  <a:extLst>
                    <a:ext uri="{9D8B030D-6E8A-4147-A177-3AD203B41FA5}">
                      <a16:colId xmlns:a16="http://schemas.microsoft.com/office/drawing/2014/main" val="3536893179"/>
                    </a:ext>
                  </a:extLst>
                </a:gridCol>
                <a:gridCol w="585036">
                  <a:extLst>
                    <a:ext uri="{9D8B030D-6E8A-4147-A177-3AD203B41FA5}">
                      <a16:colId xmlns:a16="http://schemas.microsoft.com/office/drawing/2014/main" val="2516689590"/>
                    </a:ext>
                  </a:extLst>
                </a:gridCol>
                <a:gridCol w="585036">
                  <a:extLst>
                    <a:ext uri="{9D8B030D-6E8A-4147-A177-3AD203B41FA5}">
                      <a16:colId xmlns:a16="http://schemas.microsoft.com/office/drawing/2014/main" val="2110317163"/>
                    </a:ext>
                  </a:extLst>
                </a:gridCol>
                <a:gridCol w="585036">
                  <a:extLst>
                    <a:ext uri="{9D8B030D-6E8A-4147-A177-3AD203B41FA5}">
                      <a16:colId xmlns:a16="http://schemas.microsoft.com/office/drawing/2014/main" val="4144855516"/>
                    </a:ext>
                  </a:extLst>
                </a:gridCol>
                <a:gridCol w="585036">
                  <a:extLst>
                    <a:ext uri="{9D8B030D-6E8A-4147-A177-3AD203B41FA5}">
                      <a16:colId xmlns:a16="http://schemas.microsoft.com/office/drawing/2014/main" val="808207185"/>
                    </a:ext>
                  </a:extLst>
                </a:gridCol>
                <a:gridCol w="585036">
                  <a:extLst>
                    <a:ext uri="{9D8B030D-6E8A-4147-A177-3AD203B41FA5}">
                      <a16:colId xmlns:a16="http://schemas.microsoft.com/office/drawing/2014/main" val="351069923"/>
                    </a:ext>
                  </a:extLst>
                </a:gridCol>
                <a:gridCol w="585036">
                  <a:extLst>
                    <a:ext uri="{9D8B030D-6E8A-4147-A177-3AD203B41FA5}">
                      <a16:colId xmlns:a16="http://schemas.microsoft.com/office/drawing/2014/main" val="3778739513"/>
                    </a:ext>
                  </a:extLst>
                </a:gridCol>
                <a:gridCol w="585036">
                  <a:extLst>
                    <a:ext uri="{9D8B030D-6E8A-4147-A177-3AD203B41FA5}">
                      <a16:colId xmlns:a16="http://schemas.microsoft.com/office/drawing/2014/main" val="3694043950"/>
                    </a:ext>
                  </a:extLst>
                </a:gridCol>
              </a:tblGrid>
              <a:tr h="209550">
                <a:tc>
                  <a:txBody>
                    <a:bodyPr/>
                    <a:lstStyle/>
                    <a:p>
                      <a:pPr algn="ctr" fontAlgn="ctr"/>
                      <a:r>
                        <a:rPr lang="ko-KR" altLang="en-US" sz="1100" b="1" u="none" strike="noStrike" dirty="0">
                          <a:effectLst/>
                        </a:rPr>
                        <a:t>발행연도</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2016</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2017</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2018</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2019</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2020</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2021</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2022</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extLst>
                  <a:ext uri="{0D108BD9-81ED-4DB2-BD59-A6C34878D82A}">
                    <a16:rowId xmlns:a16="http://schemas.microsoft.com/office/drawing/2014/main" val="3450082683"/>
                  </a:ext>
                </a:extLst>
              </a:tr>
              <a:tr h="209550">
                <a:tc>
                  <a:txBody>
                    <a:bodyPr/>
                    <a:lstStyle/>
                    <a:p>
                      <a:pPr algn="ctr" fontAlgn="ctr"/>
                      <a:r>
                        <a:rPr lang="ko-KR" altLang="en-US" sz="1100" b="1" u="none" strike="noStrike" dirty="0" err="1">
                          <a:effectLst/>
                        </a:rPr>
                        <a:t>기업수</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125</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130</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135</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134</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143</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179</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247</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extLst>
                  <a:ext uri="{0D108BD9-81ED-4DB2-BD59-A6C34878D82A}">
                    <a16:rowId xmlns:a16="http://schemas.microsoft.com/office/drawing/2014/main" val="1938347175"/>
                  </a:ext>
                </a:extLst>
              </a:tr>
            </a:tbl>
          </a:graphicData>
        </a:graphic>
      </p:graphicFrame>
      <p:graphicFrame>
        <p:nvGraphicFramePr>
          <p:cNvPr id="17" name="차트 16">
            <a:extLst>
              <a:ext uri="{FF2B5EF4-FFF2-40B4-BE49-F238E27FC236}">
                <a16:creationId xmlns:a16="http://schemas.microsoft.com/office/drawing/2014/main" id="{BFBA9707-051D-6061-27A1-126D68D135F3}"/>
              </a:ext>
            </a:extLst>
          </p:cNvPr>
          <p:cNvGraphicFramePr>
            <a:graphicFrameLocks/>
          </p:cNvGraphicFramePr>
          <p:nvPr>
            <p:extLst>
              <p:ext uri="{D42A27DB-BD31-4B8C-83A1-F6EECF244321}">
                <p14:modId xmlns:p14="http://schemas.microsoft.com/office/powerpoint/2010/main" val="2064874332"/>
              </p:ext>
            </p:extLst>
          </p:nvPr>
        </p:nvGraphicFramePr>
        <p:xfrm>
          <a:off x="5886187" y="2474382"/>
          <a:ext cx="4099823" cy="3512290"/>
        </p:xfrm>
        <a:graphic>
          <a:graphicData uri="http://schemas.openxmlformats.org/drawingml/2006/chart">
            <c:chart xmlns:c="http://schemas.openxmlformats.org/drawingml/2006/chart" xmlns:r="http://schemas.openxmlformats.org/officeDocument/2006/relationships" r:id="rId3"/>
          </a:graphicData>
        </a:graphic>
      </p:graphicFrame>
      <p:sp>
        <p:nvSpPr>
          <p:cNvPr id="18" name="직사각형 17">
            <a:extLst>
              <a:ext uri="{FF2B5EF4-FFF2-40B4-BE49-F238E27FC236}">
                <a16:creationId xmlns:a16="http://schemas.microsoft.com/office/drawing/2014/main" id="{9387484A-7F28-E8C1-B3DF-8BFF53CD04F6}"/>
              </a:ext>
            </a:extLst>
          </p:cNvPr>
          <p:cNvSpPr/>
          <p:nvPr/>
        </p:nvSpPr>
        <p:spPr>
          <a:xfrm>
            <a:off x="5595957" y="2474382"/>
            <a:ext cx="4680284" cy="347111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aphicFrame>
        <p:nvGraphicFramePr>
          <p:cNvPr id="19" name="표 18">
            <a:extLst>
              <a:ext uri="{FF2B5EF4-FFF2-40B4-BE49-F238E27FC236}">
                <a16:creationId xmlns:a16="http://schemas.microsoft.com/office/drawing/2014/main" id="{00520A45-2F43-2DB9-516F-93A872159A3C}"/>
              </a:ext>
            </a:extLst>
          </p:cNvPr>
          <p:cNvGraphicFramePr>
            <a:graphicFrameLocks noGrp="1"/>
          </p:cNvGraphicFramePr>
          <p:nvPr>
            <p:extLst>
              <p:ext uri="{D42A27DB-BD31-4B8C-83A1-F6EECF244321}">
                <p14:modId xmlns:p14="http://schemas.microsoft.com/office/powerpoint/2010/main" val="1203641123"/>
              </p:ext>
            </p:extLst>
          </p:nvPr>
        </p:nvGraphicFramePr>
        <p:xfrm>
          <a:off x="5595957" y="6070519"/>
          <a:ext cx="2925180" cy="419100"/>
        </p:xfrm>
        <a:graphic>
          <a:graphicData uri="http://schemas.openxmlformats.org/drawingml/2006/table">
            <a:tbl>
              <a:tblPr>
                <a:tableStyleId>{073A0DAA-6AF3-43AB-8588-CEC1D06C72B9}</a:tableStyleId>
              </a:tblPr>
              <a:tblGrid>
                <a:gridCol w="585036">
                  <a:extLst>
                    <a:ext uri="{9D8B030D-6E8A-4147-A177-3AD203B41FA5}">
                      <a16:colId xmlns:a16="http://schemas.microsoft.com/office/drawing/2014/main" val="3536893179"/>
                    </a:ext>
                  </a:extLst>
                </a:gridCol>
                <a:gridCol w="585036">
                  <a:extLst>
                    <a:ext uri="{9D8B030D-6E8A-4147-A177-3AD203B41FA5}">
                      <a16:colId xmlns:a16="http://schemas.microsoft.com/office/drawing/2014/main" val="4144855516"/>
                    </a:ext>
                  </a:extLst>
                </a:gridCol>
                <a:gridCol w="585036">
                  <a:extLst>
                    <a:ext uri="{9D8B030D-6E8A-4147-A177-3AD203B41FA5}">
                      <a16:colId xmlns:a16="http://schemas.microsoft.com/office/drawing/2014/main" val="808207185"/>
                    </a:ext>
                  </a:extLst>
                </a:gridCol>
                <a:gridCol w="585036">
                  <a:extLst>
                    <a:ext uri="{9D8B030D-6E8A-4147-A177-3AD203B41FA5}">
                      <a16:colId xmlns:a16="http://schemas.microsoft.com/office/drawing/2014/main" val="351069923"/>
                    </a:ext>
                  </a:extLst>
                </a:gridCol>
                <a:gridCol w="585036">
                  <a:extLst>
                    <a:ext uri="{9D8B030D-6E8A-4147-A177-3AD203B41FA5}">
                      <a16:colId xmlns:a16="http://schemas.microsoft.com/office/drawing/2014/main" val="3778739513"/>
                    </a:ext>
                  </a:extLst>
                </a:gridCol>
              </a:tblGrid>
              <a:tr h="209550">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TCFD</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2018</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2019</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2020</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2021</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extLst>
                  <a:ext uri="{0D108BD9-81ED-4DB2-BD59-A6C34878D82A}">
                    <a16:rowId xmlns:a16="http://schemas.microsoft.com/office/drawing/2014/main" val="3450082683"/>
                  </a:ext>
                </a:extLst>
              </a:tr>
              <a:tr h="209550">
                <a:tc>
                  <a:txBody>
                    <a:bodyPr/>
                    <a:lstStyle/>
                    <a:p>
                      <a:pPr algn="ctr" fontAlgn="ctr"/>
                      <a:r>
                        <a:rPr lang="ko-KR" altLang="en-US" sz="1100" b="1" u="none" strike="noStrike" dirty="0" err="1">
                          <a:effectLst/>
                        </a:rPr>
                        <a:t>기업수</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3</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15</a:t>
                      </a:r>
                    </a:p>
                  </a:txBody>
                  <a:tcPr marL="9525" marR="9525" marT="9525" marB="0" anchor="ctr"/>
                </a:tc>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20</a:t>
                      </a:r>
                    </a:p>
                  </a:txBody>
                  <a:tcPr marL="9525" marR="9525" marT="9525" marB="0" anchor="ctr"/>
                </a:tc>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99</a:t>
                      </a:r>
                    </a:p>
                  </a:txBody>
                  <a:tcPr marL="9525" marR="9525" marT="9525" marB="0" anchor="ctr"/>
                </a:tc>
                <a:extLst>
                  <a:ext uri="{0D108BD9-81ED-4DB2-BD59-A6C34878D82A}">
                    <a16:rowId xmlns:a16="http://schemas.microsoft.com/office/drawing/2014/main" val="1938347175"/>
                  </a:ext>
                </a:extLst>
              </a:tr>
            </a:tbl>
          </a:graphicData>
        </a:graphic>
      </p:graphicFrame>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1" name="TextBox 20">
            <a:extLst>
              <a:ext uri="{FF2B5EF4-FFF2-40B4-BE49-F238E27FC236}">
                <a16:creationId xmlns:a16="http://schemas.microsoft.com/office/drawing/2014/main" id="{B2FD1171-BEF1-B3D1-C161-A981A308A1C9}"/>
              </a:ext>
            </a:extLst>
          </p:cNvPr>
          <p:cNvSpPr txBox="1"/>
          <p:nvPr/>
        </p:nvSpPr>
        <p:spPr>
          <a:xfrm>
            <a:off x="506782" y="1116666"/>
            <a:ext cx="11172305" cy="707886"/>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과거 지속가능성 보고서는 주로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GRI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위주로 발간</a:t>
            </a:r>
          </a:p>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COVID 19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이전까지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GRI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중심의 보고서 발간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이중중요성에 중심</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p>
        </p:txBody>
      </p:sp>
      <p:sp>
        <p:nvSpPr>
          <p:cNvPr id="22" name="TextBox 21">
            <a:extLst>
              <a:ext uri="{FF2B5EF4-FFF2-40B4-BE49-F238E27FC236}">
                <a16:creationId xmlns:a16="http://schemas.microsoft.com/office/drawing/2014/main" id="{80123125-6475-5E54-E04B-7AEF4BCD1B08}"/>
              </a:ext>
            </a:extLst>
          </p:cNvPr>
          <p:cNvSpPr txBox="1"/>
          <p:nvPr/>
        </p:nvSpPr>
        <p:spPr>
          <a:xfrm>
            <a:off x="739542" y="2022953"/>
            <a:ext cx="3970244" cy="369332"/>
          </a:xfrm>
          <a:prstGeom prst="rect">
            <a:avLst/>
          </a:prstGeom>
          <a:noFill/>
        </p:spPr>
        <p:txBody>
          <a:bodyPr wrap="square" rtlCol="0">
            <a:spAutoFit/>
          </a:bodyPr>
          <a:lstStyle/>
          <a:p>
            <a:r>
              <a:rPr lang="ko-KR" altLang="en-US" b="1" u="sng" dirty="0"/>
              <a:t>상장기업 지속가능성 보고서 발간 수</a:t>
            </a:r>
          </a:p>
        </p:txBody>
      </p:sp>
      <p:sp>
        <p:nvSpPr>
          <p:cNvPr id="23" name="TextBox 22">
            <a:extLst>
              <a:ext uri="{FF2B5EF4-FFF2-40B4-BE49-F238E27FC236}">
                <a16:creationId xmlns:a16="http://schemas.microsoft.com/office/drawing/2014/main" id="{BD28F45D-9DAF-A111-FF6B-786FFEF58809}"/>
              </a:ext>
            </a:extLst>
          </p:cNvPr>
          <p:cNvSpPr txBox="1"/>
          <p:nvPr/>
        </p:nvSpPr>
        <p:spPr>
          <a:xfrm>
            <a:off x="6195234" y="2021203"/>
            <a:ext cx="3970244" cy="369332"/>
          </a:xfrm>
          <a:prstGeom prst="rect">
            <a:avLst/>
          </a:prstGeom>
          <a:noFill/>
        </p:spPr>
        <p:txBody>
          <a:bodyPr wrap="square" rtlCol="0">
            <a:spAutoFit/>
          </a:bodyPr>
          <a:lstStyle/>
          <a:p>
            <a:r>
              <a:rPr lang="ko-KR" altLang="en-US" b="1" u="sng" dirty="0"/>
              <a:t>상장기업 </a:t>
            </a:r>
            <a:r>
              <a:rPr lang="en-US" altLang="ko-KR" b="1" u="sng" dirty="0"/>
              <a:t>TCFD </a:t>
            </a:r>
            <a:r>
              <a:rPr lang="ko-KR" altLang="en-US" b="1" u="sng" dirty="0"/>
              <a:t>기준 발간 수</a:t>
            </a:r>
          </a:p>
        </p:txBody>
      </p:sp>
    </p:spTree>
    <p:extLst>
      <p:ext uri="{BB962C8B-B14F-4D97-AF65-F5344CB8AC3E}">
        <p14:creationId xmlns:p14="http://schemas.microsoft.com/office/powerpoint/2010/main" val="3444809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12</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1" name="TextBox 20">
            <a:extLst>
              <a:ext uri="{FF2B5EF4-FFF2-40B4-BE49-F238E27FC236}">
                <a16:creationId xmlns:a16="http://schemas.microsoft.com/office/drawing/2014/main" id="{B2FD1171-BEF1-B3D1-C161-A981A308A1C9}"/>
              </a:ext>
            </a:extLst>
          </p:cNvPr>
          <p:cNvSpPr txBox="1"/>
          <p:nvPr/>
        </p:nvSpPr>
        <p:spPr>
          <a:xfrm>
            <a:off x="237472" y="1125542"/>
            <a:ext cx="11172305"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KCGS(ESG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기준원</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구</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한국 기업지배구조원</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GRI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기준의 평가지표</a:t>
            </a:r>
          </a:p>
        </p:txBody>
      </p:sp>
      <p:graphicFrame>
        <p:nvGraphicFramePr>
          <p:cNvPr id="12" name="표 11">
            <a:extLst>
              <a:ext uri="{FF2B5EF4-FFF2-40B4-BE49-F238E27FC236}">
                <a16:creationId xmlns:a16="http://schemas.microsoft.com/office/drawing/2014/main" id="{A9EF2593-0E99-212C-989F-9259FFF8F4EF}"/>
              </a:ext>
            </a:extLst>
          </p:cNvPr>
          <p:cNvGraphicFramePr>
            <a:graphicFrameLocks noGrp="1"/>
          </p:cNvGraphicFramePr>
          <p:nvPr>
            <p:extLst>
              <p:ext uri="{D42A27DB-BD31-4B8C-83A1-F6EECF244321}">
                <p14:modId xmlns:p14="http://schemas.microsoft.com/office/powerpoint/2010/main" val="1343738468"/>
              </p:ext>
            </p:extLst>
          </p:nvPr>
        </p:nvGraphicFramePr>
        <p:xfrm>
          <a:off x="314128" y="2056195"/>
          <a:ext cx="3105477" cy="4221480"/>
        </p:xfrm>
        <a:graphic>
          <a:graphicData uri="http://schemas.openxmlformats.org/drawingml/2006/table">
            <a:tbl>
              <a:tblPr firstRow="1" bandRow="1">
                <a:tableStyleId>{5C22544A-7EE6-4342-B048-85BDC9FD1C3A}</a:tableStyleId>
              </a:tblPr>
              <a:tblGrid>
                <a:gridCol w="1115250">
                  <a:extLst>
                    <a:ext uri="{9D8B030D-6E8A-4147-A177-3AD203B41FA5}">
                      <a16:colId xmlns:a16="http://schemas.microsoft.com/office/drawing/2014/main" val="1211828786"/>
                    </a:ext>
                  </a:extLst>
                </a:gridCol>
                <a:gridCol w="1990227">
                  <a:extLst>
                    <a:ext uri="{9D8B030D-6E8A-4147-A177-3AD203B41FA5}">
                      <a16:colId xmlns:a16="http://schemas.microsoft.com/office/drawing/2014/main" val="4071179417"/>
                    </a:ext>
                  </a:extLst>
                </a:gridCol>
              </a:tblGrid>
              <a:tr h="232000">
                <a:tc>
                  <a:txBody>
                    <a:bodyPr/>
                    <a:lstStyle/>
                    <a:p>
                      <a:pPr algn="ctr" latinLnBrk="1"/>
                      <a:r>
                        <a:rPr lang="ko-KR" altLang="en-US" sz="1100" dirty="0" err="1">
                          <a:latin typeface="+mn-lt"/>
                        </a:rPr>
                        <a:t>대분류</a:t>
                      </a:r>
                      <a:r>
                        <a:rPr lang="ko-KR" altLang="en-US" sz="1100" dirty="0">
                          <a:latin typeface="+mn-lt"/>
                        </a:rPr>
                        <a:t> </a:t>
                      </a:r>
                    </a:p>
                  </a:txBody>
                  <a:tcPr>
                    <a:solidFill>
                      <a:schemeClr val="accent1">
                        <a:lumMod val="50000"/>
                      </a:schemeClr>
                    </a:solidFill>
                  </a:tcPr>
                </a:tc>
                <a:tc>
                  <a:txBody>
                    <a:bodyPr/>
                    <a:lstStyle/>
                    <a:p>
                      <a:pPr algn="ctr" latinLnBrk="1"/>
                      <a:r>
                        <a:rPr lang="ko-KR" altLang="en-US" sz="1100" dirty="0">
                          <a:latin typeface="+mn-lt"/>
                        </a:rPr>
                        <a:t>중분류</a:t>
                      </a:r>
                    </a:p>
                  </a:txBody>
                  <a:tcPr>
                    <a:solidFill>
                      <a:schemeClr val="accent1">
                        <a:lumMod val="50000"/>
                      </a:schemeClr>
                    </a:solidFill>
                  </a:tcPr>
                </a:tc>
                <a:extLst>
                  <a:ext uri="{0D108BD9-81ED-4DB2-BD59-A6C34878D82A}">
                    <a16:rowId xmlns:a16="http://schemas.microsoft.com/office/drawing/2014/main" val="1534298258"/>
                  </a:ext>
                </a:extLst>
              </a:tr>
              <a:tr h="230209">
                <a:tc rowSpan="3">
                  <a:txBody>
                    <a:bodyPr/>
                    <a:lstStyle/>
                    <a:p>
                      <a:pPr latinLnBrk="1"/>
                      <a:r>
                        <a:rPr lang="en-US" altLang="ko-KR" sz="1000" dirty="0">
                          <a:latin typeface="+mn-lt"/>
                        </a:rPr>
                        <a:t>I. </a:t>
                      </a:r>
                      <a:r>
                        <a:rPr lang="ko-KR" altLang="en-US" sz="1000" dirty="0">
                          <a:latin typeface="+mn-lt"/>
                        </a:rPr>
                        <a:t> 리더십과 거버넌스</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환경경영 리더십</a:t>
                      </a:r>
                    </a:p>
                  </a:txBody>
                  <a:tcPr>
                    <a:solidFill>
                      <a:schemeClr val="bg1">
                        <a:lumMod val="95000"/>
                      </a:schemeClr>
                    </a:solidFill>
                  </a:tcPr>
                </a:tc>
                <a:extLst>
                  <a:ext uri="{0D108BD9-81ED-4DB2-BD59-A6C34878D82A}">
                    <a16:rowId xmlns:a16="http://schemas.microsoft.com/office/drawing/2014/main" val="2656870995"/>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환경경영 전략 및 목표</a:t>
                      </a:r>
                    </a:p>
                  </a:txBody>
                  <a:tcPr>
                    <a:solidFill>
                      <a:schemeClr val="bg1">
                        <a:lumMod val="95000"/>
                      </a:schemeClr>
                    </a:solidFill>
                  </a:tcPr>
                </a:tc>
                <a:extLst>
                  <a:ext uri="{0D108BD9-81ED-4DB2-BD59-A6C34878D82A}">
                    <a16:rowId xmlns:a16="http://schemas.microsoft.com/office/drawing/2014/main" val="40319030"/>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환경경영 거버넌스</a:t>
                      </a:r>
                    </a:p>
                  </a:txBody>
                  <a:tcPr>
                    <a:solidFill>
                      <a:schemeClr val="bg1">
                        <a:lumMod val="95000"/>
                      </a:schemeClr>
                    </a:solidFill>
                  </a:tcPr>
                </a:tc>
                <a:extLst>
                  <a:ext uri="{0D108BD9-81ED-4DB2-BD59-A6C34878D82A}">
                    <a16:rowId xmlns:a16="http://schemas.microsoft.com/office/drawing/2014/main" val="2640708804"/>
                  </a:ext>
                </a:extLst>
              </a:tr>
              <a:tr h="230209">
                <a:tc rowSpan="3">
                  <a:txBody>
                    <a:bodyPr/>
                    <a:lstStyle/>
                    <a:p>
                      <a:pPr algn="l" latinLnBrk="1"/>
                      <a:r>
                        <a:rPr lang="en-US" altLang="ko-KR" sz="1000" dirty="0">
                          <a:latin typeface="+mn-lt"/>
                        </a:rPr>
                        <a:t>II. </a:t>
                      </a:r>
                      <a:r>
                        <a:rPr lang="ko-KR" altLang="en-US" sz="1000" dirty="0">
                          <a:latin typeface="+mn-lt"/>
                        </a:rPr>
                        <a:t>위험관리</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환경 위험과 기회의 식별</a:t>
                      </a:r>
                      <a:r>
                        <a:rPr lang="en-US" altLang="ko-KR" sz="1000" dirty="0">
                          <a:latin typeface="+mn-lt"/>
                        </a:rPr>
                        <a:t>, </a:t>
                      </a:r>
                      <a:r>
                        <a:rPr lang="ko-KR" altLang="en-US" sz="1000" dirty="0">
                          <a:latin typeface="+mn-lt"/>
                        </a:rPr>
                        <a:t>평가 및 관리</a:t>
                      </a:r>
                    </a:p>
                  </a:txBody>
                  <a:tcPr>
                    <a:solidFill>
                      <a:schemeClr val="bg1">
                        <a:lumMod val="95000"/>
                      </a:schemeClr>
                    </a:solidFill>
                  </a:tcPr>
                </a:tc>
                <a:extLst>
                  <a:ext uri="{0D108BD9-81ED-4DB2-BD59-A6C34878D82A}">
                    <a16:rowId xmlns:a16="http://schemas.microsoft.com/office/drawing/2014/main" val="3451327190"/>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기후변화 위험 및 기회</a:t>
                      </a:r>
                    </a:p>
                  </a:txBody>
                  <a:tcPr>
                    <a:solidFill>
                      <a:schemeClr val="bg1">
                        <a:lumMod val="95000"/>
                      </a:schemeClr>
                    </a:solidFill>
                  </a:tcPr>
                </a:tc>
                <a:extLst>
                  <a:ext uri="{0D108BD9-81ED-4DB2-BD59-A6C34878D82A}">
                    <a16:rowId xmlns:a16="http://schemas.microsoft.com/office/drawing/2014/main" val="2208591968"/>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위험관리체계</a:t>
                      </a:r>
                    </a:p>
                  </a:txBody>
                  <a:tcPr>
                    <a:solidFill>
                      <a:schemeClr val="bg1">
                        <a:lumMod val="95000"/>
                      </a:schemeClr>
                    </a:solidFill>
                  </a:tcPr>
                </a:tc>
                <a:extLst>
                  <a:ext uri="{0D108BD9-81ED-4DB2-BD59-A6C34878D82A}">
                    <a16:rowId xmlns:a16="http://schemas.microsoft.com/office/drawing/2014/main" val="1022513246"/>
                  </a:ext>
                </a:extLst>
              </a:tr>
              <a:tr h="230209">
                <a:tc rowSpan="6">
                  <a:txBody>
                    <a:bodyPr/>
                    <a:lstStyle/>
                    <a:p>
                      <a:pPr latinLnBrk="1"/>
                      <a:r>
                        <a:rPr lang="en-US" altLang="ko-KR" sz="1000" dirty="0">
                          <a:latin typeface="+mn-lt"/>
                        </a:rPr>
                        <a:t>III. </a:t>
                      </a:r>
                      <a:r>
                        <a:rPr lang="ko-KR" altLang="en-US" sz="1000" dirty="0">
                          <a:latin typeface="+mn-lt"/>
                        </a:rPr>
                        <a:t>운영 및 성과</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설계</a:t>
                      </a:r>
                      <a:r>
                        <a:rPr lang="en-US" altLang="ko-KR" sz="1000" dirty="0">
                          <a:latin typeface="+mn-lt"/>
                        </a:rPr>
                        <a:t>) </a:t>
                      </a:r>
                      <a:r>
                        <a:rPr lang="ko-KR" altLang="en-US" sz="1000" dirty="0">
                          <a:latin typeface="+mn-lt"/>
                        </a:rPr>
                        <a:t>친환경</a:t>
                      </a:r>
                      <a:r>
                        <a:rPr lang="ko-KR" altLang="en-US" sz="1000" baseline="0" dirty="0">
                          <a:latin typeface="+mn-lt"/>
                        </a:rPr>
                        <a:t> 제품 및 서비스</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847384194"/>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조달</a:t>
                      </a:r>
                      <a:r>
                        <a:rPr lang="en-US" altLang="ko-KR" sz="1000" dirty="0">
                          <a:latin typeface="+mn-lt"/>
                        </a:rPr>
                        <a:t>/</a:t>
                      </a:r>
                      <a:r>
                        <a:rPr lang="ko-KR" altLang="en-US" sz="1000" dirty="0">
                          <a:latin typeface="+mn-lt"/>
                        </a:rPr>
                        <a:t>구매</a:t>
                      </a:r>
                      <a:r>
                        <a:rPr lang="en-US" altLang="ko-KR" sz="1000" dirty="0">
                          <a:latin typeface="+mn-lt"/>
                        </a:rPr>
                        <a:t>/</a:t>
                      </a:r>
                      <a:r>
                        <a:rPr lang="ko-KR" altLang="en-US" sz="1000" dirty="0">
                          <a:latin typeface="+mn-lt"/>
                        </a:rPr>
                        <a:t>유통</a:t>
                      </a:r>
                      <a:r>
                        <a:rPr lang="en-US" altLang="ko-KR" sz="1000" dirty="0">
                          <a:latin typeface="+mn-lt"/>
                        </a:rPr>
                        <a:t>) </a:t>
                      </a:r>
                      <a:r>
                        <a:rPr lang="ko-KR" altLang="en-US" sz="1000" dirty="0">
                          <a:latin typeface="+mn-lt"/>
                        </a:rPr>
                        <a:t>친환경 </a:t>
                      </a:r>
                      <a:r>
                        <a:rPr lang="ko-KR" altLang="en-US" sz="1000" dirty="0" err="1">
                          <a:latin typeface="+mn-lt"/>
                        </a:rPr>
                        <a:t>공급망</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147370853"/>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생산</a:t>
                      </a:r>
                      <a:r>
                        <a:rPr lang="en-US" altLang="ko-KR" sz="1000" dirty="0">
                          <a:latin typeface="+mn-lt"/>
                        </a:rPr>
                        <a:t>) </a:t>
                      </a:r>
                      <a:r>
                        <a:rPr lang="ko-KR" altLang="en-US" sz="1000" dirty="0">
                          <a:latin typeface="+mn-lt"/>
                        </a:rPr>
                        <a:t>친환경 사업장</a:t>
                      </a:r>
                    </a:p>
                  </a:txBody>
                  <a:tcPr>
                    <a:solidFill>
                      <a:schemeClr val="bg1">
                        <a:lumMod val="95000"/>
                      </a:schemeClr>
                    </a:solidFill>
                  </a:tcPr>
                </a:tc>
                <a:extLst>
                  <a:ext uri="{0D108BD9-81ED-4DB2-BD59-A6C34878D82A}">
                    <a16:rowId xmlns:a16="http://schemas.microsoft.com/office/drawing/2014/main" val="3560301829"/>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dirty="0">
                          <a:latin typeface="+mn-lt"/>
                        </a:rPr>
                        <a:t>생태계 보전</a:t>
                      </a:r>
                    </a:p>
                  </a:txBody>
                  <a:tcPr>
                    <a:solidFill>
                      <a:schemeClr val="bg1">
                        <a:lumMod val="95000"/>
                      </a:schemeClr>
                    </a:solidFill>
                  </a:tcPr>
                </a:tc>
                <a:extLst>
                  <a:ext uri="{0D108BD9-81ED-4DB2-BD59-A6C34878D82A}">
                    <a16:rowId xmlns:a16="http://schemas.microsoft.com/office/drawing/2014/main" val="3035400008"/>
                  </a:ext>
                </a:extLst>
              </a:tr>
              <a:tr h="230209">
                <a:tc vMerge="1">
                  <a:txBody>
                    <a:bodyPr/>
                    <a:lstStyle/>
                    <a:p>
                      <a:pPr latinLnBrk="1"/>
                      <a:endParaRPr lang="ko-KR" altLang="en-US"/>
                    </a:p>
                  </a:txBody>
                  <a:tcPr/>
                </a:tc>
                <a:tc>
                  <a:txBody>
                    <a:bodyPr/>
                    <a:lstStyle/>
                    <a:p>
                      <a:pPr latinLnBrk="1"/>
                      <a:r>
                        <a:rPr lang="en-US" altLang="ko-KR" sz="1000" dirty="0">
                          <a:latin typeface="+mn-lt"/>
                        </a:rPr>
                        <a:t>5. </a:t>
                      </a:r>
                      <a:r>
                        <a:rPr lang="ko-KR" altLang="en-US" sz="1000" dirty="0">
                          <a:latin typeface="+mn-lt"/>
                        </a:rPr>
                        <a:t>성과관리</a:t>
                      </a:r>
                    </a:p>
                  </a:txBody>
                  <a:tcPr>
                    <a:solidFill>
                      <a:schemeClr val="bg1">
                        <a:lumMod val="95000"/>
                      </a:schemeClr>
                    </a:solidFill>
                  </a:tcPr>
                </a:tc>
                <a:extLst>
                  <a:ext uri="{0D108BD9-81ED-4DB2-BD59-A6C34878D82A}">
                    <a16:rowId xmlns:a16="http://schemas.microsoft.com/office/drawing/2014/main" val="2746289454"/>
                  </a:ext>
                </a:extLst>
              </a:tr>
              <a:tr h="230209">
                <a:tc vMerge="1">
                  <a:txBody>
                    <a:bodyPr/>
                    <a:lstStyle/>
                    <a:p>
                      <a:pPr latinLnBrk="1"/>
                      <a:endParaRPr lang="ko-KR" altLang="en-US"/>
                    </a:p>
                  </a:txBody>
                  <a:tcPr/>
                </a:tc>
                <a:tc>
                  <a:txBody>
                    <a:bodyPr/>
                    <a:lstStyle/>
                    <a:p>
                      <a:pPr latinLnBrk="1"/>
                      <a:r>
                        <a:rPr lang="en-US" altLang="ko-KR" sz="1000" dirty="0">
                          <a:latin typeface="+mn-lt"/>
                        </a:rPr>
                        <a:t>6. </a:t>
                      </a:r>
                      <a:r>
                        <a:rPr lang="ko-KR" altLang="en-US" sz="1000" dirty="0">
                          <a:latin typeface="+mn-lt"/>
                        </a:rPr>
                        <a:t>환경회계</a:t>
                      </a:r>
                    </a:p>
                  </a:txBody>
                  <a:tcPr>
                    <a:solidFill>
                      <a:schemeClr val="bg1">
                        <a:lumMod val="95000"/>
                      </a:schemeClr>
                    </a:solidFill>
                  </a:tcPr>
                </a:tc>
                <a:extLst>
                  <a:ext uri="{0D108BD9-81ED-4DB2-BD59-A6C34878D82A}">
                    <a16:rowId xmlns:a16="http://schemas.microsoft.com/office/drawing/2014/main" val="3624991874"/>
                  </a:ext>
                </a:extLst>
              </a:tr>
              <a:tr h="230209">
                <a:tc rowSpan="3">
                  <a:txBody>
                    <a:bodyPr/>
                    <a:lstStyle/>
                    <a:p>
                      <a:pPr latinLnBrk="1"/>
                      <a:r>
                        <a:rPr lang="en-US" altLang="ko-KR" sz="1000" dirty="0">
                          <a:latin typeface="+mn-lt"/>
                        </a:rPr>
                        <a:t>IV. </a:t>
                      </a:r>
                      <a:r>
                        <a:rPr lang="ko-KR" altLang="en-US" sz="1000" dirty="0">
                          <a:latin typeface="+mn-lt"/>
                        </a:rPr>
                        <a:t>이해관계자 소통</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이해관계자 설정</a:t>
                      </a:r>
                    </a:p>
                  </a:txBody>
                  <a:tcPr>
                    <a:solidFill>
                      <a:schemeClr val="bg1">
                        <a:lumMod val="95000"/>
                      </a:schemeClr>
                    </a:solidFill>
                  </a:tcPr>
                </a:tc>
                <a:extLst>
                  <a:ext uri="{0D108BD9-81ED-4DB2-BD59-A6C34878D82A}">
                    <a16:rowId xmlns:a16="http://schemas.microsoft.com/office/drawing/2014/main" val="2411180721"/>
                  </a:ext>
                </a:extLst>
              </a:tr>
              <a:tr h="23020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이해관계자 </a:t>
                      </a:r>
                      <a:r>
                        <a:rPr lang="ko-KR" altLang="en-US" sz="1000" dirty="0" err="1">
                          <a:latin typeface="+mn-lt"/>
                        </a:rPr>
                        <a:t>대응활동</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933098096"/>
                  </a:ext>
                </a:extLst>
              </a:tr>
              <a:tr h="230209">
                <a:tc vMerge="1">
                  <a:txBody>
                    <a:bodyPr/>
                    <a:lstStyle/>
                    <a:p>
                      <a:pPr latinLnBrk="1"/>
                      <a:endParaRPr lang="ko-KR" altLang="en-US"/>
                    </a:p>
                  </a:txBody>
                  <a:tcPr/>
                </a:tc>
                <a:tc>
                  <a:txBody>
                    <a:bodyPr/>
                    <a:lstStyle/>
                    <a:p>
                      <a:pPr latinLnBrk="1"/>
                      <a:r>
                        <a:rPr lang="en-US" altLang="ko-KR" sz="1000" dirty="0">
                          <a:latin typeface="+mn-lt"/>
                        </a:rPr>
                        <a:t>3. </a:t>
                      </a:r>
                      <a:r>
                        <a:rPr lang="ko-KR" altLang="en-US" sz="1000" dirty="0">
                          <a:latin typeface="+mn-lt"/>
                        </a:rPr>
                        <a:t>환경정보 공개</a:t>
                      </a:r>
                    </a:p>
                  </a:txBody>
                  <a:tcPr>
                    <a:solidFill>
                      <a:schemeClr val="bg1">
                        <a:lumMod val="95000"/>
                      </a:schemeClr>
                    </a:solidFill>
                  </a:tcPr>
                </a:tc>
                <a:extLst>
                  <a:ext uri="{0D108BD9-81ED-4DB2-BD59-A6C34878D82A}">
                    <a16:rowId xmlns:a16="http://schemas.microsoft.com/office/drawing/2014/main" val="790589861"/>
                  </a:ext>
                </a:extLst>
              </a:tr>
            </a:tbl>
          </a:graphicData>
        </a:graphic>
      </p:graphicFrame>
      <p:graphicFrame>
        <p:nvGraphicFramePr>
          <p:cNvPr id="24" name="표 23">
            <a:extLst>
              <a:ext uri="{FF2B5EF4-FFF2-40B4-BE49-F238E27FC236}">
                <a16:creationId xmlns:a16="http://schemas.microsoft.com/office/drawing/2014/main" id="{C2489B39-6CFF-5558-B17E-DA782B36A388}"/>
              </a:ext>
            </a:extLst>
          </p:cNvPr>
          <p:cNvGraphicFramePr>
            <a:graphicFrameLocks noGrp="1"/>
          </p:cNvGraphicFramePr>
          <p:nvPr>
            <p:extLst>
              <p:ext uri="{D42A27DB-BD31-4B8C-83A1-F6EECF244321}">
                <p14:modId xmlns:p14="http://schemas.microsoft.com/office/powerpoint/2010/main" val="1342087758"/>
              </p:ext>
            </p:extLst>
          </p:nvPr>
        </p:nvGraphicFramePr>
        <p:xfrm>
          <a:off x="3577591" y="2061732"/>
          <a:ext cx="3593560" cy="4249748"/>
        </p:xfrm>
        <a:graphic>
          <a:graphicData uri="http://schemas.openxmlformats.org/drawingml/2006/table">
            <a:tbl>
              <a:tblPr firstRow="1" bandRow="1">
                <a:tableStyleId>{5C22544A-7EE6-4342-B048-85BDC9FD1C3A}</a:tableStyleId>
              </a:tblPr>
              <a:tblGrid>
                <a:gridCol w="1447530">
                  <a:extLst>
                    <a:ext uri="{9D8B030D-6E8A-4147-A177-3AD203B41FA5}">
                      <a16:colId xmlns:a16="http://schemas.microsoft.com/office/drawing/2014/main" val="1211828786"/>
                    </a:ext>
                  </a:extLst>
                </a:gridCol>
                <a:gridCol w="2146030">
                  <a:extLst>
                    <a:ext uri="{9D8B030D-6E8A-4147-A177-3AD203B41FA5}">
                      <a16:colId xmlns:a16="http://schemas.microsoft.com/office/drawing/2014/main" val="4071179417"/>
                    </a:ext>
                  </a:extLst>
                </a:gridCol>
              </a:tblGrid>
              <a:tr h="274787">
                <a:tc>
                  <a:txBody>
                    <a:bodyPr/>
                    <a:lstStyle/>
                    <a:p>
                      <a:pPr algn="ctr" latinLnBrk="1"/>
                      <a:r>
                        <a:rPr lang="ko-KR" altLang="en-US" sz="1100" dirty="0" err="1">
                          <a:latin typeface="+mn-lt"/>
                        </a:rPr>
                        <a:t>대분류</a:t>
                      </a:r>
                      <a:r>
                        <a:rPr lang="ko-KR" altLang="en-US" sz="1100" dirty="0">
                          <a:latin typeface="+mn-lt"/>
                        </a:rPr>
                        <a:t> </a:t>
                      </a:r>
                    </a:p>
                  </a:txBody>
                  <a:tcPr>
                    <a:solidFill>
                      <a:schemeClr val="accent1">
                        <a:lumMod val="50000"/>
                      </a:schemeClr>
                    </a:solidFill>
                  </a:tcPr>
                </a:tc>
                <a:tc>
                  <a:txBody>
                    <a:bodyPr/>
                    <a:lstStyle/>
                    <a:p>
                      <a:pPr algn="ctr" latinLnBrk="1"/>
                      <a:r>
                        <a:rPr lang="ko-KR" altLang="en-US" sz="1100" dirty="0">
                          <a:latin typeface="+mn-lt"/>
                        </a:rPr>
                        <a:t>중분류</a:t>
                      </a:r>
                    </a:p>
                  </a:txBody>
                  <a:tcPr>
                    <a:solidFill>
                      <a:schemeClr val="accent1">
                        <a:lumMod val="50000"/>
                      </a:schemeClr>
                    </a:solidFill>
                  </a:tcPr>
                </a:tc>
                <a:extLst>
                  <a:ext uri="{0D108BD9-81ED-4DB2-BD59-A6C34878D82A}">
                    <a16:rowId xmlns:a16="http://schemas.microsoft.com/office/drawing/2014/main" val="1534298258"/>
                  </a:ext>
                </a:extLst>
              </a:tr>
              <a:tr h="274787">
                <a:tc rowSpan="4">
                  <a:txBody>
                    <a:bodyPr/>
                    <a:lstStyle/>
                    <a:p>
                      <a:pPr latinLnBrk="1"/>
                      <a:r>
                        <a:rPr lang="en-US" altLang="ko-KR" sz="1000" dirty="0">
                          <a:latin typeface="+mn-lt"/>
                        </a:rPr>
                        <a:t>I. </a:t>
                      </a:r>
                      <a:r>
                        <a:rPr lang="ko-KR" altLang="en-US" sz="1000" dirty="0">
                          <a:latin typeface="+mn-lt"/>
                        </a:rPr>
                        <a:t> 리더십과 거버넌스</a:t>
                      </a:r>
                    </a:p>
                  </a:txBody>
                  <a:tcPr anchor="ctr">
                    <a:solidFill>
                      <a:schemeClr val="bg1">
                        <a:lumMod val="95000"/>
                      </a:schemeClr>
                    </a:solidFill>
                  </a:tcPr>
                </a:tc>
                <a:tc>
                  <a:txBody>
                    <a:bodyPr/>
                    <a:lstStyle/>
                    <a:p>
                      <a:pPr marL="0" indent="0" latinLnBrk="1">
                        <a:buNone/>
                      </a:pPr>
                      <a:r>
                        <a:rPr lang="en-US" altLang="ko-KR" sz="1000" dirty="0">
                          <a:latin typeface="+mn-lt"/>
                        </a:rPr>
                        <a:t>1. </a:t>
                      </a:r>
                      <a:r>
                        <a:rPr lang="ko-KR" altLang="en-US" sz="1000" dirty="0">
                          <a:latin typeface="+mn-lt"/>
                        </a:rPr>
                        <a:t>리더십</a:t>
                      </a:r>
                    </a:p>
                  </a:txBody>
                  <a:tcPr>
                    <a:solidFill>
                      <a:schemeClr val="bg1">
                        <a:lumMod val="95000"/>
                      </a:schemeClr>
                    </a:solidFill>
                  </a:tcPr>
                </a:tc>
                <a:extLst>
                  <a:ext uri="{0D108BD9-81ED-4DB2-BD59-A6C34878D82A}">
                    <a16:rowId xmlns:a16="http://schemas.microsoft.com/office/drawing/2014/main" val="2656870995"/>
                  </a:ext>
                </a:extLst>
              </a:tr>
              <a:tr h="274787">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전략과 방침</a:t>
                      </a:r>
                    </a:p>
                  </a:txBody>
                  <a:tcPr>
                    <a:solidFill>
                      <a:schemeClr val="bg1">
                        <a:lumMod val="95000"/>
                      </a:schemeClr>
                    </a:solidFill>
                  </a:tcPr>
                </a:tc>
                <a:extLst>
                  <a:ext uri="{0D108BD9-81ED-4DB2-BD59-A6C34878D82A}">
                    <a16:rowId xmlns:a16="http://schemas.microsoft.com/office/drawing/2014/main" val="40319030"/>
                  </a:ext>
                </a:extLst>
              </a:tr>
              <a:tr h="24334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조직과 의사결정</a:t>
                      </a:r>
                    </a:p>
                  </a:txBody>
                  <a:tcPr>
                    <a:solidFill>
                      <a:schemeClr val="bg1">
                        <a:lumMod val="95000"/>
                      </a:schemeClr>
                    </a:solidFill>
                  </a:tcPr>
                </a:tc>
                <a:extLst>
                  <a:ext uri="{0D108BD9-81ED-4DB2-BD59-A6C34878D82A}">
                    <a16:rowId xmlns:a16="http://schemas.microsoft.com/office/drawing/2014/main" val="2640708804"/>
                  </a:ext>
                </a:extLst>
              </a:tr>
              <a:tr h="243349">
                <a:tc vMerge="1">
                  <a:txBody>
                    <a:bodyPr/>
                    <a:lstStyle/>
                    <a:p>
                      <a:pPr latinLnBrk="1"/>
                      <a:endParaRPr lang="ko-KR" altLang="en-US"/>
                    </a:p>
                  </a:txBody>
                  <a:tcPr/>
                </a:tc>
                <a:tc>
                  <a:txBody>
                    <a:bodyPr/>
                    <a:lstStyle/>
                    <a:p>
                      <a:pPr latinLnBrk="1"/>
                      <a:r>
                        <a:rPr lang="en-US" altLang="ko-KR" sz="1000" dirty="0">
                          <a:latin typeface="+mn-lt"/>
                        </a:rPr>
                        <a:t>4. </a:t>
                      </a:r>
                      <a:r>
                        <a:rPr lang="ko-KR" altLang="en-US" sz="1000" dirty="0">
                          <a:latin typeface="+mn-lt"/>
                        </a:rPr>
                        <a:t>기업문화</a:t>
                      </a:r>
                    </a:p>
                  </a:txBody>
                  <a:tcPr>
                    <a:solidFill>
                      <a:schemeClr val="bg1">
                        <a:lumMod val="95000"/>
                      </a:schemeClr>
                    </a:solidFill>
                  </a:tcPr>
                </a:tc>
                <a:extLst>
                  <a:ext uri="{0D108BD9-81ED-4DB2-BD59-A6C34878D82A}">
                    <a16:rowId xmlns:a16="http://schemas.microsoft.com/office/drawing/2014/main" val="3823923654"/>
                  </a:ext>
                </a:extLst>
              </a:tr>
              <a:tr h="274787">
                <a:tc rowSpan="3">
                  <a:txBody>
                    <a:bodyPr/>
                    <a:lstStyle/>
                    <a:p>
                      <a:pPr algn="l" latinLnBrk="1"/>
                      <a:r>
                        <a:rPr lang="en-US" altLang="ko-KR" sz="1000" dirty="0">
                          <a:latin typeface="+mn-lt"/>
                        </a:rPr>
                        <a:t>II. </a:t>
                      </a:r>
                      <a:r>
                        <a:rPr lang="ko-KR" altLang="en-US" sz="1000" dirty="0" err="1">
                          <a:latin typeface="+mn-lt"/>
                        </a:rPr>
                        <a:t>비재무</a:t>
                      </a:r>
                      <a:r>
                        <a:rPr lang="ko-KR" altLang="en-US" sz="1000" dirty="0">
                          <a:latin typeface="+mn-lt"/>
                        </a:rPr>
                        <a:t> 위험관리</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err="1">
                          <a:latin typeface="+mn-lt"/>
                        </a:rPr>
                        <a:t>비재무</a:t>
                      </a:r>
                      <a:r>
                        <a:rPr lang="ko-KR" altLang="en-US" sz="1000" dirty="0">
                          <a:latin typeface="+mn-lt"/>
                        </a:rPr>
                        <a:t> 위험의 통합적 관리</a:t>
                      </a:r>
                    </a:p>
                  </a:txBody>
                  <a:tcPr>
                    <a:solidFill>
                      <a:schemeClr val="bg1">
                        <a:lumMod val="95000"/>
                      </a:schemeClr>
                    </a:solidFill>
                  </a:tcPr>
                </a:tc>
                <a:extLst>
                  <a:ext uri="{0D108BD9-81ED-4DB2-BD59-A6C34878D82A}">
                    <a16:rowId xmlns:a16="http://schemas.microsoft.com/office/drawing/2014/main" val="3451327190"/>
                  </a:ext>
                </a:extLst>
              </a:tr>
              <a:tr h="274787">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err="1">
                          <a:latin typeface="+mn-lt"/>
                        </a:rPr>
                        <a:t>비재무</a:t>
                      </a:r>
                      <a:r>
                        <a:rPr lang="ko-KR" altLang="en-US" sz="1000" dirty="0">
                          <a:latin typeface="+mn-lt"/>
                        </a:rPr>
                        <a:t> 위험과 기회의 인식</a:t>
                      </a:r>
                    </a:p>
                  </a:txBody>
                  <a:tcPr>
                    <a:solidFill>
                      <a:schemeClr val="bg1">
                        <a:lumMod val="95000"/>
                      </a:schemeClr>
                    </a:solidFill>
                  </a:tcPr>
                </a:tc>
                <a:extLst>
                  <a:ext uri="{0D108BD9-81ED-4DB2-BD59-A6C34878D82A}">
                    <a16:rowId xmlns:a16="http://schemas.microsoft.com/office/drawing/2014/main" val="2208591968"/>
                  </a:ext>
                </a:extLst>
              </a:tr>
              <a:tr h="282677">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err="1">
                          <a:latin typeface="+mn-lt"/>
                        </a:rPr>
                        <a:t>비재무</a:t>
                      </a:r>
                      <a:r>
                        <a:rPr lang="ko-KR" altLang="en-US" sz="1000" dirty="0">
                          <a:latin typeface="+mn-lt"/>
                        </a:rPr>
                        <a:t> 위험 대응</a:t>
                      </a:r>
                    </a:p>
                  </a:txBody>
                  <a:tcPr>
                    <a:solidFill>
                      <a:schemeClr val="bg1">
                        <a:lumMod val="95000"/>
                      </a:schemeClr>
                    </a:solidFill>
                  </a:tcPr>
                </a:tc>
                <a:extLst>
                  <a:ext uri="{0D108BD9-81ED-4DB2-BD59-A6C34878D82A}">
                    <a16:rowId xmlns:a16="http://schemas.microsoft.com/office/drawing/2014/main" val="1022513246"/>
                  </a:ext>
                </a:extLst>
              </a:tr>
              <a:tr h="274787">
                <a:tc rowSpan="6">
                  <a:txBody>
                    <a:bodyPr/>
                    <a:lstStyle/>
                    <a:p>
                      <a:pPr latinLnBrk="1"/>
                      <a:r>
                        <a:rPr lang="en-US" altLang="ko-KR" sz="1000" dirty="0">
                          <a:latin typeface="+mn-lt"/>
                        </a:rPr>
                        <a:t>III. </a:t>
                      </a:r>
                      <a:r>
                        <a:rPr lang="ko-KR" altLang="en-US" sz="1000" dirty="0">
                          <a:latin typeface="+mn-lt"/>
                        </a:rPr>
                        <a:t>운영 및 성과</a:t>
                      </a:r>
                    </a:p>
                  </a:txBody>
                  <a:tcPr anchor="ctr">
                    <a:solidFill>
                      <a:schemeClr val="bg1">
                        <a:lumMod val="95000"/>
                      </a:schemeClr>
                    </a:solidFill>
                  </a:tcPr>
                </a:tc>
                <a:tc>
                  <a:txBody>
                    <a:bodyPr/>
                    <a:lstStyle/>
                    <a:p>
                      <a:pPr marL="0" indent="0" latinLnBrk="1">
                        <a:buNone/>
                      </a:pPr>
                      <a:r>
                        <a:rPr lang="en-US" altLang="ko-KR" sz="1000" b="0" dirty="0">
                          <a:latin typeface="+mn-lt"/>
                        </a:rPr>
                        <a:t>1. </a:t>
                      </a:r>
                      <a:r>
                        <a:rPr lang="ko-KR" altLang="en-US" sz="1000" b="0" dirty="0">
                          <a:latin typeface="+mn-lt"/>
                        </a:rPr>
                        <a:t>인권</a:t>
                      </a:r>
                    </a:p>
                  </a:txBody>
                  <a:tcPr>
                    <a:solidFill>
                      <a:schemeClr val="bg1">
                        <a:lumMod val="95000"/>
                      </a:schemeClr>
                    </a:solidFill>
                  </a:tcPr>
                </a:tc>
                <a:extLst>
                  <a:ext uri="{0D108BD9-81ED-4DB2-BD59-A6C34878D82A}">
                    <a16:rowId xmlns:a16="http://schemas.microsoft.com/office/drawing/2014/main" val="1847384194"/>
                  </a:ext>
                </a:extLst>
              </a:tr>
              <a:tr h="274787">
                <a:tc vMerge="1">
                  <a:txBody>
                    <a:bodyPr/>
                    <a:lstStyle/>
                    <a:p>
                      <a:pPr latinLnBrk="1"/>
                      <a:endParaRPr lang="ko-KR" altLang="en-US" sz="1200" dirty="0">
                        <a:latin typeface="+mn-lt"/>
                      </a:endParaRPr>
                    </a:p>
                  </a:txBody>
                  <a:tcPr/>
                </a:tc>
                <a:tc>
                  <a:txBody>
                    <a:bodyPr/>
                    <a:lstStyle/>
                    <a:p>
                      <a:pPr marL="0" indent="0" latinLnBrk="1">
                        <a:buNone/>
                      </a:pPr>
                      <a:r>
                        <a:rPr lang="en-US" altLang="ko-KR" sz="1000" b="0" dirty="0">
                          <a:latin typeface="+mn-lt"/>
                        </a:rPr>
                        <a:t>2. </a:t>
                      </a:r>
                      <a:r>
                        <a:rPr lang="ko-KR" altLang="en-US" sz="1000" b="0" dirty="0">
                          <a:latin typeface="+mn-lt"/>
                        </a:rPr>
                        <a:t>노동관행</a:t>
                      </a:r>
                    </a:p>
                  </a:txBody>
                  <a:tcPr>
                    <a:solidFill>
                      <a:schemeClr val="bg1">
                        <a:lumMod val="95000"/>
                      </a:schemeClr>
                    </a:solidFill>
                  </a:tcPr>
                </a:tc>
                <a:extLst>
                  <a:ext uri="{0D108BD9-81ED-4DB2-BD59-A6C34878D82A}">
                    <a16:rowId xmlns:a16="http://schemas.microsoft.com/office/drawing/2014/main" val="1147370853"/>
                  </a:ext>
                </a:extLst>
              </a:tr>
              <a:tr h="274787">
                <a:tc vMerge="1">
                  <a:txBody>
                    <a:bodyPr/>
                    <a:lstStyle/>
                    <a:p>
                      <a:pPr latinLnBrk="1"/>
                      <a:endParaRPr lang="ko-KR" altLang="en-US" sz="1200" dirty="0">
                        <a:latin typeface="+mn-lt"/>
                      </a:endParaRPr>
                    </a:p>
                  </a:txBody>
                  <a:tcPr/>
                </a:tc>
                <a:tc>
                  <a:txBody>
                    <a:bodyPr/>
                    <a:lstStyle/>
                    <a:p>
                      <a:pPr marL="0" indent="0" latinLnBrk="1">
                        <a:buNone/>
                      </a:pPr>
                      <a:r>
                        <a:rPr lang="en-US" altLang="ko-KR" sz="1000" b="0" dirty="0">
                          <a:latin typeface="+mn-lt"/>
                        </a:rPr>
                        <a:t>3. </a:t>
                      </a:r>
                      <a:r>
                        <a:rPr lang="ko-KR" altLang="en-US" sz="1000" b="0" dirty="0">
                          <a:latin typeface="+mn-lt"/>
                        </a:rPr>
                        <a:t>공정운영관행</a:t>
                      </a:r>
                    </a:p>
                  </a:txBody>
                  <a:tcPr>
                    <a:solidFill>
                      <a:schemeClr val="bg1">
                        <a:lumMod val="95000"/>
                      </a:schemeClr>
                    </a:solidFill>
                  </a:tcPr>
                </a:tc>
                <a:extLst>
                  <a:ext uri="{0D108BD9-81ED-4DB2-BD59-A6C34878D82A}">
                    <a16:rowId xmlns:a16="http://schemas.microsoft.com/office/drawing/2014/main" val="3560301829"/>
                  </a:ext>
                </a:extLst>
              </a:tr>
              <a:tr h="243349">
                <a:tc vMerge="1">
                  <a:txBody>
                    <a:bodyPr/>
                    <a:lstStyle/>
                    <a:p>
                      <a:pPr latinLnBrk="1"/>
                      <a:endParaRPr lang="ko-KR" altLang="en-US" sz="1200" dirty="0">
                        <a:latin typeface="+mn-lt"/>
                      </a:endParaRPr>
                    </a:p>
                  </a:txBody>
                  <a:tcPr/>
                </a:tc>
                <a:tc>
                  <a:txBody>
                    <a:bodyPr/>
                    <a:lstStyle/>
                    <a:p>
                      <a:pPr latinLnBrk="1"/>
                      <a:r>
                        <a:rPr lang="en-US" altLang="ko-KR" sz="1000" b="0" dirty="0">
                          <a:latin typeface="+mn-lt"/>
                        </a:rPr>
                        <a:t>4. </a:t>
                      </a:r>
                      <a:r>
                        <a:rPr lang="ko-KR" altLang="en-US" sz="1000" b="0" dirty="0">
                          <a:latin typeface="+mn-lt"/>
                        </a:rPr>
                        <a:t>지속가능한 소비</a:t>
                      </a:r>
                    </a:p>
                  </a:txBody>
                  <a:tcPr>
                    <a:solidFill>
                      <a:schemeClr val="bg1">
                        <a:lumMod val="95000"/>
                      </a:schemeClr>
                    </a:solidFill>
                  </a:tcPr>
                </a:tc>
                <a:extLst>
                  <a:ext uri="{0D108BD9-81ED-4DB2-BD59-A6C34878D82A}">
                    <a16:rowId xmlns:a16="http://schemas.microsoft.com/office/drawing/2014/main" val="3035400008"/>
                  </a:ext>
                </a:extLst>
              </a:tr>
              <a:tr h="243349">
                <a:tc vMerge="1">
                  <a:txBody>
                    <a:bodyPr/>
                    <a:lstStyle/>
                    <a:p>
                      <a:pPr latinLnBrk="1"/>
                      <a:endParaRPr lang="ko-KR" altLang="en-US"/>
                    </a:p>
                  </a:txBody>
                  <a:tcPr/>
                </a:tc>
                <a:tc>
                  <a:txBody>
                    <a:bodyPr/>
                    <a:lstStyle/>
                    <a:p>
                      <a:pPr marL="0" indent="0" latinLnBrk="1">
                        <a:buNone/>
                      </a:pPr>
                      <a:r>
                        <a:rPr lang="en-US" altLang="ko-KR" sz="1000" b="0" dirty="0">
                          <a:latin typeface="+mn-lt"/>
                        </a:rPr>
                        <a:t>5. </a:t>
                      </a:r>
                      <a:r>
                        <a:rPr lang="ko-KR" altLang="en-US" sz="1000" b="0" dirty="0">
                          <a:latin typeface="+mn-lt"/>
                        </a:rPr>
                        <a:t>정보보호</a:t>
                      </a:r>
                    </a:p>
                  </a:txBody>
                  <a:tcPr>
                    <a:solidFill>
                      <a:schemeClr val="bg1">
                        <a:lumMod val="95000"/>
                      </a:schemeClr>
                    </a:solidFill>
                  </a:tcPr>
                </a:tc>
                <a:extLst>
                  <a:ext uri="{0D108BD9-81ED-4DB2-BD59-A6C34878D82A}">
                    <a16:rowId xmlns:a16="http://schemas.microsoft.com/office/drawing/2014/main" val="2746289454"/>
                  </a:ext>
                </a:extLst>
              </a:tr>
              <a:tr h="243349">
                <a:tc vMerge="1">
                  <a:txBody>
                    <a:bodyPr/>
                    <a:lstStyle/>
                    <a:p>
                      <a:pPr latinLnBrk="1"/>
                      <a:endParaRPr lang="ko-KR" altLang="en-US"/>
                    </a:p>
                  </a:txBody>
                  <a:tcPr/>
                </a:tc>
                <a:tc>
                  <a:txBody>
                    <a:bodyPr/>
                    <a:lstStyle/>
                    <a:p>
                      <a:pPr latinLnBrk="1"/>
                      <a:r>
                        <a:rPr lang="en-US" altLang="ko-KR" sz="1000" b="0" dirty="0">
                          <a:latin typeface="+mn-lt"/>
                        </a:rPr>
                        <a:t>6. </a:t>
                      </a:r>
                      <a:r>
                        <a:rPr lang="ko-KR" altLang="en-US" sz="1000" b="0" dirty="0">
                          <a:latin typeface="+mn-lt"/>
                        </a:rPr>
                        <a:t>지역사회 참여 및 개발</a:t>
                      </a:r>
                    </a:p>
                  </a:txBody>
                  <a:tcPr>
                    <a:solidFill>
                      <a:schemeClr val="bg1">
                        <a:lumMod val="95000"/>
                      </a:schemeClr>
                    </a:solidFill>
                  </a:tcPr>
                </a:tc>
                <a:extLst>
                  <a:ext uri="{0D108BD9-81ED-4DB2-BD59-A6C34878D82A}">
                    <a16:rowId xmlns:a16="http://schemas.microsoft.com/office/drawing/2014/main" val="3624991874"/>
                  </a:ext>
                </a:extLst>
              </a:tr>
              <a:tr h="274787">
                <a:tc rowSpan="2">
                  <a:txBody>
                    <a:bodyPr/>
                    <a:lstStyle/>
                    <a:p>
                      <a:pPr latinLnBrk="1"/>
                      <a:r>
                        <a:rPr lang="en-US" altLang="ko-KR" sz="1000" dirty="0">
                          <a:latin typeface="+mn-lt"/>
                        </a:rPr>
                        <a:t>IV. </a:t>
                      </a:r>
                      <a:r>
                        <a:rPr lang="ko-KR" altLang="en-US" sz="1000" dirty="0">
                          <a:latin typeface="+mn-lt"/>
                        </a:rPr>
                        <a:t>이해관계자 소통</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이해관계자 참여</a:t>
                      </a:r>
                    </a:p>
                  </a:txBody>
                  <a:tcPr>
                    <a:solidFill>
                      <a:schemeClr val="bg1">
                        <a:lumMod val="95000"/>
                      </a:schemeClr>
                    </a:solidFill>
                  </a:tcPr>
                </a:tc>
                <a:extLst>
                  <a:ext uri="{0D108BD9-81ED-4DB2-BD59-A6C34878D82A}">
                    <a16:rowId xmlns:a16="http://schemas.microsoft.com/office/drawing/2014/main" val="2411180721"/>
                  </a:ext>
                </a:extLst>
              </a:tr>
              <a:tr h="274788">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정보공개</a:t>
                      </a:r>
                    </a:p>
                  </a:txBody>
                  <a:tcPr>
                    <a:solidFill>
                      <a:schemeClr val="bg1">
                        <a:lumMod val="95000"/>
                      </a:schemeClr>
                    </a:solidFill>
                  </a:tcPr>
                </a:tc>
                <a:extLst>
                  <a:ext uri="{0D108BD9-81ED-4DB2-BD59-A6C34878D82A}">
                    <a16:rowId xmlns:a16="http://schemas.microsoft.com/office/drawing/2014/main" val="1933098096"/>
                  </a:ext>
                </a:extLst>
              </a:tr>
            </a:tbl>
          </a:graphicData>
        </a:graphic>
      </p:graphicFrame>
      <p:graphicFrame>
        <p:nvGraphicFramePr>
          <p:cNvPr id="29" name="표 28">
            <a:extLst>
              <a:ext uri="{FF2B5EF4-FFF2-40B4-BE49-F238E27FC236}">
                <a16:creationId xmlns:a16="http://schemas.microsoft.com/office/drawing/2014/main" id="{800C69DC-F20B-0E55-5828-419E0CEE7917}"/>
              </a:ext>
            </a:extLst>
          </p:cNvPr>
          <p:cNvGraphicFramePr>
            <a:graphicFrameLocks noGrp="1"/>
          </p:cNvGraphicFramePr>
          <p:nvPr>
            <p:extLst>
              <p:ext uri="{D42A27DB-BD31-4B8C-83A1-F6EECF244321}">
                <p14:modId xmlns:p14="http://schemas.microsoft.com/office/powerpoint/2010/main" val="1803229656"/>
              </p:ext>
            </p:extLst>
          </p:nvPr>
        </p:nvGraphicFramePr>
        <p:xfrm>
          <a:off x="7266073" y="2060346"/>
          <a:ext cx="3882091" cy="4275339"/>
        </p:xfrm>
        <a:graphic>
          <a:graphicData uri="http://schemas.openxmlformats.org/drawingml/2006/table">
            <a:tbl>
              <a:tblPr firstRow="1" bandRow="1">
                <a:tableStyleId>{5C22544A-7EE6-4342-B048-85BDC9FD1C3A}</a:tableStyleId>
              </a:tblPr>
              <a:tblGrid>
                <a:gridCol w="1504902">
                  <a:extLst>
                    <a:ext uri="{9D8B030D-6E8A-4147-A177-3AD203B41FA5}">
                      <a16:colId xmlns:a16="http://schemas.microsoft.com/office/drawing/2014/main" val="1211828786"/>
                    </a:ext>
                  </a:extLst>
                </a:gridCol>
                <a:gridCol w="2377189">
                  <a:extLst>
                    <a:ext uri="{9D8B030D-6E8A-4147-A177-3AD203B41FA5}">
                      <a16:colId xmlns:a16="http://schemas.microsoft.com/office/drawing/2014/main" val="4071179417"/>
                    </a:ext>
                  </a:extLst>
                </a:gridCol>
              </a:tblGrid>
              <a:tr h="254266">
                <a:tc>
                  <a:txBody>
                    <a:bodyPr/>
                    <a:lstStyle/>
                    <a:p>
                      <a:pPr algn="ctr" latinLnBrk="1"/>
                      <a:r>
                        <a:rPr lang="ko-KR" altLang="en-US" sz="1200" dirty="0" err="1">
                          <a:latin typeface="+mn-lt"/>
                        </a:rPr>
                        <a:t>대분류</a:t>
                      </a:r>
                      <a:r>
                        <a:rPr lang="ko-KR" altLang="en-US" sz="1200" dirty="0">
                          <a:latin typeface="+mn-lt"/>
                        </a:rPr>
                        <a:t> </a:t>
                      </a:r>
                    </a:p>
                  </a:txBody>
                  <a:tcPr>
                    <a:solidFill>
                      <a:schemeClr val="accent1">
                        <a:lumMod val="50000"/>
                      </a:schemeClr>
                    </a:solidFill>
                  </a:tcPr>
                </a:tc>
                <a:tc>
                  <a:txBody>
                    <a:bodyPr/>
                    <a:lstStyle/>
                    <a:p>
                      <a:pPr algn="ctr" latinLnBrk="1"/>
                      <a:r>
                        <a:rPr lang="ko-KR" altLang="en-US" sz="1200" dirty="0">
                          <a:latin typeface="+mn-lt"/>
                        </a:rPr>
                        <a:t>중분류</a:t>
                      </a:r>
                    </a:p>
                  </a:txBody>
                  <a:tcPr>
                    <a:solidFill>
                      <a:schemeClr val="accent1">
                        <a:lumMod val="50000"/>
                      </a:schemeClr>
                    </a:solidFill>
                  </a:tcPr>
                </a:tc>
                <a:extLst>
                  <a:ext uri="{0D108BD9-81ED-4DB2-BD59-A6C34878D82A}">
                    <a16:rowId xmlns:a16="http://schemas.microsoft.com/office/drawing/2014/main" val="1534298258"/>
                  </a:ext>
                </a:extLst>
              </a:tr>
              <a:tr h="353647">
                <a:tc rowSpan="6">
                  <a:txBody>
                    <a:bodyPr/>
                    <a:lstStyle/>
                    <a:p>
                      <a:pPr latinLnBrk="1"/>
                      <a:r>
                        <a:rPr lang="en-US" altLang="ko-KR" sz="1000" dirty="0">
                          <a:latin typeface="+mn-lt"/>
                        </a:rPr>
                        <a:t>I. </a:t>
                      </a:r>
                      <a:r>
                        <a:rPr lang="ko-KR" altLang="en-US" sz="1000" dirty="0">
                          <a:latin typeface="+mn-lt"/>
                        </a:rPr>
                        <a:t> 이사회 리더십</a:t>
                      </a:r>
                    </a:p>
                  </a:txBody>
                  <a:tcPr anchor="ctr">
                    <a:solidFill>
                      <a:schemeClr val="bg1">
                        <a:lumMod val="95000"/>
                      </a:schemeClr>
                    </a:solidFill>
                  </a:tcPr>
                </a:tc>
                <a:tc>
                  <a:txBody>
                    <a:bodyPr/>
                    <a:lstStyle/>
                    <a:p>
                      <a:pPr marL="0" indent="0" latinLnBrk="1">
                        <a:buNone/>
                      </a:pPr>
                      <a:r>
                        <a:rPr lang="en-US" altLang="ko-KR" sz="1000" dirty="0">
                          <a:latin typeface="+mn-lt"/>
                        </a:rPr>
                        <a:t>1. </a:t>
                      </a:r>
                      <a:r>
                        <a:rPr lang="ko-KR" altLang="en-US" sz="1000" dirty="0">
                          <a:latin typeface="+mn-lt"/>
                        </a:rPr>
                        <a:t>이사회의 역할과 책임</a:t>
                      </a:r>
                    </a:p>
                  </a:txBody>
                  <a:tcPr anchor="ctr">
                    <a:solidFill>
                      <a:schemeClr val="bg1">
                        <a:lumMod val="95000"/>
                      </a:schemeClr>
                    </a:solidFill>
                  </a:tcPr>
                </a:tc>
                <a:extLst>
                  <a:ext uri="{0D108BD9-81ED-4DB2-BD59-A6C34878D82A}">
                    <a16:rowId xmlns:a16="http://schemas.microsoft.com/office/drawing/2014/main" val="2656870995"/>
                  </a:ext>
                </a:extLst>
              </a:tr>
              <a:tr h="353647">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baseline="0" dirty="0">
                          <a:latin typeface="+mn-lt"/>
                        </a:rPr>
                        <a:t>이사의 역할과 책임</a:t>
                      </a:r>
                      <a:endParaRPr lang="ko-KR" altLang="en-US" sz="1000" dirty="0">
                        <a:latin typeface="+mn-lt"/>
                      </a:endParaRPr>
                    </a:p>
                  </a:txBody>
                  <a:tcPr anchor="ctr">
                    <a:solidFill>
                      <a:schemeClr val="bg1">
                        <a:lumMod val="95000"/>
                      </a:schemeClr>
                    </a:solidFill>
                  </a:tcPr>
                </a:tc>
                <a:extLst>
                  <a:ext uri="{0D108BD9-81ED-4DB2-BD59-A6C34878D82A}">
                    <a16:rowId xmlns:a16="http://schemas.microsoft.com/office/drawing/2014/main" val="40319030"/>
                  </a:ext>
                </a:extLst>
              </a:tr>
              <a:tr h="31318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baseline="0" dirty="0">
                          <a:latin typeface="+mn-lt"/>
                        </a:rPr>
                        <a:t>이사회의 구성</a:t>
                      </a:r>
                      <a:endParaRPr lang="ko-KR" altLang="en-US" sz="1000" dirty="0">
                        <a:latin typeface="+mn-lt"/>
                      </a:endParaRPr>
                    </a:p>
                  </a:txBody>
                  <a:tcPr anchor="ctr">
                    <a:solidFill>
                      <a:schemeClr val="bg1">
                        <a:lumMod val="95000"/>
                      </a:schemeClr>
                    </a:solidFill>
                  </a:tcPr>
                </a:tc>
                <a:extLst>
                  <a:ext uri="{0D108BD9-81ED-4DB2-BD59-A6C34878D82A}">
                    <a16:rowId xmlns:a16="http://schemas.microsoft.com/office/drawing/2014/main" val="2640708804"/>
                  </a:ext>
                </a:extLst>
              </a:tr>
              <a:tr h="313189">
                <a:tc vMerge="1">
                  <a:txBody>
                    <a:bodyPr/>
                    <a:lstStyle/>
                    <a:p>
                      <a:pPr latinLnBrk="1"/>
                      <a:endParaRPr lang="ko-KR" altLang="en-US"/>
                    </a:p>
                  </a:txBody>
                  <a:tcPr/>
                </a:tc>
                <a:tc>
                  <a:txBody>
                    <a:bodyPr/>
                    <a:lstStyle/>
                    <a:p>
                      <a:pPr marL="0" indent="0" latinLnBrk="1">
                        <a:buNone/>
                      </a:pPr>
                      <a:r>
                        <a:rPr lang="en-US" altLang="ko-KR" sz="1000" baseline="0" dirty="0">
                          <a:latin typeface="+mn-lt"/>
                        </a:rPr>
                        <a:t>4. </a:t>
                      </a:r>
                      <a:r>
                        <a:rPr lang="ko-KR" altLang="en-US" sz="1000" baseline="0" dirty="0">
                          <a:latin typeface="+mn-lt"/>
                        </a:rPr>
                        <a:t>사외이사</a:t>
                      </a:r>
                      <a:endParaRPr lang="ko-KR" altLang="en-US" sz="1000" dirty="0">
                        <a:latin typeface="+mn-lt"/>
                      </a:endParaRPr>
                    </a:p>
                  </a:txBody>
                  <a:tcPr anchor="ctr">
                    <a:solidFill>
                      <a:schemeClr val="bg1">
                        <a:lumMod val="95000"/>
                      </a:schemeClr>
                    </a:solidFill>
                  </a:tcPr>
                </a:tc>
                <a:extLst>
                  <a:ext uri="{0D108BD9-81ED-4DB2-BD59-A6C34878D82A}">
                    <a16:rowId xmlns:a16="http://schemas.microsoft.com/office/drawing/2014/main" val="3823923654"/>
                  </a:ext>
                </a:extLst>
              </a:tr>
              <a:tr h="313189">
                <a:tc vMerge="1">
                  <a:txBody>
                    <a:bodyPr/>
                    <a:lstStyle/>
                    <a:p>
                      <a:pPr latinLnBrk="1"/>
                      <a:endParaRPr lang="ko-KR" altLang="en-US"/>
                    </a:p>
                  </a:txBody>
                  <a:tcPr/>
                </a:tc>
                <a:tc>
                  <a:txBody>
                    <a:bodyPr/>
                    <a:lstStyle/>
                    <a:p>
                      <a:pPr latinLnBrk="1"/>
                      <a:r>
                        <a:rPr lang="en-US" altLang="ko-KR" sz="1000" dirty="0">
                          <a:latin typeface="+mn-lt"/>
                        </a:rPr>
                        <a:t>5. </a:t>
                      </a:r>
                      <a:r>
                        <a:rPr lang="ko-KR" altLang="en-US" sz="1000" dirty="0">
                          <a:latin typeface="+mn-lt"/>
                        </a:rPr>
                        <a:t>이사회의 운영</a:t>
                      </a:r>
                    </a:p>
                  </a:txBody>
                  <a:tcPr anchor="ctr">
                    <a:solidFill>
                      <a:schemeClr val="bg1">
                        <a:lumMod val="95000"/>
                      </a:schemeClr>
                    </a:solidFill>
                  </a:tcPr>
                </a:tc>
                <a:extLst>
                  <a:ext uri="{0D108BD9-81ED-4DB2-BD59-A6C34878D82A}">
                    <a16:rowId xmlns:a16="http://schemas.microsoft.com/office/drawing/2014/main" val="2491077248"/>
                  </a:ext>
                </a:extLst>
              </a:tr>
              <a:tr h="313189">
                <a:tc vMerge="1">
                  <a:txBody>
                    <a:bodyPr/>
                    <a:lstStyle/>
                    <a:p>
                      <a:pPr latinLnBrk="1"/>
                      <a:endParaRPr lang="ko-KR" altLang="en-US"/>
                    </a:p>
                  </a:txBody>
                  <a:tcPr/>
                </a:tc>
                <a:tc>
                  <a:txBody>
                    <a:bodyPr/>
                    <a:lstStyle/>
                    <a:p>
                      <a:pPr latinLnBrk="1"/>
                      <a:r>
                        <a:rPr lang="en-US" altLang="ko-KR" sz="1000" dirty="0">
                          <a:latin typeface="+mn-lt"/>
                        </a:rPr>
                        <a:t>6. </a:t>
                      </a:r>
                      <a:r>
                        <a:rPr lang="ko-KR" altLang="en-US" sz="1000" dirty="0">
                          <a:latin typeface="+mn-lt"/>
                        </a:rPr>
                        <a:t>이사회 내 위원회</a:t>
                      </a:r>
                    </a:p>
                  </a:txBody>
                  <a:tcPr anchor="ctr">
                    <a:solidFill>
                      <a:schemeClr val="bg1">
                        <a:lumMod val="95000"/>
                      </a:schemeClr>
                    </a:solidFill>
                  </a:tcPr>
                </a:tc>
                <a:extLst>
                  <a:ext uri="{0D108BD9-81ED-4DB2-BD59-A6C34878D82A}">
                    <a16:rowId xmlns:a16="http://schemas.microsoft.com/office/drawing/2014/main" val="1102535766"/>
                  </a:ext>
                </a:extLst>
              </a:tr>
              <a:tr h="353647">
                <a:tc rowSpan="2">
                  <a:txBody>
                    <a:bodyPr/>
                    <a:lstStyle/>
                    <a:p>
                      <a:pPr algn="l" latinLnBrk="1"/>
                      <a:r>
                        <a:rPr lang="en-US" altLang="ko-KR" sz="1000" dirty="0">
                          <a:latin typeface="+mn-lt"/>
                        </a:rPr>
                        <a:t>II.  </a:t>
                      </a:r>
                      <a:r>
                        <a:rPr lang="ko-KR" altLang="en-US" sz="1000" dirty="0">
                          <a:latin typeface="+mn-lt"/>
                        </a:rPr>
                        <a:t>주주권 보호</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주주의 권리</a:t>
                      </a:r>
                    </a:p>
                  </a:txBody>
                  <a:tcPr anchor="ctr">
                    <a:solidFill>
                      <a:schemeClr val="bg1">
                        <a:lumMod val="95000"/>
                      </a:schemeClr>
                    </a:solidFill>
                  </a:tcPr>
                </a:tc>
                <a:extLst>
                  <a:ext uri="{0D108BD9-81ED-4DB2-BD59-A6C34878D82A}">
                    <a16:rowId xmlns:a16="http://schemas.microsoft.com/office/drawing/2014/main" val="3451327190"/>
                  </a:ext>
                </a:extLst>
              </a:tr>
              <a:tr h="313189">
                <a:tc vMerge="1">
                  <a:txBody>
                    <a:bodyPr/>
                    <a:lstStyle/>
                    <a:p>
                      <a:pPr latinLnBrk="1"/>
                      <a:endParaRPr lang="ko-KR" altLang="en-US" sz="1200" dirty="0">
                        <a:latin typeface="+mn-lt"/>
                      </a:endParaRPr>
                    </a:p>
                  </a:txBody>
                  <a:tcPr/>
                </a:tc>
                <a:tc>
                  <a:txBody>
                    <a:bodyPr/>
                    <a:lstStyle/>
                    <a:p>
                      <a:pPr marL="0" indent="0" latinLnBrk="1">
                        <a:buNone/>
                      </a:pPr>
                      <a:r>
                        <a:rPr lang="en-US" altLang="ko-KR" sz="1000" dirty="0">
                          <a:latin typeface="+mn-lt"/>
                        </a:rPr>
                        <a:t>2. </a:t>
                      </a:r>
                      <a:r>
                        <a:rPr lang="ko-KR" altLang="en-US" sz="1000" dirty="0">
                          <a:latin typeface="+mn-lt"/>
                        </a:rPr>
                        <a:t>주주총회</a:t>
                      </a:r>
                    </a:p>
                  </a:txBody>
                  <a:tcPr anchor="ctr">
                    <a:solidFill>
                      <a:schemeClr val="bg1">
                        <a:lumMod val="95000"/>
                      </a:schemeClr>
                    </a:solidFill>
                  </a:tcPr>
                </a:tc>
                <a:extLst>
                  <a:ext uri="{0D108BD9-81ED-4DB2-BD59-A6C34878D82A}">
                    <a16:rowId xmlns:a16="http://schemas.microsoft.com/office/drawing/2014/main" val="2208591968"/>
                  </a:ext>
                </a:extLst>
              </a:tr>
              <a:tr h="353647">
                <a:tc rowSpan="2">
                  <a:txBody>
                    <a:bodyPr/>
                    <a:lstStyle/>
                    <a:p>
                      <a:pPr latinLnBrk="1"/>
                      <a:r>
                        <a:rPr lang="en-US" altLang="ko-KR" sz="1000" dirty="0">
                          <a:latin typeface="+mn-lt"/>
                        </a:rPr>
                        <a:t>III. </a:t>
                      </a:r>
                      <a:r>
                        <a:rPr lang="ko-KR" altLang="en-US" sz="1000" dirty="0">
                          <a:latin typeface="+mn-lt"/>
                        </a:rPr>
                        <a:t>감사</a:t>
                      </a:r>
                    </a:p>
                  </a:txBody>
                  <a:tcPr anchor="ctr">
                    <a:solidFill>
                      <a:schemeClr val="bg1">
                        <a:lumMod val="95000"/>
                      </a:schemeClr>
                    </a:solidFill>
                  </a:tcPr>
                </a:tc>
                <a:tc>
                  <a:txBody>
                    <a:bodyPr/>
                    <a:lstStyle/>
                    <a:p>
                      <a:pPr marL="0" indent="0" latinLnBrk="1">
                        <a:buNone/>
                      </a:pPr>
                      <a:r>
                        <a:rPr lang="en-US" altLang="ko-KR" sz="1000" b="0" dirty="0">
                          <a:latin typeface="+mn-lt"/>
                        </a:rPr>
                        <a:t>1. </a:t>
                      </a:r>
                      <a:r>
                        <a:rPr lang="ko-KR" altLang="en-US" sz="1000" b="0" dirty="0">
                          <a:latin typeface="+mn-lt"/>
                        </a:rPr>
                        <a:t>내부감사</a:t>
                      </a:r>
                    </a:p>
                  </a:txBody>
                  <a:tcPr anchor="ctr">
                    <a:solidFill>
                      <a:schemeClr val="bg1">
                        <a:lumMod val="95000"/>
                      </a:schemeClr>
                    </a:solidFill>
                  </a:tcPr>
                </a:tc>
                <a:extLst>
                  <a:ext uri="{0D108BD9-81ED-4DB2-BD59-A6C34878D82A}">
                    <a16:rowId xmlns:a16="http://schemas.microsoft.com/office/drawing/2014/main" val="1847384194"/>
                  </a:ext>
                </a:extLst>
              </a:tr>
              <a:tr h="313189">
                <a:tc vMerge="1">
                  <a:txBody>
                    <a:bodyPr/>
                    <a:lstStyle/>
                    <a:p>
                      <a:pPr latinLnBrk="1"/>
                      <a:endParaRPr lang="ko-KR" altLang="en-US" sz="1200" dirty="0">
                        <a:latin typeface="+mn-lt"/>
                      </a:endParaRPr>
                    </a:p>
                  </a:txBody>
                  <a:tcPr/>
                </a:tc>
                <a:tc>
                  <a:txBody>
                    <a:bodyPr/>
                    <a:lstStyle/>
                    <a:p>
                      <a:pPr marL="0" indent="0" latinLnBrk="1">
                        <a:buNone/>
                      </a:pPr>
                      <a:r>
                        <a:rPr lang="en-US" altLang="ko-KR" sz="1000" b="0" dirty="0">
                          <a:latin typeface="+mn-lt"/>
                        </a:rPr>
                        <a:t>2. </a:t>
                      </a:r>
                      <a:r>
                        <a:rPr lang="ko-KR" altLang="en-US" sz="1000" b="0" dirty="0">
                          <a:latin typeface="+mn-lt"/>
                        </a:rPr>
                        <a:t>외부감사</a:t>
                      </a:r>
                    </a:p>
                  </a:txBody>
                  <a:tcPr anchor="ctr">
                    <a:solidFill>
                      <a:schemeClr val="bg1">
                        <a:lumMod val="95000"/>
                      </a:schemeClr>
                    </a:solidFill>
                  </a:tcPr>
                </a:tc>
                <a:extLst>
                  <a:ext uri="{0D108BD9-81ED-4DB2-BD59-A6C34878D82A}">
                    <a16:rowId xmlns:a16="http://schemas.microsoft.com/office/drawing/2014/main" val="1147370853"/>
                  </a:ext>
                </a:extLst>
              </a:tr>
              <a:tr h="353647">
                <a:tc rowSpan="2">
                  <a:txBody>
                    <a:bodyPr/>
                    <a:lstStyle/>
                    <a:p>
                      <a:pPr latinLnBrk="1"/>
                      <a:r>
                        <a:rPr lang="en-US" altLang="ko-KR" sz="1000" dirty="0">
                          <a:latin typeface="+mn-lt"/>
                        </a:rPr>
                        <a:t>IV.  </a:t>
                      </a:r>
                      <a:r>
                        <a:rPr lang="ko-KR" altLang="en-US" sz="1000" dirty="0">
                          <a:latin typeface="+mn-lt"/>
                        </a:rPr>
                        <a:t>주주 및 이해관계자 소통</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주주 및 이해관계자와의 직접 소통</a:t>
                      </a:r>
                    </a:p>
                  </a:txBody>
                  <a:tcPr anchor="ctr">
                    <a:solidFill>
                      <a:schemeClr val="bg1">
                        <a:lumMod val="95000"/>
                      </a:schemeClr>
                    </a:solidFill>
                  </a:tcPr>
                </a:tc>
                <a:extLst>
                  <a:ext uri="{0D108BD9-81ED-4DB2-BD59-A6C34878D82A}">
                    <a16:rowId xmlns:a16="http://schemas.microsoft.com/office/drawing/2014/main" val="2411180721"/>
                  </a:ext>
                </a:extLst>
              </a:tr>
              <a:tr h="353650">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정보 공개</a:t>
                      </a:r>
                    </a:p>
                  </a:txBody>
                  <a:tcPr anchor="ctr">
                    <a:solidFill>
                      <a:schemeClr val="bg1">
                        <a:lumMod val="95000"/>
                      </a:schemeClr>
                    </a:solidFill>
                  </a:tcPr>
                </a:tc>
                <a:extLst>
                  <a:ext uri="{0D108BD9-81ED-4DB2-BD59-A6C34878D82A}">
                    <a16:rowId xmlns:a16="http://schemas.microsoft.com/office/drawing/2014/main" val="1933098096"/>
                  </a:ext>
                </a:extLst>
              </a:tr>
            </a:tbl>
          </a:graphicData>
        </a:graphic>
      </p:graphicFrame>
      <p:sp>
        <p:nvSpPr>
          <p:cNvPr id="30" name="TextBox 29">
            <a:extLst>
              <a:ext uri="{FF2B5EF4-FFF2-40B4-BE49-F238E27FC236}">
                <a16:creationId xmlns:a16="http://schemas.microsoft.com/office/drawing/2014/main" id="{3463544D-BA71-444D-E9E6-9C5DB7E69FAA}"/>
              </a:ext>
            </a:extLst>
          </p:cNvPr>
          <p:cNvSpPr txBox="1"/>
          <p:nvPr/>
        </p:nvSpPr>
        <p:spPr>
          <a:xfrm>
            <a:off x="1172159" y="1684751"/>
            <a:ext cx="938475" cy="369332"/>
          </a:xfrm>
          <a:prstGeom prst="rect">
            <a:avLst/>
          </a:prstGeom>
          <a:noFill/>
        </p:spPr>
        <p:txBody>
          <a:bodyPr wrap="square" rtlCol="0">
            <a:spAutoFit/>
          </a:bodyPr>
          <a:lstStyle/>
          <a:p>
            <a:r>
              <a:rPr lang="ko-KR" altLang="en-US" b="1" dirty="0"/>
              <a:t>환경</a:t>
            </a:r>
            <a:r>
              <a:rPr lang="en-US" altLang="ko-KR" b="1" dirty="0"/>
              <a:t>(E)</a:t>
            </a:r>
            <a:endParaRPr lang="ko-KR" altLang="en-US" b="1" dirty="0"/>
          </a:p>
        </p:txBody>
      </p:sp>
      <p:sp>
        <p:nvSpPr>
          <p:cNvPr id="31" name="TextBox 30">
            <a:extLst>
              <a:ext uri="{FF2B5EF4-FFF2-40B4-BE49-F238E27FC236}">
                <a16:creationId xmlns:a16="http://schemas.microsoft.com/office/drawing/2014/main" id="{D13BC08F-9D14-D739-855E-92B93A0B631E}"/>
              </a:ext>
            </a:extLst>
          </p:cNvPr>
          <p:cNvSpPr txBox="1"/>
          <p:nvPr/>
        </p:nvSpPr>
        <p:spPr>
          <a:xfrm>
            <a:off x="4435622" y="1674682"/>
            <a:ext cx="938475" cy="369332"/>
          </a:xfrm>
          <a:prstGeom prst="rect">
            <a:avLst/>
          </a:prstGeom>
          <a:noFill/>
        </p:spPr>
        <p:txBody>
          <a:bodyPr wrap="square" rtlCol="0">
            <a:spAutoFit/>
          </a:bodyPr>
          <a:lstStyle/>
          <a:p>
            <a:r>
              <a:rPr lang="ko-KR" altLang="en-US" b="1" dirty="0"/>
              <a:t>사회</a:t>
            </a:r>
            <a:r>
              <a:rPr lang="en-US" altLang="ko-KR" b="1" dirty="0"/>
              <a:t>(S)</a:t>
            </a:r>
            <a:endParaRPr lang="ko-KR" altLang="en-US" b="1" dirty="0"/>
          </a:p>
        </p:txBody>
      </p:sp>
      <p:sp>
        <p:nvSpPr>
          <p:cNvPr id="32" name="TextBox 31">
            <a:extLst>
              <a:ext uri="{FF2B5EF4-FFF2-40B4-BE49-F238E27FC236}">
                <a16:creationId xmlns:a16="http://schemas.microsoft.com/office/drawing/2014/main" id="{51463ABD-5024-A6EA-515D-0CFE316E0F4D}"/>
              </a:ext>
            </a:extLst>
          </p:cNvPr>
          <p:cNvSpPr txBox="1"/>
          <p:nvPr/>
        </p:nvSpPr>
        <p:spPr>
          <a:xfrm>
            <a:off x="8064729" y="1674682"/>
            <a:ext cx="1565699" cy="369332"/>
          </a:xfrm>
          <a:prstGeom prst="rect">
            <a:avLst/>
          </a:prstGeom>
          <a:noFill/>
        </p:spPr>
        <p:txBody>
          <a:bodyPr wrap="square" rtlCol="0">
            <a:spAutoFit/>
          </a:bodyPr>
          <a:lstStyle/>
          <a:p>
            <a:r>
              <a:rPr lang="ko-KR" altLang="en-US" b="1" dirty="0"/>
              <a:t>지배구조</a:t>
            </a:r>
            <a:r>
              <a:rPr lang="en-US" altLang="ko-KR" b="1" dirty="0"/>
              <a:t>(G)</a:t>
            </a:r>
            <a:endParaRPr lang="ko-KR" altLang="en-US" b="1" dirty="0"/>
          </a:p>
        </p:txBody>
      </p:sp>
    </p:spTree>
    <p:extLst>
      <p:ext uri="{BB962C8B-B14F-4D97-AF65-F5344CB8AC3E}">
        <p14:creationId xmlns:p14="http://schemas.microsoft.com/office/powerpoint/2010/main" val="867969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13</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1" name="TextBox 20">
            <a:extLst>
              <a:ext uri="{FF2B5EF4-FFF2-40B4-BE49-F238E27FC236}">
                <a16:creationId xmlns:a16="http://schemas.microsoft.com/office/drawing/2014/main" id="{B2FD1171-BEF1-B3D1-C161-A981A308A1C9}"/>
              </a:ext>
            </a:extLst>
          </p:cNvPr>
          <p:cNvSpPr txBox="1"/>
          <p:nvPr/>
        </p:nvSpPr>
        <p:spPr>
          <a:xfrm>
            <a:off x="237472" y="1125542"/>
            <a:ext cx="11172305"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TCFD :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기후 변화의 위험과 기회가 기업가치에 미치는 재무적 영향의 경로를 제시 </a:t>
            </a:r>
          </a:p>
        </p:txBody>
      </p:sp>
      <p:pic>
        <p:nvPicPr>
          <p:cNvPr id="3" name="그림 2">
            <a:extLst>
              <a:ext uri="{FF2B5EF4-FFF2-40B4-BE49-F238E27FC236}">
                <a16:creationId xmlns:a16="http://schemas.microsoft.com/office/drawing/2014/main" id="{5A8AC3A3-7C44-B3C2-991B-AC6743238727}"/>
              </a:ext>
            </a:extLst>
          </p:cNvPr>
          <p:cNvPicPr>
            <a:picLocks noChangeAspect="1"/>
          </p:cNvPicPr>
          <p:nvPr/>
        </p:nvPicPr>
        <p:blipFill rotWithShape="1">
          <a:blip r:embed="rId2"/>
          <a:srcRect l="1926" t="17765" r="6564" b="5331"/>
          <a:stretch/>
        </p:blipFill>
        <p:spPr>
          <a:xfrm>
            <a:off x="341104" y="1752303"/>
            <a:ext cx="9074663" cy="4423029"/>
          </a:xfrm>
          <a:prstGeom prst="rect">
            <a:avLst/>
          </a:prstGeom>
        </p:spPr>
      </p:pic>
    </p:spTree>
    <p:extLst>
      <p:ext uri="{BB962C8B-B14F-4D97-AF65-F5344CB8AC3E}">
        <p14:creationId xmlns:p14="http://schemas.microsoft.com/office/powerpoint/2010/main" val="3771481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14</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1" name="TextBox 20">
            <a:extLst>
              <a:ext uri="{FF2B5EF4-FFF2-40B4-BE49-F238E27FC236}">
                <a16:creationId xmlns:a16="http://schemas.microsoft.com/office/drawing/2014/main" id="{B2FD1171-BEF1-B3D1-C161-A981A308A1C9}"/>
              </a:ext>
            </a:extLst>
          </p:cNvPr>
          <p:cNvSpPr txBox="1"/>
          <p:nvPr/>
        </p:nvSpPr>
        <p:spPr>
          <a:xfrm>
            <a:off x="237472" y="1125542"/>
            <a:ext cx="11172305"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TCFD :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금융기관은 자금중계의 역할</a:t>
            </a:r>
          </a:p>
        </p:txBody>
      </p:sp>
      <p:pic>
        <p:nvPicPr>
          <p:cNvPr id="2" name="그림 1">
            <a:extLst>
              <a:ext uri="{FF2B5EF4-FFF2-40B4-BE49-F238E27FC236}">
                <a16:creationId xmlns:a16="http://schemas.microsoft.com/office/drawing/2014/main" id="{65ECEE6D-B5EA-4CB6-2806-68E7EAE0F502}"/>
              </a:ext>
            </a:extLst>
          </p:cNvPr>
          <p:cNvPicPr>
            <a:picLocks noChangeAspect="1"/>
          </p:cNvPicPr>
          <p:nvPr/>
        </p:nvPicPr>
        <p:blipFill>
          <a:blip r:embed="rId2"/>
          <a:stretch>
            <a:fillRect/>
          </a:stretch>
        </p:blipFill>
        <p:spPr>
          <a:xfrm>
            <a:off x="521252" y="1468905"/>
            <a:ext cx="8754285" cy="3227386"/>
          </a:xfrm>
          <a:prstGeom prst="rect">
            <a:avLst/>
          </a:prstGeom>
        </p:spPr>
      </p:pic>
      <p:sp>
        <p:nvSpPr>
          <p:cNvPr id="5" name="TextBox 4">
            <a:extLst>
              <a:ext uri="{FF2B5EF4-FFF2-40B4-BE49-F238E27FC236}">
                <a16:creationId xmlns:a16="http://schemas.microsoft.com/office/drawing/2014/main" id="{2C646D08-90A6-8F7F-8F24-905EC55CE68F}"/>
              </a:ext>
            </a:extLst>
          </p:cNvPr>
          <p:cNvSpPr txBox="1"/>
          <p:nvPr/>
        </p:nvSpPr>
        <p:spPr>
          <a:xfrm>
            <a:off x="343448" y="4790237"/>
            <a:ext cx="11327300" cy="1350498"/>
          </a:xfrm>
          <a:prstGeom prst="rect">
            <a:avLst/>
          </a:prstGeom>
          <a:noFill/>
        </p:spPr>
        <p:txBody>
          <a:bodyPr wrap="square" rtlCol="0" anchor="t">
            <a:spAutoFit/>
          </a:bodyPr>
          <a:lstStyle/>
          <a:p>
            <a:pPr marL="342900" indent="-342900">
              <a:lnSpc>
                <a:spcPts val="2500"/>
              </a:lnSpc>
              <a:spcBef>
                <a:spcPts val="0"/>
              </a:spcBef>
              <a:buFont typeface="Arial" panose="020B0604020202020204" pitchFamily="34" charset="0"/>
              <a:buChar char="•"/>
            </a:pPr>
            <a:r>
              <a:rPr lang="ko-KR" altLang="en-US" sz="2000" b="1" dirty="0">
                <a:solidFill>
                  <a:srgbClr val="1F3B73"/>
                </a:solidFill>
              </a:rPr>
              <a:t>금융기관은 수익성을 중시하여 </a:t>
            </a:r>
            <a:r>
              <a:rPr lang="ko-KR" altLang="en-US" sz="2000" b="1" dirty="0" err="1">
                <a:solidFill>
                  <a:srgbClr val="1F3B73"/>
                </a:solidFill>
              </a:rPr>
              <a:t>고탄소</a:t>
            </a:r>
            <a:r>
              <a:rPr lang="ko-KR" altLang="en-US" sz="2000" b="1" dirty="0">
                <a:solidFill>
                  <a:srgbClr val="1F3B73"/>
                </a:solidFill>
              </a:rPr>
              <a:t> 배출을 하는 기업에게 자금을 빌려줌으로써 간접적으로 </a:t>
            </a:r>
            <a:r>
              <a:rPr lang="ko-KR" altLang="en-US" sz="2000" b="1" dirty="0" err="1">
                <a:solidFill>
                  <a:srgbClr val="1F3B73"/>
                </a:solidFill>
              </a:rPr>
              <a:t>고탄소</a:t>
            </a:r>
            <a:r>
              <a:rPr lang="ko-KR" altLang="en-US" sz="2000" b="1" dirty="0">
                <a:solidFill>
                  <a:srgbClr val="1F3B73"/>
                </a:solidFill>
              </a:rPr>
              <a:t> 배출을 지원하는 것을 당연시 </a:t>
            </a:r>
            <a:r>
              <a:rPr lang="ko-KR" altLang="en-US" sz="2000" b="1" dirty="0" err="1">
                <a:solidFill>
                  <a:srgbClr val="1F3B73"/>
                </a:solidFill>
              </a:rPr>
              <a:t>하여왔으나</a:t>
            </a:r>
            <a:r>
              <a:rPr lang="ko-KR" altLang="en-US" sz="2000" b="1" dirty="0">
                <a:solidFill>
                  <a:srgbClr val="1F3B73"/>
                </a:solidFill>
              </a:rPr>
              <a:t> 현재는 많은 금융당국이 자금중개자인 은행이 </a:t>
            </a:r>
            <a:r>
              <a:rPr lang="ko-KR" altLang="en-US" sz="2000" b="1" dirty="0" err="1">
                <a:solidFill>
                  <a:srgbClr val="1F3B73"/>
                </a:solidFill>
              </a:rPr>
              <a:t>고탄소</a:t>
            </a:r>
            <a:r>
              <a:rPr lang="ko-KR" altLang="en-US" sz="2000" b="1" dirty="0">
                <a:solidFill>
                  <a:srgbClr val="1F3B73"/>
                </a:solidFill>
              </a:rPr>
              <a:t> 사업의 지원을 줄여야 한다고 주장함</a:t>
            </a:r>
            <a:endParaRPr lang="en-US" altLang="ko-KR" sz="2000" b="1" dirty="0">
              <a:solidFill>
                <a:srgbClr val="1F3B73"/>
              </a:solidFill>
            </a:endParaRPr>
          </a:p>
          <a:p>
            <a:pPr marL="342900" indent="-342900">
              <a:lnSpc>
                <a:spcPts val="2500"/>
              </a:lnSpc>
              <a:spcBef>
                <a:spcPts val="0"/>
              </a:spcBef>
              <a:buFont typeface="Arial" panose="020B0604020202020204" pitchFamily="34" charset="0"/>
              <a:buChar char="•"/>
            </a:pPr>
            <a:r>
              <a:rPr lang="ko-KR" altLang="en-US" sz="2000" b="1" dirty="0">
                <a:solidFill>
                  <a:srgbClr val="1F3B73"/>
                </a:solidFill>
              </a:rPr>
              <a:t>이는 단지 사회적가치만이 아니라</a:t>
            </a:r>
            <a:r>
              <a:rPr lang="en-US" altLang="ko-KR" sz="2000" b="1" dirty="0">
                <a:solidFill>
                  <a:srgbClr val="1F3B73"/>
                </a:solidFill>
              </a:rPr>
              <a:t>, </a:t>
            </a:r>
            <a:r>
              <a:rPr lang="ko-KR" altLang="en-US" sz="2000" b="1" dirty="0">
                <a:solidFill>
                  <a:srgbClr val="1F3B73"/>
                </a:solidFill>
              </a:rPr>
              <a:t>은행의 리스크가 확대되는 재정건전성과 직결</a:t>
            </a:r>
            <a:endParaRPr lang="en-US" altLang="ko-KR" sz="2000" b="1" dirty="0">
              <a:solidFill>
                <a:srgbClr val="1F3B73"/>
              </a:solidFill>
            </a:endParaRPr>
          </a:p>
        </p:txBody>
      </p:sp>
    </p:spTree>
    <p:extLst>
      <p:ext uri="{BB962C8B-B14F-4D97-AF65-F5344CB8AC3E}">
        <p14:creationId xmlns:p14="http://schemas.microsoft.com/office/powerpoint/2010/main" val="3262865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15</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1" name="TextBox 20">
            <a:extLst>
              <a:ext uri="{FF2B5EF4-FFF2-40B4-BE49-F238E27FC236}">
                <a16:creationId xmlns:a16="http://schemas.microsoft.com/office/drawing/2014/main" id="{B2FD1171-BEF1-B3D1-C161-A981A308A1C9}"/>
              </a:ext>
            </a:extLst>
          </p:cNvPr>
          <p:cNvSpPr txBox="1"/>
          <p:nvPr/>
        </p:nvSpPr>
        <p:spPr>
          <a:xfrm>
            <a:off x="471446" y="1160167"/>
            <a:ext cx="11172305" cy="707886"/>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G20</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국가를 중심으로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TCFD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의무 도입 및 관련 법안 마련</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영국</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일본</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호주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10</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개국 이상</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대부분의 국가는 금융</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자본시장 정책당국이 이를 주도</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한국은 환경부가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TCFD</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를 주도</a:t>
            </a:r>
          </a:p>
        </p:txBody>
      </p:sp>
      <p:grpSp>
        <p:nvGrpSpPr>
          <p:cNvPr id="3" name="그룹 2">
            <a:extLst>
              <a:ext uri="{FF2B5EF4-FFF2-40B4-BE49-F238E27FC236}">
                <a16:creationId xmlns:a16="http://schemas.microsoft.com/office/drawing/2014/main" id="{D482A8DB-4558-0534-919B-585CB4E33CD4}"/>
              </a:ext>
            </a:extLst>
          </p:cNvPr>
          <p:cNvGrpSpPr/>
          <p:nvPr/>
        </p:nvGrpSpPr>
        <p:grpSpPr>
          <a:xfrm>
            <a:off x="661967" y="2258437"/>
            <a:ext cx="9432758" cy="4002797"/>
            <a:chOff x="737211" y="2840661"/>
            <a:chExt cx="10601349" cy="3510263"/>
          </a:xfrm>
        </p:grpSpPr>
        <p:pic>
          <p:nvPicPr>
            <p:cNvPr id="6" name="Picture 2" descr="SEC Ups Climate Risk Disclosure Ante For US Companies | Maplecroft">
              <a:extLst>
                <a:ext uri="{FF2B5EF4-FFF2-40B4-BE49-F238E27FC236}">
                  <a16:creationId xmlns:a16="http://schemas.microsoft.com/office/drawing/2014/main" id="{AF44656A-EC06-E474-F1EC-986AF970773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289" r="10044" b="45655"/>
            <a:stretch/>
          </p:blipFill>
          <p:spPr bwMode="auto">
            <a:xfrm>
              <a:off x="827684" y="2858447"/>
              <a:ext cx="4582705" cy="25706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ompanies, investors face new pressure from compulsory disclosure of  climate risk | S&amp;P Global">
              <a:extLst>
                <a:ext uri="{FF2B5EF4-FFF2-40B4-BE49-F238E27FC236}">
                  <a16:creationId xmlns:a16="http://schemas.microsoft.com/office/drawing/2014/main" id="{92A8B10D-84C5-2BA2-EDAF-EC393EFA7E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1973" y="2862933"/>
              <a:ext cx="2296842" cy="254003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Regulators want firms to own up to climate risks | The Economist">
              <a:extLst>
                <a:ext uri="{FF2B5EF4-FFF2-40B4-BE49-F238E27FC236}">
                  <a16:creationId xmlns:a16="http://schemas.microsoft.com/office/drawing/2014/main" id="{35B3A013-9E6D-566F-1442-C1F2BAC04E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338" b="5028"/>
            <a:stretch/>
          </p:blipFill>
          <p:spPr bwMode="auto">
            <a:xfrm>
              <a:off x="8345510" y="2869390"/>
              <a:ext cx="2749421" cy="2533580"/>
            </a:xfrm>
            <a:prstGeom prst="rect">
              <a:avLst/>
            </a:prstGeom>
            <a:noFill/>
            <a:extLst>
              <a:ext uri="{909E8E84-426E-40DD-AFC4-6F175D3DCCD1}">
                <a14:hiddenFill xmlns:a14="http://schemas.microsoft.com/office/drawing/2010/main">
                  <a:solidFill>
                    <a:srgbClr val="FFFFFF"/>
                  </a:solidFill>
                </a14:hiddenFill>
              </a:ext>
            </a:extLst>
          </p:spPr>
        </p:pic>
        <p:sp>
          <p:nvSpPr>
            <p:cNvPr id="38" name="직사각형 37">
              <a:extLst>
                <a:ext uri="{FF2B5EF4-FFF2-40B4-BE49-F238E27FC236}">
                  <a16:creationId xmlns:a16="http://schemas.microsoft.com/office/drawing/2014/main" id="{3EA63D1F-2C6F-4C9C-49CB-AFA66BF80A66}"/>
                </a:ext>
              </a:extLst>
            </p:cNvPr>
            <p:cNvSpPr/>
            <p:nvPr/>
          </p:nvSpPr>
          <p:spPr>
            <a:xfrm>
              <a:off x="737211" y="2849463"/>
              <a:ext cx="4765645" cy="25845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직사각형 38">
              <a:extLst>
                <a:ext uri="{FF2B5EF4-FFF2-40B4-BE49-F238E27FC236}">
                  <a16:creationId xmlns:a16="http://schemas.microsoft.com/office/drawing/2014/main" id="{5B46CC2F-0DBD-87B8-689A-7311A06305EF}"/>
                </a:ext>
              </a:extLst>
            </p:cNvPr>
            <p:cNvSpPr/>
            <p:nvPr/>
          </p:nvSpPr>
          <p:spPr>
            <a:xfrm>
              <a:off x="5548315" y="2849463"/>
              <a:ext cx="2518426" cy="25845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직사각형 39">
              <a:extLst>
                <a:ext uri="{FF2B5EF4-FFF2-40B4-BE49-F238E27FC236}">
                  <a16:creationId xmlns:a16="http://schemas.microsoft.com/office/drawing/2014/main" id="{BDD98467-820F-C54C-A355-7204E6DEAE1E}"/>
                </a:ext>
              </a:extLst>
            </p:cNvPr>
            <p:cNvSpPr/>
            <p:nvPr/>
          </p:nvSpPr>
          <p:spPr>
            <a:xfrm>
              <a:off x="8101882" y="2840661"/>
              <a:ext cx="3236678" cy="25933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직사각형 40">
              <a:extLst>
                <a:ext uri="{FF2B5EF4-FFF2-40B4-BE49-F238E27FC236}">
                  <a16:creationId xmlns:a16="http://schemas.microsoft.com/office/drawing/2014/main" id="{0B7F3290-3221-FF80-1553-95D0A749D915}"/>
                </a:ext>
              </a:extLst>
            </p:cNvPr>
            <p:cNvSpPr/>
            <p:nvPr/>
          </p:nvSpPr>
          <p:spPr>
            <a:xfrm>
              <a:off x="737212" y="5512280"/>
              <a:ext cx="4673178" cy="8386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solidFill>
                    <a:schemeClr val="tx1"/>
                  </a:solidFill>
                </a:rPr>
                <a:t>전 세계의 대부분의 선진 자본주의 국가에서 </a:t>
              </a:r>
              <a:r>
                <a:rPr lang="en-US" altLang="ko-KR" sz="1600" b="1" dirty="0">
                  <a:solidFill>
                    <a:schemeClr val="tx1"/>
                  </a:solidFill>
                </a:rPr>
                <a:t>TCFD </a:t>
              </a:r>
              <a:r>
                <a:rPr lang="ko-KR" altLang="en-US" sz="1600" b="1" dirty="0">
                  <a:solidFill>
                    <a:schemeClr val="tx1"/>
                  </a:solidFill>
                </a:rPr>
                <a:t>지지선언 및 의무 적용 </a:t>
              </a:r>
              <a:endParaRPr lang="en-US" altLang="ko-KR" sz="1600" b="1" dirty="0">
                <a:solidFill>
                  <a:schemeClr val="tx1"/>
                </a:solidFill>
              </a:endParaRPr>
            </a:p>
          </p:txBody>
        </p:sp>
        <p:sp>
          <p:nvSpPr>
            <p:cNvPr id="42" name="직사각형 41">
              <a:extLst>
                <a:ext uri="{FF2B5EF4-FFF2-40B4-BE49-F238E27FC236}">
                  <a16:creationId xmlns:a16="http://schemas.microsoft.com/office/drawing/2014/main" id="{6299E4F5-B4D2-60AC-5D44-58ECB2D50EEF}"/>
                </a:ext>
              </a:extLst>
            </p:cNvPr>
            <p:cNvSpPr/>
            <p:nvPr/>
          </p:nvSpPr>
          <p:spPr>
            <a:xfrm>
              <a:off x="5545651" y="5512280"/>
              <a:ext cx="2521090" cy="8386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solidFill>
                    <a:schemeClr val="tx1"/>
                  </a:solidFill>
                </a:rPr>
                <a:t>금융</a:t>
              </a:r>
              <a:r>
                <a:rPr lang="en-US" altLang="ko-KR" sz="1600" b="1" dirty="0">
                  <a:solidFill>
                    <a:schemeClr val="tx1"/>
                  </a:solidFill>
                </a:rPr>
                <a:t>, </a:t>
              </a:r>
              <a:r>
                <a:rPr lang="ko-KR" altLang="en-US" sz="1600" b="1" dirty="0">
                  <a:solidFill>
                    <a:schemeClr val="tx1"/>
                  </a:solidFill>
                </a:rPr>
                <a:t>제철 등 </a:t>
              </a:r>
              <a:r>
                <a:rPr lang="ko-KR" altLang="en-US" sz="1600" b="1" dirty="0" err="1">
                  <a:solidFill>
                    <a:schemeClr val="tx1"/>
                  </a:solidFill>
                </a:rPr>
                <a:t>탄소위험이</a:t>
              </a:r>
              <a:r>
                <a:rPr lang="ko-KR" altLang="en-US" sz="1600" b="1" dirty="0">
                  <a:solidFill>
                    <a:schemeClr val="tx1"/>
                  </a:solidFill>
                </a:rPr>
                <a:t> 높은 업종을 중심으로 </a:t>
              </a:r>
              <a:r>
                <a:rPr lang="en-US" altLang="ko-KR" sz="1600" b="1" dirty="0">
                  <a:solidFill>
                    <a:schemeClr val="tx1"/>
                  </a:solidFill>
                </a:rPr>
                <a:t>TCFD </a:t>
              </a:r>
              <a:r>
                <a:rPr lang="ko-KR" altLang="en-US" sz="1600" b="1" dirty="0">
                  <a:solidFill>
                    <a:schemeClr val="tx1"/>
                  </a:solidFill>
                </a:rPr>
                <a:t>지지 기업 수 많음</a:t>
              </a:r>
              <a:endParaRPr lang="en-US" altLang="ko-KR" sz="1600" b="1" dirty="0">
                <a:solidFill>
                  <a:schemeClr val="tx1"/>
                </a:solidFill>
              </a:endParaRPr>
            </a:p>
          </p:txBody>
        </p:sp>
        <p:sp>
          <p:nvSpPr>
            <p:cNvPr id="43" name="직사각형 42">
              <a:extLst>
                <a:ext uri="{FF2B5EF4-FFF2-40B4-BE49-F238E27FC236}">
                  <a16:creationId xmlns:a16="http://schemas.microsoft.com/office/drawing/2014/main" id="{451FA659-B414-5F6F-4213-55EDC4B55AF6}"/>
                </a:ext>
              </a:extLst>
            </p:cNvPr>
            <p:cNvSpPr/>
            <p:nvPr/>
          </p:nvSpPr>
          <p:spPr>
            <a:xfrm>
              <a:off x="8202001" y="5503477"/>
              <a:ext cx="3136559" cy="8474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solidFill>
                    <a:schemeClr val="tx1"/>
                  </a:solidFill>
                </a:rPr>
                <a:t>기존의 지속가능성 보고서는 정체</a:t>
              </a:r>
              <a:r>
                <a:rPr lang="en-US" altLang="ko-KR" sz="1600" b="1" dirty="0">
                  <a:solidFill>
                    <a:schemeClr val="tx1"/>
                  </a:solidFill>
                </a:rPr>
                <a:t>.</a:t>
              </a:r>
              <a:r>
                <a:rPr lang="ko-KR" altLang="en-US" sz="1600" b="1" dirty="0">
                  <a:solidFill>
                    <a:schemeClr val="tx1"/>
                  </a:solidFill>
                </a:rPr>
                <a:t> </a:t>
              </a:r>
              <a:r>
                <a:rPr lang="en-US" altLang="ko-KR" sz="1600" b="1" dirty="0">
                  <a:solidFill>
                    <a:schemeClr val="tx1"/>
                  </a:solidFill>
                </a:rPr>
                <a:t>TCFD &amp; SASB </a:t>
              </a:r>
              <a:r>
                <a:rPr lang="ko-KR" altLang="en-US" sz="1600" b="1" dirty="0">
                  <a:solidFill>
                    <a:schemeClr val="tx1"/>
                  </a:solidFill>
                </a:rPr>
                <a:t>보고서는 </a:t>
              </a:r>
              <a:r>
                <a:rPr lang="en-US" altLang="ko-KR" sz="1600" b="1" dirty="0">
                  <a:solidFill>
                    <a:schemeClr val="tx1"/>
                  </a:solidFill>
                </a:rPr>
                <a:t>2017</a:t>
              </a:r>
              <a:r>
                <a:rPr lang="ko-KR" altLang="en-US" sz="1600" b="1" dirty="0">
                  <a:solidFill>
                    <a:schemeClr val="tx1"/>
                  </a:solidFill>
                </a:rPr>
                <a:t>년 이후 급격히 증가</a:t>
              </a:r>
            </a:p>
          </p:txBody>
        </p:sp>
      </p:grpSp>
      <p:sp>
        <p:nvSpPr>
          <p:cNvPr id="44" name="직사각형 43">
            <a:extLst>
              <a:ext uri="{FF2B5EF4-FFF2-40B4-BE49-F238E27FC236}">
                <a16:creationId xmlns:a16="http://schemas.microsoft.com/office/drawing/2014/main" id="{3D824828-A483-9FBB-CC2D-CB0DE9EE2D64}"/>
              </a:ext>
            </a:extLst>
          </p:cNvPr>
          <p:cNvSpPr/>
          <p:nvPr/>
        </p:nvSpPr>
        <p:spPr>
          <a:xfrm>
            <a:off x="574865" y="2111823"/>
            <a:ext cx="9651879" cy="42710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10741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16</a:t>
            </a:fld>
            <a:endParaRPr lang="ko-KR" altLang="en-US" dirty="0"/>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TextBox 1">
            <a:extLst>
              <a:ext uri="{FF2B5EF4-FFF2-40B4-BE49-F238E27FC236}">
                <a16:creationId xmlns:a16="http://schemas.microsoft.com/office/drawing/2014/main" id="{99B064F5-764D-11DE-1A80-E667DEDC3747}"/>
              </a:ext>
            </a:extLst>
          </p:cNvPr>
          <p:cNvSpPr txBox="1"/>
          <p:nvPr/>
        </p:nvSpPr>
        <p:spPr>
          <a:xfrm>
            <a:off x="286276" y="1051051"/>
            <a:ext cx="11403522" cy="954107"/>
          </a:xfrm>
          <a:prstGeom prst="rect">
            <a:avLst/>
          </a:prstGeom>
          <a:noFill/>
        </p:spPr>
        <p:txBody>
          <a:bodyPr wrap="square" rtlCol="0">
            <a:spAutoFit/>
          </a:bodyPr>
          <a:lstStyle/>
          <a:p>
            <a:r>
              <a:rPr lang="en-US" altLang="ko-KR" sz="2000" b="1" dirty="0">
                <a:solidFill>
                  <a:srgbClr val="002060"/>
                </a:solidFill>
              </a:rPr>
              <a:t>IFRS S2 </a:t>
            </a:r>
            <a:r>
              <a:rPr lang="ko-KR" altLang="en-US" sz="2000" b="1" dirty="0">
                <a:solidFill>
                  <a:srgbClr val="002060"/>
                </a:solidFill>
              </a:rPr>
              <a:t>기후영역 </a:t>
            </a:r>
            <a:r>
              <a:rPr lang="ko-KR" altLang="en-US" sz="2000" b="1" dirty="0" err="1">
                <a:solidFill>
                  <a:srgbClr val="002060"/>
                </a:solidFill>
              </a:rPr>
              <a:t>세부주제별</a:t>
            </a:r>
            <a:r>
              <a:rPr lang="ko-KR" altLang="en-US" sz="2000" b="1" dirty="0">
                <a:solidFill>
                  <a:srgbClr val="002060"/>
                </a:solidFill>
              </a:rPr>
              <a:t> 공시 품질 요약</a:t>
            </a:r>
            <a:endParaRPr lang="en-US" altLang="ko-KR" sz="2000" b="1" dirty="0">
              <a:solidFill>
                <a:srgbClr val="002060"/>
              </a:solidFill>
            </a:endParaRPr>
          </a:p>
          <a:p>
            <a:pPr marL="285750" indent="-285750">
              <a:buFont typeface="Arial" panose="020B0604020202020204" pitchFamily="34" charset="0"/>
              <a:buChar char="•"/>
            </a:pPr>
            <a:r>
              <a:rPr lang="ko-KR" altLang="en-US" b="1" dirty="0">
                <a:solidFill>
                  <a:srgbClr val="002060"/>
                </a:solidFill>
              </a:rPr>
              <a:t>전반적으로 모든 주제에 대한 측정항목의 평균 공시율이 </a:t>
            </a:r>
            <a:r>
              <a:rPr lang="en-US" altLang="ko-KR" b="1" dirty="0">
                <a:solidFill>
                  <a:srgbClr val="002060"/>
                </a:solidFill>
              </a:rPr>
              <a:t>40%</a:t>
            </a:r>
            <a:r>
              <a:rPr lang="ko-KR" altLang="en-US" b="1" dirty="0">
                <a:solidFill>
                  <a:srgbClr val="002060"/>
                </a:solidFill>
              </a:rPr>
              <a:t>에도 미치지 못하고 있음</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상대적으로 지배구조에 대한 평균 공시율이 높음</a:t>
            </a:r>
          </a:p>
        </p:txBody>
      </p:sp>
      <p:pic>
        <p:nvPicPr>
          <p:cNvPr id="5" name="그림 4">
            <a:extLst>
              <a:ext uri="{FF2B5EF4-FFF2-40B4-BE49-F238E27FC236}">
                <a16:creationId xmlns:a16="http://schemas.microsoft.com/office/drawing/2014/main" id="{16906C33-7BB3-B1CC-C563-D6AC368566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277" y="2033889"/>
            <a:ext cx="4844777" cy="4270581"/>
          </a:xfrm>
          <a:prstGeom prst="rect">
            <a:avLst/>
          </a:prstGeom>
          <a:ln>
            <a:solidFill>
              <a:schemeClr val="tx1"/>
            </a:solidFill>
          </a:ln>
        </p:spPr>
      </p:pic>
      <p:graphicFrame>
        <p:nvGraphicFramePr>
          <p:cNvPr id="11" name="표 10">
            <a:extLst>
              <a:ext uri="{FF2B5EF4-FFF2-40B4-BE49-F238E27FC236}">
                <a16:creationId xmlns:a16="http://schemas.microsoft.com/office/drawing/2014/main" id="{303025F1-F0A0-8928-8605-66C7A9C5824D}"/>
              </a:ext>
            </a:extLst>
          </p:cNvPr>
          <p:cNvGraphicFramePr>
            <a:graphicFrameLocks noGrp="1"/>
          </p:cNvGraphicFramePr>
          <p:nvPr>
            <p:extLst>
              <p:ext uri="{D42A27DB-BD31-4B8C-83A1-F6EECF244321}">
                <p14:modId xmlns:p14="http://schemas.microsoft.com/office/powerpoint/2010/main" val="3373669242"/>
              </p:ext>
            </p:extLst>
          </p:nvPr>
        </p:nvGraphicFramePr>
        <p:xfrm>
          <a:off x="550940" y="2033890"/>
          <a:ext cx="5938165" cy="4672685"/>
        </p:xfrm>
        <a:graphic>
          <a:graphicData uri="http://schemas.openxmlformats.org/drawingml/2006/table">
            <a:tbl>
              <a:tblPr/>
              <a:tblGrid>
                <a:gridCol w="682707">
                  <a:extLst>
                    <a:ext uri="{9D8B030D-6E8A-4147-A177-3AD203B41FA5}">
                      <a16:colId xmlns:a16="http://schemas.microsoft.com/office/drawing/2014/main" val="2754237681"/>
                    </a:ext>
                  </a:extLst>
                </a:gridCol>
                <a:gridCol w="1611430">
                  <a:extLst>
                    <a:ext uri="{9D8B030D-6E8A-4147-A177-3AD203B41FA5}">
                      <a16:colId xmlns:a16="http://schemas.microsoft.com/office/drawing/2014/main" val="2030058880"/>
                    </a:ext>
                  </a:extLst>
                </a:gridCol>
                <a:gridCol w="1214676">
                  <a:extLst>
                    <a:ext uri="{9D8B030D-6E8A-4147-A177-3AD203B41FA5}">
                      <a16:colId xmlns:a16="http://schemas.microsoft.com/office/drawing/2014/main" val="3107774071"/>
                    </a:ext>
                  </a:extLst>
                </a:gridCol>
                <a:gridCol w="1214676">
                  <a:extLst>
                    <a:ext uri="{9D8B030D-6E8A-4147-A177-3AD203B41FA5}">
                      <a16:colId xmlns:a16="http://schemas.microsoft.com/office/drawing/2014/main" val="4004285212"/>
                    </a:ext>
                  </a:extLst>
                </a:gridCol>
                <a:gridCol w="1214676">
                  <a:extLst>
                    <a:ext uri="{9D8B030D-6E8A-4147-A177-3AD203B41FA5}">
                      <a16:colId xmlns:a16="http://schemas.microsoft.com/office/drawing/2014/main" val="4022526693"/>
                    </a:ext>
                  </a:extLst>
                </a:gridCol>
              </a:tblGrid>
              <a:tr h="791527">
                <a:tc gridSpan="2">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세부주제</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세부주제 </a:t>
                      </a:r>
                      <a:r>
                        <a:rPr lang="ko-KR" altLang="en-US" sz="1400" b="1" kern="0" spc="0" dirty="0" err="1">
                          <a:solidFill>
                            <a:schemeClr val="tx1"/>
                          </a:solidFill>
                          <a:effectLst/>
                          <a:latin typeface="+mn-ea"/>
                          <a:ea typeface="+mn-ea"/>
                        </a:rPr>
                        <a:t>공시율</a:t>
                      </a:r>
                      <a:endParaRPr lang="ko-KR" altLang="en-US" sz="1400" b="1" kern="0" spc="0" dirty="0">
                        <a:solidFill>
                          <a:schemeClr val="tx1"/>
                        </a:solidFill>
                        <a:effectLst/>
                        <a:latin typeface="+mn-ea"/>
                        <a:ea typeface="+mn-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공시 합계</a:t>
                      </a:r>
                    </a:p>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측정문항 수</a:t>
                      </a:r>
                      <a:r>
                        <a:rPr lang="en-US" altLang="ko-KR" sz="1400" b="1" kern="0" spc="0" dirty="0">
                          <a:solidFill>
                            <a:schemeClr val="tx1"/>
                          </a:solidFill>
                          <a:effectLst/>
                          <a:latin typeface="+mn-ea"/>
                          <a:ea typeface="+mn-ea"/>
                        </a:rPr>
                        <a:t>)</a:t>
                      </a:r>
                      <a:endParaRPr lang="ko-KR" altLang="en-US" sz="1400" b="1" kern="0" spc="0" dirty="0">
                        <a:solidFill>
                          <a:schemeClr val="tx1"/>
                        </a:solidFill>
                        <a:effectLst/>
                        <a:latin typeface="+mn-ea"/>
                        <a:ea typeface="+mn-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평균 </a:t>
                      </a:r>
                      <a:r>
                        <a:rPr lang="ko-KR" altLang="en-US" sz="1400" b="1" kern="0" spc="0" dirty="0" err="1">
                          <a:solidFill>
                            <a:schemeClr val="tx1"/>
                          </a:solidFill>
                          <a:effectLst/>
                          <a:latin typeface="+mn-ea"/>
                          <a:ea typeface="+mn-ea"/>
                        </a:rPr>
                        <a:t>공시율</a:t>
                      </a:r>
                      <a:endParaRPr lang="ko-KR" altLang="en-US" sz="1400" b="1" kern="0" spc="0" dirty="0">
                        <a:solidFill>
                          <a:schemeClr val="tx1"/>
                        </a:solidFill>
                        <a:effectLst/>
                        <a:latin typeface="+mn-ea"/>
                        <a:ea typeface="+mn-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extLst>
                  <a:ext uri="{0D108BD9-81ED-4DB2-BD59-A6C34878D82A}">
                    <a16:rowId xmlns:a16="http://schemas.microsoft.com/office/drawing/2014/main" val="286820103"/>
                  </a:ext>
                </a:extLst>
              </a:tr>
              <a:tr h="359907">
                <a:tc gridSpan="2">
                  <a:txBody>
                    <a:bodyPr/>
                    <a:lstStyle/>
                    <a:p>
                      <a:pPr marL="0" marR="0" indent="0" algn="ctr" fontAlgn="base" latinLnBrk="0">
                        <a:lnSpc>
                          <a:spcPct val="130000"/>
                        </a:lnSpc>
                        <a:spcBef>
                          <a:spcPts val="0"/>
                        </a:spcBef>
                        <a:spcAft>
                          <a:spcPts val="0"/>
                        </a:spcAft>
                      </a:pPr>
                      <a:r>
                        <a:rPr lang="ko-KR" altLang="en-US" sz="1400" kern="0" spc="0" dirty="0">
                          <a:solidFill>
                            <a:schemeClr val="tx1"/>
                          </a:solidFill>
                          <a:effectLst/>
                          <a:latin typeface="+mn-ea"/>
                          <a:ea typeface="+mn-ea"/>
                        </a:rPr>
                        <a:t>지배구조</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0.74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2.62 (7)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0.37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90569"/>
                  </a:ext>
                </a:extLst>
              </a:tr>
              <a:tr h="630580">
                <a:tc rowSpan="5">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전략</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ko-KR" altLang="en-US" sz="1400" kern="0" spc="0" dirty="0">
                          <a:solidFill>
                            <a:schemeClr val="tx1"/>
                          </a:solidFill>
                          <a:effectLst/>
                          <a:latin typeface="+mn-ea"/>
                          <a:ea typeface="+mn-ea"/>
                        </a:rPr>
                        <a:t>기후 관련 위험 및 기회</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0.68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0.91 (5)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0.18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184306"/>
                  </a:ext>
                </a:extLst>
              </a:tr>
              <a:tr h="549789">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전략과 의사결정</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0.90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2.74 (7)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0.39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0011162"/>
                  </a:ext>
                </a:extLst>
              </a:tr>
              <a:tr h="901254">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재무상태</a:t>
                      </a:r>
                      <a:r>
                        <a:rPr lang="en-US" altLang="ko-KR" sz="1400" kern="0" spc="0">
                          <a:solidFill>
                            <a:schemeClr val="tx1"/>
                          </a:solidFill>
                          <a:effectLst/>
                          <a:latin typeface="+mn-ea"/>
                          <a:ea typeface="+mn-ea"/>
                        </a:rPr>
                        <a:t>, </a:t>
                      </a:r>
                      <a:r>
                        <a:rPr lang="ko-KR" altLang="en-US" sz="1400" kern="0" spc="0">
                          <a:solidFill>
                            <a:schemeClr val="tx1"/>
                          </a:solidFill>
                          <a:effectLst/>
                          <a:latin typeface="+mn-ea"/>
                          <a:ea typeface="+mn-ea"/>
                        </a:rPr>
                        <a:t>재무성과 및 현금흐름</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0.07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0.13 (6)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0.02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581451"/>
                  </a:ext>
                </a:extLst>
              </a:tr>
              <a:tr h="359907">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기후 회복력</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0.26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0.76 (11)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0.07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9787358"/>
                  </a:ext>
                </a:extLst>
              </a:tr>
              <a:tr h="359907">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전략 통합</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0.94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4.99(29)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0.17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2066876"/>
                  </a:ext>
                </a:extLst>
              </a:tr>
              <a:tr h="359907">
                <a:tc gridSpan="2">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위험 관리</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0.42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1.46 (9)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0.15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6850175"/>
                  </a:ext>
                </a:extLst>
              </a:tr>
              <a:tr h="359907">
                <a:tc gridSpan="2">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지표 및 목표</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0.95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7.42 (28)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0.26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136058"/>
                  </a:ext>
                </a:extLst>
              </a:tr>
            </a:tbl>
          </a:graphicData>
        </a:graphic>
      </p:graphicFrame>
      <p:sp>
        <p:nvSpPr>
          <p:cNvPr id="12" name="TextBox 11">
            <a:extLst>
              <a:ext uri="{FF2B5EF4-FFF2-40B4-BE49-F238E27FC236}">
                <a16:creationId xmlns:a16="http://schemas.microsoft.com/office/drawing/2014/main" id="{FE9F9C0B-A341-5DC9-C40B-0848129CA299}"/>
              </a:ext>
            </a:extLst>
          </p:cNvPr>
          <p:cNvSpPr txBox="1"/>
          <p:nvPr/>
        </p:nvSpPr>
        <p:spPr>
          <a:xfrm>
            <a:off x="6675277" y="6382275"/>
            <a:ext cx="2743200" cy="369332"/>
          </a:xfrm>
          <a:prstGeom prst="rect">
            <a:avLst/>
          </a:prstGeom>
          <a:noFill/>
        </p:spPr>
        <p:txBody>
          <a:bodyPr wrap="square" rtlCol="0">
            <a:spAutoFit/>
          </a:bodyPr>
          <a:lstStyle/>
          <a:p>
            <a:r>
              <a:rPr lang="ko-KR" altLang="en-US" sz="1200" b="1" dirty="0"/>
              <a:t>출처</a:t>
            </a:r>
            <a:r>
              <a:rPr lang="en-US" altLang="ko-KR" sz="1200" b="1" dirty="0"/>
              <a:t>: </a:t>
            </a:r>
            <a:r>
              <a:rPr lang="ko-KR" altLang="en-US" sz="1200" b="1" dirty="0"/>
              <a:t>정준희와 </a:t>
            </a:r>
            <a:r>
              <a:rPr lang="ko-KR" altLang="en-US" sz="1200" b="1" dirty="0" err="1"/>
              <a:t>기도훈</a:t>
            </a:r>
            <a:r>
              <a:rPr lang="en-US" altLang="ko-KR" sz="1200" b="1" dirty="0"/>
              <a:t>(2022</a:t>
            </a:r>
            <a:r>
              <a:rPr lang="en-US" altLang="ko-KR" dirty="0"/>
              <a:t>)</a:t>
            </a:r>
            <a:endParaRPr lang="ko-KR" altLang="en-US" dirty="0"/>
          </a:p>
        </p:txBody>
      </p:sp>
    </p:spTree>
    <p:extLst>
      <p:ext uri="{BB962C8B-B14F-4D97-AF65-F5344CB8AC3E}">
        <p14:creationId xmlns:p14="http://schemas.microsoft.com/office/powerpoint/2010/main" val="801433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5EF1B123-1DA5-4831-94FF-1ADF8A7AFF1D}"/>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72" name="자유형: 도형 71">
            <a:extLst>
              <a:ext uri="{FF2B5EF4-FFF2-40B4-BE49-F238E27FC236}">
                <a16:creationId xmlns:a16="http://schemas.microsoft.com/office/drawing/2014/main" id="{984AB1A3-452A-4F48-9472-C974ED2F05B5}"/>
              </a:ext>
            </a:extLst>
          </p:cNvPr>
          <p:cNvSpPr/>
          <p:nvPr/>
        </p:nvSpPr>
        <p:spPr>
          <a:xfrm>
            <a:off x="5414" y="6733592"/>
            <a:ext cx="12181172" cy="124408"/>
          </a:xfrm>
          <a:custGeom>
            <a:avLst/>
            <a:gdLst>
              <a:gd name="connsiteX0" fmla="*/ 147915 w 12181172"/>
              <a:gd name="connsiteY0" fmla="*/ 0 h 147915"/>
              <a:gd name="connsiteX1" fmla="*/ 12033257 w 12181172"/>
              <a:gd name="connsiteY1" fmla="*/ 0 h 147915"/>
              <a:gd name="connsiteX2" fmla="*/ 12181172 w 12181172"/>
              <a:gd name="connsiteY2" fmla="*/ 147915 h 147915"/>
              <a:gd name="connsiteX3" fmla="*/ 0 w 12181172"/>
              <a:gd name="connsiteY3" fmla="*/ 147915 h 147915"/>
            </a:gdLst>
            <a:ahLst/>
            <a:cxnLst>
              <a:cxn ang="0">
                <a:pos x="connsiteX0" y="connsiteY0"/>
              </a:cxn>
              <a:cxn ang="0">
                <a:pos x="connsiteX1" y="connsiteY1"/>
              </a:cxn>
              <a:cxn ang="0">
                <a:pos x="connsiteX2" y="connsiteY2"/>
              </a:cxn>
              <a:cxn ang="0">
                <a:pos x="connsiteX3" y="connsiteY3"/>
              </a:cxn>
            </a:cxnLst>
            <a:rect l="l" t="t" r="r" b="b"/>
            <a:pathLst>
              <a:path w="12181172" h="147915">
                <a:moveTo>
                  <a:pt x="147915" y="0"/>
                </a:moveTo>
                <a:lnTo>
                  <a:pt x="12033257" y="0"/>
                </a:lnTo>
                <a:lnTo>
                  <a:pt x="12181172" y="147915"/>
                </a:lnTo>
                <a:lnTo>
                  <a:pt x="0" y="14791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ln>
                <a:solidFill>
                  <a:schemeClr val="bg1">
                    <a:lumMod val="75000"/>
                    <a:alpha val="0"/>
                  </a:schemeClr>
                </a:solidFill>
              </a:ln>
              <a:solidFill>
                <a:schemeClr val="bg1">
                  <a:lumMod val="75000"/>
                </a:schemeClr>
              </a:solidFill>
              <a:latin typeface="Noto Sans CJK KR Regular" panose="020B0500000000000000" pitchFamily="34" charset="-127"/>
              <a:ea typeface="Noto Sans CJK KR Regular" panose="020B0500000000000000" pitchFamily="34" charset="-127"/>
            </a:endParaRPr>
          </a:p>
        </p:txBody>
      </p:sp>
      <p:grpSp>
        <p:nvGrpSpPr>
          <p:cNvPr id="91" name="그룹 90">
            <a:extLst>
              <a:ext uri="{FF2B5EF4-FFF2-40B4-BE49-F238E27FC236}">
                <a16:creationId xmlns:a16="http://schemas.microsoft.com/office/drawing/2014/main" id="{16E1B7AE-D28E-4D27-A964-CFF79BDE93AF}"/>
              </a:ext>
            </a:extLst>
          </p:cNvPr>
          <p:cNvGrpSpPr/>
          <p:nvPr/>
        </p:nvGrpSpPr>
        <p:grpSpPr>
          <a:xfrm>
            <a:off x="404018" y="230978"/>
            <a:ext cx="6020603" cy="721519"/>
            <a:chOff x="404018" y="230978"/>
            <a:chExt cx="6020603" cy="721519"/>
          </a:xfrm>
        </p:grpSpPr>
        <p:sp>
          <p:nvSpPr>
            <p:cNvPr id="11" name="TextBox 10">
              <a:extLst>
                <a:ext uri="{FF2B5EF4-FFF2-40B4-BE49-F238E27FC236}">
                  <a16:creationId xmlns:a16="http://schemas.microsoft.com/office/drawing/2014/main" id="{9C279398-287F-4845-AF40-E10DAF8858BD}"/>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90" name="그룹 89">
              <a:extLst>
                <a:ext uri="{FF2B5EF4-FFF2-40B4-BE49-F238E27FC236}">
                  <a16:creationId xmlns:a16="http://schemas.microsoft.com/office/drawing/2014/main" id="{B5E05CEE-6059-4C1D-9B11-5585D0BE781C}"/>
                </a:ext>
              </a:extLst>
            </p:cNvPr>
            <p:cNvGrpSpPr/>
            <p:nvPr/>
          </p:nvGrpSpPr>
          <p:grpSpPr>
            <a:xfrm>
              <a:off x="404018" y="230978"/>
              <a:ext cx="531538" cy="721519"/>
              <a:chOff x="404018" y="230978"/>
              <a:chExt cx="531538" cy="721519"/>
            </a:xfrm>
          </p:grpSpPr>
          <p:grpSp>
            <p:nvGrpSpPr>
              <p:cNvPr id="8" name="그룹 7">
                <a:extLst>
                  <a:ext uri="{FF2B5EF4-FFF2-40B4-BE49-F238E27FC236}">
                    <a16:creationId xmlns:a16="http://schemas.microsoft.com/office/drawing/2014/main" id="{7F00B1A6-5C77-47FE-A0F6-49F7A9CDB687}"/>
                  </a:ext>
                </a:extLst>
              </p:cNvPr>
              <p:cNvGrpSpPr/>
              <p:nvPr/>
            </p:nvGrpSpPr>
            <p:grpSpPr>
              <a:xfrm>
                <a:off x="404018" y="230978"/>
                <a:ext cx="507432" cy="721519"/>
                <a:chOff x="404018" y="230978"/>
                <a:chExt cx="507432" cy="721519"/>
              </a:xfrm>
            </p:grpSpPr>
            <p:sp>
              <p:nvSpPr>
                <p:cNvPr id="9" name="평행 사변형 8">
                  <a:extLst>
                    <a:ext uri="{FF2B5EF4-FFF2-40B4-BE49-F238E27FC236}">
                      <a16:creationId xmlns:a16="http://schemas.microsoft.com/office/drawing/2014/main" id="{BB52A1EB-CD01-480C-A295-CE83B20AC07E}"/>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10" name="사각형: 둥근 모서리 9">
                  <a:extLst>
                    <a:ext uri="{FF2B5EF4-FFF2-40B4-BE49-F238E27FC236}">
                      <a16:creationId xmlns:a16="http://schemas.microsoft.com/office/drawing/2014/main" id="{95DB6879-CA2C-48BF-AEAA-161E9262ACF3}"/>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2" name="TextBox 11">
                <a:extLst>
                  <a:ext uri="{FF2B5EF4-FFF2-40B4-BE49-F238E27FC236}">
                    <a16:creationId xmlns:a16="http://schemas.microsoft.com/office/drawing/2014/main" id="{B08397DF-97FA-4D84-9482-E19EEA1CDF8B}"/>
                  </a:ext>
                </a:extLst>
              </p:cNvPr>
              <p:cNvSpPr txBox="1"/>
              <p:nvPr/>
            </p:nvSpPr>
            <p:spPr>
              <a:xfrm>
                <a:off x="436701" y="263915"/>
                <a:ext cx="498855"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44" name="슬라이드 번호 개체 틀 5">
            <a:extLst>
              <a:ext uri="{FF2B5EF4-FFF2-40B4-BE49-F238E27FC236}">
                <a16:creationId xmlns:a16="http://schemas.microsoft.com/office/drawing/2014/main" id="{ACC54964-4059-4387-AE32-4713C123F5E9}"/>
              </a:ext>
            </a:extLst>
          </p:cNvPr>
          <p:cNvSpPr>
            <a:spLocks noGrp="1"/>
          </p:cNvSpPr>
          <p:nvPr>
            <p:ph type="sldNum" sz="quarter" idx="12"/>
          </p:nvPr>
        </p:nvSpPr>
        <p:spPr>
          <a:xfrm>
            <a:off x="9072402" y="6271938"/>
            <a:ext cx="2743200" cy="365125"/>
          </a:xfrm>
        </p:spPr>
        <p:txBody>
          <a:bodyPr/>
          <a:lstStyle/>
          <a:p>
            <a:fld id="{7ADD2AED-A682-4059-B173-C76480CA5163}" type="slidenum">
              <a:rPr lang="ko-KR" altLang="en-US" sz="1000" smtClean="0">
                <a:ln>
                  <a:solidFill>
                    <a:schemeClr val="bg1">
                      <a:lumMod val="75000"/>
                      <a:alpha val="0"/>
                    </a:schemeClr>
                  </a:solidFill>
                </a:ln>
              </a:rPr>
              <a:t>17</a:t>
            </a:fld>
            <a:endParaRPr lang="ko-KR" altLang="en-US" sz="1000" dirty="0">
              <a:ln>
                <a:solidFill>
                  <a:schemeClr val="bg1">
                    <a:lumMod val="75000"/>
                    <a:alpha val="0"/>
                  </a:schemeClr>
                </a:solidFill>
              </a:ln>
            </a:endParaRPr>
          </a:p>
        </p:txBody>
      </p:sp>
      <p:sp>
        <p:nvSpPr>
          <p:cNvPr id="5" name="TextBox 4">
            <a:extLst>
              <a:ext uri="{FF2B5EF4-FFF2-40B4-BE49-F238E27FC236}">
                <a16:creationId xmlns:a16="http://schemas.microsoft.com/office/drawing/2014/main" id="{F4843A9F-72B8-52B5-E10A-526DCDE39353}"/>
              </a:ext>
            </a:extLst>
          </p:cNvPr>
          <p:cNvSpPr txBox="1"/>
          <p:nvPr/>
        </p:nvSpPr>
        <p:spPr>
          <a:xfrm>
            <a:off x="506782" y="1116666"/>
            <a:ext cx="11172305" cy="400110"/>
          </a:xfrm>
          <a:prstGeom prst="rect">
            <a:avLst/>
          </a:prstGeom>
          <a:noFill/>
        </p:spPr>
        <p:txBody>
          <a:bodyPr wrap="square" rtlCol="0">
            <a:spAutoFit/>
          </a:bodyPr>
          <a:lstStyle/>
          <a:p>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TCFD INDEX </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공시 기업과 </a:t>
            </a:r>
            <a:r>
              <a:rPr lang="ko-KR" altLang="en-US" sz="2000" b="1" dirty="0" err="1">
                <a:solidFill>
                  <a:srgbClr val="002060"/>
                </a:solidFill>
                <a:latin typeface="나눔스퀘어OTF ExtraBold" panose="020B0600000101010101" pitchFamily="34" charset="-127"/>
                <a:ea typeface="나눔스퀘어OTF ExtraBold" panose="020B0600000101010101" pitchFamily="34" charset="-127"/>
              </a:rPr>
              <a:t>비공시</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 기업 </a:t>
            </a:r>
            <a:r>
              <a:rPr lang="en-US" altLang="ko-KR" sz="2000" b="1" dirty="0">
                <a:solidFill>
                  <a:srgbClr val="002060"/>
                </a:solidFill>
                <a:latin typeface="나눔스퀘어OTF ExtraBold" panose="020B0600000101010101" pitchFamily="34" charset="-127"/>
                <a:ea typeface="나눔스퀘어OTF ExtraBold" panose="020B0600000101010101" pitchFamily="34" charset="-127"/>
              </a:rPr>
              <a:t>IFRS S2 </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기후영역 </a:t>
            </a:r>
            <a:r>
              <a:rPr lang="ko-KR" altLang="en-US" sz="2000" b="1" dirty="0" err="1">
                <a:solidFill>
                  <a:srgbClr val="002060"/>
                </a:solidFill>
                <a:latin typeface="나눔스퀘어OTF ExtraBold" panose="020B0600000101010101" pitchFamily="34" charset="-127"/>
                <a:ea typeface="나눔스퀘어OTF ExtraBold" panose="020B0600000101010101" pitchFamily="34" charset="-127"/>
              </a:rPr>
              <a:t>세부주제별</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 </a:t>
            </a:r>
            <a:r>
              <a:rPr lang="ko-KR" altLang="en-US" sz="2000" b="1" dirty="0" err="1">
                <a:solidFill>
                  <a:srgbClr val="002060"/>
                </a:solidFill>
                <a:latin typeface="나눔스퀘어OTF ExtraBold" panose="020B0600000101010101" pitchFamily="34" charset="-127"/>
                <a:ea typeface="나눔스퀘어OTF ExtraBold" panose="020B0600000101010101" pitchFamily="34" charset="-127"/>
              </a:rPr>
              <a:t>공시율</a:t>
            </a:r>
            <a:r>
              <a:rPr lang="ko-KR" altLang="en-US" sz="2000" b="1" dirty="0">
                <a:solidFill>
                  <a:srgbClr val="002060"/>
                </a:solidFill>
                <a:latin typeface="나눔스퀘어OTF ExtraBold" panose="020B0600000101010101" pitchFamily="34" charset="-127"/>
                <a:ea typeface="나눔스퀘어OTF ExtraBold" panose="020B0600000101010101" pitchFamily="34" charset="-127"/>
              </a:rPr>
              <a:t> 및 공시 품질</a:t>
            </a:r>
          </a:p>
        </p:txBody>
      </p:sp>
      <p:pic>
        <p:nvPicPr>
          <p:cNvPr id="2" name="그림 1">
            <a:extLst>
              <a:ext uri="{FF2B5EF4-FFF2-40B4-BE49-F238E27FC236}">
                <a16:creationId xmlns:a16="http://schemas.microsoft.com/office/drawing/2014/main" id="{3DC3AEE2-75A3-86EE-2B40-330A03B117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468" y="2089618"/>
            <a:ext cx="4821489" cy="3245318"/>
          </a:xfrm>
          <a:prstGeom prst="rect">
            <a:avLst/>
          </a:prstGeom>
        </p:spPr>
      </p:pic>
      <p:pic>
        <p:nvPicPr>
          <p:cNvPr id="13" name="그림 12">
            <a:extLst>
              <a:ext uri="{FF2B5EF4-FFF2-40B4-BE49-F238E27FC236}">
                <a16:creationId xmlns:a16="http://schemas.microsoft.com/office/drawing/2014/main" id="{A2F96C95-F0EF-4EF9-A587-8289CAE96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1575" y="2157316"/>
            <a:ext cx="3481057" cy="3035482"/>
          </a:xfrm>
          <a:prstGeom prst="rect">
            <a:avLst/>
          </a:prstGeom>
        </p:spPr>
      </p:pic>
      <p:pic>
        <p:nvPicPr>
          <p:cNvPr id="15" name="그림 14">
            <a:extLst>
              <a:ext uri="{FF2B5EF4-FFF2-40B4-BE49-F238E27FC236}">
                <a16:creationId xmlns:a16="http://schemas.microsoft.com/office/drawing/2014/main" id="{D3F985DF-5692-4527-989F-7D73C0C7B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0464" y="2196902"/>
            <a:ext cx="3518188" cy="3016916"/>
          </a:xfrm>
          <a:prstGeom prst="rect">
            <a:avLst/>
          </a:prstGeom>
        </p:spPr>
      </p:pic>
    </p:spTree>
    <p:extLst>
      <p:ext uri="{BB962C8B-B14F-4D97-AF65-F5344CB8AC3E}">
        <p14:creationId xmlns:p14="http://schemas.microsoft.com/office/powerpoint/2010/main" val="2861690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 name="TextBox 2">
            <a:extLst>
              <a:ext uri="{FF2B5EF4-FFF2-40B4-BE49-F238E27FC236}">
                <a16:creationId xmlns:a16="http://schemas.microsoft.com/office/drawing/2014/main" id="{44D67EA9-9C8F-8D5A-1C65-7113067D9C13}"/>
              </a:ext>
            </a:extLst>
          </p:cNvPr>
          <p:cNvSpPr txBox="1"/>
          <p:nvPr/>
        </p:nvSpPr>
        <p:spPr>
          <a:xfrm>
            <a:off x="510489" y="987897"/>
            <a:ext cx="11403522" cy="892552"/>
          </a:xfrm>
          <a:prstGeom prst="rect">
            <a:avLst/>
          </a:prstGeom>
          <a:noFill/>
        </p:spPr>
        <p:txBody>
          <a:bodyPr wrap="square" rtlCol="0">
            <a:spAutoFit/>
          </a:bodyPr>
          <a:lstStyle/>
          <a:p>
            <a:r>
              <a:rPr lang="en-US" altLang="ko-KR" b="1" dirty="0">
                <a:solidFill>
                  <a:srgbClr val="002060"/>
                </a:solidFill>
              </a:rPr>
              <a:t>IFRS S1 </a:t>
            </a:r>
            <a:r>
              <a:rPr lang="ko-KR" altLang="en-US" b="1" dirty="0">
                <a:solidFill>
                  <a:srgbClr val="002060"/>
                </a:solidFill>
              </a:rPr>
              <a:t>사회 분야 산업</a:t>
            </a:r>
            <a:r>
              <a:rPr lang="en-US" altLang="ko-KR" b="1" dirty="0">
                <a:solidFill>
                  <a:srgbClr val="002060"/>
                </a:solidFill>
              </a:rPr>
              <a:t>-</a:t>
            </a:r>
            <a:r>
              <a:rPr lang="ko-KR" altLang="en-US" b="1" dirty="0">
                <a:solidFill>
                  <a:srgbClr val="002060"/>
                </a:solidFill>
              </a:rPr>
              <a:t>주제별 공시 여부</a:t>
            </a:r>
            <a:r>
              <a:rPr lang="en-US" altLang="ko-KR" b="1" dirty="0">
                <a:solidFill>
                  <a:srgbClr val="002060"/>
                </a:solidFill>
              </a:rPr>
              <a:t>(</a:t>
            </a:r>
            <a:r>
              <a:rPr lang="ko-KR" altLang="en-US" b="1" dirty="0" err="1">
                <a:solidFill>
                  <a:srgbClr val="002060"/>
                </a:solidFill>
              </a:rPr>
              <a:t>공시율</a:t>
            </a:r>
            <a:r>
              <a:rPr lang="en-US" altLang="ko-KR" b="1" dirty="0">
                <a:solidFill>
                  <a:srgbClr val="002060"/>
                </a:solidFill>
              </a:rPr>
              <a:t>)</a:t>
            </a:r>
          </a:p>
          <a:p>
            <a:pPr marL="285750" indent="-285750">
              <a:buFont typeface="Arial" panose="020B0604020202020204" pitchFamily="34" charset="0"/>
              <a:buChar char="•"/>
            </a:pPr>
            <a:r>
              <a:rPr lang="ko-KR" altLang="en-US" sz="1600" b="1" dirty="0">
                <a:solidFill>
                  <a:srgbClr val="002060"/>
                </a:solidFill>
              </a:rPr>
              <a:t>건설업</a:t>
            </a:r>
            <a:r>
              <a:rPr lang="en-US" altLang="ko-KR" sz="1600" b="1" dirty="0">
                <a:solidFill>
                  <a:srgbClr val="002060"/>
                </a:solidFill>
              </a:rPr>
              <a:t>, </a:t>
            </a:r>
            <a:r>
              <a:rPr lang="ko-KR" altLang="en-US" sz="1600" b="1" dirty="0">
                <a:solidFill>
                  <a:srgbClr val="002060"/>
                </a:solidFill>
              </a:rPr>
              <a:t>금융업</a:t>
            </a:r>
            <a:r>
              <a:rPr lang="en-US" altLang="ko-KR" sz="1600" b="1" dirty="0">
                <a:solidFill>
                  <a:srgbClr val="002060"/>
                </a:solidFill>
              </a:rPr>
              <a:t>, </a:t>
            </a:r>
            <a:r>
              <a:rPr lang="ko-KR" altLang="en-US" sz="1600" b="1" dirty="0">
                <a:solidFill>
                  <a:srgbClr val="002060"/>
                </a:solidFill>
              </a:rPr>
              <a:t>도소매업의 공시율이 상대적으로 높음</a:t>
            </a:r>
            <a:endParaRPr lang="en-US" altLang="ko-KR" sz="1600" b="1" dirty="0">
              <a:solidFill>
                <a:srgbClr val="002060"/>
              </a:solidFill>
            </a:endParaRPr>
          </a:p>
          <a:p>
            <a:pPr marL="285750" indent="-285750">
              <a:buFont typeface="Arial" panose="020B0604020202020204" pitchFamily="34" charset="0"/>
              <a:buChar char="•"/>
            </a:pPr>
            <a:r>
              <a:rPr lang="ko-KR" altLang="en-US" sz="1600" b="1" dirty="0">
                <a:solidFill>
                  <a:srgbClr val="002060"/>
                </a:solidFill>
              </a:rPr>
              <a:t>전체 주제를 </a:t>
            </a:r>
            <a:r>
              <a:rPr lang="en-US" altLang="ko-KR" sz="1600" b="1" dirty="0">
                <a:solidFill>
                  <a:srgbClr val="002060"/>
                </a:solidFill>
              </a:rPr>
              <a:t>100%</a:t>
            </a:r>
            <a:r>
              <a:rPr lang="ko-KR" altLang="en-US" sz="1600" b="1" dirty="0">
                <a:solidFill>
                  <a:srgbClr val="002060"/>
                </a:solidFill>
              </a:rPr>
              <a:t>로 환산 하였을 때 </a:t>
            </a:r>
            <a:r>
              <a:rPr lang="en-US" altLang="ko-KR" sz="1600" b="1" dirty="0">
                <a:solidFill>
                  <a:srgbClr val="002060"/>
                </a:solidFill>
              </a:rPr>
              <a:t>60%</a:t>
            </a:r>
            <a:r>
              <a:rPr lang="ko-KR" altLang="en-US" sz="1600" b="1" dirty="0">
                <a:solidFill>
                  <a:srgbClr val="002060"/>
                </a:solidFill>
              </a:rPr>
              <a:t>를 넘는 경우는 건설업 </a:t>
            </a:r>
            <a:r>
              <a:rPr lang="en-US" altLang="ko-KR" sz="1600" b="1" dirty="0">
                <a:solidFill>
                  <a:srgbClr val="002060"/>
                </a:solidFill>
              </a:rPr>
              <a:t>1</a:t>
            </a:r>
            <a:r>
              <a:rPr lang="ko-KR" altLang="en-US" sz="1600" b="1" dirty="0">
                <a:solidFill>
                  <a:srgbClr val="002060"/>
                </a:solidFill>
              </a:rPr>
              <a:t>곳에 불과 </a:t>
            </a:r>
            <a:endParaRPr lang="en-US" altLang="ko-KR" sz="1600" b="1" dirty="0">
              <a:solidFill>
                <a:srgbClr val="002060"/>
              </a:solidFill>
            </a:endParaRPr>
          </a:p>
        </p:txBody>
      </p:sp>
      <p:graphicFrame>
        <p:nvGraphicFramePr>
          <p:cNvPr id="6" name="차트 5">
            <a:extLst>
              <a:ext uri="{FF2B5EF4-FFF2-40B4-BE49-F238E27FC236}">
                <a16:creationId xmlns:a16="http://schemas.microsoft.com/office/drawing/2014/main" id="{D8BA359C-8112-3B0F-0B55-784E6E698991}"/>
              </a:ext>
            </a:extLst>
          </p:cNvPr>
          <p:cNvGraphicFramePr>
            <a:graphicFrameLocks/>
          </p:cNvGraphicFramePr>
          <p:nvPr>
            <p:extLst>
              <p:ext uri="{D42A27DB-BD31-4B8C-83A1-F6EECF244321}">
                <p14:modId xmlns:p14="http://schemas.microsoft.com/office/powerpoint/2010/main" val="1498007314"/>
              </p:ext>
            </p:extLst>
          </p:nvPr>
        </p:nvGraphicFramePr>
        <p:xfrm>
          <a:off x="436798" y="1883011"/>
          <a:ext cx="5659202" cy="44676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차트 6">
            <a:extLst>
              <a:ext uri="{FF2B5EF4-FFF2-40B4-BE49-F238E27FC236}">
                <a16:creationId xmlns:a16="http://schemas.microsoft.com/office/drawing/2014/main" id="{4DC6B4AD-AC1E-ED2C-9F6E-0FE352125102}"/>
              </a:ext>
            </a:extLst>
          </p:cNvPr>
          <p:cNvGraphicFramePr>
            <a:graphicFrameLocks/>
          </p:cNvGraphicFramePr>
          <p:nvPr>
            <p:extLst>
              <p:ext uri="{D42A27DB-BD31-4B8C-83A1-F6EECF244321}">
                <p14:modId xmlns:p14="http://schemas.microsoft.com/office/powerpoint/2010/main" val="2112206185"/>
              </p:ext>
            </p:extLst>
          </p:nvPr>
        </p:nvGraphicFramePr>
        <p:xfrm>
          <a:off x="6096000" y="1883009"/>
          <a:ext cx="5139847" cy="4467687"/>
        </p:xfrm>
        <a:graphic>
          <a:graphicData uri="http://schemas.openxmlformats.org/drawingml/2006/chart">
            <c:chart xmlns:c="http://schemas.openxmlformats.org/drawingml/2006/chart" xmlns:r="http://schemas.openxmlformats.org/officeDocument/2006/relationships" r:id="rId3"/>
          </a:graphicData>
        </a:graphic>
      </p:graphicFrame>
      <p:sp>
        <p:nvSpPr>
          <p:cNvPr id="19" name="슬라이드 번호 개체 틀 3">
            <a:extLst>
              <a:ext uri="{FF2B5EF4-FFF2-40B4-BE49-F238E27FC236}">
                <a16:creationId xmlns:a16="http://schemas.microsoft.com/office/drawing/2014/main" id="{83FF08ED-A5EF-D1D0-335A-DEFB048FC23C}"/>
              </a:ext>
            </a:extLst>
          </p:cNvPr>
          <p:cNvSpPr>
            <a:spLocks noGrp="1"/>
          </p:cNvSpPr>
          <p:nvPr>
            <p:ph type="sldNum" sz="quarter" idx="12"/>
          </p:nvPr>
        </p:nvSpPr>
        <p:spPr>
          <a:xfrm>
            <a:off x="8614410" y="6304470"/>
            <a:ext cx="2743200" cy="365125"/>
          </a:xfrm>
        </p:spPr>
        <p:txBody>
          <a:bodyPr/>
          <a:lstStyle/>
          <a:p>
            <a:fld id="{DDC88DC7-E127-40CF-A214-063A7381AEF2}" type="slidenum">
              <a:rPr lang="ko-KR" altLang="en-US" smtClean="0"/>
              <a:t>18</a:t>
            </a:fld>
            <a:endParaRPr lang="ko-KR" altLang="en-US" dirty="0"/>
          </a:p>
        </p:txBody>
      </p:sp>
    </p:spTree>
    <p:extLst>
      <p:ext uri="{BB962C8B-B14F-4D97-AF65-F5344CB8AC3E}">
        <p14:creationId xmlns:p14="http://schemas.microsoft.com/office/powerpoint/2010/main" val="2174781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19</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 name="TextBox 4">
            <a:extLst>
              <a:ext uri="{FF2B5EF4-FFF2-40B4-BE49-F238E27FC236}">
                <a16:creationId xmlns:a16="http://schemas.microsoft.com/office/drawing/2014/main" id="{0E54685A-1D7C-4D1C-44E3-5B9D1041CFF2}"/>
              </a:ext>
            </a:extLst>
          </p:cNvPr>
          <p:cNvSpPr txBox="1"/>
          <p:nvPr/>
        </p:nvSpPr>
        <p:spPr>
          <a:xfrm>
            <a:off x="506782" y="1116666"/>
            <a:ext cx="11172305"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TCFD</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 이전까지 국내 기업들은 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를 발간하는지 몰랐음</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p>
        </p:txBody>
      </p:sp>
      <p:sp>
        <p:nvSpPr>
          <p:cNvPr id="3" name="TextBox 2">
            <a:extLst>
              <a:ext uri="{FF2B5EF4-FFF2-40B4-BE49-F238E27FC236}">
                <a16:creationId xmlns:a16="http://schemas.microsoft.com/office/drawing/2014/main" id="{1DBF8A0E-565C-CEC3-C372-720F67804442}"/>
              </a:ext>
            </a:extLst>
          </p:cNvPr>
          <p:cNvSpPr txBox="1"/>
          <p:nvPr/>
        </p:nvSpPr>
        <p:spPr>
          <a:xfrm>
            <a:off x="506782" y="1645786"/>
            <a:ext cx="10850828" cy="3279616"/>
          </a:xfrm>
          <a:prstGeom prst="rect">
            <a:avLst/>
          </a:prstGeom>
          <a:noFill/>
        </p:spPr>
        <p:txBody>
          <a:bodyPr wrap="square">
            <a:spAutoFit/>
          </a:bodyPr>
          <a:lstStyle/>
          <a:p>
            <a:pPr marL="342900" indent="-342900">
              <a:lnSpc>
                <a:spcPct val="150000"/>
              </a:lnSpc>
              <a:buFont typeface="Arial" panose="020B0604020202020204" pitchFamily="34" charset="0"/>
              <a:buChar char="•"/>
            </a:pPr>
            <a:r>
              <a:rPr lang="ko-KR" altLang="en-US" sz="2000" dirty="0">
                <a:latin typeface="나눔스퀘어OTF Bold" panose="020B0600000101010101" pitchFamily="34" charset="-127"/>
                <a:ea typeface="나눔스퀘어OTF Bold" panose="020B0600000101010101" pitchFamily="34" charset="-127"/>
              </a:rPr>
              <a:t>해외에서는 비재무정보 보고서가 주로 투자자나 </a:t>
            </a:r>
            <a:r>
              <a:rPr lang="ko-KR" altLang="en-US" sz="2000" dirty="0" err="1">
                <a:latin typeface="나눔스퀘어OTF Bold" panose="020B0600000101010101" pitchFamily="34" charset="-127"/>
                <a:ea typeface="나눔스퀘어OTF Bold" panose="020B0600000101010101" pitchFamily="34" charset="-127"/>
              </a:rPr>
              <a:t>NGO와</a:t>
            </a:r>
            <a:r>
              <a:rPr lang="ko-KR" altLang="en-US" sz="2000" dirty="0">
                <a:latin typeface="나눔스퀘어OTF Bold" panose="020B0600000101010101" pitchFamily="34" charset="-127"/>
                <a:ea typeface="나눔스퀘어OTF Bold" panose="020B0600000101010101" pitchFamily="34" charset="-127"/>
              </a:rPr>
              <a:t> 같은 이해관계자가 요구하는 정보수요를 충족시킬 목적으로 발간</a:t>
            </a:r>
            <a:endParaRPr lang="en-US" altLang="ko-KR" sz="2000" dirty="0">
              <a:latin typeface="나눔스퀘어OTF Bold" panose="020B0600000101010101" pitchFamily="34" charset="-127"/>
              <a:ea typeface="나눔스퀘어OTF Bold" panose="020B0600000101010101" pitchFamily="34" charset="-127"/>
            </a:endParaRPr>
          </a:p>
          <a:p>
            <a:pPr marL="342900" indent="-342900">
              <a:lnSpc>
                <a:spcPct val="150000"/>
              </a:lnSpc>
              <a:buFont typeface="Arial" panose="020B0604020202020204" pitchFamily="34" charset="0"/>
              <a:buChar char="•"/>
            </a:pPr>
            <a:r>
              <a:rPr lang="ko-KR" altLang="en-US" sz="2000" dirty="0">
                <a:latin typeface="나눔스퀘어OTF Bold" panose="020B0600000101010101" pitchFamily="34" charset="-127"/>
                <a:ea typeface="나눔스퀘어OTF Bold" panose="020B0600000101010101" pitchFamily="34" charset="-127"/>
              </a:rPr>
              <a:t>국내에서는 기업들이 ESG 혹은 </a:t>
            </a:r>
            <a:r>
              <a:rPr lang="ko-KR" altLang="en-US" sz="2000" dirty="0" err="1">
                <a:latin typeface="나눔스퀘어OTF Bold" panose="020B0600000101010101" pitchFamily="34" charset="-127"/>
                <a:ea typeface="나눔스퀘어OTF Bold" panose="020B0600000101010101" pitchFamily="34" charset="-127"/>
              </a:rPr>
              <a:t>CSR을</a:t>
            </a:r>
            <a:r>
              <a:rPr lang="ko-KR" altLang="en-US" sz="2000" dirty="0">
                <a:latin typeface="나눔스퀘어OTF Bold" panose="020B0600000101010101" pitchFamily="34" charset="-127"/>
                <a:ea typeface="나눔스퀘어OTF Bold" panose="020B0600000101010101" pitchFamily="34" charset="-127"/>
              </a:rPr>
              <a:t> 평가하는 다양한 평가기관으로부터 좋은 평가를 받기 위한 수단 혹은 홍보용으로 이용</a:t>
            </a:r>
            <a:endParaRPr lang="en-US" altLang="ko-KR" sz="2000" dirty="0">
              <a:latin typeface="나눔스퀘어OTF Bold" panose="020B0600000101010101" pitchFamily="34" charset="-127"/>
              <a:ea typeface="나눔스퀘어OTF Bold" panose="020B0600000101010101" pitchFamily="34" charset="-127"/>
            </a:endParaRPr>
          </a:p>
          <a:p>
            <a:pPr marL="342900" indent="-342900">
              <a:lnSpc>
                <a:spcPct val="150000"/>
              </a:lnSpc>
              <a:buFont typeface="Arial" panose="020B0604020202020204" pitchFamily="34" charset="0"/>
              <a:buChar char="•"/>
            </a:pPr>
            <a:r>
              <a:rPr lang="ko-KR" altLang="en-US" sz="2000" dirty="0">
                <a:latin typeface="나눔스퀘어OTF Bold" panose="020B0600000101010101" pitchFamily="34" charset="-127"/>
                <a:ea typeface="나눔스퀘어OTF Bold" panose="020B0600000101010101" pitchFamily="34" charset="-127"/>
              </a:rPr>
              <a:t>국내의 기업들은 비재무정보 보고서를 투자자에 유용한 정보제공 목적이 아니라 홍보용 혹은 성과용으로 발간하기 때문에 보고서 작성 시 상투적인 내용 혹은 유리한 정보만 선택적으로 공시하는 등의 질적 수준이 낮은 정보만을 투자자에게 제공하는 경향도 존재</a:t>
            </a:r>
          </a:p>
        </p:txBody>
      </p:sp>
    </p:spTree>
    <p:extLst>
      <p:ext uri="{BB962C8B-B14F-4D97-AF65-F5344CB8AC3E}">
        <p14:creationId xmlns:p14="http://schemas.microsoft.com/office/powerpoint/2010/main" val="2308566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20</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4948194" cy="721519"/>
            <a:chOff x="404018" y="230978"/>
            <a:chExt cx="4948194"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4392549"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 name="TextBox 4">
            <a:extLst>
              <a:ext uri="{FF2B5EF4-FFF2-40B4-BE49-F238E27FC236}">
                <a16:creationId xmlns:a16="http://schemas.microsoft.com/office/drawing/2014/main" id="{0E54685A-1D7C-4D1C-44E3-5B9D1041CFF2}"/>
              </a:ext>
            </a:extLst>
          </p:cNvPr>
          <p:cNvSpPr txBox="1"/>
          <p:nvPr/>
        </p:nvSpPr>
        <p:spPr>
          <a:xfrm>
            <a:off x="506782" y="1116666"/>
            <a:ext cx="11172305"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국내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기준은 매우 우수한 등급이지만</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글로벌 지표는 최하위</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pic>
        <p:nvPicPr>
          <p:cNvPr id="2" name="그림 1">
            <a:extLst>
              <a:ext uri="{FF2B5EF4-FFF2-40B4-BE49-F238E27FC236}">
                <a16:creationId xmlns:a16="http://schemas.microsoft.com/office/drawing/2014/main" id="{0F4D1CF7-2904-1F3C-8080-10B1F9EFCF14}"/>
              </a:ext>
            </a:extLst>
          </p:cNvPr>
          <p:cNvPicPr>
            <a:picLocks noChangeAspect="1"/>
          </p:cNvPicPr>
          <p:nvPr/>
        </p:nvPicPr>
        <p:blipFill rotWithShape="1">
          <a:blip r:embed="rId2"/>
          <a:srcRect l="57437" t="4770" r="1000" b="24063"/>
          <a:stretch/>
        </p:blipFill>
        <p:spPr>
          <a:xfrm>
            <a:off x="290266" y="1663144"/>
            <a:ext cx="6747910" cy="3713887"/>
          </a:xfrm>
          <a:prstGeom prst="rect">
            <a:avLst/>
          </a:prstGeom>
        </p:spPr>
      </p:pic>
      <p:pic>
        <p:nvPicPr>
          <p:cNvPr id="6" name="그림 5">
            <a:extLst>
              <a:ext uri="{FF2B5EF4-FFF2-40B4-BE49-F238E27FC236}">
                <a16:creationId xmlns:a16="http://schemas.microsoft.com/office/drawing/2014/main" id="{A0A52FDF-E6B9-F051-C5C3-A6A543CC9EDA}"/>
              </a:ext>
            </a:extLst>
          </p:cNvPr>
          <p:cNvPicPr>
            <a:picLocks noChangeAspect="1"/>
          </p:cNvPicPr>
          <p:nvPr/>
        </p:nvPicPr>
        <p:blipFill rotWithShape="1">
          <a:blip r:embed="rId3"/>
          <a:srcRect l="59000" t="4307" r="8250" b="22508"/>
          <a:stretch/>
        </p:blipFill>
        <p:spPr>
          <a:xfrm>
            <a:off x="6758782" y="1663144"/>
            <a:ext cx="5372101" cy="3858755"/>
          </a:xfrm>
          <a:prstGeom prst="rect">
            <a:avLst/>
          </a:prstGeom>
        </p:spPr>
      </p:pic>
    </p:spTree>
    <p:extLst>
      <p:ext uri="{BB962C8B-B14F-4D97-AF65-F5344CB8AC3E}">
        <p14:creationId xmlns:p14="http://schemas.microsoft.com/office/powerpoint/2010/main" val="59698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21</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pic>
        <p:nvPicPr>
          <p:cNvPr id="2" name="그림 1">
            <a:extLst>
              <a:ext uri="{FF2B5EF4-FFF2-40B4-BE49-F238E27FC236}">
                <a16:creationId xmlns:a16="http://schemas.microsoft.com/office/drawing/2014/main" id="{ECA84BDB-C834-3A89-D2E2-4B5674563D9B}"/>
              </a:ext>
            </a:extLst>
          </p:cNvPr>
          <p:cNvPicPr>
            <a:picLocks noChangeAspect="1"/>
          </p:cNvPicPr>
          <p:nvPr/>
        </p:nvPicPr>
        <p:blipFill>
          <a:blip r:embed="rId2"/>
          <a:stretch>
            <a:fillRect/>
          </a:stretch>
        </p:blipFill>
        <p:spPr>
          <a:xfrm>
            <a:off x="404018" y="2299373"/>
            <a:ext cx="8639774" cy="4370221"/>
          </a:xfrm>
          <a:prstGeom prst="rect">
            <a:avLst/>
          </a:prstGeom>
        </p:spPr>
      </p:pic>
      <p:sp>
        <p:nvSpPr>
          <p:cNvPr id="3" name="TextBox 2">
            <a:extLst>
              <a:ext uri="{FF2B5EF4-FFF2-40B4-BE49-F238E27FC236}">
                <a16:creationId xmlns:a16="http://schemas.microsoft.com/office/drawing/2014/main" id="{DAD8E9A9-43B6-1DB1-6386-05044BAF0763}"/>
              </a:ext>
            </a:extLst>
          </p:cNvPr>
          <p:cNvSpPr txBox="1"/>
          <p:nvPr/>
        </p:nvSpPr>
        <p:spPr>
          <a:xfrm>
            <a:off x="404018" y="1106439"/>
            <a:ext cx="11403522" cy="954107"/>
          </a:xfrm>
          <a:prstGeom prst="rect">
            <a:avLst/>
          </a:prstGeom>
          <a:noFill/>
        </p:spPr>
        <p:txBody>
          <a:bodyPr wrap="square" rtlCol="0">
            <a:spAutoFit/>
          </a:bodyPr>
          <a:lstStyle/>
          <a:p>
            <a:r>
              <a:rPr lang="ko-KR" altLang="en-US" sz="2000" b="1" dirty="0">
                <a:solidFill>
                  <a:srgbClr val="002060"/>
                </a:solidFill>
              </a:rPr>
              <a:t>기업가치 측정은 시나리오 측정</a:t>
            </a:r>
            <a:r>
              <a:rPr lang="en-US" altLang="ko-KR" sz="2000" b="1" dirty="0">
                <a:solidFill>
                  <a:srgbClr val="002060"/>
                </a:solidFill>
              </a:rPr>
              <a:t>, </a:t>
            </a:r>
            <a:r>
              <a:rPr lang="ko-KR" altLang="en-US" sz="2000" b="1" dirty="0" err="1">
                <a:solidFill>
                  <a:srgbClr val="002060"/>
                </a:solidFill>
              </a:rPr>
              <a:t>기후회복력</a:t>
            </a:r>
            <a:r>
              <a:rPr lang="ko-KR" altLang="en-US" sz="2000" b="1" dirty="0">
                <a:solidFill>
                  <a:srgbClr val="002060"/>
                </a:solidFill>
              </a:rPr>
              <a:t> 측정 부분이 강조될 필요성이 있지만 그렇지 못함</a:t>
            </a:r>
            <a:endParaRPr lang="en-US" altLang="ko-KR" sz="2000" b="1" dirty="0">
              <a:solidFill>
                <a:srgbClr val="002060"/>
              </a:solidFill>
            </a:endParaRPr>
          </a:p>
          <a:p>
            <a:pPr marL="285750" indent="-285750">
              <a:buFont typeface="Arial" panose="020B0604020202020204" pitchFamily="34" charset="0"/>
              <a:buChar char="•"/>
            </a:pPr>
            <a:r>
              <a:rPr lang="ko-KR" altLang="en-US" b="1" dirty="0">
                <a:solidFill>
                  <a:srgbClr val="002060"/>
                </a:solidFill>
              </a:rPr>
              <a:t>투자자는 지금처럼 홍보용이나 과거정보의 공시를 필요로 하지 않지만 이를 위주로 공시</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단순 과거정보 제시가 주 </a:t>
            </a:r>
            <a:r>
              <a:rPr lang="ko-KR" altLang="en-US" b="1" dirty="0" err="1">
                <a:solidFill>
                  <a:srgbClr val="002060"/>
                </a:solidFill>
              </a:rPr>
              <a:t>목적이였음</a:t>
            </a:r>
            <a:endParaRPr lang="en-US" altLang="ko-KR" b="1" dirty="0">
              <a:solidFill>
                <a:srgbClr val="002060"/>
              </a:solidFill>
            </a:endParaRPr>
          </a:p>
        </p:txBody>
      </p:sp>
      <p:sp>
        <p:nvSpPr>
          <p:cNvPr id="5" name="이등변 삼각형 4">
            <a:extLst>
              <a:ext uri="{FF2B5EF4-FFF2-40B4-BE49-F238E27FC236}">
                <a16:creationId xmlns:a16="http://schemas.microsoft.com/office/drawing/2014/main" id="{E1773E9F-BE2C-5E07-6CD9-CC9868A60235}"/>
              </a:ext>
            </a:extLst>
          </p:cNvPr>
          <p:cNvSpPr/>
          <p:nvPr/>
        </p:nvSpPr>
        <p:spPr>
          <a:xfrm rot="5400000">
            <a:off x="8464294" y="5350902"/>
            <a:ext cx="1728138" cy="283488"/>
          </a:xfrm>
          <a:prstGeom prst="triangl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 name="TextBox 5">
            <a:extLst>
              <a:ext uri="{FF2B5EF4-FFF2-40B4-BE49-F238E27FC236}">
                <a16:creationId xmlns:a16="http://schemas.microsoft.com/office/drawing/2014/main" id="{6CC84204-8429-3F83-70B5-5B55C13D85E2}"/>
              </a:ext>
            </a:extLst>
          </p:cNvPr>
          <p:cNvSpPr txBox="1"/>
          <p:nvPr/>
        </p:nvSpPr>
        <p:spPr>
          <a:xfrm>
            <a:off x="9551670" y="4966718"/>
            <a:ext cx="1805940" cy="830997"/>
          </a:xfrm>
          <a:prstGeom prst="rect">
            <a:avLst/>
          </a:prstGeom>
          <a:noFill/>
        </p:spPr>
        <p:txBody>
          <a:bodyPr wrap="square" rtlCol="0">
            <a:spAutoFit/>
          </a:bodyPr>
          <a:lstStyle/>
          <a:p>
            <a:r>
              <a:rPr lang="ko-KR" altLang="en-US" sz="1600" b="1" dirty="0"/>
              <a:t>지표 및 목표를 제시한 기업은 전체 </a:t>
            </a:r>
            <a:r>
              <a:rPr lang="en-US" altLang="ko-KR" sz="1600" b="1" dirty="0"/>
              <a:t>10% </a:t>
            </a:r>
            <a:r>
              <a:rPr lang="ko-KR" altLang="en-US" sz="1600" b="1" dirty="0"/>
              <a:t>미만</a:t>
            </a:r>
            <a:endParaRPr lang="en-US" altLang="ko-KR" sz="1600" b="1" dirty="0"/>
          </a:p>
        </p:txBody>
      </p:sp>
      <p:sp>
        <p:nvSpPr>
          <p:cNvPr id="7" name="타원 6">
            <a:extLst>
              <a:ext uri="{FF2B5EF4-FFF2-40B4-BE49-F238E27FC236}">
                <a16:creationId xmlns:a16="http://schemas.microsoft.com/office/drawing/2014/main" id="{CE0C6F5C-94BF-0C77-AD15-088FB6960D14}"/>
              </a:ext>
            </a:extLst>
          </p:cNvPr>
          <p:cNvSpPr/>
          <p:nvPr/>
        </p:nvSpPr>
        <p:spPr>
          <a:xfrm>
            <a:off x="3201236" y="4433327"/>
            <a:ext cx="350520" cy="34893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2</a:t>
            </a:r>
            <a:endParaRPr lang="ko-KR" altLang="en-US" dirty="0"/>
          </a:p>
        </p:txBody>
      </p:sp>
      <p:sp>
        <p:nvSpPr>
          <p:cNvPr id="11" name="타원 10">
            <a:extLst>
              <a:ext uri="{FF2B5EF4-FFF2-40B4-BE49-F238E27FC236}">
                <a16:creationId xmlns:a16="http://schemas.microsoft.com/office/drawing/2014/main" id="{9A19DC40-46B3-7557-691F-001DC20A2624}"/>
              </a:ext>
            </a:extLst>
          </p:cNvPr>
          <p:cNvSpPr/>
          <p:nvPr/>
        </p:nvSpPr>
        <p:spPr>
          <a:xfrm>
            <a:off x="6104456" y="2309393"/>
            <a:ext cx="350520" cy="34893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3</a:t>
            </a:r>
            <a:endParaRPr lang="ko-KR" altLang="en-US" dirty="0"/>
          </a:p>
        </p:txBody>
      </p:sp>
      <p:sp>
        <p:nvSpPr>
          <p:cNvPr id="12" name="타원 11">
            <a:extLst>
              <a:ext uri="{FF2B5EF4-FFF2-40B4-BE49-F238E27FC236}">
                <a16:creationId xmlns:a16="http://schemas.microsoft.com/office/drawing/2014/main" id="{7FF7BD3B-512E-C257-3B66-3AB813DE3DD8}"/>
              </a:ext>
            </a:extLst>
          </p:cNvPr>
          <p:cNvSpPr/>
          <p:nvPr/>
        </p:nvSpPr>
        <p:spPr>
          <a:xfrm>
            <a:off x="3201236" y="2274356"/>
            <a:ext cx="350520" cy="34893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4</a:t>
            </a:r>
            <a:endParaRPr lang="ko-KR" altLang="en-US" dirty="0"/>
          </a:p>
        </p:txBody>
      </p:sp>
      <p:sp>
        <p:nvSpPr>
          <p:cNvPr id="17" name="화살표: 오른쪽 16">
            <a:extLst>
              <a:ext uri="{FF2B5EF4-FFF2-40B4-BE49-F238E27FC236}">
                <a16:creationId xmlns:a16="http://schemas.microsoft.com/office/drawing/2014/main" id="{1E8C4F2D-99C9-1CB6-CD0C-36691257EFED}"/>
              </a:ext>
            </a:extLst>
          </p:cNvPr>
          <p:cNvSpPr/>
          <p:nvPr/>
        </p:nvSpPr>
        <p:spPr>
          <a:xfrm rot="10800000">
            <a:off x="5900909" y="5845895"/>
            <a:ext cx="554067" cy="199547"/>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화살표: 오른쪽 17">
            <a:extLst>
              <a:ext uri="{FF2B5EF4-FFF2-40B4-BE49-F238E27FC236}">
                <a16:creationId xmlns:a16="http://schemas.microsoft.com/office/drawing/2014/main" id="{99388D79-BA11-755C-E9F8-E2F08ECC1D75}"/>
              </a:ext>
            </a:extLst>
          </p:cNvPr>
          <p:cNvSpPr/>
          <p:nvPr/>
        </p:nvSpPr>
        <p:spPr>
          <a:xfrm rot="19300802">
            <a:off x="5829603" y="4292447"/>
            <a:ext cx="554067" cy="199547"/>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화살표: 오른쪽 18">
            <a:extLst>
              <a:ext uri="{FF2B5EF4-FFF2-40B4-BE49-F238E27FC236}">
                <a16:creationId xmlns:a16="http://schemas.microsoft.com/office/drawing/2014/main" id="{02E54466-2CA9-FECA-0E1B-D811D3165697}"/>
              </a:ext>
            </a:extLst>
          </p:cNvPr>
          <p:cNvSpPr/>
          <p:nvPr/>
        </p:nvSpPr>
        <p:spPr>
          <a:xfrm rot="10800000">
            <a:off x="5827422" y="3653549"/>
            <a:ext cx="554067" cy="199547"/>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타원 21">
            <a:extLst>
              <a:ext uri="{FF2B5EF4-FFF2-40B4-BE49-F238E27FC236}">
                <a16:creationId xmlns:a16="http://schemas.microsoft.com/office/drawing/2014/main" id="{8B452AE3-FC65-059E-7060-D793A11EAD8B}"/>
              </a:ext>
            </a:extLst>
          </p:cNvPr>
          <p:cNvSpPr/>
          <p:nvPr/>
        </p:nvSpPr>
        <p:spPr>
          <a:xfrm>
            <a:off x="6104456" y="4418706"/>
            <a:ext cx="350520" cy="34893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1</a:t>
            </a:r>
            <a:endParaRPr lang="ko-KR" altLang="en-US" dirty="0"/>
          </a:p>
        </p:txBody>
      </p:sp>
    </p:spTree>
    <p:extLst>
      <p:ext uri="{BB962C8B-B14F-4D97-AF65-F5344CB8AC3E}">
        <p14:creationId xmlns:p14="http://schemas.microsoft.com/office/powerpoint/2010/main" val="3247017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22</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020603" cy="721519"/>
            <a:chOff x="404018" y="230978"/>
            <a:chExt cx="6020603"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464958"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국내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03</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3" name="TextBox 2">
            <a:extLst>
              <a:ext uri="{FF2B5EF4-FFF2-40B4-BE49-F238E27FC236}">
                <a16:creationId xmlns:a16="http://schemas.microsoft.com/office/drawing/2014/main" id="{DAD8E9A9-43B6-1DB1-6386-05044BAF0763}"/>
              </a:ext>
            </a:extLst>
          </p:cNvPr>
          <p:cNvSpPr txBox="1"/>
          <p:nvPr/>
        </p:nvSpPr>
        <p:spPr>
          <a:xfrm>
            <a:off x="404018" y="1106439"/>
            <a:ext cx="11403522" cy="400110"/>
          </a:xfrm>
          <a:prstGeom prst="rect">
            <a:avLst/>
          </a:prstGeom>
          <a:noFill/>
        </p:spPr>
        <p:txBody>
          <a:bodyPr wrap="square" rtlCol="0">
            <a:spAutoFit/>
          </a:bodyPr>
          <a:lstStyle/>
          <a:p>
            <a:r>
              <a:rPr lang="ko-KR" altLang="en-US" sz="2000" b="1" dirty="0">
                <a:solidFill>
                  <a:srgbClr val="002060"/>
                </a:solidFill>
              </a:rPr>
              <a:t>최상위 기업들은 변화하고 있음</a:t>
            </a:r>
            <a:endParaRPr lang="en-US" altLang="ko-KR" sz="2000" b="1" dirty="0">
              <a:solidFill>
                <a:srgbClr val="002060"/>
              </a:solidFill>
            </a:endParaRPr>
          </a:p>
        </p:txBody>
      </p:sp>
      <p:pic>
        <p:nvPicPr>
          <p:cNvPr id="21" name="Picture 2" descr="2021 지속가능경영보고서">
            <a:extLst>
              <a:ext uri="{FF2B5EF4-FFF2-40B4-BE49-F238E27FC236}">
                <a16:creationId xmlns:a16="http://schemas.microsoft.com/office/drawing/2014/main" id="{EF2A0E3D-D4A8-63B2-C8EA-ED5698CF3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8560" y="2571925"/>
            <a:ext cx="4492570" cy="3178493"/>
          </a:xfrm>
          <a:prstGeom prst="rect">
            <a:avLst/>
          </a:prstGeom>
          <a:noFill/>
          <a:extLst>
            <a:ext uri="{909E8E84-426E-40DD-AFC4-6F175D3DCCD1}">
              <a14:hiddenFill xmlns:a14="http://schemas.microsoft.com/office/drawing/2010/main">
                <a:solidFill>
                  <a:srgbClr val="FFFFFF"/>
                </a:solidFill>
              </a14:hiddenFill>
            </a:ext>
          </a:extLst>
        </p:spPr>
      </p:pic>
      <p:pic>
        <p:nvPicPr>
          <p:cNvPr id="23" name="그림 22">
            <a:extLst>
              <a:ext uri="{FF2B5EF4-FFF2-40B4-BE49-F238E27FC236}">
                <a16:creationId xmlns:a16="http://schemas.microsoft.com/office/drawing/2014/main" id="{A459ACE8-6C9A-B832-0507-939722F8631D}"/>
              </a:ext>
            </a:extLst>
          </p:cNvPr>
          <p:cNvPicPr>
            <a:picLocks noChangeAspect="1"/>
          </p:cNvPicPr>
          <p:nvPr/>
        </p:nvPicPr>
        <p:blipFill>
          <a:blip r:embed="rId3"/>
          <a:stretch>
            <a:fillRect/>
          </a:stretch>
        </p:blipFill>
        <p:spPr>
          <a:xfrm>
            <a:off x="404018" y="2571925"/>
            <a:ext cx="4508570" cy="3178493"/>
          </a:xfrm>
          <a:prstGeom prst="rect">
            <a:avLst/>
          </a:prstGeom>
        </p:spPr>
      </p:pic>
      <p:sp>
        <p:nvSpPr>
          <p:cNvPr id="24" name="TextBox 23">
            <a:extLst>
              <a:ext uri="{FF2B5EF4-FFF2-40B4-BE49-F238E27FC236}">
                <a16:creationId xmlns:a16="http://schemas.microsoft.com/office/drawing/2014/main" id="{E6AE437C-DFA0-2449-CCFF-7B638E6F3540}"/>
              </a:ext>
            </a:extLst>
          </p:cNvPr>
          <p:cNvSpPr txBox="1"/>
          <p:nvPr/>
        </p:nvSpPr>
        <p:spPr>
          <a:xfrm>
            <a:off x="489400" y="2142288"/>
            <a:ext cx="3070860" cy="369332"/>
          </a:xfrm>
          <a:prstGeom prst="rect">
            <a:avLst/>
          </a:prstGeom>
          <a:noFill/>
        </p:spPr>
        <p:txBody>
          <a:bodyPr wrap="square" rtlCol="0">
            <a:spAutoFit/>
          </a:bodyPr>
          <a:lstStyle/>
          <a:p>
            <a:r>
              <a:rPr lang="en-US" altLang="ko-KR" b="1" dirty="0"/>
              <a:t>KB </a:t>
            </a:r>
            <a:r>
              <a:rPr lang="ko-KR" altLang="en-US" b="1" dirty="0"/>
              <a:t>금융그룹</a:t>
            </a:r>
            <a:r>
              <a:rPr lang="en-US" altLang="ko-KR" b="1" dirty="0"/>
              <a:t> TCFD </a:t>
            </a:r>
            <a:r>
              <a:rPr lang="ko-KR" altLang="en-US" b="1" dirty="0"/>
              <a:t>보고서</a:t>
            </a:r>
          </a:p>
        </p:txBody>
      </p:sp>
      <p:sp>
        <p:nvSpPr>
          <p:cNvPr id="25" name="TextBox 24">
            <a:extLst>
              <a:ext uri="{FF2B5EF4-FFF2-40B4-BE49-F238E27FC236}">
                <a16:creationId xmlns:a16="http://schemas.microsoft.com/office/drawing/2014/main" id="{C1A19DC7-D61F-0DA3-75F4-3C949BA056A7}"/>
              </a:ext>
            </a:extLst>
          </p:cNvPr>
          <p:cNvSpPr txBox="1"/>
          <p:nvPr/>
        </p:nvSpPr>
        <p:spPr>
          <a:xfrm>
            <a:off x="5133544" y="2149908"/>
            <a:ext cx="3920736" cy="369332"/>
          </a:xfrm>
          <a:prstGeom prst="rect">
            <a:avLst/>
          </a:prstGeom>
          <a:noFill/>
        </p:spPr>
        <p:txBody>
          <a:bodyPr wrap="square" rtlCol="0">
            <a:spAutoFit/>
          </a:bodyPr>
          <a:lstStyle/>
          <a:p>
            <a:r>
              <a:rPr lang="en-US" altLang="ko-KR" b="1" dirty="0"/>
              <a:t>KB </a:t>
            </a:r>
            <a:r>
              <a:rPr lang="ko-KR" altLang="en-US" b="1" dirty="0"/>
              <a:t>금융그룹</a:t>
            </a:r>
            <a:r>
              <a:rPr lang="en-US" altLang="ko-KR" b="1" dirty="0"/>
              <a:t> </a:t>
            </a:r>
            <a:r>
              <a:rPr lang="ko-KR" altLang="en-US" b="1" dirty="0"/>
              <a:t>지속가능경영보고서</a:t>
            </a:r>
          </a:p>
        </p:txBody>
      </p:sp>
      <p:sp>
        <p:nvSpPr>
          <p:cNvPr id="26" name="TextBox 25">
            <a:extLst>
              <a:ext uri="{FF2B5EF4-FFF2-40B4-BE49-F238E27FC236}">
                <a16:creationId xmlns:a16="http://schemas.microsoft.com/office/drawing/2014/main" id="{AD98E910-C709-787F-C738-1DE6DA7BC384}"/>
              </a:ext>
            </a:extLst>
          </p:cNvPr>
          <p:cNvSpPr txBox="1"/>
          <p:nvPr/>
        </p:nvSpPr>
        <p:spPr>
          <a:xfrm>
            <a:off x="394239" y="1472772"/>
            <a:ext cx="11403522" cy="400110"/>
          </a:xfrm>
          <a:prstGeom prst="rect">
            <a:avLst/>
          </a:prstGeom>
          <a:noFill/>
        </p:spPr>
        <p:txBody>
          <a:bodyPr wrap="square" rtlCol="0">
            <a:spAutoFit/>
          </a:bodyPr>
          <a:lstStyle/>
          <a:p>
            <a:r>
              <a:rPr lang="ko-KR" altLang="en-US" sz="2000" b="1" dirty="0">
                <a:solidFill>
                  <a:srgbClr val="002060"/>
                </a:solidFill>
              </a:rPr>
              <a:t>특히</a:t>
            </a:r>
            <a:r>
              <a:rPr lang="en-US" altLang="ko-KR" sz="2000" b="1" dirty="0">
                <a:solidFill>
                  <a:srgbClr val="002060"/>
                </a:solidFill>
              </a:rPr>
              <a:t>, </a:t>
            </a:r>
            <a:r>
              <a:rPr lang="ko-KR" altLang="en-US" sz="2000" b="1" dirty="0">
                <a:solidFill>
                  <a:srgbClr val="002060"/>
                </a:solidFill>
              </a:rPr>
              <a:t>금융기관은 단일중요성과 이중중요성 관점의 보고서를 모두 발간 </a:t>
            </a:r>
            <a:endParaRPr lang="ko-KR" altLang="en-US" b="1" dirty="0">
              <a:solidFill>
                <a:srgbClr val="002060"/>
              </a:solidFill>
            </a:endParaRPr>
          </a:p>
        </p:txBody>
      </p:sp>
      <p:sp>
        <p:nvSpPr>
          <p:cNvPr id="28" name="TextBox 27">
            <a:extLst>
              <a:ext uri="{FF2B5EF4-FFF2-40B4-BE49-F238E27FC236}">
                <a16:creationId xmlns:a16="http://schemas.microsoft.com/office/drawing/2014/main" id="{81190274-3673-8C48-74C8-030B72C59EB8}"/>
              </a:ext>
            </a:extLst>
          </p:cNvPr>
          <p:cNvSpPr txBox="1"/>
          <p:nvPr/>
        </p:nvSpPr>
        <p:spPr>
          <a:xfrm>
            <a:off x="394239" y="5981992"/>
            <a:ext cx="6153410" cy="646331"/>
          </a:xfrm>
          <a:prstGeom prst="rect">
            <a:avLst/>
          </a:prstGeom>
          <a:noFill/>
        </p:spPr>
        <p:txBody>
          <a:bodyPr wrap="square">
            <a:spAutoFit/>
          </a:bodyPr>
          <a:lstStyle/>
          <a:p>
            <a:r>
              <a:rPr lang="ko-KR" altLang="en-US" dirty="0"/>
              <a:t>참고</a:t>
            </a:r>
            <a:r>
              <a:rPr lang="en-US" altLang="ko-KR" dirty="0"/>
              <a:t>: </a:t>
            </a:r>
            <a:r>
              <a:rPr lang="ko-KR" altLang="en-US" dirty="0"/>
              <a:t>국내 지속가능성 보고서 </a:t>
            </a:r>
            <a:r>
              <a:rPr lang="en-US" altLang="ko-KR" dirty="0"/>
              <a:t>DB </a:t>
            </a:r>
            <a:r>
              <a:rPr lang="ko-KR" altLang="en-US" dirty="0"/>
              <a:t>https://ksaesg.or.kr/p_base.php?action=h_report_04</a:t>
            </a:r>
          </a:p>
        </p:txBody>
      </p:sp>
    </p:spTree>
    <p:extLst>
      <p:ext uri="{BB962C8B-B14F-4D97-AF65-F5344CB8AC3E}">
        <p14:creationId xmlns:p14="http://schemas.microsoft.com/office/powerpoint/2010/main" val="2419826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23</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7011258" cy="721519"/>
            <a:chOff x="404018" y="230978"/>
            <a:chExt cx="7011258"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6455613"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공공기관의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04</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 name="TextBox 4">
            <a:extLst>
              <a:ext uri="{FF2B5EF4-FFF2-40B4-BE49-F238E27FC236}">
                <a16:creationId xmlns:a16="http://schemas.microsoft.com/office/drawing/2014/main" id="{0E54685A-1D7C-4D1C-44E3-5B9D1041CFF2}"/>
              </a:ext>
            </a:extLst>
          </p:cNvPr>
          <p:cNvSpPr txBox="1"/>
          <p:nvPr/>
        </p:nvSpPr>
        <p:spPr>
          <a:xfrm>
            <a:off x="506782" y="1116666"/>
            <a:ext cx="11172305"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상장기업과 공공기관은 지속가능성 발간 목적이 다르다</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
        <p:nvSpPr>
          <p:cNvPr id="6" name="직사각형 5">
            <a:extLst>
              <a:ext uri="{FF2B5EF4-FFF2-40B4-BE49-F238E27FC236}">
                <a16:creationId xmlns:a16="http://schemas.microsoft.com/office/drawing/2014/main" id="{6028AC27-D488-BECA-625D-F3DB90C4E697}"/>
              </a:ext>
            </a:extLst>
          </p:cNvPr>
          <p:cNvSpPr/>
          <p:nvPr/>
        </p:nvSpPr>
        <p:spPr>
          <a:xfrm>
            <a:off x="577700" y="1782112"/>
            <a:ext cx="11055499" cy="1894621"/>
          </a:xfrm>
          <a:prstGeom prst="rect">
            <a:avLst/>
          </a:prstGeom>
        </p:spPr>
        <p:txBody>
          <a:bodyPr wrap="square">
            <a:spAutoFit/>
          </a:bodyPr>
          <a:lstStyle/>
          <a:p>
            <a:pPr marL="285750" indent="-285750">
              <a:lnSpc>
                <a:spcPct val="150000"/>
              </a:lnSpc>
              <a:buFont typeface="Wingdings" panose="05000000000000000000" pitchFamily="2" charset="2"/>
              <a:buChar char="§"/>
            </a:pPr>
            <a:r>
              <a:rPr lang="en-US" altLang="ko-KR" sz="2000" dirty="0">
                <a:latin typeface="나눔스퀘어OTF Bold" panose="020B0600000101010101" pitchFamily="34" charset="-127"/>
                <a:ea typeface="나눔스퀘어OTF Bold" panose="020B0600000101010101" pitchFamily="34" charset="-127"/>
              </a:rPr>
              <a:t>TCFD </a:t>
            </a:r>
            <a:r>
              <a:rPr lang="ko-KR" altLang="en-US" sz="2000" dirty="0">
                <a:latin typeface="나눔스퀘어OTF Bold" panose="020B0600000101010101" pitchFamily="34" charset="-127"/>
                <a:ea typeface="나눔스퀘어OTF Bold" panose="020B0600000101010101" pitchFamily="34" charset="-127"/>
              </a:rPr>
              <a:t>이후 상장기업은 기업가치를 높이고 자본조달 비용을 높이기 위해 지속가능성 보고서 발간</a:t>
            </a:r>
            <a:endParaRPr lang="en-US" altLang="ko-KR" sz="2000" dirty="0">
              <a:latin typeface="나눔스퀘어OTF Bold" panose="020B0600000101010101" pitchFamily="34" charset="-127"/>
              <a:ea typeface="나눔스퀘어OTF Bold" panose="020B0600000101010101" pitchFamily="34" charset="-127"/>
            </a:endParaRPr>
          </a:p>
          <a:p>
            <a:pPr>
              <a:lnSpc>
                <a:spcPct val="150000"/>
              </a:lnSpc>
            </a:pPr>
            <a:endParaRPr lang="en-US" altLang="ko-KR" sz="2000" dirty="0">
              <a:latin typeface="나눔스퀘어OTF Bold" panose="020B0600000101010101" pitchFamily="34" charset="-127"/>
              <a:ea typeface="나눔스퀘어OTF Bold" panose="020B0600000101010101" pitchFamily="34" charset="-127"/>
            </a:endParaRPr>
          </a:p>
          <a:p>
            <a:pPr marL="285750" indent="-285750">
              <a:lnSpc>
                <a:spcPct val="150000"/>
              </a:lnSpc>
              <a:buFont typeface="Wingdings" panose="05000000000000000000" pitchFamily="2" charset="2"/>
              <a:buChar char="§"/>
            </a:pPr>
            <a:r>
              <a:rPr lang="ko-KR" altLang="en-US" sz="2000" dirty="0">
                <a:latin typeface="나눔스퀘어OTF Bold" panose="020B0600000101010101" pitchFamily="34" charset="-127"/>
                <a:ea typeface="나눔스퀘어OTF Bold" panose="020B0600000101010101" pitchFamily="34" charset="-127"/>
              </a:rPr>
              <a:t>공공기관은 규제당국의 요구</a:t>
            </a:r>
            <a:r>
              <a:rPr lang="en-US" altLang="ko-KR" sz="2000" dirty="0">
                <a:latin typeface="나눔스퀘어OTF Bold" panose="020B0600000101010101" pitchFamily="34" charset="-127"/>
                <a:ea typeface="나눔스퀘어OTF Bold" panose="020B0600000101010101" pitchFamily="34" charset="-127"/>
              </a:rPr>
              <a:t>(</a:t>
            </a:r>
            <a:r>
              <a:rPr lang="ko-KR" altLang="en-US" sz="2000" dirty="0">
                <a:latin typeface="나눔스퀘어OTF Bold" panose="020B0600000101010101" pitchFamily="34" charset="-127"/>
                <a:ea typeface="나눔스퀘어OTF Bold" panose="020B0600000101010101" pitchFamily="34" charset="-127"/>
              </a:rPr>
              <a:t>사회적책임</a:t>
            </a:r>
            <a:r>
              <a:rPr lang="en-US" altLang="ko-KR" sz="2000" dirty="0">
                <a:latin typeface="나눔스퀘어OTF Bold" panose="020B0600000101010101" pitchFamily="34" charset="-127"/>
                <a:ea typeface="나눔스퀘어OTF Bold" panose="020B0600000101010101" pitchFamily="34" charset="-127"/>
              </a:rPr>
              <a:t>)</a:t>
            </a:r>
            <a:r>
              <a:rPr lang="ko-KR" altLang="en-US" sz="2000" dirty="0">
                <a:latin typeface="나눔스퀘어OTF Bold" panose="020B0600000101010101" pitchFamily="34" charset="-127"/>
                <a:ea typeface="나눔스퀘어OTF Bold" panose="020B0600000101010101" pitchFamily="34" charset="-127"/>
              </a:rPr>
              <a:t> 및 경영평가를 잘 받기 위해 지속가능보고서 발간</a:t>
            </a:r>
            <a:r>
              <a:rPr lang="en-US" altLang="ko-KR" sz="2000" dirty="0">
                <a:latin typeface="나눔스퀘어OTF Bold" panose="020B0600000101010101" pitchFamily="34" charset="-127"/>
                <a:ea typeface="나눔스퀘어OTF Bold" panose="020B0600000101010101" pitchFamily="34" charset="-127"/>
              </a:rPr>
              <a:t> (2022</a:t>
            </a:r>
            <a:r>
              <a:rPr lang="ko-KR" altLang="en-US" sz="2000" dirty="0">
                <a:latin typeface="나눔스퀘어OTF Bold" panose="020B0600000101010101" pitchFamily="34" charset="-127"/>
                <a:ea typeface="나눔스퀘어OTF Bold" panose="020B0600000101010101" pitchFamily="34" charset="-127"/>
              </a:rPr>
              <a:t>년 공시기준</a:t>
            </a:r>
            <a:r>
              <a:rPr lang="en-US" altLang="ko-KR" sz="2000" dirty="0">
                <a:latin typeface="나눔스퀘어OTF Bold" panose="020B0600000101010101" pitchFamily="34" charset="-127"/>
                <a:ea typeface="나눔스퀘어OTF Bold" panose="020B0600000101010101" pitchFamily="34" charset="-127"/>
              </a:rPr>
              <a:t>(</a:t>
            </a:r>
            <a:r>
              <a:rPr lang="ko-KR" altLang="en-US" sz="2000" dirty="0">
                <a:latin typeface="나눔스퀘어OTF Bold" panose="020B0600000101010101" pitchFamily="34" charset="-127"/>
                <a:ea typeface="나눔스퀘어OTF Bold" panose="020B0600000101010101" pitchFamily="34" charset="-127"/>
              </a:rPr>
              <a:t>결산</a:t>
            </a:r>
            <a:r>
              <a:rPr lang="en-US" altLang="ko-KR" sz="2000" dirty="0">
                <a:latin typeface="나눔스퀘어OTF Bold" panose="020B0600000101010101" pitchFamily="34" charset="-127"/>
                <a:ea typeface="나눔스퀘어OTF Bold" panose="020B0600000101010101" pitchFamily="34" charset="-127"/>
              </a:rPr>
              <a:t>2021) </a:t>
            </a:r>
            <a:r>
              <a:rPr lang="ko-KR" altLang="en-US" sz="2000" dirty="0">
                <a:latin typeface="나눔스퀘어OTF Bold" panose="020B0600000101010101" pitchFamily="34" charset="-127"/>
                <a:ea typeface="나눔스퀘어OTF Bold" panose="020B0600000101010101" pitchFamily="34" charset="-127"/>
              </a:rPr>
              <a:t>약 </a:t>
            </a:r>
            <a:r>
              <a:rPr lang="en-US" altLang="ko-KR" sz="2000" dirty="0">
                <a:latin typeface="나눔스퀘어OTF Bold" panose="020B0600000101010101" pitchFamily="34" charset="-127"/>
                <a:ea typeface="나눔스퀘어OTF Bold" panose="020B0600000101010101" pitchFamily="34" charset="-127"/>
              </a:rPr>
              <a:t>20 </a:t>
            </a:r>
            <a:r>
              <a:rPr lang="ko-KR" altLang="en-US" sz="2000" dirty="0">
                <a:latin typeface="나눔스퀘어OTF Bold" panose="020B0600000101010101" pitchFamily="34" charset="-127"/>
                <a:ea typeface="나눔스퀘어OTF Bold" panose="020B0600000101010101" pitchFamily="34" charset="-127"/>
              </a:rPr>
              <a:t>여개 공공기관 지속가능성 보고서 발간</a:t>
            </a:r>
            <a:r>
              <a:rPr lang="en-US" altLang="ko-KR" sz="2000" dirty="0">
                <a:latin typeface="나눔스퀘어OTF Bold" panose="020B0600000101010101" pitchFamily="34" charset="-127"/>
                <a:ea typeface="나눔스퀘어OTF Bold" panose="020B0600000101010101" pitchFamily="34" charset="-127"/>
              </a:rPr>
              <a:t>)</a:t>
            </a:r>
          </a:p>
        </p:txBody>
      </p:sp>
    </p:spTree>
    <p:extLst>
      <p:ext uri="{BB962C8B-B14F-4D97-AF65-F5344CB8AC3E}">
        <p14:creationId xmlns:p14="http://schemas.microsoft.com/office/powerpoint/2010/main" val="982995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24</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7011258" cy="721519"/>
            <a:chOff x="404018" y="230978"/>
            <a:chExt cx="7011258"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6455613"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공공기관의 지속가능성 보고서 현황과</a:t>
              </a:r>
              <a:r>
                <a:rPr lang="en-US" altLang="ko-KR" sz="2800" dirty="0">
                  <a:ln>
                    <a:solidFill>
                      <a:schemeClr val="bg1">
                        <a:lumMod val="75000"/>
                        <a:alpha val="0"/>
                      </a:schemeClr>
                    </a:solidFill>
                  </a:ln>
                  <a:latin typeface="Noto Sans KR Bold" panose="020B0800000000000000" pitchFamily="50" charset="-127"/>
                  <a:ea typeface="Noto Sans KR Bold" panose="020B0800000000000000" pitchFamily="50" charset="-127"/>
                </a:rPr>
                <a:t> </a:t>
              </a:r>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이해</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04</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 name="TextBox 4">
            <a:extLst>
              <a:ext uri="{FF2B5EF4-FFF2-40B4-BE49-F238E27FC236}">
                <a16:creationId xmlns:a16="http://schemas.microsoft.com/office/drawing/2014/main" id="{0E54685A-1D7C-4D1C-44E3-5B9D1041CFF2}"/>
              </a:ext>
            </a:extLst>
          </p:cNvPr>
          <p:cNvSpPr txBox="1"/>
          <p:nvPr/>
        </p:nvSpPr>
        <p:spPr>
          <a:xfrm>
            <a:off x="506782" y="1116666"/>
            <a:ext cx="11172305"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한국석유공사는 기후변화 위험에 직면한 기업</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pic>
        <p:nvPicPr>
          <p:cNvPr id="11" name="그림 10">
            <a:extLst>
              <a:ext uri="{FF2B5EF4-FFF2-40B4-BE49-F238E27FC236}">
                <a16:creationId xmlns:a16="http://schemas.microsoft.com/office/drawing/2014/main" id="{0B957BD8-11F1-A0E9-FC70-7587444EB9DC}"/>
              </a:ext>
            </a:extLst>
          </p:cNvPr>
          <p:cNvPicPr>
            <a:picLocks noChangeAspect="1"/>
          </p:cNvPicPr>
          <p:nvPr/>
        </p:nvPicPr>
        <p:blipFill>
          <a:blip r:embed="rId2"/>
          <a:stretch>
            <a:fillRect/>
          </a:stretch>
        </p:blipFill>
        <p:spPr>
          <a:xfrm>
            <a:off x="198706" y="1828506"/>
            <a:ext cx="3845232" cy="3907252"/>
          </a:xfrm>
          <a:prstGeom prst="rect">
            <a:avLst/>
          </a:prstGeom>
        </p:spPr>
      </p:pic>
      <p:sp>
        <p:nvSpPr>
          <p:cNvPr id="12" name="TextBox 11">
            <a:extLst>
              <a:ext uri="{FF2B5EF4-FFF2-40B4-BE49-F238E27FC236}">
                <a16:creationId xmlns:a16="http://schemas.microsoft.com/office/drawing/2014/main" id="{76268341-FA0B-6C39-215A-6F7E9FCCA929}"/>
              </a:ext>
            </a:extLst>
          </p:cNvPr>
          <p:cNvSpPr txBox="1"/>
          <p:nvPr/>
        </p:nvSpPr>
        <p:spPr>
          <a:xfrm>
            <a:off x="348449" y="1601589"/>
            <a:ext cx="1593085" cy="338554"/>
          </a:xfrm>
          <a:prstGeom prst="rect">
            <a:avLst/>
          </a:prstGeom>
          <a:noFill/>
        </p:spPr>
        <p:txBody>
          <a:bodyPr wrap="square" rtlCol="0">
            <a:spAutoFit/>
          </a:bodyPr>
          <a:lstStyle/>
          <a:p>
            <a:r>
              <a:rPr lang="ko-KR" altLang="en-US" sz="1600" b="1" dirty="0"/>
              <a:t>지배구조</a:t>
            </a:r>
          </a:p>
        </p:txBody>
      </p:sp>
      <p:sp>
        <p:nvSpPr>
          <p:cNvPr id="17" name="TextBox 16">
            <a:extLst>
              <a:ext uri="{FF2B5EF4-FFF2-40B4-BE49-F238E27FC236}">
                <a16:creationId xmlns:a16="http://schemas.microsoft.com/office/drawing/2014/main" id="{C806723B-49A6-10A0-13E2-5C74A1205064}"/>
              </a:ext>
            </a:extLst>
          </p:cNvPr>
          <p:cNvSpPr txBox="1"/>
          <p:nvPr/>
        </p:nvSpPr>
        <p:spPr>
          <a:xfrm>
            <a:off x="3588514" y="1601589"/>
            <a:ext cx="1593085" cy="338554"/>
          </a:xfrm>
          <a:prstGeom prst="rect">
            <a:avLst/>
          </a:prstGeom>
          <a:noFill/>
        </p:spPr>
        <p:txBody>
          <a:bodyPr wrap="square" rtlCol="0">
            <a:spAutoFit/>
          </a:bodyPr>
          <a:lstStyle/>
          <a:p>
            <a:r>
              <a:rPr lang="ko-KR" altLang="en-US" sz="1600" b="1" dirty="0"/>
              <a:t>리스크</a:t>
            </a:r>
          </a:p>
        </p:txBody>
      </p:sp>
      <p:pic>
        <p:nvPicPr>
          <p:cNvPr id="19" name="그림 18">
            <a:extLst>
              <a:ext uri="{FF2B5EF4-FFF2-40B4-BE49-F238E27FC236}">
                <a16:creationId xmlns:a16="http://schemas.microsoft.com/office/drawing/2014/main" id="{2262813C-4856-5500-1CA6-C0D9B7F7E171}"/>
              </a:ext>
            </a:extLst>
          </p:cNvPr>
          <p:cNvPicPr>
            <a:picLocks noChangeAspect="1"/>
          </p:cNvPicPr>
          <p:nvPr/>
        </p:nvPicPr>
        <p:blipFill>
          <a:blip r:embed="rId3"/>
          <a:stretch>
            <a:fillRect/>
          </a:stretch>
        </p:blipFill>
        <p:spPr>
          <a:xfrm>
            <a:off x="3651265" y="2007658"/>
            <a:ext cx="2566074" cy="3660584"/>
          </a:xfrm>
          <a:prstGeom prst="rect">
            <a:avLst/>
          </a:prstGeom>
        </p:spPr>
      </p:pic>
      <p:sp>
        <p:nvSpPr>
          <p:cNvPr id="21" name="TextBox 20">
            <a:extLst>
              <a:ext uri="{FF2B5EF4-FFF2-40B4-BE49-F238E27FC236}">
                <a16:creationId xmlns:a16="http://schemas.microsoft.com/office/drawing/2014/main" id="{6C4AA97C-7256-D771-E765-7CF09F6B2FAB}"/>
              </a:ext>
            </a:extLst>
          </p:cNvPr>
          <p:cNvSpPr txBox="1"/>
          <p:nvPr/>
        </p:nvSpPr>
        <p:spPr>
          <a:xfrm>
            <a:off x="6268299" y="1626698"/>
            <a:ext cx="1593085" cy="338554"/>
          </a:xfrm>
          <a:prstGeom prst="rect">
            <a:avLst/>
          </a:prstGeom>
          <a:noFill/>
        </p:spPr>
        <p:txBody>
          <a:bodyPr wrap="square" rtlCol="0">
            <a:spAutoFit/>
          </a:bodyPr>
          <a:lstStyle/>
          <a:p>
            <a:r>
              <a:rPr lang="ko-KR" altLang="en-US" sz="1600" b="1" dirty="0"/>
              <a:t>중대성평가</a:t>
            </a:r>
          </a:p>
        </p:txBody>
      </p:sp>
      <p:pic>
        <p:nvPicPr>
          <p:cNvPr id="23" name="그림 22">
            <a:extLst>
              <a:ext uri="{FF2B5EF4-FFF2-40B4-BE49-F238E27FC236}">
                <a16:creationId xmlns:a16="http://schemas.microsoft.com/office/drawing/2014/main" id="{BC9E82A9-0852-4296-B98C-85338BE4CB4E}"/>
              </a:ext>
            </a:extLst>
          </p:cNvPr>
          <p:cNvPicPr>
            <a:picLocks noChangeAspect="1"/>
          </p:cNvPicPr>
          <p:nvPr/>
        </p:nvPicPr>
        <p:blipFill>
          <a:blip r:embed="rId4"/>
          <a:stretch>
            <a:fillRect/>
          </a:stretch>
        </p:blipFill>
        <p:spPr>
          <a:xfrm>
            <a:off x="6217339" y="2007658"/>
            <a:ext cx="5697069" cy="3575820"/>
          </a:xfrm>
          <a:prstGeom prst="rect">
            <a:avLst/>
          </a:prstGeom>
        </p:spPr>
      </p:pic>
    </p:spTree>
    <p:extLst>
      <p:ext uri="{BB962C8B-B14F-4D97-AF65-F5344CB8AC3E}">
        <p14:creationId xmlns:p14="http://schemas.microsoft.com/office/powerpoint/2010/main" val="910308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25</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269069" cy="721519"/>
            <a:chOff x="404018" y="230978"/>
            <a:chExt cx="6269069"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713424"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공공기관의 지속가능성 보고서 필요성</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pic>
        <p:nvPicPr>
          <p:cNvPr id="2" name="Picture 4" descr="사회적가치 | 나도기브">
            <a:extLst>
              <a:ext uri="{FF2B5EF4-FFF2-40B4-BE49-F238E27FC236}">
                <a16:creationId xmlns:a16="http://schemas.microsoft.com/office/drawing/2014/main" id="{14B170F5-5FEE-B962-6D6B-CB9F990150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31" t="11778" r="22405" b="12896"/>
          <a:stretch/>
        </p:blipFill>
        <p:spPr bwMode="auto">
          <a:xfrm>
            <a:off x="2153413" y="3461060"/>
            <a:ext cx="2967449" cy="30561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기업 재무제표 분석 방법 : 4 가지만 알고가자">
            <a:extLst>
              <a:ext uri="{FF2B5EF4-FFF2-40B4-BE49-F238E27FC236}">
                <a16:creationId xmlns:a16="http://schemas.microsoft.com/office/drawing/2014/main" id="{0267CE3D-F0B1-AFBB-864A-542095163F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976" r="26172" b="1286"/>
          <a:stretch/>
        </p:blipFill>
        <p:spPr bwMode="auto">
          <a:xfrm>
            <a:off x="7101576" y="3416240"/>
            <a:ext cx="2606402" cy="30960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한국전력공사 - 나무위키">
            <a:extLst>
              <a:ext uri="{FF2B5EF4-FFF2-40B4-BE49-F238E27FC236}">
                <a16:creationId xmlns:a16="http://schemas.microsoft.com/office/drawing/2014/main" id="{A72B5BB6-4295-46ED-BF83-B0D9BF43CE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743" y="986740"/>
            <a:ext cx="1287634" cy="128763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F0743EA-DAE3-5623-227F-C7DF06B09B86}"/>
              </a:ext>
            </a:extLst>
          </p:cNvPr>
          <p:cNvSpPr txBox="1"/>
          <p:nvPr/>
        </p:nvSpPr>
        <p:spPr>
          <a:xfrm>
            <a:off x="2274427" y="3091728"/>
            <a:ext cx="2951019" cy="369332"/>
          </a:xfrm>
          <a:prstGeom prst="rect">
            <a:avLst/>
          </a:prstGeom>
          <a:noFill/>
        </p:spPr>
        <p:txBody>
          <a:bodyPr wrap="square" rtlCol="0">
            <a:spAutoFit/>
          </a:bodyPr>
          <a:lstStyle/>
          <a:p>
            <a:r>
              <a:rPr lang="ko-KR" altLang="en-US" b="1" dirty="0"/>
              <a:t>사회적 활동</a:t>
            </a:r>
            <a:r>
              <a:rPr lang="en-US" altLang="ko-KR" b="1" dirty="0"/>
              <a:t>(</a:t>
            </a:r>
            <a:r>
              <a:rPr lang="ko-KR" altLang="en-US" b="1" dirty="0"/>
              <a:t>사회적 성과</a:t>
            </a:r>
            <a:r>
              <a:rPr lang="en-US" altLang="ko-KR" b="1" dirty="0"/>
              <a:t>)</a:t>
            </a:r>
            <a:endParaRPr lang="ko-KR" altLang="en-US" b="1" dirty="0"/>
          </a:p>
        </p:txBody>
      </p:sp>
      <p:sp>
        <p:nvSpPr>
          <p:cNvPr id="12" name="TextBox 11">
            <a:extLst>
              <a:ext uri="{FF2B5EF4-FFF2-40B4-BE49-F238E27FC236}">
                <a16:creationId xmlns:a16="http://schemas.microsoft.com/office/drawing/2014/main" id="{8B7C7432-E1A9-56CA-EA1C-3F558BB67ED2}"/>
              </a:ext>
            </a:extLst>
          </p:cNvPr>
          <p:cNvSpPr txBox="1"/>
          <p:nvPr/>
        </p:nvSpPr>
        <p:spPr>
          <a:xfrm>
            <a:off x="7217635" y="3046908"/>
            <a:ext cx="2785930" cy="369332"/>
          </a:xfrm>
          <a:prstGeom prst="rect">
            <a:avLst/>
          </a:prstGeom>
          <a:noFill/>
        </p:spPr>
        <p:txBody>
          <a:bodyPr wrap="square" rtlCol="0">
            <a:spAutoFit/>
          </a:bodyPr>
          <a:lstStyle/>
          <a:p>
            <a:r>
              <a:rPr lang="ko-KR" altLang="en-US" b="1" dirty="0"/>
              <a:t>기업활동 </a:t>
            </a:r>
            <a:r>
              <a:rPr lang="en-US" altLang="ko-KR" b="1" dirty="0"/>
              <a:t>(</a:t>
            </a:r>
            <a:r>
              <a:rPr lang="ko-KR" altLang="en-US" b="1" dirty="0"/>
              <a:t>재무적 성과</a:t>
            </a:r>
            <a:r>
              <a:rPr lang="en-US" altLang="ko-KR" b="1" dirty="0"/>
              <a:t>)</a:t>
            </a:r>
            <a:endParaRPr lang="ko-KR" altLang="en-US" b="1" dirty="0"/>
          </a:p>
        </p:txBody>
      </p:sp>
      <p:sp>
        <p:nvSpPr>
          <p:cNvPr id="17" name="모서리가 둥근 직사각형 11">
            <a:extLst>
              <a:ext uri="{FF2B5EF4-FFF2-40B4-BE49-F238E27FC236}">
                <a16:creationId xmlns:a16="http://schemas.microsoft.com/office/drawing/2014/main" id="{2DC5936E-D8B8-D44D-3424-E54DB79FD6B8}"/>
              </a:ext>
            </a:extLst>
          </p:cNvPr>
          <p:cNvSpPr/>
          <p:nvPr/>
        </p:nvSpPr>
        <p:spPr>
          <a:xfrm>
            <a:off x="2523593" y="999166"/>
            <a:ext cx="7795587" cy="121786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a:extLst>
              <a:ext uri="{FF2B5EF4-FFF2-40B4-BE49-F238E27FC236}">
                <a16:creationId xmlns:a16="http://schemas.microsoft.com/office/drawing/2014/main" id="{DFBF382A-A653-3F12-87C5-18D839CF98AF}"/>
              </a:ext>
            </a:extLst>
          </p:cNvPr>
          <p:cNvSpPr/>
          <p:nvPr/>
        </p:nvSpPr>
        <p:spPr>
          <a:xfrm>
            <a:off x="2523593" y="986740"/>
            <a:ext cx="7809794" cy="1200329"/>
          </a:xfrm>
          <a:prstGeom prst="rect">
            <a:avLst/>
          </a:prstGeom>
        </p:spPr>
        <p:txBody>
          <a:bodyPr wrap="square">
            <a:spAutoFit/>
          </a:bodyPr>
          <a:lstStyle/>
          <a:p>
            <a:r>
              <a:rPr lang="ko-KR" altLang="en-US" b="1" dirty="0"/>
              <a:t>공기업과 준정부기관으로 구성되는 공공기관은 정부의 </a:t>
            </a:r>
            <a:r>
              <a:rPr lang="ko-KR" altLang="en-US" b="1" dirty="0">
                <a:solidFill>
                  <a:srgbClr val="FF0000"/>
                </a:solidFill>
              </a:rPr>
              <a:t>기업적</a:t>
            </a:r>
            <a:r>
              <a:rPr lang="en-US" altLang="ko-KR" b="1" dirty="0">
                <a:solidFill>
                  <a:srgbClr val="FF0000"/>
                </a:solidFill>
              </a:rPr>
              <a:t>·</a:t>
            </a:r>
            <a:r>
              <a:rPr lang="ko-KR" altLang="en-US" b="1" dirty="0">
                <a:solidFill>
                  <a:srgbClr val="FF0000"/>
                </a:solidFill>
              </a:rPr>
              <a:t>사업적 활 동</a:t>
            </a:r>
            <a:r>
              <a:rPr lang="ko-KR" altLang="en-US" b="1" dirty="0"/>
              <a:t>을 수행하거나 공공서비스 제공을 위한 제도적 대안으로 존재</a:t>
            </a:r>
            <a:r>
              <a:rPr lang="en-US" altLang="ko-KR" b="1" dirty="0"/>
              <a:t>. </a:t>
            </a:r>
            <a:r>
              <a:rPr lang="ko-KR" altLang="en-US" b="1" dirty="0"/>
              <a:t>따라서 한 국민경제 내에서 공공기관이 수행하는 가장 본질적인 역할은 공공서비스를 생산하여 민간부문에 제공하는 것 </a:t>
            </a:r>
            <a:r>
              <a:rPr lang="en-US" altLang="ko-KR" b="1" dirty="0"/>
              <a:t>(</a:t>
            </a:r>
            <a:r>
              <a:rPr lang="ko-KR" altLang="en-US" b="1" dirty="0" err="1"/>
              <a:t>곽채기</a:t>
            </a:r>
            <a:r>
              <a:rPr lang="en-US" altLang="ko-KR" b="1" dirty="0"/>
              <a:t>, 2017)</a:t>
            </a:r>
            <a:endParaRPr lang="ko-KR" altLang="en-US" b="1" dirty="0"/>
          </a:p>
        </p:txBody>
      </p:sp>
      <p:sp>
        <p:nvSpPr>
          <p:cNvPr id="19" name="모서리가 둥근 직사각형 16">
            <a:extLst>
              <a:ext uri="{FF2B5EF4-FFF2-40B4-BE49-F238E27FC236}">
                <a16:creationId xmlns:a16="http://schemas.microsoft.com/office/drawing/2014/main" id="{C2C0A43B-95A7-637E-C9B6-289CD259C364}"/>
              </a:ext>
            </a:extLst>
          </p:cNvPr>
          <p:cNvSpPr/>
          <p:nvPr/>
        </p:nvSpPr>
        <p:spPr>
          <a:xfrm>
            <a:off x="1772560" y="2938532"/>
            <a:ext cx="3622400" cy="371996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모서리가 둥근 직사각형 24">
            <a:extLst>
              <a:ext uri="{FF2B5EF4-FFF2-40B4-BE49-F238E27FC236}">
                <a16:creationId xmlns:a16="http://schemas.microsoft.com/office/drawing/2014/main" id="{DC3BB2C0-9391-C0E5-7BC4-3D383A51FE2D}"/>
              </a:ext>
            </a:extLst>
          </p:cNvPr>
          <p:cNvSpPr/>
          <p:nvPr/>
        </p:nvSpPr>
        <p:spPr>
          <a:xfrm>
            <a:off x="6629886" y="2938532"/>
            <a:ext cx="3622400" cy="371996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오른쪽 중괄호 21">
            <a:extLst>
              <a:ext uri="{FF2B5EF4-FFF2-40B4-BE49-F238E27FC236}">
                <a16:creationId xmlns:a16="http://schemas.microsoft.com/office/drawing/2014/main" id="{C6CA1822-3AD2-42D4-279C-1BA41D81BCB4}"/>
              </a:ext>
            </a:extLst>
          </p:cNvPr>
          <p:cNvSpPr/>
          <p:nvPr/>
        </p:nvSpPr>
        <p:spPr>
          <a:xfrm rot="16200000">
            <a:off x="5763536" y="14868"/>
            <a:ext cx="333805" cy="5360325"/>
          </a:xfrm>
          <a:prstGeom prst="righ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Tree>
    <p:extLst>
      <p:ext uri="{BB962C8B-B14F-4D97-AF65-F5344CB8AC3E}">
        <p14:creationId xmlns:p14="http://schemas.microsoft.com/office/powerpoint/2010/main" val="1944128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26</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269069" cy="721519"/>
            <a:chOff x="404018" y="230978"/>
            <a:chExt cx="6269069"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713424"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공공기관의 지속가능성 보고서 필요성</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 name="모서리가 둥근 직사각형 5">
            <a:extLst>
              <a:ext uri="{FF2B5EF4-FFF2-40B4-BE49-F238E27FC236}">
                <a16:creationId xmlns:a16="http://schemas.microsoft.com/office/drawing/2014/main" id="{41D2369F-6F6E-4182-D814-A71106EA3722}"/>
              </a:ext>
            </a:extLst>
          </p:cNvPr>
          <p:cNvSpPr/>
          <p:nvPr/>
        </p:nvSpPr>
        <p:spPr>
          <a:xfrm>
            <a:off x="531559" y="1623826"/>
            <a:ext cx="9842269" cy="147135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모서리가 둥근 직사각형 32">
            <a:extLst>
              <a:ext uri="{FF2B5EF4-FFF2-40B4-BE49-F238E27FC236}">
                <a16:creationId xmlns:a16="http://schemas.microsoft.com/office/drawing/2014/main" id="{7E52194E-7DD1-9C52-669F-BB3CE63ADFEB}"/>
              </a:ext>
            </a:extLst>
          </p:cNvPr>
          <p:cNvSpPr/>
          <p:nvPr/>
        </p:nvSpPr>
        <p:spPr>
          <a:xfrm>
            <a:off x="531559" y="3189390"/>
            <a:ext cx="9842269" cy="152677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모서리가 둥근 직사각형 33">
            <a:extLst>
              <a:ext uri="{FF2B5EF4-FFF2-40B4-BE49-F238E27FC236}">
                <a16:creationId xmlns:a16="http://schemas.microsoft.com/office/drawing/2014/main" id="{EB26805F-8DC4-9504-4514-1B265B2008B8}"/>
              </a:ext>
            </a:extLst>
          </p:cNvPr>
          <p:cNvSpPr/>
          <p:nvPr/>
        </p:nvSpPr>
        <p:spPr>
          <a:xfrm>
            <a:off x="531559" y="4843507"/>
            <a:ext cx="9842269" cy="178902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4" name="Picture 8" descr="한국전력공사 - 나무위키">
            <a:extLst>
              <a:ext uri="{FF2B5EF4-FFF2-40B4-BE49-F238E27FC236}">
                <a16:creationId xmlns:a16="http://schemas.microsoft.com/office/drawing/2014/main" id="{B0CCBB62-40B1-3470-F5D8-FD8588B396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87" y="1717285"/>
            <a:ext cx="948404" cy="948404"/>
          </a:xfrm>
          <a:prstGeom prst="rect">
            <a:avLst/>
          </a:prstGeom>
          <a:noFill/>
          <a:extLst>
            <a:ext uri="{909E8E84-426E-40DD-AFC4-6F175D3DCCD1}">
              <a14:hiddenFill xmlns:a14="http://schemas.microsoft.com/office/drawing/2010/main">
                <a:solidFill>
                  <a:srgbClr val="FFFFFF"/>
                </a:solidFill>
              </a14:hiddenFill>
            </a:ext>
          </a:extLst>
        </p:spPr>
      </p:pic>
      <p:sp>
        <p:nvSpPr>
          <p:cNvPr id="25" name="직사각형 24">
            <a:extLst>
              <a:ext uri="{FF2B5EF4-FFF2-40B4-BE49-F238E27FC236}">
                <a16:creationId xmlns:a16="http://schemas.microsoft.com/office/drawing/2014/main" id="{ED25422C-349D-EC0C-DC4A-1BA33D1FF3D0}"/>
              </a:ext>
            </a:extLst>
          </p:cNvPr>
          <p:cNvSpPr/>
          <p:nvPr/>
        </p:nvSpPr>
        <p:spPr>
          <a:xfrm>
            <a:off x="749307" y="2660148"/>
            <a:ext cx="877163" cy="369332"/>
          </a:xfrm>
          <a:prstGeom prst="rect">
            <a:avLst/>
          </a:prstGeom>
        </p:spPr>
        <p:txBody>
          <a:bodyPr wrap="none">
            <a:spAutoFit/>
          </a:bodyPr>
          <a:lstStyle/>
          <a:p>
            <a:pPr algn="ctr"/>
            <a:r>
              <a:rPr lang="ko-KR" altLang="en-US" b="1" dirty="0"/>
              <a:t>공기업</a:t>
            </a:r>
          </a:p>
        </p:txBody>
      </p:sp>
      <p:sp>
        <p:nvSpPr>
          <p:cNvPr id="26" name="오른쪽 화살표 36">
            <a:extLst>
              <a:ext uri="{FF2B5EF4-FFF2-40B4-BE49-F238E27FC236}">
                <a16:creationId xmlns:a16="http://schemas.microsoft.com/office/drawing/2014/main" id="{8D94BC58-1D46-1AA3-FD3B-1C9B8669635C}"/>
              </a:ext>
            </a:extLst>
          </p:cNvPr>
          <p:cNvSpPr/>
          <p:nvPr/>
        </p:nvSpPr>
        <p:spPr>
          <a:xfrm rot="16200000">
            <a:off x="1880315" y="2302422"/>
            <a:ext cx="421382" cy="6634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TextBox 26">
            <a:extLst>
              <a:ext uri="{FF2B5EF4-FFF2-40B4-BE49-F238E27FC236}">
                <a16:creationId xmlns:a16="http://schemas.microsoft.com/office/drawing/2014/main" id="{B5176455-2F86-35F8-F2DB-29741B9FC439}"/>
              </a:ext>
            </a:extLst>
          </p:cNvPr>
          <p:cNvSpPr txBox="1"/>
          <p:nvPr/>
        </p:nvSpPr>
        <p:spPr>
          <a:xfrm>
            <a:off x="2468428" y="2481023"/>
            <a:ext cx="3986636" cy="369332"/>
          </a:xfrm>
          <a:prstGeom prst="rect">
            <a:avLst/>
          </a:prstGeom>
          <a:noFill/>
        </p:spPr>
        <p:txBody>
          <a:bodyPr wrap="square" rtlCol="0">
            <a:spAutoFit/>
          </a:bodyPr>
          <a:lstStyle/>
          <a:p>
            <a:r>
              <a:rPr lang="ko-KR" altLang="en-US" b="1" dirty="0"/>
              <a:t>예산</a:t>
            </a:r>
            <a:r>
              <a:rPr lang="en-US" altLang="ko-KR" b="1" dirty="0"/>
              <a:t>(</a:t>
            </a:r>
            <a:r>
              <a:rPr lang="ko-KR" altLang="en-US" b="1" dirty="0"/>
              <a:t>운영비용 </a:t>
            </a:r>
            <a:r>
              <a:rPr lang="en-US" altLang="ko-KR" b="1" dirty="0"/>
              <a:t>– </a:t>
            </a:r>
            <a:r>
              <a:rPr lang="ko-KR" altLang="en-US" b="1" dirty="0"/>
              <a:t>상당부분 자체 조달</a:t>
            </a:r>
            <a:r>
              <a:rPr lang="en-US" altLang="ko-KR" b="1" dirty="0"/>
              <a:t>)</a:t>
            </a:r>
            <a:endParaRPr lang="ko-KR" altLang="en-US" b="1" dirty="0"/>
          </a:p>
        </p:txBody>
      </p:sp>
      <p:pic>
        <p:nvPicPr>
          <p:cNvPr id="28" name="Picture 4" descr="사회적가치 | 나도기브">
            <a:extLst>
              <a:ext uri="{FF2B5EF4-FFF2-40B4-BE49-F238E27FC236}">
                <a16:creationId xmlns:a16="http://schemas.microsoft.com/office/drawing/2014/main" id="{6DDE1F1B-A874-DA3F-6DD3-5D2203E1ED0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31" t="11778" r="22405" b="12896"/>
          <a:stretch/>
        </p:blipFill>
        <p:spPr bwMode="auto">
          <a:xfrm>
            <a:off x="7287522" y="1665257"/>
            <a:ext cx="736177" cy="75817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기업 재무제표 분석 방법 : 4 가지만 알고가자">
            <a:extLst>
              <a:ext uri="{FF2B5EF4-FFF2-40B4-BE49-F238E27FC236}">
                <a16:creationId xmlns:a16="http://schemas.microsoft.com/office/drawing/2014/main" id="{37D1DEFF-5977-3FFC-6A89-7069094DA07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976" r="26172" b="1286"/>
          <a:stretch/>
        </p:blipFill>
        <p:spPr bwMode="auto">
          <a:xfrm>
            <a:off x="7384304" y="2417496"/>
            <a:ext cx="542612" cy="644548"/>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F656C32F-47CD-D78A-934D-E54664847810}"/>
              </a:ext>
            </a:extLst>
          </p:cNvPr>
          <p:cNvSpPr txBox="1"/>
          <p:nvPr/>
        </p:nvSpPr>
        <p:spPr>
          <a:xfrm>
            <a:off x="8517204" y="1794309"/>
            <a:ext cx="1479665" cy="369332"/>
          </a:xfrm>
          <a:prstGeom prst="rect">
            <a:avLst/>
          </a:prstGeom>
          <a:noFill/>
        </p:spPr>
        <p:txBody>
          <a:bodyPr wrap="square" rtlCol="0">
            <a:spAutoFit/>
          </a:bodyPr>
          <a:lstStyle/>
          <a:p>
            <a:r>
              <a:rPr lang="ko-KR" altLang="en-US" b="1" dirty="0"/>
              <a:t>사회적 성과</a:t>
            </a:r>
          </a:p>
        </p:txBody>
      </p:sp>
      <p:sp>
        <p:nvSpPr>
          <p:cNvPr id="31" name="TextBox 30">
            <a:extLst>
              <a:ext uri="{FF2B5EF4-FFF2-40B4-BE49-F238E27FC236}">
                <a16:creationId xmlns:a16="http://schemas.microsoft.com/office/drawing/2014/main" id="{2CF23D59-2AF4-EA7D-C002-6037E4D48170}"/>
              </a:ext>
            </a:extLst>
          </p:cNvPr>
          <p:cNvSpPr txBox="1"/>
          <p:nvPr/>
        </p:nvSpPr>
        <p:spPr>
          <a:xfrm>
            <a:off x="8517204" y="2558047"/>
            <a:ext cx="1479665" cy="369332"/>
          </a:xfrm>
          <a:prstGeom prst="rect">
            <a:avLst/>
          </a:prstGeom>
          <a:noFill/>
        </p:spPr>
        <p:txBody>
          <a:bodyPr wrap="square" rtlCol="0">
            <a:spAutoFit/>
          </a:bodyPr>
          <a:lstStyle/>
          <a:p>
            <a:r>
              <a:rPr lang="ko-KR" altLang="en-US" b="1" dirty="0"/>
              <a:t>재무적 성과</a:t>
            </a:r>
            <a:endParaRPr lang="en-US" altLang="ko-KR" b="1" dirty="0"/>
          </a:p>
        </p:txBody>
      </p:sp>
      <p:pic>
        <p:nvPicPr>
          <p:cNvPr id="32" name="Picture 8" descr="한국전력공사 - 나무위키">
            <a:extLst>
              <a:ext uri="{FF2B5EF4-FFF2-40B4-BE49-F238E27FC236}">
                <a16:creationId xmlns:a16="http://schemas.microsoft.com/office/drawing/2014/main" id="{F8A4BBB1-D4DA-EAB8-84DB-955AFEAF4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87" y="3282848"/>
            <a:ext cx="948404" cy="948404"/>
          </a:xfrm>
          <a:prstGeom prst="rect">
            <a:avLst/>
          </a:prstGeom>
          <a:noFill/>
          <a:extLst>
            <a:ext uri="{909E8E84-426E-40DD-AFC4-6F175D3DCCD1}">
              <a14:hiddenFill xmlns:a14="http://schemas.microsoft.com/office/drawing/2010/main">
                <a:solidFill>
                  <a:srgbClr val="FFFFFF"/>
                </a:solidFill>
              </a14:hiddenFill>
            </a:ext>
          </a:extLst>
        </p:spPr>
      </p:pic>
      <p:sp>
        <p:nvSpPr>
          <p:cNvPr id="33" name="직사각형 32">
            <a:extLst>
              <a:ext uri="{FF2B5EF4-FFF2-40B4-BE49-F238E27FC236}">
                <a16:creationId xmlns:a16="http://schemas.microsoft.com/office/drawing/2014/main" id="{784B979D-2044-2E5A-6F47-8B9FB3BB2E24}"/>
              </a:ext>
            </a:extLst>
          </p:cNvPr>
          <p:cNvSpPr/>
          <p:nvPr/>
        </p:nvSpPr>
        <p:spPr>
          <a:xfrm>
            <a:off x="633891" y="4225711"/>
            <a:ext cx="1107996" cy="369332"/>
          </a:xfrm>
          <a:prstGeom prst="rect">
            <a:avLst/>
          </a:prstGeom>
        </p:spPr>
        <p:txBody>
          <a:bodyPr wrap="none">
            <a:spAutoFit/>
          </a:bodyPr>
          <a:lstStyle/>
          <a:p>
            <a:pPr algn="ctr"/>
            <a:r>
              <a:rPr lang="ko-KR" altLang="en-US" b="1" dirty="0" err="1"/>
              <a:t>위탁집행</a:t>
            </a:r>
            <a:endParaRPr lang="ko-KR" altLang="en-US" b="1" dirty="0"/>
          </a:p>
        </p:txBody>
      </p:sp>
      <p:sp>
        <p:nvSpPr>
          <p:cNvPr id="34" name="오른쪽 화살표 48">
            <a:extLst>
              <a:ext uri="{FF2B5EF4-FFF2-40B4-BE49-F238E27FC236}">
                <a16:creationId xmlns:a16="http://schemas.microsoft.com/office/drawing/2014/main" id="{0DC1BC2C-BD9F-C45D-912D-20B142716593}"/>
              </a:ext>
            </a:extLst>
          </p:cNvPr>
          <p:cNvSpPr/>
          <p:nvPr/>
        </p:nvSpPr>
        <p:spPr>
          <a:xfrm>
            <a:off x="1821683" y="3353402"/>
            <a:ext cx="5204518" cy="741994"/>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사회활동</a:t>
            </a:r>
          </a:p>
        </p:txBody>
      </p:sp>
      <p:sp>
        <p:nvSpPr>
          <p:cNvPr id="35" name="오른쪽 화살표 49">
            <a:extLst>
              <a:ext uri="{FF2B5EF4-FFF2-40B4-BE49-F238E27FC236}">
                <a16:creationId xmlns:a16="http://schemas.microsoft.com/office/drawing/2014/main" id="{D4659067-912D-7F3B-0C51-41916ECF4741}"/>
              </a:ext>
            </a:extLst>
          </p:cNvPr>
          <p:cNvSpPr/>
          <p:nvPr/>
        </p:nvSpPr>
        <p:spPr>
          <a:xfrm rot="16200000">
            <a:off x="1857778" y="3835334"/>
            <a:ext cx="421382" cy="6634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TextBox 35">
            <a:extLst>
              <a:ext uri="{FF2B5EF4-FFF2-40B4-BE49-F238E27FC236}">
                <a16:creationId xmlns:a16="http://schemas.microsoft.com/office/drawing/2014/main" id="{8453FB5E-F127-4162-63D9-56CAC004134A}"/>
              </a:ext>
            </a:extLst>
          </p:cNvPr>
          <p:cNvSpPr txBox="1"/>
          <p:nvPr/>
        </p:nvSpPr>
        <p:spPr>
          <a:xfrm>
            <a:off x="2445891" y="4013935"/>
            <a:ext cx="4145647" cy="369332"/>
          </a:xfrm>
          <a:prstGeom prst="rect">
            <a:avLst/>
          </a:prstGeom>
          <a:noFill/>
        </p:spPr>
        <p:txBody>
          <a:bodyPr wrap="square" rtlCol="0">
            <a:spAutoFit/>
          </a:bodyPr>
          <a:lstStyle/>
          <a:p>
            <a:r>
              <a:rPr lang="ko-KR" altLang="en-US" b="1" dirty="0"/>
              <a:t>예산</a:t>
            </a:r>
            <a:r>
              <a:rPr lang="en-US" altLang="ko-KR" b="1" dirty="0"/>
              <a:t>(</a:t>
            </a:r>
            <a:r>
              <a:rPr lang="ko-KR" altLang="en-US" b="1" dirty="0"/>
              <a:t>비용 </a:t>
            </a:r>
            <a:r>
              <a:rPr lang="en-US" altLang="ko-KR" b="1" dirty="0"/>
              <a:t>– </a:t>
            </a:r>
            <a:r>
              <a:rPr lang="ko-KR" altLang="en-US" b="1" dirty="0"/>
              <a:t>정부 의존</a:t>
            </a:r>
            <a:r>
              <a:rPr lang="en-US" altLang="ko-KR" b="1" dirty="0"/>
              <a:t>)</a:t>
            </a:r>
            <a:endParaRPr lang="ko-KR" altLang="en-US" b="1" dirty="0"/>
          </a:p>
        </p:txBody>
      </p:sp>
      <p:sp>
        <p:nvSpPr>
          <p:cNvPr id="37" name="오른쪽 화살표 51">
            <a:extLst>
              <a:ext uri="{FF2B5EF4-FFF2-40B4-BE49-F238E27FC236}">
                <a16:creationId xmlns:a16="http://schemas.microsoft.com/office/drawing/2014/main" id="{FC6F23E2-98A1-C3FB-2BFE-F03D74B92BC2}"/>
              </a:ext>
            </a:extLst>
          </p:cNvPr>
          <p:cNvSpPr/>
          <p:nvPr/>
        </p:nvSpPr>
        <p:spPr>
          <a:xfrm>
            <a:off x="1844220" y="1802666"/>
            <a:ext cx="5204518" cy="796601"/>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경영 및 사회 활동</a:t>
            </a:r>
          </a:p>
        </p:txBody>
      </p:sp>
      <p:pic>
        <p:nvPicPr>
          <p:cNvPr id="38" name="Picture 4" descr="사회적가치 | 나도기브">
            <a:extLst>
              <a:ext uri="{FF2B5EF4-FFF2-40B4-BE49-F238E27FC236}">
                <a16:creationId xmlns:a16="http://schemas.microsoft.com/office/drawing/2014/main" id="{12C9259A-CF7A-02D1-59C3-EB2ABDAE61C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31" t="11778" r="22405" b="12896"/>
          <a:stretch/>
        </p:blipFill>
        <p:spPr bwMode="auto">
          <a:xfrm>
            <a:off x="7287522" y="3338082"/>
            <a:ext cx="736177" cy="758174"/>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AE8059A4-EC05-BBCA-2A26-EC31CF0FCF75}"/>
              </a:ext>
            </a:extLst>
          </p:cNvPr>
          <p:cNvSpPr txBox="1"/>
          <p:nvPr/>
        </p:nvSpPr>
        <p:spPr>
          <a:xfrm>
            <a:off x="8510391" y="3572384"/>
            <a:ext cx="1479665" cy="369332"/>
          </a:xfrm>
          <a:prstGeom prst="rect">
            <a:avLst/>
          </a:prstGeom>
          <a:noFill/>
        </p:spPr>
        <p:txBody>
          <a:bodyPr wrap="square" rtlCol="0">
            <a:spAutoFit/>
          </a:bodyPr>
          <a:lstStyle/>
          <a:p>
            <a:r>
              <a:rPr lang="ko-KR" altLang="en-US" b="1" dirty="0"/>
              <a:t>사회적 성과</a:t>
            </a:r>
          </a:p>
        </p:txBody>
      </p:sp>
      <p:pic>
        <p:nvPicPr>
          <p:cNvPr id="40" name="Picture 8" descr="한국전력공사 - 나무위키">
            <a:extLst>
              <a:ext uri="{FF2B5EF4-FFF2-40B4-BE49-F238E27FC236}">
                <a16:creationId xmlns:a16="http://schemas.microsoft.com/office/drawing/2014/main" id="{CFDC99CF-3E28-273E-C55E-4C4134EA6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687" y="4980667"/>
            <a:ext cx="948404" cy="948404"/>
          </a:xfrm>
          <a:prstGeom prst="rect">
            <a:avLst/>
          </a:prstGeom>
          <a:noFill/>
          <a:extLst>
            <a:ext uri="{909E8E84-426E-40DD-AFC4-6F175D3DCCD1}">
              <a14:hiddenFill xmlns:a14="http://schemas.microsoft.com/office/drawing/2010/main">
                <a:solidFill>
                  <a:srgbClr val="FFFFFF"/>
                </a:solidFill>
              </a14:hiddenFill>
            </a:ext>
          </a:extLst>
        </p:spPr>
      </p:pic>
      <p:sp>
        <p:nvSpPr>
          <p:cNvPr id="41" name="직사각형 40">
            <a:extLst>
              <a:ext uri="{FF2B5EF4-FFF2-40B4-BE49-F238E27FC236}">
                <a16:creationId xmlns:a16="http://schemas.microsoft.com/office/drawing/2014/main" id="{01758776-AB92-FBFB-F165-3468F461AE12}"/>
              </a:ext>
            </a:extLst>
          </p:cNvPr>
          <p:cNvSpPr/>
          <p:nvPr/>
        </p:nvSpPr>
        <p:spPr>
          <a:xfrm>
            <a:off x="633891" y="5923530"/>
            <a:ext cx="1107996" cy="369332"/>
          </a:xfrm>
          <a:prstGeom prst="rect">
            <a:avLst/>
          </a:prstGeom>
        </p:spPr>
        <p:txBody>
          <a:bodyPr wrap="none">
            <a:spAutoFit/>
          </a:bodyPr>
          <a:lstStyle/>
          <a:p>
            <a:pPr algn="ctr"/>
            <a:r>
              <a:rPr lang="ko-KR" altLang="en-US" b="1" dirty="0"/>
              <a:t>기금관리</a:t>
            </a:r>
          </a:p>
        </p:txBody>
      </p:sp>
      <p:sp>
        <p:nvSpPr>
          <p:cNvPr id="42" name="오른쪽 화살표 56">
            <a:extLst>
              <a:ext uri="{FF2B5EF4-FFF2-40B4-BE49-F238E27FC236}">
                <a16:creationId xmlns:a16="http://schemas.microsoft.com/office/drawing/2014/main" id="{BC17D76A-FC1A-46CC-CEE3-F7BCCFA1C3D6}"/>
              </a:ext>
            </a:extLst>
          </p:cNvPr>
          <p:cNvSpPr/>
          <p:nvPr/>
        </p:nvSpPr>
        <p:spPr>
          <a:xfrm>
            <a:off x="1759305" y="4869849"/>
            <a:ext cx="5204516" cy="741994"/>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사회활동</a:t>
            </a:r>
          </a:p>
        </p:txBody>
      </p:sp>
      <p:sp>
        <p:nvSpPr>
          <p:cNvPr id="43" name="오른쪽 화살표 57">
            <a:extLst>
              <a:ext uri="{FF2B5EF4-FFF2-40B4-BE49-F238E27FC236}">
                <a16:creationId xmlns:a16="http://schemas.microsoft.com/office/drawing/2014/main" id="{FA58DA20-9D94-27E9-8A54-9CB3DC6BE9D2}"/>
              </a:ext>
            </a:extLst>
          </p:cNvPr>
          <p:cNvSpPr/>
          <p:nvPr/>
        </p:nvSpPr>
        <p:spPr>
          <a:xfrm rot="16200000">
            <a:off x="1880315" y="5935857"/>
            <a:ext cx="421382" cy="6634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TextBox 43">
            <a:extLst>
              <a:ext uri="{FF2B5EF4-FFF2-40B4-BE49-F238E27FC236}">
                <a16:creationId xmlns:a16="http://schemas.microsoft.com/office/drawing/2014/main" id="{02677A29-37C9-7399-04DB-7C32F53C4072}"/>
              </a:ext>
            </a:extLst>
          </p:cNvPr>
          <p:cNvSpPr txBox="1"/>
          <p:nvPr/>
        </p:nvSpPr>
        <p:spPr>
          <a:xfrm>
            <a:off x="2468428" y="6157047"/>
            <a:ext cx="2476699" cy="369332"/>
          </a:xfrm>
          <a:prstGeom prst="rect">
            <a:avLst/>
          </a:prstGeom>
          <a:noFill/>
        </p:spPr>
        <p:txBody>
          <a:bodyPr wrap="square" rtlCol="0">
            <a:spAutoFit/>
          </a:bodyPr>
          <a:lstStyle/>
          <a:p>
            <a:r>
              <a:rPr lang="ko-KR" altLang="en-US" b="1" dirty="0"/>
              <a:t>예산</a:t>
            </a:r>
            <a:r>
              <a:rPr lang="en-US" altLang="ko-KR" b="1" dirty="0"/>
              <a:t>(</a:t>
            </a:r>
            <a:r>
              <a:rPr lang="ko-KR" altLang="en-US" b="1" dirty="0"/>
              <a:t>비용 </a:t>
            </a:r>
            <a:r>
              <a:rPr lang="en-US" altLang="ko-KR" b="1" dirty="0"/>
              <a:t>– </a:t>
            </a:r>
            <a:r>
              <a:rPr lang="ko-KR" altLang="en-US" b="1" dirty="0"/>
              <a:t>혼재</a:t>
            </a:r>
            <a:r>
              <a:rPr lang="en-US" altLang="ko-KR" b="1" dirty="0"/>
              <a:t>)</a:t>
            </a:r>
            <a:endParaRPr lang="ko-KR" altLang="en-US" b="1" dirty="0"/>
          </a:p>
        </p:txBody>
      </p:sp>
      <p:pic>
        <p:nvPicPr>
          <p:cNvPr id="45" name="Picture 4" descr="사회적가치 | 나도기브">
            <a:extLst>
              <a:ext uri="{FF2B5EF4-FFF2-40B4-BE49-F238E27FC236}">
                <a16:creationId xmlns:a16="http://schemas.microsoft.com/office/drawing/2014/main" id="{C787ABFF-69E4-1DD5-A6DE-46843F17ECC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831" t="11778" r="22405" b="12896"/>
          <a:stretch/>
        </p:blipFill>
        <p:spPr bwMode="auto">
          <a:xfrm>
            <a:off x="7164479" y="4900935"/>
            <a:ext cx="748399" cy="770761"/>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extLst>
              <a:ext uri="{FF2B5EF4-FFF2-40B4-BE49-F238E27FC236}">
                <a16:creationId xmlns:a16="http://schemas.microsoft.com/office/drawing/2014/main" id="{5D92BDDB-10C6-E0C4-80CD-B885803A6FDF}"/>
              </a:ext>
            </a:extLst>
          </p:cNvPr>
          <p:cNvSpPr txBox="1"/>
          <p:nvPr/>
        </p:nvSpPr>
        <p:spPr>
          <a:xfrm>
            <a:off x="8510392" y="5093850"/>
            <a:ext cx="1479665" cy="369332"/>
          </a:xfrm>
          <a:prstGeom prst="rect">
            <a:avLst/>
          </a:prstGeom>
          <a:noFill/>
        </p:spPr>
        <p:txBody>
          <a:bodyPr wrap="square" rtlCol="0">
            <a:spAutoFit/>
          </a:bodyPr>
          <a:lstStyle/>
          <a:p>
            <a:r>
              <a:rPr lang="ko-KR" altLang="en-US" b="1" dirty="0"/>
              <a:t>사회적 성과</a:t>
            </a:r>
          </a:p>
        </p:txBody>
      </p:sp>
      <p:sp>
        <p:nvSpPr>
          <p:cNvPr id="47" name="오른쪽 화살표 61">
            <a:extLst>
              <a:ext uri="{FF2B5EF4-FFF2-40B4-BE49-F238E27FC236}">
                <a16:creationId xmlns:a16="http://schemas.microsoft.com/office/drawing/2014/main" id="{98A67AC3-5B96-BC6E-C2B3-28E9AAB71F10}"/>
              </a:ext>
            </a:extLst>
          </p:cNvPr>
          <p:cNvSpPr/>
          <p:nvPr/>
        </p:nvSpPr>
        <p:spPr>
          <a:xfrm>
            <a:off x="1758446" y="5463182"/>
            <a:ext cx="5204516" cy="741994"/>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err="1"/>
              <a:t>위탁기금</a:t>
            </a:r>
            <a:r>
              <a:rPr lang="en-US" altLang="ko-KR" dirty="0"/>
              <a:t>(</a:t>
            </a:r>
            <a:r>
              <a:rPr lang="ko-KR" altLang="en-US" dirty="0"/>
              <a:t>자산</a:t>
            </a:r>
            <a:r>
              <a:rPr lang="en-US" altLang="ko-KR" dirty="0"/>
              <a:t>)</a:t>
            </a:r>
            <a:r>
              <a:rPr lang="ko-KR" altLang="en-US" dirty="0"/>
              <a:t> </a:t>
            </a:r>
            <a:r>
              <a:rPr lang="ko-KR" altLang="en-US" dirty="0" err="1"/>
              <a:t>운영활동</a:t>
            </a:r>
            <a:endParaRPr lang="ko-KR" altLang="en-US" dirty="0"/>
          </a:p>
        </p:txBody>
      </p:sp>
      <p:pic>
        <p:nvPicPr>
          <p:cNvPr id="48" name="Picture 6" descr="기업 재무제표 분석 방법 : 4 가지만 알고가자">
            <a:extLst>
              <a:ext uri="{FF2B5EF4-FFF2-40B4-BE49-F238E27FC236}">
                <a16:creationId xmlns:a16="http://schemas.microsoft.com/office/drawing/2014/main" id="{65D712A9-319D-7EA4-014A-FF504291CED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7976" r="26172" b="1286"/>
          <a:stretch/>
        </p:blipFill>
        <p:spPr bwMode="auto">
          <a:xfrm>
            <a:off x="7810697" y="5721122"/>
            <a:ext cx="637387" cy="757127"/>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사회적가치 | 나도기브">
            <a:extLst>
              <a:ext uri="{FF2B5EF4-FFF2-40B4-BE49-F238E27FC236}">
                <a16:creationId xmlns:a16="http://schemas.microsoft.com/office/drawing/2014/main" id="{F303A4D9-B226-9F6E-7EBB-400225F592A9}"/>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2831" t="11778" r="22405" b="12896"/>
          <a:stretch/>
        </p:blipFill>
        <p:spPr bwMode="auto">
          <a:xfrm>
            <a:off x="6963821" y="5677779"/>
            <a:ext cx="777246" cy="800470"/>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1CEAE5F4-E568-61AF-66F7-63E2C3E3E159}"/>
              </a:ext>
            </a:extLst>
          </p:cNvPr>
          <p:cNvSpPr txBox="1"/>
          <p:nvPr/>
        </p:nvSpPr>
        <p:spPr>
          <a:xfrm>
            <a:off x="8517204" y="5818591"/>
            <a:ext cx="1856624" cy="646331"/>
          </a:xfrm>
          <a:prstGeom prst="rect">
            <a:avLst/>
          </a:prstGeom>
          <a:noFill/>
        </p:spPr>
        <p:txBody>
          <a:bodyPr wrap="square" rtlCol="0">
            <a:spAutoFit/>
          </a:bodyPr>
          <a:lstStyle/>
          <a:p>
            <a:r>
              <a:rPr lang="ko-KR" altLang="en-US" b="1" dirty="0"/>
              <a:t>사회적</a:t>
            </a:r>
            <a:r>
              <a:rPr lang="en-US" altLang="ko-KR" b="1" dirty="0"/>
              <a:t>+</a:t>
            </a:r>
            <a:r>
              <a:rPr lang="ko-KR" altLang="en-US" b="1" dirty="0"/>
              <a:t>재무적</a:t>
            </a:r>
            <a:endParaRPr lang="en-US" altLang="ko-KR" b="1" dirty="0"/>
          </a:p>
          <a:p>
            <a:r>
              <a:rPr lang="ko-KR" altLang="en-US" b="1" dirty="0"/>
              <a:t>성과</a:t>
            </a:r>
          </a:p>
        </p:txBody>
      </p:sp>
      <p:sp>
        <p:nvSpPr>
          <p:cNvPr id="55" name="TextBox 54">
            <a:extLst>
              <a:ext uri="{FF2B5EF4-FFF2-40B4-BE49-F238E27FC236}">
                <a16:creationId xmlns:a16="http://schemas.microsoft.com/office/drawing/2014/main" id="{B29D4170-A8EA-F860-3619-E07EF84D457C}"/>
              </a:ext>
            </a:extLst>
          </p:cNvPr>
          <p:cNvSpPr txBox="1"/>
          <p:nvPr/>
        </p:nvSpPr>
        <p:spPr>
          <a:xfrm>
            <a:off x="506782" y="1116666"/>
            <a:ext cx="11172305"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세금납부자인 국민들에게 유용성 있는 정보를 보고해야 할 책임 </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Tree>
    <p:extLst>
      <p:ext uri="{BB962C8B-B14F-4D97-AF65-F5344CB8AC3E}">
        <p14:creationId xmlns:p14="http://schemas.microsoft.com/office/powerpoint/2010/main" val="3525637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27</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269069" cy="721519"/>
            <a:chOff x="404018" y="230978"/>
            <a:chExt cx="6269069"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713424"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공공기관의 지속가능성 보고서 필요성</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5" name="TextBox 54">
            <a:extLst>
              <a:ext uri="{FF2B5EF4-FFF2-40B4-BE49-F238E27FC236}">
                <a16:creationId xmlns:a16="http://schemas.microsoft.com/office/drawing/2014/main" id="{B29D4170-A8EA-F860-3619-E07EF84D457C}"/>
              </a:ext>
            </a:extLst>
          </p:cNvPr>
          <p:cNvSpPr txBox="1"/>
          <p:nvPr/>
        </p:nvSpPr>
        <p:spPr>
          <a:xfrm>
            <a:off x="506782" y="1116666"/>
            <a:ext cx="11172305"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획일화된 경영평가 지표만으로 이를 보완할 수 없음</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
        <p:nvSpPr>
          <p:cNvPr id="2" name="직사각형 1">
            <a:extLst>
              <a:ext uri="{FF2B5EF4-FFF2-40B4-BE49-F238E27FC236}">
                <a16:creationId xmlns:a16="http://schemas.microsoft.com/office/drawing/2014/main" id="{750748EE-207C-53C7-3094-C2C57BB9FC98}"/>
              </a:ext>
            </a:extLst>
          </p:cNvPr>
          <p:cNvSpPr/>
          <p:nvPr/>
        </p:nvSpPr>
        <p:spPr>
          <a:xfrm>
            <a:off x="932760" y="1971578"/>
            <a:ext cx="5494918"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tx1"/>
                </a:solidFill>
              </a:rPr>
              <a:t>모니터</a:t>
            </a:r>
            <a:r>
              <a:rPr lang="en-US" altLang="ko-KR" dirty="0">
                <a:solidFill>
                  <a:schemeClr val="tx1"/>
                </a:solidFill>
              </a:rPr>
              <a:t>, </a:t>
            </a:r>
            <a:r>
              <a:rPr lang="ko-KR" altLang="en-US" dirty="0">
                <a:solidFill>
                  <a:schemeClr val="tx1"/>
                </a:solidFill>
              </a:rPr>
              <a:t>복합기</a:t>
            </a:r>
            <a:r>
              <a:rPr lang="en-US" altLang="ko-KR" dirty="0">
                <a:solidFill>
                  <a:schemeClr val="tx1"/>
                </a:solidFill>
              </a:rPr>
              <a:t>, </a:t>
            </a:r>
            <a:r>
              <a:rPr lang="ko-KR" altLang="en-US" dirty="0">
                <a:solidFill>
                  <a:schemeClr val="tx1"/>
                </a:solidFill>
              </a:rPr>
              <a:t>전화기</a:t>
            </a:r>
            <a:r>
              <a:rPr lang="en-US" altLang="ko-KR" dirty="0">
                <a:solidFill>
                  <a:schemeClr val="tx1"/>
                </a:solidFill>
              </a:rPr>
              <a:t>, </a:t>
            </a:r>
            <a:r>
              <a:rPr lang="ko-KR" altLang="en-US" dirty="0">
                <a:solidFill>
                  <a:schemeClr val="tx1"/>
                </a:solidFill>
              </a:rPr>
              <a:t>사무영상</a:t>
            </a:r>
            <a:r>
              <a:rPr lang="en-US" altLang="ko-KR" dirty="0">
                <a:solidFill>
                  <a:schemeClr val="tx1"/>
                </a:solidFill>
              </a:rPr>
              <a:t>, </a:t>
            </a:r>
            <a:r>
              <a:rPr lang="ko-KR" altLang="en-US" dirty="0">
                <a:solidFill>
                  <a:schemeClr val="tx1"/>
                </a:solidFill>
              </a:rPr>
              <a:t>가전제품 구매 등</a:t>
            </a:r>
          </a:p>
        </p:txBody>
      </p:sp>
      <p:sp>
        <p:nvSpPr>
          <p:cNvPr id="3" name="직사각형 2">
            <a:extLst>
              <a:ext uri="{FF2B5EF4-FFF2-40B4-BE49-F238E27FC236}">
                <a16:creationId xmlns:a16="http://schemas.microsoft.com/office/drawing/2014/main" id="{535A1B17-29C3-9E6A-36AD-DBC5198C0802}"/>
              </a:ext>
            </a:extLst>
          </p:cNvPr>
          <p:cNvSpPr/>
          <p:nvPr/>
        </p:nvSpPr>
        <p:spPr>
          <a:xfrm>
            <a:off x="932760" y="2767664"/>
            <a:ext cx="7806232"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dirty="0">
                <a:solidFill>
                  <a:schemeClr val="tx1"/>
                </a:solidFill>
              </a:rPr>
              <a:t>LED </a:t>
            </a:r>
            <a:r>
              <a:rPr lang="ko-KR" altLang="en-US" dirty="0">
                <a:solidFill>
                  <a:schemeClr val="tx1"/>
                </a:solidFill>
              </a:rPr>
              <a:t>전등</a:t>
            </a:r>
            <a:r>
              <a:rPr lang="en-US" altLang="ko-KR" dirty="0">
                <a:solidFill>
                  <a:schemeClr val="tx1"/>
                </a:solidFill>
              </a:rPr>
              <a:t> </a:t>
            </a:r>
            <a:r>
              <a:rPr lang="ko-KR" altLang="en-US" dirty="0">
                <a:solidFill>
                  <a:schemeClr val="tx1"/>
                </a:solidFill>
              </a:rPr>
              <a:t>교체</a:t>
            </a:r>
            <a:r>
              <a:rPr lang="en-US" altLang="ko-KR" dirty="0">
                <a:solidFill>
                  <a:schemeClr val="tx1"/>
                </a:solidFill>
              </a:rPr>
              <a:t>, </a:t>
            </a:r>
            <a:r>
              <a:rPr lang="ko-KR" altLang="en-US" dirty="0" err="1">
                <a:solidFill>
                  <a:schemeClr val="tx1"/>
                </a:solidFill>
              </a:rPr>
              <a:t>저에너지</a:t>
            </a:r>
            <a:r>
              <a:rPr lang="ko-KR" altLang="en-US" dirty="0">
                <a:solidFill>
                  <a:schemeClr val="tx1"/>
                </a:solidFill>
              </a:rPr>
              <a:t> 모니터로 교체</a:t>
            </a:r>
            <a:r>
              <a:rPr lang="en-US" altLang="ko-KR" dirty="0">
                <a:solidFill>
                  <a:schemeClr val="tx1"/>
                </a:solidFill>
              </a:rPr>
              <a:t>, </a:t>
            </a:r>
            <a:r>
              <a:rPr lang="ko-KR" altLang="en-US" dirty="0">
                <a:solidFill>
                  <a:schemeClr val="tx1"/>
                </a:solidFill>
              </a:rPr>
              <a:t>에어컨 및 난방 가동시간 감축 등</a:t>
            </a:r>
          </a:p>
        </p:txBody>
      </p:sp>
      <p:sp>
        <p:nvSpPr>
          <p:cNvPr id="11" name="TextBox 10">
            <a:extLst>
              <a:ext uri="{FF2B5EF4-FFF2-40B4-BE49-F238E27FC236}">
                <a16:creationId xmlns:a16="http://schemas.microsoft.com/office/drawing/2014/main" id="{81524E1E-802D-79CF-C28F-88E67E58A307}"/>
              </a:ext>
            </a:extLst>
          </p:cNvPr>
          <p:cNvSpPr txBox="1"/>
          <p:nvPr/>
        </p:nvSpPr>
        <p:spPr>
          <a:xfrm>
            <a:off x="640660" y="1680130"/>
            <a:ext cx="9720000" cy="1569660"/>
          </a:xfrm>
          <a:prstGeom prst="rect">
            <a:avLst/>
          </a:prstGeom>
          <a:noFill/>
          <a:ln w="19050">
            <a:solidFill>
              <a:srgbClr val="AFABAB"/>
            </a:solidFill>
          </a:ln>
        </p:spPr>
        <p:txBody>
          <a:bodyPr wrap="square">
            <a:spAutoFit/>
          </a:bodyPr>
          <a:lstStyle/>
          <a:p>
            <a:pPr marL="285750" indent="-285750">
              <a:buFontTx/>
              <a:buChar char="-"/>
            </a:pPr>
            <a:r>
              <a:rPr lang="ko-KR" altLang="en-US" sz="1600" b="1" dirty="0">
                <a:latin typeface="+mn-ea"/>
                <a:sym typeface="Wingdings" panose="05000000000000000000" pitchFamily="2" charset="2"/>
              </a:rPr>
              <a:t>녹색제품 구매 </a:t>
            </a:r>
            <a:r>
              <a:rPr lang="en-US" altLang="ko-KR" sz="1600" b="1" dirty="0">
                <a:latin typeface="+mn-ea"/>
                <a:sym typeface="Wingdings" panose="05000000000000000000" pitchFamily="2" charset="2"/>
              </a:rPr>
              <a:t>: </a:t>
            </a:r>
            <a:r>
              <a:rPr lang="ko-KR" altLang="en-US" sz="1600" b="1" dirty="0">
                <a:latin typeface="+mn-ea"/>
                <a:sym typeface="Wingdings" panose="05000000000000000000" pitchFamily="2" charset="2"/>
              </a:rPr>
              <a:t>소모성 경비 지출에 초점을 둠</a:t>
            </a:r>
            <a:r>
              <a:rPr lang="en-US" altLang="ko-KR" sz="1600" b="1" dirty="0">
                <a:latin typeface="+mn-ea"/>
                <a:sym typeface="Wingdings" panose="05000000000000000000" pitchFamily="2" charset="2"/>
              </a:rPr>
              <a:t> (</a:t>
            </a:r>
            <a:r>
              <a:rPr lang="ko-KR" altLang="en-US" sz="1600" b="1" dirty="0">
                <a:latin typeface="+mn-ea"/>
                <a:sym typeface="Wingdings" panose="05000000000000000000" pitchFamily="2" charset="2"/>
              </a:rPr>
              <a:t>친환경상품진흥원 </a:t>
            </a:r>
            <a:r>
              <a:rPr lang="en-US" altLang="ko-KR" sz="1600" b="1" dirty="0">
                <a:latin typeface="+mn-ea"/>
                <a:sym typeface="Wingdings" panose="05000000000000000000" pitchFamily="2" charset="2"/>
              </a:rPr>
              <a:t>07</a:t>
            </a:r>
            <a:r>
              <a:rPr lang="ko-KR" altLang="en-US" sz="1600" b="1" dirty="0">
                <a:latin typeface="+mn-ea"/>
                <a:sym typeface="Wingdings" panose="05000000000000000000" pitchFamily="2" charset="2"/>
              </a:rPr>
              <a:t>년 연구성과를 현재도 사용</a:t>
            </a:r>
            <a:r>
              <a:rPr lang="en-US" altLang="ko-KR" sz="1600" b="1" dirty="0">
                <a:latin typeface="+mn-ea"/>
                <a:sym typeface="Wingdings" panose="05000000000000000000" pitchFamily="2" charset="2"/>
              </a:rPr>
              <a:t>)</a:t>
            </a:r>
            <a:r>
              <a:rPr lang="ko-KR" altLang="en-US" sz="1600" b="1" dirty="0">
                <a:latin typeface="+mn-ea"/>
                <a:sym typeface="Wingdings" panose="05000000000000000000" pitchFamily="2" charset="2"/>
              </a:rPr>
              <a:t> </a:t>
            </a:r>
            <a:endParaRPr lang="en-US" altLang="ko-KR" sz="1600" b="1" dirty="0">
              <a:latin typeface="+mn-ea"/>
              <a:sym typeface="Wingdings" panose="05000000000000000000" pitchFamily="2" charset="2"/>
            </a:endParaRPr>
          </a:p>
          <a:p>
            <a:pPr marL="285750" indent="-285750">
              <a:buFontTx/>
              <a:buChar char="-"/>
            </a:pPr>
            <a:endParaRPr lang="en-US" altLang="ko-KR" sz="1600" b="1" dirty="0">
              <a:latin typeface="+mn-ea"/>
              <a:sym typeface="Wingdings" panose="05000000000000000000" pitchFamily="2" charset="2"/>
            </a:endParaRPr>
          </a:p>
          <a:p>
            <a:pPr marL="285750" indent="-285750">
              <a:buFontTx/>
              <a:buChar char="-"/>
            </a:pPr>
            <a:endParaRPr lang="en-US" altLang="ko-KR" sz="1600" b="1" dirty="0">
              <a:latin typeface="+mn-ea"/>
              <a:sym typeface="Wingdings" panose="05000000000000000000" pitchFamily="2" charset="2"/>
            </a:endParaRPr>
          </a:p>
          <a:p>
            <a:pPr marL="285750" indent="-285750">
              <a:buFontTx/>
              <a:buChar char="-"/>
            </a:pPr>
            <a:r>
              <a:rPr lang="ko-KR" altLang="en-US" sz="1600" b="1" dirty="0">
                <a:latin typeface="+mn-ea"/>
                <a:sym typeface="Wingdings" panose="05000000000000000000" pitchFamily="2" charset="2"/>
              </a:rPr>
              <a:t>온실가스감축실적 </a:t>
            </a:r>
            <a:r>
              <a:rPr lang="en-US" altLang="ko-KR" sz="1600" b="1" dirty="0">
                <a:latin typeface="+mn-ea"/>
                <a:sym typeface="Wingdings" panose="05000000000000000000" pitchFamily="2" charset="2"/>
              </a:rPr>
              <a:t>: </a:t>
            </a:r>
            <a:r>
              <a:rPr lang="ko-KR" altLang="en-US" sz="1600" b="1" dirty="0">
                <a:latin typeface="+mn-ea"/>
                <a:sym typeface="Wingdings" panose="05000000000000000000" pitchFamily="2" charset="2"/>
              </a:rPr>
              <a:t>온실가스를 직접적으로 배출하지 않는 기업의 경우 사실상 절감할 여지 없음</a:t>
            </a:r>
            <a:endParaRPr lang="en-US" altLang="ko-KR" sz="1600" b="1" dirty="0">
              <a:latin typeface="+mn-ea"/>
              <a:sym typeface="Wingdings" panose="05000000000000000000" pitchFamily="2" charset="2"/>
            </a:endParaRPr>
          </a:p>
          <a:p>
            <a:pPr marL="285750" indent="-285750">
              <a:buFontTx/>
              <a:buChar char="-"/>
            </a:pPr>
            <a:endParaRPr lang="en-US" altLang="ko-KR" sz="1600" b="1" dirty="0">
              <a:latin typeface="+mn-ea"/>
              <a:sym typeface="Wingdings" panose="05000000000000000000" pitchFamily="2" charset="2"/>
            </a:endParaRPr>
          </a:p>
          <a:p>
            <a:pPr marL="285750" indent="-285750">
              <a:buFont typeface="Arial" panose="020B0604020202020204" pitchFamily="34" charset="0"/>
              <a:buChar char="•"/>
            </a:pPr>
            <a:endParaRPr lang="en-US" altLang="ko-KR" sz="1600" b="1" dirty="0">
              <a:solidFill>
                <a:srgbClr val="222222"/>
              </a:solidFill>
              <a:latin typeface="+mn-ea"/>
              <a:sym typeface="Wingdings" panose="05000000000000000000" pitchFamily="2" charset="2"/>
            </a:endParaRPr>
          </a:p>
        </p:txBody>
      </p:sp>
      <p:sp>
        <p:nvSpPr>
          <p:cNvPr id="12" name="오른쪽 화살표 16">
            <a:extLst>
              <a:ext uri="{FF2B5EF4-FFF2-40B4-BE49-F238E27FC236}">
                <a16:creationId xmlns:a16="http://schemas.microsoft.com/office/drawing/2014/main" id="{997A8EBD-2885-41B2-14F6-2D9D78DD7EF9}"/>
              </a:ext>
            </a:extLst>
          </p:cNvPr>
          <p:cNvSpPr/>
          <p:nvPr/>
        </p:nvSpPr>
        <p:spPr>
          <a:xfrm>
            <a:off x="1130924" y="3326837"/>
            <a:ext cx="249382" cy="4738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TextBox 16">
            <a:extLst>
              <a:ext uri="{FF2B5EF4-FFF2-40B4-BE49-F238E27FC236}">
                <a16:creationId xmlns:a16="http://schemas.microsoft.com/office/drawing/2014/main" id="{898C2B41-2063-7A90-FFA6-3FC5E8D81993}"/>
              </a:ext>
            </a:extLst>
          </p:cNvPr>
          <p:cNvSpPr txBox="1"/>
          <p:nvPr/>
        </p:nvSpPr>
        <p:spPr>
          <a:xfrm>
            <a:off x="1380306" y="3371961"/>
            <a:ext cx="8980354" cy="1077218"/>
          </a:xfrm>
          <a:prstGeom prst="rect">
            <a:avLst/>
          </a:prstGeom>
          <a:noFill/>
        </p:spPr>
        <p:txBody>
          <a:bodyPr wrap="square" rtlCol="0">
            <a:spAutoFit/>
          </a:bodyPr>
          <a:lstStyle/>
          <a:p>
            <a:r>
              <a:rPr lang="ko-KR" altLang="en-US" sz="1600" b="1" dirty="0"/>
              <a:t>기후변화 대응은 </a:t>
            </a:r>
            <a:r>
              <a:rPr lang="en-US" altLang="ko-KR" sz="1600" b="1" dirty="0"/>
              <a:t>Scope 1</a:t>
            </a:r>
            <a:r>
              <a:rPr lang="ko-KR" altLang="en-US" sz="1600" b="1" dirty="0"/>
              <a:t>의 절감인데</a:t>
            </a:r>
            <a:r>
              <a:rPr lang="en-US" altLang="ko-KR" sz="1600" b="1" dirty="0"/>
              <a:t>, </a:t>
            </a:r>
            <a:r>
              <a:rPr lang="ko-KR" altLang="en-US" sz="1600" b="1" dirty="0"/>
              <a:t>모든 기관의</a:t>
            </a:r>
            <a:r>
              <a:rPr lang="en-US" altLang="ko-KR" sz="1600" b="1" dirty="0"/>
              <a:t> </a:t>
            </a:r>
            <a:r>
              <a:rPr lang="ko-KR" altLang="en-US" sz="1600" b="1" dirty="0"/>
              <a:t>평가를 통일시키기 위해 </a:t>
            </a:r>
            <a:r>
              <a:rPr lang="en-US" altLang="ko-KR" sz="1600" b="1" dirty="0"/>
              <a:t>Scope 2</a:t>
            </a:r>
            <a:r>
              <a:rPr lang="ko-KR" altLang="en-US" sz="1600" b="1" dirty="0"/>
              <a:t>만 평가</a:t>
            </a:r>
            <a:endParaRPr lang="en-US" altLang="ko-KR" sz="1600" b="1" dirty="0"/>
          </a:p>
          <a:p>
            <a:r>
              <a:rPr lang="ko-KR" altLang="en-US" sz="1600" b="1" dirty="0">
                <a:latin typeface="+mn-ea"/>
                <a:cs typeface="Times New Roman" pitchFamily="18" charset="0"/>
              </a:rPr>
              <a:t>산업특성을 반영하지 못함</a:t>
            </a:r>
            <a:endParaRPr lang="en-US" altLang="ko-KR" sz="1600" b="1" dirty="0">
              <a:latin typeface="+mn-ea"/>
              <a:cs typeface="Times New Roman" pitchFamily="18" charset="0"/>
            </a:endParaRPr>
          </a:p>
          <a:p>
            <a:endParaRPr lang="en-US" altLang="ko-KR" sz="1600" b="1" dirty="0">
              <a:latin typeface="+mn-ea"/>
              <a:cs typeface="Times New Roman" pitchFamily="18" charset="0"/>
            </a:endParaRPr>
          </a:p>
          <a:p>
            <a:r>
              <a:rPr lang="en-US" altLang="ko-KR" sz="1600" b="1" dirty="0">
                <a:latin typeface="+mn-ea"/>
                <a:cs typeface="Times New Roman" pitchFamily="18" charset="0"/>
              </a:rPr>
              <a:t>*SASB</a:t>
            </a:r>
            <a:r>
              <a:rPr lang="ko-KR" altLang="en-US" sz="1600" b="1" dirty="0">
                <a:latin typeface="+mn-ea"/>
                <a:cs typeface="Times New Roman" pitchFamily="18" charset="0"/>
              </a:rPr>
              <a:t>의 수요가 높아진 것은 산업특성을 반영하기 때문</a:t>
            </a:r>
            <a:endParaRPr lang="ko-KR" altLang="en-US" sz="1600" b="1" dirty="0"/>
          </a:p>
        </p:txBody>
      </p:sp>
    </p:spTree>
    <p:extLst>
      <p:ext uri="{BB962C8B-B14F-4D97-AF65-F5344CB8AC3E}">
        <p14:creationId xmlns:p14="http://schemas.microsoft.com/office/powerpoint/2010/main" val="310610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28</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6269069" cy="721519"/>
            <a:chOff x="404018" y="230978"/>
            <a:chExt cx="6269069"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5713424"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공공기관의 지속가능성 보고서 필요성</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05</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55" name="TextBox 54">
            <a:extLst>
              <a:ext uri="{FF2B5EF4-FFF2-40B4-BE49-F238E27FC236}">
                <a16:creationId xmlns:a16="http://schemas.microsoft.com/office/drawing/2014/main" id="{B29D4170-A8EA-F860-3619-E07EF84D457C}"/>
              </a:ext>
            </a:extLst>
          </p:cNvPr>
          <p:cNvSpPr txBox="1"/>
          <p:nvPr/>
        </p:nvSpPr>
        <p:spPr>
          <a:xfrm>
            <a:off x="506782" y="1116666"/>
            <a:ext cx="11172305"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획일화된 경영평가 지표만으로 이를 보완할 수 없음</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graphicFrame>
        <p:nvGraphicFramePr>
          <p:cNvPr id="5" name="표 7">
            <a:extLst>
              <a:ext uri="{FF2B5EF4-FFF2-40B4-BE49-F238E27FC236}">
                <a16:creationId xmlns:a16="http://schemas.microsoft.com/office/drawing/2014/main" id="{37F23549-0441-3147-CCF8-DC89561D4DC9}"/>
              </a:ext>
            </a:extLst>
          </p:cNvPr>
          <p:cNvGraphicFramePr>
            <a:graphicFrameLocks noGrp="1"/>
          </p:cNvGraphicFramePr>
          <p:nvPr>
            <p:extLst>
              <p:ext uri="{D42A27DB-BD31-4B8C-83A1-F6EECF244321}">
                <p14:modId xmlns:p14="http://schemas.microsoft.com/office/powerpoint/2010/main" val="889368173"/>
              </p:ext>
            </p:extLst>
          </p:nvPr>
        </p:nvGraphicFramePr>
        <p:xfrm>
          <a:off x="550325" y="1802494"/>
          <a:ext cx="7278846" cy="2194560"/>
        </p:xfrm>
        <a:graphic>
          <a:graphicData uri="http://schemas.openxmlformats.org/drawingml/2006/table">
            <a:tbl>
              <a:tblPr firstRow="1" bandRow="1">
                <a:tableStyleId>{5C22544A-7EE6-4342-B048-85BDC9FD1C3A}</a:tableStyleId>
              </a:tblPr>
              <a:tblGrid>
                <a:gridCol w="1635443">
                  <a:extLst>
                    <a:ext uri="{9D8B030D-6E8A-4147-A177-3AD203B41FA5}">
                      <a16:colId xmlns:a16="http://schemas.microsoft.com/office/drawing/2014/main" val="3602008636"/>
                    </a:ext>
                  </a:extLst>
                </a:gridCol>
                <a:gridCol w="2445498">
                  <a:extLst>
                    <a:ext uri="{9D8B030D-6E8A-4147-A177-3AD203B41FA5}">
                      <a16:colId xmlns:a16="http://schemas.microsoft.com/office/drawing/2014/main" val="167900519"/>
                    </a:ext>
                  </a:extLst>
                </a:gridCol>
                <a:gridCol w="3197905">
                  <a:extLst>
                    <a:ext uri="{9D8B030D-6E8A-4147-A177-3AD203B41FA5}">
                      <a16:colId xmlns:a16="http://schemas.microsoft.com/office/drawing/2014/main" val="436710722"/>
                    </a:ext>
                  </a:extLst>
                </a:gridCol>
              </a:tblGrid>
              <a:tr h="286121">
                <a:tc>
                  <a:txBody>
                    <a:bodyPr/>
                    <a:lstStyle/>
                    <a:p>
                      <a:pPr algn="ctr" latinLnBrk="1"/>
                      <a:r>
                        <a:rPr lang="ko-KR" altLang="en-US" dirty="0" err="1"/>
                        <a:t>배출처</a:t>
                      </a:r>
                      <a:endParaRPr lang="ko-KR" altLang="en-US" dirty="0"/>
                    </a:p>
                  </a:txBody>
                  <a:tcPr>
                    <a:solidFill>
                      <a:schemeClr val="accent1">
                        <a:lumMod val="50000"/>
                      </a:schemeClr>
                    </a:solidFill>
                  </a:tcPr>
                </a:tc>
                <a:tc>
                  <a:txBody>
                    <a:bodyPr/>
                    <a:lstStyle/>
                    <a:p>
                      <a:pPr algn="ctr" latinLnBrk="1"/>
                      <a:r>
                        <a:rPr lang="ko-KR" altLang="en-US" dirty="0"/>
                        <a:t>온실가스 직접배출</a:t>
                      </a:r>
                    </a:p>
                  </a:txBody>
                  <a:tcPr>
                    <a:solidFill>
                      <a:schemeClr val="accent1">
                        <a:lumMod val="50000"/>
                      </a:schemeClr>
                    </a:solidFill>
                  </a:tcPr>
                </a:tc>
                <a:tc>
                  <a:txBody>
                    <a:bodyPr/>
                    <a:lstStyle/>
                    <a:p>
                      <a:pPr algn="ctr" latinLnBrk="1"/>
                      <a:r>
                        <a:rPr lang="ko-KR" altLang="en-US" dirty="0" err="1"/>
                        <a:t>금액환산</a:t>
                      </a:r>
                      <a:endParaRPr lang="ko-KR" altLang="en-US" dirty="0"/>
                    </a:p>
                  </a:txBody>
                  <a:tcPr>
                    <a:solidFill>
                      <a:schemeClr val="accent1">
                        <a:lumMod val="50000"/>
                      </a:schemeClr>
                    </a:solidFill>
                  </a:tcPr>
                </a:tc>
                <a:extLst>
                  <a:ext uri="{0D108BD9-81ED-4DB2-BD59-A6C34878D82A}">
                    <a16:rowId xmlns:a16="http://schemas.microsoft.com/office/drawing/2014/main" val="1695059936"/>
                  </a:ext>
                </a:extLst>
              </a:tr>
              <a:tr h="286121">
                <a:tc>
                  <a:txBody>
                    <a:bodyPr/>
                    <a:lstStyle/>
                    <a:p>
                      <a:pPr latinLnBrk="1"/>
                      <a:r>
                        <a:rPr lang="ko-KR" altLang="en-US" dirty="0"/>
                        <a:t>한국남동발전</a:t>
                      </a:r>
                    </a:p>
                  </a:txBody>
                  <a:tcPr>
                    <a:noFill/>
                  </a:tcPr>
                </a:tc>
                <a:tc>
                  <a:txBody>
                    <a:bodyPr/>
                    <a:lstStyle/>
                    <a:p>
                      <a:pPr algn="ctr" latinLnBrk="1"/>
                      <a:r>
                        <a:rPr lang="en-US" altLang="ko-KR" dirty="0"/>
                        <a:t>53,400</a:t>
                      </a:r>
                      <a:r>
                        <a:rPr lang="ko-KR" altLang="en-US" dirty="0" err="1"/>
                        <a:t>천톤</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2,136,000 </a:t>
                      </a:r>
                      <a:r>
                        <a:rPr lang="ko-KR" altLang="en-US" sz="1800" kern="1200" dirty="0">
                          <a:solidFill>
                            <a:schemeClr val="dk1"/>
                          </a:solidFill>
                          <a:latin typeface="+mn-lt"/>
                          <a:ea typeface="+mn-ea"/>
                          <a:cs typeface="+mn-cs"/>
                        </a:rPr>
                        <a:t>백만원</a:t>
                      </a:r>
                      <a:endParaRPr lang="en-US" altLang="ko-KR" sz="1800" kern="1200" dirty="0">
                        <a:solidFill>
                          <a:schemeClr val="dk1"/>
                        </a:solidFill>
                        <a:latin typeface="+mn-lt"/>
                        <a:ea typeface="+mn-ea"/>
                        <a:cs typeface="+mn-cs"/>
                      </a:endParaRPr>
                    </a:p>
                  </a:txBody>
                  <a:tcPr marL="9525" marR="9525" marT="9525" marB="0" anchor="ctr">
                    <a:noFill/>
                  </a:tcPr>
                </a:tc>
                <a:extLst>
                  <a:ext uri="{0D108BD9-81ED-4DB2-BD59-A6C34878D82A}">
                    <a16:rowId xmlns:a16="http://schemas.microsoft.com/office/drawing/2014/main" val="2240849421"/>
                  </a:ext>
                </a:extLst>
              </a:tr>
              <a:tr h="286121">
                <a:tc>
                  <a:txBody>
                    <a:bodyPr/>
                    <a:lstStyle/>
                    <a:p>
                      <a:pPr latinLnBrk="1"/>
                      <a:r>
                        <a:rPr lang="ko-KR" altLang="en-US" dirty="0" err="1"/>
                        <a:t>한국동서발전</a:t>
                      </a:r>
                      <a:endParaRPr lang="ko-KR" altLang="en-US" dirty="0"/>
                    </a:p>
                  </a:txBody>
                  <a:tcPr>
                    <a:noFill/>
                  </a:tcPr>
                </a:tc>
                <a:tc>
                  <a:txBody>
                    <a:bodyPr/>
                    <a:lstStyle/>
                    <a:p>
                      <a:pPr algn="ctr" latinLnBrk="1"/>
                      <a:r>
                        <a:rPr lang="en-US" altLang="ko-KR" dirty="0"/>
                        <a:t>39,002</a:t>
                      </a:r>
                      <a:r>
                        <a:rPr lang="ko-KR" altLang="en-US" dirty="0" err="1"/>
                        <a:t>천톤</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1,560,080 </a:t>
                      </a:r>
                      <a:r>
                        <a:rPr lang="ko-KR" altLang="en-US" sz="1800" kern="1200" dirty="0">
                          <a:solidFill>
                            <a:schemeClr val="dk1"/>
                          </a:solidFill>
                          <a:latin typeface="+mn-lt"/>
                          <a:ea typeface="+mn-ea"/>
                          <a:cs typeface="+mn-cs"/>
                        </a:rPr>
                        <a:t>백만원</a:t>
                      </a:r>
                      <a:r>
                        <a:rPr lang="en-US" altLang="ko-KR" sz="1800" kern="1200" dirty="0">
                          <a:solidFill>
                            <a:schemeClr val="dk1"/>
                          </a:solidFill>
                          <a:latin typeface="+mn-lt"/>
                          <a:ea typeface="+mn-ea"/>
                          <a:cs typeface="+mn-cs"/>
                        </a:rPr>
                        <a:t> </a:t>
                      </a:r>
                    </a:p>
                  </a:txBody>
                  <a:tcPr marL="9525" marR="9525" marT="9525" marB="0" anchor="ctr">
                    <a:noFill/>
                  </a:tcPr>
                </a:tc>
                <a:extLst>
                  <a:ext uri="{0D108BD9-81ED-4DB2-BD59-A6C34878D82A}">
                    <a16:rowId xmlns:a16="http://schemas.microsoft.com/office/drawing/2014/main" val="2512916727"/>
                  </a:ext>
                </a:extLst>
              </a:tr>
              <a:tr h="286121">
                <a:tc>
                  <a:txBody>
                    <a:bodyPr/>
                    <a:lstStyle/>
                    <a:p>
                      <a:pPr latinLnBrk="1"/>
                      <a:r>
                        <a:rPr lang="ko-KR" altLang="en-US" dirty="0"/>
                        <a:t>한국남부발전</a:t>
                      </a:r>
                    </a:p>
                  </a:txBody>
                  <a:tcPr>
                    <a:noFill/>
                  </a:tcPr>
                </a:tc>
                <a:tc>
                  <a:txBody>
                    <a:bodyPr/>
                    <a:lstStyle/>
                    <a:p>
                      <a:pPr algn="ctr" latinLnBrk="1"/>
                      <a:r>
                        <a:rPr lang="en-US" altLang="ko-KR" dirty="0"/>
                        <a:t>36,670</a:t>
                      </a:r>
                      <a:r>
                        <a:rPr lang="ko-KR" altLang="en-US" dirty="0" err="1"/>
                        <a:t>천톤</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1,466,800 </a:t>
                      </a:r>
                      <a:r>
                        <a:rPr lang="ko-KR" altLang="en-US" sz="1800" kern="1200" dirty="0">
                          <a:solidFill>
                            <a:schemeClr val="dk1"/>
                          </a:solidFill>
                          <a:latin typeface="+mn-lt"/>
                          <a:ea typeface="+mn-ea"/>
                          <a:cs typeface="+mn-cs"/>
                        </a:rPr>
                        <a:t>백만원</a:t>
                      </a:r>
                      <a:r>
                        <a:rPr lang="en-US" altLang="ko-KR" sz="1800" kern="1200" dirty="0">
                          <a:solidFill>
                            <a:schemeClr val="dk1"/>
                          </a:solidFill>
                          <a:latin typeface="+mn-lt"/>
                          <a:ea typeface="+mn-ea"/>
                          <a:cs typeface="+mn-cs"/>
                        </a:rPr>
                        <a:t> </a:t>
                      </a:r>
                    </a:p>
                  </a:txBody>
                  <a:tcPr marL="9525" marR="9525" marT="9525" marB="0" anchor="ctr">
                    <a:noFill/>
                  </a:tcPr>
                </a:tc>
                <a:extLst>
                  <a:ext uri="{0D108BD9-81ED-4DB2-BD59-A6C34878D82A}">
                    <a16:rowId xmlns:a16="http://schemas.microsoft.com/office/drawing/2014/main" val="3031640950"/>
                  </a:ext>
                </a:extLst>
              </a:tr>
              <a:tr h="286121">
                <a:tc>
                  <a:txBody>
                    <a:bodyPr/>
                    <a:lstStyle/>
                    <a:p>
                      <a:pPr latinLnBrk="1"/>
                      <a:r>
                        <a:rPr lang="ko-KR" altLang="en-US" dirty="0"/>
                        <a:t>한국서부발전</a:t>
                      </a:r>
                    </a:p>
                  </a:txBody>
                  <a:tcPr>
                    <a:noFill/>
                  </a:tcPr>
                </a:tc>
                <a:tc>
                  <a:txBody>
                    <a:bodyPr/>
                    <a:lstStyle/>
                    <a:p>
                      <a:pPr algn="ctr" latinLnBrk="1"/>
                      <a:r>
                        <a:rPr lang="en-US" altLang="ko-KR" dirty="0"/>
                        <a:t>34,674</a:t>
                      </a:r>
                      <a:r>
                        <a:rPr lang="ko-KR" altLang="en-US" dirty="0" err="1"/>
                        <a:t>천톤</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1,386,960 </a:t>
                      </a:r>
                      <a:r>
                        <a:rPr lang="ko-KR" altLang="en-US" sz="1800" kern="1200" dirty="0">
                          <a:solidFill>
                            <a:schemeClr val="dk1"/>
                          </a:solidFill>
                          <a:latin typeface="+mn-lt"/>
                          <a:ea typeface="+mn-ea"/>
                          <a:cs typeface="+mn-cs"/>
                        </a:rPr>
                        <a:t>백만원</a:t>
                      </a:r>
                      <a:r>
                        <a:rPr lang="en-US" altLang="ko-KR" sz="1800" kern="1200" dirty="0">
                          <a:solidFill>
                            <a:schemeClr val="dk1"/>
                          </a:solidFill>
                          <a:latin typeface="+mn-lt"/>
                          <a:ea typeface="+mn-ea"/>
                          <a:cs typeface="+mn-cs"/>
                        </a:rPr>
                        <a:t> </a:t>
                      </a:r>
                    </a:p>
                  </a:txBody>
                  <a:tcPr marL="9525" marR="9525" marT="9525" marB="0" anchor="ctr">
                    <a:noFill/>
                  </a:tcPr>
                </a:tc>
                <a:extLst>
                  <a:ext uri="{0D108BD9-81ED-4DB2-BD59-A6C34878D82A}">
                    <a16:rowId xmlns:a16="http://schemas.microsoft.com/office/drawing/2014/main" val="3415655532"/>
                  </a:ext>
                </a:extLst>
              </a:tr>
              <a:tr h="182880">
                <a:tc>
                  <a:txBody>
                    <a:bodyPr/>
                    <a:lstStyle/>
                    <a:p>
                      <a:pPr latinLnBrk="1"/>
                      <a:r>
                        <a:rPr lang="ko-KR" altLang="en-US" dirty="0"/>
                        <a:t>한국중부발전</a:t>
                      </a:r>
                    </a:p>
                  </a:txBody>
                  <a:tcPr>
                    <a:noFill/>
                  </a:tcPr>
                </a:tc>
                <a:tc>
                  <a:txBody>
                    <a:bodyPr/>
                    <a:lstStyle/>
                    <a:p>
                      <a:pPr algn="ctr" latinLnBrk="1"/>
                      <a:r>
                        <a:rPr lang="en-US" altLang="ko-KR" dirty="0"/>
                        <a:t>34,269</a:t>
                      </a:r>
                      <a:r>
                        <a:rPr lang="ko-KR" altLang="en-US" dirty="0" err="1"/>
                        <a:t>천톤</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1,370,760 </a:t>
                      </a:r>
                      <a:r>
                        <a:rPr lang="ko-KR" altLang="en-US" sz="1800" kern="1200" dirty="0">
                          <a:solidFill>
                            <a:schemeClr val="dk1"/>
                          </a:solidFill>
                          <a:latin typeface="+mn-lt"/>
                          <a:ea typeface="+mn-ea"/>
                          <a:cs typeface="+mn-cs"/>
                        </a:rPr>
                        <a:t>백만원</a:t>
                      </a:r>
                      <a:r>
                        <a:rPr lang="en-US" altLang="ko-KR" sz="1800" kern="1200" dirty="0">
                          <a:solidFill>
                            <a:schemeClr val="dk1"/>
                          </a:solidFill>
                          <a:latin typeface="+mn-lt"/>
                          <a:ea typeface="+mn-ea"/>
                          <a:cs typeface="+mn-cs"/>
                        </a:rPr>
                        <a:t> </a:t>
                      </a:r>
                    </a:p>
                  </a:txBody>
                  <a:tcPr marL="9525" marR="9525" marT="9525" marB="0" anchor="ctr">
                    <a:noFill/>
                  </a:tcPr>
                </a:tc>
                <a:extLst>
                  <a:ext uri="{0D108BD9-81ED-4DB2-BD59-A6C34878D82A}">
                    <a16:rowId xmlns:a16="http://schemas.microsoft.com/office/drawing/2014/main" val="356768193"/>
                  </a:ext>
                </a:extLst>
              </a:tr>
            </a:tbl>
          </a:graphicData>
        </a:graphic>
      </p:graphicFrame>
      <p:sp>
        <p:nvSpPr>
          <p:cNvPr id="6" name="TextBox 5">
            <a:extLst>
              <a:ext uri="{FF2B5EF4-FFF2-40B4-BE49-F238E27FC236}">
                <a16:creationId xmlns:a16="http://schemas.microsoft.com/office/drawing/2014/main" id="{EA16126D-CD64-97A1-CA95-3F98FCF6B006}"/>
              </a:ext>
            </a:extLst>
          </p:cNvPr>
          <p:cNvSpPr txBox="1"/>
          <p:nvPr/>
        </p:nvSpPr>
        <p:spPr>
          <a:xfrm>
            <a:off x="4125455" y="3997498"/>
            <a:ext cx="3856116" cy="338554"/>
          </a:xfrm>
          <a:prstGeom prst="rect">
            <a:avLst/>
          </a:prstGeom>
          <a:noFill/>
        </p:spPr>
        <p:txBody>
          <a:bodyPr wrap="square">
            <a:spAutoFit/>
          </a:bodyPr>
          <a:lstStyle/>
          <a:p>
            <a:r>
              <a:rPr lang="en-US" altLang="ko-KR" sz="1600" dirty="0"/>
              <a:t>(</a:t>
            </a:r>
            <a:r>
              <a:rPr lang="ko-KR" altLang="en-US" sz="1600" dirty="0"/>
              <a:t>톤당 </a:t>
            </a:r>
            <a:r>
              <a:rPr lang="en-US" altLang="ko-KR" sz="1600" dirty="0"/>
              <a:t>40,000</a:t>
            </a:r>
            <a:r>
              <a:rPr lang="ko-KR" altLang="en-US" sz="1600" dirty="0"/>
              <a:t>원</a:t>
            </a:r>
            <a:r>
              <a:rPr lang="en-US" altLang="ko-KR" sz="1600" dirty="0"/>
              <a:t>) </a:t>
            </a:r>
            <a:r>
              <a:rPr lang="ko-KR" altLang="en-US" sz="1600" dirty="0"/>
              <a:t>유상 할당 </a:t>
            </a:r>
            <a:r>
              <a:rPr lang="en-US" altLang="ko-KR" sz="1600" dirty="0"/>
              <a:t>100% </a:t>
            </a:r>
            <a:r>
              <a:rPr lang="ko-KR" altLang="en-US" sz="1600" dirty="0" err="1"/>
              <a:t>가정시</a:t>
            </a:r>
            <a:endParaRPr lang="ko-KR" altLang="en-US" sz="1600" dirty="0"/>
          </a:p>
        </p:txBody>
      </p:sp>
      <p:graphicFrame>
        <p:nvGraphicFramePr>
          <p:cNvPr id="7" name="표 7">
            <a:extLst>
              <a:ext uri="{FF2B5EF4-FFF2-40B4-BE49-F238E27FC236}">
                <a16:creationId xmlns:a16="http://schemas.microsoft.com/office/drawing/2014/main" id="{C0988B6F-F831-EBDF-28F2-31C94FB53B9B}"/>
              </a:ext>
            </a:extLst>
          </p:cNvPr>
          <p:cNvGraphicFramePr>
            <a:graphicFrameLocks noGrp="1"/>
          </p:cNvGraphicFramePr>
          <p:nvPr>
            <p:extLst>
              <p:ext uri="{D42A27DB-BD31-4B8C-83A1-F6EECF244321}">
                <p14:modId xmlns:p14="http://schemas.microsoft.com/office/powerpoint/2010/main" val="3375645988"/>
              </p:ext>
            </p:extLst>
          </p:nvPr>
        </p:nvGraphicFramePr>
        <p:xfrm>
          <a:off x="550325" y="4945738"/>
          <a:ext cx="7275600" cy="1097280"/>
        </p:xfrm>
        <a:graphic>
          <a:graphicData uri="http://schemas.openxmlformats.org/drawingml/2006/table">
            <a:tbl>
              <a:tblPr firstRow="1" bandRow="1">
                <a:tableStyleId>{5C22544A-7EE6-4342-B048-85BDC9FD1C3A}</a:tableStyleId>
              </a:tblPr>
              <a:tblGrid>
                <a:gridCol w="1634400">
                  <a:extLst>
                    <a:ext uri="{9D8B030D-6E8A-4147-A177-3AD203B41FA5}">
                      <a16:colId xmlns:a16="http://schemas.microsoft.com/office/drawing/2014/main" val="3602008636"/>
                    </a:ext>
                  </a:extLst>
                </a:gridCol>
                <a:gridCol w="2444400">
                  <a:extLst>
                    <a:ext uri="{9D8B030D-6E8A-4147-A177-3AD203B41FA5}">
                      <a16:colId xmlns:a16="http://schemas.microsoft.com/office/drawing/2014/main" val="167900519"/>
                    </a:ext>
                  </a:extLst>
                </a:gridCol>
                <a:gridCol w="3196800">
                  <a:extLst>
                    <a:ext uri="{9D8B030D-6E8A-4147-A177-3AD203B41FA5}">
                      <a16:colId xmlns:a16="http://schemas.microsoft.com/office/drawing/2014/main" val="436710722"/>
                    </a:ext>
                  </a:extLst>
                </a:gridCol>
              </a:tblGrid>
              <a:tr h="286121">
                <a:tc>
                  <a:txBody>
                    <a:bodyPr/>
                    <a:lstStyle/>
                    <a:p>
                      <a:pPr algn="ctr" latinLnBrk="1"/>
                      <a:r>
                        <a:rPr lang="ko-KR" altLang="en-US" dirty="0" err="1"/>
                        <a:t>배출처</a:t>
                      </a:r>
                      <a:endParaRPr lang="ko-KR" altLang="en-US" dirty="0"/>
                    </a:p>
                  </a:txBody>
                  <a:tcPr>
                    <a:solidFill>
                      <a:schemeClr val="accent1">
                        <a:lumMod val="50000"/>
                      </a:schemeClr>
                    </a:solidFill>
                  </a:tcPr>
                </a:tc>
                <a:tc>
                  <a:txBody>
                    <a:bodyPr/>
                    <a:lstStyle/>
                    <a:p>
                      <a:pPr algn="ctr" latinLnBrk="1"/>
                      <a:r>
                        <a:rPr lang="ko-KR" altLang="en-US" dirty="0"/>
                        <a:t>온실가스 직접배출</a:t>
                      </a:r>
                    </a:p>
                  </a:txBody>
                  <a:tcPr>
                    <a:solidFill>
                      <a:schemeClr val="accent1">
                        <a:lumMod val="50000"/>
                      </a:schemeClr>
                    </a:solidFill>
                  </a:tcPr>
                </a:tc>
                <a:tc>
                  <a:txBody>
                    <a:bodyPr/>
                    <a:lstStyle/>
                    <a:p>
                      <a:pPr algn="ctr" latinLnBrk="1"/>
                      <a:r>
                        <a:rPr lang="ko-KR" altLang="en-US" dirty="0"/>
                        <a:t>간접배출 절감실적</a:t>
                      </a:r>
                    </a:p>
                  </a:txBody>
                  <a:tcPr>
                    <a:solidFill>
                      <a:schemeClr val="accent1">
                        <a:lumMod val="50000"/>
                      </a:schemeClr>
                    </a:solidFill>
                  </a:tcPr>
                </a:tc>
                <a:extLst>
                  <a:ext uri="{0D108BD9-81ED-4DB2-BD59-A6C34878D82A}">
                    <a16:rowId xmlns:a16="http://schemas.microsoft.com/office/drawing/2014/main" val="1695059936"/>
                  </a:ext>
                </a:extLst>
              </a:tr>
              <a:tr h="286121">
                <a:tc>
                  <a:txBody>
                    <a:bodyPr/>
                    <a:lstStyle/>
                    <a:p>
                      <a:pPr latinLnBrk="1"/>
                      <a:r>
                        <a:rPr lang="ko-KR" altLang="en-US" dirty="0"/>
                        <a:t>한전</a:t>
                      </a:r>
                      <a:r>
                        <a:rPr lang="en-US" altLang="ko-KR" dirty="0"/>
                        <a:t>KDN</a:t>
                      </a:r>
                      <a:endParaRPr lang="ko-KR" altLang="en-US" dirty="0"/>
                    </a:p>
                  </a:txBody>
                  <a:tcPr>
                    <a:noFill/>
                  </a:tcPr>
                </a:tc>
                <a:tc>
                  <a:txBody>
                    <a:bodyPr/>
                    <a:lstStyle/>
                    <a:p>
                      <a:pPr algn="ctr" latinLnBrk="1"/>
                      <a:r>
                        <a:rPr lang="en-US" altLang="ko-KR" dirty="0"/>
                        <a:t>0</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5</a:t>
                      </a:r>
                      <a:r>
                        <a:rPr lang="ko-KR" altLang="en-US" sz="1800" kern="1200" dirty="0" err="1">
                          <a:solidFill>
                            <a:schemeClr val="dk1"/>
                          </a:solidFill>
                          <a:latin typeface="+mn-lt"/>
                          <a:ea typeface="+mn-ea"/>
                          <a:cs typeface="+mn-cs"/>
                        </a:rPr>
                        <a:t>천톤</a:t>
                      </a:r>
                      <a:r>
                        <a:rPr lang="ko-KR" altLang="en-US" sz="1800" kern="1200" dirty="0">
                          <a:solidFill>
                            <a:schemeClr val="dk1"/>
                          </a:solidFill>
                          <a:latin typeface="+mn-lt"/>
                          <a:ea typeface="+mn-ea"/>
                          <a:cs typeface="+mn-cs"/>
                        </a:rPr>
                        <a:t> </a:t>
                      </a:r>
                      <a:r>
                        <a:rPr lang="en-US" altLang="ko-KR" sz="1800" kern="1200" dirty="0">
                          <a:solidFill>
                            <a:schemeClr val="dk1"/>
                          </a:solidFill>
                          <a:latin typeface="+mn-lt"/>
                          <a:ea typeface="+mn-ea"/>
                          <a:cs typeface="+mn-cs"/>
                        </a:rPr>
                        <a:t>(20% </a:t>
                      </a:r>
                      <a:r>
                        <a:rPr lang="ko-KR" altLang="en-US" sz="1800" kern="1200" dirty="0">
                          <a:solidFill>
                            <a:schemeClr val="dk1"/>
                          </a:solidFill>
                          <a:latin typeface="+mn-lt"/>
                          <a:ea typeface="+mn-ea"/>
                          <a:cs typeface="+mn-cs"/>
                        </a:rPr>
                        <a:t>이상</a:t>
                      </a:r>
                      <a:r>
                        <a:rPr lang="en-US" altLang="ko-KR" sz="1800" kern="1200" dirty="0">
                          <a:solidFill>
                            <a:schemeClr val="dk1"/>
                          </a:solidFill>
                          <a:latin typeface="+mn-lt"/>
                          <a:ea typeface="+mn-ea"/>
                          <a:cs typeface="+mn-cs"/>
                        </a:rPr>
                        <a:t>)</a:t>
                      </a:r>
                    </a:p>
                  </a:txBody>
                  <a:tcPr marL="9525" marR="9525" marT="9525" marB="0" anchor="ctr">
                    <a:noFill/>
                  </a:tcPr>
                </a:tc>
                <a:extLst>
                  <a:ext uri="{0D108BD9-81ED-4DB2-BD59-A6C34878D82A}">
                    <a16:rowId xmlns:a16="http://schemas.microsoft.com/office/drawing/2014/main" val="2240849421"/>
                  </a:ext>
                </a:extLst>
              </a:tr>
              <a:tr h="286121">
                <a:tc>
                  <a:txBody>
                    <a:bodyPr/>
                    <a:lstStyle/>
                    <a:p>
                      <a:pPr latinLnBrk="1"/>
                      <a:r>
                        <a:rPr lang="en-US" altLang="ko-KR" dirty="0"/>
                        <a:t>SR</a:t>
                      </a:r>
                      <a:endParaRPr lang="ko-KR" altLang="en-US" dirty="0"/>
                    </a:p>
                  </a:txBody>
                  <a:tcPr>
                    <a:noFill/>
                  </a:tcPr>
                </a:tc>
                <a:tc>
                  <a:txBody>
                    <a:bodyPr/>
                    <a:lstStyle/>
                    <a:p>
                      <a:pPr algn="ctr" latinLnBrk="1"/>
                      <a:r>
                        <a:rPr lang="en-US" altLang="ko-KR" dirty="0"/>
                        <a:t>0</a:t>
                      </a:r>
                      <a:endParaRPr lang="ko-KR" altLang="en-US" dirty="0"/>
                    </a:p>
                  </a:txBody>
                  <a:tcPr>
                    <a:noFill/>
                  </a:tcPr>
                </a:tc>
                <a:tc>
                  <a:txBody>
                    <a:bodyPr/>
                    <a:lstStyle/>
                    <a:p>
                      <a:pPr algn="ctr" fontAlgn="ctr"/>
                      <a:r>
                        <a:rPr lang="en-US" altLang="ko-KR" sz="1800" kern="1200" dirty="0">
                          <a:solidFill>
                            <a:schemeClr val="dk1"/>
                          </a:solidFill>
                          <a:latin typeface="+mn-lt"/>
                          <a:ea typeface="+mn-ea"/>
                          <a:cs typeface="+mn-cs"/>
                        </a:rPr>
                        <a:t>0.1</a:t>
                      </a:r>
                      <a:r>
                        <a:rPr lang="ko-KR" altLang="en-US" sz="1800" kern="1200" dirty="0" err="1">
                          <a:solidFill>
                            <a:schemeClr val="dk1"/>
                          </a:solidFill>
                          <a:latin typeface="+mn-lt"/>
                          <a:ea typeface="+mn-ea"/>
                          <a:cs typeface="+mn-cs"/>
                        </a:rPr>
                        <a:t>천톤</a:t>
                      </a:r>
                      <a:r>
                        <a:rPr lang="ko-KR" altLang="en-US" sz="1800" kern="1200" dirty="0">
                          <a:solidFill>
                            <a:schemeClr val="dk1"/>
                          </a:solidFill>
                          <a:latin typeface="+mn-lt"/>
                          <a:ea typeface="+mn-ea"/>
                          <a:cs typeface="+mn-cs"/>
                        </a:rPr>
                        <a:t> </a:t>
                      </a:r>
                      <a:r>
                        <a:rPr lang="en-US" altLang="ko-KR" sz="1800" kern="1200" dirty="0">
                          <a:solidFill>
                            <a:schemeClr val="dk1"/>
                          </a:solidFill>
                          <a:latin typeface="+mn-lt"/>
                          <a:ea typeface="+mn-ea"/>
                          <a:cs typeface="+mn-cs"/>
                        </a:rPr>
                        <a:t>(20% </a:t>
                      </a:r>
                      <a:r>
                        <a:rPr lang="ko-KR" altLang="en-US" sz="1800" kern="1200" dirty="0">
                          <a:solidFill>
                            <a:schemeClr val="dk1"/>
                          </a:solidFill>
                          <a:latin typeface="+mn-lt"/>
                          <a:ea typeface="+mn-ea"/>
                          <a:cs typeface="+mn-cs"/>
                        </a:rPr>
                        <a:t>이상</a:t>
                      </a:r>
                      <a:r>
                        <a:rPr lang="en-US" altLang="ko-KR" sz="1800" kern="1200" dirty="0">
                          <a:solidFill>
                            <a:schemeClr val="dk1"/>
                          </a:solidFill>
                          <a:latin typeface="+mn-lt"/>
                          <a:ea typeface="+mn-ea"/>
                          <a:cs typeface="+mn-cs"/>
                        </a:rPr>
                        <a:t>)</a:t>
                      </a:r>
                    </a:p>
                  </a:txBody>
                  <a:tcPr marL="9525" marR="9525" marT="9525" marB="0" anchor="ctr">
                    <a:noFill/>
                  </a:tcPr>
                </a:tc>
                <a:extLst>
                  <a:ext uri="{0D108BD9-81ED-4DB2-BD59-A6C34878D82A}">
                    <a16:rowId xmlns:a16="http://schemas.microsoft.com/office/drawing/2014/main" val="2512916727"/>
                  </a:ext>
                </a:extLst>
              </a:tr>
            </a:tbl>
          </a:graphicData>
        </a:graphic>
      </p:graphicFrame>
      <p:sp>
        <p:nvSpPr>
          <p:cNvPr id="18" name="TextBox 17">
            <a:extLst>
              <a:ext uri="{FF2B5EF4-FFF2-40B4-BE49-F238E27FC236}">
                <a16:creationId xmlns:a16="http://schemas.microsoft.com/office/drawing/2014/main" id="{F0B824C8-0B52-B613-A9D0-21A4EAD474DF}"/>
              </a:ext>
            </a:extLst>
          </p:cNvPr>
          <p:cNvSpPr txBox="1"/>
          <p:nvPr/>
        </p:nvSpPr>
        <p:spPr>
          <a:xfrm>
            <a:off x="8372587" y="2152146"/>
            <a:ext cx="3114122" cy="830997"/>
          </a:xfrm>
          <a:prstGeom prst="rect">
            <a:avLst/>
          </a:prstGeom>
          <a:noFill/>
        </p:spPr>
        <p:txBody>
          <a:bodyPr wrap="square" rtlCol="0">
            <a:spAutoFit/>
          </a:bodyPr>
          <a:lstStyle/>
          <a:p>
            <a:pPr algn="just"/>
            <a:r>
              <a:rPr lang="ko-KR" altLang="en-US" sz="1600" dirty="0"/>
              <a:t>발전사는 </a:t>
            </a:r>
            <a:r>
              <a:rPr lang="en-US" altLang="ko-KR" sz="1600" dirty="0"/>
              <a:t>CO2</a:t>
            </a:r>
            <a:r>
              <a:rPr lang="ko-KR" altLang="en-US" sz="1600" dirty="0"/>
              <a:t> 직접배출이 매우 중요한 항목이지만 공기업 경영평가 상 중요항목 아님</a:t>
            </a:r>
          </a:p>
        </p:txBody>
      </p:sp>
      <p:sp>
        <p:nvSpPr>
          <p:cNvPr id="19" name="TextBox 18">
            <a:extLst>
              <a:ext uri="{FF2B5EF4-FFF2-40B4-BE49-F238E27FC236}">
                <a16:creationId xmlns:a16="http://schemas.microsoft.com/office/drawing/2014/main" id="{08EB6D6D-0106-4C00-7900-F395109916C1}"/>
              </a:ext>
            </a:extLst>
          </p:cNvPr>
          <p:cNvSpPr txBox="1"/>
          <p:nvPr/>
        </p:nvSpPr>
        <p:spPr>
          <a:xfrm>
            <a:off x="8464028" y="4920338"/>
            <a:ext cx="2526296" cy="1077218"/>
          </a:xfrm>
          <a:prstGeom prst="rect">
            <a:avLst/>
          </a:prstGeom>
          <a:noFill/>
        </p:spPr>
        <p:txBody>
          <a:bodyPr wrap="square" rtlCol="0">
            <a:spAutoFit/>
          </a:bodyPr>
          <a:lstStyle/>
          <a:p>
            <a:pPr algn="just"/>
            <a:r>
              <a:rPr lang="ko-KR" altLang="en-US" sz="1600" dirty="0"/>
              <a:t>기타 업종의 경우 온실가스 직접배출이 없지만 녹색제품구매</a:t>
            </a:r>
            <a:r>
              <a:rPr lang="en-US" altLang="ko-KR" sz="1600" dirty="0"/>
              <a:t>, LED </a:t>
            </a:r>
            <a:r>
              <a:rPr lang="ko-KR" altLang="en-US" sz="1600" dirty="0"/>
              <a:t>전등교체 등으로 높은 평가</a:t>
            </a:r>
          </a:p>
        </p:txBody>
      </p:sp>
      <p:sp>
        <p:nvSpPr>
          <p:cNvPr id="21" name="오른쪽 화살표 26">
            <a:extLst>
              <a:ext uri="{FF2B5EF4-FFF2-40B4-BE49-F238E27FC236}">
                <a16:creationId xmlns:a16="http://schemas.microsoft.com/office/drawing/2014/main" id="{35846D37-87C4-C046-624D-98C1CDA01383}"/>
              </a:ext>
            </a:extLst>
          </p:cNvPr>
          <p:cNvSpPr/>
          <p:nvPr/>
        </p:nvSpPr>
        <p:spPr>
          <a:xfrm>
            <a:off x="8035542" y="2330731"/>
            <a:ext cx="249382" cy="47382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오른쪽 화살표 27">
            <a:extLst>
              <a:ext uri="{FF2B5EF4-FFF2-40B4-BE49-F238E27FC236}">
                <a16:creationId xmlns:a16="http://schemas.microsoft.com/office/drawing/2014/main" id="{74707ABC-01E6-7FBE-DECB-B4D62E74EB14}"/>
              </a:ext>
            </a:extLst>
          </p:cNvPr>
          <p:cNvSpPr/>
          <p:nvPr/>
        </p:nvSpPr>
        <p:spPr>
          <a:xfrm>
            <a:off x="8035525" y="5257465"/>
            <a:ext cx="249382" cy="47382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984811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29</a:t>
            </a:fld>
            <a:endParaRPr lang="ko-KR" altLang="en-US"/>
          </a:p>
        </p:txBody>
      </p:sp>
      <p:sp>
        <p:nvSpPr>
          <p:cNvPr id="8" name="직사각형 7">
            <a:extLst>
              <a:ext uri="{FF2B5EF4-FFF2-40B4-BE49-F238E27FC236}">
                <a16:creationId xmlns:a16="http://schemas.microsoft.com/office/drawing/2014/main" id="{D0E8E8C9-00CC-E9FE-C813-818F491AACB9}"/>
              </a:ext>
            </a:extLst>
          </p:cNvPr>
          <p:cNvSpPr/>
          <p:nvPr/>
        </p:nvSpPr>
        <p:spPr>
          <a:xfrm>
            <a:off x="0" y="-1"/>
            <a:ext cx="12192000" cy="876295"/>
          </a:xfrm>
          <a:prstGeom prst="rect">
            <a:avLst/>
          </a:prstGeom>
          <a:solidFill>
            <a:schemeClr val="bg1"/>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nvGrpSpPr>
          <p:cNvPr id="9" name="그룹 8">
            <a:extLst>
              <a:ext uri="{FF2B5EF4-FFF2-40B4-BE49-F238E27FC236}">
                <a16:creationId xmlns:a16="http://schemas.microsoft.com/office/drawing/2014/main" id="{54D6306C-8528-E3D1-FE61-EEB2C705BC0B}"/>
              </a:ext>
            </a:extLst>
          </p:cNvPr>
          <p:cNvGrpSpPr/>
          <p:nvPr/>
        </p:nvGrpSpPr>
        <p:grpSpPr>
          <a:xfrm>
            <a:off x="404018" y="230978"/>
            <a:ext cx="1400748" cy="721519"/>
            <a:chOff x="404018" y="230978"/>
            <a:chExt cx="1400748" cy="721519"/>
          </a:xfrm>
        </p:grpSpPr>
        <p:sp>
          <p:nvSpPr>
            <p:cNvPr id="10" name="TextBox 9">
              <a:extLst>
                <a:ext uri="{FF2B5EF4-FFF2-40B4-BE49-F238E27FC236}">
                  <a16:creationId xmlns:a16="http://schemas.microsoft.com/office/drawing/2014/main" id="{102E9897-0F86-31E6-BF2E-1B5D2E969E13}"/>
                </a:ext>
              </a:extLst>
            </p:cNvPr>
            <p:cNvSpPr txBox="1"/>
            <p:nvPr/>
          </p:nvSpPr>
          <p:spPr>
            <a:xfrm>
              <a:off x="959663" y="263915"/>
              <a:ext cx="845103" cy="523220"/>
            </a:xfrm>
            <a:prstGeom prst="rect">
              <a:avLst/>
            </a:prstGeom>
            <a:noFill/>
          </p:spPr>
          <p:txBody>
            <a:bodyPr wrap="none" rtlCol="0">
              <a:spAutoFit/>
            </a:bodyPr>
            <a:lstStyle/>
            <a:p>
              <a:r>
                <a:rPr lang="ko-KR" altLang="en-US" sz="2800" dirty="0">
                  <a:ln>
                    <a:solidFill>
                      <a:schemeClr val="bg1">
                        <a:lumMod val="75000"/>
                        <a:alpha val="0"/>
                      </a:schemeClr>
                    </a:solidFill>
                  </a:ln>
                  <a:latin typeface="Noto Sans KR Bold" panose="020B0800000000000000" pitchFamily="50" charset="-127"/>
                  <a:ea typeface="Noto Sans KR Bold" panose="020B0800000000000000" pitchFamily="50" charset="-127"/>
                </a:rPr>
                <a:t>결론</a:t>
              </a:r>
            </a:p>
          </p:txBody>
        </p:sp>
        <p:grpSp>
          <p:nvGrpSpPr>
            <p:cNvPr id="13" name="그룹 12">
              <a:extLst>
                <a:ext uri="{FF2B5EF4-FFF2-40B4-BE49-F238E27FC236}">
                  <a16:creationId xmlns:a16="http://schemas.microsoft.com/office/drawing/2014/main" id="{1E7F867C-D9CA-89C1-FF82-3DA51C6DA8AA}"/>
                </a:ext>
              </a:extLst>
            </p:cNvPr>
            <p:cNvGrpSpPr/>
            <p:nvPr/>
          </p:nvGrpSpPr>
          <p:grpSpPr>
            <a:xfrm>
              <a:off x="404018" y="230978"/>
              <a:ext cx="531538" cy="721519"/>
              <a:chOff x="404018" y="230978"/>
              <a:chExt cx="531538" cy="721519"/>
            </a:xfrm>
          </p:grpSpPr>
          <p:grpSp>
            <p:nvGrpSpPr>
              <p:cNvPr id="14" name="그룹 13">
                <a:extLst>
                  <a:ext uri="{FF2B5EF4-FFF2-40B4-BE49-F238E27FC236}">
                    <a16:creationId xmlns:a16="http://schemas.microsoft.com/office/drawing/2014/main" id="{AAB4CC6B-119A-F781-3B4C-D1E25D9768C5}"/>
                  </a:ext>
                </a:extLst>
              </p:cNvPr>
              <p:cNvGrpSpPr/>
              <p:nvPr/>
            </p:nvGrpSpPr>
            <p:grpSpPr>
              <a:xfrm>
                <a:off x="404018" y="230978"/>
                <a:ext cx="507432" cy="721519"/>
                <a:chOff x="404018" y="230978"/>
                <a:chExt cx="507432" cy="721519"/>
              </a:xfrm>
            </p:grpSpPr>
            <p:sp>
              <p:nvSpPr>
                <p:cNvPr id="16" name="평행 사변형 15">
                  <a:extLst>
                    <a:ext uri="{FF2B5EF4-FFF2-40B4-BE49-F238E27FC236}">
                      <a16:creationId xmlns:a16="http://schemas.microsoft.com/office/drawing/2014/main" id="{7CBC781F-84B7-4079-8F47-CB9BF4C128E9}"/>
                    </a:ext>
                  </a:extLst>
                </p:cNvPr>
                <p:cNvSpPr/>
                <p:nvPr/>
              </p:nvSpPr>
              <p:spPr>
                <a:xfrm flipV="1">
                  <a:off x="404018" y="876008"/>
                  <a:ext cx="402431" cy="76489"/>
                </a:xfrm>
                <a:prstGeom prst="parallelogram">
                  <a:avLst>
                    <a:gd name="adj" fmla="val 105941"/>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sp>
              <p:nvSpPr>
                <p:cNvPr id="20" name="사각형: 둥근 모서리 19">
                  <a:extLst>
                    <a:ext uri="{FF2B5EF4-FFF2-40B4-BE49-F238E27FC236}">
                      <a16:creationId xmlns:a16="http://schemas.microsoft.com/office/drawing/2014/main" id="{2120D35C-E157-41C9-3DA6-FC68CAF615F2}"/>
                    </a:ext>
                  </a:extLst>
                </p:cNvPr>
                <p:cNvSpPr/>
                <p:nvPr/>
              </p:nvSpPr>
              <p:spPr>
                <a:xfrm>
                  <a:off x="460808" y="230978"/>
                  <a:ext cx="450642" cy="721519"/>
                </a:xfrm>
                <a:prstGeom prst="roundRect">
                  <a:avLst>
                    <a:gd name="adj" fmla="val 7798"/>
                  </a:avLst>
                </a:prstGeom>
                <a:gradFill>
                  <a:gsLst>
                    <a:gs pos="0">
                      <a:schemeClr val="accent1">
                        <a:lumMod val="75000"/>
                      </a:schemeClr>
                    </a:gs>
                    <a:gs pos="100000">
                      <a:schemeClr val="accent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75000"/>
                          <a:alpha val="0"/>
                        </a:schemeClr>
                      </a:solidFill>
                    </a:ln>
                    <a:latin typeface="Noto Sans CJK KR Regular" panose="020B0500000000000000" pitchFamily="34" charset="-127"/>
                    <a:ea typeface="Noto Sans CJK KR Regular" panose="020B0500000000000000" pitchFamily="34" charset="-127"/>
                  </a:endParaRPr>
                </a:p>
              </p:txBody>
            </p:sp>
          </p:grpSp>
          <p:sp>
            <p:nvSpPr>
              <p:cNvPr id="15" name="TextBox 14">
                <a:extLst>
                  <a:ext uri="{FF2B5EF4-FFF2-40B4-BE49-F238E27FC236}">
                    <a16:creationId xmlns:a16="http://schemas.microsoft.com/office/drawing/2014/main" id="{40E95CAB-A666-5CB6-5DCA-C873B6878090}"/>
                  </a:ext>
                </a:extLst>
              </p:cNvPr>
              <p:cNvSpPr txBox="1"/>
              <p:nvPr/>
            </p:nvSpPr>
            <p:spPr>
              <a:xfrm>
                <a:off x="436700" y="263915"/>
                <a:ext cx="498856" cy="461665"/>
              </a:xfrm>
              <a:prstGeom prst="rect">
                <a:avLst/>
              </a:prstGeom>
              <a:noFill/>
            </p:spPr>
            <p:txBody>
              <a:bodyPr wrap="none" rtlCol="0">
                <a:spAutoFit/>
              </a:bodyPr>
              <a:lstStyle>
                <a:defPPr>
                  <a:defRPr lang="ko-KR"/>
                </a:defPPr>
                <a:lvl1pPr>
                  <a:defRPr sz="2400">
                    <a:latin typeface="Noto Sans CJK KR Regular" panose="020B0500000000000000" pitchFamily="34" charset="-127"/>
                    <a:ea typeface="Noto Sans CJK KR Regular" panose="020B0500000000000000" pitchFamily="34" charset="-127"/>
                  </a:defRPr>
                </a:lvl1pPr>
              </a:lstStyle>
              <a:p>
                <a:pPr algn="ctr"/>
                <a:r>
                  <a:rPr lang="en-US" altLang="ko-KR" spc="-150" dirty="0">
                    <a:ln>
                      <a:solidFill>
                        <a:schemeClr val="bg1">
                          <a:lumMod val="75000"/>
                          <a:alpha val="0"/>
                        </a:schemeClr>
                      </a:solidFill>
                    </a:ln>
                    <a:solidFill>
                      <a:schemeClr val="bg1"/>
                    </a:solidFill>
                    <a:latin typeface="Noto Sans" panose="020B0502040504020204" pitchFamily="34" charset="0"/>
                    <a:ea typeface="Noto Sans SemBd" panose="020B0702040504020204" pitchFamily="34"/>
                    <a:cs typeface="Noto Sans SemBd" panose="020B0702040504020204" pitchFamily="34"/>
                  </a:rPr>
                  <a:t>06</a:t>
                </a:r>
                <a:endParaRPr lang="ko-KR" altLang="en-US" spc="-150" dirty="0">
                  <a:ln>
                    <a:solidFill>
                      <a:schemeClr val="bg1">
                        <a:lumMod val="75000"/>
                        <a:alpha val="0"/>
                      </a:schemeClr>
                    </a:solidFill>
                  </a:ln>
                  <a:solidFill>
                    <a:schemeClr val="bg1"/>
                  </a:solidFill>
                  <a:latin typeface="Noto Sans" panose="020B0502040504020204" pitchFamily="34" charset="0"/>
                  <a:cs typeface="Noto Sans SemBd" panose="020B0702040504020204" pitchFamily="34"/>
                </a:endParaRPr>
              </a:p>
            </p:txBody>
          </p:sp>
        </p:grpSp>
      </p:grpSp>
      <p:sp>
        <p:nvSpPr>
          <p:cNvPr id="2" name="직사각형 1">
            <a:extLst>
              <a:ext uri="{FF2B5EF4-FFF2-40B4-BE49-F238E27FC236}">
                <a16:creationId xmlns:a16="http://schemas.microsoft.com/office/drawing/2014/main" id="{4C676703-FA90-7311-707B-5071F44AC6AA}"/>
              </a:ext>
            </a:extLst>
          </p:cNvPr>
          <p:cNvSpPr/>
          <p:nvPr/>
        </p:nvSpPr>
        <p:spPr>
          <a:xfrm>
            <a:off x="552409" y="1609110"/>
            <a:ext cx="10232975" cy="3726148"/>
          </a:xfrm>
          <a:prstGeom prst="rect">
            <a:avLst/>
          </a:prstGeom>
        </p:spPr>
        <p:txBody>
          <a:bodyPr wrap="square">
            <a:spAutoFit/>
          </a:bodyPr>
          <a:lstStyle/>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지속가능성 보고서의 의무화화 기준</a:t>
            </a:r>
            <a:endParaRPr lang="en-US" altLang="ko-KR" sz="2000" kern="0" spc="-120" dirty="0">
              <a:solidFill>
                <a:srgbClr val="000000"/>
              </a:solidFill>
              <a:latin typeface="+mn-ea"/>
            </a:endParaRPr>
          </a:p>
          <a:p>
            <a:pPr marL="457200" indent="-457200" algn="just" fontAlgn="base" latinLnBrk="0">
              <a:lnSpc>
                <a:spcPct val="150000"/>
              </a:lnSpc>
              <a:buFont typeface="Wingdings" panose="05000000000000000000" pitchFamily="2" charset="2"/>
              <a:buChar char="§"/>
            </a:pPr>
            <a:r>
              <a:rPr lang="en-US" altLang="ko-KR" sz="2000" kern="0" spc="-120" dirty="0">
                <a:solidFill>
                  <a:srgbClr val="000000"/>
                </a:solidFill>
                <a:latin typeface="+mn-ea"/>
              </a:rPr>
              <a:t>IFRS S1, S2 </a:t>
            </a:r>
            <a:r>
              <a:rPr lang="ko-KR" altLang="en-US" sz="2000" kern="0" spc="-120" dirty="0">
                <a:solidFill>
                  <a:srgbClr val="000000"/>
                </a:solidFill>
                <a:latin typeface="+mn-ea"/>
              </a:rPr>
              <a:t>도입 방법 및 방안</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지속가능성 보고서의 인증의 범위</a:t>
            </a:r>
            <a:r>
              <a:rPr lang="en-US" altLang="ko-KR" sz="2000" kern="0" spc="-120" dirty="0">
                <a:solidFill>
                  <a:srgbClr val="000000"/>
                </a:solidFill>
                <a:latin typeface="+mn-ea"/>
              </a:rPr>
              <a:t>, </a:t>
            </a:r>
            <a:r>
              <a:rPr lang="ko-KR" altLang="en-US" sz="2000" kern="0" spc="-120" dirty="0">
                <a:solidFill>
                  <a:srgbClr val="000000"/>
                </a:solidFill>
                <a:latin typeface="+mn-ea"/>
              </a:rPr>
              <a:t>자격 등</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en-US" altLang="ko-KR" sz="2000" kern="0" spc="-120" dirty="0">
                <a:solidFill>
                  <a:srgbClr val="000000"/>
                </a:solidFill>
                <a:latin typeface="+mn-ea"/>
              </a:rPr>
              <a:t>Scope 3 </a:t>
            </a:r>
            <a:r>
              <a:rPr lang="ko-KR" altLang="en-US" sz="2000" kern="0" spc="-120" dirty="0">
                <a:solidFill>
                  <a:srgbClr val="000000"/>
                </a:solidFill>
                <a:latin typeface="+mn-ea"/>
              </a:rPr>
              <a:t>산출 및 인증</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en-US" altLang="ko-KR" sz="2000" kern="0" spc="-120" dirty="0">
                <a:solidFill>
                  <a:srgbClr val="000000"/>
                </a:solidFill>
                <a:latin typeface="+mn-ea"/>
              </a:rPr>
              <a:t>GHG protocol </a:t>
            </a:r>
            <a:r>
              <a:rPr lang="ko-KR" altLang="en-US" sz="2000" kern="0" spc="-120" dirty="0">
                <a:solidFill>
                  <a:srgbClr val="000000"/>
                </a:solidFill>
                <a:latin typeface="+mn-ea"/>
              </a:rPr>
              <a:t>의존 문제</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중소기업의 지속가능성 보고서 공시 기준</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자본시장의 정보 해석 능력</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산업별 중요성 </a:t>
            </a:r>
            <a:r>
              <a:rPr lang="en-US" altLang="ko-KR" sz="2000" kern="0" spc="-120" dirty="0">
                <a:solidFill>
                  <a:srgbClr val="000000"/>
                </a:solidFill>
                <a:latin typeface="+mn-ea"/>
              </a:rPr>
              <a:t>(SASB) </a:t>
            </a:r>
            <a:r>
              <a:rPr lang="ko-KR" altLang="en-US" sz="2000" kern="0" spc="-120" dirty="0">
                <a:solidFill>
                  <a:srgbClr val="000000"/>
                </a:solidFill>
                <a:latin typeface="+mn-ea"/>
              </a:rPr>
              <a:t>및 기업의 특성을 반영한 중요성</a:t>
            </a:r>
            <a:endParaRPr lang="en-US" altLang="ko-KR" sz="2000" kern="0" spc="-120" dirty="0">
              <a:solidFill>
                <a:srgbClr val="000000"/>
              </a:solidFill>
              <a:latin typeface="+mn-ea"/>
            </a:endParaRPr>
          </a:p>
        </p:txBody>
      </p:sp>
      <p:sp>
        <p:nvSpPr>
          <p:cNvPr id="3" name="TextBox 2">
            <a:extLst>
              <a:ext uri="{FF2B5EF4-FFF2-40B4-BE49-F238E27FC236}">
                <a16:creationId xmlns:a16="http://schemas.microsoft.com/office/drawing/2014/main" id="{9856539C-FBAE-AA28-8865-EAA0167B4108}"/>
              </a:ext>
            </a:extLst>
          </p:cNvPr>
          <p:cNvSpPr txBox="1"/>
          <p:nvPr/>
        </p:nvSpPr>
        <p:spPr>
          <a:xfrm>
            <a:off x="460808" y="1162563"/>
            <a:ext cx="11403522" cy="400110"/>
          </a:xfrm>
          <a:prstGeom prst="rect">
            <a:avLst/>
          </a:prstGeom>
          <a:noFill/>
        </p:spPr>
        <p:txBody>
          <a:bodyPr wrap="square" rtlCol="0">
            <a:spAutoFit/>
          </a:bodyPr>
          <a:lstStyle/>
          <a:p>
            <a:r>
              <a:rPr lang="ko-KR" altLang="en-US" sz="2000" b="1" dirty="0">
                <a:solidFill>
                  <a:srgbClr val="002060"/>
                </a:solidFill>
              </a:rPr>
              <a:t>앞으로의 지속가능성 보고서에 대한 이해관계자의 과제</a:t>
            </a:r>
            <a:endParaRPr lang="ko-KR" altLang="en-US" b="1" dirty="0">
              <a:solidFill>
                <a:srgbClr val="002060"/>
              </a:solidFill>
            </a:endParaRPr>
          </a:p>
        </p:txBody>
      </p:sp>
    </p:spTree>
    <p:extLst>
      <p:ext uri="{BB962C8B-B14F-4D97-AF65-F5344CB8AC3E}">
        <p14:creationId xmlns:p14="http://schemas.microsoft.com/office/powerpoint/2010/main" val="3013367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그룹 27">
            <a:extLst>
              <a:ext uri="{FF2B5EF4-FFF2-40B4-BE49-F238E27FC236}">
                <a16:creationId xmlns:a16="http://schemas.microsoft.com/office/drawing/2014/main" id="{3AA9C560-ED97-4891-89DF-B7AA9C5E3CAE}"/>
              </a:ext>
            </a:extLst>
          </p:cNvPr>
          <p:cNvGrpSpPr/>
          <p:nvPr/>
        </p:nvGrpSpPr>
        <p:grpSpPr>
          <a:xfrm>
            <a:off x="-5068" y="0"/>
            <a:ext cx="12202136" cy="6165851"/>
            <a:chOff x="-10135" y="-19"/>
            <a:chExt cx="12202136" cy="6165851"/>
          </a:xfrm>
        </p:grpSpPr>
        <p:sp>
          <p:nvSpPr>
            <p:cNvPr id="50" name="직사각형 49">
              <a:extLst>
                <a:ext uri="{FF2B5EF4-FFF2-40B4-BE49-F238E27FC236}">
                  <a16:creationId xmlns:a16="http://schemas.microsoft.com/office/drawing/2014/main" id="{0364D9F9-BB33-45B2-9B2F-881D86A66955}"/>
                </a:ext>
              </a:extLst>
            </p:cNvPr>
            <p:cNvSpPr/>
            <p:nvPr/>
          </p:nvSpPr>
          <p:spPr>
            <a:xfrm>
              <a:off x="-10135" y="-19"/>
              <a:ext cx="12192000" cy="6165851"/>
            </a:xfrm>
            <a:prstGeom prst="rect">
              <a:avLst/>
            </a:prstGeom>
            <a:gradFill>
              <a:gsLst>
                <a:gs pos="1000">
                  <a:schemeClr val="accent2"/>
                </a:gs>
                <a:gs pos="100000">
                  <a:schemeClr val="accent1"/>
                </a:gs>
              </a:gsLst>
              <a:path path="circle">
                <a:fillToRect l="100000" t="100000"/>
              </a:path>
            </a:gra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n>
                  <a:solidFill>
                    <a:schemeClr val="bg1">
                      <a:lumMod val="75000"/>
                      <a:alpha val="0"/>
                    </a:schemeClr>
                  </a:solidFill>
                </a:ln>
                <a:latin typeface="Noto Sans" panose="020B0502040504020204" pitchFamily="34" charset="0"/>
                <a:ea typeface="Noto Sans CJK KR Regular" panose="020B0500000000000000" pitchFamily="34" charset="-127"/>
              </a:endParaRPr>
            </a:p>
          </p:txBody>
        </p:sp>
        <p:cxnSp>
          <p:nvCxnSpPr>
            <p:cNvPr id="86" name="직선 연결선 85">
              <a:extLst>
                <a:ext uri="{FF2B5EF4-FFF2-40B4-BE49-F238E27FC236}">
                  <a16:creationId xmlns:a16="http://schemas.microsoft.com/office/drawing/2014/main" id="{E6D03A0C-BC9C-49E6-B19E-21C23DAE431F}"/>
                </a:ext>
              </a:extLst>
            </p:cNvPr>
            <p:cNvCxnSpPr/>
            <p:nvPr/>
          </p:nvCxnSpPr>
          <p:spPr>
            <a:xfrm>
              <a:off x="1" y="3357508"/>
              <a:ext cx="12192000" cy="0"/>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9D9EDAD1-A589-4FA8-821E-62EE328BB055}"/>
              </a:ext>
            </a:extLst>
          </p:cNvPr>
          <p:cNvSpPr txBox="1"/>
          <p:nvPr/>
        </p:nvSpPr>
        <p:spPr>
          <a:xfrm>
            <a:off x="4846356" y="2391872"/>
            <a:ext cx="2356414" cy="707886"/>
          </a:xfrm>
          <a:prstGeom prst="rect">
            <a:avLst/>
          </a:prstGeom>
          <a:noFill/>
        </p:spPr>
        <p:txBody>
          <a:bodyPr wrap="none" lIns="0" rIns="0" rtlCol="0" anchor="ctr" anchorCtr="0">
            <a:spAutoFit/>
          </a:bodyPr>
          <a:lstStyle/>
          <a:p>
            <a:r>
              <a:rPr lang="ko-KR" altLang="en-US" sz="4000" dirty="0">
                <a:ln>
                  <a:solidFill>
                    <a:schemeClr val="bg1">
                      <a:lumMod val="75000"/>
                      <a:alpha val="0"/>
                    </a:schemeClr>
                  </a:solidFill>
                </a:ln>
                <a:solidFill>
                  <a:schemeClr val="bg1"/>
                </a:solidFill>
                <a:latin typeface="Noto Sans KR Bold" panose="020B0800000000000000" pitchFamily="50" charset="-127"/>
                <a:ea typeface="Noto Sans KR Bold" panose="020B0800000000000000" pitchFamily="50" charset="-127"/>
              </a:rPr>
              <a:t>감사합니다</a:t>
            </a:r>
            <a:endParaRPr lang="en-US" altLang="ko-KR" sz="4000" dirty="0">
              <a:ln>
                <a:solidFill>
                  <a:schemeClr val="bg1">
                    <a:lumMod val="75000"/>
                    <a:alpha val="0"/>
                  </a:schemeClr>
                </a:solidFill>
              </a:ln>
              <a:solidFill>
                <a:schemeClr val="bg1"/>
              </a:solidFill>
              <a:latin typeface="Noto Sans KR Bold" panose="020B0800000000000000" pitchFamily="50" charset="-127"/>
              <a:ea typeface="Noto Sans KR Bold" panose="020B0800000000000000" pitchFamily="50" charset="-127"/>
            </a:endParaRPr>
          </a:p>
        </p:txBody>
      </p:sp>
      <p:sp>
        <p:nvSpPr>
          <p:cNvPr id="3" name="자유형: 도형 2">
            <a:extLst>
              <a:ext uri="{FF2B5EF4-FFF2-40B4-BE49-F238E27FC236}">
                <a16:creationId xmlns:a16="http://schemas.microsoft.com/office/drawing/2014/main" id="{0645BF1D-F518-B6E7-3559-D3A12E8BC6CF}"/>
              </a:ext>
            </a:extLst>
          </p:cNvPr>
          <p:cNvSpPr/>
          <p:nvPr/>
        </p:nvSpPr>
        <p:spPr>
          <a:xfrm>
            <a:off x="5414" y="6733592"/>
            <a:ext cx="12181172" cy="124408"/>
          </a:xfrm>
          <a:custGeom>
            <a:avLst/>
            <a:gdLst>
              <a:gd name="connsiteX0" fmla="*/ 147915 w 12181172"/>
              <a:gd name="connsiteY0" fmla="*/ 0 h 147915"/>
              <a:gd name="connsiteX1" fmla="*/ 12033257 w 12181172"/>
              <a:gd name="connsiteY1" fmla="*/ 0 h 147915"/>
              <a:gd name="connsiteX2" fmla="*/ 12181172 w 12181172"/>
              <a:gd name="connsiteY2" fmla="*/ 147915 h 147915"/>
              <a:gd name="connsiteX3" fmla="*/ 0 w 12181172"/>
              <a:gd name="connsiteY3" fmla="*/ 147915 h 147915"/>
            </a:gdLst>
            <a:ahLst/>
            <a:cxnLst>
              <a:cxn ang="0">
                <a:pos x="connsiteX0" y="connsiteY0"/>
              </a:cxn>
              <a:cxn ang="0">
                <a:pos x="connsiteX1" y="connsiteY1"/>
              </a:cxn>
              <a:cxn ang="0">
                <a:pos x="connsiteX2" y="connsiteY2"/>
              </a:cxn>
              <a:cxn ang="0">
                <a:pos x="connsiteX3" y="connsiteY3"/>
              </a:cxn>
            </a:cxnLst>
            <a:rect l="l" t="t" r="r" b="b"/>
            <a:pathLst>
              <a:path w="12181172" h="147915">
                <a:moveTo>
                  <a:pt x="147915" y="0"/>
                </a:moveTo>
                <a:lnTo>
                  <a:pt x="12033257" y="0"/>
                </a:lnTo>
                <a:lnTo>
                  <a:pt x="12181172" y="147915"/>
                </a:lnTo>
                <a:lnTo>
                  <a:pt x="0" y="14791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dirty="0"/>
          </a:p>
        </p:txBody>
      </p:sp>
    </p:spTree>
    <p:extLst>
      <p:ext uri="{BB962C8B-B14F-4D97-AF65-F5344CB8AC3E}">
        <p14:creationId xmlns:p14="http://schemas.microsoft.com/office/powerpoint/2010/main" val="2955694426"/>
      </p:ext>
    </p:extLst>
  </p:cSld>
  <p:clrMapOvr>
    <a:masterClrMapping/>
  </p:clrMapOvr>
</p:sld>
</file>

<file path=ppt/theme/theme1.xml><?xml version="1.0" encoding="utf-8"?>
<a:theme xmlns:a="http://schemas.openxmlformats.org/drawingml/2006/main" name="Office 테마">
  <a:themeElements>
    <a:clrScheme name="파랑">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6345</TotalTime>
  <Words>2125</Words>
  <Application>Microsoft Office PowerPoint</Application>
  <PresentationFormat>와이드스크린</PresentationFormat>
  <Paragraphs>465</Paragraphs>
  <Slides>30</Slides>
  <Notes>1</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30</vt:i4>
      </vt:variant>
    </vt:vector>
  </HeadingPairs>
  <TitlesOfParts>
    <vt:vector size="41" baseType="lpstr">
      <vt:lpstr>맑은 고딕</vt:lpstr>
      <vt:lpstr>나눔스퀘어OTF ExtraBold</vt:lpstr>
      <vt:lpstr>Wingdings</vt:lpstr>
      <vt:lpstr>Noto Sans</vt:lpstr>
      <vt:lpstr>Arial</vt:lpstr>
      <vt:lpstr>나눔스퀘어OTF Bold</vt:lpstr>
      <vt:lpstr>Noto Sans KR Bold</vt:lpstr>
      <vt:lpstr>HY그래픽M</vt:lpstr>
      <vt:lpstr>굴림</vt:lpstr>
      <vt:lpstr>Noto Sans CJK KR Regular</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Windows 사용자</dc:creator>
  <cp:lastModifiedBy>OWNER</cp:lastModifiedBy>
  <cp:revision>184</cp:revision>
  <dcterms:created xsi:type="dcterms:W3CDTF">2021-12-02T07:33:18Z</dcterms:created>
  <dcterms:modified xsi:type="dcterms:W3CDTF">2024-08-27T08:03:34Z</dcterms:modified>
</cp:coreProperties>
</file>