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8" r:id="rId2"/>
    <p:sldId id="369" r:id="rId3"/>
    <p:sldId id="371" r:id="rId4"/>
    <p:sldId id="368" r:id="rId5"/>
    <p:sldId id="372" r:id="rId6"/>
    <p:sldId id="370" r:id="rId7"/>
    <p:sldId id="307" r:id="rId8"/>
    <p:sldId id="308" r:id="rId9"/>
    <p:sldId id="309" r:id="rId10"/>
    <p:sldId id="303" r:id="rId11"/>
    <p:sldId id="311" r:id="rId12"/>
    <p:sldId id="328" r:id="rId13"/>
    <p:sldId id="366" r:id="rId14"/>
    <p:sldId id="365" r:id="rId15"/>
    <p:sldId id="373" r:id="rId16"/>
    <p:sldId id="374" r:id="rId17"/>
    <p:sldId id="376" r:id="rId18"/>
    <p:sldId id="377" r:id="rId19"/>
    <p:sldId id="290" r:id="rId20"/>
    <p:sldId id="294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A9C7"/>
    <a:srgbClr val="050F5B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DE772-4F21-49BE-BC5A-24CE7ECB9D4F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DD27-B812-467D-BE26-14F3A890C7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20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10A874-BE7C-4A3A-91D2-89FA9C25E4D0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5B9D447-2A29-40AB-8724-D1D7962D5C6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6019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8446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8079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2469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0942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504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120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937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4524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514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402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000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4918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7535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39598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3407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0613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600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44CFD6-1630-4121-79E8-00ABE695B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683A4A-D181-AB26-1526-F1D2C7347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C631FD-9FA8-312B-A7A8-704BFC065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921A5-8650-46CB-9113-39BC16D0527E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F8CFAF-4FCA-71A4-C309-DA933403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426385-5654-8133-DE16-30FEEAF3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94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81C12C-571E-3BDF-C7E2-28D52A923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632F33-A3BB-DAE1-9F33-EC53F5BCC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216BB8-B37A-555A-CD14-1E2685EAD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4A278-4988-4A81-B4D8-E100349CCCA7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DD94BD-83DD-802A-4F8D-96F54A13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A2CFF4-3BFC-68A0-9A5E-D8FB19F8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34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8C8FBB-3493-4CC4-25DB-C668D317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4D96D2-DCEB-9524-CF67-69BA824D6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A3C68F-62CA-1BD2-22C0-DE94ACB1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2C70E-38F0-48AA-92C5-7CE839057D40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775909-CFF6-FF14-FC03-A7D61AF4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6E69EB-967F-DF16-43C9-AC7F00E0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96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E2D9F0-C7AA-31A8-0C3A-91A0D3C1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1F2982-D08A-CA8B-969A-D593ED1C1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75BFFC-4453-32AD-C5D3-77B15D6AC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6F78EC-1EA8-8AF3-BF45-2EB10CA9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5F608-209C-41BF-9BD5-DB83E5449317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4D5808-A4F2-26E4-00B5-5301EB4F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86FB4D-89AD-A321-3D42-C3EC1016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9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4E5CB3-2DC6-3961-635E-1165E117A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B51C75-555F-BE5D-E4BC-ED013FB0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AD4091-567D-2927-85A8-4A7F88C03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B381E80-1309-BAE3-A1DA-2527EAA96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04AC98D-7FC8-9092-C75C-C79324E3D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1CA9897-10B7-0809-2244-22C2987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DD9A-C78E-43C4-9D77-13197728B15E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9016D48-E570-6B32-9055-8FF1C0B5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2B676C8-F274-666D-0AFE-FED90D8C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32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4D7AAE-E76D-9A10-6DF7-E390F090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E3A4DE-8003-E206-2213-B07735E39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4440-755A-4B29-BF1F-3297229D65E7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4F72B4E-E1E8-2A75-09D9-F646F856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D7954C6-3CB4-04A7-E5C2-D0DF0D9F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75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C437B2-065A-7491-40C0-7142BE96D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8FE8B-E418-4837-9548-C55A9BB45D96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9D572E3-845F-F9BD-D6D0-4692D822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39F8E2-C2F1-DE93-C0A9-87FE82849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94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D0B251-998B-B787-2F49-F05D80CA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B0E905-8042-4ED7-7447-B901E5585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20807B-E87C-1C2D-3B8B-2CB7934FE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611F8F-3E3E-BD95-B0B6-F9C99EFC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E45-B853-47F8-B6F0-973AEBA6095A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55A32C-C0F6-A8D5-B9F8-8A394162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22C17D-95D5-0FB0-CC2F-37B4DA09D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0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91F0B-E88E-6A9A-2AAA-4BEFAAF9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EADC3F-7C21-C02B-D2F3-1EB39270BB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53FF1FC-E460-A95E-9BA5-9B275129E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0DD18F-0E00-C959-154D-E32C082C7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27181-705B-4A41-BF10-729F00ADB85F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0324C4-A205-B09B-0D63-B5CCF80B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3442D1-BF41-109A-DF04-19D733F27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3082B1-142F-F949-01F6-565FD700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6FDFE7-74A8-2EE4-4A45-D6608874A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156BA5-FFAC-37F5-7835-261568E7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741B-EB54-4675-8D70-A580D4198B92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0925BB-3C12-2848-C479-C3712D46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925038-9AE8-EA73-609F-77BA11BEA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91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474E11A-DDBF-24E0-6C76-EC74E7BE6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13E23D-BDC7-B4CF-7C94-C1A4BBF7B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5937D7-470C-4944-B925-206BC81C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A279-8386-4DFA-BE42-D278860D7F85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C64FD0-81C2-64C7-8B80-DEBF19E31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F45271-36EF-45BB-4BD4-385AF807B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315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132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E0A8158-3BDE-5A47-B184-D2E54DDF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DA69261-8264-2937-FABB-5ACB7C20E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BB0A68-A106-AFFD-F570-D70ACA9B4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1FFCD-7A4E-4D3B-9DB0-EC51619FBFD8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97807A-0547-EAFA-7E2B-C3064C063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587D31-5C3A-C337-EFE0-846571826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67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1D0E585-4F66-4208-9D62-A54D5B55BAF5}"/>
              </a:ext>
            </a:extLst>
          </p:cNvPr>
          <p:cNvSpPr/>
          <p:nvPr/>
        </p:nvSpPr>
        <p:spPr>
          <a:xfrm>
            <a:off x="0" y="18288"/>
            <a:ext cx="8563429" cy="6858000"/>
          </a:xfrm>
          <a:prstGeom prst="rect">
            <a:avLst/>
          </a:prstGeom>
          <a:solidFill>
            <a:srgbClr val="213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3446265-113B-4D4A-BEA4-C8436555E9E3}"/>
              </a:ext>
            </a:extLst>
          </p:cNvPr>
          <p:cNvSpPr/>
          <p:nvPr/>
        </p:nvSpPr>
        <p:spPr>
          <a:xfrm>
            <a:off x="506419" y="1404161"/>
            <a:ext cx="7550590" cy="629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lnSpc>
                <a:spcPct val="105000"/>
              </a:lnSpc>
              <a:spcAft>
                <a:spcPts val="600"/>
              </a:spcAft>
            </a:pPr>
            <a:r>
              <a:rPr lang="ko-KR" altLang="en-US" sz="3600" cap="all" spc="-150" dirty="0">
                <a:solidFill>
                  <a:schemeClr val="bg1">
                    <a:lumMod val="8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공급망 관리와 </a:t>
            </a:r>
            <a:r>
              <a:rPr lang="en-US" altLang="ko-KR" sz="3600" cap="all" spc="-150" dirty="0">
                <a:solidFill>
                  <a:schemeClr val="bg1">
                    <a:lumMod val="8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Scope 3 </a:t>
            </a:r>
            <a:r>
              <a:rPr lang="ko-KR" altLang="en-US" sz="3600" cap="all" spc="-150" dirty="0">
                <a:solidFill>
                  <a:schemeClr val="bg1">
                    <a:lumMod val="85000"/>
                  </a:schemeClr>
                </a:solidFill>
                <a:latin typeface="Noto Sans CJK KR Bold" panose="020B0800000000000000" pitchFamily="34" charset="-127"/>
                <a:ea typeface="Noto Sans CJK KR Bold" panose="020B0800000000000000" pitchFamily="34" charset="-127"/>
              </a:rPr>
              <a:t>현황</a:t>
            </a:r>
            <a:endParaRPr lang="en-US" altLang="ko-KR" sz="2400" cap="all" spc="-150" dirty="0">
              <a:solidFill>
                <a:schemeClr val="bg1">
                  <a:lumMod val="85000"/>
                </a:schemeClr>
              </a:solidFill>
              <a:latin typeface="Noto Sans CJK KR Bold" panose="020B0800000000000000" pitchFamily="34" charset="-127"/>
              <a:ea typeface="Noto Sans CJK KR Bold" panose="020B0800000000000000" pitchFamily="34" charset="-127"/>
            </a:endParaRPr>
          </a:p>
        </p:txBody>
      </p:sp>
      <p:pic>
        <p:nvPicPr>
          <p:cNvPr id="1028" name="Picture 4" descr="CDP부터 RE100까지' 제약바이오, ESG 박차 - 딜사이트">
            <a:extLst>
              <a:ext uri="{FF2B5EF4-FFF2-40B4-BE49-F238E27FC236}">
                <a16:creationId xmlns:a16="http://schemas.microsoft.com/office/drawing/2014/main" id="{3A5528FE-C94D-53D5-D610-348ACA7B8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851" y="177800"/>
            <a:ext cx="3321649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045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3866167" cy="721519"/>
            <a:chOff x="404018" y="230978"/>
            <a:chExt cx="3866167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33105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공급망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실사법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 개요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공급망 </a:t>
            </a:r>
            <a:r>
              <a:rPr lang="ko-KR" altLang="en-US" sz="2000" b="1" dirty="0" err="1">
                <a:solidFill>
                  <a:srgbClr val="1F3B73"/>
                </a:solidFill>
              </a:rPr>
              <a:t>실사법</a:t>
            </a:r>
            <a:endParaRPr lang="en-US" altLang="ko-KR" sz="2000" b="1" dirty="0">
              <a:solidFill>
                <a:srgbClr val="1F3B73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49E4CA2-1FC6-3ADF-6849-533AD631BA29}"/>
              </a:ext>
            </a:extLst>
          </p:cNvPr>
          <p:cNvSpPr/>
          <p:nvPr/>
        </p:nvSpPr>
        <p:spPr>
          <a:xfrm>
            <a:off x="686128" y="1544650"/>
            <a:ext cx="10515600" cy="4107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EU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는 기업 공급망 전반의 인권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·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환경 관련 기업 책임을 의무화 하는  공급망 실사지침 합의안을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2022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12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월 발표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2023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년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유럽의회본회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표결 예상 </a:t>
            </a: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EU </a:t>
            </a:r>
            <a:r>
              <a:rPr lang="ko-KR" altLang="en-US" sz="1600" dirty="0"/>
              <a:t>핵심가치인 지속가능성 구현을 위해</a:t>
            </a:r>
            <a:r>
              <a:rPr lang="en-US" altLang="ko-KR" sz="1600" dirty="0"/>
              <a:t>, </a:t>
            </a:r>
            <a:r>
              <a:rPr lang="ko-KR" altLang="en-US" sz="1600" dirty="0"/>
              <a:t>기업이 공급망을 통해 인권 및 환경에 미치는 영향을 </a:t>
            </a:r>
            <a:r>
              <a:rPr lang="ko-KR" altLang="en-US" sz="1600" dirty="0" err="1"/>
              <a:t>실사토록</a:t>
            </a:r>
            <a:r>
              <a:rPr lang="ko-KR" altLang="en-US" sz="1600" dirty="0"/>
              <a:t> 의무화</a:t>
            </a: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동 법안은 고용인원 및 매출관련 기준을 충족하는 </a:t>
            </a:r>
            <a:r>
              <a:rPr lang="ko-KR" altLang="en-US" sz="1600" dirty="0" err="1"/>
              <a:t>역내외</a:t>
            </a:r>
            <a:r>
              <a:rPr lang="ko-KR" altLang="en-US" sz="1600" dirty="0"/>
              <a:t> 기업에 전 공급망에 걸쳐 인권</a:t>
            </a:r>
            <a:r>
              <a:rPr lang="en-US" altLang="ko-KR" sz="1600" dirty="0"/>
              <a:t>·</a:t>
            </a:r>
            <a:r>
              <a:rPr lang="ko-KR" altLang="en-US" sz="1600" dirty="0"/>
              <a:t>환경 관련 부정적 영향을 </a:t>
            </a:r>
            <a:r>
              <a:rPr lang="ko-KR" altLang="en-US" sz="1600" dirty="0" err="1"/>
              <a:t>식별토록</a:t>
            </a:r>
            <a:r>
              <a:rPr lang="ko-KR" altLang="en-US" sz="1600" dirty="0"/>
              <a:t> 법제화 ◦ 대상기업은 관련 정책을 내재화하고</a:t>
            </a:r>
            <a:r>
              <a:rPr lang="en-US" altLang="ko-KR" sz="1600" dirty="0"/>
              <a:t>, </a:t>
            </a:r>
            <a:r>
              <a:rPr lang="ko-KR" altLang="en-US" sz="1600" dirty="0"/>
              <a:t>필요 시 실재</a:t>
            </a:r>
            <a:r>
              <a:rPr lang="en-US" altLang="ko-KR" sz="1600" dirty="0"/>
              <a:t>·</a:t>
            </a:r>
            <a:r>
              <a:rPr lang="ko-KR" altLang="en-US" sz="1600" dirty="0"/>
              <a:t>잠재적인 부정적 영향을 제거 또는 완화토록 적절히 대응하고 그 정보를 공개할 의무 </a:t>
            </a: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/>
              <a:t>협력사로 인한 부정적 영향에도 민사상 손해배상 청구가 가능해</a:t>
            </a:r>
            <a:r>
              <a:rPr lang="en-US" altLang="ko-KR" sz="1600" dirty="0"/>
              <a:t>, </a:t>
            </a:r>
            <a:r>
              <a:rPr lang="ko-KR" altLang="en-US" sz="1600" dirty="0"/>
              <a:t>법안의 직접 적용대상이 아닐지라도 간접요구 가능성에 대비할 필요</a:t>
            </a:r>
            <a:endParaRPr lang="en-US" altLang="ko-KR" sz="1600" kern="0" dirty="0">
              <a:solidFill>
                <a:srgbClr val="00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003309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3866167" cy="721519"/>
            <a:chOff x="404018" y="230978"/>
            <a:chExt cx="3866167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33105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공급망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실사법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 개요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공급망 </a:t>
            </a:r>
            <a:r>
              <a:rPr lang="ko-KR" altLang="en-US" sz="2000" b="1" dirty="0" err="1">
                <a:solidFill>
                  <a:srgbClr val="1F3B73"/>
                </a:solidFill>
              </a:rPr>
              <a:t>실사법</a:t>
            </a:r>
            <a:r>
              <a:rPr lang="ko-KR" altLang="en-US" sz="2000" b="1" dirty="0">
                <a:solidFill>
                  <a:srgbClr val="1F3B73"/>
                </a:solidFill>
              </a:rPr>
              <a:t> 주요 내용</a:t>
            </a:r>
            <a:endParaRPr lang="en-US" altLang="ko-KR" sz="2000" b="1" dirty="0">
              <a:solidFill>
                <a:srgbClr val="1F3B73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49E4CA2-1FC6-3ADF-6849-533AD631BA29}"/>
              </a:ext>
            </a:extLst>
          </p:cNvPr>
          <p:cNvSpPr/>
          <p:nvPr/>
        </p:nvSpPr>
        <p:spPr>
          <a:xfrm>
            <a:off x="686128" y="1544650"/>
            <a:ext cx="10515600" cy="4476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(</a:t>
            </a:r>
            <a:r>
              <a:rPr lang="ko-KR" altLang="en-US" sz="1600" b="1" dirty="0"/>
              <a:t>분야</a:t>
            </a:r>
            <a:r>
              <a:rPr lang="en-US" altLang="ko-KR" sz="1600" b="1" dirty="0"/>
              <a:t>) </a:t>
            </a:r>
            <a:r>
              <a:rPr lang="ko-KR" altLang="en-US" sz="1600" dirty="0"/>
              <a:t>인권</a:t>
            </a:r>
            <a:r>
              <a:rPr lang="en-US" altLang="ko-KR" sz="1600" dirty="0"/>
              <a:t>, </a:t>
            </a:r>
            <a:r>
              <a:rPr lang="ko-KR" altLang="en-US" sz="1600" dirty="0"/>
              <a:t>환경</a:t>
            </a:r>
            <a:r>
              <a:rPr lang="en-US" altLang="ko-KR" sz="1600" dirty="0"/>
              <a:t>, </a:t>
            </a:r>
            <a:r>
              <a:rPr lang="ko-KR" altLang="en-US" sz="1600" dirty="0"/>
              <a:t>거버넌스</a:t>
            </a:r>
            <a:endParaRPr lang="en-US" altLang="ko-KR" sz="1600" dirty="0"/>
          </a:p>
          <a:p>
            <a:pPr marL="742950" lvl="1" indent="-285750" algn="just" fontAlgn="base">
              <a:lnSpc>
                <a:spcPct val="150000"/>
              </a:lnSpc>
              <a:buFontTx/>
              <a:buChar char="-"/>
            </a:pPr>
            <a:r>
              <a:rPr lang="en-US" altLang="ko-KR" sz="1600" dirty="0"/>
              <a:t>(</a:t>
            </a:r>
            <a:r>
              <a:rPr lang="ko-KR" altLang="en-US" sz="1600" dirty="0"/>
              <a:t>인권</a:t>
            </a:r>
            <a:r>
              <a:rPr lang="en-US" altLang="ko-KR" sz="1600" dirty="0"/>
              <a:t>) </a:t>
            </a:r>
            <a:r>
              <a:rPr lang="ko-KR" altLang="en-US" sz="1600" dirty="0"/>
              <a:t>사회권</a:t>
            </a:r>
            <a:r>
              <a:rPr lang="en-US" altLang="ko-KR" sz="1600" dirty="0"/>
              <a:t>·</a:t>
            </a:r>
            <a:r>
              <a:rPr lang="ko-KR" altLang="en-US" sz="1600" dirty="0"/>
              <a:t>노동권</a:t>
            </a:r>
            <a:r>
              <a:rPr lang="en-US" altLang="ko-KR" sz="1600" dirty="0"/>
              <a:t>·</a:t>
            </a:r>
            <a:r>
              <a:rPr lang="ko-KR" altLang="en-US" sz="1600" dirty="0"/>
              <a:t>노조</a:t>
            </a:r>
            <a:r>
              <a:rPr lang="en-US" altLang="ko-KR" sz="1600" dirty="0"/>
              <a:t>, (</a:t>
            </a:r>
            <a:r>
              <a:rPr lang="ko-KR" altLang="en-US" sz="1600" dirty="0"/>
              <a:t>환경</a:t>
            </a:r>
            <a:r>
              <a:rPr lang="en-US" altLang="ko-KR" sz="1600" dirty="0"/>
              <a:t>) </a:t>
            </a:r>
            <a:r>
              <a:rPr lang="ko-KR" altLang="en-US" sz="1600" dirty="0"/>
              <a:t>기후변화</a:t>
            </a:r>
            <a:r>
              <a:rPr lang="en-US" altLang="ko-KR" sz="1600" dirty="0"/>
              <a:t>·</a:t>
            </a:r>
            <a:r>
              <a:rPr lang="ko-KR" altLang="en-US" sz="1600" dirty="0"/>
              <a:t>삼림 등</a:t>
            </a:r>
            <a:r>
              <a:rPr lang="en-US" altLang="ko-KR" sz="1600" dirty="0"/>
              <a:t>, (</a:t>
            </a:r>
            <a:r>
              <a:rPr lang="ko-KR" altLang="en-US" sz="1600" dirty="0"/>
              <a:t>거버넌스</a:t>
            </a:r>
            <a:r>
              <a:rPr lang="en-US" altLang="ko-KR" sz="1600" dirty="0"/>
              <a:t>) </a:t>
            </a:r>
            <a:r>
              <a:rPr lang="ko-KR" altLang="en-US" sz="1600" dirty="0"/>
              <a:t>부패</a:t>
            </a:r>
            <a:r>
              <a:rPr lang="en-US" altLang="ko-KR" sz="1600" dirty="0"/>
              <a:t>·</a:t>
            </a:r>
            <a:r>
              <a:rPr lang="ko-KR" altLang="en-US" sz="1600" dirty="0"/>
              <a:t>뇌물 퇴치 ◦ </a:t>
            </a: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(</a:t>
            </a:r>
            <a:r>
              <a:rPr lang="ko-KR" altLang="en-US" sz="1600" b="1" dirty="0"/>
              <a:t>대상기업</a:t>
            </a:r>
            <a:r>
              <a:rPr lang="en-US" altLang="ko-KR" sz="1600" b="1" dirty="0"/>
              <a:t>) </a:t>
            </a:r>
            <a:r>
              <a:rPr lang="en-US" altLang="ko-KR" sz="1600" dirty="0"/>
              <a:t>EU </a:t>
            </a:r>
            <a:r>
              <a:rPr lang="ko-KR" altLang="en-US" sz="1600" dirty="0"/>
              <a:t>내 활동하는 모든 기업 및 직</a:t>
            </a:r>
            <a:r>
              <a:rPr lang="en-US" altLang="ko-KR" sz="1600" dirty="0"/>
              <a:t>·</a:t>
            </a:r>
            <a:r>
              <a:rPr lang="ko-KR" altLang="en-US" sz="1600" dirty="0"/>
              <a:t>간접 연계된 공급업체</a:t>
            </a:r>
            <a:endParaRPr lang="en-US" altLang="ko-KR" sz="1600" dirty="0"/>
          </a:p>
          <a:p>
            <a:pPr marL="742950" lvl="1" indent="-285750" algn="just" fontAlgn="base">
              <a:lnSpc>
                <a:spcPct val="150000"/>
              </a:lnSpc>
              <a:buFontTx/>
              <a:buChar char="-"/>
            </a:pPr>
            <a:r>
              <a:rPr lang="ko-KR" altLang="en-US" sz="1600" dirty="0"/>
              <a:t>대기업 뿐 아니라 상장 중소기업 및 위험산업군 중소기업 역시 대상에 포함</a:t>
            </a: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(</a:t>
            </a:r>
            <a:r>
              <a:rPr lang="ko-KR" altLang="en-US" sz="1600" b="1" dirty="0"/>
              <a:t>실사내용</a:t>
            </a:r>
            <a:r>
              <a:rPr lang="en-US" altLang="ko-KR" sz="1600" b="1" dirty="0"/>
              <a:t>) </a:t>
            </a:r>
            <a:r>
              <a:rPr lang="ko-KR" altLang="en-US" sz="1600" dirty="0"/>
              <a:t>공급망 내 인권</a:t>
            </a:r>
            <a:r>
              <a:rPr lang="en-US" altLang="ko-KR" sz="1600" dirty="0"/>
              <a:t>·</a:t>
            </a:r>
            <a:r>
              <a:rPr lang="ko-KR" altLang="en-US" sz="1600" dirty="0"/>
              <a:t>사회</a:t>
            </a:r>
            <a:r>
              <a:rPr lang="en-US" altLang="ko-KR" sz="1600" dirty="0"/>
              <a:t>·</a:t>
            </a:r>
            <a:r>
              <a:rPr lang="ko-KR" altLang="en-US" sz="1600" dirty="0"/>
              <a:t>노동권</a:t>
            </a:r>
            <a:r>
              <a:rPr lang="en-US" altLang="ko-KR" sz="1600" dirty="0"/>
              <a:t>, </a:t>
            </a:r>
            <a:r>
              <a:rPr lang="ko-KR" altLang="en-US" sz="1600" dirty="0"/>
              <a:t>환경</a:t>
            </a:r>
            <a:r>
              <a:rPr lang="en-US" altLang="ko-KR" sz="1600" dirty="0"/>
              <a:t>, </a:t>
            </a:r>
            <a:r>
              <a:rPr lang="ko-KR" altLang="en-US" sz="1600" dirty="0"/>
              <a:t>거버넌스에 미치는 잠재적 또는 부정적 영향을 식별</a:t>
            </a:r>
            <a:r>
              <a:rPr lang="en-US" altLang="ko-KR" sz="1600" dirty="0"/>
              <a:t>, </a:t>
            </a:r>
            <a:r>
              <a:rPr lang="ko-KR" altLang="en-US" sz="1600" dirty="0"/>
              <a:t>예방 및 해결하고 관련 자료 공개 </a:t>
            </a:r>
            <a:endParaRPr lang="en-US" altLang="ko-KR" sz="1600" dirty="0"/>
          </a:p>
          <a:p>
            <a:pPr lvl="1" algn="just" fontAlgn="base">
              <a:lnSpc>
                <a:spcPct val="150000"/>
              </a:lnSpc>
            </a:pPr>
            <a:r>
              <a:rPr lang="en-US" altLang="ko-KR" sz="1600" dirty="0"/>
              <a:t>-</a:t>
            </a:r>
            <a:r>
              <a:rPr lang="ko-KR" altLang="en-US" sz="1600" dirty="0"/>
              <a:t> 위험확인 및 평가</a:t>
            </a:r>
            <a:r>
              <a:rPr lang="en-US" altLang="ko-KR" sz="1600" dirty="0"/>
              <a:t>, </a:t>
            </a:r>
            <a:r>
              <a:rPr lang="ko-KR" altLang="en-US" sz="1600" dirty="0"/>
              <a:t>예방 또는 완화</a:t>
            </a:r>
            <a:r>
              <a:rPr lang="en-US" altLang="ko-KR" sz="1600" dirty="0"/>
              <a:t>, </a:t>
            </a:r>
            <a:r>
              <a:rPr lang="ko-KR" altLang="en-US" sz="1600" dirty="0"/>
              <a:t>실행 및 결과추적</a:t>
            </a:r>
            <a:r>
              <a:rPr lang="en-US" altLang="ko-KR" sz="1600" dirty="0"/>
              <a:t>, </a:t>
            </a:r>
            <a:r>
              <a:rPr lang="ko-KR" altLang="en-US" sz="1600" dirty="0"/>
              <a:t>검토 및 공개 등 위험관리 시스템 구축 </a:t>
            </a: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(</a:t>
            </a:r>
            <a:r>
              <a:rPr lang="ko-KR" altLang="en-US" sz="1600" b="1" dirty="0"/>
              <a:t>입증책임전환</a:t>
            </a:r>
            <a:r>
              <a:rPr lang="en-US" altLang="ko-KR" sz="1600" b="1" dirty="0"/>
              <a:t>) </a:t>
            </a:r>
            <a:r>
              <a:rPr lang="ko-KR" altLang="en-US" sz="1600" dirty="0"/>
              <a:t>인권침해 및 환경훼손 피해자가 기업의 의무위반을 입증하지 않고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기업이면책을</a:t>
            </a:r>
            <a:r>
              <a:rPr lang="ko-KR" altLang="en-US" sz="1600" dirty="0"/>
              <a:t> 위해 실사 의무를 성실히 이행했음을 증명</a:t>
            </a: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(</a:t>
            </a:r>
            <a:r>
              <a:rPr lang="ko-KR" altLang="en-US" sz="1600" b="1" dirty="0"/>
              <a:t>제재조치</a:t>
            </a:r>
            <a:r>
              <a:rPr lang="en-US" altLang="ko-KR" sz="1600" b="1" dirty="0"/>
              <a:t>) </a:t>
            </a:r>
            <a:r>
              <a:rPr lang="ko-KR" altLang="en-US" sz="1600" dirty="0"/>
              <a:t>회원국별 자율 결정하며</a:t>
            </a:r>
            <a:r>
              <a:rPr lang="en-US" altLang="ko-KR" sz="1600" dirty="0"/>
              <a:t>, </a:t>
            </a:r>
            <a:r>
              <a:rPr lang="ko-KR" altLang="en-US" sz="1600" dirty="0"/>
              <a:t>총매출액에 비례한 과징금 및 행정제재</a:t>
            </a:r>
            <a:r>
              <a:rPr lang="en-US" altLang="ko-KR" sz="1600" dirty="0"/>
              <a:t>(</a:t>
            </a:r>
            <a:r>
              <a:rPr lang="ko-KR" altLang="en-US" sz="1600" dirty="0"/>
              <a:t>공공조달 입찰제한</a:t>
            </a:r>
            <a:r>
              <a:rPr lang="en-US" altLang="ko-KR" sz="1600" dirty="0"/>
              <a:t>, </a:t>
            </a:r>
            <a:r>
              <a:rPr lang="ko-KR" altLang="en-US" sz="1600" dirty="0"/>
              <a:t>제품 수입 금지</a:t>
            </a:r>
            <a:r>
              <a:rPr lang="en-US" altLang="ko-KR" sz="1600" dirty="0"/>
              <a:t>)</a:t>
            </a:r>
            <a:r>
              <a:rPr lang="ko-KR" altLang="en-US" sz="1600" dirty="0"/>
              <a:t>부과</a:t>
            </a:r>
            <a:r>
              <a:rPr lang="en-US" altLang="ko-KR" sz="1600" dirty="0"/>
              <a:t>, </a:t>
            </a:r>
            <a:r>
              <a:rPr lang="ko-KR" altLang="en-US" sz="1600" dirty="0"/>
              <a:t>각 회원국 재량에 따른 민사책임 부과를 허용</a:t>
            </a:r>
            <a:endParaRPr lang="en-US" altLang="ko-KR" sz="1600" dirty="0"/>
          </a:p>
          <a:p>
            <a:pPr marL="285750" indent="-285750" algn="just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(</a:t>
            </a:r>
            <a:r>
              <a:rPr lang="ko-KR" altLang="en-US" sz="1600" b="1" dirty="0"/>
              <a:t>모니터링</a:t>
            </a:r>
            <a:r>
              <a:rPr lang="en-US" altLang="ko-KR" sz="1600" b="1" dirty="0"/>
              <a:t>·</a:t>
            </a:r>
            <a:r>
              <a:rPr lang="ko-KR" altLang="en-US" sz="1600" b="1" dirty="0"/>
              <a:t>협력</a:t>
            </a:r>
            <a:r>
              <a:rPr lang="en-US" altLang="ko-KR" sz="1600" b="1" dirty="0"/>
              <a:t>) </a:t>
            </a:r>
            <a:r>
              <a:rPr lang="ko-KR" altLang="en-US" sz="1600" dirty="0"/>
              <a:t>회원국별 감독기관을 지정해 실사를 감독하고</a:t>
            </a:r>
            <a:r>
              <a:rPr lang="en-US" altLang="ko-KR" sz="1600" dirty="0"/>
              <a:t>, </a:t>
            </a:r>
            <a:r>
              <a:rPr lang="ko-KR" altLang="en-US" sz="1600" dirty="0"/>
              <a:t>플랫폼의 개설 통한 역내 협력체계 구축 강화</a:t>
            </a:r>
            <a:endParaRPr lang="en-US" altLang="ko-KR" sz="1600" kern="0" dirty="0">
              <a:solidFill>
                <a:srgbClr val="00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290696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3866167" cy="721519"/>
            <a:chOff x="404018" y="230978"/>
            <a:chExt cx="3866167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33105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공급망 </a:t>
              </a:r>
              <a:r>
                <a:rPr lang="ko-KR" altLang="en-US" sz="2800" b="1" dirty="0" err="1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실사법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 개요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01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aphicFrame>
        <p:nvGraphicFramePr>
          <p:cNvPr id="4" name="표 6">
            <a:extLst>
              <a:ext uri="{FF2B5EF4-FFF2-40B4-BE49-F238E27FC236}">
                <a16:creationId xmlns:a16="http://schemas.microsoft.com/office/drawing/2014/main" id="{D827A476-A43A-574D-13B8-6318D5286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957616"/>
              </p:ext>
            </p:extLst>
          </p:nvPr>
        </p:nvGraphicFramePr>
        <p:xfrm>
          <a:off x="806449" y="1708282"/>
          <a:ext cx="1021326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764">
                  <a:extLst>
                    <a:ext uri="{9D8B030D-6E8A-4147-A177-3AD203B41FA5}">
                      <a16:colId xmlns:a16="http://schemas.microsoft.com/office/drawing/2014/main" val="900257220"/>
                    </a:ext>
                  </a:extLst>
                </a:gridCol>
                <a:gridCol w="3710038">
                  <a:extLst>
                    <a:ext uri="{9D8B030D-6E8A-4147-A177-3AD203B41FA5}">
                      <a16:colId xmlns:a16="http://schemas.microsoft.com/office/drawing/2014/main" val="1624006105"/>
                    </a:ext>
                  </a:extLst>
                </a:gridCol>
                <a:gridCol w="4161464">
                  <a:extLst>
                    <a:ext uri="{9D8B030D-6E8A-4147-A177-3AD203B41FA5}">
                      <a16:colId xmlns:a16="http://schemas.microsoft.com/office/drawing/2014/main" val="706083320"/>
                    </a:ext>
                  </a:extLst>
                </a:gridCol>
              </a:tblGrid>
              <a:tr h="332290">
                <a:tc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2022.2 EU </a:t>
                      </a:r>
                      <a:r>
                        <a:rPr lang="ko-KR" altLang="en-US" dirty="0"/>
                        <a:t>집행위 초안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2022. 12. EU </a:t>
                      </a:r>
                      <a:r>
                        <a:rPr lang="ko-KR" altLang="en-US" dirty="0"/>
                        <a:t>이사회 수정안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4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범위</a:t>
                      </a:r>
                      <a:r>
                        <a:rPr lang="en-US" altLang="ko-KR" sz="1600" dirty="0"/>
                        <a:t>(EU</a:t>
                      </a:r>
                      <a:r>
                        <a:rPr lang="ko-KR" altLang="en-US" sz="1600" dirty="0"/>
                        <a:t>역내기업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arenBoth"/>
                      </a:pPr>
                      <a:r>
                        <a:rPr lang="en-US" altLang="ko-KR" sz="1600" dirty="0"/>
                        <a:t>500</a:t>
                      </a:r>
                      <a:r>
                        <a:rPr lang="ko-KR" altLang="en-US" sz="1600" dirty="0"/>
                        <a:t>명 이상 </a:t>
                      </a:r>
                      <a:r>
                        <a:rPr lang="ko-KR" altLang="en-US" sz="1600" dirty="0" err="1"/>
                        <a:t>고용시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1.5</a:t>
                      </a:r>
                      <a:r>
                        <a:rPr lang="ko-KR" altLang="en-US" sz="1600" dirty="0"/>
                        <a:t>억 유로 매출 </a:t>
                      </a:r>
                      <a:r>
                        <a:rPr lang="en-US" altLang="ko-KR" sz="1600" dirty="0"/>
                        <a:t>or</a:t>
                      </a:r>
                    </a:p>
                    <a:p>
                      <a:pPr marL="342900" indent="-342900" latinLnBrk="1">
                        <a:buAutoNum type="arabicParenBoth"/>
                      </a:pPr>
                      <a:r>
                        <a:rPr lang="en-US" altLang="ko-KR" sz="1600" dirty="0"/>
                        <a:t>250</a:t>
                      </a:r>
                      <a:r>
                        <a:rPr lang="ko-KR" altLang="en-US" sz="1600" dirty="0"/>
                        <a:t>명 이상 </a:t>
                      </a:r>
                      <a:r>
                        <a:rPr lang="ko-KR" altLang="en-US" sz="1600" dirty="0" err="1"/>
                        <a:t>고용시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만 유로 초과 매출 및 매출액 </a:t>
                      </a:r>
                      <a:r>
                        <a:rPr lang="en-US" altLang="ko-KR" sz="1600" dirty="0"/>
                        <a:t>50%</a:t>
                      </a:r>
                      <a:r>
                        <a:rPr lang="ko-KR" altLang="en-US" sz="1600" dirty="0"/>
                        <a:t>고위험산업군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arenBoth"/>
                      </a:pPr>
                      <a:r>
                        <a:rPr lang="en-US" altLang="ko-KR" sz="1600" dirty="0"/>
                        <a:t>500</a:t>
                      </a:r>
                      <a:r>
                        <a:rPr lang="ko-KR" altLang="en-US" sz="1600" dirty="0"/>
                        <a:t>명 이상 </a:t>
                      </a:r>
                      <a:r>
                        <a:rPr lang="ko-KR" altLang="en-US" sz="1600" dirty="0" err="1"/>
                        <a:t>고용시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1.5</a:t>
                      </a:r>
                      <a:r>
                        <a:rPr lang="ko-KR" altLang="en-US" sz="1600" dirty="0"/>
                        <a:t>억 유로 매출 </a:t>
                      </a:r>
                      <a:r>
                        <a:rPr lang="en-US" altLang="ko-KR" sz="1600" dirty="0"/>
                        <a:t>or</a:t>
                      </a:r>
                    </a:p>
                    <a:p>
                      <a:pPr marL="342900" indent="-342900" latinLnBrk="1">
                        <a:buAutoNum type="arabicParenBoth"/>
                      </a:pPr>
                      <a:r>
                        <a:rPr lang="en-US" altLang="ko-KR" sz="1600" dirty="0"/>
                        <a:t>250</a:t>
                      </a:r>
                      <a:r>
                        <a:rPr lang="ko-KR" altLang="en-US" sz="1600" dirty="0"/>
                        <a:t>명 이상 </a:t>
                      </a:r>
                      <a:r>
                        <a:rPr lang="ko-KR" altLang="en-US" sz="1600" dirty="0" err="1"/>
                        <a:t>고용시</a:t>
                      </a:r>
                      <a:r>
                        <a:rPr lang="ko-KR" altLang="en-US" sz="1600" dirty="0"/>
                        <a:t> </a:t>
                      </a:r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만 유로 초과 매출 및 </a:t>
                      </a:r>
                      <a:r>
                        <a:rPr lang="ko-KR" altLang="en-US" sz="1600" b="1" dirty="0">
                          <a:solidFill>
                            <a:srgbClr val="FF0000"/>
                          </a:solidFill>
                        </a:rPr>
                        <a:t>매출액 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</a:rPr>
                        <a:t>2,000</a:t>
                      </a:r>
                      <a:r>
                        <a:rPr lang="ko-KR" altLang="en-US" sz="1600" b="1" dirty="0">
                          <a:solidFill>
                            <a:srgbClr val="FF0000"/>
                          </a:solidFill>
                        </a:rPr>
                        <a:t>만 유로 </a:t>
                      </a:r>
                      <a:r>
                        <a:rPr lang="ko-KR" altLang="en-US" sz="1600" dirty="0"/>
                        <a:t>고위험산업군</a:t>
                      </a:r>
                      <a:endParaRPr lang="ko-KR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9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/>
                        <a:t>범위</a:t>
                      </a:r>
                      <a:r>
                        <a:rPr lang="en-US" altLang="ko-KR" sz="1600" dirty="0"/>
                        <a:t>(EU</a:t>
                      </a:r>
                      <a:r>
                        <a:rPr lang="ko-KR" altLang="en-US" sz="1600" dirty="0"/>
                        <a:t>역외기업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  <a:p>
                      <a:pPr latinLnBrk="1"/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arenBoth"/>
                      </a:pPr>
                      <a:r>
                        <a:rPr lang="en-US" altLang="ko-KR" sz="1600" dirty="0"/>
                        <a:t>EU</a:t>
                      </a:r>
                      <a:r>
                        <a:rPr lang="ko-KR" altLang="en-US" sz="1600" dirty="0"/>
                        <a:t>내 </a:t>
                      </a:r>
                      <a:r>
                        <a:rPr lang="en-US" altLang="ko-KR" sz="1600" dirty="0"/>
                        <a:t>1.5</a:t>
                      </a:r>
                      <a:r>
                        <a:rPr lang="ko-KR" altLang="en-US" sz="1600" dirty="0"/>
                        <a:t>억 유로 매출 </a:t>
                      </a:r>
                      <a:r>
                        <a:rPr lang="en-US" altLang="ko-KR" sz="1600" dirty="0"/>
                        <a:t>or</a:t>
                      </a:r>
                    </a:p>
                    <a:p>
                      <a:pPr marL="342900" indent="-342900" latinLnBrk="1">
                        <a:buAutoNum type="arabicParenBoth"/>
                      </a:pPr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만 유로 초과 매출 및 매출액 </a:t>
                      </a:r>
                      <a:r>
                        <a:rPr lang="en-US" altLang="ko-KR" sz="1600" dirty="0"/>
                        <a:t>50%</a:t>
                      </a:r>
                      <a:r>
                        <a:rPr lang="ko-KR" altLang="en-US" sz="1600" dirty="0"/>
                        <a:t>고위험산업군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latinLnBrk="1">
                        <a:buAutoNum type="arabicParenBoth"/>
                      </a:pPr>
                      <a:r>
                        <a:rPr lang="en-US" altLang="ko-KR" sz="1600" dirty="0"/>
                        <a:t>EU</a:t>
                      </a:r>
                      <a:r>
                        <a:rPr lang="ko-KR" altLang="en-US" sz="1600" dirty="0"/>
                        <a:t>내 </a:t>
                      </a:r>
                      <a:r>
                        <a:rPr lang="en-US" altLang="ko-KR" sz="1600" dirty="0"/>
                        <a:t>1.5</a:t>
                      </a:r>
                      <a:r>
                        <a:rPr lang="ko-KR" altLang="en-US" sz="1600" dirty="0"/>
                        <a:t>억 유로 매출 </a:t>
                      </a:r>
                      <a:r>
                        <a:rPr lang="en-US" altLang="ko-KR" sz="1600" dirty="0"/>
                        <a:t>or</a:t>
                      </a:r>
                    </a:p>
                    <a:p>
                      <a:pPr marL="342900" indent="-342900" latinLnBrk="1">
                        <a:buAutoNum type="arabicParenBoth"/>
                      </a:pPr>
                      <a:r>
                        <a:rPr lang="en-US" altLang="ko-KR" sz="1600" dirty="0"/>
                        <a:t>4,000</a:t>
                      </a:r>
                      <a:r>
                        <a:rPr lang="ko-KR" altLang="en-US" sz="1600" dirty="0"/>
                        <a:t>만 유로 초과 매출 및 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</a:rPr>
                        <a:t>2,000</a:t>
                      </a:r>
                      <a:r>
                        <a:rPr lang="ko-KR" altLang="en-US" sz="1600" b="1" dirty="0">
                          <a:solidFill>
                            <a:srgbClr val="FF0000"/>
                          </a:solidFill>
                        </a:rPr>
                        <a:t>만유로 </a:t>
                      </a:r>
                      <a:r>
                        <a:rPr lang="ko-KR" altLang="en-US" sz="1600" dirty="0"/>
                        <a:t>고위험산업군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6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가치사슬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특별한 규정없이 가치사슬</a:t>
                      </a:r>
                      <a:r>
                        <a:rPr lang="en-US" altLang="ko-KR" sz="1600" dirty="0"/>
                        <a:t>(value chain) </a:t>
                      </a:r>
                      <a:r>
                        <a:rPr lang="ko-KR" altLang="en-US" sz="1600" dirty="0"/>
                        <a:t>용어사용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/>
                        <a:t>가치사슬</a:t>
                      </a:r>
                      <a:r>
                        <a:rPr lang="en-US" altLang="ko-KR" sz="1600" dirty="0"/>
                        <a:t>(value chain) </a:t>
                      </a:r>
                      <a:r>
                        <a:rPr lang="ko-KR" altLang="en-US" sz="1600" dirty="0"/>
                        <a:t>용어대신 </a:t>
                      </a:r>
                      <a:r>
                        <a:rPr lang="ko-KR" altLang="en-US" sz="1600" b="1" dirty="0">
                          <a:solidFill>
                            <a:srgbClr val="FF0000"/>
                          </a:solidFill>
                        </a:rPr>
                        <a:t>기업활동 사실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</a:rPr>
                        <a:t>(chain of activities)</a:t>
                      </a:r>
                      <a:r>
                        <a:rPr lang="ko-KR" altLang="en-US" sz="1600" dirty="0"/>
                        <a:t>로</a:t>
                      </a:r>
                      <a:r>
                        <a:rPr lang="en-US" altLang="ko-KR" sz="1600" dirty="0"/>
                        <a:t> </a:t>
                      </a:r>
                      <a:r>
                        <a:rPr lang="ko-KR" altLang="en-US" sz="1600" dirty="0"/>
                        <a:t>변경하고 구체적인 정의 수립</a:t>
                      </a:r>
                      <a:endParaRPr lang="en-US" altLang="ko-KR" sz="1600" dirty="0"/>
                    </a:p>
                    <a:p>
                      <a:pPr latinLnBrk="1"/>
                      <a:r>
                        <a:rPr lang="ko-KR" altLang="en-US" sz="1600" dirty="0"/>
                        <a:t>실사범위와 관련하여 </a:t>
                      </a:r>
                      <a:r>
                        <a:rPr lang="ko-KR" altLang="en-US" sz="1600" b="1" dirty="0" err="1">
                          <a:solidFill>
                            <a:srgbClr val="FF0000"/>
                          </a:solidFill>
                        </a:rPr>
                        <a:t>다운스트림</a:t>
                      </a:r>
                      <a:r>
                        <a:rPr lang="ko-KR" altLang="en-US" sz="1600" b="1" dirty="0">
                          <a:solidFill>
                            <a:srgbClr val="FF0000"/>
                          </a:solidFill>
                        </a:rPr>
                        <a:t> 부분 축소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98234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8F98528-6A28-5DEF-541C-3A71BC279170}"/>
              </a:ext>
            </a:extLst>
          </p:cNvPr>
          <p:cNvSpPr txBox="1"/>
          <p:nvPr/>
        </p:nvSpPr>
        <p:spPr>
          <a:xfrm>
            <a:off x="686128" y="115595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2022</a:t>
            </a:r>
            <a:r>
              <a:rPr lang="ko-KR" altLang="en-US" sz="2000" b="1" dirty="0">
                <a:solidFill>
                  <a:srgbClr val="1F3B73"/>
                </a:solidFill>
              </a:rPr>
              <a:t>년말 변경된 공급망 </a:t>
            </a:r>
            <a:r>
              <a:rPr lang="ko-KR" altLang="en-US" sz="2000" b="1" dirty="0" err="1">
                <a:solidFill>
                  <a:srgbClr val="1F3B73"/>
                </a:solidFill>
              </a:rPr>
              <a:t>실사법</a:t>
            </a:r>
            <a:endParaRPr lang="en-US" altLang="ko-KR" sz="2000" b="1" dirty="0">
              <a:solidFill>
                <a:srgbClr val="1F3B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36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942837" cy="721519"/>
            <a:chOff x="404018" y="230978"/>
            <a:chExt cx="2942837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23871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개요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02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en-US" altLang="ko-KR" sz="2000" b="1" dirty="0">
                <a:solidFill>
                  <a:srgbClr val="1F3B73"/>
                </a:solidFill>
              </a:rPr>
              <a:t>Scope 3 </a:t>
            </a:r>
            <a:r>
              <a:rPr lang="ko-KR" altLang="en-US" sz="2000" b="1" dirty="0">
                <a:solidFill>
                  <a:srgbClr val="1F3B73"/>
                </a:solidFill>
              </a:rPr>
              <a:t>정의 및 카테고리</a:t>
            </a:r>
            <a:endParaRPr lang="en-US" altLang="ko-KR" sz="2000" b="1" dirty="0">
              <a:solidFill>
                <a:srgbClr val="1F3B73"/>
              </a:solidFill>
            </a:endParaRPr>
          </a:p>
        </p:txBody>
      </p:sp>
      <p:pic>
        <p:nvPicPr>
          <p:cNvPr id="5" name="내용 개체 틀 6">
            <a:extLst>
              <a:ext uri="{FF2B5EF4-FFF2-40B4-BE49-F238E27FC236}">
                <a16:creationId xmlns:a16="http://schemas.microsoft.com/office/drawing/2014/main" id="{FC6A96E9-3214-DCDD-DE57-878E868E05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8"/>
          <a:stretch/>
        </p:blipFill>
        <p:spPr>
          <a:xfrm>
            <a:off x="2667748" y="1556767"/>
            <a:ext cx="7764036" cy="481888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1D8A4E4-CC00-8F60-19F9-8565FBB38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88" y="1512255"/>
            <a:ext cx="2005360" cy="484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56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6554403" cy="721519"/>
            <a:chOff x="404018" y="230978"/>
            <a:chExt cx="6554403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59987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공급망 실사법과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도입 목적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41233" y="2578648"/>
            <a:ext cx="5134708" cy="37342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5881094" y="2571275"/>
            <a:ext cx="5134708" cy="37416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836" y="2867863"/>
            <a:ext cx="1345500" cy="82880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335" y="3784996"/>
            <a:ext cx="762450" cy="1153600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251" y="3784996"/>
            <a:ext cx="762450" cy="115360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480" y="3784996"/>
            <a:ext cx="762450" cy="1153600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506" y="3784996"/>
            <a:ext cx="762450" cy="1153600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739" y="3784996"/>
            <a:ext cx="762450" cy="115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69359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841949" y="4818855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2706484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638920" y="4826703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460532" y="4825846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981627" y="5514160"/>
            <a:ext cx="2478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Scope 1, 2 : 500t</a:t>
            </a:r>
          </a:p>
          <a:p>
            <a:r>
              <a:rPr lang="en-US" altLang="ko-KR" sz="2000" b="1" dirty="0"/>
              <a:t>Scope 3    :     0t</a:t>
            </a: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160" y="2791464"/>
            <a:ext cx="762450" cy="115360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076" y="2791464"/>
            <a:ext cx="762450" cy="1153600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8305" y="2791464"/>
            <a:ext cx="762450" cy="1153600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3331" y="2791464"/>
            <a:ext cx="762450" cy="1153600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564" y="2791464"/>
            <a:ext cx="762450" cy="1153600"/>
          </a:xfrm>
          <a:prstGeom prst="rect">
            <a:avLst/>
          </a:prstGeom>
        </p:spPr>
      </p:pic>
      <p:sp>
        <p:nvSpPr>
          <p:cNvPr id="43" name="왼쪽 중괄호 42"/>
          <p:cNvSpPr/>
          <p:nvPr/>
        </p:nvSpPr>
        <p:spPr>
          <a:xfrm rot="16200000">
            <a:off x="8323392" y="2323180"/>
            <a:ext cx="236127" cy="424854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6317184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189774" y="3825323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8054309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8986745" y="3833171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9808357" y="3832314"/>
            <a:ext cx="67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100t</a:t>
            </a:r>
            <a:endParaRPr lang="ko-KR" altLang="en-US" dirty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726268" y="2691747"/>
            <a:ext cx="4661359" cy="249644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모서리가 둥근 직사각형 49"/>
          <p:cNvSpPr/>
          <p:nvPr/>
        </p:nvSpPr>
        <p:spPr>
          <a:xfrm>
            <a:off x="6269159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모서리가 둥근 직사각형 50"/>
          <p:cNvSpPr/>
          <p:nvPr/>
        </p:nvSpPr>
        <p:spPr>
          <a:xfrm>
            <a:off x="7169865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모서리가 둥근 직사각형 51"/>
          <p:cNvSpPr/>
          <p:nvPr/>
        </p:nvSpPr>
        <p:spPr>
          <a:xfrm>
            <a:off x="8069047" y="271958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모서리가 둥근 직사각형 52"/>
          <p:cNvSpPr/>
          <p:nvPr/>
        </p:nvSpPr>
        <p:spPr>
          <a:xfrm>
            <a:off x="8955558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모서리가 둥근 직사각형 53"/>
          <p:cNvSpPr/>
          <p:nvPr/>
        </p:nvSpPr>
        <p:spPr>
          <a:xfrm>
            <a:off x="9820584" y="2719205"/>
            <a:ext cx="760927" cy="1529828"/>
          </a:xfrm>
          <a:prstGeom prst="roundRect">
            <a:avLst/>
          </a:prstGeom>
          <a:noFill/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그림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8705" y="4693256"/>
            <a:ext cx="1345500" cy="82880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7341679" y="5534482"/>
            <a:ext cx="2478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Scope 1, 2 :    0t</a:t>
            </a:r>
          </a:p>
          <a:p>
            <a:r>
              <a:rPr lang="en-US" altLang="ko-KR" sz="2000" b="1" dirty="0"/>
              <a:t>Scope 3    :  500t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889922" cy="1350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왜 공급망 실사법과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요구하는가</a:t>
            </a:r>
            <a:r>
              <a:rPr lang="en-US" altLang="ko-KR" sz="2000" b="1" dirty="0">
                <a:solidFill>
                  <a:srgbClr val="1F3B73"/>
                </a:solidFill>
              </a:rPr>
              <a:t>?</a:t>
            </a:r>
            <a:endParaRPr lang="ko-KR" altLang="en-US" sz="2000" b="1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 err="1">
                <a:solidFill>
                  <a:srgbClr val="1F3B73"/>
                </a:solidFill>
              </a:rPr>
              <a:t>그린워싱을</a:t>
            </a:r>
            <a:r>
              <a:rPr lang="ko-KR" altLang="en-US" sz="2000" dirty="0">
                <a:solidFill>
                  <a:srgbClr val="1F3B73"/>
                </a:solidFill>
              </a:rPr>
              <a:t> 방지하기 위해서는 필수</a:t>
            </a:r>
            <a:endParaRPr lang="en-US" altLang="ko-KR" sz="2000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1F3B73"/>
                </a:solidFill>
              </a:rPr>
              <a:t>제품 생산에 동일한 활동을 하여도 보고범위</a:t>
            </a:r>
            <a:r>
              <a:rPr lang="en-US" altLang="ko-KR" sz="2000" dirty="0">
                <a:solidFill>
                  <a:srgbClr val="1F3B73"/>
                </a:solidFill>
              </a:rPr>
              <a:t>(reporting entity)</a:t>
            </a:r>
            <a:r>
              <a:rPr lang="ko-KR" altLang="en-US" sz="2000" dirty="0">
                <a:solidFill>
                  <a:srgbClr val="1F3B73"/>
                </a:solidFill>
              </a:rPr>
              <a:t>에 따라 결과가 달라짐</a:t>
            </a:r>
            <a:endParaRPr lang="en-US" altLang="ko-KR" sz="2000" dirty="0">
              <a:solidFill>
                <a:srgbClr val="1F3B73"/>
              </a:solidFill>
            </a:endParaRPr>
          </a:p>
          <a:p>
            <a:pPr marL="800100" lvl="1" indent="-3429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rgbClr val="1F3B73"/>
                </a:solidFill>
              </a:rPr>
              <a:t>만약</a:t>
            </a:r>
            <a:r>
              <a:rPr lang="en-US" altLang="ko-KR" sz="2000" dirty="0">
                <a:solidFill>
                  <a:srgbClr val="1F3B73"/>
                </a:solidFill>
              </a:rPr>
              <a:t>, </a:t>
            </a:r>
            <a:r>
              <a:rPr lang="ko-KR" altLang="en-US" sz="2000" dirty="0">
                <a:solidFill>
                  <a:srgbClr val="1F3B73"/>
                </a:solidFill>
              </a:rPr>
              <a:t>공급망 실사법과</a:t>
            </a:r>
            <a:r>
              <a:rPr lang="en-US" altLang="ko-KR" sz="2000" dirty="0">
                <a:solidFill>
                  <a:srgbClr val="1F3B73"/>
                </a:solidFill>
              </a:rPr>
              <a:t> Scope 3</a:t>
            </a:r>
            <a:r>
              <a:rPr lang="ko-KR" altLang="en-US" sz="2000" dirty="0">
                <a:solidFill>
                  <a:srgbClr val="1F3B73"/>
                </a:solidFill>
              </a:rPr>
              <a:t>를 하지 않으면</a:t>
            </a:r>
            <a:r>
              <a:rPr lang="en-US" altLang="ko-KR" sz="2000" dirty="0">
                <a:solidFill>
                  <a:srgbClr val="1F3B73"/>
                </a:solidFill>
              </a:rPr>
              <a:t>, </a:t>
            </a:r>
            <a:r>
              <a:rPr lang="ko-KR" altLang="en-US" sz="2000" b="1" dirty="0">
                <a:solidFill>
                  <a:srgbClr val="FF0000"/>
                </a:solidFill>
              </a:rPr>
              <a:t>하청 및 관계사에게 부정적 활동 전가</a:t>
            </a:r>
            <a:endParaRPr lang="ko-KR" altLang="en-US" sz="2400" b="1" dirty="0">
              <a:solidFill>
                <a:srgbClr val="FF0000"/>
              </a:solidFill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7689811" y="4700980"/>
            <a:ext cx="1489359" cy="833501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955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7758258" cy="721519"/>
            <a:chOff x="404018" y="230978"/>
            <a:chExt cx="7758258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72026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686128" y="1826410"/>
          <a:ext cx="10300977" cy="2124090"/>
        </p:xfrm>
        <a:graphic>
          <a:graphicData uri="http://schemas.openxmlformats.org/drawingml/2006/table">
            <a:tbl>
              <a:tblPr/>
              <a:tblGrid>
                <a:gridCol w="1895403">
                  <a:extLst>
                    <a:ext uri="{9D8B030D-6E8A-4147-A177-3AD203B41FA5}">
                      <a16:colId xmlns:a16="http://schemas.microsoft.com/office/drawing/2014/main" val="1240526658"/>
                    </a:ext>
                  </a:extLst>
                </a:gridCol>
                <a:gridCol w="1964066">
                  <a:extLst>
                    <a:ext uri="{9D8B030D-6E8A-4147-A177-3AD203B41FA5}">
                      <a16:colId xmlns:a16="http://schemas.microsoft.com/office/drawing/2014/main" val="4165476605"/>
                    </a:ext>
                  </a:extLst>
                </a:gridCol>
                <a:gridCol w="1964066">
                  <a:extLst>
                    <a:ext uri="{9D8B030D-6E8A-4147-A177-3AD203B41FA5}">
                      <a16:colId xmlns:a16="http://schemas.microsoft.com/office/drawing/2014/main" val="3950175102"/>
                    </a:ext>
                  </a:extLst>
                </a:gridCol>
                <a:gridCol w="2376048">
                  <a:extLst>
                    <a:ext uri="{9D8B030D-6E8A-4147-A177-3AD203B41FA5}">
                      <a16:colId xmlns:a16="http://schemas.microsoft.com/office/drawing/2014/main" val="704100353"/>
                    </a:ext>
                  </a:extLst>
                </a:gridCol>
                <a:gridCol w="2101394">
                  <a:extLst>
                    <a:ext uri="{9D8B030D-6E8A-4147-A177-3AD203B41FA5}">
                      <a16:colId xmlns:a16="http://schemas.microsoft.com/office/drawing/2014/main" val="1052205137"/>
                    </a:ext>
                  </a:extLst>
                </a:gridCol>
              </a:tblGrid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구분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TCFD </a:t>
                      </a:r>
                      <a:endParaRPr lang="en-US" sz="1400" kern="0" spc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IFRS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기준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IFRS S2)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EU CSRD 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(EFRAG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의 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ESRS)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미국 </a:t>
                      </a:r>
                      <a:r>
                        <a:rPr lang="en-US" altLang="ko-KR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SEC </a:t>
                      </a: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기후 관련 공시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641735"/>
                  </a:ext>
                </a:extLst>
              </a:tr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1&amp;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4751173"/>
                  </a:ext>
                </a:extLst>
              </a:tr>
              <a:tr h="7080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Scope 3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조건부 요구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 요구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필수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조건부 요구</a:t>
                      </a:r>
                      <a:endParaRPr lang="en-US" altLang="ko-KR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  <a:ea typeface="휴먼명조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소규모기업은 면제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041836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402A0DD5-C117-696D-F185-5C70240D1AB5}"/>
              </a:ext>
            </a:extLst>
          </p:cNvPr>
          <p:cNvSpPr txBox="1"/>
          <p:nvPr/>
        </p:nvSpPr>
        <p:spPr>
          <a:xfrm>
            <a:off x="686128" y="1155954"/>
            <a:ext cx="10515600" cy="3886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ko-KR" altLang="en-US" sz="2000" b="1" dirty="0">
                <a:solidFill>
                  <a:srgbClr val="1F3B73"/>
                </a:solidFill>
              </a:rPr>
              <a:t>다수의 글로벌 기준에서도 </a:t>
            </a:r>
            <a:r>
              <a:rPr lang="en-US" altLang="ko-KR" sz="2000" b="1" dirty="0">
                <a:solidFill>
                  <a:srgbClr val="1F3B73"/>
                </a:solidFill>
              </a:rPr>
              <a:t>Scope 3</a:t>
            </a:r>
            <a:r>
              <a:rPr lang="ko-KR" altLang="en-US" sz="2000" b="1" dirty="0">
                <a:solidFill>
                  <a:srgbClr val="1F3B73"/>
                </a:solidFill>
              </a:rPr>
              <a:t>를 요구</a:t>
            </a:r>
          </a:p>
        </p:txBody>
      </p:sp>
    </p:spTree>
    <p:extLst>
      <p:ext uri="{BB962C8B-B14F-4D97-AF65-F5344CB8AC3E}">
        <p14:creationId xmlns:p14="http://schemas.microsoft.com/office/powerpoint/2010/main" val="2981981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968525" cy="721519"/>
            <a:chOff x="404018" y="230978"/>
            <a:chExt cx="8968525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4128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-CSRD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1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32" y="973644"/>
            <a:ext cx="4149371" cy="202423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9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233" y="2997878"/>
            <a:ext cx="4149371" cy="200481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233" y="5022319"/>
            <a:ext cx="4149372" cy="166433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직사각형 1"/>
          <p:cNvSpPr/>
          <p:nvPr/>
        </p:nvSpPr>
        <p:spPr>
          <a:xfrm>
            <a:off x="5114276" y="1016256"/>
            <a:ext cx="6096000" cy="53219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 fontAlgn="base">
              <a:lnSpc>
                <a:spcPct val="16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ESRS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최종안에서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와 관련된 부분은 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Disclosure Requirement E1-6 – Gross Scopes 1, 2, 3 and Total GHG emissions”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문단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41~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문단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52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임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342900" lvl="0" indent="-342900" algn="just" fontAlgn="base">
              <a:lnSpc>
                <a:spcPct val="16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ESRS E1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에서는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GHG protocol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을 기반으로 하여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공시기준을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제시하고 있을 뿐이며 구체적인 측정방법 등은 전적으로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GHG protocol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에 의존하고 있음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342900" lvl="0" indent="-34290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온실가스 배출량은 온실가스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(CO</a:t>
            </a:r>
            <a:r>
              <a:rPr lang="en-US" altLang="ko-KR" sz="1400" kern="0" baseline="-25000" dirty="0">
                <a:solidFill>
                  <a:srgbClr val="000000"/>
                </a:solidFill>
                <a:latin typeface="휴먼명조"/>
                <a:ea typeface="휴먼명조"/>
              </a:rPr>
              <a:t>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equivalent)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으로 환산해서 공시해야 함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342900" lvl="0" indent="-34290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1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과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뿐만 아니라 ‘가치사슬에서 발생하는 온실가스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(Scope 3)’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을 측정하고 공시하도록 요구하고 있음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 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는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전환위험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관점에서 매우 중요한 요소로 인식하고 있기 때문임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342900" lvl="0" indent="-34290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배출할 때는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en-US" altLang="ko-KR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i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업스트림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(upstream purchasing), (ii)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다운스트림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(downstream sold products), (iii)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상품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제품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운송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(goods transportation), (iv)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출장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(travel)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및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(v)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금융투자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(financial investments)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공시하도록 요구함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1855128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660749" cy="721519"/>
            <a:chOff x="404018" y="230978"/>
            <a:chExt cx="8660749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1051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-SEC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pic>
        <p:nvPicPr>
          <p:cNvPr id="16" name="Picture 7"/>
          <p:cNvPicPr>
            <a:picLocks noChangeAspect="1"/>
          </p:cNvPicPr>
          <p:nvPr/>
        </p:nvPicPr>
        <p:blipFill rotWithShape="1">
          <a:blip r:embed="rId3"/>
          <a:srcRect l="25249"/>
          <a:stretch/>
        </p:blipFill>
        <p:spPr>
          <a:xfrm>
            <a:off x="404018" y="1196990"/>
            <a:ext cx="6608506" cy="524130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7" name="모서리가 둥근 직사각형 16"/>
          <p:cNvSpPr/>
          <p:nvPr/>
        </p:nvSpPr>
        <p:spPr>
          <a:xfrm>
            <a:off x="460809" y="3868615"/>
            <a:ext cx="2124130" cy="191672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7012524" y="1204531"/>
          <a:ext cx="5000934" cy="1759009"/>
        </p:xfrm>
        <a:graphic>
          <a:graphicData uri="http://schemas.openxmlformats.org/drawingml/2006/table">
            <a:tbl>
              <a:tblPr/>
              <a:tblGrid>
                <a:gridCol w="2460566">
                  <a:extLst>
                    <a:ext uri="{9D8B030D-6E8A-4147-A177-3AD203B41FA5}">
                      <a16:colId xmlns:a16="http://schemas.microsoft.com/office/drawing/2014/main" val="1340251315"/>
                    </a:ext>
                  </a:extLst>
                </a:gridCol>
                <a:gridCol w="1270184">
                  <a:extLst>
                    <a:ext uri="{9D8B030D-6E8A-4147-A177-3AD203B41FA5}">
                      <a16:colId xmlns:a16="http://schemas.microsoft.com/office/drawing/2014/main" val="4051492453"/>
                    </a:ext>
                  </a:extLst>
                </a:gridCol>
                <a:gridCol w="1270184">
                  <a:extLst>
                    <a:ext uri="{9D8B030D-6E8A-4147-A177-3AD203B41FA5}">
                      <a16:colId xmlns:a16="http://schemas.microsoft.com/office/drawing/2014/main" val="3652755630"/>
                    </a:ext>
                  </a:extLst>
                </a:gridCol>
              </a:tblGrid>
              <a:tr h="262611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유형</a:t>
                      </a:r>
                      <a:endParaRPr lang="ko-KR" altLang="en-US" sz="105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공시 의무화 시기</a:t>
                      </a:r>
                      <a:endParaRPr lang="ko-KR" altLang="en-US" sz="105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238436"/>
                  </a:ext>
                </a:extLst>
              </a:tr>
              <a:tr h="26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Scope 1, 2</a:t>
                      </a:r>
                      <a:endParaRPr lang="en-US" sz="1050" kern="0" spc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Scope 3</a:t>
                      </a:r>
                      <a:endParaRPr lang="en-US" sz="1050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961131"/>
                  </a:ext>
                </a:extLst>
              </a:tr>
              <a:tr h="2626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상장대기업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Large Accelerated Filer)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3205310"/>
                  </a:ext>
                </a:extLst>
              </a:tr>
              <a:tr h="4855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상장중기업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Accelerated Filer)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과 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상장소기업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Non-Accelerated Filer)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600955"/>
                  </a:ext>
                </a:extLst>
              </a:tr>
              <a:tr h="4855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소규모보고기업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Smaller Reporting Companies, SRC)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면제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7766659"/>
                  </a:ext>
                </a:extLst>
              </a:tr>
            </a:tbl>
          </a:graphicData>
        </a:graphic>
      </p:graphicFrame>
      <p:sp>
        <p:nvSpPr>
          <p:cNvPr id="6" name="직사각형 5"/>
          <p:cNvSpPr/>
          <p:nvPr/>
        </p:nvSpPr>
        <p:spPr>
          <a:xfrm>
            <a:off x="6934200" y="3006717"/>
            <a:ext cx="5079258" cy="305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6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SEC Proposed rule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공시에 대해 특이한 점은 모든 기업이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배출해야 하는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ESRS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와 달리 ‘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가 중요하거나 기업이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배출량을 포함하는 온실가스배출량 감축 목표 또는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세부목표를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갖는 경우에 공시하도록 하여 어느 정도 기업의 재량권이 허용된다는 점임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285750" lvl="0" indent="-2857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나아가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측정오류가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있을 수 있어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GHG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　배출량 공시는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(safe harbor)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이 적용됨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이는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가 조금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불안전해도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공시가 확대될 수 있도록 하는 조치임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2048810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9F7B6D28-3F37-4940-F8FE-DD00CB4960F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지표 및 목표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문단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21)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44520" y="1486820"/>
            <a:ext cx="10949782" cy="4661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21)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다음과 같은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산업전반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지표 범주와 관련되는 정보를 공시한다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⑴ 온실가스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—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다음 사항을 공시한다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㈎ 다음과 같이 분류하여 온실가스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protocol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 기준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(Greenhouse Gas protocol Corporate Standard)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에 따라 측정한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보고기간에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발생한 온실가스 절대 총 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단위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CO</a:t>
            </a:r>
            <a:r>
              <a:rPr lang="en-US" altLang="ko-KR" sz="1400" kern="0" baseline="-25000" dirty="0">
                <a:solidFill>
                  <a:srgbClr val="000000"/>
                </a:solidFill>
                <a:latin typeface="휴먼명조"/>
                <a:ea typeface="휴먼명조"/>
              </a:rPr>
              <a:t>2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_eq):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①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1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;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②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2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;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③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㈓ 문단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21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⑴㈎③에 따라 공시한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배출량의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① 기업은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업스트림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(upstream)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및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다운스트림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(downstream)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배출량을 포함한다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② 기업은 일반목적재무보고 이용자가 보고된 배출량에 어떤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배출량이 포함되고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제외되었는지를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 이해할 수 있도록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포함된 범주를 공시한다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③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Scope 3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배출량 측정에 </a:t>
            </a:r>
            <a:r>
              <a:rPr lang="ko-KR" altLang="en-US" sz="1400" b="1" kern="0" dirty="0" err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보고기업의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 가치사슬 내 기업들이 제공한 정보가 포함되어 있는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기업은 그 측정 근거를 설명한다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algn="just" fontAlgn="base">
              <a:lnSpc>
                <a:spcPct val="150000"/>
              </a:lnSpc>
            </a:pP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④ 기업이 문단 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21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⑴㈓ ③의 온실가스 배출량을 제외하는 경우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,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기업은 이를 생략하는 이유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(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예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: 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충실한 측정치를 얻을 수 없기 때문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)</a:t>
            </a:r>
            <a:r>
              <a:rPr lang="ko-KR" altLang="en-US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를 기술한다</a:t>
            </a:r>
            <a:r>
              <a:rPr lang="en-US" altLang="ko-KR" sz="1400" b="1" kern="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휴먼명조"/>
                <a:ea typeface="휴먼명조"/>
              </a:rPr>
              <a:t>.</a:t>
            </a:r>
            <a:endParaRPr lang="ko-KR" altLang="en-US" sz="11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2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국내 정책당국 의견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(2022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7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월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44520" y="1588102"/>
            <a:ext cx="11047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i="1" dirty="0"/>
              <a:t>질의: 중요성에 따라, 모든 기업이 공시해야 하는 </a:t>
            </a:r>
            <a:r>
              <a:rPr lang="ko-KR" altLang="en-US" b="1" i="1" dirty="0" err="1"/>
              <a:t>산업전반</a:t>
            </a:r>
            <a:r>
              <a:rPr lang="ko-KR" altLang="en-US" b="1" i="1" dirty="0"/>
              <a:t> 지표 범주로서 </a:t>
            </a:r>
            <a:r>
              <a:rPr lang="ko-KR" altLang="en-US" b="1" i="1" dirty="0" err="1"/>
              <a:t>Scope</a:t>
            </a:r>
            <a:r>
              <a:rPr lang="ko-KR" altLang="en-US" b="1" i="1" dirty="0"/>
              <a:t> 3 절대 총 배출량을 포함하는 제안에 동의하는가? 만약 그렇지 않다면, 무엇을 제안하며 그 이유는 무엇인가?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04018" y="2481364"/>
            <a:ext cx="11087528" cy="3073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ko-KR" altLang="en-US" kern="0" dirty="0">
                <a:solidFill>
                  <a:srgbClr val="000000"/>
                </a:solidFill>
                <a:latin typeface="휴먼명조"/>
                <a:ea typeface="휴먼명조"/>
              </a:rPr>
              <a:t> </a:t>
            </a:r>
            <a:r>
              <a:rPr lang="ko-KR" altLang="en-US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산업기반 요구사항에서 해당 정보가 중요한 산업에만 요구하는 것을 제안</a:t>
            </a:r>
            <a:endParaRPr lang="ko-KR" altLang="en-US" sz="1200" b="1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598170" lvl="1" indent="-140970" algn="just" fontAlgn="base">
              <a:lnSpc>
                <a:spcPct val="18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- IFRS S2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의 부록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B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산업기반 요구사항에서 금융부문에는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에해당하는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금융배출량의 공시를 요구하고 있는데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이를 다른 산업에도 확대 적용 가능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탄소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고배출군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산업을 지정하여 해당 산업 內 기업에 대하여만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까지 공개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1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indent="-285750" algn="just" fontAlgn="base">
              <a:lnSpc>
                <a:spcPct val="180000"/>
              </a:lnSpc>
              <a:buFont typeface="Arial" panose="020B0604020202020204" pitchFamily="34" charset="0"/>
              <a:buChar char="•"/>
            </a:pP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 기업마다 가치사슬의 범위가 상이하여 공시되는 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Scope 3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에 대한 정보가 달라질 수 있고 이는 기업간 비교가능성을 저하시키므로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en-US" altLang="ko-KR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600" b="1" kern="0" dirty="0">
                <a:solidFill>
                  <a:srgbClr val="000000"/>
                </a:solidFill>
                <a:latin typeface="휴먼명조"/>
                <a:ea typeface="휴먼명조"/>
              </a:rPr>
              <a:t>배출량에 포함되는 대상을 좀 더 구체적으로 제시할 필요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(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예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600" kern="0" dirty="0">
                <a:solidFill>
                  <a:srgbClr val="000000"/>
                </a:solidFill>
                <a:latin typeface="휴먼명조"/>
                <a:ea typeface="휴먼명조"/>
              </a:rPr>
              <a:t>특정 규모 이상의 주요 </a:t>
            </a:r>
            <a:r>
              <a:rPr lang="ko-KR" altLang="en-US" sz="16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공급망</a:t>
            </a:r>
            <a:r>
              <a:rPr lang="en-US" altLang="ko-KR" sz="16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200" kern="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615950" lvl="1" indent="-158750" algn="just" fontAlgn="base">
              <a:lnSpc>
                <a:spcPct val="180000"/>
              </a:lnSpc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-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특히 중소기업의 경우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탄소중립에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대한 인식이 부족한 상황이므로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포함 공시 범위에서 제외하는 방안 또한 고려할 필요 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04018" y="2426324"/>
            <a:ext cx="11103816" cy="30730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14" name="직사각형 13"/>
          <p:cNvSpPr/>
          <p:nvPr/>
        </p:nvSpPr>
        <p:spPr>
          <a:xfrm>
            <a:off x="3836292" y="5510738"/>
            <a:ext cx="7951690" cy="422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fontAlgn="base" latinLnBrk="0">
              <a:lnSpc>
                <a:spcPct val="180000"/>
              </a:lnSpc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출처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금융위원회와 한국회계기준원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IFRS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지속가능성 공시기준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최종 검토의견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(2022)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1203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ISSB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현재 상황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(2023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년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2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월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16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일 몬트리올 회의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70727" y="1566530"/>
            <a:ext cx="10883073" cy="4467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공시에는 데이터 가용성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(the data availability)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과 데이터 품질 문제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(data quality challenges)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가 존재하지만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정보 공시가 기업의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사업모형의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지속가능성을 이해하는데 매우 중요한 요소이므로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배출량 정보의 공시 요구를 유지</a:t>
            </a:r>
            <a:endParaRPr lang="ko-KR" altLang="en-US" sz="1400" kern="0" dirty="0">
              <a:solidFill>
                <a:srgbClr val="FF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IFRS S2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시행 후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일정기간 면제기간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을 적용하기로 함 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작성자와 가치사슬 내 하나 이상 기업의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보고주기가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다른 경우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기업은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정보의 추정 및 공시를 위한 과도한 비용 또는 노력없이 가장 최근의 데이터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(the most recent data)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이용하여 공시하도록 완화함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ko-KR" altLang="en-US" sz="1400" kern="0" dirty="0" err="1">
                <a:solidFill>
                  <a:srgbClr val="FF0000"/>
                </a:solidFill>
                <a:latin typeface="휴먼명조"/>
                <a:ea typeface="휴먼명조"/>
              </a:rPr>
              <a:t>회피조항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(safe harbor)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도입을 지지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함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.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다만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①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도입 여부는 각국의 규제기관이 결정할 사안이므로 이를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공개초안에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반영해야 하며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,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② </a:t>
            </a:r>
            <a:r>
              <a:rPr lang="ko-KR" altLang="en-US" sz="1400" kern="0" dirty="0" err="1">
                <a:solidFill>
                  <a:srgbClr val="000000"/>
                </a:solidFill>
                <a:latin typeface="휴먼명조"/>
                <a:ea typeface="휴먼명조"/>
              </a:rPr>
              <a:t>회피조항이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 투자자들의 소송 권리를 박탈해서는 안 된다는 점을 고려해야 한다는 의견을 제시함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배출량 산정과 관련된 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framework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를 제공할 예정임</a:t>
            </a:r>
            <a:endParaRPr lang="ko-KR" altLang="en-US" sz="1400" kern="0" dirty="0">
              <a:solidFill>
                <a:srgbClr val="000000"/>
              </a:solidFill>
              <a:latin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000000"/>
                </a:solidFill>
                <a:latin typeface="휴먼명조"/>
                <a:ea typeface="휴먼명조"/>
              </a:rPr>
              <a:t>공시를 위한 역량 구축 노력을 진행하기로 함</a:t>
            </a:r>
            <a:endParaRPr lang="en-US" altLang="ko-KR" sz="1400" kern="0" dirty="0">
              <a:solidFill>
                <a:srgbClr val="000000"/>
              </a:solidFill>
              <a:latin typeface="휴먼명조"/>
              <a:ea typeface="휴먼명조"/>
            </a:endParaRPr>
          </a:p>
          <a:p>
            <a:pPr marL="171450" lvl="0" indent="-171450" algn="just" fontAlgn="base">
              <a:lnSpc>
                <a:spcPct val="16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GHG protocol ‘GHG protocol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기업 가치사슬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(Scope 3)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회계 및 </a:t>
            </a:r>
            <a:r>
              <a:rPr lang="ko-KR" altLang="en-US" sz="1400" kern="0" dirty="0" err="1">
                <a:solidFill>
                  <a:srgbClr val="FF0000"/>
                </a:solidFill>
                <a:latin typeface="휴먼명조"/>
                <a:ea typeface="휴먼명조"/>
              </a:rPr>
              <a:t>보고기준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(GHG Protocol Corporate Value Chain (Scope 3) Accounting and Reporting Standard)(2011)’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에 기술된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15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개의 </a:t>
            </a:r>
            <a:r>
              <a:rPr lang="en-US" altLang="ko-KR" sz="1400" kern="0" dirty="0">
                <a:solidFill>
                  <a:srgbClr val="FF0000"/>
                </a:solidFill>
                <a:latin typeface="휴먼명조"/>
                <a:ea typeface="휴먼명조"/>
              </a:rPr>
              <a:t>Scope 3 </a:t>
            </a:r>
            <a:r>
              <a:rPr lang="ko-KR" altLang="en-US" sz="1400" kern="0" dirty="0">
                <a:solidFill>
                  <a:srgbClr val="FF0000"/>
                </a:solidFill>
                <a:latin typeface="휴먼명조"/>
                <a:ea typeface="휴먼명조"/>
              </a:rPr>
              <a:t>배출량 카테고리가 모두 포함되는 것으로 확인함</a:t>
            </a:r>
            <a:endParaRPr lang="ko-KR" altLang="en-US" sz="1400" kern="0" dirty="0">
              <a:solidFill>
                <a:srgbClr val="FF0000"/>
              </a:solidFill>
              <a:latin typeface="휴먼명조"/>
            </a:endParaRPr>
          </a:p>
        </p:txBody>
      </p:sp>
    </p:spTree>
    <p:extLst>
      <p:ext uri="{BB962C8B-B14F-4D97-AF65-F5344CB8AC3E}">
        <p14:creationId xmlns:p14="http://schemas.microsoft.com/office/powerpoint/2010/main" val="567378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공시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D257D75-E5E4-F146-7F31-C22C5298EC2D}"/>
              </a:ext>
            </a:extLst>
          </p:cNvPr>
          <p:cNvSpPr/>
          <p:nvPr/>
        </p:nvSpPr>
        <p:spPr>
          <a:xfrm>
            <a:off x="5353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DD2B5A-DA17-30CD-FCAF-90B4146005D7}"/>
              </a:ext>
            </a:extLst>
          </p:cNvPr>
          <p:cNvSpPr/>
          <p:nvPr/>
        </p:nvSpPr>
        <p:spPr>
          <a:xfrm>
            <a:off x="41040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697E9C0-0D05-A1E8-81AA-9F59149433A6}"/>
              </a:ext>
            </a:extLst>
          </p:cNvPr>
          <p:cNvSpPr/>
          <p:nvPr/>
        </p:nvSpPr>
        <p:spPr>
          <a:xfrm>
            <a:off x="7755333" y="2298439"/>
            <a:ext cx="3198417" cy="3818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D856762-DDC7-07A7-EEC0-41EE5F4EAE49}"/>
              </a:ext>
            </a:extLst>
          </p:cNvPr>
          <p:cNvSpPr/>
          <p:nvPr/>
        </p:nvSpPr>
        <p:spPr>
          <a:xfrm>
            <a:off x="5353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46C46EC-97D7-660E-B2AC-EA3BD55FE892}"/>
              </a:ext>
            </a:extLst>
          </p:cNvPr>
          <p:cNvSpPr/>
          <p:nvPr/>
        </p:nvSpPr>
        <p:spPr>
          <a:xfrm>
            <a:off x="41040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4103D2B-C5FC-1CAD-A4E5-D36B96405CAA}"/>
              </a:ext>
            </a:extLst>
          </p:cNvPr>
          <p:cNvSpPr/>
          <p:nvPr/>
        </p:nvSpPr>
        <p:spPr>
          <a:xfrm>
            <a:off x="775533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D657C4-6E94-BA2A-7124-709FE3F44F33}"/>
              </a:ext>
            </a:extLst>
          </p:cNvPr>
          <p:cNvSpPr txBox="1"/>
          <p:nvPr/>
        </p:nvSpPr>
        <p:spPr>
          <a:xfrm>
            <a:off x="535383" y="172188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데이터 가용성 품질 우려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C49A02-DA6B-B0B4-9008-5EDE155B343A}"/>
              </a:ext>
            </a:extLst>
          </p:cNvPr>
          <p:cNvSpPr txBox="1"/>
          <p:nvPr/>
        </p:nvSpPr>
        <p:spPr>
          <a:xfrm>
            <a:off x="4567632" y="171547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내부 분석 및 검토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4A7D2E-6691-58A4-1F52-FDA615B52FFB}"/>
              </a:ext>
            </a:extLst>
          </p:cNvPr>
          <p:cNvSpPr txBox="1"/>
          <p:nvPr/>
        </p:nvSpPr>
        <p:spPr>
          <a:xfrm>
            <a:off x="8295081" y="1721882"/>
            <a:ext cx="2118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ISSB</a:t>
            </a:r>
            <a:r>
              <a:rPr lang="ko-KR" altLang="en-US" sz="2000" b="1" dirty="0"/>
              <a:t> 논의 결과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B968A3-D1BE-A68E-D47D-28D6A357E69B}"/>
              </a:ext>
            </a:extLst>
          </p:cNvPr>
          <p:cNvSpPr txBox="1"/>
          <p:nvPr/>
        </p:nvSpPr>
        <p:spPr>
          <a:xfrm>
            <a:off x="590550" y="2387600"/>
            <a:ext cx="3060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/>
              <a:t>가치사슬 내 기업에 대한 통제권한 </a:t>
            </a:r>
            <a:r>
              <a:rPr lang="en-US" altLang="ko-KR" dirty="0"/>
              <a:t>(</a:t>
            </a:r>
            <a:r>
              <a:rPr lang="ko-KR" altLang="en-US" dirty="0"/>
              <a:t>기업간 보고기간의 차이</a:t>
            </a:r>
            <a:r>
              <a:rPr lang="en-US" altLang="ko-KR" dirty="0"/>
              <a:t>)</a:t>
            </a:r>
          </a:p>
          <a:p>
            <a:pPr marL="342900" indent="-342900">
              <a:buAutoNum type="arabicPeriod"/>
            </a:pPr>
            <a:r>
              <a:rPr lang="ko-KR" altLang="en-US" dirty="0"/>
              <a:t>대기업</a:t>
            </a:r>
            <a:r>
              <a:rPr lang="en-US" altLang="ko-KR" dirty="0"/>
              <a:t>/</a:t>
            </a:r>
            <a:r>
              <a:rPr lang="ko-KR" altLang="en-US" dirty="0"/>
              <a:t>다국적 기업의 복잡한 기업구조로 인한 데이터 수집 자체의 어려움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재무제표와 동시시점에 데이터 산출의 어려움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en-US" altLang="ko-KR" dirty="0"/>
              <a:t>GHG </a:t>
            </a:r>
            <a:r>
              <a:rPr lang="ko-KR" altLang="en-US" dirty="0"/>
              <a:t>프로토콜 카테고리 분류와 전환위험 간의 불명확한 관련성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기업간 측정방법의 차이</a:t>
            </a:r>
            <a:endParaRPr lang="en-US" altLang="ko-KR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C014C3-A2D8-558E-1ED6-CB0EAACAED2D}"/>
              </a:ext>
            </a:extLst>
          </p:cNvPr>
          <p:cNvSpPr txBox="1"/>
          <p:nvPr/>
        </p:nvSpPr>
        <p:spPr>
          <a:xfrm>
            <a:off x="4104083" y="2298439"/>
            <a:ext cx="3060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/>
              <a:t>GHG </a:t>
            </a:r>
            <a:r>
              <a:rPr lang="ko-KR" altLang="en-US" dirty="0" err="1"/>
              <a:t>프로토컬</a:t>
            </a:r>
            <a:r>
              <a:rPr lang="ko-KR" altLang="en-US" dirty="0"/>
              <a:t> 기업의 가치사슬 기존의 </a:t>
            </a:r>
            <a:r>
              <a:rPr lang="en-US" altLang="ko-KR" dirty="0"/>
              <a:t>15</a:t>
            </a:r>
            <a:r>
              <a:rPr lang="ko-KR" altLang="en-US" dirty="0"/>
              <a:t>개 카테고리에 포함되는지 공시</a:t>
            </a: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/>
              <a:t>데이터 가용성 및 품질 문제 해경 방안 </a:t>
            </a:r>
            <a:endParaRPr lang="en-US" altLang="ko-K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(1) Scope 3</a:t>
            </a:r>
            <a:r>
              <a:rPr lang="ko-KR" altLang="en-US" sz="1600" dirty="0"/>
              <a:t>공시에 대한 시행일 연기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(2) </a:t>
            </a:r>
            <a:r>
              <a:rPr lang="ko-KR" altLang="en-US" sz="1600" dirty="0" err="1"/>
              <a:t>증권감독기구들과의</a:t>
            </a:r>
            <a:r>
              <a:rPr lang="ko-KR" altLang="en-US" sz="1600" dirty="0"/>
              <a:t> 협력을 토한 회피조항제공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(3) </a:t>
            </a:r>
            <a:r>
              <a:rPr lang="ko-KR" altLang="en-US" sz="1600" dirty="0"/>
              <a:t>적용 지침을 개발하여 지원</a:t>
            </a:r>
            <a:endParaRPr lang="en-US" altLang="ko-KR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1600" dirty="0"/>
              <a:t>(4) </a:t>
            </a:r>
            <a:r>
              <a:rPr lang="ko-KR" altLang="en-US" sz="1600" dirty="0"/>
              <a:t>데이터 품질 층위 도입</a:t>
            </a:r>
            <a:endParaRPr lang="en-US" altLang="ko-KR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CAF943-A315-DC9C-DEC2-B63090F7569F}"/>
              </a:ext>
            </a:extLst>
          </p:cNvPr>
          <p:cNvSpPr txBox="1"/>
          <p:nvPr/>
        </p:nvSpPr>
        <p:spPr>
          <a:xfrm>
            <a:off x="7824190" y="2320098"/>
            <a:ext cx="3060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000" b="1" dirty="0"/>
              <a:t>Scope 3 </a:t>
            </a:r>
            <a:r>
              <a:rPr lang="ko-KR" altLang="en-US" sz="2000" b="1" dirty="0"/>
              <a:t>공시 시행일 </a:t>
            </a:r>
            <a:r>
              <a:rPr lang="en-US" altLang="ko-KR" sz="2000" b="1" dirty="0"/>
              <a:t>1</a:t>
            </a:r>
            <a:r>
              <a:rPr lang="ko-KR" altLang="en-US" sz="2000" b="1" dirty="0"/>
              <a:t>년 지연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단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역량을 갖춘 기업은 조기 공시 권고</a:t>
            </a:r>
            <a:r>
              <a:rPr lang="en-US" altLang="ko-KR" sz="20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2000" b="1" dirty="0"/>
          </a:p>
          <a:p>
            <a:pPr marL="342900" indent="-342900">
              <a:buAutoNum type="arabicPeriod"/>
            </a:pPr>
            <a:r>
              <a:rPr lang="ko-KR" altLang="en-US" sz="2000" b="1" dirty="0"/>
              <a:t>회피조항 도입 지지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단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이는 각국 규제기관이 결정할 사안</a:t>
            </a:r>
            <a:r>
              <a:rPr lang="en-US" altLang="ko-KR" sz="20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2000" b="1" dirty="0"/>
          </a:p>
          <a:p>
            <a:pPr marL="342900" indent="-342900">
              <a:buAutoNum type="arabicPeriod"/>
            </a:pPr>
            <a:r>
              <a:rPr lang="ko-KR" altLang="en-US" sz="2000" b="1" dirty="0"/>
              <a:t>데이터품질 층위 관련 추가 분석 </a:t>
            </a:r>
            <a:r>
              <a:rPr lang="en-US" altLang="ko-KR" sz="2000" b="1" dirty="0"/>
              <a:t>(GHG</a:t>
            </a:r>
            <a:r>
              <a:rPr lang="ko-KR" altLang="en-US" sz="2000" b="1" dirty="0"/>
              <a:t>프로토콜 가치사슬 기반</a:t>
            </a:r>
            <a:r>
              <a:rPr lang="en-US" altLang="ko-KR" sz="2000" b="1" dirty="0"/>
              <a:t>)</a:t>
            </a:r>
          </a:p>
        </p:txBody>
      </p:sp>
      <p:sp>
        <p:nvSpPr>
          <p:cNvPr id="27" name="이등변 삼각형 26">
            <a:extLst>
              <a:ext uri="{FF2B5EF4-FFF2-40B4-BE49-F238E27FC236}">
                <a16:creationId xmlns:a16="http://schemas.microsoft.com/office/drawing/2014/main" id="{003447F7-C987-3174-CAEB-F529EB454F3E}"/>
              </a:ext>
            </a:extLst>
          </p:cNvPr>
          <p:cNvSpPr/>
          <p:nvPr/>
        </p:nvSpPr>
        <p:spPr>
          <a:xfrm rot="5400000">
            <a:off x="3090288" y="4132762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C4034869-2C1E-B0EE-3A5D-257A7815C926}"/>
              </a:ext>
            </a:extLst>
          </p:cNvPr>
          <p:cNvSpPr/>
          <p:nvPr/>
        </p:nvSpPr>
        <p:spPr>
          <a:xfrm rot="5400000">
            <a:off x="6683597" y="4159573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34366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8896390" cy="721519"/>
            <a:chOff x="404018" y="230978"/>
            <a:chExt cx="8896390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834074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글로벌 지속가능성 기준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요구 현황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- IFRS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latin typeface="+mj-lt"/>
                <a:ea typeface="Noto Sans KR Bold" panose="020B0800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1919" cy="721519"/>
              <a:chOff x="404018" y="230978"/>
              <a:chExt cx="521919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6319" y="263915"/>
                <a:ext cx="479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03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금융배출량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금융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3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공시</a:t>
            </a:r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D257D75-E5E4-F146-7F31-C22C5298EC2D}"/>
              </a:ext>
            </a:extLst>
          </p:cNvPr>
          <p:cNvSpPr/>
          <p:nvPr/>
        </p:nvSpPr>
        <p:spPr>
          <a:xfrm>
            <a:off x="5353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8DD2B5A-DA17-30CD-FCAF-90B4146005D7}"/>
              </a:ext>
            </a:extLst>
          </p:cNvPr>
          <p:cNvSpPr/>
          <p:nvPr/>
        </p:nvSpPr>
        <p:spPr>
          <a:xfrm>
            <a:off x="4104083" y="2298439"/>
            <a:ext cx="3198417" cy="38180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697E9C0-0D05-A1E8-81AA-9F59149433A6}"/>
              </a:ext>
            </a:extLst>
          </p:cNvPr>
          <p:cNvSpPr/>
          <p:nvPr/>
        </p:nvSpPr>
        <p:spPr>
          <a:xfrm>
            <a:off x="7755333" y="2298439"/>
            <a:ext cx="3198417" cy="3818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D856762-DDC7-07A7-EEC0-41EE5F4EAE49}"/>
              </a:ext>
            </a:extLst>
          </p:cNvPr>
          <p:cNvSpPr/>
          <p:nvPr/>
        </p:nvSpPr>
        <p:spPr>
          <a:xfrm>
            <a:off x="5353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46C46EC-97D7-660E-B2AC-EA3BD55FE892}"/>
              </a:ext>
            </a:extLst>
          </p:cNvPr>
          <p:cNvSpPr/>
          <p:nvPr/>
        </p:nvSpPr>
        <p:spPr>
          <a:xfrm>
            <a:off x="410408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4103D2B-C5FC-1CAD-A4E5-D36B96405CAA}"/>
              </a:ext>
            </a:extLst>
          </p:cNvPr>
          <p:cNvSpPr/>
          <p:nvPr/>
        </p:nvSpPr>
        <p:spPr>
          <a:xfrm>
            <a:off x="7755333" y="2120900"/>
            <a:ext cx="3198417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D657C4-6E94-BA2A-7124-709FE3F44F33}"/>
              </a:ext>
            </a:extLst>
          </p:cNvPr>
          <p:cNvSpPr txBox="1"/>
          <p:nvPr/>
        </p:nvSpPr>
        <p:spPr>
          <a:xfrm>
            <a:off x="535383" y="172188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데이터 가용성 품질 우려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C49A02-DA6B-B0B4-9008-5EDE155B343A}"/>
              </a:ext>
            </a:extLst>
          </p:cNvPr>
          <p:cNvSpPr txBox="1"/>
          <p:nvPr/>
        </p:nvSpPr>
        <p:spPr>
          <a:xfrm>
            <a:off x="4567632" y="1715472"/>
            <a:ext cx="3198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/>
              <a:t>내부 분석 및 검토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4A7D2E-6691-58A4-1F52-FDA615B52FFB}"/>
              </a:ext>
            </a:extLst>
          </p:cNvPr>
          <p:cNvSpPr txBox="1"/>
          <p:nvPr/>
        </p:nvSpPr>
        <p:spPr>
          <a:xfrm>
            <a:off x="8295081" y="1721882"/>
            <a:ext cx="2118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ISSB</a:t>
            </a:r>
            <a:r>
              <a:rPr lang="ko-KR" altLang="en-US" sz="2000" b="1" dirty="0"/>
              <a:t> 논의 결과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B968A3-D1BE-A68E-D47D-28D6A357E69B}"/>
              </a:ext>
            </a:extLst>
          </p:cNvPr>
          <p:cNvSpPr txBox="1"/>
          <p:nvPr/>
        </p:nvSpPr>
        <p:spPr>
          <a:xfrm>
            <a:off x="573804" y="2517109"/>
            <a:ext cx="3060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 err="1"/>
              <a:t>공시주제분류</a:t>
            </a:r>
            <a:r>
              <a:rPr lang="ko-KR" altLang="en-US" sz="1600" dirty="0"/>
              <a:t> 관련 정보이용자 혼란 유발가능 성 및 금융배출량 용어의 적절성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측정단위의 명확한 정의 및 방법론 규정</a:t>
            </a:r>
            <a:r>
              <a:rPr lang="en-US" altLang="ko-KR" sz="1600" dirty="0"/>
              <a:t>, </a:t>
            </a:r>
            <a:r>
              <a:rPr lang="ko-KR" altLang="en-US" sz="1600" dirty="0"/>
              <a:t>파생상품 제외 필요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촉진배출량 산출 방법론의 시장 성숙도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기본데이터 제공자의 선정보고 공개 필요 </a:t>
            </a:r>
            <a:r>
              <a:rPr lang="en-US" altLang="ko-KR" sz="1600" dirty="0"/>
              <a:t>(</a:t>
            </a:r>
            <a:r>
              <a:rPr lang="ko-KR" altLang="en-US" sz="1600" dirty="0"/>
              <a:t>시행일 지연 필요</a:t>
            </a:r>
            <a:r>
              <a:rPr lang="en-US" altLang="ko-KR" sz="1600" dirty="0"/>
              <a:t>)</a:t>
            </a:r>
          </a:p>
          <a:p>
            <a:pPr marL="342900" indent="-342900">
              <a:buAutoNum type="arabicPeriod"/>
            </a:pPr>
            <a:r>
              <a:rPr lang="en-US" altLang="ko-KR" sz="1600" dirty="0"/>
              <a:t>Scope 3</a:t>
            </a:r>
            <a:r>
              <a:rPr lang="ko-KR" altLang="en-US" sz="1600" dirty="0"/>
              <a:t>의 </a:t>
            </a:r>
            <a:r>
              <a:rPr lang="en-US" altLang="ko-KR" sz="1600" dirty="0"/>
              <a:t>Scope 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1C014C3-A2D8-558E-1ED6-CB0EAACAED2D}"/>
              </a:ext>
            </a:extLst>
          </p:cNvPr>
          <p:cNvSpPr txBox="1"/>
          <p:nvPr/>
        </p:nvSpPr>
        <p:spPr>
          <a:xfrm>
            <a:off x="4104083" y="2436010"/>
            <a:ext cx="312856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dirty="0"/>
              <a:t>제안범위</a:t>
            </a:r>
            <a:r>
              <a:rPr lang="en-US" altLang="ko-KR" sz="1600" dirty="0"/>
              <a:t>: </a:t>
            </a:r>
            <a:r>
              <a:rPr lang="ko-KR" altLang="en-US" sz="1600" dirty="0"/>
              <a:t>공시 주제 및 설명 수정</a:t>
            </a:r>
            <a:r>
              <a:rPr lang="en-US" altLang="ko-KR" sz="1600" dirty="0"/>
              <a:t>, </a:t>
            </a:r>
            <a:r>
              <a:rPr lang="ko-KR" altLang="en-US" sz="1600" dirty="0"/>
              <a:t>대체용어 사용검토</a:t>
            </a:r>
            <a:r>
              <a:rPr lang="en-US" altLang="ko-KR" sz="1600" dirty="0"/>
              <a:t>, </a:t>
            </a:r>
            <a:r>
              <a:rPr lang="ko-KR" altLang="en-US" sz="1600" dirty="0"/>
              <a:t>촉진배출량 적절성 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 err="1"/>
              <a:t>데이터고려사항</a:t>
            </a:r>
            <a:r>
              <a:rPr lang="en-US" altLang="ko-KR" sz="1600" dirty="0"/>
              <a:t>: </a:t>
            </a:r>
            <a:r>
              <a:rPr lang="ko-KR" altLang="en-US" sz="1600" dirty="0"/>
              <a:t>금융배출량 공시 지연데이터 가용성 및 품질 문제 해결 방안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산업분류</a:t>
            </a:r>
            <a:r>
              <a:rPr lang="en-US" altLang="ko-KR" sz="1600" dirty="0"/>
              <a:t>: </a:t>
            </a:r>
            <a:r>
              <a:rPr lang="ko-KR" altLang="en-US" sz="1600" dirty="0"/>
              <a:t>탄소관련사업 목록 검토</a:t>
            </a:r>
            <a:r>
              <a:rPr lang="en-US" altLang="ko-KR" sz="1600" dirty="0"/>
              <a:t>. GICS</a:t>
            </a:r>
            <a:r>
              <a:rPr lang="ko-KR" altLang="en-US" sz="1600" dirty="0"/>
              <a:t>와 </a:t>
            </a:r>
            <a:r>
              <a:rPr lang="ko-KR" altLang="en-US" sz="1600" dirty="0" err="1"/>
              <a:t>다른산업분류체계와의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맴핑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복잡성</a:t>
            </a:r>
            <a:r>
              <a:rPr lang="en-US" altLang="ko-KR" sz="1600" dirty="0"/>
              <a:t>: </a:t>
            </a:r>
            <a:r>
              <a:rPr lang="ko-KR" altLang="en-US" sz="1600" dirty="0"/>
              <a:t>파생상품 조사</a:t>
            </a:r>
            <a:endParaRPr lang="en-US" altLang="ko-KR" sz="1600" dirty="0"/>
          </a:p>
          <a:p>
            <a:pPr marL="342900" indent="-342900">
              <a:buAutoNum type="arabicPeriod"/>
            </a:pPr>
            <a:r>
              <a:rPr lang="ko-KR" altLang="en-US" sz="1600" dirty="0"/>
              <a:t>유연성</a:t>
            </a:r>
            <a:r>
              <a:rPr lang="en-US" altLang="ko-KR" sz="1600" dirty="0"/>
              <a:t>: </a:t>
            </a:r>
            <a:r>
              <a:rPr lang="ko-KR" altLang="en-US" sz="1600" dirty="0"/>
              <a:t>모범사례 개발이전까지 방법론 자체 공시 필요 제기</a:t>
            </a:r>
            <a:endParaRPr lang="en-US" altLang="ko-KR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CAF943-A315-DC9C-DEC2-B63090F7569F}"/>
              </a:ext>
            </a:extLst>
          </p:cNvPr>
          <p:cNvSpPr txBox="1"/>
          <p:nvPr/>
        </p:nvSpPr>
        <p:spPr>
          <a:xfrm>
            <a:off x="7824190" y="2320098"/>
            <a:ext cx="30607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1600" b="1" dirty="0"/>
              <a:t>부록</a:t>
            </a:r>
            <a:r>
              <a:rPr lang="en-US" altLang="ko-KR" sz="1600" b="1" dirty="0"/>
              <a:t>B</a:t>
            </a:r>
            <a:r>
              <a:rPr lang="ko-KR" altLang="en-US" sz="1600" b="1" dirty="0"/>
              <a:t>가 아닌 본문지위 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단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촉진배출량 공시는 제거</a:t>
            </a:r>
            <a:r>
              <a:rPr lang="en-US" altLang="ko-KR" sz="16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1600" b="1" dirty="0"/>
          </a:p>
          <a:p>
            <a:pPr marL="342900" indent="-342900">
              <a:buAutoNum type="arabicPeriod"/>
            </a:pPr>
            <a:r>
              <a:rPr lang="ko-KR" altLang="en-US" sz="1600" b="1" dirty="0"/>
              <a:t>금융배출량 용어 사용</a:t>
            </a:r>
            <a:endParaRPr lang="en-US" altLang="ko-KR" sz="1600" b="1" dirty="0"/>
          </a:p>
          <a:p>
            <a:pPr marL="342900" indent="-342900">
              <a:buAutoNum type="arabicPeriod"/>
            </a:pPr>
            <a:endParaRPr lang="en-US" altLang="ko-KR" sz="1600" b="1" dirty="0"/>
          </a:p>
          <a:p>
            <a:pPr marL="342900" indent="-342900">
              <a:buAutoNum type="arabicPeriod"/>
            </a:pPr>
            <a:r>
              <a:rPr lang="en-US" altLang="ko-KR" sz="1600" b="1" dirty="0"/>
              <a:t>GICS</a:t>
            </a:r>
            <a:r>
              <a:rPr lang="ko-KR" altLang="en-US" sz="1600" b="1" dirty="0"/>
              <a:t>체계 사용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탄소관련산업</a:t>
            </a:r>
            <a:r>
              <a:rPr lang="en-US" altLang="ko-KR" sz="1600" b="1" dirty="0"/>
              <a:t> </a:t>
            </a:r>
            <a:r>
              <a:rPr lang="ko-KR" altLang="en-US" sz="1600" b="1" dirty="0"/>
              <a:t>공시 관련 모든 문단 제거</a:t>
            </a:r>
            <a:r>
              <a:rPr lang="en-US" altLang="ko-KR" sz="1600" b="1" dirty="0"/>
              <a:t>)</a:t>
            </a:r>
          </a:p>
          <a:p>
            <a:pPr marL="342900" indent="-342900">
              <a:buAutoNum type="arabicPeriod"/>
            </a:pPr>
            <a:endParaRPr lang="en-US" altLang="ko-KR" sz="1600" b="1" dirty="0"/>
          </a:p>
          <a:p>
            <a:pPr marL="342900" indent="-342900">
              <a:buAutoNum type="arabicPeriod"/>
            </a:pPr>
            <a:r>
              <a:rPr lang="ko-KR" altLang="en-US" sz="1600" b="1" dirty="0"/>
              <a:t>기술적 내용 세부사항 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파생상품 제외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집약도 분모 </a:t>
            </a:r>
            <a:r>
              <a:rPr lang="ko-KR" altLang="en-US" sz="1600" b="1" dirty="0" err="1"/>
              <a:t>미규정</a:t>
            </a:r>
            <a:r>
              <a:rPr lang="en-US" altLang="ko-KR" sz="1600" b="1" dirty="0"/>
              <a:t>, </a:t>
            </a:r>
            <a:r>
              <a:rPr lang="ko-KR" altLang="en-US" sz="1600" b="1" dirty="0"/>
              <a:t>방법론 공시 요구</a:t>
            </a:r>
            <a:r>
              <a:rPr lang="en-US" altLang="ko-KR" sz="1600" b="1" dirty="0"/>
              <a:t>)</a:t>
            </a:r>
          </a:p>
        </p:txBody>
      </p:sp>
      <p:sp>
        <p:nvSpPr>
          <p:cNvPr id="27" name="이등변 삼각형 26">
            <a:extLst>
              <a:ext uri="{FF2B5EF4-FFF2-40B4-BE49-F238E27FC236}">
                <a16:creationId xmlns:a16="http://schemas.microsoft.com/office/drawing/2014/main" id="{003447F7-C987-3174-CAEB-F529EB454F3E}"/>
              </a:ext>
            </a:extLst>
          </p:cNvPr>
          <p:cNvSpPr/>
          <p:nvPr/>
        </p:nvSpPr>
        <p:spPr>
          <a:xfrm rot="5400000">
            <a:off x="3090288" y="4132762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C4034869-2C1E-B0EE-3A5D-257A7815C926}"/>
              </a:ext>
            </a:extLst>
          </p:cNvPr>
          <p:cNvSpPr/>
          <p:nvPr/>
        </p:nvSpPr>
        <p:spPr>
          <a:xfrm rot="5400000">
            <a:off x="6683597" y="4159573"/>
            <a:ext cx="1690638" cy="149373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6144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21967" cy="721519"/>
            <a:chOff x="404018" y="230978"/>
            <a:chExt cx="6321967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7663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국내 공급망 관리 및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현황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ea typeface="Noto Sans KR Bold" panose="020B0800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5125" cy="721519"/>
              <a:chOff x="404018" y="230978"/>
              <a:chExt cx="525125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공급망 관리에 대한 국내 현황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E975DE-ABE6-C31F-E1EB-195EC2106470}"/>
              </a:ext>
            </a:extLst>
          </p:cNvPr>
          <p:cNvSpPr txBox="1"/>
          <p:nvPr/>
        </p:nvSpPr>
        <p:spPr>
          <a:xfrm>
            <a:off x="605232" y="1663284"/>
            <a:ext cx="76116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i="0" dirty="0">
                <a:solidFill>
                  <a:srgbClr val="000000"/>
                </a:solidFill>
                <a:effectLst/>
                <a:latin typeface="나눔고딕" pitchFamily="2" charset="-127"/>
                <a:ea typeface="나눔고딕" pitchFamily="2" charset="-127"/>
              </a:rPr>
              <a:t>수출기업  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나눔고딕" pitchFamily="2" charset="-127"/>
                <a:ea typeface="나눔고딕" pitchFamily="2" charset="-127"/>
              </a:rPr>
              <a:t>52.2% “ESG  </a:t>
            </a:r>
            <a:r>
              <a:rPr lang="ko-KR" altLang="en-US" b="1" i="0" dirty="0">
                <a:solidFill>
                  <a:srgbClr val="000000"/>
                </a:solidFill>
                <a:effectLst/>
                <a:latin typeface="나눔고딕" pitchFamily="2" charset="-127"/>
                <a:ea typeface="나눔고딕" pitchFamily="2" charset="-127"/>
              </a:rPr>
              <a:t>미흡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나눔고딕" pitchFamily="2" charset="-127"/>
                <a:ea typeface="나눔고딕" pitchFamily="2" charset="-127"/>
              </a:rPr>
              <a:t>(</a:t>
            </a:r>
            <a:r>
              <a:rPr lang="ko-KR" altLang="en-US" b="1" i="0" dirty="0">
                <a:solidFill>
                  <a:srgbClr val="000000"/>
                </a:solidFill>
                <a:effectLst/>
                <a:latin typeface="나눔고딕" pitchFamily="2" charset="-127"/>
                <a:ea typeface="나눔고딕" pitchFamily="2" charset="-127"/>
              </a:rPr>
              <a:t>공급망 관리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나눔고딕" pitchFamily="2" charset="-127"/>
                <a:ea typeface="나눔고딕" pitchFamily="2" charset="-127"/>
              </a:rPr>
              <a:t>)</a:t>
            </a:r>
            <a:r>
              <a:rPr lang="ko-KR" altLang="en-US" b="1" i="0" dirty="0">
                <a:solidFill>
                  <a:srgbClr val="000000"/>
                </a:solidFill>
                <a:effectLst/>
                <a:latin typeface="나눔고딕" pitchFamily="2" charset="-127"/>
                <a:ea typeface="나눔고딕" pitchFamily="2" charset="-127"/>
              </a:rPr>
              <a:t>으로 계약파기 위기감 느껴 ”</a:t>
            </a:r>
            <a:endParaRPr lang="ko-KR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6F89048-71B8-EF8B-A97B-A74435BD2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28" y="2284031"/>
            <a:ext cx="4316412" cy="3652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67A3D074-89C6-7012-2773-1826772482CB}"/>
              </a:ext>
            </a:extLst>
          </p:cNvPr>
          <p:cNvSpPr/>
          <p:nvPr/>
        </p:nvSpPr>
        <p:spPr>
          <a:xfrm>
            <a:off x="2773121" y="5822823"/>
            <a:ext cx="3257551" cy="422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fontAlgn="base" latinLnBrk="0">
              <a:lnSpc>
                <a:spcPct val="180000"/>
              </a:lnSpc>
            </a:pPr>
            <a:r>
              <a:rPr lang="ko-KR" altLang="en-US" sz="1050" kern="0" dirty="0">
                <a:solidFill>
                  <a:srgbClr val="000000"/>
                </a:solidFill>
                <a:latin typeface="휴먼명조"/>
                <a:ea typeface="휴먼명조"/>
              </a:rPr>
              <a:t>출처</a:t>
            </a:r>
            <a:r>
              <a:rPr lang="en-US" altLang="ko-KR" sz="105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latin typeface="휴먼명조"/>
                <a:ea typeface="휴먼명조"/>
              </a:rPr>
              <a:t>대한상공회의소 </a:t>
            </a:r>
            <a:r>
              <a:rPr lang="en-US" altLang="ko-KR" sz="1050" kern="0" dirty="0">
                <a:solidFill>
                  <a:srgbClr val="000000"/>
                </a:solidFill>
                <a:latin typeface="휴먼명조"/>
                <a:ea typeface="휴먼명조"/>
              </a:rPr>
              <a:t>(2022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6CF79F1-2FCC-D6BD-87CD-F558F42A8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825" y="2341460"/>
            <a:ext cx="6368975" cy="146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E4877CC5-20B8-64CB-9587-0654E4B6B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433" y="3710052"/>
            <a:ext cx="4948683" cy="267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902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21967" cy="721519"/>
            <a:chOff x="404018" y="230978"/>
            <a:chExt cx="6321967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7663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국내 공급망 관리 및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현황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ea typeface="Noto Sans KR Bold" panose="020B0800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5125" cy="721519"/>
              <a:chOff x="404018" y="230978"/>
              <a:chExt cx="525125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공급망 관리에 대한 국내 현황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E975DE-ABE6-C31F-E1EB-195EC2106470}"/>
              </a:ext>
            </a:extLst>
          </p:cNvPr>
          <p:cNvSpPr txBox="1"/>
          <p:nvPr/>
        </p:nvSpPr>
        <p:spPr>
          <a:xfrm>
            <a:off x="605233" y="16632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i="0" dirty="0">
                <a:solidFill>
                  <a:srgbClr val="000000"/>
                </a:solidFill>
                <a:effectLst/>
                <a:latin typeface="Nanum Gothic"/>
              </a:rPr>
              <a:t>공급망 </a:t>
            </a:r>
            <a:r>
              <a:rPr lang="en-US" altLang="ko-KR" b="1" i="0" dirty="0">
                <a:solidFill>
                  <a:srgbClr val="000000"/>
                </a:solidFill>
                <a:effectLst/>
                <a:latin typeface="Nanum Gothic"/>
              </a:rPr>
              <a:t>ESG </a:t>
            </a:r>
            <a:r>
              <a:rPr lang="ko-KR" altLang="en-US" b="1" i="0" dirty="0">
                <a:solidFill>
                  <a:srgbClr val="000000"/>
                </a:solidFill>
                <a:effectLst/>
                <a:latin typeface="Nanum Gothic"/>
              </a:rPr>
              <a:t>실사의 원활한 시행을 위해 필요한 정책과제</a:t>
            </a:r>
            <a:endParaRPr lang="ko-KR" altLang="en-US" b="1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67A3D074-89C6-7012-2773-1826772482CB}"/>
              </a:ext>
            </a:extLst>
          </p:cNvPr>
          <p:cNvSpPr/>
          <p:nvPr/>
        </p:nvSpPr>
        <p:spPr>
          <a:xfrm>
            <a:off x="7143750" y="5616753"/>
            <a:ext cx="3257551" cy="422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27000" fontAlgn="base" latinLnBrk="0">
              <a:lnSpc>
                <a:spcPct val="180000"/>
              </a:lnSpc>
            </a:pPr>
            <a:r>
              <a:rPr lang="ko-KR" altLang="en-US" sz="1050" kern="0" dirty="0">
                <a:solidFill>
                  <a:srgbClr val="000000"/>
                </a:solidFill>
                <a:latin typeface="휴먼명조"/>
                <a:ea typeface="휴먼명조"/>
              </a:rPr>
              <a:t>출처</a:t>
            </a:r>
            <a:r>
              <a:rPr lang="en-US" altLang="ko-KR" sz="1050" kern="0" dirty="0">
                <a:solidFill>
                  <a:srgbClr val="000000"/>
                </a:solidFill>
                <a:latin typeface="휴먼명조"/>
                <a:ea typeface="휴먼명조"/>
              </a:rPr>
              <a:t>: </a:t>
            </a:r>
            <a:r>
              <a:rPr lang="ko-KR" altLang="en-US" sz="1050" kern="0" dirty="0">
                <a:solidFill>
                  <a:srgbClr val="000000"/>
                </a:solidFill>
                <a:latin typeface="휴먼명조"/>
                <a:ea typeface="휴먼명조"/>
              </a:rPr>
              <a:t>대한상공회의소 </a:t>
            </a:r>
            <a:r>
              <a:rPr lang="en-US" altLang="ko-KR" sz="1050" kern="0" dirty="0">
                <a:solidFill>
                  <a:srgbClr val="000000"/>
                </a:solidFill>
                <a:latin typeface="휴먼명조"/>
                <a:ea typeface="휴먼명조"/>
              </a:rPr>
              <a:t>(2022</a:t>
            </a:r>
            <a:r>
              <a:rPr lang="en-US" altLang="ko-KR" sz="1400" kern="0" dirty="0">
                <a:solidFill>
                  <a:srgbClr val="000000"/>
                </a:solidFill>
                <a:latin typeface="휴먼명조"/>
                <a:ea typeface="휴먼명조"/>
              </a:rPr>
              <a:t>)</a:t>
            </a:r>
            <a:endParaRPr lang="ko-KR" altLang="en-US" sz="1100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78F4681-389D-F2F2-FE69-4A0579559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113" y="2032616"/>
            <a:ext cx="891043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392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21967" cy="721519"/>
            <a:chOff x="404018" y="230978"/>
            <a:chExt cx="6321967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7663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국내 공급망 관리 및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현황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ea typeface="Noto Sans KR Bold" panose="020B0800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5125" cy="721519"/>
              <a:chOff x="404018" y="230978"/>
              <a:chExt cx="525125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 현황</a:t>
            </a:r>
            <a:endParaRPr lang="en-US" altLang="ko-KR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>
                <a:solidFill>
                  <a:srgbClr val="002060"/>
                </a:solidFill>
              </a:rPr>
              <a:t>2021</a:t>
            </a:r>
            <a:r>
              <a:rPr lang="ko-KR" altLang="en-US" sz="2000" b="1" dirty="0">
                <a:solidFill>
                  <a:srgbClr val="002060"/>
                </a:solidFill>
              </a:rPr>
              <a:t>년 지속가능성 보고서를 발간한 상장기업 전수조사한 결과</a:t>
            </a:r>
            <a:r>
              <a:rPr lang="en-US" altLang="ko-KR" sz="2000" b="1" dirty="0">
                <a:solidFill>
                  <a:srgbClr val="002060"/>
                </a:solidFill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</a:rPr>
              <a:t>한국공인회계사회 </a:t>
            </a:r>
            <a:r>
              <a:rPr lang="en-US" altLang="ko-KR" sz="2000" b="1" dirty="0">
                <a:solidFill>
                  <a:srgbClr val="002060"/>
                </a:solidFill>
              </a:rPr>
              <a:t>2022)</a:t>
            </a:r>
            <a:r>
              <a:rPr lang="ko-KR" altLang="en-US" sz="2000" b="1" dirty="0">
                <a:solidFill>
                  <a:srgbClr val="002060"/>
                </a:solidFill>
              </a:rPr>
              <a:t> </a:t>
            </a:r>
            <a:r>
              <a:rPr lang="en-US" altLang="ko-KR" sz="2000" b="1" dirty="0">
                <a:solidFill>
                  <a:srgbClr val="002060"/>
                </a:solidFill>
              </a:rPr>
              <a:t>Scope 3 </a:t>
            </a:r>
            <a:r>
              <a:rPr lang="ko-KR" altLang="en-US" sz="2000" b="1" dirty="0">
                <a:solidFill>
                  <a:srgbClr val="002060"/>
                </a:solidFill>
              </a:rPr>
              <a:t>보고는 약 </a:t>
            </a:r>
            <a:r>
              <a:rPr lang="en-US" altLang="ko-KR" sz="2000" b="1" dirty="0">
                <a:solidFill>
                  <a:srgbClr val="002060"/>
                </a:solidFill>
              </a:rPr>
              <a:t>38%</a:t>
            </a:r>
            <a:endParaRPr lang="ko-KR" altLang="en-US" sz="2000" b="1" dirty="0">
              <a:solidFill>
                <a:srgbClr val="1F3B73"/>
              </a:solidFill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65A202D-5ED9-2682-94F2-273B71F5D4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54194"/>
              </p:ext>
            </p:extLst>
          </p:nvPr>
        </p:nvGraphicFramePr>
        <p:xfrm>
          <a:off x="507073" y="2169935"/>
          <a:ext cx="10846727" cy="4138017"/>
        </p:xfrm>
        <a:graphic>
          <a:graphicData uri="http://schemas.openxmlformats.org/drawingml/2006/table">
            <a:tbl>
              <a:tblPr/>
              <a:tblGrid>
                <a:gridCol w="1534657">
                  <a:extLst>
                    <a:ext uri="{9D8B030D-6E8A-4147-A177-3AD203B41FA5}">
                      <a16:colId xmlns:a16="http://schemas.microsoft.com/office/drawing/2014/main" val="1391650022"/>
                    </a:ext>
                  </a:extLst>
                </a:gridCol>
                <a:gridCol w="8121465">
                  <a:extLst>
                    <a:ext uri="{9D8B030D-6E8A-4147-A177-3AD203B41FA5}">
                      <a16:colId xmlns:a16="http://schemas.microsoft.com/office/drawing/2014/main" val="3159544401"/>
                    </a:ext>
                  </a:extLst>
                </a:gridCol>
                <a:gridCol w="1190605">
                  <a:extLst>
                    <a:ext uri="{9D8B030D-6E8A-4147-A177-3AD203B41FA5}">
                      <a16:colId xmlns:a16="http://schemas.microsoft.com/office/drawing/2014/main" val="238321673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세부주제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0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측정문항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0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공시율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0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162650"/>
                  </a:ext>
                </a:extLst>
              </a:tr>
              <a:tr h="310010">
                <a:tc row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지표 및 목표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산업전반 지표 범주와 관련된 정보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문단 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21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참조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0.62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0196181"/>
                  </a:ext>
                </a:extLst>
              </a:tr>
              <a:tr h="53390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산업기반 지표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부록 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B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에서 제시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).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이는 공시주제와 연관되어 있고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어떤 산업 내에 참여하는 기업들 또는 해당 산업의 사업모형과 근본적인 활동의 특성을 해당 산업과 공유하는 기업들과 관련 된다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0.62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8901261"/>
                  </a:ext>
                </a:extLst>
              </a:tr>
              <a:tr h="31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문단 </a:t>
                      </a:r>
                      <a:r>
                        <a:rPr lang="en-US" altLang="ko-KR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⑷에서 식별한 목표 달성을 위한 진척을 측정하기 위해 이사회 또는 경영진이 사용하는 그 밖의 지표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345499"/>
                  </a:ext>
                </a:extLst>
              </a:tr>
              <a:tr h="31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기후 관련 위험을 완화 또는 적응하거나 기후 관련 기회를 극대화하기 위해 기업이 설정한 목표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0.41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856103"/>
                  </a:ext>
                </a:extLst>
              </a:tr>
              <a:tr h="31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Scope 1 </a:t>
                      </a: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배출량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0.90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2359875"/>
                  </a:ext>
                </a:extLst>
              </a:tr>
              <a:tr h="31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Scope 2 </a:t>
                      </a: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배출량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0.90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3129468"/>
                  </a:ext>
                </a:extLst>
              </a:tr>
              <a:tr h="31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Scope 3 </a:t>
                      </a: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배출량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0.38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769299"/>
                  </a:ext>
                </a:extLst>
              </a:tr>
              <a:tr h="3093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Scope 1,2,3 </a:t>
                      </a: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배출량 집약도</a:t>
                      </a:r>
                      <a:endParaRPr lang="en-US" altLang="ko-KR" sz="14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0.24</a:t>
                      </a:r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83695"/>
                  </a:ext>
                </a:extLst>
              </a:tr>
              <a:tr h="310010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세부주제 </a:t>
                      </a:r>
                      <a:r>
                        <a:rPr lang="ko-KR" altLang="en-US" sz="12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공시율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0.95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6965099"/>
                  </a:ext>
                </a:extLst>
              </a:tr>
              <a:tr h="3100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공시 합계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7.42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502521"/>
                  </a:ext>
                </a:extLst>
              </a:tr>
              <a:tr h="3846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u="sng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평균 </a:t>
                      </a:r>
                      <a:r>
                        <a:rPr lang="ko-KR" altLang="en-US" sz="1400" b="1" u="sng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공시율</a:t>
                      </a:r>
                      <a:endParaRPr lang="ko-KR" altLang="en-US" sz="1400" b="1" u="sng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sng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0.26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5375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5435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9B7DB34B-A76C-A6C4-50BD-1083B2A08736}"/>
              </a:ext>
            </a:extLst>
          </p:cNvPr>
          <p:cNvGrpSpPr/>
          <p:nvPr/>
        </p:nvGrpSpPr>
        <p:grpSpPr>
          <a:xfrm>
            <a:off x="404018" y="230978"/>
            <a:ext cx="6321967" cy="721519"/>
            <a:chOff x="404018" y="230978"/>
            <a:chExt cx="6321967" cy="72151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EC3FA0-8066-2194-5D8A-B0E72465E127}"/>
                </a:ext>
              </a:extLst>
            </p:cNvPr>
            <p:cNvSpPr txBox="1"/>
            <p:nvPr/>
          </p:nvSpPr>
          <p:spPr>
            <a:xfrm>
              <a:off x="959663" y="263915"/>
              <a:ext cx="57663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국내 공급망 관리 및 </a:t>
              </a:r>
              <a:r>
                <a:rPr lang="en-US" altLang="ko-KR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Scope 3 </a:t>
              </a:r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현황</a:t>
              </a:r>
              <a:endParaRPr lang="ko-KR" altLang="en-US" sz="28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ea typeface="Noto Sans KR Bold" panose="020B0800000000000000" pitchFamily="50" charset="-127"/>
              </a:endParaRPr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A8FF5717-69A9-1040-F69A-0C3E14AA7937}"/>
                </a:ext>
              </a:extLst>
            </p:cNvPr>
            <p:cNvGrpSpPr/>
            <p:nvPr/>
          </p:nvGrpSpPr>
          <p:grpSpPr>
            <a:xfrm>
              <a:off x="404018" y="230978"/>
              <a:ext cx="525125" cy="721519"/>
              <a:chOff x="404018" y="230978"/>
              <a:chExt cx="525125" cy="721519"/>
            </a:xfrm>
          </p:grpSpPr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5C849AE0-10E7-8F9D-52C6-A23E69439943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7" name="평행 사변형 16">
                  <a:extLst>
                    <a:ext uri="{FF2B5EF4-FFF2-40B4-BE49-F238E27FC236}">
                      <a16:creationId xmlns:a16="http://schemas.microsoft.com/office/drawing/2014/main" id="{723C0946-D472-90DC-9603-8E60F66EB342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8" name="사각형: 둥근 모서리 17">
                  <a:extLst>
                    <a:ext uri="{FF2B5EF4-FFF2-40B4-BE49-F238E27FC236}">
                      <a16:creationId xmlns:a16="http://schemas.microsoft.com/office/drawing/2014/main" id="{7F5FCEB1-3962-D2CA-C1C1-0ECB2CB405DD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A3276BC-EEEE-7D32-6769-37C601336BDE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04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09FAE18-80A8-9345-982F-71D6D935493C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91F47632-7191-44BB-11BB-D59592DAF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BAE400C-8E13-2A79-F021-44F1B48D3D84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57184-9B24-1A76-9288-0555C703DA8E}"/>
              </a:ext>
            </a:extLst>
          </p:cNvPr>
          <p:cNvSpPr txBox="1"/>
          <p:nvPr/>
        </p:nvSpPr>
        <p:spPr>
          <a:xfrm>
            <a:off x="444520" y="1086710"/>
            <a:ext cx="11172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Scope 3 </a:t>
            </a:r>
            <a:r>
              <a:rPr lang="ko-KR" altLang="en-US" sz="2000" b="1" dirty="0">
                <a:solidFill>
                  <a:srgbClr val="1F3B73"/>
                </a:solidFill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공시 현황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80AD4E9-46CC-CC62-4258-1C251E6FB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135" y="2673328"/>
            <a:ext cx="3824791" cy="220307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3738106-EA41-D6F1-FDA5-F73FD39175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944" y="2673328"/>
            <a:ext cx="6023082" cy="3737828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B0FB6A7-1614-7B6D-BB89-B2753E2CAE10}"/>
              </a:ext>
            </a:extLst>
          </p:cNvPr>
          <p:cNvSpPr/>
          <p:nvPr/>
        </p:nvSpPr>
        <p:spPr>
          <a:xfrm>
            <a:off x="460808" y="2545598"/>
            <a:ext cx="10410518" cy="40226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3A3131-055E-D315-0A61-4B6FE8183766}"/>
              </a:ext>
            </a:extLst>
          </p:cNvPr>
          <p:cNvSpPr txBox="1"/>
          <p:nvPr/>
        </p:nvSpPr>
        <p:spPr>
          <a:xfrm>
            <a:off x="530135" y="1533942"/>
            <a:ext cx="10410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/>
              <a:t>업스트림과</a:t>
            </a:r>
            <a:r>
              <a:rPr lang="ko-KR" altLang="en-US" b="1" dirty="0"/>
              <a:t> 다운스트림의 </a:t>
            </a:r>
            <a:r>
              <a:rPr lang="en-US" altLang="ko-KR" b="1" dirty="0"/>
              <a:t>15</a:t>
            </a:r>
            <a:r>
              <a:rPr lang="ko-KR" altLang="en-US" b="1" dirty="0"/>
              <a:t>개 카테고리 중 </a:t>
            </a:r>
            <a:r>
              <a:rPr lang="en-US" altLang="ko-KR" b="1" dirty="0"/>
              <a:t>6</a:t>
            </a:r>
            <a:r>
              <a:rPr lang="ko-KR" altLang="en-US" b="1" dirty="0"/>
              <a:t>개 카테고리만 공시</a:t>
            </a:r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 err="1"/>
              <a:t>시계열적</a:t>
            </a:r>
            <a:r>
              <a:rPr lang="ko-KR" altLang="en-US" b="1" dirty="0"/>
              <a:t> </a:t>
            </a:r>
            <a:r>
              <a:rPr lang="ko-KR" altLang="en-US" b="1" dirty="0" err="1"/>
              <a:t>비교가능성</a:t>
            </a:r>
            <a:r>
              <a:rPr lang="ko-KR" altLang="en-US" b="1" dirty="0"/>
              <a:t> 정보는 과거 </a:t>
            </a:r>
            <a:r>
              <a:rPr lang="en-US" altLang="ko-KR" b="1" dirty="0"/>
              <a:t>1</a:t>
            </a:r>
            <a:r>
              <a:rPr lang="ko-KR" altLang="en-US" b="1" dirty="0" err="1"/>
              <a:t>년치만을</a:t>
            </a:r>
            <a:r>
              <a:rPr lang="ko-KR" altLang="en-US" b="1" dirty="0"/>
              <a:t> 공시</a:t>
            </a:r>
            <a:r>
              <a:rPr lang="en-US" altLang="ko-KR" b="1" dirty="0"/>
              <a:t>. </a:t>
            </a:r>
            <a:r>
              <a:rPr lang="ko-KR" altLang="en-US" b="1" dirty="0"/>
              <a:t>총합만 공시</a:t>
            </a:r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b="1" dirty="0"/>
              <a:t>측정의 산식 방법론 등을 공시하지 않음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1935034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id="{1BA82071-F458-E59C-7D4A-65BD9B519037}"/>
              </a:ext>
            </a:extLst>
          </p:cNvPr>
          <p:cNvGrpSpPr/>
          <p:nvPr/>
        </p:nvGrpSpPr>
        <p:grpSpPr>
          <a:xfrm>
            <a:off x="404018" y="230978"/>
            <a:ext cx="2303239" cy="721519"/>
            <a:chOff x="404018" y="230978"/>
            <a:chExt cx="2303239" cy="7215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5AE47D-1424-2E90-4BCB-9F2B5245FD60}"/>
                </a:ext>
              </a:extLst>
            </p:cNvPr>
            <p:cNvSpPr txBox="1"/>
            <p:nvPr/>
          </p:nvSpPr>
          <p:spPr>
            <a:xfrm>
              <a:off x="959663" y="263915"/>
              <a:ext cx="174759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b="1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latin typeface="+mj-lt"/>
                  <a:ea typeface="Noto Sans KR Bold" panose="020B0800000000000000" pitchFamily="50" charset="-127"/>
                </a:rPr>
                <a:t>종합 결론</a:t>
              </a:r>
            </a:p>
          </p:txBody>
        </p:sp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76FF7B25-98A1-AC94-39CC-B90629828C97}"/>
                </a:ext>
              </a:extLst>
            </p:cNvPr>
            <p:cNvGrpSpPr/>
            <p:nvPr/>
          </p:nvGrpSpPr>
          <p:grpSpPr>
            <a:xfrm>
              <a:off x="404018" y="230978"/>
              <a:ext cx="525126" cy="721519"/>
              <a:chOff x="404018" y="230978"/>
              <a:chExt cx="525126" cy="721519"/>
            </a:xfrm>
          </p:grpSpPr>
          <p:grpSp>
            <p:nvGrpSpPr>
              <p:cNvPr id="12" name="그룹 11">
                <a:extLst>
                  <a:ext uri="{FF2B5EF4-FFF2-40B4-BE49-F238E27FC236}">
                    <a16:creationId xmlns:a16="http://schemas.microsoft.com/office/drawing/2014/main" id="{BBD4A524-D8F7-D0F7-124A-78BF00D20EA2}"/>
                  </a:ext>
                </a:extLst>
              </p:cNvPr>
              <p:cNvGrpSpPr/>
              <p:nvPr/>
            </p:nvGrpSpPr>
            <p:grpSpPr>
              <a:xfrm>
                <a:off x="404018" y="230978"/>
                <a:ext cx="507432" cy="721519"/>
                <a:chOff x="404018" y="230978"/>
                <a:chExt cx="507432" cy="721519"/>
              </a:xfrm>
            </p:grpSpPr>
            <p:sp>
              <p:nvSpPr>
                <p:cNvPr id="14" name="평행 사변형 13">
                  <a:extLst>
                    <a:ext uri="{FF2B5EF4-FFF2-40B4-BE49-F238E27FC236}">
                      <a16:creationId xmlns:a16="http://schemas.microsoft.com/office/drawing/2014/main" id="{30A7707F-5DF6-4418-4174-849FB369DA7B}"/>
                    </a:ext>
                  </a:extLst>
                </p:cNvPr>
                <p:cNvSpPr/>
                <p:nvPr/>
              </p:nvSpPr>
              <p:spPr>
                <a:xfrm flipV="1">
                  <a:off x="404018" y="876008"/>
                  <a:ext cx="402431" cy="76489"/>
                </a:xfrm>
                <a:prstGeom prst="parallelogram">
                  <a:avLst>
                    <a:gd name="adj" fmla="val 105941"/>
                  </a:avLst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  <p:sp>
              <p:nvSpPr>
                <p:cNvPr id="15" name="사각형: 둥근 모서리 14">
                  <a:extLst>
                    <a:ext uri="{FF2B5EF4-FFF2-40B4-BE49-F238E27FC236}">
                      <a16:creationId xmlns:a16="http://schemas.microsoft.com/office/drawing/2014/main" id="{60FA9E32-A859-D1DD-D534-98C331EE659C}"/>
                    </a:ext>
                  </a:extLst>
                </p:cNvPr>
                <p:cNvSpPr/>
                <p:nvPr/>
              </p:nvSpPr>
              <p:spPr>
                <a:xfrm>
                  <a:off x="460808" y="230978"/>
                  <a:ext cx="450642" cy="721519"/>
                </a:xfrm>
                <a:prstGeom prst="roundRect">
                  <a:avLst>
                    <a:gd name="adj" fmla="val 7798"/>
                  </a:avLst>
                </a:prstGeom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latin typeface="Noto Sans CJK KR Regular" panose="020B0500000000000000" pitchFamily="34" charset="-127"/>
                    <a:ea typeface="Noto Sans CJK KR Regular" panose="020B0500000000000000" pitchFamily="34" charset="-127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108F37-BC7C-E57B-65BC-C8454915C885}"/>
                  </a:ext>
                </a:extLst>
              </p:cNvPr>
              <p:cNvSpPr txBox="1"/>
              <p:nvPr/>
            </p:nvSpPr>
            <p:spPr>
              <a:xfrm>
                <a:off x="443113" y="263915"/>
                <a:ext cx="4860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ko-KR"/>
                </a:defPPr>
                <a:lvl1pPr>
                  <a:defRPr sz="2400">
                    <a:latin typeface="Noto Sans CJK KR Regular" panose="020B0500000000000000" pitchFamily="34" charset="-127"/>
                    <a:ea typeface="Noto Sans CJK KR Regular" panose="020B0500000000000000" pitchFamily="34" charset="-127"/>
                  </a:defRPr>
                </a:lvl1pPr>
              </a:lstStyle>
              <a:p>
                <a:pPr algn="ctr"/>
                <a:r>
                  <a:rPr lang="en-US" altLang="ko-KR" spc="-150" dirty="0">
                    <a:ln>
                      <a:solidFill>
                        <a:schemeClr val="bg1">
                          <a:lumMod val="7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Noto Sans" panose="020B0502040504020204" pitchFamily="34" charset="0"/>
                    <a:ea typeface="Noto Sans SemBd" panose="020B0702040504020204" pitchFamily="34"/>
                    <a:cs typeface="Noto Sans SemBd" panose="020B0702040504020204" pitchFamily="34"/>
                  </a:rPr>
                  <a:t>05</a:t>
                </a:r>
                <a:endParaRPr lang="ko-KR" altLang="en-US" spc="-150" dirty="0">
                  <a:ln>
                    <a:solidFill>
                      <a:schemeClr val="bg1">
                        <a:lumMod val="7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Noto Sans" panose="020B0502040504020204" pitchFamily="34" charset="0"/>
                  <a:cs typeface="Noto Sans SemBd" panose="020B0702040504020204" pitchFamily="34"/>
                </a:endParaRPr>
              </a:p>
            </p:txBody>
          </p:sp>
        </p:grp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572CD39D-C0FF-68BC-41FA-491D15CAA370}"/>
              </a:ext>
            </a:extLst>
          </p:cNvPr>
          <p:cNvSpPr/>
          <p:nvPr/>
        </p:nvSpPr>
        <p:spPr>
          <a:xfrm>
            <a:off x="686128" y="1181511"/>
            <a:ext cx="10515600" cy="33337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공급망 관리와 </a:t>
            </a:r>
            <a:r>
              <a:rPr lang="en-US" altLang="ko-KR" sz="2000" kern="0" spc="-120" dirty="0">
                <a:solidFill>
                  <a:srgbClr val="000000"/>
                </a:solidFill>
                <a:latin typeface="+mn-ea"/>
              </a:rPr>
              <a:t>Scope 3</a:t>
            </a: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의 측정은 </a:t>
            </a:r>
            <a:r>
              <a:rPr lang="ko-KR" altLang="en-US" sz="2000" kern="0" spc="-120" dirty="0" err="1">
                <a:solidFill>
                  <a:srgbClr val="000000"/>
                </a:solidFill>
                <a:latin typeface="+mn-ea"/>
              </a:rPr>
              <a:t>그린워싱을</a:t>
            </a: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 방지하기 위한 방안으로 글로벌 의무화</a:t>
            </a:r>
            <a:endParaRPr lang="en-US" altLang="ko-KR" sz="2000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국내 역시 관련 기준은 </a:t>
            </a:r>
            <a:r>
              <a:rPr lang="en-US" altLang="ko-KR" sz="2000" kern="0" spc="-120" dirty="0">
                <a:solidFill>
                  <a:srgbClr val="000000"/>
                </a:solidFill>
                <a:latin typeface="+mn-ea"/>
              </a:rPr>
              <a:t>2025</a:t>
            </a: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부터 자산규모가 큰 기업부터 점차 도입될 것으로 예상됨</a:t>
            </a:r>
            <a:endParaRPr lang="en-US" altLang="ko-KR" sz="2000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공급망과 </a:t>
            </a:r>
            <a:r>
              <a:rPr lang="en-US" altLang="ko-KR" sz="2000" kern="0" spc="-120" dirty="0">
                <a:solidFill>
                  <a:srgbClr val="000000"/>
                </a:solidFill>
                <a:latin typeface="+mn-ea"/>
              </a:rPr>
              <a:t>Scope 3 </a:t>
            </a: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의무공시가 </a:t>
            </a:r>
            <a:r>
              <a:rPr lang="ko-KR" altLang="en-US" sz="2000" kern="0" spc="-120" dirty="0" err="1">
                <a:solidFill>
                  <a:srgbClr val="000000"/>
                </a:solidFill>
                <a:latin typeface="+mn-ea"/>
              </a:rPr>
              <a:t>통일화되면</a:t>
            </a:r>
            <a:r>
              <a:rPr lang="en-US" altLang="ko-KR" sz="2000" kern="0" spc="-120" dirty="0">
                <a:solidFill>
                  <a:srgbClr val="000000"/>
                </a:solidFill>
                <a:latin typeface="+mn-ea"/>
              </a:rPr>
              <a:t>,</a:t>
            </a: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  단순 보고</a:t>
            </a:r>
            <a:r>
              <a:rPr lang="en-US" altLang="ko-KR" sz="2000" kern="0" spc="-120" dirty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공시</a:t>
            </a:r>
            <a:r>
              <a:rPr lang="en-US" altLang="ko-KR" sz="2000" kern="0" spc="-120" dirty="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가 아니라 보고의 질이 중요</a:t>
            </a:r>
            <a:endParaRPr lang="en-US" altLang="ko-KR" sz="2000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기업들은 관련 정보를 적극적으로 관리할 필요성</a:t>
            </a:r>
            <a:endParaRPr lang="en-US" altLang="ko-KR" sz="2000" kern="0" spc="-120" dirty="0">
              <a:solidFill>
                <a:srgbClr val="000000"/>
              </a:solidFill>
              <a:latin typeface="+mn-ea"/>
            </a:endParaRPr>
          </a:p>
          <a:p>
            <a:pPr marL="457200" indent="-457200" algn="just" fontAlgn="base" latinLnBrk="0">
              <a:lnSpc>
                <a:spcPct val="180000"/>
              </a:lnSpc>
              <a:buFont typeface="Wingdings" panose="05000000000000000000" pitchFamily="2" charset="2"/>
              <a:buChar char="§"/>
            </a:pP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특히 가치사슬상 위치를 명확히 파악하여</a:t>
            </a:r>
            <a:r>
              <a:rPr lang="en-US" altLang="ko-KR" sz="2000" kern="0" spc="-12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2000" kern="0" spc="-120" dirty="0">
                <a:solidFill>
                  <a:srgbClr val="000000"/>
                </a:solidFill>
                <a:latin typeface="+mn-ea"/>
              </a:rPr>
              <a:t>자신의 위치에 따라 이를 체계적으로 관리하는 것이 중요</a:t>
            </a:r>
            <a:endParaRPr lang="en-US" altLang="ko-KR" sz="2000" kern="0" spc="-120" dirty="0">
              <a:solidFill>
                <a:srgbClr val="000000"/>
              </a:solidFill>
              <a:latin typeface="+mn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3A2716B8-702C-F1BB-5DC0-033B68726139}"/>
              </a:ext>
            </a:extLst>
          </p:cNvPr>
          <p:cNvCxnSpPr>
            <a:cxnSpLocks/>
          </p:cNvCxnSpPr>
          <p:nvPr/>
        </p:nvCxnSpPr>
        <p:spPr>
          <a:xfrm>
            <a:off x="1057984" y="901695"/>
            <a:ext cx="10076033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25000">
                  <a:schemeClr val="accent1">
                    <a:lumMod val="25000"/>
                    <a:lumOff val="75000"/>
                  </a:schemeClr>
                </a:gs>
                <a:gs pos="75000">
                  <a:srgbClr val="B9CBE9">
                    <a:lumMod val="75000"/>
                    <a:lumOff val="25000"/>
                  </a:srgbClr>
                </a:gs>
                <a:gs pos="5000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0"/>
                    <a:lumOff val="10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AA5AED-E0EE-24FE-9CC9-ED59A7D4E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388776D4-305A-F63E-8070-E7777CA93FB7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37639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423ABB-C72A-8604-4EF1-89B2D16D6690}"/>
              </a:ext>
            </a:extLst>
          </p:cNvPr>
          <p:cNvSpPr txBox="1"/>
          <p:nvPr/>
        </p:nvSpPr>
        <p:spPr>
          <a:xfrm>
            <a:off x="2224171" y="3649930"/>
            <a:ext cx="8175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/>
              <a:t>감사합니다</a:t>
            </a:r>
            <a:r>
              <a:rPr lang="en-US" altLang="ko-KR" sz="4400" b="1" dirty="0"/>
              <a:t>.</a:t>
            </a:r>
            <a:endParaRPr lang="ko-KR" altLang="en-US" sz="44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002F48B-5DF5-F316-713B-8F34E60A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78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</TotalTime>
  <Words>2111</Words>
  <Application>Microsoft Office PowerPoint</Application>
  <PresentationFormat>와이드스크린</PresentationFormat>
  <Paragraphs>281</Paragraphs>
  <Slides>20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2" baseType="lpstr">
      <vt:lpstr>Nanum Gothic</vt:lpstr>
      <vt:lpstr>Noto Sans CJK KR Bold</vt:lpstr>
      <vt:lpstr>Noto Sans CJK KR Regular</vt:lpstr>
      <vt:lpstr>나눔고딕</vt:lpstr>
      <vt:lpstr>나눔스퀘어OTF ExtraBold</vt:lpstr>
      <vt:lpstr>맑은 고딕</vt:lpstr>
      <vt:lpstr>함초롬바탕</vt:lpstr>
      <vt:lpstr>휴먼명조</vt:lpstr>
      <vt:lpstr>Arial</vt:lpstr>
      <vt:lpstr>Noto Sans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OWNER</cp:lastModifiedBy>
  <cp:revision>106</cp:revision>
  <dcterms:created xsi:type="dcterms:W3CDTF">2023-03-08T01:34:07Z</dcterms:created>
  <dcterms:modified xsi:type="dcterms:W3CDTF">2024-08-27T08:00:01Z</dcterms:modified>
</cp:coreProperties>
</file>