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98" r:id="rId2"/>
    <p:sldId id="299" r:id="rId3"/>
    <p:sldId id="306" r:id="rId4"/>
    <p:sldId id="307" r:id="rId5"/>
    <p:sldId id="308" r:id="rId6"/>
    <p:sldId id="309" r:id="rId7"/>
    <p:sldId id="300" r:id="rId8"/>
    <p:sldId id="301" r:id="rId9"/>
    <p:sldId id="305" r:id="rId10"/>
    <p:sldId id="302" r:id="rId11"/>
    <p:sldId id="303" r:id="rId12"/>
    <p:sldId id="295" r:id="rId13"/>
    <p:sldId id="311" r:id="rId14"/>
    <p:sldId id="328" r:id="rId15"/>
    <p:sldId id="366" r:id="rId16"/>
    <p:sldId id="365" r:id="rId17"/>
    <p:sldId id="257" r:id="rId18"/>
    <p:sldId id="297" r:id="rId19"/>
    <p:sldId id="262" r:id="rId20"/>
    <p:sldId id="261" r:id="rId21"/>
    <p:sldId id="279" r:id="rId22"/>
    <p:sldId id="278" r:id="rId23"/>
    <p:sldId id="266" r:id="rId24"/>
    <p:sldId id="280" r:id="rId25"/>
    <p:sldId id="267" r:id="rId26"/>
    <p:sldId id="345" r:id="rId27"/>
    <p:sldId id="346" r:id="rId28"/>
    <p:sldId id="269" r:id="rId29"/>
    <p:sldId id="270" r:id="rId30"/>
    <p:sldId id="271" r:id="rId31"/>
    <p:sldId id="287" r:id="rId32"/>
    <p:sldId id="290" r:id="rId33"/>
    <p:sldId id="294" r:id="rId34"/>
    <p:sldId id="319" r:id="rId35"/>
    <p:sldId id="321" r:id="rId36"/>
    <p:sldId id="323" r:id="rId37"/>
    <p:sldId id="322" r:id="rId38"/>
    <p:sldId id="324" r:id="rId39"/>
    <p:sldId id="325" r:id="rId40"/>
    <p:sldId id="326" r:id="rId41"/>
    <p:sldId id="313" r:id="rId42"/>
    <p:sldId id="333" r:id="rId43"/>
    <p:sldId id="334" r:id="rId44"/>
    <p:sldId id="368" r:id="rId45"/>
    <p:sldId id="335" r:id="rId46"/>
    <p:sldId id="352" r:id="rId47"/>
    <p:sldId id="355" r:id="rId48"/>
    <p:sldId id="356" r:id="rId49"/>
    <p:sldId id="357" r:id="rId50"/>
    <p:sldId id="358" r:id="rId51"/>
    <p:sldId id="359" r:id="rId52"/>
    <p:sldId id="360" r:id="rId53"/>
    <p:sldId id="363" r:id="rId54"/>
    <p:sldId id="367" r:id="rId5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A9C7"/>
    <a:srgbClr val="050F5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6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DE772-4F21-49BE-BC5A-24CE7ECB9D4F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DD27-B812-467D-BE26-14F3A890C7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20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A874-BE7C-4A3A-91D2-89FA9C25E4D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B9D447-2A29-40AB-8724-D1D7962D5C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019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7209">
              <a:defRPr/>
            </a:pPr>
            <a:fld id="{EE10A874-BE7C-4A3A-91D2-89FA9C25E4D0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897209">
                <a:defRPr/>
              </a:pPr>
              <a:t>2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F3BC5F-0479-47ED-9F9C-D1E1303559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364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120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93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524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950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5264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0731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0644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514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640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402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000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918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7535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39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파리협약을 필두로</a:t>
            </a:r>
            <a:r>
              <a:rPr lang="en-US" altLang="ko-KR" dirty="0"/>
              <a:t>, 2050</a:t>
            </a:r>
            <a:r>
              <a:rPr lang="ko-KR" altLang="en-US" dirty="0"/>
              <a:t>년 </a:t>
            </a:r>
            <a:r>
              <a:rPr lang="en-US" altLang="ko-KR" dirty="0"/>
              <a:t>Net Zero</a:t>
            </a:r>
            <a:r>
              <a:rPr lang="ko-KR" altLang="en-US" dirty="0"/>
              <a:t>선언</a:t>
            </a:r>
            <a:r>
              <a:rPr lang="en-US" altLang="ko-KR" dirty="0"/>
              <a:t>. </a:t>
            </a:r>
            <a:r>
              <a:rPr lang="ko-KR" altLang="en-US" dirty="0" err="1"/>
              <a:t>기후변화리스크는</a:t>
            </a:r>
            <a:r>
              <a:rPr lang="ko-KR" altLang="en-US" dirty="0"/>
              <a:t> 인류의 가장 시급한 </a:t>
            </a:r>
            <a:r>
              <a:rPr lang="ko-KR" altLang="en-US" dirty="0" err="1"/>
              <a:t>문제중</a:t>
            </a:r>
            <a:r>
              <a:rPr lang="ko-KR" altLang="en-US" dirty="0"/>
              <a:t> 하나로 대두</a:t>
            </a:r>
            <a:r>
              <a:rPr lang="en-US" altLang="ko-KR" dirty="0"/>
              <a:t>. </a:t>
            </a:r>
            <a:r>
              <a:rPr lang="ko-KR" altLang="en-US" dirty="0" err="1"/>
              <a:t>고탄소</a:t>
            </a:r>
            <a:r>
              <a:rPr lang="ko-KR" altLang="en-US" dirty="0"/>
              <a:t> 배출은 궁극적으로 기업들이 하고 있음</a:t>
            </a:r>
            <a:r>
              <a:rPr lang="en-US" altLang="ko-KR" dirty="0"/>
              <a:t>. </a:t>
            </a:r>
            <a:r>
              <a:rPr lang="ko-KR" altLang="en-US" dirty="0"/>
              <a:t>금융기관은 기업에게 자금을 빌려줌으로써 간접적으로 </a:t>
            </a:r>
            <a:r>
              <a:rPr lang="ko-KR" altLang="en-US" dirty="0" err="1"/>
              <a:t>고탄소</a:t>
            </a:r>
            <a:r>
              <a:rPr lang="ko-KR" altLang="en-US" dirty="0"/>
              <a:t> 배출을 지원하고 있음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이제 많은 금융당국이 자금중개자인 은행이 </a:t>
            </a:r>
            <a:r>
              <a:rPr lang="ko-KR" altLang="en-US" dirty="0" err="1"/>
              <a:t>고탄소</a:t>
            </a:r>
            <a:r>
              <a:rPr lang="ko-KR" altLang="en-US" dirty="0"/>
              <a:t> 사업의 지원을 줄여야 한다고 주장</a:t>
            </a:r>
            <a:r>
              <a:rPr lang="en-US" altLang="ko-KR" dirty="0"/>
              <a:t>. </a:t>
            </a:r>
            <a:r>
              <a:rPr lang="ko-KR" altLang="en-US" dirty="0"/>
              <a:t>이는 단지 사회적가치만이 아니라</a:t>
            </a:r>
            <a:r>
              <a:rPr lang="en-US" altLang="ko-KR" dirty="0"/>
              <a:t>, </a:t>
            </a:r>
            <a:r>
              <a:rPr lang="ko-KR" altLang="en-US" dirty="0"/>
              <a:t>은행의 재정건전성과 직결되는 문제임</a:t>
            </a:r>
            <a:r>
              <a:rPr lang="en-US" altLang="ko-KR" dirty="0"/>
              <a:t>. </a:t>
            </a:r>
          </a:p>
          <a:p>
            <a:r>
              <a:rPr lang="ko-KR" altLang="en-US" dirty="0" err="1"/>
              <a:t>고탄소</a:t>
            </a:r>
            <a:r>
              <a:rPr lang="ko-KR" altLang="en-US" dirty="0"/>
              <a:t> 배출 산업에 대출한 자산은 그 담보가치가 낮아져</a:t>
            </a:r>
            <a:r>
              <a:rPr lang="en-US" altLang="ko-KR" dirty="0"/>
              <a:t>, </a:t>
            </a:r>
            <a:r>
              <a:rPr lang="ko-KR" altLang="en-US" dirty="0"/>
              <a:t>향후 기업의 대손충당금으로 설정될 가능성이 높음을 여러 연구에서 보여주고 있음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289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구체적으로 </a:t>
            </a:r>
            <a:r>
              <a:rPr lang="en-US" altLang="ko-KR" dirty="0"/>
              <a:t>1.5</a:t>
            </a:r>
            <a:r>
              <a:rPr lang="ko-KR" altLang="en-US" dirty="0"/>
              <a:t>도시 시나리오 분석에서는 </a:t>
            </a:r>
            <a:r>
              <a:rPr lang="ko-KR" altLang="en-US" dirty="0" err="1"/>
              <a:t>고탄소산업의</a:t>
            </a:r>
            <a:r>
              <a:rPr lang="ko-KR" altLang="en-US" dirty="0"/>
              <a:t> 경우 </a:t>
            </a:r>
            <a:r>
              <a:rPr lang="en-US" altLang="ko-KR" dirty="0"/>
              <a:t>2030</a:t>
            </a:r>
            <a:r>
              <a:rPr lang="ko-KR" altLang="en-US" dirty="0"/>
              <a:t>년에 부도율이 </a:t>
            </a:r>
            <a:r>
              <a:rPr lang="en-US" altLang="ko-KR" dirty="0"/>
              <a:t>6.3% </a:t>
            </a:r>
            <a:r>
              <a:rPr lang="ko-KR" altLang="en-US" dirty="0"/>
              <a:t>늘어나고</a:t>
            </a:r>
            <a:r>
              <a:rPr lang="en-US" altLang="ko-KR" dirty="0"/>
              <a:t>, 2040</a:t>
            </a:r>
            <a:r>
              <a:rPr lang="ko-KR" altLang="en-US" dirty="0"/>
              <a:t>년에는 </a:t>
            </a:r>
            <a:r>
              <a:rPr lang="en-US" altLang="ko-KR" dirty="0"/>
              <a:t>9.9%, </a:t>
            </a:r>
            <a:r>
              <a:rPr lang="ko-KR" altLang="en-US" dirty="0"/>
              <a:t>그리고 </a:t>
            </a:r>
            <a:r>
              <a:rPr lang="en-US" altLang="ko-KR" dirty="0"/>
              <a:t>2050</a:t>
            </a:r>
            <a:r>
              <a:rPr lang="ko-KR" altLang="en-US" dirty="0"/>
              <a:t>년에는 </a:t>
            </a:r>
            <a:r>
              <a:rPr lang="en-US" altLang="ko-KR" dirty="0"/>
              <a:t>18.8% </a:t>
            </a:r>
            <a:r>
              <a:rPr lang="ko-KR" altLang="en-US" dirty="0"/>
              <a:t>상승할 것으로 예측되고 있음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나아가 주가는 </a:t>
            </a:r>
            <a:r>
              <a:rPr lang="en-US" altLang="ko-KR" dirty="0"/>
              <a:t>~~~~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84940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이에 따라 금융기관의 </a:t>
            </a:r>
            <a:r>
              <a:rPr lang="en-US" altLang="ko-KR" dirty="0"/>
              <a:t>BIS </a:t>
            </a:r>
            <a:r>
              <a:rPr lang="ko-KR" altLang="en-US" dirty="0"/>
              <a:t>비율이 크게 변화될 것으로 예측됨</a:t>
            </a:r>
            <a:r>
              <a:rPr lang="en-US" altLang="ko-KR" dirty="0"/>
              <a:t>. </a:t>
            </a:r>
            <a:r>
              <a:rPr lang="ko-KR" altLang="en-US" dirty="0"/>
              <a:t>특히</a:t>
            </a:r>
            <a:r>
              <a:rPr lang="en-US" altLang="ko-KR" dirty="0"/>
              <a:t>, </a:t>
            </a:r>
            <a:r>
              <a:rPr lang="ko-KR" altLang="en-US" dirty="0"/>
              <a:t>특수은행의 경우 </a:t>
            </a:r>
            <a:r>
              <a:rPr lang="en-US" altLang="ko-KR" dirty="0"/>
              <a:t>BIS</a:t>
            </a:r>
            <a:r>
              <a:rPr lang="ko-KR" altLang="en-US" dirty="0"/>
              <a:t>비율이 </a:t>
            </a:r>
            <a:r>
              <a:rPr lang="en-US" altLang="ko-KR" dirty="0"/>
              <a:t>8% </a:t>
            </a:r>
            <a:r>
              <a:rPr lang="ko-KR" altLang="en-US" dirty="0"/>
              <a:t>이하로 떨어진다는 충격적인 결과를 보이고 있음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893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549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6015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67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14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이에 </a:t>
            </a:r>
            <a:r>
              <a:rPr lang="en-US" altLang="ko-KR" dirty="0"/>
              <a:t>IFRS </a:t>
            </a:r>
            <a:r>
              <a:rPr lang="ko-KR" altLang="en-US" dirty="0"/>
              <a:t>에서는 금융기관을 대상으로 금융배출량을 공시하도록 의무화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53032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이에 </a:t>
            </a:r>
            <a:r>
              <a:rPr lang="en-US" altLang="ko-KR" dirty="0"/>
              <a:t>IFRS </a:t>
            </a:r>
            <a:r>
              <a:rPr lang="ko-KR" altLang="en-US" dirty="0"/>
              <a:t>에서는 금융기관을 대상으로 금융배출량을 공시하도록 의무화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1532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그러나 </a:t>
            </a:r>
            <a:r>
              <a:rPr lang="en-US" altLang="ko-KR" dirty="0"/>
              <a:t>GHG Protocol</a:t>
            </a:r>
            <a:r>
              <a:rPr lang="ko-KR" altLang="en-US" dirty="0"/>
              <a:t>에서 이러한 구체적인 부분이 없어서 이를 보완하기 위해 </a:t>
            </a:r>
            <a:r>
              <a:rPr lang="en-US" altLang="ko-KR" dirty="0"/>
              <a:t>PCAF</a:t>
            </a:r>
            <a:r>
              <a:rPr lang="ko-KR" altLang="en-US" dirty="0"/>
              <a:t>가 만들어짐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694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그러나 </a:t>
            </a:r>
            <a:r>
              <a:rPr lang="en-US" altLang="ko-KR" dirty="0"/>
              <a:t>GHG Protocol</a:t>
            </a:r>
            <a:r>
              <a:rPr lang="ko-KR" altLang="en-US" dirty="0"/>
              <a:t>에서 이러한 구체적인 부분이 없어서 이를 보완하기 위해 </a:t>
            </a:r>
            <a:r>
              <a:rPr lang="en-US" altLang="ko-KR" dirty="0"/>
              <a:t>PCAF</a:t>
            </a:r>
            <a:r>
              <a:rPr lang="ko-KR" altLang="en-US" dirty="0"/>
              <a:t>가 만들어짐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3459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PCAF</a:t>
            </a:r>
            <a:r>
              <a:rPr lang="ko-KR" altLang="en-US" dirty="0"/>
              <a:t>의 목적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2174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/>
              <a:t>가지 자산을 가지고</a:t>
            </a:r>
            <a:r>
              <a:rPr lang="en-US" altLang="ko-KR" dirty="0"/>
              <a:t>, </a:t>
            </a:r>
            <a:r>
              <a:rPr lang="ko-KR" altLang="en-US" dirty="0"/>
              <a:t>각각의 자산마다 측정하는 방법이 존재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2350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108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63477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8905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4794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2036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5229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3753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4178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1901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9879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3324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TCFD</a:t>
            </a:r>
            <a:r>
              <a:rPr lang="ko-KR" altLang="en-US" dirty="0"/>
              <a:t>에서는 중요한 것이 전환위험과 물리적 위험임</a:t>
            </a:r>
            <a:r>
              <a:rPr lang="en-US" altLang="ko-KR" dirty="0"/>
              <a:t>. </a:t>
            </a:r>
            <a:r>
              <a:rPr lang="ko-KR" altLang="en-US" dirty="0"/>
              <a:t>기후변화는 기업의 손익계산서와 재무상태표에 직접적인 영향을 주기 때문에 이에 대한 대비를 잘 해야함</a:t>
            </a:r>
            <a:r>
              <a:rPr lang="en-US" altLang="ko-KR" dirty="0"/>
              <a:t>. </a:t>
            </a:r>
            <a:r>
              <a:rPr lang="ko-KR" altLang="en-US" dirty="0"/>
              <a:t>한국은 </a:t>
            </a:r>
            <a:r>
              <a:rPr lang="en-US" altLang="ko-KR" dirty="0"/>
              <a:t>TCFD</a:t>
            </a:r>
            <a:r>
              <a:rPr lang="ko-KR" altLang="en-US" dirty="0"/>
              <a:t>를 도입하지는 않았지만 </a:t>
            </a:r>
            <a:r>
              <a:rPr lang="en-US" altLang="ko-KR" dirty="0"/>
              <a:t>TCFD</a:t>
            </a:r>
            <a:r>
              <a:rPr lang="ko-KR" altLang="en-US" dirty="0"/>
              <a:t>의 영향을 받은 </a:t>
            </a:r>
            <a:r>
              <a:rPr lang="en-US" altLang="ko-KR" dirty="0"/>
              <a:t>IFRS S1, S2</a:t>
            </a:r>
            <a:r>
              <a:rPr lang="ko-KR" altLang="en-US" dirty="0"/>
              <a:t>가 도입될 예정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756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44CFD6-1630-4121-79E8-00ABE695B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683A4A-D181-AB26-1526-F1D2C7347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C631FD-9FA8-312B-A7A8-704BFC06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21A5-8650-46CB-9113-39BC16D0527E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F8CFAF-4FCA-71A4-C309-DA933403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426385-5654-8133-DE16-30FEEAF3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94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1C12C-571E-3BDF-C7E2-28D52A92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632F33-A3BB-DAE1-9F33-EC53F5BC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216BB8-B37A-555A-CD14-1E2685EA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4A278-4988-4A81-B4D8-E100349CCCA7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DD94BD-83DD-802A-4F8D-96F54A13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2CFF4-3BFC-68A0-9A5E-D8FB19F8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34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8C8FBB-3493-4CC4-25DB-C668D317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4D96D2-DCEB-9524-CF67-69BA824D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3C68F-62CA-1BD2-22C0-DE94ACB1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C70E-38F0-48AA-92C5-7CE839057D40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775909-CFF6-FF14-FC03-A7D61AF4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6E69EB-967F-DF16-43C9-AC7F00E0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6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2D9F0-C7AA-31A8-0C3A-91A0D3C1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1F2982-D08A-CA8B-969A-D593ED1C1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75BFFC-4453-32AD-C5D3-77B15D6AC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F78EC-1EA8-8AF3-BF45-2EB10CA9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F608-209C-41BF-9BD5-DB83E5449317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4D5808-A4F2-26E4-00B5-5301EB4F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86FB4D-89AD-A321-3D42-C3EC1016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4E5CB3-2DC6-3961-635E-1165E117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B51C75-555F-BE5D-E4BC-ED013FB0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AD4091-567D-2927-85A8-4A7F88C03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B381E80-1309-BAE3-A1DA-2527EAA96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4AC98D-7FC8-9092-C75C-C79324E3D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CA9897-10B7-0809-2244-22C2987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DD9A-C78E-43C4-9D77-13197728B15E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9016D48-E570-6B32-9055-8FF1C0B5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2B676C8-F274-666D-0AFE-FED90D8C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32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4D7AAE-E76D-9A10-6DF7-E390F090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E3A4DE-8003-E206-2213-B07735E39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4440-755A-4B29-BF1F-3297229D65E7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F72B4E-E1E8-2A75-09D9-F646F856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D7954C6-3CB4-04A7-E5C2-D0DF0D9F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75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C437B2-065A-7491-40C0-7142BE96D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FE8B-E418-4837-9548-C55A9BB45D96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D572E3-845F-F9BD-D6D0-4692D822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39F8E2-C2F1-DE93-C0A9-87FE82849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94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0B251-998B-B787-2F49-F05D80CA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B0E905-8042-4ED7-7447-B901E558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20807B-E87C-1C2D-3B8B-2CB7934FE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611F8F-3E3E-BD95-B0B6-F9C99EFC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E45-B853-47F8-B6F0-973AEBA6095A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55A32C-C0F6-A8D5-B9F8-8A394162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22C17D-95D5-0FB0-CC2F-37B4DA09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0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91F0B-E88E-6A9A-2AAA-4BEFAAF9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EADC3F-7C21-C02B-D2F3-1EB39270B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3FF1FC-E460-A95E-9BA5-9B275129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0DD18F-0E00-C959-154D-E32C082C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7181-705B-4A41-BF10-729F00ADB85F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324C4-A205-B09B-0D63-B5CCF80B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3442D1-BF41-109A-DF04-19D733F2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3082B1-142F-F949-01F6-565FD700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6FDFE7-74A8-2EE4-4A45-D6608874A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156BA5-FFAC-37F5-7835-261568E7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741B-EB54-4675-8D70-A580D4198B92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0925BB-3C12-2848-C479-C3712D46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925038-9AE8-EA73-609F-77BA11BE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91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74E11A-DDBF-24E0-6C76-EC74E7B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13E23D-BDC7-B4CF-7C94-C1A4BBF7B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5937D7-470C-4944-B925-206BC81C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A279-8386-4DFA-BE42-D278860D7F85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C64FD0-81C2-64C7-8B80-DEBF19E3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45271-36EF-45BB-4BD4-385AF807B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315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132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681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E0A8158-3BDE-5A47-B184-D2E54DDF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A69261-8264-2937-FABB-5ACB7C20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BB0A68-A106-AFFD-F570-D70ACA9B4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FFCD-7A4E-4D3B-9DB0-EC51619FBFD8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97807A-0547-EAFA-7E2B-C3064C063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587D31-5C3A-C337-EFE0-84657182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6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1D0E585-4F66-4208-9D62-A54D5B55BAF5}"/>
              </a:ext>
            </a:extLst>
          </p:cNvPr>
          <p:cNvSpPr/>
          <p:nvPr/>
        </p:nvSpPr>
        <p:spPr>
          <a:xfrm>
            <a:off x="0" y="18288"/>
            <a:ext cx="8563429" cy="6858000"/>
          </a:xfrm>
          <a:prstGeom prst="rect">
            <a:avLst/>
          </a:prstGeom>
          <a:solidFill>
            <a:srgbClr val="21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3446265-113B-4D4A-BEA4-C8436555E9E3}"/>
              </a:ext>
            </a:extLst>
          </p:cNvPr>
          <p:cNvSpPr/>
          <p:nvPr/>
        </p:nvSpPr>
        <p:spPr>
          <a:xfrm>
            <a:off x="506419" y="1404161"/>
            <a:ext cx="7550590" cy="629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lnSpc>
                <a:spcPct val="105000"/>
              </a:lnSpc>
              <a:spcAft>
                <a:spcPts val="600"/>
              </a:spcAft>
            </a:pPr>
            <a:r>
              <a:rPr lang="en-US" altLang="ko-KR" sz="3600" cap="all" spc="-150" dirty="0">
                <a:solidFill>
                  <a:schemeClr val="bg1">
                    <a:lumMod val="8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Scope 3 </a:t>
            </a:r>
            <a:r>
              <a:rPr lang="ko-KR" altLang="en-US" sz="3600" cap="all" spc="-150" dirty="0">
                <a:solidFill>
                  <a:schemeClr val="bg1">
                    <a:lumMod val="8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공시에 대한 국내외 동향</a:t>
            </a:r>
            <a:endParaRPr lang="en-US" altLang="ko-KR" sz="2400" cap="all" spc="-150" dirty="0">
              <a:solidFill>
                <a:schemeClr val="bg1">
                  <a:lumMod val="8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9EEA84B-0F18-4668-8FFA-3DA71DB73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5875" y="32"/>
            <a:ext cx="32861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4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직선 연결선 27"/>
          <p:cNvCxnSpPr>
            <a:cxnSpLocks/>
          </p:cNvCxnSpPr>
          <p:nvPr/>
        </p:nvCxnSpPr>
        <p:spPr>
          <a:xfrm>
            <a:off x="4870704" y="1406652"/>
            <a:ext cx="4364736" cy="0"/>
          </a:xfrm>
          <a:prstGeom prst="line">
            <a:avLst/>
          </a:prstGeom>
          <a:ln w="31750" cap="flat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71D0E585-4F66-4208-9D62-A54D5B55BAF5}"/>
              </a:ext>
            </a:extLst>
          </p:cNvPr>
          <p:cNvSpPr/>
          <p:nvPr/>
        </p:nvSpPr>
        <p:spPr>
          <a:xfrm>
            <a:off x="0" y="0"/>
            <a:ext cx="3022599" cy="6858000"/>
          </a:xfrm>
          <a:prstGeom prst="rect">
            <a:avLst/>
          </a:prstGeom>
          <a:solidFill>
            <a:srgbClr val="21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0613BF03-CF48-4A63-A487-D8CE6D536555}"/>
              </a:ext>
            </a:extLst>
          </p:cNvPr>
          <p:cNvSpPr txBox="1"/>
          <p:nvPr/>
        </p:nvSpPr>
        <p:spPr>
          <a:xfrm>
            <a:off x="3552825" y="478059"/>
            <a:ext cx="1415772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Noto Sans CJK KR Black" panose="020B0A00000000000000" pitchFamily="34" charset="-127"/>
                <a:ea typeface="Noto Sans CJK KR Black" panose="020B0A00000000000000" pitchFamily="34" charset="-127"/>
                <a:cs typeface="+mn-cs"/>
              </a:rPr>
              <a:t>목차</a:t>
            </a:r>
          </a:p>
        </p:txBody>
      </p:sp>
      <p:cxnSp>
        <p:nvCxnSpPr>
          <p:cNvPr id="27" name="직선 연결선 26"/>
          <p:cNvCxnSpPr>
            <a:cxnSpLocks/>
          </p:cNvCxnSpPr>
          <p:nvPr/>
        </p:nvCxnSpPr>
        <p:spPr>
          <a:xfrm>
            <a:off x="443865" y="1406652"/>
            <a:ext cx="8453247" cy="0"/>
          </a:xfrm>
          <a:prstGeom prst="line">
            <a:avLst/>
          </a:prstGeom>
          <a:ln w="31750" cap="flat">
            <a:solidFill>
              <a:srgbClr val="2135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80EB56E-3164-4DA1-AA30-C89236B387C4}"/>
              </a:ext>
            </a:extLst>
          </p:cNvPr>
          <p:cNvSpPr txBox="1"/>
          <p:nvPr/>
        </p:nvSpPr>
        <p:spPr>
          <a:xfrm>
            <a:off x="3470275" y="1531614"/>
            <a:ext cx="80277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서론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글로벌 지속가능성 기준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Scope 3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요구 현황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IFRS S2 Scope 3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요구사항 및 현황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금융기관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Scope 3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의 의미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국내 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Scope 3 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보고 현황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IFRS S2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의 금융배출량 요구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  <a:p>
            <a:pPr marL="155575" indent="-514350">
              <a:spcAft>
                <a:spcPts val="2400"/>
              </a:spcAft>
              <a:buFont typeface="+mj-lt"/>
              <a:buAutoNum type="romanUcPeriod"/>
            </a:pP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종합결론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21932" y="1309056"/>
            <a:ext cx="2578734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160000"/>
              </a:lnSpc>
            </a:pPr>
            <a:r>
              <a:rPr lang="ko-KR" altLang="en-US" sz="2800" b="1" kern="0" dirty="0">
                <a:solidFill>
                  <a:schemeClr val="bg1"/>
                </a:solidFill>
                <a:latin typeface="휴먼명조"/>
                <a:ea typeface="휴먼명조"/>
              </a:rPr>
              <a:t>제 </a:t>
            </a:r>
            <a:r>
              <a:rPr lang="en-US" altLang="ko-KR" sz="2800" b="1" kern="0" dirty="0">
                <a:solidFill>
                  <a:schemeClr val="bg1"/>
                </a:solidFill>
                <a:latin typeface="휴먼명조"/>
                <a:ea typeface="휴먼명조"/>
              </a:rPr>
              <a:t>1</a:t>
            </a:r>
            <a:r>
              <a:rPr lang="ko-KR" altLang="en-US" sz="2800" b="1" kern="0" dirty="0">
                <a:solidFill>
                  <a:schemeClr val="bg1"/>
                </a:solidFill>
                <a:latin typeface="휴먼명조"/>
                <a:ea typeface="휴먼명조"/>
              </a:rPr>
              <a:t>부</a:t>
            </a:r>
            <a:endParaRPr lang="en-US" altLang="ko-KR" sz="2800" b="1" kern="0" dirty="0">
              <a:solidFill>
                <a:schemeClr val="bg1"/>
              </a:solidFill>
              <a:latin typeface="휴먼명조"/>
              <a:ea typeface="휴먼명조"/>
            </a:endParaRPr>
          </a:p>
          <a:p>
            <a:pPr algn="ctr" fontAlgn="base" latinLnBrk="0">
              <a:lnSpc>
                <a:spcPct val="160000"/>
              </a:lnSpc>
            </a:pPr>
            <a:r>
              <a:rPr lang="en-US" altLang="ko-KR" sz="2000" b="1" kern="0" dirty="0">
                <a:solidFill>
                  <a:schemeClr val="bg1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2000" b="1" kern="0" dirty="0">
                <a:solidFill>
                  <a:schemeClr val="bg1"/>
                </a:solidFill>
                <a:latin typeface="휴먼명조"/>
                <a:ea typeface="휴먼명조"/>
              </a:rPr>
              <a:t>공시에 대한 국내외 동향</a:t>
            </a:r>
            <a:endParaRPr lang="ko-KR" altLang="en-US" sz="900" kern="0" spc="0" dirty="0">
              <a:solidFill>
                <a:schemeClr val="bg1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718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1458456" cy="721519"/>
            <a:chOff x="404018" y="230978"/>
            <a:chExt cx="1458456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1233" y="2578648"/>
            <a:ext cx="5134708" cy="37342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81094" y="2571275"/>
            <a:ext cx="5134708" cy="37416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836" y="2867863"/>
            <a:ext cx="1345500" cy="828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35" y="3784996"/>
            <a:ext cx="762450" cy="11536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251" y="3784996"/>
            <a:ext cx="762450" cy="11536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480" y="3784996"/>
            <a:ext cx="762450" cy="11536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506" y="3784996"/>
            <a:ext cx="762450" cy="115360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39" y="3784996"/>
            <a:ext cx="762450" cy="115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9359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41949" y="4818855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706484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38920" y="4826703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60532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981627" y="5514160"/>
            <a:ext cx="2478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Scope 1, 2 : 500t</a:t>
            </a:r>
          </a:p>
          <a:p>
            <a:r>
              <a:rPr lang="en-US" altLang="ko-KR" sz="2000" b="1" dirty="0"/>
              <a:t>Scope 3    :     0t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160" y="2791464"/>
            <a:ext cx="762450" cy="115360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76" y="2791464"/>
            <a:ext cx="762450" cy="1153600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8305" y="2791464"/>
            <a:ext cx="762450" cy="1153600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331" y="2791464"/>
            <a:ext cx="762450" cy="11536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564" y="2791464"/>
            <a:ext cx="762450" cy="1153600"/>
          </a:xfrm>
          <a:prstGeom prst="rect">
            <a:avLst/>
          </a:prstGeom>
        </p:spPr>
      </p:pic>
      <p:sp>
        <p:nvSpPr>
          <p:cNvPr id="43" name="왼쪽 중괄호 42"/>
          <p:cNvSpPr/>
          <p:nvPr/>
        </p:nvSpPr>
        <p:spPr>
          <a:xfrm rot="16200000">
            <a:off x="8323392" y="2323180"/>
            <a:ext cx="236127" cy="424854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6317184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189774" y="3825323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054309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986745" y="3833171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9808357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726268" y="2691747"/>
            <a:ext cx="4661359" cy="24964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6269159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7169865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8069047" y="271958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8955558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9820584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705" y="4693256"/>
            <a:ext cx="1345500" cy="8288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341679" y="5534482"/>
            <a:ext cx="2478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Scope 1, 2 :    0t</a:t>
            </a:r>
          </a:p>
          <a:p>
            <a:r>
              <a:rPr lang="en-US" altLang="ko-KR" sz="2000" b="1" dirty="0"/>
              <a:t>Scope 3    :  500t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1374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왜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요구하는가</a:t>
            </a:r>
            <a:r>
              <a:rPr lang="en-US" altLang="ko-KR" sz="2000" b="1" dirty="0">
                <a:solidFill>
                  <a:srgbClr val="1F3B73"/>
                </a:solidFill>
              </a:rPr>
              <a:t>?</a:t>
            </a:r>
            <a:endParaRPr lang="ko-KR" altLang="en-US" sz="2000" b="1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 err="1">
                <a:solidFill>
                  <a:srgbClr val="1F3B73"/>
                </a:solidFill>
              </a:rPr>
              <a:t>그린워싱을</a:t>
            </a:r>
            <a:r>
              <a:rPr lang="ko-KR" altLang="en-US" sz="2000" dirty="0">
                <a:solidFill>
                  <a:srgbClr val="1F3B73"/>
                </a:solidFill>
              </a:rPr>
              <a:t> 방지하기 위해서는 필수</a:t>
            </a:r>
            <a:endParaRPr lang="en-US" altLang="ko-KR" sz="2000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동일한 온실가스를 배출하여도 </a:t>
            </a:r>
            <a:r>
              <a:rPr lang="ko-KR" altLang="en-US" sz="2000" dirty="0" err="1">
                <a:solidFill>
                  <a:srgbClr val="1F3B73"/>
                </a:solidFill>
              </a:rPr>
              <a:t>보고범위</a:t>
            </a:r>
            <a:r>
              <a:rPr lang="en-US" altLang="ko-KR" sz="2000" dirty="0">
                <a:solidFill>
                  <a:srgbClr val="1F3B73"/>
                </a:solidFill>
              </a:rPr>
              <a:t>(reporting entity)</a:t>
            </a:r>
            <a:r>
              <a:rPr lang="ko-KR" altLang="en-US" sz="2000" dirty="0">
                <a:solidFill>
                  <a:srgbClr val="1F3B73"/>
                </a:solidFill>
              </a:rPr>
              <a:t>에 따라 값이 달라짐</a:t>
            </a:r>
            <a:endParaRPr lang="en-US" altLang="ko-KR" sz="2000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만약</a:t>
            </a:r>
            <a:r>
              <a:rPr lang="en-US" altLang="ko-KR" sz="2000" dirty="0">
                <a:solidFill>
                  <a:srgbClr val="1F3B73"/>
                </a:solidFill>
              </a:rPr>
              <a:t>, Scope 3</a:t>
            </a:r>
            <a:r>
              <a:rPr lang="ko-KR" altLang="en-US" sz="2000" dirty="0">
                <a:solidFill>
                  <a:srgbClr val="1F3B73"/>
                </a:solidFill>
              </a:rPr>
              <a:t>를 하지 않으면</a:t>
            </a:r>
            <a:r>
              <a:rPr lang="en-US" altLang="ko-KR" sz="2000" dirty="0">
                <a:solidFill>
                  <a:srgbClr val="1F3B73"/>
                </a:solidFill>
              </a:rPr>
              <a:t>, </a:t>
            </a:r>
            <a:r>
              <a:rPr lang="ko-KR" altLang="en-US" sz="2000" dirty="0">
                <a:solidFill>
                  <a:srgbClr val="1F3B73"/>
                </a:solidFill>
              </a:rPr>
              <a:t>온실가스 </a:t>
            </a:r>
            <a:r>
              <a:rPr lang="ko-KR" altLang="en-US" sz="2000" dirty="0" err="1">
                <a:solidFill>
                  <a:srgbClr val="1F3B73"/>
                </a:solidFill>
              </a:rPr>
              <a:t>배출규제가</a:t>
            </a:r>
            <a:r>
              <a:rPr lang="ko-KR" altLang="en-US" sz="2000" dirty="0">
                <a:solidFill>
                  <a:srgbClr val="1F3B73"/>
                </a:solidFill>
              </a:rPr>
              <a:t> 적은 국가로 공장 이전 가능</a:t>
            </a:r>
            <a:endParaRPr lang="ko-KR" altLang="en-US" sz="2400" dirty="0">
              <a:solidFill>
                <a:srgbClr val="1F3B73"/>
              </a:solidFill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689811" y="4700980"/>
            <a:ext cx="1489359" cy="833501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262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758258" cy="721519"/>
            <a:chOff x="404018" y="230978"/>
            <a:chExt cx="7758258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202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86128" y="1826410"/>
          <a:ext cx="10300977" cy="2124090"/>
        </p:xfrm>
        <a:graphic>
          <a:graphicData uri="http://schemas.openxmlformats.org/drawingml/2006/table">
            <a:tbl>
              <a:tblPr/>
              <a:tblGrid>
                <a:gridCol w="1895403">
                  <a:extLst>
                    <a:ext uri="{9D8B030D-6E8A-4147-A177-3AD203B41FA5}">
                      <a16:colId xmlns:a16="http://schemas.microsoft.com/office/drawing/2014/main" val="1240526658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4165476605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3950175102"/>
                    </a:ext>
                  </a:extLst>
                </a:gridCol>
                <a:gridCol w="2376048">
                  <a:extLst>
                    <a:ext uri="{9D8B030D-6E8A-4147-A177-3AD203B41FA5}">
                      <a16:colId xmlns:a16="http://schemas.microsoft.com/office/drawing/2014/main" val="704100353"/>
                    </a:ext>
                  </a:extLst>
                </a:gridCol>
                <a:gridCol w="2101394">
                  <a:extLst>
                    <a:ext uri="{9D8B030D-6E8A-4147-A177-3AD203B41FA5}">
                      <a16:colId xmlns:a16="http://schemas.microsoft.com/office/drawing/2014/main" val="1052205137"/>
                    </a:ext>
                  </a:extLst>
                </a:gridCol>
              </a:tblGrid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TCFD 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기준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 S2)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EU CSRD 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(EFRAG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의 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ESRS)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미국 </a:t>
                      </a: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SEC 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기후 관련 공시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41735"/>
                  </a:ext>
                </a:extLst>
              </a:tr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1&amp;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751173"/>
                  </a:ext>
                </a:extLst>
              </a:tr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en-US" altLang="ko-KR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소규모기업은 면제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041836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다수의 글로벌 기준에서도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</a:t>
            </a:r>
          </a:p>
        </p:txBody>
      </p:sp>
    </p:spTree>
    <p:extLst>
      <p:ext uri="{BB962C8B-B14F-4D97-AF65-F5344CB8AC3E}">
        <p14:creationId xmlns:p14="http://schemas.microsoft.com/office/powerpoint/2010/main" val="298198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968525" cy="721519"/>
            <a:chOff x="404018" y="230978"/>
            <a:chExt cx="896852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412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-CSRD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2" y="973644"/>
            <a:ext cx="4149371" cy="202423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33" y="2997878"/>
            <a:ext cx="4149371" cy="200481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33" y="5022319"/>
            <a:ext cx="4149372" cy="16643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직사각형 1"/>
          <p:cNvSpPr/>
          <p:nvPr/>
        </p:nvSpPr>
        <p:spPr>
          <a:xfrm>
            <a:off x="5114276" y="1016256"/>
            <a:ext cx="6096000" cy="53219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ESRS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최종안에서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와 관련된 부분은 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Disclosure Requirement E1-6 – Gross Scopes 1, 2, 3 and Total GHG emissions”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문단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41~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문단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52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ESRS E1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기반으로 하여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공시기준을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제시하고 있을 뿐이며 구체적인 측정방법 등은 전적으로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 의존하고 있음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온실가스 배출량은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(CO</a:t>
            </a:r>
            <a:r>
              <a:rPr lang="en-US" altLang="ko-KR" sz="1400" kern="0" baseline="-25000" dirty="0">
                <a:solidFill>
                  <a:srgbClr val="000000"/>
                </a:solidFill>
                <a:latin typeface="휴먼명조"/>
                <a:ea typeface="휴먼명조"/>
              </a:rPr>
              <a:t>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equivalent)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으로 환산해서 공시해야 함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1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과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뿐만 아니라 ‘가치사슬에서 발생하는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(Scope 3)’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측정하고 공시하도록 요구하고 있음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전환위험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관점에서 매우 중요한 요소로 인식하고 있기 때문임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배출할 때는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en-US" altLang="ko-KR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i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업스트림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(upstream purchasing), (ii)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다운스트림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(downstream sold products), (iii)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상품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제품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운송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(goods transportation), (iv)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출장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(travel)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및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(v)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금융투자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(financial investments)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공시하도록 요구함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855128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660749" cy="721519"/>
            <a:chOff x="404018" y="230978"/>
            <a:chExt cx="866074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1051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-SEC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6" name="Picture 7"/>
          <p:cNvPicPr>
            <a:picLocks noChangeAspect="1"/>
          </p:cNvPicPr>
          <p:nvPr/>
        </p:nvPicPr>
        <p:blipFill rotWithShape="1">
          <a:blip r:embed="rId3"/>
          <a:srcRect l="25249"/>
          <a:stretch/>
        </p:blipFill>
        <p:spPr>
          <a:xfrm>
            <a:off x="404018" y="1196990"/>
            <a:ext cx="6608506" cy="524130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7" name="모서리가 둥근 직사각형 16"/>
          <p:cNvSpPr/>
          <p:nvPr/>
        </p:nvSpPr>
        <p:spPr>
          <a:xfrm>
            <a:off x="460809" y="3868615"/>
            <a:ext cx="2124130" cy="191672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012524" y="1204531"/>
          <a:ext cx="5000934" cy="1759009"/>
        </p:xfrm>
        <a:graphic>
          <a:graphicData uri="http://schemas.openxmlformats.org/drawingml/2006/table">
            <a:tbl>
              <a:tblPr/>
              <a:tblGrid>
                <a:gridCol w="2460566">
                  <a:extLst>
                    <a:ext uri="{9D8B030D-6E8A-4147-A177-3AD203B41FA5}">
                      <a16:colId xmlns:a16="http://schemas.microsoft.com/office/drawing/2014/main" val="1340251315"/>
                    </a:ext>
                  </a:extLst>
                </a:gridCol>
                <a:gridCol w="1270184">
                  <a:extLst>
                    <a:ext uri="{9D8B030D-6E8A-4147-A177-3AD203B41FA5}">
                      <a16:colId xmlns:a16="http://schemas.microsoft.com/office/drawing/2014/main" val="4051492453"/>
                    </a:ext>
                  </a:extLst>
                </a:gridCol>
                <a:gridCol w="1270184">
                  <a:extLst>
                    <a:ext uri="{9D8B030D-6E8A-4147-A177-3AD203B41FA5}">
                      <a16:colId xmlns:a16="http://schemas.microsoft.com/office/drawing/2014/main" val="3652755630"/>
                    </a:ext>
                  </a:extLst>
                </a:gridCol>
              </a:tblGrid>
              <a:tr h="26261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유형</a:t>
                      </a:r>
                      <a:endParaRPr lang="ko-KR" altLang="en-US" sz="105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공시 의무화 시기</a:t>
                      </a:r>
                      <a:endParaRPr lang="ko-KR" altLang="en-US" sz="105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38436"/>
                  </a:ext>
                </a:extLst>
              </a:tr>
              <a:tr h="26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Scope 1, 2</a:t>
                      </a:r>
                      <a:endParaRPr lang="en-US" sz="1050" kern="0" spc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Scope 3</a:t>
                      </a:r>
                      <a:endParaRPr lang="en-US" sz="105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961131"/>
                  </a:ext>
                </a:extLst>
              </a:tr>
              <a:tr h="2626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상장대기업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Large Accelerated Filer)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205310"/>
                  </a:ext>
                </a:extLst>
              </a:tr>
              <a:tr h="4855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상장중기업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Accelerated Filer)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과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상장소기업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Non-Accelerated Filer)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600955"/>
                  </a:ext>
                </a:extLst>
              </a:tr>
              <a:tr h="4855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소규모보고기업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Smaller Reporting Companies, SRC)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면제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766659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934200" y="3006717"/>
            <a:ext cx="5079258" cy="305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SEC Proposed rule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공시에 대해 특이한 점은 모든 기업이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배출해야 하는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ESRS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와 달리 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중요하거나 기업이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포함하는 온실가스배출량 감축 목표 또는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세부목표를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갖는 경우에 공시하도록 하여 어느 정도 기업의 재량권이 허용된다는 점임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나아가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측정오류가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있을 수 있어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GHG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　배출량 공시는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(safe harbor)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 적용됨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조금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불안전해도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공시가 확대될 수 있도록 하는 조치임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048810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9125620" cy="721519"/>
            <a:chOff x="404018" y="230978"/>
            <a:chExt cx="912562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569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714A92AE-CF12-BDED-6499-53ADE3EF3950}"/>
              </a:ext>
            </a:extLst>
          </p:cNvPr>
          <p:cNvGrpSpPr/>
          <p:nvPr/>
        </p:nvGrpSpPr>
        <p:grpSpPr>
          <a:xfrm>
            <a:off x="1270059" y="2422513"/>
            <a:ext cx="9651879" cy="3529753"/>
            <a:chOff x="1270059" y="2422513"/>
            <a:chExt cx="9651879" cy="3529753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A24823E6-9118-9935-4722-38C4396BD945}"/>
                </a:ext>
              </a:extLst>
            </p:cNvPr>
            <p:cNvSpPr/>
            <p:nvPr/>
          </p:nvSpPr>
          <p:spPr>
            <a:xfrm>
              <a:off x="8425164" y="2490790"/>
              <a:ext cx="2270359" cy="3365335"/>
            </a:xfrm>
            <a:prstGeom prst="rect">
              <a:avLst/>
            </a:prstGeom>
            <a:solidFill>
              <a:srgbClr val="E8F4FA"/>
            </a:solidFill>
            <a:ln>
              <a:solidFill>
                <a:srgbClr val="BFC0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cxnSp>
          <p:nvCxnSpPr>
            <p:cNvPr id="5" name="직선 화살표 연결선 4">
              <a:extLst>
                <a:ext uri="{FF2B5EF4-FFF2-40B4-BE49-F238E27FC236}">
                  <a16:creationId xmlns:a16="http://schemas.microsoft.com/office/drawing/2014/main" id="{257E9A5B-80DE-3927-89E3-B0639F46BC7E}"/>
                </a:ext>
              </a:extLst>
            </p:cNvPr>
            <p:cNvCxnSpPr>
              <a:cxnSpLocks/>
            </p:cNvCxnSpPr>
            <p:nvPr/>
          </p:nvCxnSpPr>
          <p:spPr>
            <a:xfrm>
              <a:off x="1866718" y="2969261"/>
              <a:ext cx="8925930" cy="66759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E9A33CC-AE54-B9E7-5007-11207AE200D9}"/>
                </a:ext>
              </a:extLst>
            </p:cNvPr>
            <p:cNvSpPr/>
            <p:nvPr/>
          </p:nvSpPr>
          <p:spPr>
            <a:xfrm>
              <a:off x="8486683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/>
                <a:t>상반기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2023</a:t>
              </a:r>
              <a:endParaRPr lang="ko-KR" altLang="en-US" sz="11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4716B5-4199-EE31-924E-10E9E2F16625}"/>
                </a:ext>
              </a:extLst>
            </p:cNvPr>
            <p:cNvSpPr txBox="1"/>
            <p:nvPr/>
          </p:nvSpPr>
          <p:spPr>
            <a:xfrm>
              <a:off x="8471292" y="3647892"/>
              <a:ext cx="1005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IFRS S1, S2 </a:t>
              </a:r>
              <a:r>
                <a:rPr lang="ko-KR" altLang="en-US" sz="1000" dirty="0" err="1">
                  <a:solidFill>
                    <a:schemeClr val="bg1">
                      <a:lumMod val="50000"/>
                    </a:schemeClr>
                  </a:solidFill>
                </a:rPr>
                <a:t>확정안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 발표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안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  <a:endParaRPr lang="ko-KR" alt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E93752D-F74A-D896-1BDB-C0EFE450F374}"/>
                </a:ext>
              </a:extLst>
            </p:cNvPr>
            <p:cNvSpPr/>
            <p:nvPr/>
          </p:nvSpPr>
          <p:spPr>
            <a:xfrm>
              <a:off x="9663125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FY</a:t>
              </a:r>
            </a:p>
            <a:p>
              <a:pPr algn="ctr"/>
              <a:r>
                <a:rPr lang="en-US" altLang="ko-KR" sz="1100" b="1" dirty="0"/>
                <a:t>2025</a:t>
              </a:r>
              <a:endParaRPr lang="ko-KR" altLang="en-US" sz="11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7B0A86-A8F6-F6C2-C1D0-C678C30722B5}"/>
                </a:ext>
              </a:extLst>
            </p:cNvPr>
            <p:cNvSpPr txBox="1"/>
            <p:nvPr/>
          </p:nvSpPr>
          <p:spPr>
            <a:xfrm>
              <a:off x="9632767" y="3647892"/>
              <a:ext cx="1005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IFRS S1, S2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국내 도입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안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  <a:endParaRPr lang="ko-KR" alt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48997A9E-364F-E721-35D8-4302DA8C4D9E}"/>
                </a:ext>
              </a:extLst>
            </p:cNvPr>
            <p:cNvSpPr/>
            <p:nvPr/>
          </p:nvSpPr>
          <p:spPr>
            <a:xfrm>
              <a:off x="7310240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7</a:t>
              </a:r>
              <a:r>
                <a:rPr lang="ko-KR" altLang="en-US" sz="1100" b="1" dirty="0"/>
                <a:t>월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2022</a:t>
              </a:r>
              <a:endParaRPr lang="ko-KR" altLang="en-US" sz="1100" b="1" dirty="0"/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7617A566-D490-D9EF-2407-23E86EEEBC3A}"/>
                </a:ext>
              </a:extLst>
            </p:cNvPr>
            <p:cNvSpPr/>
            <p:nvPr/>
          </p:nvSpPr>
          <p:spPr>
            <a:xfrm>
              <a:off x="6133797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3</a:t>
              </a:r>
              <a:r>
                <a:rPr lang="ko-KR" altLang="en-US" sz="1100" b="1" dirty="0"/>
                <a:t>월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2022</a:t>
              </a:r>
              <a:endParaRPr lang="ko-KR" altLang="en-US" sz="1100" b="1" dirty="0"/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2232F1B-F79C-3A61-16B3-6F1591B279F4}"/>
                </a:ext>
              </a:extLst>
            </p:cNvPr>
            <p:cNvSpPr/>
            <p:nvPr/>
          </p:nvSpPr>
          <p:spPr>
            <a:xfrm>
              <a:off x="4957354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11</a:t>
              </a:r>
              <a:r>
                <a:rPr lang="ko-KR" altLang="en-US" sz="1100" b="1" dirty="0"/>
                <a:t>월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2021</a:t>
              </a:r>
              <a:endParaRPr lang="ko-KR" altLang="en-US" sz="1100" b="1" dirty="0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C4FF29C1-3252-C144-913C-8A99176B2BF6}"/>
                </a:ext>
              </a:extLst>
            </p:cNvPr>
            <p:cNvSpPr/>
            <p:nvPr/>
          </p:nvSpPr>
          <p:spPr>
            <a:xfrm>
              <a:off x="3780911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3</a:t>
              </a:r>
              <a:r>
                <a:rPr lang="ko-KR" altLang="en-US" sz="1100" b="1" dirty="0"/>
                <a:t>월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2021</a:t>
              </a:r>
              <a:endParaRPr lang="ko-KR" altLang="en-US" sz="1100" b="1" dirty="0"/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6FA1207-2820-F5D6-91FF-514AE5D3C2F2}"/>
                </a:ext>
              </a:extLst>
            </p:cNvPr>
            <p:cNvSpPr/>
            <p:nvPr/>
          </p:nvSpPr>
          <p:spPr>
            <a:xfrm>
              <a:off x="2604467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12</a:t>
              </a:r>
              <a:r>
                <a:rPr lang="ko-KR" altLang="en-US" sz="1100" b="1" dirty="0"/>
                <a:t>월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2020</a:t>
              </a:r>
              <a:endParaRPr lang="ko-KR" altLang="en-US" sz="1100" b="1" dirty="0"/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D255492-1FC6-B92F-3519-8ABB9BC039BE}"/>
                </a:ext>
              </a:extLst>
            </p:cNvPr>
            <p:cNvSpPr/>
            <p:nvPr/>
          </p:nvSpPr>
          <p:spPr>
            <a:xfrm>
              <a:off x="1428024" y="2559462"/>
              <a:ext cx="925220" cy="899952"/>
            </a:xfrm>
            <a:prstGeom prst="ellipse">
              <a:avLst/>
            </a:prstGeom>
            <a:solidFill>
              <a:srgbClr val="1A99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b="1" dirty="0"/>
                <a:t>11</a:t>
              </a:r>
              <a:r>
                <a:rPr lang="ko-KR" altLang="en-US" sz="1100" b="1" dirty="0"/>
                <a:t>월</a:t>
              </a:r>
              <a:endParaRPr lang="en-US" altLang="ko-KR" sz="1100" b="1" dirty="0"/>
            </a:p>
            <a:p>
              <a:pPr algn="ctr"/>
              <a:r>
                <a:rPr lang="en-US" altLang="ko-KR" sz="1100" b="1" dirty="0"/>
                <a:t>2020</a:t>
              </a:r>
              <a:endParaRPr lang="ko-KR" altLang="en-US" sz="1100" b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AD31504-C5D7-DD4A-629A-47DDD5E7B25B}"/>
                </a:ext>
              </a:extLst>
            </p:cNvPr>
            <p:cNvSpPr txBox="1"/>
            <p:nvPr/>
          </p:nvSpPr>
          <p:spPr>
            <a:xfrm>
              <a:off x="1398236" y="3647892"/>
              <a:ext cx="100592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재단이사회는 글로벌 자본시장을 위한 지속가능성 관련 재무정보에 대한 수요 및 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IFRS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재단의 잠재적 역할에 대하여 합의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CCB6A4-F25B-B7EF-0AE6-FEA31EE741C3}"/>
                </a:ext>
              </a:extLst>
            </p:cNvPr>
            <p:cNvSpPr txBox="1"/>
            <p:nvPr/>
          </p:nvSpPr>
          <p:spPr>
            <a:xfrm>
              <a:off x="2565853" y="3647891"/>
              <a:ext cx="1005922" cy="2121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Group of five (CDP, CDSB, GRI, IIRC, SASB)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는 기후 시안을 발표하여 글로벌 지속가능성 공시기준을 제정하기 위해 이들의 기준이 어떻게 통합될 수 있는지를 보여줌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0153AF-2EF5-F069-8772-6FB691932B8C}"/>
                </a:ext>
              </a:extLst>
            </p:cNvPr>
            <p:cNvSpPr txBox="1"/>
            <p:nvPr/>
          </p:nvSpPr>
          <p:spPr>
            <a:xfrm>
              <a:off x="3722461" y="3647891"/>
              <a:ext cx="1005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재단이사회는 새로운 위원회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(ISSB)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에 권고안을 제공하기 위해 기술적준비작업단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(TRWG)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를 구성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BC7D37-B460-9908-B99B-58B42CD1A42B}"/>
                </a:ext>
              </a:extLst>
            </p:cNvPr>
            <p:cNvSpPr txBox="1"/>
            <p:nvPr/>
          </p:nvSpPr>
          <p:spPr>
            <a:xfrm>
              <a:off x="4921703" y="3647891"/>
              <a:ext cx="1005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재단이사회는 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ISSB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의 설립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, TRWG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시안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그리고 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CDSB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및 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VRF(IR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및 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SASB 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기준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와의 합병을 발표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E6CBE9-180F-09D8-30B3-6E1A8B6F24E3}"/>
                </a:ext>
              </a:extLst>
            </p:cNvPr>
            <p:cNvSpPr txBox="1"/>
            <p:nvPr/>
          </p:nvSpPr>
          <p:spPr>
            <a:xfrm>
              <a:off x="6082182" y="3647891"/>
              <a:ext cx="1005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ISSB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는 두 개의 공개초안을 발표 지속가능성 관련 재무정보 공시를 위한 일반 요구사항 기후 관련 공시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F4694BA-593B-4F6F-C49C-8290BEA8C0F1}"/>
                </a:ext>
              </a:extLst>
            </p:cNvPr>
            <p:cNvSpPr txBox="1"/>
            <p:nvPr/>
          </p:nvSpPr>
          <p:spPr>
            <a:xfrm>
              <a:off x="7325711" y="3647891"/>
              <a:ext cx="10059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의견조회기간</a:t>
              </a:r>
            </a:p>
            <a:p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22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년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월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29</a:t>
              </a:r>
              <a:r>
                <a:rPr lang="ko-KR" altLang="en-US" sz="1000" dirty="0">
                  <a:solidFill>
                    <a:schemeClr val="bg1">
                      <a:lumMod val="50000"/>
                    </a:schemeClr>
                  </a:solidFill>
                </a:rPr>
                <a:t>일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0639F7B2-30A2-18E4-6F5D-9710F47CC6E6}"/>
                </a:ext>
              </a:extLst>
            </p:cNvPr>
            <p:cNvSpPr/>
            <p:nvPr/>
          </p:nvSpPr>
          <p:spPr>
            <a:xfrm>
              <a:off x="1270059" y="2422513"/>
              <a:ext cx="9651879" cy="3529753"/>
            </a:xfrm>
            <a:prstGeom prst="rect">
              <a:avLst/>
            </a:prstGeom>
            <a:no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1054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ISSB</a:t>
            </a:r>
            <a:r>
              <a:rPr lang="ko-KR" altLang="en-US" sz="2000" b="1" dirty="0">
                <a:solidFill>
                  <a:srgbClr val="1F3B73"/>
                </a:solidFill>
              </a:rPr>
              <a:t>의 탄생과 </a:t>
            </a:r>
            <a:r>
              <a:rPr lang="en-US" altLang="ko-KR" sz="2000" b="1" dirty="0">
                <a:solidFill>
                  <a:srgbClr val="1F3B73"/>
                </a:solidFill>
              </a:rPr>
              <a:t>IFRS S1, S2 </a:t>
            </a:r>
            <a:r>
              <a:rPr lang="ko-KR" altLang="en-US" sz="2000" b="1" dirty="0">
                <a:solidFill>
                  <a:srgbClr val="1F3B73"/>
                </a:solidFill>
              </a:rPr>
              <a:t>주요 마일스톤 </a:t>
            </a: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rgbClr val="1F3B73"/>
                </a:solidFill>
              </a:rPr>
              <a:t>2025</a:t>
            </a:r>
            <a:r>
              <a:rPr lang="ko-KR" altLang="en-US" sz="2000" dirty="0">
                <a:solidFill>
                  <a:srgbClr val="1F3B73"/>
                </a:solidFill>
              </a:rPr>
              <a:t>년부터 상장 대기업을 중심으로 </a:t>
            </a:r>
            <a:r>
              <a:rPr lang="en-US" altLang="ko-KR" sz="2000" dirty="0">
                <a:solidFill>
                  <a:srgbClr val="1F3B73"/>
                </a:solidFill>
              </a:rPr>
              <a:t>IFRS S1, S2 </a:t>
            </a:r>
            <a:r>
              <a:rPr lang="ko-KR" altLang="en-US" sz="2000" dirty="0">
                <a:solidFill>
                  <a:srgbClr val="1F3B73"/>
                </a:solidFill>
              </a:rPr>
              <a:t>도입 예정 </a:t>
            </a:r>
            <a:r>
              <a:rPr lang="en-US" altLang="ko-KR" sz="2000" dirty="0">
                <a:solidFill>
                  <a:srgbClr val="1F3B73"/>
                </a:solidFill>
              </a:rPr>
              <a:t>(</a:t>
            </a:r>
            <a:r>
              <a:rPr lang="ko-KR" altLang="en-US" sz="2000" dirty="0">
                <a:solidFill>
                  <a:srgbClr val="1F3B73"/>
                </a:solidFill>
              </a:rPr>
              <a:t>안</a:t>
            </a:r>
            <a:r>
              <a:rPr lang="en-US" altLang="ko-KR" sz="2000" dirty="0">
                <a:solidFill>
                  <a:srgbClr val="1F3B73"/>
                </a:solidFill>
              </a:rPr>
              <a:t>)</a:t>
            </a: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rgbClr val="1F3B73"/>
                </a:solidFill>
              </a:rPr>
              <a:t>2022</a:t>
            </a:r>
            <a:r>
              <a:rPr lang="ko-KR" altLang="en-US" sz="2000" dirty="0">
                <a:solidFill>
                  <a:srgbClr val="1F3B73"/>
                </a:solidFill>
              </a:rPr>
              <a:t>년부터 일부 기업 자발적으로 조기 도입 시작</a:t>
            </a:r>
            <a:endParaRPr lang="ko-KR" altLang="en-US" sz="2400" b="1" dirty="0">
              <a:solidFill>
                <a:srgbClr val="1F3B73"/>
              </a:solidFill>
            </a:endParaRPr>
          </a:p>
        </p:txBody>
      </p: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593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201009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IFRS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지속가능성 공시기준은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IFRS S1(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일반사항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), S2(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기후 관련 공시 기준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으로 구분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D85245F-5B36-1873-5B81-848F9BBC9EFA}"/>
              </a:ext>
            </a:extLst>
          </p:cNvPr>
          <p:cNvSpPr/>
          <p:nvPr/>
        </p:nvSpPr>
        <p:spPr>
          <a:xfrm>
            <a:off x="444520" y="5686471"/>
            <a:ext cx="11055499" cy="467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IFRS S1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의 프레임워크는 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IAS1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을 따르고 있으며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, IFRS S2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의 세부 내용은 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TCFD 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권고안 프레임워크를 따르고 있음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FD59DB80-9FC5-C5AE-4750-47DC01792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63" y="1741768"/>
            <a:ext cx="10148150" cy="3932586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556238" y="4809393"/>
            <a:ext cx="2250831" cy="2802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531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54" y="1102925"/>
            <a:ext cx="10051058" cy="53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1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843A9F-72B8-52B5-E10A-526DCDE39353}"/>
              </a:ext>
            </a:extLst>
          </p:cNvPr>
          <p:cNvSpPr txBox="1"/>
          <p:nvPr/>
        </p:nvSpPr>
        <p:spPr>
          <a:xfrm>
            <a:off x="506782" y="1116666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2060"/>
                </a:solidFill>
              </a:rPr>
              <a:t>IFRS S1</a:t>
            </a:r>
            <a:r>
              <a:rPr lang="ko-KR" altLang="en-US" sz="2000" b="1" dirty="0">
                <a:solidFill>
                  <a:srgbClr val="002060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에서는</a:t>
            </a:r>
            <a:r>
              <a:rPr lang="ko-KR" altLang="en-US" sz="2000" b="1" dirty="0">
                <a:solidFill>
                  <a:srgbClr val="002060"/>
                </a:solidFill>
              </a:rPr>
              <a:t> 다음과 같은 핵심요소를 </a:t>
            </a:r>
            <a:r>
              <a:rPr lang="en-US" altLang="ko-KR" sz="2000" b="1" dirty="0">
                <a:solidFill>
                  <a:srgbClr val="002060"/>
                </a:solidFill>
              </a:rPr>
              <a:t>4pillar </a:t>
            </a:r>
            <a:r>
              <a:rPr lang="ko-KR" altLang="en-US" sz="2000" b="1" dirty="0">
                <a:solidFill>
                  <a:srgbClr val="002060"/>
                </a:solidFill>
              </a:rPr>
              <a:t>기준으로 분류하여 요구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97531834-3867-68FB-EE07-30ED3B974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767" y="1602045"/>
            <a:ext cx="9406466" cy="4758034"/>
          </a:xfrm>
          <a:prstGeom prst="rect">
            <a:avLst/>
          </a:prstGeom>
        </p:spPr>
      </p:pic>
      <p:sp>
        <p:nvSpPr>
          <p:cNvPr id="2" name="오른쪽 화살표 1"/>
          <p:cNvSpPr/>
          <p:nvPr/>
        </p:nvSpPr>
        <p:spPr>
          <a:xfrm rot="10800000">
            <a:off x="7156937" y="5547944"/>
            <a:ext cx="773723" cy="570568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7947373" y="5657849"/>
            <a:ext cx="360487" cy="350757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0" name="오른쪽 화살표 19"/>
          <p:cNvSpPr/>
          <p:nvPr/>
        </p:nvSpPr>
        <p:spPr>
          <a:xfrm rot="18421735">
            <a:off x="7280029" y="3616218"/>
            <a:ext cx="773723" cy="570568"/>
          </a:xfrm>
          <a:prstGeom prst="rightArrow">
            <a:avLst/>
          </a:prstGeom>
          <a:solidFill>
            <a:srgbClr val="97A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/>
          <p:cNvSpPr/>
          <p:nvPr/>
        </p:nvSpPr>
        <p:spPr>
          <a:xfrm>
            <a:off x="7104179" y="4164502"/>
            <a:ext cx="395338" cy="353923"/>
          </a:xfrm>
          <a:prstGeom prst="ellipse">
            <a:avLst/>
          </a:prstGeom>
          <a:solidFill>
            <a:srgbClr val="97A9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5" name="타원 24"/>
          <p:cNvSpPr/>
          <p:nvPr/>
        </p:nvSpPr>
        <p:spPr>
          <a:xfrm>
            <a:off x="7860320" y="1516776"/>
            <a:ext cx="386862" cy="3947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4371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지표 및 목표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문단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21)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44520" y="1486820"/>
            <a:ext cx="10949782" cy="4661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21)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다음과 같은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산업전반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지표 범주와 관련되는 정보를 공시한다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⑴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—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다음 사항을 공시한다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㈎ 다음과 같이 분류하여 온실가스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protocol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 기준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(Greenhouse Gas protocol Corporate Standard)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 따라 측정한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보고기간에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발생한 온실가스 절대 총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단위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CO</a:t>
            </a:r>
            <a:r>
              <a:rPr lang="en-US" altLang="ko-KR" sz="1400" kern="0" baseline="-25000" dirty="0">
                <a:solidFill>
                  <a:srgbClr val="000000"/>
                </a:solidFill>
                <a:latin typeface="휴먼명조"/>
                <a:ea typeface="휴먼명조"/>
              </a:rPr>
              <a:t>2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_eq):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1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;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;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③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㈓ 문단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21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⑴㈎③에 따라 공시한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배출량의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① 기업은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업스트림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(upstream)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및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다운스트림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(downstream)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배출량을 포함한다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② 기업은 일반목적재무보고 이용자가 보고된 배출량에 어떤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배출량이 포함되고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제외되었는지를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 이해할 수 있도록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포함된 범주를 공시한다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③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보고기업의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 가치사슬 내 기업들이 제공한 정보가 포함되어 있는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기업은 그 측정 근거를 설명한다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④ 기업이 문단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21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⑴㈓ ③의 온실가스 배출량을 제외하는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기업은 이를 생략하는 이유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예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충실한 측정치를 얻을 수 없기 때문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)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를 기술한다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2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6319" y="1140102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가치사슬 정의의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불명확화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34462" y="1535520"/>
            <a:ext cx="11119338" cy="1813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1800" indent="-152400" algn="just" fontAlgn="base">
              <a:lnSpc>
                <a:spcPct val="180000"/>
              </a:lnSpc>
            </a:pP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‘가치사슬은 기업이 구상에서 배송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소비 및 </a:t>
            </a:r>
            <a:r>
              <a:rPr lang="ko-KR" altLang="en-US" sz="1600" i="1" kern="0" dirty="0" err="1">
                <a:solidFill>
                  <a:srgbClr val="000000"/>
                </a:solidFill>
                <a:latin typeface="휴먼명조"/>
                <a:ea typeface="휴먼명조"/>
              </a:rPr>
              <a:t>사용만료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(end-of-life)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에 이르기까지 기업의 제품 또는 서비스를 생산하기 위해 사용하고 의존하는 활동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자원 및 관계를 망라한다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관련 활동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자원 및 관계에는 기업의 운영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인적 자원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과 공급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마케팅 및 유통 채널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자재 및 서비스의 </a:t>
            </a:r>
            <a:r>
              <a:rPr lang="ko-KR" altLang="en-US" sz="1600" i="1" kern="0" dirty="0" err="1">
                <a:solidFill>
                  <a:srgbClr val="000000"/>
                </a:solidFill>
                <a:latin typeface="휴먼명조"/>
                <a:ea typeface="휴먼명조"/>
              </a:rPr>
              <a:t>외부구매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제품과 서비스 판매 및 배송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),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그리고 자금조달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기업이 운영되는 지리적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지정학적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규제적 환경이 포함된다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.’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60808" y="4052368"/>
            <a:ext cx="10799904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algn="just" fontAlgn="base">
              <a:lnSpc>
                <a:spcPct val="180000"/>
              </a:lnSpc>
            </a:pP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i="1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내용 중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) GHG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배출량의 공시에는 다양 </a:t>
            </a:r>
            <a:r>
              <a:rPr lang="ko-KR" altLang="en-US" sz="1600" i="1" kern="0" dirty="0" err="1">
                <a:solidFill>
                  <a:srgbClr val="000000"/>
                </a:solidFill>
                <a:latin typeface="휴먼명조"/>
                <a:ea typeface="휴먼명조"/>
              </a:rPr>
              <a:t>한계데이터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 가용성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추정치의 사용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산출 방법론 및 기타 불확실성 원천과 관련된 수많은 과제가 포함된다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그러나 이러한 과제에도 불구하고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포함한 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GHG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배출량의 공시는 점점 더 보편화되고 있으며 모든 부문 및 국가들에서 제공되는 정보의 질은 개선되고 있다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이러한 발전은 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배출량이 대부분의 기업들의 탄소발자국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(carbon footprint)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에서 단연코 가장 큰 부분을 차지하기 때문에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투자위험 분석의 중요한 요소라는 인식이 증가하고 있음을 반영한다</a:t>
            </a:r>
            <a:r>
              <a:rPr lang="en-US" altLang="ko-KR" sz="1600" i="1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600" i="1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3668016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그럼에도 불구하고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ISSB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는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정보유용성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및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GHG Protocol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범용성 등의 이유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지지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404018" y="1634284"/>
            <a:ext cx="11103816" cy="17567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04018" y="4152286"/>
            <a:ext cx="11103816" cy="21712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699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국내 정책당국 의견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7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4520" y="1588102"/>
            <a:ext cx="11047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i="1" dirty="0"/>
              <a:t>질의: 중요성에 따라, 모든 기업이 공시해야 하는 </a:t>
            </a:r>
            <a:r>
              <a:rPr lang="ko-KR" altLang="en-US" b="1" i="1" dirty="0" err="1"/>
              <a:t>산업전반</a:t>
            </a:r>
            <a:r>
              <a:rPr lang="ko-KR" altLang="en-US" b="1" i="1" dirty="0"/>
              <a:t> 지표 범주로서 </a:t>
            </a:r>
            <a:r>
              <a:rPr lang="ko-KR" altLang="en-US" b="1" i="1" dirty="0" err="1"/>
              <a:t>Scope</a:t>
            </a:r>
            <a:r>
              <a:rPr lang="ko-KR" altLang="en-US" b="1" i="1" dirty="0"/>
              <a:t> 3 절대 총 배출량을 포함하는 제안에 동의하는가? 만약 그렇지 않다면, 무엇을 제안하며 그 이유는 무엇인가?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04018" y="2481364"/>
            <a:ext cx="11087528" cy="3073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산업기반 요구사항에서 해당 정보가 중요한 산업에만 요구하는 것을 제안</a:t>
            </a:r>
            <a:endParaRPr lang="ko-KR" altLang="en-US" sz="1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98170" lvl="1" indent="-140970" algn="just" fontAlgn="base">
              <a:lnSpc>
                <a:spcPct val="18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- IFRS S2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부록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B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산업기반 요구사항에서 금융부문에는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에해당하는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금융배출량의 공시를 요구하고 있는데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이를 다른 산업에도 확대 적용 가능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탄소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고배출군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산업을 지정하여 해당 산업 內 기업에 대하여만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까지 공개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indent="-285750" algn="just" fontAlgn="base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기업마다 가치사슬의 범위가 상이하여 공시되는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정보가 달라질 수 있고 이는 기업간 비교가능성을 저하시키므로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en-US" altLang="ko-KR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배출량에 포함되는 대상을 좀 더 구체적으로 제시할 필요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특정 규모 이상의 주요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615950" lvl="1" indent="-158750" algn="just" fontAlgn="base">
              <a:lnSpc>
                <a:spcPct val="18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특히 중소기업의 경우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탄소중립에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대한 인식이 부족한 상황이므로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포함 공시 범위에서 제외하는 방안 또한 고려할 필요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04018" y="2426324"/>
            <a:ext cx="11103816" cy="30730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3836292" y="5510738"/>
            <a:ext cx="7951690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금융위원회와 한국회계기준원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IFRS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지속가능성 공시기준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최종 검토의견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(2022)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203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ISSB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현재 상황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16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일 몬트리올 회의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70727" y="1566530"/>
            <a:ext cx="10883073" cy="446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공시에는 데이터 가용성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data availability)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과 데이터 품질 문제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(data quality challenges)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존재하지만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정보 공시가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사업모형의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지속가능성을 이해하는데 매우 중요한 요소이므로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정보의 공시 요구를 유지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시행 후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일정기간 면제기간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적용하기로 함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작성자와 가치사슬 내 하나 이상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보고주기가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다른 경우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정보의 추정 및 공시를 위한 과도한 비용 또는 노력없이 가장 최근의 데이터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most recent data)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이용하여 공시하도록 완화함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(safe harbor)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도입을 지지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함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도입 여부는 각국의 규제기관이 결정할 사안이므로 이를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반영해야 하며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회피조항이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투자자들의 소송 권리를 박탈해서는 안 된다는 점을 고려해야 한다는 의견을 제시함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산정과 관련된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framework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제공할 예정임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위한 역량 구축 노력을 진행하기로 함</a:t>
            </a:r>
            <a:endParaRPr lang="en-US" altLang="ko-KR" sz="14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GHG protocol ‘GHG protocol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기업 가치사슬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(Scope 3)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회계 및 </a:t>
            </a: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보고기준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(GHG Protocol Corporate Value Chain (Scope 3) Accounting and Reporting Standard)(2011)’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에 기술된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15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개의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카테고리가 모두 포함되는 것으로 확인함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567378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공시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D257D75-E5E4-F146-7F31-C22C5298EC2D}"/>
              </a:ext>
            </a:extLst>
          </p:cNvPr>
          <p:cNvSpPr/>
          <p:nvPr/>
        </p:nvSpPr>
        <p:spPr>
          <a:xfrm>
            <a:off x="5353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DD2B5A-DA17-30CD-FCAF-90B4146005D7}"/>
              </a:ext>
            </a:extLst>
          </p:cNvPr>
          <p:cNvSpPr/>
          <p:nvPr/>
        </p:nvSpPr>
        <p:spPr>
          <a:xfrm>
            <a:off x="41040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697E9C0-0D05-A1E8-81AA-9F59149433A6}"/>
              </a:ext>
            </a:extLst>
          </p:cNvPr>
          <p:cNvSpPr/>
          <p:nvPr/>
        </p:nvSpPr>
        <p:spPr>
          <a:xfrm>
            <a:off x="7755333" y="2298439"/>
            <a:ext cx="3198417" cy="3818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856762-DDC7-07A7-EEC0-41EE5F4EAE49}"/>
              </a:ext>
            </a:extLst>
          </p:cNvPr>
          <p:cNvSpPr/>
          <p:nvPr/>
        </p:nvSpPr>
        <p:spPr>
          <a:xfrm>
            <a:off x="5353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46C46EC-97D7-660E-B2AC-EA3BD55FE892}"/>
              </a:ext>
            </a:extLst>
          </p:cNvPr>
          <p:cNvSpPr/>
          <p:nvPr/>
        </p:nvSpPr>
        <p:spPr>
          <a:xfrm>
            <a:off x="41040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4103D2B-C5FC-1CAD-A4E5-D36B96405CAA}"/>
              </a:ext>
            </a:extLst>
          </p:cNvPr>
          <p:cNvSpPr/>
          <p:nvPr/>
        </p:nvSpPr>
        <p:spPr>
          <a:xfrm>
            <a:off x="775533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D657C4-6E94-BA2A-7124-709FE3F44F33}"/>
              </a:ext>
            </a:extLst>
          </p:cNvPr>
          <p:cNvSpPr txBox="1"/>
          <p:nvPr/>
        </p:nvSpPr>
        <p:spPr>
          <a:xfrm>
            <a:off x="535383" y="172188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데이터 가용성 품질 우려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49A02-DA6B-B0B4-9008-5EDE155B343A}"/>
              </a:ext>
            </a:extLst>
          </p:cNvPr>
          <p:cNvSpPr txBox="1"/>
          <p:nvPr/>
        </p:nvSpPr>
        <p:spPr>
          <a:xfrm>
            <a:off x="4567632" y="171547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내부 분석 및 검토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4A7D2E-6691-58A4-1F52-FDA615B52FFB}"/>
              </a:ext>
            </a:extLst>
          </p:cNvPr>
          <p:cNvSpPr txBox="1"/>
          <p:nvPr/>
        </p:nvSpPr>
        <p:spPr>
          <a:xfrm>
            <a:off x="8295081" y="1721882"/>
            <a:ext cx="211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ISSB</a:t>
            </a:r>
            <a:r>
              <a:rPr lang="ko-KR" altLang="en-US" sz="2000" b="1" dirty="0"/>
              <a:t> 논의 결과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B968A3-D1BE-A68E-D47D-28D6A357E69B}"/>
              </a:ext>
            </a:extLst>
          </p:cNvPr>
          <p:cNvSpPr txBox="1"/>
          <p:nvPr/>
        </p:nvSpPr>
        <p:spPr>
          <a:xfrm>
            <a:off x="590550" y="2387600"/>
            <a:ext cx="3060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가치사슬 내 기업에 대한 통제권한 </a:t>
            </a:r>
            <a:r>
              <a:rPr lang="en-US" altLang="ko-KR" dirty="0"/>
              <a:t>(</a:t>
            </a:r>
            <a:r>
              <a:rPr lang="ko-KR" altLang="en-US" dirty="0"/>
              <a:t>기업간 보고기간의 차이</a:t>
            </a:r>
            <a:r>
              <a:rPr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lang="ko-KR" altLang="en-US" dirty="0"/>
              <a:t>대기업</a:t>
            </a:r>
            <a:r>
              <a:rPr lang="en-US" altLang="ko-KR" dirty="0"/>
              <a:t>/</a:t>
            </a:r>
            <a:r>
              <a:rPr lang="ko-KR" altLang="en-US" dirty="0"/>
              <a:t>다국적 기업의 복잡한 기업구조로 인한 데이터 수집 자체의 어려움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재무제표와 동시시점에 데이터 산출의 어려움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/>
              <a:t>GHG </a:t>
            </a:r>
            <a:r>
              <a:rPr lang="ko-KR" altLang="en-US" dirty="0"/>
              <a:t>프로토콜 카테고리 분류와 전환위험 간의 불명확한 관련성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기업간 측정방법의 차이</a:t>
            </a:r>
            <a:endParaRPr lang="en-US" altLang="ko-KR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C014C3-A2D8-558E-1ED6-CB0EAACAED2D}"/>
              </a:ext>
            </a:extLst>
          </p:cNvPr>
          <p:cNvSpPr txBox="1"/>
          <p:nvPr/>
        </p:nvSpPr>
        <p:spPr>
          <a:xfrm>
            <a:off x="4104083" y="2298439"/>
            <a:ext cx="3060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/>
              <a:t>GHG </a:t>
            </a:r>
            <a:r>
              <a:rPr lang="ko-KR" altLang="en-US" dirty="0" err="1"/>
              <a:t>프로토컬</a:t>
            </a:r>
            <a:r>
              <a:rPr lang="ko-KR" altLang="en-US" dirty="0"/>
              <a:t> 기업의 가치사슬 기존의 </a:t>
            </a:r>
            <a:r>
              <a:rPr lang="en-US" altLang="ko-KR" dirty="0"/>
              <a:t>15</a:t>
            </a:r>
            <a:r>
              <a:rPr lang="ko-KR" altLang="en-US" dirty="0"/>
              <a:t>개 카테고리에 포함되는지 공시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데이터 가용성 및 품질 문제 해경 방안 </a:t>
            </a:r>
            <a:endParaRPr lang="en-US" altLang="ko-K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(1) Scope 3</a:t>
            </a:r>
            <a:r>
              <a:rPr lang="ko-KR" altLang="en-US" sz="1600" dirty="0"/>
              <a:t>공시에 대한 시행일 연기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(2) </a:t>
            </a:r>
            <a:r>
              <a:rPr lang="ko-KR" altLang="en-US" sz="1600" dirty="0" err="1"/>
              <a:t>증권감독기구들과의</a:t>
            </a:r>
            <a:r>
              <a:rPr lang="ko-KR" altLang="en-US" sz="1600" dirty="0"/>
              <a:t> 협력을 토한 회피조항제공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(3) </a:t>
            </a:r>
            <a:r>
              <a:rPr lang="ko-KR" altLang="en-US" sz="1600" dirty="0"/>
              <a:t>적용 지침을 개발하여 지원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(4) </a:t>
            </a:r>
            <a:r>
              <a:rPr lang="ko-KR" altLang="en-US" sz="1600" dirty="0"/>
              <a:t>데이터 품질 층위 도입</a:t>
            </a:r>
            <a:endParaRPr lang="en-US" altLang="ko-KR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CAF943-A315-DC9C-DEC2-B63090F7569F}"/>
              </a:ext>
            </a:extLst>
          </p:cNvPr>
          <p:cNvSpPr txBox="1"/>
          <p:nvPr/>
        </p:nvSpPr>
        <p:spPr>
          <a:xfrm>
            <a:off x="7824190" y="2320098"/>
            <a:ext cx="3060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000" b="1" dirty="0"/>
              <a:t>Scope 3 </a:t>
            </a:r>
            <a:r>
              <a:rPr lang="ko-KR" altLang="en-US" sz="2000" b="1" dirty="0"/>
              <a:t>공시 시행일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년 지연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역량을 갖춘 기업은 조기 공시 권고</a:t>
            </a:r>
            <a:r>
              <a:rPr lang="en-US" altLang="ko-KR" sz="20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2000" b="1" dirty="0"/>
          </a:p>
          <a:p>
            <a:pPr marL="342900" indent="-342900">
              <a:buAutoNum type="arabicPeriod"/>
            </a:pPr>
            <a:r>
              <a:rPr lang="ko-KR" altLang="en-US" sz="2000" b="1" dirty="0"/>
              <a:t>회피조항 도입 지지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이는 각국 규제기관이 결정할 사안</a:t>
            </a:r>
            <a:r>
              <a:rPr lang="en-US" altLang="ko-KR" sz="20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2000" b="1" dirty="0"/>
          </a:p>
          <a:p>
            <a:pPr marL="342900" indent="-342900">
              <a:buAutoNum type="arabicPeriod"/>
            </a:pPr>
            <a:r>
              <a:rPr lang="ko-KR" altLang="en-US" sz="2000" b="1" dirty="0"/>
              <a:t>데이터품질 층위 관련 추가 분석 </a:t>
            </a:r>
            <a:r>
              <a:rPr lang="en-US" altLang="ko-KR" sz="2000" b="1" dirty="0"/>
              <a:t>(GHG</a:t>
            </a:r>
            <a:r>
              <a:rPr lang="ko-KR" altLang="en-US" sz="2000" b="1" dirty="0"/>
              <a:t>프로토콜 가치사슬 기반</a:t>
            </a:r>
            <a:r>
              <a:rPr lang="en-US" altLang="ko-KR" sz="2000" b="1" dirty="0"/>
              <a:t>)</a:t>
            </a:r>
          </a:p>
        </p:txBody>
      </p:sp>
      <p:sp>
        <p:nvSpPr>
          <p:cNvPr id="27" name="이등변 삼각형 26">
            <a:extLst>
              <a:ext uri="{FF2B5EF4-FFF2-40B4-BE49-F238E27FC236}">
                <a16:creationId xmlns:a16="http://schemas.microsoft.com/office/drawing/2014/main" id="{003447F7-C987-3174-CAEB-F529EB454F3E}"/>
              </a:ext>
            </a:extLst>
          </p:cNvPr>
          <p:cNvSpPr/>
          <p:nvPr/>
        </p:nvSpPr>
        <p:spPr>
          <a:xfrm rot="5400000">
            <a:off x="3090288" y="4132762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C4034869-2C1E-B0EE-3A5D-257A7815C926}"/>
              </a:ext>
            </a:extLst>
          </p:cNvPr>
          <p:cNvSpPr/>
          <p:nvPr/>
        </p:nvSpPr>
        <p:spPr>
          <a:xfrm rot="5400000">
            <a:off x="6683597" y="4159573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4366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요구사항 및 현황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금융배출량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금융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공시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D257D75-E5E4-F146-7F31-C22C5298EC2D}"/>
              </a:ext>
            </a:extLst>
          </p:cNvPr>
          <p:cNvSpPr/>
          <p:nvPr/>
        </p:nvSpPr>
        <p:spPr>
          <a:xfrm>
            <a:off x="5353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DD2B5A-DA17-30CD-FCAF-90B4146005D7}"/>
              </a:ext>
            </a:extLst>
          </p:cNvPr>
          <p:cNvSpPr/>
          <p:nvPr/>
        </p:nvSpPr>
        <p:spPr>
          <a:xfrm>
            <a:off x="41040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697E9C0-0D05-A1E8-81AA-9F59149433A6}"/>
              </a:ext>
            </a:extLst>
          </p:cNvPr>
          <p:cNvSpPr/>
          <p:nvPr/>
        </p:nvSpPr>
        <p:spPr>
          <a:xfrm>
            <a:off x="7755333" y="2298439"/>
            <a:ext cx="3198417" cy="3818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856762-DDC7-07A7-EEC0-41EE5F4EAE49}"/>
              </a:ext>
            </a:extLst>
          </p:cNvPr>
          <p:cNvSpPr/>
          <p:nvPr/>
        </p:nvSpPr>
        <p:spPr>
          <a:xfrm>
            <a:off x="5353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46C46EC-97D7-660E-B2AC-EA3BD55FE892}"/>
              </a:ext>
            </a:extLst>
          </p:cNvPr>
          <p:cNvSpPr/>
          <p:nvPr/>
        </p:nvSpPr>
        <p:spPr>
          <a:xfrm>
            <a:off x="41040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4103D2B-C5FC-1CAD-A4E5-D36B96405CAA}"/>
              </a:ext>
            </a:extLst>
          </p:cNvPr>
          <p:cNvSpPr/>
          <p:nvPr/>
        </p:nvSpPr>
        <p:spPr>
          <a:xfrm>
            <a:off x="775533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D657C4-6E94-BA2A-7124-709FE3F44F33}"/>
              </a:ext>
            </a:extLst>
          </p:cNvPr>
          <p:cNvSpPr txBox="1"/>
          <p:nvPr/>
        </p:nvSpPr>
        <p:spPr>
          <a:xfrm>
            <a:off x="535383" y="172188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데이터 가용성 품질 우려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49A02-DA6B-B0B4-9008-5EDE155B343A}"/>
              </a:ext>
            </a:extLst>
          </p:cNvPr>
          <p:cNvSpPr txBox="1"/>
          <p:nvPr/>
        </p:nvSpPr>
        <p:spPr>
          <a:xfrm>
            <a:off x="4567632" y="171547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내부 분석 및 검토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4A7D2E-6691-58A4-1F52-FDA615B52FFB}"/>
              </a:ext>
            </a:extLst>
          </p:cNvPr>
          <p:cNvSpPr txBox="1"/>
          <p:nvPr/>
        </p:nvSpPr>
        <p:spPr>
          <a:xfrm>
            <a:off x="8295081" y="1721882"/>
            <a:ext cx="211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ISSB</a:t>
            </a:r>
            <a:r>
              <a:rPr lang="ko-KR" altLang="en-US" sz="2000" b="1" dirty="0"/>
              <a:t> 논의 결과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B968A3-D1BE-A68E-D47D-28D6A357E69B}"/>
              </a:ext>
            </a:extLst>
          </p:cNvPr>
          <p:cNvSpPr txBox="1"/>
          <p:nvPr/>
        </p:nvSpPr>
        <p:spPr>
          <a:xfrm>
            <a:off x="573804" y="2517109"/>
            <a:ext cx="3060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err="1"/>
              <a:t>공시주제분류</a:t>
            </a:r>
            <a:r>
              <a:rPr lang="ko-KR" altLang="en-US" sz="1600" dirty="0"/>
              <a:t> 관련 정보이용자 혼란 유발가능 성 및 금융배출량 용어의 적절성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측정단위의 명확한 정의 및 방법론 규정</a:t>
            </a:r>
            <a:r>
              <a:rPr lang="en-US" altLang="ko-KR" sz="1600" dirty="0"/>
              <a:t>, </a:t>
            </a:r>
            <a:r>
              <a:rPr lang="ko-KR" altLang="en-US" sz="1600" dirty="0"/>
              <a:t>파생상품 제외 필요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촉진배출량 산출 방법론의 시장 성숙도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기본데이터 제공자의 선정보고 공개 필요 </a:t>
            </a:r>
            <a:r>
              <a:rPr lang="en-US" altLang="ko-KR" sz="1600" dirty="0"/>
              <a:t>(</a:t>
            </a:r>
            <a:r>
              <a:rPr lang="ko-KR" altLang="en-US" sz="1600" dirty="0"/>
              <a:t>시행일 지연 필요</a:t>
            </a:r>
            <a:r>
              <a:rPr lang="en-US" altLang="ko-KR" sz="1600" dirty="0"/>
              <a:t>)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Scope 3</a:t>
            </a:r>
            <a:r>
              <a:rPr lang="ko-KR" altLang="en-US" sz="1600" dirty="0"/>
              <a:t>의 </a:t>
            </a:r>
            <a:r>
              <a:rPr lang="en-US" altLang="ko-KR" sz="1600" dirty="0"/>
              <a:t>Scope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C014C3-A2D8-558E-1ED6-CB0EAACAED2D}"/>
              </a:ext>
            </a:extLst>
          </p:cNvPr>
          <p:cNvSpPr txBox="1"/>
          <p:nvPr/>
        </p:nvSpPr>
        <p:spPr>
          <a:xfrm>
            <a:off x="4104083" y="2436010"/>
            <a:ext cx="31285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/>
              <a:t>제안범위</a:t>
            </a:r>
            <a:r>
              <a:rPr lang="en-US" altLang="ko-KR" sz="1600" dirty="0"/>
              <a:t>: </a:t>
            </a:r>
            <a:r>
              <a:rPr lang="ko-KR" altLang="en-US" sz="1600" dirty="0"/>
              <a:t>공시 주제 및 설명 수정</a:t>
            </a:r>
            <a:r>
              <a:rPr lang="en-US" altLang="ko-KR" sz="1600" dirty="0"/>
              <a:t>, </a:t>
            </a:r>
            <a:r>
              <a:rPr lang="ko-KR" altLang="en-US" sz="1600" dirty="0"/>
              <a:t>대체용어 사용검토</a:t>
            </a:r>
            <a:r>
              <a:rPr lang="en-US" altLang="ko-KR" sz="1600" dirty="0"/>
              <a:t>, </a:t>
            </a:r>
            <a:r>
              <a:rPr lang="ko-KR" altLang="en-US" sz="1600" dirty="0"/>
              <a:t>촉진배출량 적절성 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 err="1"/>
              <a:t>데이터고려사항</a:t>
            </a:r>
            <a:r>
              <a:rPr lang="en-US" altLang="ko-KR" sz="1600" dirty="0"/>
              <a:t>: </a:t>
            </a:r>
            <a:r>
              <a:rPr lang="ko-KR" altLang="en-US" sz="1600" dirty="0"/>
              <a:t>금융배출량 공시 지연데이터 가용성 및 품질 문제 해결 방안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산업분류</a:t>
            </a:r>
            <a:r>
              <a:rPr lang="en-US" altLang="ko-KR" sz="1600" dirty="0"/>
              <a:t>: </a:t>
            </a:r>
            <a:r>
              <a:rPr lang="ko-KR" altLang="en-US" sz="1600" dirty="0"/>
              <a:t>탄소관련사업 목록 검토</a:t>
            </a:r>
            <a:r>
              <a:rPr lang="en-US" altLang="ko-KR" sz="1600" dirty="0"/>
              <a:t>. GICS(Global Industry Classification Standard </a:t>
            </a:r>
            <a:r>
              <a:rPr lang="ko-KR" altLang="en-US" sz="1600" dirty="0"/>
              <a:t>와 </a:t>
            </a:r>
            <a:r>
              <a:rPr lang="ko-KR" altLang="en-US" sz="1600" dirty="0" err="1"/>
              <a:t>다른산업분류체계와의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맴핑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복잡성</a:t>
            </a:r>
            <a:r>
              <a:rPr lang="en-US" altLang="ko-KR" sz="1600" dirty="0"/>
              <a:t>: </a:t>
            </a:r>
            <a:r>
              <a:rPr lang="ko-KR" altLang="en-US" sz="1600" dirty="0"/>
              <a:t>파생상품 조사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유연성</a:t>
            </a:r>
            <a:r>
              <a:rPr lang="en-US" altLang="ko-KR" sz="1600" dirty="0"/>
              <a:t>: </a:t>
            </a:r>
            <a:r>
              <a:rPr lang="ko-KR" altLang="en-US" sz="1600" dirty="0"/>
              <a:t>모범사례 개발이전까지 방법론 자체 공시 필요 제기</a:t>
            </a:r>
            <a:endParaRPr lang="en-US" altLang="ko-KR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CAF943-A315-DC9C-DEC2-B63090F7569F}"/>
              </a:ext>
            </a:extLst>
          </p:cNvPr>
          <p:cNvSpPr txBox="1"/>
          <p:nvPr/>
        </p:nvSpPr>
        <p:spPr>
          <a:xfrm>
            <a:off x="7824190" y="2320098"/>
            <a:ext cx="3060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/>
              <a:t>부록</a:t>
            </a:r>
            <a:r>
              <a:rPr lang="en-US" altLang="ko-KR" sz="1600" b="1" dirty="0"/>
              <a:t>B</a:t>
            </a:r>
            <a:r>
              <a:rPr lang="ko-KR" altLang="en-US" sz="1600" b="1" dirty="0"/>
              <a:t>가 아닌 본문지위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단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촉진배출량 공시는 제거</a:t>
            </a:r>
            <a:r>
              <a:rPr lang="en-US" altLang="ko-KR" sz="16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pPr marL="342900" indent="-342900">
              <a:buAutoNum type="arabicPeriod"/>
            </a:pPr>
            <a:r>
              <a:rPr lang="ko-KR" altLang="en-US" sz="1600" b="1" dirty="0"/>
              <a:t>금융배출량 용어 사용</a:t>
            </a:r>
            <a:endParaRPr lang="en-US" altLang="ko-KR" sz="1600" b="1" dirty="0"/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pPr marL="342900" indent="-342900">
              <a:buAutoNum type="arabicPeriod"/>
            </a:pPr>
            <a:r>
              <a:rPr lang="en-US" altLang="ko-KR" sz="1600" b="1" dirty="0"/>
              <a:t>GICS</a:t>
            </a:r>
            <a:r>
              <a:rPr lang="ko-KR" altLang="en-US" sz="1600" b="1" dirty="0"/>
              <a:t>체계 사용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탄소관련산업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공시 관련 모든 문단 제거</a:t>
            </a:r>
            <a:r>
              <a:rPr lang="en-US" altLang="ko-KR" sz="16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pPr marL="342900" indent="-342900">
              <a:buAutoNum type="arabicPeriod"/>
            </a:pPr>
            <a:r>
              <a:rPr lang="ko-KR" altLang="en-US" sz="1600" b="1" dirty="0"/>
              <a:t>기술적 내용 세부사항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파생상품 제외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집약도 분모 </a:t>
            </a:r>
            <a:r>
              <a:rPr lang="ko-KR" altLang="en-US" sz="1600" b="1" dirty="0" err="1"/>
              <a:t>미규정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방법론 공시 요구</a:t>
            </a:r>
            <a:r>
              <a:rPr lang="en-US" altLang="ko-KR" sz="1600" b="1" dirty="0"/>
              <a:t>)</a:t>
            </a:r>
          </a:p>
        </p:txBody>
      </p:sp>
      <p:sp>
        <p:nvSpPr>
          <p:cNvPr id="27" name="이등변 삼각형 26">
            <a:extLst>
              <a:ext uri="{FF2B5EF4-FFF2-40B4-BE49-F238E27FC236}">
                <a16:creationId xmlns:a16="http://schemas.microsoft.com/office/drawing/2014/main" id="{003447F7-C987-3174-CAEB-F529EB454F3E}"/>
              </a:ext>
            </a:extLst>
          </p:cNvPr>
          <p:cNvSpPr/>
          <p:nvPr/>
        </p:nvSpPr>
        <p:spPr>
          <a:xfrm rot="5400000">
            <a:off x="3090288" y="4132762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C4034869-2C1E-B0EE-3A5D-257A7815C926}"/>
              </a:ext>
            </a:extLst>
          </p:cNvPr>
          <p:cNvSpPr/>
          <p:nvPr/>
        </p:nvSpPr>
        <p:spPr>
          <a:xfrm rot="5400000">
            <a:off x="6683597" y="4159573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6144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4FFB7285-C29D-E16D-9AE9-C0F12B166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58" y="1288188"/>
            <a:ext cx="9651879" cy="3558296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4864838" cy="721519"/>
            <a:chOff x="404018" y="230978"/>
            <a:chExt cx="4864838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43091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의미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360B0BF-ACB3-C025-1A99-63ACB045040D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B188A65-9BA0-4D44-AA89-FAE3F647337A}"/>
              </a:ext>
            </a:extLst>
          </p:cNvPr>
          <p:cNvSpPr/>
          <p:nvPr/>
        </p:nvSpPr>
        <p:spPr>
          <a:xfrm>
            <a:off x="1270059" y="1651107"/>
            <a:ext cx="9651879" cy="32088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E9807E-2A2F-6B62-CFDA-458673D367B8}"/>
              </a:ext>
            </a:extLst>
          </p:cNvPr>
          <p:cNvSpPr txBox="1"/>
          <p:nvPr/>
        </p:nvSpPr>
        <p:spPr>
          <a:xfrm>
            <a:off x="838199" y="1147850"/>
            <a:ext cx="10515600" cy="4129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 err="1">
                <a:solidFill>
                  <a:srgbClr val="1F3B73"/>
                </a:solidFill>
              </a:rPr>
              <a:t>이행리스크</a:t>
            </a:r>
            <a:r>
              <a:rPr lang="en-US" altLang="ko-KR" sz="2000" b="1" dirty="0">
                <a:solidFill>
                  <a:srgbClr val="1F3B73"/>
                </a:solidFill>
              </a:rPr>
              <a:t>(transition risks) </a:t>
            </a:r>
            <a:r>
              <a:rPr lang="ko-KR" altLang="en-US" sz="2000" b="1" dirty="0">
                <a:solidFill>
                  <a:srgbClr val="1F3B73"/>
                </a:solidFill>
              </a:rPr>
              <a:t>파급경로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090DC3-5AB5-4549-71D7-B7754DB8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99AA6B7F-2941-1D2A-9B08-13828D5878A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D4AF1-12EA-4E2C-BB73-8B62559FEDCE}"/>
              </a:ext>
            </a:extLst>
          </p:cNvPr>
          <p:cNvSpPr txBox="1"/>
          <p:nvPr/>
        </p:nvSpPr>
        <p:spPr>
          <a:xfrm>
            <a:off x="516056" y="4976430"/>
            <a:ext cx="11159882" cy="1374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rgbClr val="1F3B73"/>
                </a:solidFill>
              </a:rPr>
              <a:t>금융기관은 수익성을 중시하여 </a:t>
            </a:r>
            <a:r>
              <a:rPr lang="ko-KR" altLang="en-US" sz="2000" b="1" dirty="0" err="1">
                <a:solidFill>
                  <a:srgbClr val="1F3B73"/>
                </a:solidFill>
              </a:rPr>
              <a:t>고탄소</a:t>
            </a:r>
            <a:r>
              <a:rPr lang="ko-KR" altLang="en-US" sz="2000" b="1" dirty="0">
                <a:solidFill>
                  <a:srgbClr val="1F3B73"/>
                </a:solidFill>
              </a:rPr>
              <a:t> 배출을 하는 기업에게 자금을 빌려줌으로써 간접적으로 </a:t>
            </a:r>
            <a:r>
              <a:rPr lang="ko-KR" altLang="en-US" sz="2000" b="1" dirty="0" err="1">
                <a:solidFill>
                  <a:srgbClr val="1F3B73"/>
                </a:solidFill>
              </a:rPr>
              <a:t>고탄소</a:t>
            </a:r>
            <a:r>
              <a:rPr lang="ko-KR" altLang="en-US" sz="2000" b="1" dirty="0">
                <a:solidFill>
                  <a:srgbClr val="1F3B73"/>
                </a:solidFill>
              </a:rPr>
              <a:t> 배출을 지원하는 것을 당연시 </a:t>
            </a:r>
            <a:r>
              <a:rPr lang="ko-KR" altLang="en-US" sz="2000" b="1" dirty="0" err="1">
                <a:solidFill>
                  <a:srgbClr val="1F3B73"/>
                </a:solidFill>
              </a:rPr>
              <a:t>하여왔으나</a:t>
            </a:r>
            <a:r>
              <a:rPr lang="ko-KR" altLang="en-US" sz="2000" b="1" dirty="0">
                <a:solidFill>
                  <a:srgbClr val="1F3B73"/>
                </a:solidFill>
              </a:rPr>
              <a:t> 현재는 많은 금융당국이 자금중개자인 은행이 </a:t>
            </a:r>
            <a:r>
              <a:rPr lang="ko-KR" altLang="en-US" sz="2000" b="1" dirty="0" err="1">
                <a:solidFill>
                  <a:srgbClr val="1F3B73"/>
                </a:solidFill>
              </a:rPr>
              <a:t>고탄소</a:t>
            </a:r>
            <a:r>
              <a:rPr lang="ko-KR" altLang="en-US" sz="2000" b="1" dirty="0">
                <a:solidFill>
                  <a:srgbClr val="1F3B73"/>
                </a:solidFill>
              </a:rPr>
              <a:t> 사업의 지원을 줄여야 한다고 주장함</a:t>
            </a:r>
            <a:endParaRPr lang="en-US" altLang="ko-KR" sz="2000" b="1" dirty="0">
              <a:solidFill>
                <a:srgbClr val="1F3B73"/>
              </a:solidFill>
            </a:endParaRPr>
          </a:p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rgbClr val="1F3B73"/>
                </a:solidFill>
              </a:rPr>
              <a:t>이는 단지 사회적가치만이 아니라</a:t>
            </a:r>
            <a:r>
              <a:rPr lang="en-US" altLang="ko-KR" sz="2000" b="1" dirty="0">
                <a:solidFill>
                  <a:srgbClr val="1F3B73"/>
                </a:solidFill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</a:rPr>
              <a:t>은행의 리스크가 확대되는 재정건전성과 직결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26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>
            <a:extLst>
              <a:ext uri="{FF2B5EF4-FFF2-40B4-BE49-F238E27FC236}">
                <a16:creationId xmlns:a16="http://schemas.microsoft.com/office/drawing/2014/main" id="{2D95ECD3-DEA5-C5C8-8ED0-2F47ACA6E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132" y="1931125"/>
            <a:ext cx="9313334" cy="3777075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4864838" cy="721519"/>
            <a:chOff x="404018" y="230978"/>
            <a:chExt cx="4864838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43091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금융기관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 의미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360B0BF-ACB3-C025-1A99-63ACB045040D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A244085-A9C2-94F6-8B6B-1E040FC7F4B4}"/>
              </a:ext>
            </a:extLst>
          </p:cNvPr>
          <p:cNvSpPr txBox="1"/>
          <p:nvPr/>
        </p:nvSpPr>
        <p:spPr>
          <a:xfrm>
            <a:off x="838200" y="1226633"/>
            <a:ext cx="10515600" cy="4129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우리나라의 주요 리스크 요인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D316974-0E73-FC27-3DD6-17831919C504}"/>
              </a:ext>
            </a:extLst>
          </p:cNvPr>
          <p:cNvSpPr/>
          <p:nvPr/>
        </p:nvSpPr>
        <p:spPr>
          <a:xfrm>
            <a:off x="1193859" y="1746351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D71842C9-553B-A199-CAD8-5D5C39C2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C98CD587-7A44-93F7-6B23-3B13D561095C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2CD22-98DE-CCD9-B9E8-AE328039A508}"/>
              </a:ext>
            </a:extLst>
          </p:cNvPr>
          <p:cNvSpPr txBox="1"/>
          <p:nvPr/>
        </p:nvSpPr>
        <p:spPr>
          <a:xfrm>
            <a:off x="761999" y="6086499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2000" b="1">
                <a:solidFill>
                  <a:srgbClr val="1F3B73"/>
                </a:solidFill>
              </a:rPr>
              <a:t>한국은 화석연료 의존도가 높은편이고 고탄소제조업 비중도 높은 편임</a:t>
            </a:r>
            <a:endParaRPr lang="en-US" altLang="ko-KR" sz="2000" b="1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4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52AF5AAA-47B5-5EFF-FF81-6FB48A1CE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975" y="2259950"/>
            <a:ext cx="4994964" cy="3427076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2ED3E9CB-3C03-DBA2-22F3-BBE628A2DBFC}"/>
              </a:ext>
            </a:extLst>
          </p:cNvPr>
          <p:cNvGrpSpPr/>
          <p:nvPr/>
        </p:nvGrpSpPr>
        <p:grpSpPr>
          <a:xfrm>
            <a:off x="404018" y="230978"/>
            <a:ext cx="4864838" cy="721519"/>
            <a:chOff x="404018" y="230978"/>
            <a:chExt cx="486483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C9C394-5638-8F55-1045-B359B2C0040D}"/>
                </a:ext>
              </a:extLst>
            </p:cNvPr>
            <p:cNvSpPr txBox="1"/>
            <p:nvPr/>
          </p:nvSpPr>
          <p:spPr>
            <a:xfrm>
              <a:off x="959663" y="263915"/>
              <a:ext cx="43091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금융기관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 의미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C8460FA8-6536-B62C-FFEF-EE57C73162CE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5BE9DC3F-D063-6BD7-F6CC-EA262F38F07D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5" name="평행 사변형 14">
                  <a:extLst>
                    <a:ext uri="{FF2B5EF4-FFF2-40B4-BE49-F238E27FC236}">
                      <a16:creationId xmlns:a16="http://schemas.microsoft.com/office/drawing/2014/main" id="{86B3850E-37B4-62BF-3C28-9FB933962FF7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C01B34F1-68EB-5DE1-E2DE-4A0CF24E131E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614A18-F5C1-72A1-0DA0-B6C76C387A90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71B2E19-6729-B2B6-FE54-95263FE8971D}"/>
              </a:ext>
            </a:extLst>
          </p:cNvPr>
          <p:cNvSpPr txBox="1"/>
          <p:nvPr/>
        </p:nvSpPr>
        <p:spPr>
          <a:xfrm>
            <a:off x="1857437" y="1882942"/>
            <a:ext cx="3708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/>
              <a:t>&lt; </a:t>
            </a:r>
            <a:r>
              <a:rPr lang="ko-KR" altLang="en-US" sz="1200" u="sng" dirty="0" err="1"/>
              <a:t>이행리스크에</a:t>
            </a:r>
            <a:r>
              <a:rPr lang="ko-KR" altLang="en-US" sz="1200" u="sng" dirty="0"/>
              <a:t> 따른 부도율의 변화 </a:t>
            </a:r>
            <a:r>
              <a:rPr lang="en-US" altLang="ko-KR" sz="1200" u="sng" dirty="0"/>
              <a:t>&gt;</a:t>
            </a:r>
            <a:endParaRPr lang="ko-KR" altLang="en-US" sz="1200" u="sng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860BE77-7994-0629-3D64-EE7ED34C5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162" y="2224715"/>
            <a:ext cx="4606636" cy="36887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06BA9F-A76C-2695-3126-875DC88A6F7A}"/>
              </a:ext>
            </a:extLst>
          </p:cNvPr>
          <p:cNvSpPr txBox="1"/>
          <p:nvPr/>
        </p:nvSpPr>
        <p:spPr>
          <a:xfrm>
            <a:off x="6570414" y="1882942"/>
            <a:ext cx="3708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/>
              <a:t>&lt; </a:t>
            </a:r>
            <a:r>
              <a:rPr lang="ko-KR" altLang="en-US" sz="1200" u="sng" dirty="0" err="1"/>
              <a:t>이행리스크에</a:t>
            </a:r>
            <a:r>
              <a:rPr lang="ko-KR" altLang="en-US" sz="1200" u="sng" dirty="0"/>
              <a:t> 따른 주가변화 </a:t>
            </a:r>
            <a:r>
              <a:rPr lang="en-US" altLang="ko-KR" sz="1200" u="sng" dirty="0"/>
              <a:t>&gt;</a:t>
            </a:r>
            <a:endParaRPr lang="ko-KR" altLang="en-US" sz="1200" u="sng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E4BA9D90-FD8A-1943-51CF-8833AD0A8035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C7ABB941-2DD2-AE46-6BEA-08AAA42A18B9}"/>
              </a:ext>
            </a:extLst>
          </p:cNvPr>
          <p:cNvSpPr/>
          <p:nvPr/>
        </p:nvSpPr>
        <p:spPr>
          <a:xfrm>
            <a:off x="1270060" y="1797269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019791-6628-4E62-9E9B-0144C79C5DFC}"/>
              </a:ext>
            </a:extLst>
          </p:cNvPr>
          <p:cNvSpPr txBox="1"/>
          <p:nvPr/>
        </p:nvSpPr>
        <p:spPr>
          <a:xfrm>
            <a:off x="838200" y="1226633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 err="1">
                <a:solidFill>
                  <a:srgbClr val="1F3B73"/>
                </a:solidFill>
              </a:rPr>
              <a:t>이행리스크에</a:t>
            </a:r>
            <a:r>
              <a:rPr lang="ko-KR" altLang="en-US" sz="2000" b="1" dirty="0">
                <a:solidFill>
                  <a:srgbClr val="1F3B73"/>
                </a:solidFill>
              </a:rPr>
              <a:t> 따른 부도율 및 주가의 변화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64483F-9D9F-F974-2C90-B4250869D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DDB853A3-DF1C-8886-E71F-98844098E2D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7967B8-6171-AEF9-9279-D3B1558E2A2A}"/>
              </a:ext>
            </a:extLst>
          </p:cNvPr>
          <p:cNvSpPr txBox="1"/>
          <p:nvPr/>
        </p:nvSpPr>
        <p:spPr>
          <a:xfrm>
            <a:off x="838200" y="6093946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2000" b="1" dirty="0">
                <a:solidFill>
                  <a:srgbClr val="1F3B73"/>
                </a:solidFill>
              </a:rPr>
              <a:t>시나리오에 따른 부도율과 주식가격의 하락은 금융기관의 부실을 </a:t>
            </a:r>
            <a:r>
              <a:rPr lang="ko-KR" altLang="en-US" sz="2000" b="1" dirty="0" err="1">
                <a:solidFill>
                  <a:srgbClr val="1F3B73"/>
                </a:solidFill>
              </a:rPr>
              <a:t>초래하게됨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45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2ED3E9CB-3C03-DBA2-22F3-BBE628A2DBFC}"/>
              </a:ext>
            </a:extLst>
          </p:cNvPr>
          <p:cNvGrpSpPr/>
          <p:nvPr/>
        </p:nvGrpSpPr>
        <p:grpSpPr>
          <a:xfrm>
            <a:off x="404018" y="230978"/>
            <a:ext cx="4864838" cy="721519"/>
            <a:chOff x="404018" y="230978"/>
            <a:chExt cx="486483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C9C394-5638-8F55-1045-B359B2C0040D}"/>
                </a:ext>
              </a:extLst>
            </p:cNvPr>
            <p:cNvSpPr txBox="1"/>
            <p:nvPr/>
          </p:nvSpPr>
          <p:spPr>
            <a:xfrm>
              <a:off x="959663" y="263915"/>
              <a:ext cx="43091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금융기관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 의미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C8460FA8-6536-B62C-FFEF-EE57C73162CE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5BE9DC3F-D063-6BD7-F6CC-EA262F38F07D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5" name="평행 사변형 14">
                  <a:extLst>
                    <a:ext uri="{FF2B5EF4-FFF2-40B4-BE49-F238E27FC236}">
                      <a16:creationId xmlns:a16="http://schemas.microsoft.com/office/drawing/2014/main" id="{86B3850E-37B4-62BF-3C28-9FB933962FF7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6" name="사각형: 둥근 모서리 15">
                  <a:extLst>
                    <a:ext uri="{FF2B5EF4-FFF2-40B4-BE49-F238E27FC236}">
                      <a16:creationId xmlns:a16="http://schemas.microsoft.com/office/drawing/2014/main" id="{C01B34F1-68EB-5DE1-E2DE-4A0CF24E131E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614A18-F5C1-72A1-0DA0-B6C76C387A90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826B4E-4815-1E7E-E99F-4681D895EBDF}"/>
              </a:ext>
            </a:extLst>
          </p:cNvPr>
          <p:cNvSpPr txBox="1"/>
          <p:nvPr/>
        </p:nvSpPr>
        <p:spPr>
          <a:xfrm>
            <a:off x="4886632" y="6090957"/>
            <a:ext cx="6072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/>
              <a:t>출처</a:t>
            </a:r>
            <a:r>
              <a:rPr lang="en-US" altLang="ko-KR" sz="1200" dirty="0"/>
              <a:t>: </a:t>
            </a:r>
            <a:r>
              <a:rPr lang="ko-KR" altLang="en-US" sz="1200" dirty="0"/>
              <a:t>한국은행</a:t>
            </a:r>
            <a:r>
              <a:rPr lang="en-US" altLang="ko-KR" sz="1200" dirty="0"/>
              <a:t>(2021), </a:t>
            </a:r>
            <a:r>
              <a:rPr lang="ko-KR" altLang="en-US" sz="1200" dirty="0"/>
              <a:t>기후변화 </a:t>
            </a:r>
            <a:r>
              <a:rPr lang="ko-KR" altLang="en-US" sz="1200" dirty="0" err="1"/>
              <a:t>이행리스크와</a:t>
            </a:r>
            <a:r>
              <a:rPr lang="ko-KR" altLang="en-US" sz="1200" dirty="0"/>
              <a:t> 금융안정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643F9DC-D2D3-2B0C-679D-B627E4F44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833" y="2162650"/>
            <a:ext cx="4718787" cy="393662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8293F0E-EE1C-17D8-68AF-9823021EA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106" y="2246999"/>
            <a:ext cx="4857750" cy="3905250"/>
          </a:xfrm>
          <a:prstGeom prst="rect">
            <a:avLst/>
          </a:prstGeom>
        </p:spPr>
      </p:pic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D770EB2-9DA1-FB5D-B607-3E784B591DB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D5B6AF5E-A3D6-C527-2091-2C94D4E5C206}"/>
              </a:ext>
            </a:extLst>
          </p:cNvPr>
          <p:cNvSpPr/>
          <p:nvPr/>
        </p:nvSpPr>
        <p:spPr>
          <a:xfrm>
            <a:off x="1270060" y="1797269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D250BA-6002-5E1B-E9DA-FE6ECDEA527B}"/>
              </a:ext>
            </a:extLst>
          </p:cNvPr>
          <p:cNvSpPr txBox="1"/>
          <p:nvPr/>
        </p:nvSpPr>
        <p:spPr>
          <a:xfrm>
            <a:off x="838200" y="1226633"/>
            <a:ext cx="10515600" cy="4129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이행리스크에 따른 국내 은행의 </a:t>
            </a:r>
            <a:r>
              <a:rPr lang="en-US" altLang="ko-KR" sz="2000" b="1" dirty="0">
                <a:solidFill>
                  <a:srgbClr val="1F3B73"/>
                </a:solidFill>
              </a:rPr>
              <a:t>BIS </a:t>
            </a:r>
            <a:r>
              <a:rPr lang="ko-KR" altLang="en-US" sz="2000" b="1" dirty="0">
                <a:solidFill>
                  <a:srgbClr val="1F3B73"/>
                </a:solidFill>
              </a:rPr>
              <a:t>비율 변화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5E0D178C-6EF9-821F-AAFC-B6AAF13F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AB4F0CB2-FB1E-F0E4-6AF3-C42B38ED2BC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0383E-60DE-26CC-BBCA-BABFA3A03ACF}"/>
              </a:ext>
            </a:extLst>
          </p:cNvPr>
          <p:cNvSpPr txBox="1"/>
          <p:nvPr/>
        </p:nvSpPr>
        <p:spPr>
          <a:xfrm>
            <a:off x="1159074" y="1785152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>
                <a:solidFill>
                  <a:srgbClr val="1F3B73"/>
                </a:solidFill>
              </a:rPr>
              <a:t>                   </a:t>
            </a:r>
            <a:r>
              <a:rPr lang="ko-KR" altLang="en-US" sz="2000" b="1">
                <a:solidFill>
                  <a:srgbClr val="1F3B73"/>
                </a:solidFill>
              </a:rPr>
              <a:t>연도별                                               은행종류별</a:t>
            </a:r>
            <a:endParaRPr lang="en-US" altLang="ko-KR" sz="2000" b="1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15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068693" cy="721519"/>
            <a:chOff x="404018" y="230978"/>
            <a:chExt cx="606869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5130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에 대한 요구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1C03D67D-1913-5617-51B3-4D143E244EE8}"/>
              </a:ext>
            </a:extLst>
          </p:cNvPr>
          <p:cNvSpPr txBox="1">
            <a:spLocks/>
          </p:cNvSpPr>
          <p:nvPr/>
        </p:nvSpPr>
        <p:spPr>
          <a:xfrm>
            <a:off x="1454202" y="1857136"/>
            <a:ext cx="9294154" cy="1984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G20 </a:t>
            </a:r>
            <a:r>
              <a:rPr lang="ko-KR" altLang="en-US" sz="1400" dirty="0" err="1"/>
              <a:t>재무장관∙중앙은행장회의에서</a:t>
            </a:r>
            <a:r>
              <a:rPr lang="ko-KR" altLang="en-US" sz="1400" dirty="0"/>
              <a:t> 금융안정위원회</a:t>
            </a:r>
            <a:r>
              <a:rPr lang="en-US" altLang="ko-KR" sz="1400" dirty="0"/>
              <a:t>(FSB)</a:t>
            </a:r>
            <a:r>
              <a:rPr lang="ko-KR" altLang="en-US" sz="1400" dirty="0"/>
              <a:t>에 금융부문에서 기후변화관련 이슈를 반영할 수 있는 방법에 대한 검토 요청	</a:t>
            </a:r>
            <a:endParaRPr lang="en-US" altLang="ko-KR" sz="1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/>
              <a:t>FSB</a:t>
            </a:r>
            <a:r>
              <a:rPr lang="ko-KR" altLang="en-US" sz="1400" dirty="0"/>
              <a:t>는 </a:t>
            </a:r>
            <a:r>
              <a:rPr lang="en-US" altLang="ko-KR" sz="1400" dirty="0"/>
              <a:t>2015</a:t>
            </a:r>
            <a:r>
              <a:rPr lang="ko-KR" altLang="en-US" sz="1400" dirty="0"/>
              <a:t>년 </a:t>
            </a:r>
            <a:r>
              <a:rPr lang="en-US" altLang="ko-KR" sz="1400" dirty="0"/>
              <a:t>12</a:t>
            </a:r>
            <a:r>
              <a:rPr lang="ko-KR" altLang="en-US" sz="1400" dirty="0"/>
              <a:t>월 마이클 블룸버그를 위원장으로 한 태스크포스</a:t>
            </a:r>
            <a:r>
              <a:rPr lang="en-US" altLang="ko-KR" sz="1400"/>
              <a:t>(TCFD: Task Force on Climate-related Financial Disclosure)</a:t>
            </a:r>
            <a:r>
              <a:rPr lang="ko-KR" altLang="en-US" sz="1400" dirty="0"/>
              <a:t>를 발족했고</a:t>
            </a:r>
            <a:r>
              <a:rPr lang="en-US" altLang="ko-KR" sz="1400" dirty="0"/>
              <a:t>, 32</a:t>
            </a:r>
            <a:r>
              <a:rPr lang="ko-KR" altLang="en-US" sz="1400" dirty="0"/>
              <a:t>명의 금융 및 비재무정보 전문가가 태스크포스에 참여</a:t>
            </a:r>
            <a:endParaRPr lang="en-US" altLang="ko-KR" sz="1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/>
              <a:t>2017</a:t>
            </a:r>
            <a:r>
              <a:rPr lang="ko-KR" altLang="en-US" sz="1400" dirty="0"/>
              <a:t>년 </a:t>
            </a:r>
            <a:r>
              <a:rPr lang="en-US" altLang="ko-KR" sz="1400" dirty="0"/>
              <a:t>7</a:t>
            </a:r>
            <a:r>
              <a:rPr lang="ko-KR" altLang="en-US" sz="1400" dirty="0"/>
              <a:t>월 독일 본에서 열린 </a:t>
            </a:r>
            <a:r>
              <a:rPr lang="en-US" altLang="ko-KR" sz="1400" dirty="0"/>
              <a:t>G20 </a:t>
            </a:r>
            <a:r>
              <a:rPr lang="ko-KR" altLang="en-US" sz="1400" dirty="0"/>
              <a:t>정상회담에서 </a:t>
            </a:r>
            <a:r>
              <a:rPr lang="en-US" altLang="ko-KR" sz="1400" dirty="0"/>
              <a:t>FSB</a:t>
            </a:r>
            <a:r>
              <a:rPr lang="ko-KR" altLang="en-US" sz="1400" dirty="0"/>
              <a:t>가 </a:t>
            </a:r>
            <a:r>
              <a:rPr lang="en-US" altLang="ko-KR" sz="1400" dirty="0"/>
              <a:t>TCFD</a:t>
            </a:r>
            <a:r>
              <a:rPr lang="ko-KR" altLang="en-US" sz="1400" dirty="0"/>
              <a:t>권고안 발표</a:t>
            </a:r>
            <a:endParaRPr lang="en-US" altLang="ko-KR" sz="1400" dirty="0"/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/>
              <a:t>권고안은 기업의 기후변화관련 위험과 기회의 영향을 재무적으로 측정하여 공시하는 프레임워크 제시</a:t>
            </a:r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CF6C568-6591-B90E-C4F3-A9EDE295F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663" y="3965171"/>
            <a:ext cx="9575276" cy="21030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774B29-D32F-5E3A-D1C6-085859D0A286}"/>
              </a:ext>
            </a:extLst>
          </p:cNvPr>
          <p:cNvSpPr txBox="1"/>
          <p:nvPr/>
        </p:nvSpPr>
        <p:spPr>
          <a:xfrm>
            <a:off x="838200" y="1226633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기후재무정보공시 태스크포스</a:t>
            </a:r>
            <a:r>
              <a:rPr lang="en-US" altLang="ko-KR" sz="2000" b="1" dirty="0">
                <a:solidFill>
                  <a:srgbClr val="1F3B73"/>
                </a:solidFill>
              </a:rPr>
              <a:t>(TCFD)</a:t>
            </a:r>
            <a:r>
              <a:rPr lang="ko-KR" altLang="en-US" sz="2000" b="1" dirty="0">
                <a:solidFill>
                  <a:srgbClr val="1F3B73"/>
                </a:solidFill>
              </a:rPr>
              <a:t>의 탄생과 권고안 발표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8CC4CDC-BC9A-8F51-FF3D-78456D237FB3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5AC827C-F14E-1452-D877-CF38042AA9AD}"/>
              </a:ext>
            </a:extLst>
          </p:cNvPr>
          <p:cNvSpPr/>
          <p:nvPr/>
        </p:nvSpPr>
        <p:spPr>
          <a:xfrm>
            <a:off x="1270060" y="1797269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2A5AC1-45BB-4688-F61C-1C172D2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AF157EEF-B09A-C681-3CFC-72695CC55CD1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1962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068693" cy="721519"/>
            <a:chOff x="404018" y="230978"/>
            <a:chExt cx="606869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5130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에 대한 요구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83AC27E-9DCB-5181-952A-21C3E8B508AA}"/>
              </a:ext>
            </a:extLst>
          </p:cNvPr>
          <p:cNvSpPr txBox="1"/>
          <p:nvPr/>
        </p:nvSpPr>
        <p:spPr>
          <a:xfrm>
            <a:off x="3301450" y="2370059"/>
            <a:ext cx="55891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accent1"/>
                </a:solidFill>
                <a:latin typeface="+mj-lt"/>
                <a:ea typeface="나눔고딕" panose="020D0604000000000000" pitchFamily="50" charset="-127"/>
              </a:rPr>
              <a:t>&lt; Sustainability Disclosure Standards &gt;</a:t>
            </a:r>
            <a:endParaRPr lang="en-US" altLang="ko-KR" sz="2000" b="1" spc="-30" dirty="0">
              <a:latin typeface="+mj-lt"/>
              <a:ea typeface="나눔고딕" panose="020D0604000000000000" pitchFamily="50" charset="-127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50FB9B88-B483-6D75-397A-BB5737F0A6DA}"/>
              </a:ext>
            </a:extLst>
          </p:cNvPr>
          <p:cNvGrpSpPr/>
          <p:nvPr/>
        </p:nvGrpSpPr>
        <p:grpSpPr>
          <a:xfrm>
            <a:off x="2132494" y="2871593"/>
            <a:ext cx="7927013" cy="2963665"/>
            <a:chOff x="1161873" y="2300252"/>
            <a:chExt cx="9591684" cy="4339102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6A40C214-6702-172F-C857-5BD016A245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588" t="23082" r="35853" b="67703"/>
            <a:stretch/>
          </p:blipFill>
          <p:spPr>
            <a:xfrm>
              <a:off x="1161873" y="3797966"/>
              <a:ext cx="1716953" cy="421290"/>
            </a:xfrm>
            <a:prstGeom prst="rect">
              <a:avLst/>
            </a:prstGeom>
          </p:spPr>
        </p:pic>
        <p:pic>
          <p:nvPicPr>
            <p:cNvPr id="5" name="Picture 6" descr="공시] ｢ IFRS 지속가능성·기후관련 공시기준 ｣ 공개 초안">
              <a:extLst>
                <a:ext uri="{FF2B5EF4-FFF2-40B4-BE49-F238E27FC236}">
                  <a16:creationId xmlns:a16="http://schemas.microsoft.com/office/drawing/2014/main" id="{464DE293-1A0F-8673-8595-A3086077F5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65" t="63472" r="21615" b="28161"/>
            <a:stretch/>
          </p:blipFill>
          <p:spPr bwMode="auto">
            <a:xfrm>
              <a:off x="1225830" y="4517836"/>
              <a:ext cx="2702054" cy="287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공시] ｢ IFRS 지속가능성·기후관련 공시기준 ｣ 공개 초안">
              <a:extLst>
                <a:ext uri="{FF2B5EF4-FFF2-40B4-BE49-F238E27FC236}">
                  <a16:creationId xmlns:a16="http://schemas.microsoft.com/office/drawing/2014/main" id="{E616504C-F12B-DC9F-37EE-9B7065B910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25" t="64268" r="63084" b="28588"/>
            <a:stretch/>
          </p:blipFill>
          <p:spPr bwMode="auto">
            <a:xfrm>
              <a:off x="1225830" y="4198084"/>
              <a:ext cx="1006999" cy="307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SEC Emblem">
              <a:extLst>
                <a:ext uri="{FF2B5EF4-FFF2-40B4-BE49-F238E27FC236}">
                  <a16:creationId xmlns:a16="http://schemas.microsoft.com/office/drawing/2014/main" id="{46B652AC-2861-C64C-60AD-8EED2B01B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112" y="3775628"/>
              <a:ext cx="1117716" cy="1117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0" descr="The newly proposed SEC climate disclosure rule and what this means for public companies">
              <a:extLst>
                <a:ext uri="{FF2B5EF4-FFF2-40B4-BE49-F238E27FC236}">
                  <a16:creationId xmlns:a16="http://schemas.microsoft.com/office/drawing/2014/main" id="{8A6B66BF-5ED4-CCB5-E895-1AC5371A56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40" r="16421" b="23980"/>
            <a:stretch/>
          </p:blipFill>
          <p:spPr bwMode="auto">
            <a:xfrm>
              <a:off x="5702828" y="3809998"/>
              <a:ext cx="1486726" cy="588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Public consultation on the first set of Draft ESRS - EFRAG">
              <a:extLst>
                <a:ext uri="{FF2B5EF4-FFF2-40B4-BE49-F238E27FC236}">
                  <a16:creationId xmlns:a16="http://schemas.microsoft.com/office/drawing/2014/main" id="{64A1C465-09F5-37CA-DC62-F5EBE35E3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872" y="3796076"/>
              <a:ext cx="2438155" cy="477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0C165058-D53F-718F-8C13-DCF6FCDB7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83923" y="4273894"/>
              <a:ext cx="1997243" cy="661139"/>
            </a:xfrm>
            <a:prstGeom prst="rect">
              <a:avLst/>
            </a:prstGeom>
          </p:spPr>
        </p:pic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9FE0EFE4-3EB9-8A91-C4EA-007665058078}"/>
                </a:ext>
              </a:extLst>
            </p:cNvPr>
            <p:cNvSpPr/>
            <p:nvPr/>
          </p:nvSpPr>
          <p:spPr>
            <a:xfrm>
              <a:off x="1161873" y="3745549"/>
              <a:ext cx="2863661" cy="117404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C80AE348-A615-E5B9-8404-F52853CEEDB8}"/>
                </a:ext>
              </a:extLst>
            </p:cNvPr>
            <p:cNvSpPr/>
            <p:nvPr/>
          </p:nvSpPr>
          <p:spPr>
            <a:xfrm>
              <a:off x="4494120" y="3747464"/>
              <a:ext cx="2863661" cy="117404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2F38F76F-A5AF-8BBE-DE9C-02E838F69887}"/>
                </a:ext>
              </a:extLst>
            </p:cNvPr>
            <p:cNvSpPr/>
            <p:nvPr/>
          </p:nvSpPr>
          <p:spPr>
            <a:xfrm>
              <a:off x="7889896" y="3735431"/>
              <a:ext cx="2863661" cy="117404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22" name="Picture 24" descr="Task Force on Climate-Related Financial Disclosures | TCFD)">
              <a:extLst>
                <a:ext uri="{FF2B5EF4-FFF2-40B4-BE49-F238E27FC236}">
                  <a16:creationId xmlns:a16="http://schemas.microsoft.com/office/drawing/2014/main" id="{5B18DD41-493C-C324-8390-AB09CBACD8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30" t="42710" r="13516" b="42627"/>
            <a:stretch/>
          </p:blipFill>
          <p:spPr bwMode="auto">
            <a:xfrm>
              <a:off x="3076419" y="2300252"/>
              <a:ext cx="6029978" cy="63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Sustainability Accounting Standards Board - Wikipedia">
              <a:extLst>
                <a:ext uri="{FF2B5EF4-FFF2-40B4-BE49-F238E27FC236}">
                  <a16:creationId xmlns:a16="http://schemas.microsoft.com/office/drawing/2014/main" id="{9FF461FD-AE78-2431-95B0-5341B5A558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0341" y="5276948"/>
              <a:ext cx="1362406" cy="1362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GRI 가이드라인 : 네이버 블로그">
              <a:extLst>
                <a:ext uri="{FF2B5EF4-FFF2-40B4-BE49-F238E27FC236}">
                  <a16:creationId xmlns:a16="http://schemas.microsoft.com/office/drawing/2014/main" id="{B9499228-241A-640A-C1F8-E09056BACA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5395" y="5344558"/>
              <a:ext cx="1252595" cy="1252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화살표: 오른쪽 24">
              <a:extLst>
                <a:ext uri="{FF2B5EF4-FFF2-40B4-BE49-F238E27FC236}">
                  <a16:creationId xmlns:a16="http://schemas.microsoft.com/office/drawing/2014/main" id="{CE7C9FB8-AE74-F298-4740-8BCF9E57D0C1}"/>
                </a:ext>
              </a:extLst>
            </p:cNvPr>
            <p:cNvSpPr/>
            <p:nvPr/>
          </p:nvSpPr>
          <p:spPr>
            <a:xfrm rot="10128214">
              <a:off x="3073921" y="3227493"/>
              <a:ext cx="2470914" cy="237110"/>
            </a:xfrm>
            <a:prstGeom prst="rightArrow">
              <a:avLst>
                <a:gd name="adj1" fmla="val 50000"/>
                <a:gd name="adj2" fmla="val 448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화살표: 오른쪽 25">
              <a:extLst>
                <a:ext uri="{FF2B5EF4-FFF2-40B4-BE49-F238E27FC236}">
                  <a16:creationId xmlns:a16="http://schemas.microsoft.com/office/drawing/2014/main" id="{ADCCFBD6-84DD-E5D2-1918-6D137AFEB8FD}"/>
                </a:ext>
              </a:extLst>
            </p:cNvPr>
            <p:cNvSpPr/>
            <p:nvPr/>
          </p:nvSpPr>
          <p:spPr>
            <a:xfrm rot="5400000">
              <a:off x="5588814" y="3256480"/>
              <a:ext cx="641410" cy="237110"/>
            </a:xfrm>
            <a:prstGeom prst="rightArrow">
              <a:avLst>
                <a:gd name="adj1" fmla="val 50000"/>
                <a:gd name="adj2" fmla="val 448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화살표: 오른쪽 26">
              <a:extLst>
                <a:ext uri="{FF2B5EF4-FFF2-40B4-BE49-F238E27FC236}">
                  <a16:creationId xmlns:a16="http://schemas.microsoft.com/office/drawing/2014/main" id="{5650DB84-5C9E-2B0E-2596-D35CE247ADC7}"/>
                </a:ext>
              </a:extLst>
            </p:cNvPr>
            <p:cNvSpPr/>
            <p:nvPr/>
          </p:nvSpPr>
          <p:spPr>
            <a:xfrm rot="743048">
              <a:off x="6192104" y="3227493"/>
              <a:ext cx="2470914" cy="237110"/>
            </a:xfrm>
            <a:prstGeom prst="rightArrow">
              <a:avLst>
                <a:gd name="adj1" fmla="val 50000"/>
                <a:gd name="adj2" fmla="val 448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화살표: 오른쪽 27">
              <a:extLst>
                <a:ext uri="{FF2B5EF4-FFF2-40B4-BE49-F238E27FC236}">
                  <a16:creationId xmlns:a16="http://schemas.microsoft.com/office/drawing/2014/main" id="{43AB4D5A-D894-3A64-FAE3-985703093D7C}"/>
                </a:ext>
              </a:extLst>
            </p:cNvPr>
            <p:cNvSpPr/>
            <p:nvPr/>
          </p:nvSpPr>
          <p:spPr>
            <a:xfrm rot="16200000">
              <a:off x="9188578" y="4949625"/>
              <a:ext cx="446231" cy="417047"/>
            </a:xfrm>
            <a:prstGeom prst="rightArrow">
              <a:avLst>
                <a:gd name="adj1" fmla="val 50000"/>
                <a:gd name="adj2" fmla="val 448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화살표: 오른쪽 28">
              <a:extLst>
                <a:ext uri="{FF2B5EF4-FFF2-40B4-BE49-F238E27FC236}">
                  <a16:creationId xmlns:a16="http://schemas.microsoft.com/office/drawing/2014/main" id="{2F25ED97-54DF-BE2B-CE9A-A98672E40D0B}"/>
                </a:ext>
              </a:extLst>
            </p:cNvPr>
            <p:cNvSpPr/>
            <p:nvPr/>
          </p:nvSpPr>
          <p:spPr>
            <a:xfrm rot="13232812">
              <a:off x="3395404" y="4997684"/>
              <a:ext cx="446231" cy="338994"/>
            </a:xfrm>
            <a:prstGeom prst="rightArrow">
              <a:avLst>
                <a:gd name="adj1" fmla="val 50000"/>
                <a:gd name="adj2" fmla="val 448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화살표: 오른쪽 29">
              <a:extLst>
                <a:ext uri="{FF2B5EF4-FFF2-40B4-BE49-F238E27FC236}">
                  <a16:creationId xmlns:a16="http://schemas.microsoft.com/office/drawing/2014/main" id="{02A6E382-3245-A916-1BCC-109149DDCAE2}"/>
                </a:ext>
              </a:extLst>
            </p:cNvPr>
            <p:cNvSpPr/>
            <p:nvPr/>
          </p:nvSpPr>
          <p:spPr>
            <a:xfrm rot="19242172">
              <a:off x="4676056" y="5039263"/>
              <a:ext cx="446231" cy="327925"/>
            </a:xfrm>
            <a:prstGeom prst="rightArrow">
              <a:avLst>
                <a:gd name="adj1" fmla="val 50000"/>
                <a:gd name="adj2" fmla="val 4483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D2029DC9-3865-8055-F96E-97D45D133A7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F1C183EF-5023-A9DC-34DE-B1D0C2C7B5CF}"/>
              </a:ext>
            </a:extLst>
          </p:cNvPr>
          <p:cNvSpPr/>
          <p:nvPr/>
        </p:nvSpPr>
        <p:spPr>
          <a:xfrm>
            <a:off x="1270060" y="2116382"/>
            <a:ext cx="9651879" cy="39518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CB6D92-DF9A-3E69-0A50-3CB267FF5FE3}"/>
              </a:ext>
            </a:extLst>
          </p:cNvPr>
          <p:cNvSpPr txBox="1"/>
          <p:nvPr/>
        </p:nvSpPr>
        <p:spPr>
          <a:xfrm>
            <a:off x="838200" y="1226633"/>
            <a:ext cx="10515600" cy="709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TCFD </a:t>
            </a:r>
            <a:r>
              <a:rPr lang="ko-KR" altLang="en-US" sz="2000" b="1" dirty="0">
                <a:solidFill>
                  <a:srgbClr val="1F3B73"/>
                </a:solidFill>
              </a:rPr>
              <a:t>이후 글로벌 지속가능성 공시 기준 탄생</a:t>
            </a:r>
            <a:endParaRPr lang="en-US" altLang="ko-KR" sz="2000" b="1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rgbClr val="002060"/>
                </a:solidFill>
              </a:rPr>
              <a:t>2017</a:t>
            </a:r>
            <a:r>
              <a:rPr lang="ko-KR" altLang="en-US" dirty="0">
                <a:solidFill>
                  <a:srgbClr val="002060"/>
                </a:solidFill>
              </a:rPr>
              <a:t>년부터 </a:t>
            </a:r>
            <a:r>
              <a:rPr lang="en-US" altLang="ko-KR" dirty="0">
                <a:solidFill>
                  <a:srgbClr val="002060"/>
                </a:solidFill>
              </a:rPr>
              <a:t>TCFD </a:t>
            </a:r>
            <a:r>
              <a:rPr lang="ko-KR" altLang="en-US" dirty="0">
                <a:solidFill>
                  <a:srgbClr val="002060"/>
                </a:solidFill>
              </a:rPr>
              <a:t>도입 이후 의무화 추세</a:t>
            </a:r>
          </a:p>
        </p:txBody>
      </p: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065C7CA2-68F7-A920-98E1-CD6ACC9D4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0A59BFB-FC50-7821-3972-21F052E1DABA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8978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068693" cy="721519"/>
            <a:chOff x="404018" y="230978"/>
            <a:chExt cx="606869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5130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에 대한 요구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pic>
        <p:nvPicPr>
          <p:cNvPr id="6" name="Picture 2" descr="Climate Risk Reporting">
            <a:extLst>
              <a:ext uri="{FF2B5EF4-FFF2-40B4-BE49-F238E27FC236}">
                <a16:creationId xmlns:a16="http://schemas.microsoft.com/office/drawing/2014/main" id="{CCAA01AE-9EA0-A57A-673F-E1BA22758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89" b="12273"/>
          <a:stretch/>
        </p:blipFill>
        <p:spPr bwMode="auto">
          <a:xfrm>
            <a:off x="1597095" y="2225796"/>
            <a:ext cx="6606302" cy="4362670"/>
          </a:xfrm>
          <a:prstGeom prst="rect">
            <a:avLst/>
          </a:prstGeom>
          <a:noFill/>
          <a:ln w="12700">
            <a:solidFill>
              <a:srgbClr val="2F528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4D5FED85-7FA5-EF68-C967-0144CB386594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6FAA4D-F88A-1CDD-D7B1-79CBEC5D0B54}"/>
              </a:ext>
            </a:extLst>
          </p:cNvPr>
          <p:cNvSpPr txBox="1"/>
          <p:nvPr/>
        </p:nvSpPr>
        <p:spPr>
          <a:xfrm>
            <a:off x="838200" y="1097623"/>
            <a:ext cx="1051560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1600" b="1" dirty="0">
                <a:solidFill>
                  <a:srgbClr val="1F3B73"/>
                </a:solidFill>
              </a:rPr>
              <a:t>TCFD</a:t>
            </a:r>
            <a:r>
              <a:rPr lang="ko-KR" altLang="en-US" sz="1600" b="1" dirty="0">
                <a:solidFill>
                  <a:srgbClr val="1F3B73"/>
                </a:solidFill>
              </a:rPr>
              <a:t>는 금융기관들의 적극적인 지지</a:t>
            </a:r>
            <a:endParaRPr lang="en-US" altLang="ko-KR" sz="1600" b="1" dirty="0">
              <a:solidFill>
                <a:srgbClr val="1F3B73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rgbClr val="1F3B73"/>
                </a:solidFill>
              </a:rPr>
              <a:t>전 세계적으로 </a:t>
            </a:r>
            <a:r>
              <a:rPr lang="en-US" altLang="ko-KR" sz="1600" dirty="0">
                <a:solidFill>
                  <a:srgbClr val="1F3B73"/>
                </a:solidFill>
              </a:rPr>
              <a:t>1000</a:t>
            </a:r>
            <a:r>
              <a:rPr lang="ko-KR" altLang="en-US" sz="1600" dirty="0">
                <a:solidFill>
                  <a:srgbClr val="1F3B73"/>
                </a:solidFill>
              </a:rPr>
              <a:t>개 이상의 금융기관이 </a:t>
            </a:r>
            <a:r>
              <a:rPr lang="en-US" altLang="ko-KR" sz="1600" dirty="0">
                <a:solidFill>
                  <a:srgbClr val="1F3B73"/>
                </a:solidFill>
              </a:rPr>
              <a:t>TCFD </a:t>
            </a:r>
            <a:r>
              <a:rPr lang="ko-KR" altLang="en-US" sz="1600" dirty="0">
                <a:solidFill>
                  <a:srgbClr val="1F3B73"/>
                </a:solidFill>
              </a:rPr>
              <a:t>지지를 선언</a:t>
            </a:r>
            <a:r>
              <a:rPr lang="en-US" altLang="ko-KR" sz="1600" dirty="0">
                <a:solidFill>
                  <a:srgbClr val="1F3B73"/>
                </a:solidFill>
              </a:rPr>
              <a:t>. </a:t>
            </a:r>
            <a:r>
              <a:rPr lang="ko-KR" altLang="en-US" sz="1600" dirty="0">
                <a:solidFill>
                  <a:srgbClr val="1F3B73"/>
                </a:solidFill>
              </a:rPr>
              <a:t>과거 </a:t>
            </a:r>
            <a:r>
              <a:rPr lang="en-US" altLang="ko-KR" sz="1600" dirty="0">
                <a:solidFill>
                  <a:srgbClr val="1F3B73"/>
                </a:solidFill>
              </a:rPr>
              <a:t>3</a:t>
            </a:r>
            <a:r>
              <a:rPr lang="ko-KR" altLang="en-US" sz="1600" dirty="0">
                <a:solidFill>
                  <a:srgbClr val="1F3B73"/>
                </a:solidFill>
              </a:rPr>
              <a:t>년 동안 약 </a:t>
            </a:r>
            <a:r>
              <a:rPr lang="en-US" altLang="ko-KR" sz="1600" dirty="0">
                <a:solidFill>
                  <a:srgbClr val="1F3B73"/>
                </a:solidFill>
              </a:rPr>
              <a:t>5</a:t>
            </a:r>
            <a:r>
              <a:rPr lang="ko-KR" altLang="en-US" sz="1600" dirty="0">
                <a:solidFill>
                  <a:srgbClr val="1F3B73"/>
                </a:solidFill>
              </a:rPr>
              <a:t>배 증가</a:t>
            </a:r>
            <a:endParaRPr lang="en-US" altLang="ko-KR" sz="1600" dirty="0">
              <a:solidFill>
                <a:srgbClr val="1F3B73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rgbClr val="1F3B73"/>
                </a:solidFill>
              </a:rPr>
              <a:t>2021</a:t>
            </a:r>
            <a:r>
              <a:rPr lang="ko-KR" altLang="en-US" sz="1600" dirty="0">
                <a:solidFill>
                  <a:srgbClr val="1F3B73"/>
                </a:solidFill>
              </a:rPr>
              <a:t>년 </a:t>
            </a:r>
            <a:r>
              <a:rPr lang="en-US" altLang="ko-KR" sz="1600" dirty="0">
                <a:solidFill>
                  <a:srgbClr val="1F3B73"/>
                </a:solidFill>
              </a:rPr>
              <a:t>12</a:t>
            </a:r>
            <a:r>
              <a:rPr lang="ko-KR" altLang="en-US" sz="1600" dirty="0">
                <a:solidFill>
                  <a:srgbClr val="1F3B73"/>
                </a:solidFill>
              </a:rPr>
              <a:t>월 기준으로 </a:t>
            </a:r>
            <a:r>
              <a:rPr lang="en-US" altLang="ko-KR" sz="1600" dirty="0">
                <a:solidFill>
                  <a:srgbClr val="1F3B73"/>
                </a:solidFill>
              </a:rPr>
              <a:t>TCFD </a:t>
            </a:r>
            <a:r>
              <a:rPr lang="ko-KR" altLang="en-US" sz="1600" dirty="0">
                <a:solidFill>
                  <a:srgbClr val="1F3B73"/>
                </a:solidFill>
              </a:rPr>
              <a:t>지지 금융기관의 총 운용자산 금액은 </a:t>
            </a:r>
            <a:r>
              <a:rPr lang="en-US" altLang="ko-KR" sz="1600" dirty="0">
                <a:solidFill>
                  <a:srgbClr val="1F3B73"/>
                </a:solidFill>
              </a:rPr>
              <a:t>$194</a:t>
            </a:r>
            <a:r>
              <a:rPr lang="ko-KR" altLang="en-US" sz="1600" dirty="0">
                <a:solidFill>
                  <a:srgbClr val="1F3B73"/>
                </a:solidFill>
              </a:rPr>
              <a:t>조 이상</a:t>
            </a:r>
            <a:endParaRPr lang="en-US" altLang="ko-KR" sz="1600" dirty="0">
              <a:solidFill>
                <a:srgbClr val="1F3B73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rgbClr val="1F3B73"/>
                </a:solidFill>
              </a:rPr>
              <a:t>TCFD</a:t>
            </a:r>
            <a:r>
              <a:rPr lang="ko-KR" altLang="en-US" sz="1600" dirty="0">
                <a:solidFill>
                  <a:srgbClr val="1F3B73"/>
                </a:solidFill>
              </a:rPr>
              <a:t>를 지지한 금융기관 및 비금융기관의 시가총액은 </a:t>
            </a:r>
            <a:r>
              <a:rPr lang="en-US" altLang="ko-KR" sz="1600" dirty="0">
                <a:solidFill>
                  <a:srgbClr val="1F3B73"/>
                </a:solidFill>
              </a:rPr>
              <a:t>$25</a:t>
            </a:r>
            <a:r>
              <a:rPr lang="ko-KR" altLang="en-US" sz="1600" dirty="0">
                <a:solidFill>
                  <a:srgbClr val="1F3B73"/>
                </a:solidFill>
              </a:rPr>
              <a:t>조 이상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78449DAA-A208-D90D-5857-FF9DAF0ED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E4A2F906-5DF6-0228-2AEA-D0D2B4E3416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" name="이등변 삼각형 2"/>
          <p:cNvSpPr/>
          <p:nvPr/>
        </p:nvSpPr>
        <p:spPr>
          <a:xfrm rot="5400000">
            <a:off x="7313307" y="4259705"/>
            <a:ext cx="2341074" cy="253511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8693953" y="3786295"/>
            <a:ext cx="3281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금융기관은 운용자산의 리스크 측정을 위해 </a:t>
            </a:r>
            <a:r>
              <a:rPr lang="en-US" altLang="ko-KR" b="1" dirty="0"/>
              <a:t>Scope 3 </a:t>
            </a:r>
            <a:r>
              <a:rPr lang="ko-KR" altLang="en-US" b="1" dirty="0"/>
              <a:t>공시에 대해 적극적 찬성</a:t>
            </a:r>
            <a:endParaRPr lang="en-US" altLang="ko-KR" b="1" dirty="0"/>
          </a:p>
          <a:p>
            <a:r>
              <a:rPr lang="en-US" altLang="ko-KR" b="1" dirty="0"/>
              <a:t>(*</a:t>
            </a:r>
            <a:r>
              <a:rPr lang="ko-KR" altLang="en-US" b="1" dirty="0"/>
              <a:t>데이터 제공은 </a:t>
            </a:r>
            <a:r>
              <a:rPr lang="ko-KR" altLang="en-US" b="1" dirty="0" err="1"/>
              <a:t>협력사</a:t>
            </a:r>
            <a:r>
              <a:rPr lang="en-US" altLang="ko-KR" b="1" dirty="0"/>
              <a:t>, </a:t>
            </a:r>
            <a:r>
              <a:rPr lang="ko-KR" altLang="en-US" b="1" dirty="0" err="1"/>
              <a:t>고객사가</a:t>
            </a:r>
            <a:r>
              <a:rPr lang="ko-KR" altLang="en-US" b="1" dirty="0"/>
              <a:t> 함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705796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068693" cy="721519"/>
            <a:chOff x="404018" y="230978"/>
            <a:chExt cx="606869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5130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에 대한 요구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F3BA96B4-0597-3925-A900-4B3E5CD5D85A}"/>
              </a:ext>
            </a:extLst>
          </p:cNvPr>
          <p:cNvGrpSpPr/>
          <p:nvPr/>
        </p:nvGrpSpPr>
        <p:grpSpPr>
          <a:xfrm>
            <a:off x="1357162" y="1943883"/>
            <a:ext cx="9432758" cy="4002797"/>
            <a:chOff x="737211" y="2840661"/>
            <a:chExt cx="10601349" cy="3510263"/>
          </a:xfrm>
        </p:grpSpPr>
        <p:pic>
          <p:nvPicPr>
            <p:cNvPr id="6" name="Picture 2" descr="SEC Ups Climate Risk Disclosure Ante For US Companies | Maplecroft">
              <a:extLst>
                <a:ext uri="{FF2B5EF4-FFF2-40B4-BE49-F238E27FC236}">
                  <a16:creationId xmlns:a16="http://schemas.microsoft.com/office/drawing/2014/main" id="{6F915FEE-ECD8-7788-A97E-5F06712CED6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89" r="10044" b="45655"/>
            <a:stretch/>
          </p:blipFill>
          <p:spPr bwMode="auto">
            <a:xfrm>
              <a:off x="827684" y="2858447"/>
              <a:ext cx="4582705" cy="2570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Companies, investors face new pressure from compulsory disclosure of  climate risk | S&amp;P Global">
              <a:extLst>
                <a:ext uri="{FF2B5EF4-FFF2-40B4-BE49-F238E27FC236}">
                  <a16:creationId xmlns:a16="http://schemas.microsoft.com/office/drawing/2014/main" id="{C5C8A672-258C-7F0D-EB66-8141E00FED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1973" y="2862933"/>
              <a:ext cx="2296842" cy="2540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Regulators want firms to own up to climate risks | The Economist">
              <a:extLst>
                <a:ext uri="{FF2B5EF4-FFF2-40B4-BE49-F238E27FC236}">
                  <a16:creationId xmlns:a16="http://schemas.microsoft.com/office/drawing/2014/main" id="{F0A7708F-C065-2E20-5A78-EAF48025A0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38" b="5028"/>
            <a:stretch/>
          </p:blipFill>
          <p:spPr bwMode="auto">
            <a:xfrm>
              <a:off x="8345510" y="2869390"/>
              <a:ext cx="2749421" cy="2533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7053E68-A83B-D0A4-1E3E-B28A0DA367F6}"/>
                </a:ext>
              </a:extLst>
            </p:cNvPr>
            <p:cNvSpPr/>
            <p:nvPr/>
          </p:nvSpPr>
          <p:spPr>
            <a:xfrm>
              <a:off x="737211" y="2849463"/>
              <a:ext cx="4765645" cy="25845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EF5733-6D94-D35D-A7AD-BCBB836CCE13}"/>
                </a:ext>
              </a:extLst>
            </p:cNvPr>
            <p:cNvSpPr/>
            <p:nvPr/>
          </p:nvSpPr>
          <p:spPr>
            <a:xfrm>
              <a:off x="5548315" y="2849463"/>
              <a:ext cx="2518426" cy="25845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6938B56-8974-BE39-FF58-0E17435FB655}"/>
                </a:ext>
              </a:extLst>
            </p:cNvPr>
            <p:cNvSpPr/>
            <p:nvPr/>
          </p:nvSpPr>
          <p:spPr>
            <a:xfrm>
              <a:off x="8101882" y="2840661"/>
              <a:ext cx="3236678" cy="25933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B321694-6F51-8C22-2C29-0AB590B81D60}"/>
                </a:ext>
              </a:extLst>
            </p:cNvPr>
            <p:cNvSpPr/>
            <p:nvPr/>
          </p:nvSpPr>
          <p:spPr>
            <a:xfrm>
              <a:off x="737212" y="5512280"/>
              <a:ext cx="4673178" cy="8386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chemeClr val="tx1"/>
                  </a:solidFill>
                </a:rPr>
                <a:t>전 세계의 대부분의 선진 자본주의 국가에서 </a:t>
              </a:r>
              <a:r>
                <a:rPr lang="en-US" altLang="ko-KR" sz="1600" b="1" dirty="0">
                  <a:solidFill>
                    <a:schemeClr val="tx1"/>
                  </a:solidFill>
                </a:rPr>
                <a:t>TCFD 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지지선언 및 의무 적용 </a:t>
              </a:r>
              <a:endParaRPr lang="en-US" altLang="ko-K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23BC7B6-1D7E-A9A7-4DBF-FAB36B265209}"/>
                </a:ext>
              </a:extLst>
            </p:cNvPr>
            <p:cNvSpPr/>
            <p:nvPr/>
          </p:nvSpPr>
          <p:spPr>
            <a:xfrm>
              <a:off x="5545651" y="5512280"/>
              <a:ext cx="2521090" cy="8386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chemeClr val="tx1"/>
                  </a:solidFill>
                </a:rPr>
                <a:t>금융</a:t>
              </a:r>
              <a:r>
                <a:rPr lang="en-US" altLang="ko-KR" sz="1600" b="1" dirty="0">
                  <a:solidFill>
                    <a:schemeClr val="tx1"/>
                  </a:solidFill>
                </a:rPr>
                <a:t>, 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제철 등 </a:t>
              </a:r>
              <a:r>
                <a:rPr lang="ko-KR" altLang="en-US" sz="1600" b="1" dirty="0" err="1">
                  <a:solidFill>
                    <a:schemeClr val="tx1"/>
                  </a:solidFill>
                </a:rPr>
                <a:t>탄소위험이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 높은 업종을 중심으로 </a:t>
              </a:r>
              <a:r>
                <a:rPr lang="en-US" altLang="ko-KR" sz="1600" b="1" dirty="0">
                  <a:solidFill>
                    <a:schemeClr val="tx1"/>
                  </a:solidFill>
                </a:rPr>
                <a:t>TCFD 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지지 기업 수 많음</a:t>
              </a:r>
              <a:endParaRPr lang="en-US" altLang="ko-K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67D8FF4-A974-EA67-F20B-62F40E171646}"/>
                </a:ext>
              </a:extLst>
            </p:cNvPr>
            <p:cNvSpPr/>
            <p:nvPr/>
          </p:nvSpPr>
          <p:spPr>
            <a:xfrm>
              <a:off x="8202001" y="5503477"/>
              <a:ext cx="3136559" cy="8474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chemeClr val="tx1"/>
                  </a:solidFill>
                </a:rPr>
                <a:t>기존의 지속가능성 보고서는 정체</a:t>
              </a:r>
              <a:r>
                <a:rPr lang="en-US" altLang="ko-KR" sz="1600" b="1" dirty="0">
                  <a:solidFill>
                    <a:schemeClr val="tx1"/>
                  </a:solidFill>
                </a:rPr>
                <a:t>.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600" b="1" dirty="0">
                  <a:solidFill>
                    <a:schemeClr val="tx1"/>
                  </a:solidFill>
                </a:rPr>
                <a:t>TCFD &amp; SASB 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보고서는 </a:t>
              </a:r>
              <a:r>
                <a:rPr lang="en-US" altLang="ko-KR" sz="1600" b="1" dirty="0">
                  <a:solidFill>
                    <a:schemeClr val="tx1"/>
                  </a:solidFill>
                </a:rPr>
                <a:t>2017</a:t>
              </a:r>
              <a:r>
                <a:rPr lang="ko-KR" altLang="en-US" sz="1600" b="1" dirty="0">
                  <a:solidFill>
                    <a:schemeClr val="tx1"/>
                  </a:solidFill>
                </a:rPr>
                <a:t>년 이후 급격히 증가</a:t>
              </a:r>
            </a:p>
          </p:txBody>
        </p: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E4AB168-A07A-D026-8E58-6DF90E2DD0C2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C7B73A-443E-A7F4-0A42-554F27D77A6F}"/>
              </a:ext>
            </a:extLst>
          </p:cNvPr>
          <p:cNvSpPr/>
          <p:nvPr/>
        </p:nvSpPr>
        <p:spPr>
          <a:xfrm>
            <a:off x="1270060" y="1797269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FC8E11-A7A4-849F-5796-3C064FF72AB0}"/>
              </a:ext>
            </a:extLst>
          </p:cNvPr>
          <p:cNvSpPr txBox="1"/>
          <p:nvPr/>
        </p:nvSpPr>
        <p:spPr>
          <a:xfrm>
            <a:off x="838200" y="1226633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G20</a:t>
            </a:r>
            <a:r>
              <a:rPr lang="ko-KR" altLang="en-US" sz="2000" b="1" dirty="0">
                <a:solidFill>
                  <a:srgbClr val="1F3B73"/>
                </a:solidFill>
              </a:rPr>
              <a:t>국가를 중심으로 </a:t>
            </a:r>
            <a:r>
              <a:rPr lang="en-US" altLang="ko-KR" sz="2000" b="1" dirty="0">
                <a:solidFill>
                  <a:srgbClr val="1F3B73"/>
                </a:solidFill>
              </a:rPr>
              <a:t>TCFD </a:t>
            </a:r>
            <a:r>
              <a:rPr lang="ko-KR" altLang="en-US" sz="2000" b="1" dirty="0">
                <a:solidFill>
                  <a:srgbClr val="1F3B73"/>
                </a:solidFill>
              </a:rPr>
              <a:t>의무 도입 및 관련 법안 마련</a:t>
            </a:r>
            <a:r>
              <a:rPr lang="en-US" altLang="ko-KR" sz="2000" b="1" dirty="0">
                <a:solidFill>
                  <a:srgbClr val="1F3B73"/>
                </a:solidFill>
              </a:rPr>
              <a:t>: </a:t>
            </a:r>
            <a:r>
              <a:rPr lang="ko-KR" altLang="en-US" sz="2000" b="1" dirty="0">
                <a:solidFill>
                  <a:srgbClr val="1F3B73"/>
                </a:solidFill>
              </a:rPr>
              <a:t>영국</a:t>
            </a:r>
            <a:r>
              <a:rPr lang="en-US" altLang="ko-KR" sz="2000" b="1">
                <a:solidFill>
                  <a:srgbClr val="1F3B73"/>
                </a:solidFill>
              </a:rPr>
              <a:t>, </a:t>
            </a:r>
            <a:r>
              <a:rPr lang="ko-KR" altLang="en-US" sz="2000" b="1">
                <a:solidFill>
                  <a:srgbClr val="1F3B73"/>
                </a:solidFill>
              </a:rPr>
              <a:t>일본</a:t>
            </a:r>
            <a:r>
              <a:rPr lang="en-US" altLang="ko-KR" sz="2000" b="1" dirty="0">
                <a:solidFill>
                  <a:srgbClr val="1F3B73"/>
                </a:solidFill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</a:rPr>
              <a:t>호주 </a:t>
            </a:r>
            <a:r>
              <a:rPr lang="en-US" altLang="ko-KR" sz="2000" b="1" dirty="0">
                <a:solidFill>
                  <a:srgbClr val="1F3B73"/>
                </a:solidFill>
              </a:rPr>
              <a:t>10</a:t>
            </a:r>
            <a:r>
              <a:rPr lang="ko-KR" altLang="en-US" sz="2000" b="1" dirty="0">
                <a:solidFill>
                  <a:srgbClr val="1F3B73"/>
                </a:solidFill>
              </a:rPr>
              <a:t>개국 이상</a:t>
            </a:r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87C19C25-629A-5B9F-EE8A-4CED06FD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24" name="자유형: 도형 23">
            <a:extLst>
              <a:ext uri="{FF2B5EF4-FFF2-40B4-BE49-F238E27FC236}">
                <a16:creationId xmlns:a16="http://schemas.microsoft.com/office/drawing/2014/main" id="{C76B8102-12E4-C1E2-C476-A044F62F8B02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5BC58A-436C-F0EB-6C7F-962B84F1BE6C}"/>
              </a:ext>
            </a:extLst>
          </p:cNvPr>
          <p:cNvSpPr txBox="1"/>
          <p:nvPr/>
        </p:nvSpPr>
        <p:spPr>
          <a:xfrm>
            <a:off x="806449" y="621488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2000" b="1">
                <a:solidFill>
                  <a:srgbClr val="1F3B73"/>
                </a:solidFill>
              </a:rPr>
              <a:t>한국은 현재 의무도입 상태가 아님</a:t>
            </a:r>
          </a:p>
        </p:txBody>
      </p:sp>
    </p:spTree>
    <p:extLst>
      <p:ext uri="{BB962C8B-B14F-4D97-AF65-F5344CB8AC3E}">
        <p14:creationId xmlns:p14="http://schemas.microsoft.com/office/powerpoint/2010/main" val="3558826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5140554" cy="721519"/>
            <a:chOff x="404018" y="230978"/>
            <a:chExt cx="5140554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45849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금융배출량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 요구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53D251E-B91C-4457-6348-33F7CE31879C}"/>
              </a:ext>
            </a:extLst>
          </p:cNvPr>
          <p:cNvSpPr txBox="1"/>
          <p:nvPr/>
        </p:nvSpPr>
        <p:spPr>
          <a:xfrm>
            <a:off x="1270060" y="1647047"/>
            <a:ext cx="5643205" cy="4300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fontAlgn="base" latinLnBrk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IFRS 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S2 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산업기반 요구사항</a:t>
            </a:r>
          </a:p>
          <a:p>
            <a:pPr lvl="1" algn="just" fontAlgn="base">
              <a:lnSpc>
                <a:spcPct val="180000"/>
              </a:lnSpc>
            </a:pP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기존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SASB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기준과 관련하여 제안된 두 번째 변경사항은 금융부문의 </a:t>
            </a:r>
            <a:r>
              <a:rPr lang="ko-KR" altLang="en-US" sz="1400" kern="0" spc="0" dirty="0" err="1">
                <a:solidFill>
                  <a:srgbClr val="000000"/>
                </a:solidFill>
                <a:effectLst/>
                <a:latin typeface="+mn-ea"/>
              </a:rPr>
              <a:t>금융자산포트폴리오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 배출량 및 촉진 배출량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(financed or facilitated emissions)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에 대한 새로운 합의를 다룬다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이를 위해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공개초안은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4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가지 산업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상업은행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투자은행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보험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자산관리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에 공시 주제와 관련 지표를 추가할 것을 제안한다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제안된 요구사항은 금융자산 포트폴리오 배출량 및 촉진 배출량과 관련된 자금대여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인수 및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또는 투자 활동과 관련된다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본 제안은 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Category 15(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투자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에서 발생하는 간접 배출량 계산에 대한 지침을 </a:t>
            </a:r>
            <a:r>
              <a:rPr lang="ko-KR" altLang="en-US" sz="1400" kern="0" spc="0">
                <a:solidFill>
                  <a:srgbClr val="000000"/>
                </a:solidFill>
                <a:effectLst/>
                <a:latin typeface="+mn-ea"/>
              </a:rPr>
              <a:t>포함하는 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GHG </a:t>
            </a:r>
            <a:r>
              <a:rPr lang="ko-KR" altLang="en-US" sz="1400" kern="0" spc="0">
                <a:solidFill>
                  <a:srgbClr val="000000"/>
                </a:solidFill>
                <a:effectLst/>
                <a:latin typeface="+mn-ea"/>
              </a:rPr>
              <a:t>프로토콜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(Greenhouse Gas Protocol)</a:t>
            </a:r>
            <a:r>
              <a:rPr lang="ko-KR" altLang="en-US" sz="1400" kern="0" spc="0">
                <a:solidFill>
                  <a:srgbClr val="000000"/>
                </a:solidFill>
                <a:effectLst/>
                <a:latin typeface="+mn-ea"/>
              </a:rPr>
              <a:t>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기업 가치사슬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en-US" altLang="ko-KR" sz="1400" kern="0" spc="0">
                <a:solidFill>
                  <a:srgbClr val="000000"/>
                </a:solidFill>
                <a:effectLst/>
                <a:latin typeface="+mn-ea"/>
              </a:rPr>
              <a:t>Scope 3) </a:t>
            </a:r>
            <a:r>
              <a:rPr lang="ko-KR" altLang="en-US" sz="1400" kern="0" spc="0" dirty="0">
                <a:solidFill>
                  <a:srgbClr val="000000"/>
                </a:solidFill>
                <a:effectLst/>
                <a:latin typeface="+mn-ea"/>
              </a:rPr>
              <a:t>기준을 기반으로 한다</a:t>
            </a:r>
            <a:r>
              <a:rPr lang="en-US" altLang="ko-KR" sz="1400" kern="0" spc="0" dirty="0">
                <a:solidFill>
                  <a:srgbClr val="000000"/>
                </a:solidFill>
                <a:effectLst/>
                <a:latin typeface="+mn-ea"/>
              </a:rPr>
              <a:t>.</a:t>
            </a:r>
            <a:endParaRPr lang="ko-KR" altLang="en-US" sz="14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5ABF0A9-441E-7895-8369-102B7B58BCE4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5BF64E-C128-A1C4-0241-788EFB99B34D}"/>
              </a:ext>
            </a:extLst>
          </p:cNvPr>
          <p:cNvSpPr/>
          <p:nvPr/>
        </p:nvSpPr>
        <p:spPr>
          <a:xfrm>
            <a:off x="1270060" y="1615328"/>
            <a:ext cx="9651879" cy="43054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910B93-6BCB-39F3-FD79-52938F09C6C2}"/>
              </a:ext>
            </a:extLst>
          </p:cNvPr>
          <p:cNvSpPr txBox="1"/>
          <p:nvPr/>
        </p:nvSpPr>
        <p:spPr>
          <a:xfrm>
            <a:off x="838200" y="114197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IFRS S2</a:t>
            </a:r>
            <a:r>
              <a:rPr lang="ko-KR" altLang="en-US" sz="2000" b="1" dirty="0">
                <a:solidFill>
                  <a:srgbClr val="1F3B73"/>
                </a:solidFill>
              </a:rPr>
              <a:t>의 금융배출량 요구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40D25477-6F19-3C8A-4BB2-A5B2E58D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6C0C0229-1772-BF32-6AEE-5BDC3D23D94C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EF6EA-F346-100C-98BA-EDF4E9E20FA9}"/>
              </a:ext>
            </a:extLst>
          </p:cNvPr>
          <p:cNvSpPr txBox="1"/>
          <p:nvPr/>
        </p:nvSpPr>
        <p:spPr>
          <a:xfrm>
            <a:off x="838200" y="5920770"/>
            <a:ext cx="10515600" cy="709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ko-KR" sz="2000" b="1">
                <a:solidFill>
                  <a:srgbClr val="1F3B73"/>
                </a:solidFill>
              </a:rPr>
              <a:t>GHG protocol</a:t>
            </a:r>
            <a:r>
              <a:rPr lang="ko-KR" altLang="en-US" sz="2000" b="1">
                <a:solidFill>
                  <a:srgbClr val="1F3B73"/>
                </a:solidFill>
              </a:rPr>
              <a:t>에 따라 금융기관은 카테고리 </a:t>
            </a:r>
            <a:r>
              <a:rPr lang="en-US" altLang="ko-KR" sz="2000" b="1">
                <a:solidFill>
                  <a:srgbClr val="1F3B73"/>
                </a:solidFill>
              </a:rPr>
              <a:t>15</a:t>
            </a:r>
            <a:r>
              <a:rPr lang="ko-KR" altLang="en-US" sz="2000" b="1">
                <a:solidFill>
                  <a:srgbClr val="1F3B73"/>
                </a:solidFill>
              </a:rPr>
              <a:t>번인 투자</a:t>
            </a:r>
            <a:r>
              <a:rPr lang="en-US" altLang="ko-KR" sz="2000" b="1">
                <a:solidFill>
                  <a:srgbClr val="1F3B73"/>
                </a:solidFill>
              </a:rPr>
              <a:t>(investments)</a:t>
            </a:r>
            <a:r>
              <a:rPr lang="ko-KR" altLang="en-US" sz="2000" b="1">
                <a:solidFill>
                  <a:srgbClr val="1F3B73"/>
                </a:solidFill>
              </a:rPr>
              <a:t>부분을 측정하고 공시해야함</a:t>
            </a:r>
            <a:r>
              <a:rPr lang="en-US" altLang="ko-KR" sz="2000" b="1">
                <a:solidFill>
                  <a:srgbClr val="1F3B73"/>
                </a:solidFill>
              </a:rPr>
              <a:t>.</a:t>
            </a: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3E3C2A68-F692-315A-B362-431B6B91C871}"/>
              </a:ext>
            </a:extLst>
          </p:cNvPr>
          <p:cNvGrpSpPr/>
          <p:nvPr/>
        </p:nvGrpSpPr>
        <p:grpSpPr>
          <a:xfrm>
            <a:off x="7174522" y="1718854"/>
            <a:ext cx="3647551" cy="3819383"/>
            <a:chOff x="686128" y="1462708"/>
            <a:chExt cx="6743372" cy="5107911"/>
          </a:xfrm>
        </p:grpSpPr>
        <p:pic>
          <p:nvPicPr>
            <p:cNvPr id="20" name="내용 개체 틀 6">
              <a:extLst>
                <a:ext uri="{FF2B5EF4-FFF2-40B4-BE49-F238E27FC236}">
                  <a16:creationId xmlns:a16="http://schemas.microsoft.com/office/drawing/2014/main" id="{4731A705-C54F-38EA-8C2F-F2AF1B38B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128" y="1462708"/>
              <a:ext cx="6743372" cy="5107911"/>
            </a:xfrm>
            <a:prstGeom prst="rect">
              <a:avLst/>
            </a:prstGeom>
          </p:spPr>
        </p:pic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D433ABAC-4E01-6560-FD39-3B4A536D24A0}"/>
                </a:ext>
              </a:extLst>
            </p:cNvPr>
            <p:cNvSpPr/>
            <p:nvPr/>
          </p:nvSpPr>
          <p:spPr>
            <a:xfrm>
              <a:off x="6355681" y="3639553"/>
              <a:ext cx="1073819" cy="10287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3616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5140554" cy="721519"/>
            <a:chOff x="404018" y="230978"/>
            <a:chExt cx="5140554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45849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금융배출량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 요구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5ABF0A9-441E-7895-8369-102B7B58BCE4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F910B93-6BCB-39F3-FD79-52938F09C6C2}"/>
              </a:ext>
            </a:extLst>
          </p:cNvPr>
          <p:cNvSpPr txBox="1"/>
          <p:nvPr/>
        </p:nvSpPr>
        <p:spPr>
          <a:xfrm>
            <a:off x="838200" y="1141974"/>
            <a:ext cx="10515600" cy="709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2022</a:t>
            </a:r>
            <a:r>
              <a:rPr lang="ko-KR" altLang="en-US" sz="2000" b="1" dirty="0">
                <a:solidFill>
                  <a:srgbClr val="1F3B73"/>
                </a:solidFill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</a:rPr>
              <a:t>12</a:t>
            </a:r>
            <a:r>
              <a:rPr lang="ko-KR" altLang="en-US" sz="2000" b="1" dirty="0">
                <a:solidFill>
                  <a:srgbClr val="1F3B73"/>
                </a:solidFill>
              </a:rPr>
              <a:t>월에 개최된 </a:t>
            </a:r>
            <a:r>
              <a:rPr lang="en-US" altLang="ko-KR" sz="2000" b="1" dirty="0">
                <a:solidFill>
                  <a:srgbClr val="1F3B73"/>
                </a:solidFill>
              </a:rPr>
              <a:t>ISSB </a:t>
            </a:r>
            <a:r>
              <a:rPr lang="ko-KR" altLang="en-US" sz="2000" b="1" dirty="0">
                <a:solidFill>
                  <a:srgbClr val="1F3B73"/>
                </a:solidFill>
              </a:rPr>
              <a:t>회의</a:t>
            </a:r>
            <a:r>
              <a:rPr lang="en-US" altLang="ko-KR" sz="2000" b="1" dirty="0">
                <a:solidFill>
                  <a:srgbClr val="1F3B73"/>
                </a:solidFill>
              </a:rPr>
              <a:t>(12.13~15</a:t>
            </a:r>
            <a:r>
              <a:rPr lang="ko-KR" altLang="en-US" sz="2000" b="1" dirty="0">
                <a:solidFill>
                  <a:srgbClr val="1F3B73"/>
                </a:solidFill>
              </a:rPr>
              <a:t>일</a:t>
            </a:r>
            <a:r>
              <a:rPr lang="en-US" altLang="ko-KR" sz="2000" b="1" dirty="0">
                <a:solidFill>
                  <a:srgbClr val="1F3B73"/>
                </a:solidFill>
              </a:rPr>
              <a:t>, </a:t>
            </a:r>
            <a:r>
              <a:rPr lang="ko-KR" altLang="en-US" sz="2000" b="1" dirty="0">
                <a:solidFill>
                  <a:srgbClr val="1F3B73"/>
                </a:solidFill>
              </a:rPr>
              <a:t>몬트리올</a:t>
            </a:r>
            <a:r>
              <a:rPr lang="en-US" altLang="ko-KR" sz="2000" b="1" dirty="0">
                <a:solidFill>
                  <a:srgbClr val="1F3B73"/>
                </a:solidFill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</a:rPr>
              <a:t>에서는 금융 및 촉진 배출량</a:t>
            </a:r>
            <a:r>
              <a:rPr lang="en-US" altLang="ko-KR" sz="2000" b="1" dirty="0">
                <a:solidFill>
                  <a:srgbClr val="1F3B73"/>
                </a:solidFill>
              </a:rPr>
              <a:t>(Financed and Facilitated Emissions) </a:t>
            </a:r>
            <a:r>
              <a:rPr lang="ko-KR" altLang="en-US" sz="2000" b="1" dirty="0">
                <a:solidFill>
                  <a:srgbClr val="1F3B73"/>
                </a:solidFill>
              </a:rPr>
              <a:t>논의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40D25477-6F19-3C8A-4BB2-A5B2E58D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6C0C0229-1772-BF32-6AEE-5BDC3D23D94C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986609"/>
              </p:ext>
            </p:extLst>
          </p:nvPr>
        </p:nvGraphicFramePr>
        <p:xfrm>
          <a:off x="605233" y="1851271"/>
          <a:ext cx="10394137" cy="4751946"/>
        </p:xfrm>
        <a:graphic>
          <a:graphicData uri="http://schemas.openxmlformats.org/drawingml/2006/table">
            <a:tbl>
              <a:tblPr/>
              <a:tblGrid>
                <a:gridCol w="1315593">
                  <a:extLst>
                    <a:ext uri="{9D8B030D-6E8A-4147-A177-3AD203B41FA5}">
                      <a16:colId xmlns:a16="http://schemas.microsoft.com/office/drawing/2014/main" val="232051152"/>
                    </a:ext>
                  </a:extLst>
                </a:gridCol>
                <a:gridCol w="9078544">
                  <a:extLst>
                    <a:ext uri="{9D8B030D-6E8A-4147-A177-3AD203B41FA5}">
                      <a16:colId xmlns:a16="http://schemas.microsoft.com/office/drawing/2014/main" val="660111463"/>
                    </a:ext>
                  </a:extLst>
                </a:gridCol>
              </a:tblGrid>
              <a:tr h="296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주제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스태프 의견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94739"/>
                  </a:ext>
                </a:extLst>
              </a:tr>
              <a:tr h="57275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위치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location) </a:t>
                      </a: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및 지위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status)</a:t>
                      </a:r>
                      <a:endParaRPr lang="en-US" sz="12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❶자산관리 및 </a:t>
                      </a:r>
                      <a:r>
                        <a:rPr lang="ko-KR" altLang="en-US" sz="1200" b="1" u="sng" kern="0" spc="0" dirty="0" err="1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보관활동</a:t>
                      </a:r>
                      <a:r>
                        <a:rPr lang="en-US" altLang="ko-KR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</a:t>
                      </a: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❷상업은행 및 ❸보험 산업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에 대한 금융 배출량 공시 요구사항을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IFRS S2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부록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B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가 아닌 </a:t>
                      </a:r>
                      <a:r>
                        <a:rPr lang="ko-KR" altLang="en-US" sz="1200" b="1" u="sng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본문 지위를 가지는 요구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(required)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적용지침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초안에 포함하는 것으로 잠정 결정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880025"/>
                  </a:ext>
                </a:extLst>
              </a:tr>
              <a:tr h="388223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기술적 내용</a:t>
                      </a:r>
                      <a:endParaRPr lang="ko-KR" altLang="en-US" sz="12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기술적 내용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기술적 내용에 대해 잠정 결정 사항은 다음과 같음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세 산업 모두에서 ’금융 배출량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(financed emissions)’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라는 용어를 사용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자산관리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보관활동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산업에 대해서는 총 운용자산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(AUM)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수준에서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총합된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수치로 공시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세 산업 모두에 대해 금융배출량을 산정 방법론을 설명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GICS(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글로벌산업분류기준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6-digit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코드를 산업기반 공시를 위한 산업분류체계로 사용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상업은행 및 보험 산업은 미인출대출약정과 관련된 금융 노출 및 배출량을 별도로 공시하도록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상업은행 산업은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위험완화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(risk </a:t>
                      </a:r>
                      <a:r>
                        <a:rPr lang="en-US" altLang="ko-KR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mitigants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는 별도로 고려하지 않고 총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(gross)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기반으로 공시하도록 요구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물리적 또는 경제적 활동 단위당 금융 배출집약도를 공시하는 것에 대한 요구사항은 제거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투자은행 및 중개 산업에 대한 촉진 배출량에 대한 공시 요구사항 또한 제거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탄소 관련 산업에 대한 공시를 세분화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(disaggregate disclosure)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하기 위한 모든 공시 요구사항 및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참조사항을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제거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금융배출량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산정에서 파생상품 제외 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향후 일정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향후 고려할 사항들에 대해서는 별도의 의사결정이 이루어지지 않았으나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, ISSB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위원들은 스태프 제안을 지지하며 우선순위를 올바르게 지정하고 공시 대상이 보다 명확해야 할 필요성을 강조함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또한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ISSB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위원장은 금융 부문을 위한 녹색분류체계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(green taxonomy)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와의 상호운용가능성 측면을 고려할 것을 제시함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0618" marR="40618" marT="11230" marB="112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62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038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288305" cy="721519"/>
            <a:chOff x="404018" y="230978"/>
            <a:chExt cx="628830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732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금융배출량 요구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(PCAF)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F303073D-4408-C9AD-1AEA-E890F9F0A41D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4E82B857-E56B-6BDD-6D1C-1351D31CBD34}"/>
              </a:ext>
            </a:extLst>
          </p:cNvPr>
          <p:cNvSpPr/>
          <p:nvPr/>
        </p:nvSpPr>
        <p:spPr>
          <a:xfrm>
            <a:off x="822324" y="1952601"/>
            <a:ext cx="10547351" cy="41965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89C16-8E2E-A623-319D-42C31C305A7E}"/>
              </a:ext>
            </a:extLst>
          </p:cNvPr>
          <p:cNvSpPr txBox="1"/>
          <p:nvPr/>
        </p:nvSpPr>
        <p:spPr>
          <a:xfrm>
            <a:off x="806449" y="1901800"/>
            <a:ext cx="1040374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altLang="ko-KR" dirty="0"/>
              <a:t>IFRS S2 </a:t>
            </a:r>
            <a:r>
              <a:rPr lang="ko-KR" altLang="en-US" dirty="0"/>
              <a:t>질문 </a:t>
            </a:r>
            <a:r>
              <a:rPr lang="en-US" altLang="ko-KR" dirty="0"/>
              <a:t>11 – </a:t>
            </a:r>
            <a:r>
              <a:rPr lang="ko-KR" altLang="en-US" dirty="0"/>
              <a:t>산업기반 요구사항</a:t>
            </a:r>
          </a:p>
          <a:p>
            <a:pPr fontAlgn="base"/>
            <a:r>
              <a:rPr lang="ko-KR" altLang="en-US" dirty="0"/>
              <a:t>기존 </a:t>
            </a:r>
            <a:r>
              <a:rPr lang="en-US" altLang="ko-KR" dirty="0"/>
              <a:t>SASB </a:t>
            </a:r>
            <a:r>
              <a:rPr lang="ko-KR" altLang="en-US" dirty="0"/>
              <a:t>기준과 관련하여 제안된 두 번째 변경사항은 금융부문의 금융자산포트폴리오 배출량 및 촉진 배출량</a:t>
            </a:r>
            <a:r>
              <a:rPr lang="en-US" altLang="ko-KR" dirty="0"/>
              <a:t>(financed or facilitated emissions)</a:t>
            </a:r>
            <a:r>
              <a:rPr lang="ko-KR" altLang="en-US" dirty="0"/>
              <a:t>에 </a:t>
            </a:r>
            <a:r>
              <a:rPr lang="ko-KR" altLang="en-US" dirty="0" err="1"/>
              <a:t>대한새로운</a:t>
            </a:r>
            <a:r>
              <a:rPr lang="ko-KR" altLang="en-US" dirty="0"/>
              <a:t> 합의를 다룬다</a:t>
            </a:r>
            <a:r>
              <a:rPr lang="en-US" altLang="ko-KR" dirty="0"/>
              <a:t>. </a:t>
            </a:r>
            <a:r>
              <a:rPr lang="ko-KR" altLang="en-US" dirty="0"/>
              <a:t>이를 위해</a:t>
            </a:r>
            <a:r>
              <a:rPr lang="en-US" altLang="ko-KR" dirty="0"/>
              <a:t>, </a:t>
            </a:r>
            <a:r>
              <a:rPr lang="ko-KR" altLang="en-US" dirty="0" err="1"/>
              <a:t>공개초안은</a:t>
            </a:r>
            <a:r>
              <a:rPr lang="ko-KR" altLang="en-US" dirty="0"/>
              <a:t> </a:t>
            </a:r>
            <a:r>
              <a:rPr lang="en-US" altLang="ko-KR" dirty="0"/>
              <a:t>4</a:t>
            </a:r>
            <a:r>
              <a:rPr lang="ko-KR" altLang="en-US" dirty="0"/>
              <a:t>가지 산업</a:t>
            </a:r>
            <a:r>
              <a:rPr lang="en-US" altLang="ko-KR" dirty="0"/>
              <a:t>(</a:t>
            </a:r>
            <a:r>
              <a:rPr lang="ko-KR" altLang="en-US" dirty="0"/>
              <a:t>상업은행</a:t>
            </a:r>
            <a:r>
              <a:rPr lang="en-US" altLang="ko-KR" dirty="0"/>
              <a:t>, </a:t>
            </a:r>
            <a:r>
              <a:rPr lang="ko-KR" altLang="en-US" dirty="0"/>
              <a:t>투자은행</a:t>
            </a:r>
            <a:r>
              <a:rPr lang="en-US" altLang="ko-KR" dirty="0"/>
              <a:t>, </a:t>
            </a:r>
            <a:r>
              <a:rPr lang="ko-KR" altLang="en-US" dirty="0"/>
              <a:t>보험</a:t>
            </a:r>
            <a:r>
              <a:rPr lang="en-US" altLang="ko-KR" dirty="0"/>
              <a:t>, </a:t>
            </a:r>
            <a:r>
              <a:rPr lang="ko-KR" altLang="en-US" dirty="0"/>
              <a:t>자산관리</a:t>
            </a:r>
            <a:r>
              <a:rPr lang="en-US" altLang="ko-KR" dirty="0"/>
              <a:t>)</a:t>
            </a:r>
            <a:r>
              <a:rPr lang="ko-KR" altLang="en-US" dirty="0"/>
              <a:t>에 공시 주제와 관련 지표를 추가할 것을 제안한다</a:t>
            </a:r>
            <a:r>
              <a:rPr lang="en-US" altLang="ko-KR" dirty="0"/>
              <a:t>. </a:t>
            </a:r>
            <a:r>
              <a:rPr lang="ko-KR" altLang="en-US" dirty="0"/>
              <a:t>제안된 요구사항은 금융자산 포트폴리오 배출량 및 촉진 배출량과 관련된 자금대여</a:t>
            </a:r>
            <a:r>
              <a:rPr lang="en-US" altLang="ko-KR" dirty="0"/>
              <a:t>, </a:t>
            </a:r>
            <a:r>
              <a:rPr lang="ko-KR" altLang="en-US" dirty="0"/>
              <a:t>인수 및</a:t>
            </a:r>
            <a:r>
              <a:rPr lang="en-US" altLang="ko-KR" dirty="0"/>
              <a:t>/</a:t>
            </a:r>
            <a:r>
              <a:rPr lang="ko-KR" altLang="en-US" dirty="0"/>
              <a:t>또는 투자 활동과 관련된다</a:t>
            </a:r>
            <a:r>
              <a:rPr lang="en-US" altLang="ko-KR" dirty="0"/>
              <a:t>. </a:t>
            </a:r>
            <a:r>
              <a:rPr lang="ko-KR" altLang="en-US" dirty="0"/>
              <a:t>본 제안은 </a:t>
            </a:r>
            <a:r>
              <a:rPr lang="en-US" altLang="ko-KR" dirty="0"/>
              <a:t>Category 15(</a:t>
            </a:r>
            <a:r>
              <a:rPr lang="ko-KR" altLang="en-US" dirty="0"/>
              <a:t>투자</a:t>
            </a:r>
            <a:r>
              <a:rPr lang="en-US" altLang="ko-KR" dirty="0"/>
              <a:t>)</a:t>
            </a:r>
            <a:r>
              <a:rPr lang="ko-KR" altLang="en-US" dirty="0"/>
              <a:t>에서 </a:t>
            </a:r>
            <a:r>
              <a:rPr lang="ko-KR" altLang="en-US" dirty="0" err="1"/>
              <a:t>발생하는간접</a:t>
            </a:r>
            <a:r>
              <a:rPr lang="ko-KR" altLang="en-US" dirty="0"/>
              <a:t> 배출량 계산에 대한 지침을 포함하는 </a:t>
            </a:r>
            <a:r>
              <a:rPr lang="en-US" altLang="ko-KR" dirty="0"/>
              <a:t>GHG </a:t>
            </a:r>
            <a:r>
              <a:rPr lang="ko-KR" altLang="en-US" dirty="0"/>
              <a:t>프로토콜 기업 가치사슬</a:t>
            </a:r>
            <a:r>
              <a:rPr lang="en-US" altLang="ko-KR" dirty="0"/>
              <a:t>(Scope 4) </a:t>
            </a:r>
            <a:r>
              <a:rPr lang="ko-KR" altLang="en-US" dirty="0"/>
              <a:t>기준을 기반으로 한다</a:t>
            </a:r>
            <a:r>
              <a:rPr lang="en-US" altLang="ko-KR" dirty="0"/>
              <a:t>.</a:t>
            </a:r>
            <a:endParaRPr lang="ko-KR" altLang="en-US" dirty="0"/>
          </a:p>
          <a:p>
            <a:pPr fontAlgn="base"/>
            <a:endParaRPr lang="en-US" altLang="ko-KR" dirty="0"/>
          </a:p>
          <a:p>
            <a:pPr algn="ctr" fontAlgn="base"/>
            <a:r>
              <a:rPr lang="en-US" altLang="ko-KR" dirty="0"/>
              <a:t>….. </a:t>
            </a:r>
            <a:r>
              <a:rPr lang="ko-KR" altLang="en-US" dirty="0"/>
              <a:t>중략</a:t>
            </a:r>
            <a:r>
              <a:rPr lang="en-US" altLang="ko-KR" dirty="0"/>
              <a:t>…..</a:t>
            </a:r>
          </a:p>
          <a:p>
            <a:pPr fontAlgn="base"/>
            <a:endParaRPr lang="en-US" altLang="ko-KR" dirty="0"/>
          </a:p>
          <a:p>
            <a:pPr fontAlgn="base"/>
            <a:r>
              <a:rPr lang="en-US" altLang="ko-KR" dirty="0"/>
              <a:t>ISSB</a:t>
            </a:r>
            <a:r>
              <a:rPr lang="ko-KR" altLang="en-US" dirty="0"/>
              <a:t>가 보다 </a:t>
            </a:r>
            <a:r>
              <a:rPr lang="ko-KR" altLang="en-US" dirty="0">
                <a:solidFill>
                  <a:srgbClr val="FF0000"/>
                </a:solidFill>
              </a:rPr>
              <a:t>구체적인 방법론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예를 들어</a:t>
            </a:r>
            <a:r>
              <a:rPr lang="en-US" altLang="ko-KR" dirty="0">
                <a:solidFill>
                  <a:srgbClr val="FF0000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탄소회계금융협의체</a:t>
            </a:r>
            <a:r>
              <a:rPr lang="en-US" altLang="ko-KR" dirty="0">
                <a:solidFill>
                  <a:srgbClr val="FF0000"/>
                </a:solidFill>
              </a:rPr>
              <a:t>(PCAF, Partnership for Carbon Accounting Financials) </a:t>
            </a:r>
            <a:r>
              <a:rPr lang="ko-KR" altLang="en-US" dirty="0">
                <a:solidFill>
                  <a:srgbClr val="FF0000"/>
                </a:solidFill>
              </a:rPr>
              <a:t>금융 산업을 위한 </a:t>
            </a:r>
            <a:r>
              <a:rPr lang="en-US" altLang="ko-KR" dirty="0">
                <a:solidFill>
                  <a:srgbClr val="FF0000"/>
                </a:solidFill>
              </a:rPr>
              <a:t>Global GHG </a:t>
            </a:r>
            <a:r>
              <a:rPr lang="ko-KR" altLang="en-US" dirty="0">
                <a:solidFill>
                  <a:srgbClr val="FF0000"/>
                </a:solidFill>
              </a:rPr>
              <a:t>회계 및 보고 기준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을 규정하지 않고</a:t>
            </a:r>
            <a:r>
              <a:rPr lang="en-US" altLang="ko-KR" dirty="0">
                <a:solidFill>
                  <a:srgbClr val="FF0000"/>
                </a:solidFill>
              </a:rPr>
              <a:t>, GHG </a:t>
            </a:r>
            <a:r>
              <a:rPr lang="ko-KR" altLang="en-US" dirty="0">
                <a:solidFill>
                  <a:srgbClr val="FF0000"/>
                </a:solidFill>
              </a:rPr>
              <a:t>프로토콜 기업 가치사슬</a:t>
            </a:r>
            <a:r>
              <a:rPr lang="en-US" altLang="ko-KR" dirty="0">
                <a:solidFill>
                  <a:srgbClr val="FF0000"/>
                </a:solidFill>
              </a:rPr>
              <a:t>(Scope 3) </a:t>
            </a:r>
            <a:r>
              <a:rPr lang="ko-KR" altLang="en-US" dirty="0">
                <a:solidFill>
                  <a:srgbClr val="FF0000"/>
                </a:solidFill>
              </a:rPr>
              <a:t>회계 및 보고를 사용하여 금융배출량을 위한 제안된 </a:t>
            </a:r>
            <a:r>
              <a:rPr lang="ko-KR" altLang="en-US" dirty="0" err="1">
                <a:solidFill>
                  <a:srgbClr val="FF0000"/>
                </a:solidFill>
              </a:rPr>
              <a:t>공시를제공해야</a:t>
            </a:r>
            <a:r>
              <a:rPr lang="ko-KR" altLang="en-US" dirty="0">
                <a:solidFill>
                  <a:srgbClr val="FF0000"/>
                </a:solidFill>
              </a:rPr>
              <a:t> 한다는 데 동의하는가</a:t>
            </a:r>
            <a:r>
              <a:rPr lang="en-US" altLang="ko-KR" dirty="0">
                <a:solidFill>
                  <a:srgbClr val="FF0000"/>
                </a:solidFill>
              </a:rPr>
              <a:t>? </a:t>
            </a:r>
            <a:r>
              <a:rPr lang="ko-KR" altLang="en-US" dirty="0"/>
              <a:t>만약 동의하지 않는다면</a:t>
            </a:r>
            <a:r>
              <a:rPr lang="en-US" altLang="ko-KR" dirty="0"/>
              <a:t>, </a:t>
            </a:r>
            <a:r>
              <a:rPr lang="ko-KR" altLang="en-US" dirty="0"/>
              <a:t>대신 어떤 방법을 제안하며 그 이유는 무엇인가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84C2B94-37CA-B010-ED0E-08D61A17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E1FAF078-C5B6-810C-7743-DDB23DD16286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910B93-6BCB-39F3-FD79-52938F09C6C2}"/>
              </a:ext>
            </a:extLst>
          </p:cNvPr>
          <p:cNvSpPr txBox="1"/>
          <p:nvPr/>
        </p:nvSpPr>
        <p:spPr>
          <a:xfrm>
            <a:off x="838200" y="114197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 err="1">
                <a:solidFill>
                  <a:srgbClr val="1F3B73"/>
                </a:solidFill>
              </a:rPr>
              <a:t>금융배출량</a:t>
            </a:r>
            <a:r>
              <a:rPr lang="ko-KR" altLang="en-US" sz="2000" b="1" dirty="0">
                <a:solidFill>
                  <a:srgbClr val="1F3B73"/>
                </a:solidFill>
              </a:rPr>
              <a:t> 측정 방법 및 공시 방법은 사실상 </a:t>
            </a:r>
            <a:r>
              <a:rPr lang="en-US" altLang="ko-KR" sz="2000" b="1" dirty="0">
                <a:solidFill>
                  <a:srgbClr val="1F3B73"/>
                </a:solidFill>
              </a:rPr>
              <a:t>PCAF</a:t>
            </a:r>
            <a:r>
              <a:rPr lang="ko-KR" altLang="en-US" sz="2000" b="1" dirty="0">
                <a:solidFill>
                  <a:srgbClr val="1F3B73"/>
                </a:solidFill>
              </a:rPr>
              <a:t>가 유일</a:t>
            </a:r>
          </a:p>
        </p:txBody>
      </p:sp>
    </p:spTree>
    <p:extLst>
      <p:ext uri="{BB962C8B-B14F-4D97-AF65-F5344CB8AC3E}">
        <p14:creationId xmlns:p14="http://schemas.microsoft.com/office/powerpoint/2010/main" val="660928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414941" cy="721519"/>
            <a:chOff x="404018" y="230978"/>
            <a:chExt cx="64149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8592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금융배출량 요구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(PCAF)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F303073D-4408-C9AD-1AEA-E890F9F0A41D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4E82B857-E56B-6BDD-6D1C-1351D31CBD34}"/>
              </a:ext>
            </a:extLst>
          </p:cNvPr>
          <p:cNvSpPr/>
          <p:nvPr/>
        </p:nvSpPr>
        <p:spPr>
          <a:xfrm>
            <a:off x="1179625" y="1364440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89C16-8E2E-A623-319D-42C31C305A7E}"/>
              </a:ext>
            </a:extLst>
          </p:cNvPr>
          <p:cNvSpPr txBox="1"/>
          <p:nvPr/>
        </p:nvSpPr>
        <p:spPr>
          <a:xfrm>
            <a:off x="1179625" y="1378961"/>
            <a:ext cx="9651879" cy="300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 fontAlgn="base" latinLnBrk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PCAF(Partnership for Carbon Accounting Financials: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탄소회계금융 협의체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의 운영위원회는 글로벌 금융기관들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(BN AMRO, Amalgamated Bank, ASN Bank, the Global Alliance for Banking on Values, Morgan Stanley, NMB Bank, </a:t>
            </a: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+mn-ea"/>
              </a:rPr>
              <a:t>Triodos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 Bank)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과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United Nations (UN)-convened NetZero Asset Owner Alliance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의 대표로 구성</a:t>
            </a:r>
          </a:p>
          <a:p>
            <a:pPr marL="285750" marR="0" indent="-285750" algn="just" fontAlgn="base" latinLnBrk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이 중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아래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16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개의 금융기관이 금융배출량 회계의 표준화를 궁극적인 목표로 금융권을 위한 글로벌 온실가스 회계 및 보고기준을 개발하기 위해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+mn-ea"/>
              </a:rPr>
              <a:t>PCAF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+mn-ea"/>
              </a:rPr>
              <a:t>코어팀을 구성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F501A27-147B-E514-DCF0-10DB5D724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894" y="4495269"/>
            <a:ext cx="8945342" cy="1137847"/>
          </a:xfrm>
          <a:prstGeom prst="rect">
            <a:avLst/>
          </a:prstGeom>
        </p:spPr>
      </p:pic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84C2B94-37CA-B010-ED0E-08D61A17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E1FAF078-C5B6-810C-7743-DDB23DD16286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C64CE-3CED-AD13-4B4A-E7D9ABDE6722}"/>
              </a:ext>
            </a:extLst>
          </p:cNvPr>
          <p:cNvSpPr txBox="1"/>
          <p:nvPr/>
        </p:nvSpPr>
        <p:spPr>
          <a:xfrm>
            <a:off x="712176" y="5815107"/>
            <a:ext cx="10767647" cy="7092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1F3B73"/>
                </a:solidFill>
              </a:rPr>
              <a:t>GHG protocol</a:t>
            </a:r>
            <a:r>
              <a:rPr lang="ko-KR" altLang="en-US" sz="2000" b="1" dirty="0">
                <a:solidFill>
                  <a:srgbClr val="1F3B73"/>
                </a:solidFill>
              </a:rPr>
              <a:t>에 따른</a:t>
            </a:r>
            <a:r>
              <a:rPr lang="en-US" altLang="ko-KR" sz="2000" b="1" dirty="0">
                <a:solidFill>
                  <a:srgbClr val="1F3B73"/>
                </a:solidFill>
              </a:rPr>
              <a:t> </a:t>
            </a:r>
            <a:r>
              <a:rPr lang="ko-KR" altLang="en-US" sz="2000" b="1" dirty="0">
                <a:solidFill>
                  <a:srgbClr val="1F3B73"/>
                </a:solidFill>
              </a:rPr>
              <a:t>구체적 금융배출량의 산출방법론을 마련 및 보완하기 위해 </a:t>
            </a:r>
            <a:r>
              <a:rPr lang="en-US" altLang="ko-KR" sz="2000" b="1" dirty="0">
                <a:solidFill>
                  <a:srgbClr val="1F3B73"/>
                </a:solidFill>
              </a:rPr>
              <a:t>PCAF</a:t>
            </a:r>
            <a:r>
              <a:rPr lang="ko-KR" altLang="en-US" sz="2000" b="1" dirty="0">
                <a:solidFill>
                  <a:srgbClr val="1F3B73"/>
                </a:solidFill>
              </a:rPr>
              <a:t>가 만들어짐  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710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414941" cy="721519"/>
            <a:chOff x="404018" y="230978"/>
            <a:chExt cx="64149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8592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금융배출량 요구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(PCAF)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5DDA02A9-766D-E0B6-B422-DA13AAF4B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63" y="2571553"/>
            <a:ext cx="10394137" cy="3719505"/>
          </a:xfrm>
          <a:prstGeom prst="rect">
            <a:avLst/>
          </a:prstGeom>
        </p:spPr>
      </p:pic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62C9D9C-3FEA-D637-55B2-A636EC224E23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37C7188-AFE8-2CEE-C5C0-0FD8C157CAAC}"/>
              </a:ext>
            </a:extLst>
          </p:cNvPr>
          <p:cNvSpPr txBox="1"/>
          <p:nvPr/>
        </p:nvSpPr>
        <p:spPr>
          <a:xfrm>
            <a:off x="806449" y="1161341"/>
            <a:ext cx="10515600" cy="1344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PCAF </a:t>
            </a:r>
            <a:r>
              <a:rPr lang="ko-KR" altLang="en-US" sz="2000" b="1" dirty="0">
                <a:solidFill>
                  <a:srgbClr val="1F3B73"/>
                </a:solidFill>
              </a:rPr>
              <a:t>개발 목적</a:t>
            </a:r>
          </a:p>
          <a:p>
            <a:pPr marL="742950" lvl="1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rgbClr val="1F3B73"/>
                </a:solidFill>
              </a:rPr>
              <a:t>PCAF</a:t>
            </a:r>
            <a:r>
              <a:rPr lang="ko-KR" altLang="en-US" dirty="0">
                <a:solidFill>
                  <a:srgbClr val="1F3B73"/>
                </a:solidFill>
              </a:rPr>
              <a:t>는 온실가스 배출량과 관련하여 투명성을 제공하고 금융 자원이 파리협정 목표 기여를 목표로 하고 있으며</a:t>
            </a:r>
            <a:r>
              <a:rPr lang="en-US" altLang="ko-KR" dirty="0">
                <a:solidFill>
                  <a:srgbClr val="1F3B73"/>
                </a:solidFill>
              </a:rPr>
              <a:t>, </a:t>
            </a:r>
            <a:r>
              <a:rPr lang="en-US" altLang="ko-KR" dirty="0" err="1">
                <a:solidFill>
                  <a:srgbClr val="1F3B73"/>
                </a:solidFill>
              </a:rPr>
              <a:t>SBTi</a:t>
            </a:r>
            <a:r>
              <a:rPr lang="en-US" altLang="ko-KR" dirty="0">
                <a:solidFill>
                  <a:srgbClr val="1F3B73"/>
                </a:solidFill>
              </a:rPr>
              <a:t>(The Science Based Targets initiative​), TCFD </a:t>
            </a:r>
            <a:r>
              <a:rPr lang="ko-KR" altLang="en-US" dirty="0">
                <a:solidFill>
                  <a:srgbClr val="1F3B73"/>
                </a:solidFill>
              </a:rPr>
              <a:t>등 주요 글로벌 기후 이니셔티브를 지원하기에 용이한 형태로 개발됨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AD1A53F-C4B6-5CB3-6707-EAAC09AD0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22EE2997-F7AC-0D9F-2D56-82813FE91D56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807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414941" cy="721519"/>
            <a:chOff x="404018" y="230978"/>
            <a:chExt cx="641494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8592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의 금융배출량 요구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(PCAF)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06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09530AF4-6AB7-D4A4-7AEC-6327AF73E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28" y="1977857"/>
            <a:ext cx="8123764" cy="4202377"/>
          </a:xfrm>
          <a:prstGeom prst="rect">
            <a:avLst/>
          </a:prstGeom>
        </p:spPr>
      </p:pic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D925817B-5342-FA9D-E3A2-EBB31A80FD4B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09433CF-689D-D6D1-5B4D-DFC04BC8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30</a:t>
            </a:fld>
            <a:endParaRPr lang="ko-KR" altLang="en-US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8044D91F-81F6-F6CE-2A7C-C9D7DF35B23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C0ABD7-E0EA-3F8A-3CAA-911D4A6B5267}"/>
              </a:ext>
            </a:extLst>
          </p:cNvPr>
          <p:cNvSpPr txBox="1"/>
          <p:nvPr/>
        </p:nvSpPr>
        <p:spPr>
          <a:xfrm>
            <a:off x="838200" y="1226633"/>
            <a:ext cx="10515600" cy="733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자산을 </a:t>
            </a:r>
            <a:r>
              <a:rPr lang="en-US" altLang="ko-KR" sz="2000" b="1" dirty="0">
                <a:solidFill>
                  <a:srgbClr val="1F3B73"/>
                </a:solidFill>
              </a:rPr>
              <a:t>6</a:t>
            </a:r>
            <a:r>
              <a:rPr lang="ko-KR" altLang="en-US" sz="2000" b="1" dirty="0">
                <a:solidFill>
                  <a:srgbClr val="1F3B73"/>
                </a:solidFill>
              </a:rPr>
              <a:t>가지 </a:t>
            </a:r>
            <a:r>
              <a:rPr lang="en-US" altLang="ko-KR" sz="2000" b="1" dirty="0">
                <a:solidFill>
                  <a:srgbClr val="1F3B73"/>
                </a:solidFill>
              </a:rPr>
              <a:t>+ 1</a:t>
            </a:r>
            <a:r>
              <a:rPr lang="ko-KR" altLang="en-US" sz="2000" b="1" dirty="0">
                <a:solidFill>
                  <a:srgbClr val="1F3B73"/>
                </a:solidFill>
              </a:rPr>
              <a:t>가지</a:t>
            </a:r>
            <a:r>
              <a:rPr lang="en-US" altLang="ko-KR" sz="2000" b="1" dirty="0">
                <a:solidFill>
                  <a:srgbClr val="1F3B73"/>
                </a:solidFill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</a:rPr>
              <a:t>국채</a:t>
            </a:r>
            <a:r>
              <a:rPr lang="en-US" altLang="ko-KR" sz="2000" b="1" dirty="0">
                <a:solidFill>
                  <a:srgbClr val="1F3B73"/>
                </a:solidFill>
              </a:rPr>
              <a:t>, 2023</a:t>
            </a:r>
            <a:r>
              <a:rPr lang="ko-KR" altLang="en-US" sz="2000" b="1" dirty="0">
                <a:solidFill>
                  <a:srgbClr val="1F3B73"/>
                </a:solidFill>
              </a:rPr>
              <a:t>년에 추가 예정</a:t>
            </a:r>
            <a:r>
              <a:rPr lang="en-US" altLang="ko-KR" sz="2000" b="1" dirty="0">
                <a:solidFill>
                  <a:srgbClr val="1F3B73"/>
                </a:solidFill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</a:rPr>
              <a:t>로 구분하여 금융배출량을 측정하고 공시하도록 함</a:t>
            </a:r>
          </a:p>
        </p:txBody>
      </p:sp>
    </p:spTree>
    <p:extLst>
      <p:ext uri="{BB962C8B-B14F-4D97-AF65-F5344CB8AC3E}">
        <p14:creationId xmlns:p14="http://schemas.microsoft.com/office/powerpoint/2010/main" val="1955766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303239" cy="721519"/>
            <a:chOff x="404018" y="230978"/>
            <a:chExt cx="230323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7475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종합 결론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B8CCD44-53E6-494B-055A-146720337691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ED97EE99-2FD3-B3B9-CB20-9206F2B9CDF7}"/>
              </a:ext>
            </a:extLst>
          </p:cNvPr>
          <p:cNvSpPr/>
          <p:nvPr/>
        </p:nvSpPr>
        <p:spPr>
          <a:xfrm>
            <a:off x="971123" y="2289638"/>
            <a:ext cx="5727197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6D5F0DF-4E82-6328-6B60-5F1559A50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413" y="2346293"/>
            <a:ext cx="3673909" cy="332127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A81BCB7-17D1-3A13-8474-E0A062136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3" y="2390317"/>
            <a:ext cx="5640337" cy="37882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6B18B7-773E-8F78-22A4-D753D9561A44}"/>
              </a:ext>
            </a:extLst>
          </p:cNvPr>
          <p:cNvSpPr txBox="1"/>
          <p:nvPr/>
        </p:nvSpPr>
        <p:spPr>
          <a:xfrm>
            <a:off x="911450" y="1250218"/>
            <a:ext cx="9753619" cy="4129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이미 글로벌 투자자</a:t>
            </a:r>
            <a:r>
              <a:rPr lang="en-US" altLang="ko-KR" sz="2000" b="1" dirty="0">
                <a:solidFill>
                  <a:srgbClr val="1F3B73"/>
                </a:solidFill>
              </a:rPr>
              <a:t>(DJ, JP</a:t>
            </a:r>
            <a:r>
              <a:rPr lang="ko-KR" altLang="en-US" sz="2000" b="1" dirty="0">
                <a:solidFill>
                  <a:srgbClr val="1F3B73"/>
                </a:solidFill>
              </a:rPr>
              <a:t>모건</a:t>
            </a:r>
            <a:r>
              <a:rPr lang="en-US" altLang="ko-KR" sz="2000" b="1" dirty="0">
                <a:solidFill>
                  <a:srgbClr val="1F3B73"/>
                </a:solidFill>
              </a:rPr>
              <a:t> </a:t>
            </a:r>
            <a:r>
              <a:rPr lang="ko-KR" altLang="en-US" sz="2000" b="1" dirty="0">
                <a:solidFill>
                  <a:srgbClr val="1F3B73"/>
                </a:solidFill>
              </a:rPr>
              <a:t>등</a:t>
            </a:r>
            <a:r>
              <a:rPr lang="en-US" altLang="ko-KR" sz="2000" b="1" dirty="0">
                <a:solidFill>
                  <a:srgbClr val="1F3B73"/>
                </a:solidFill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</a:rPr>
              <a:t>는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정보를 이용하여 투자의사 결정 </a:t>
            </a:r>
          </a:p>
        </p:txBody>
      </p:sp>
      <p:sp>
        <p:nvSpPr>
          <p:cNvPr id="21" name="슬라이드 번호 개체 틀 20">
            <a:extLst>
              <a:ext uri="{FF2B5EF4-FFF2-40B4-BE49-F238E27FC236}">
                <a16:creationId xmlns:a16="http://schemas.microsoft.com/office/drawing/2014/main" id="{04A021A7-74C3-B257-A329-A00A84F7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D39A0513-3790-D15E-C8AA-153FF1AB9DC9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1406769" y="4563208"/>
            <a:ext cx="2145323" cy="61546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696915" y="2876731"/>
            <a:ext cx="4924352" cy="7544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곱셈 기호 7"/>
          <p:cNvSpPr/>
          <p:nvPr/>
        </p:nvSpPr>
        <p:spPr>
          <a:xfrm>
            <a:off x="8443153" y="3653871"/>
            <a:ext cx="762393" cy="1524798"/>
          </a:xfrm>
          <a:prstGeom prst="mathMultiply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71123" y="1828800"/>
            <a:ext cx="450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ESGbook</a:t>
            </a:r>
            <a:r>
              <a:rPr lang="en-US" altLang="ko-KR" dirty="0"/>
              <a:t> (</a:t>
            </a:r>
            <a:r>
              <a:rPr lang="en-US" altLang="ko-KR" dirty="0" err="1"/>
              <a:t>dow</a:t>
            </a:r>
            <a:r>
              <a:rPr lang="en-US" altLang="ko-KR" dirty="0"/>
              <a:t> jones, City, </a:t>
            </a:r>
            <a:r>
              <a:rPr lang="en-US" altLang="ko-KR" dirty="0" err="1"/>
              <a:t>Hsbc</a:t>
            </a:r>
            <a:r>
              <a:rPr lang="en-US" altLang="ko-KR" dirty="0"/>
              <a:t>….)</a:t>
            </a:r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ED97EE99-2FD3-B3B9-CB20-9206F2B9CDF7}"/>
              </a:ext>
            </a:extLst>
          </p:cNvPr>
          <p:cNvSpPr/>
          <p:nvPr/>
        </p:nvSpPr>
        <p:spPr>
          <a:xfrm>
            <a:off x="6785181" y="2289639"/>
            <a:ext cx="4240374" cy="33658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785181" y="1859112"/>
            <a:ext cx="450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국내 </a:t>
            </a:r>
            <a:r>
              <a:rPr lang="en-US" altLang="ko-KR" dirty="0"/>
              <a:t>ESG </a:t>
            </a:r>
            <a:r>
              <a:rPr lang="ko-KR" altLang="en-US" dirty="0"/>
              <a:t>기준</a:t>
            </a:r>
          </a:p>
        </p:txBody>
      </p:sp>
    </p:spTree>
    <p:extLst>
      <p:ext uri="{BB962C8B-B14F-4D97-AF65-F5344CB8AC3E}">
        <p14:creationId xmlns:p14="http://schemas.microsoft.com/office/powerpoint/2010/main" val="3605947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303239" cy="721519"/>
            <a:chOff x="404018" y="230978"/>
            <a:chExt cx="230323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7475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종합 결론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07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572CD39D-C0FF-68BC-41FA-491D15CAA370}"/>
              </a:ext>
            </a:extLst>
          </p:cNvPr>
          <p:cNvSpPr/>
          <p:nvPr/>
        </p:nvSpPr>
        <p:spPr>
          <a:xfrm>
            <a:off x="605233" y="1289461"/>
            <a:ext cx="10515600" cy="4006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국내에는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2025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년에 지속가능성 정보를 의무화한다고 하였지만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아직까지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IFRS S1, S2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도입시기에 대한 확정은 없음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다만 글로벌 기업과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EU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기업들이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2024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년부터 본격적으로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Scope 3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를 측정하고 공시할 예정이기에 국내 기업 역시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2025-2028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년 사이에 자산규모가 큰 기업부터 점차 도입될 것으로 예상됨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IFRS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도입 당시에는 앞서서 도입한 국가들이 존재하였기에 미리 부작용 등을 예측할 수 있었음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그러나 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IFRS S2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는 우리나라가 선제적으로 도입해야하는 입장이기에 부작용을 예측하기 쉽지 않음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이에 대해 기업들은 보다 체계적인 준비 필요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특히 본 기관의 가치사슬상 위치를 명확히 파악하여</a:t>
            </a:r>
            <a:r>
              <a:rPr lang="en-US" altLang="ko-KR" kern="0" spc="-12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kern="0" spc="-120" dirty="0">
                <a:solidFill>
                  <a:srgbClr val="000000"/>
                </a:solidFill>
                <a:latin typeface="+mn-ea"/>
              </a:rPr>
              <a:t>자신의 위치에 따라 이를 체계적으로 관리하는 것이 중요</a:t>
            </a:r>
            <a:endParaRPr lang="en-US" altLang="ko-KR" kern="0" spc="-120" dirty="0">
              <a:solidFill>
                <a:srgbClr val="000000"/>
              </a:solidFill>
              <a:latin typeface="+mn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A2716B8-702C-F1BB-5DC0-033B68726139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AA5AED-E0EE-24FE-9CC9-ED59A7D4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32</a:t>
            </a:fld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388776D4-305A-F63E-8070-E7777CA93FB7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7639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423ABB-C72A-8604-4EF1-89B2D16D6690}"/>
              </a:ext>
            </a:extLst>
          </p:cNvPr>
          <p:cNvSpPr txBox="1"/>
          <p:nvPr/>
        </p:nvSpPr>
        <p:spPr>
          <a:xfrm>
            <a:off x="2008271" y="2767280"/>
            <a:ext cx="817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002F48B-5DF5-F316-713B-8F34E60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8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305254" y="162410"/>
            <a:ext cx="6491263" cy="830997"/>
            <a:chOff x="305254" y="162410"/>
            <a:chExt cx="6491263" cy="83099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305254" y="162410"/>
              <a:ext cx="752729" cy="830997"/>
              <a:chOff x="305254" y="162410"/>
              <a:chExt cx="752729" cy="830997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305254" y="162410"/>
                <a:ext cx="7527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ko-KR" altLang="en-US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부록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(1)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적용 대상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002060"/>
                </a:solidFill>
              </a:rPr>
              <a:t>Scope 3 </a:t>
            </a:r>
            <a:r>
              <a:rPr lang="ko-KR" altLang="en-US" b="1" dirty="0" err="1">
                <a:solidFill>
                  <a:srgbClr val="002060"/>
                </a:solidFill>
              </a:rPr>
              <a:t>공시대상을</a:t>
            </a:r>
            <a:r>
              <a:rPr lang="ko-KR" altLang="en-US" b="1" dirty="0">
                <a:solidFill>
                  <a:srgbClr val="002060"/>
                </a:solidFill>
              </a:rPr>
              <a:t> 모든 산업으로 할 것인가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>
                <a:solidFill>
                  <a:srgbClr val="002060"/>
                </a:solidFill>
              </a:rPr>
              <a:t>중요성에 따라 선택적으로 할 것인가</a:t>
            </a:r>
            <a:r>
              <a:rPr lang="en-US" altLang="ko-KR" b="1" dirty="0"/>
              <a:t>?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44520" y="1944020"/>
            <a:ext cx="11407511" cy="349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비중이 매우 낮은 기업과 산업이 존재하지만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모든 산업을 대상으로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의무화하는 것은 비효율적 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따라서 우리나라에서도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공개초안과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관련하여 탄소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고배출군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산업에 대해서만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요구하는 등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SASB,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지속가능성회계기준위원회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와 유사하게 ‘산업기반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접근법’을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제안함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만약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산업의 중요성에 따라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선택적으로 적용한다면 ‘중요성을 어떻게 판단하는가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문제가 존재함 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구체적으로는 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SASB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기준만으로 판단하는가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</a:t>
            </a:r>
            <a:r>
              <a:rPr lang="en-US" altLang="ko-KR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SBTi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목표에 명시적으로 포함되어 있는 경우 공시하는가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?(SEC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규정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)’, 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기업별로 중요성 평가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(Materiality assessment)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실시해야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한다면 어떠한 기준으로 해야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‘CSRD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Materiality assessment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가이던스를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주고 있는데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그 개념을 따라야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비즈니스가 다양할 때는 어떻게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 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지주회사의 경우에는 어떻게 해야 하는가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?)’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등의 문제가 존재함 </a:t>
            </a:r>
            <a:endParaRPr lang="ko-KR" altLang="en-US" sz="16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747757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가치사슬 정의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가치사슬 범위 선정 문제 및 제품 </a:t>
            </a:r>
            <a:r>
              <a:rPr lang="en-US" altLang="ko-KR" b="1" dirty="0">
                <a:solidFill>
                  <a:srgbClr val="002060"/>
                </a:solidFill>
              </a:rPr>
              <a:t>Life Cycle </a:t>
            </a:r>
            <a:r>
              <a:rPr lang="ko-KR" altLang="en-US" b="1" dirty="0">
                <a:solidFill>
                  <a:srgbClr val="002060"/>
                </a:solidFill>
              </a:rPr>
              <a:t>문제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404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가치사슬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(Value Chain)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범위에 대한 정의는 매우 다양하며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정의를 어떻게 하느냐에 따라 그 규모와 크기가 달라짐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‘비용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-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효익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대비 가장 유용한 범위는 어디까지인가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‘GHG protocol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모범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가이던스에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전적으로 의존할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나아가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Value Chain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Value Chain standard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적용시킬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등의 문제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‘제품의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Life Cycle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을 어떻게 정의하고 추적할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?’, ‘GHG protocol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모범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가이던스에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전적으로 의존할 것인가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?’ Product Life Cycle Accounting and Reporting Standard(GHG Protocol 2022)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등의 문제</a:t>
            </a:r>
          </a:p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가치사슬에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대한 일관된 정의가 어려워 기업마다 공시되는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정보가 달라질 수 있음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일관되지 않은 가치사슬을 기업마다 다르게 적용하는 경우에 공시된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정보의 신뢰성 하락과 기업간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비교가능성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저하의 문제가 존재할 수 있음</a:t>
            </a:r>
          </a:p>
          <a:p>
            <a:pPr marL="742950" lvl="1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우리나라에서도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배출량에 포함되는 대상을 좀 더 구체적으로 제시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특정 규모 이상의 주요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할 필요가 있음을 제안하였음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E5D569-95D8-F3EC-BBA4-5CE69705EDB1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67451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36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(3)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측정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방법론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문제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다양한 방법론에 따른 비교가능성의 문제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카테고리 별로 다양한 방법론이 존재함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예컨대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카테고리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Supplier-specific method, Hybrid method, Average-product method,  Average spend-based method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등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가지 방법론이 존재함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어떠한 방법론을 사용하느냐에 따라 그 규모 차이가 매우 달라짐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감가상각비와 다르게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long-term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을 봤을 때 방법론에 따라 그 차이가 더 커짐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그리고 시나리오별로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크기가 달라질 수 있음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모든 시나리오를 다 보여줄 수 없기에 어떤 시나리오를 쓰는게 가장 합리적이고 전반적인 비교가능성을 높일 수 있는지 등에 대한 논의가 필요함</a:t>
            </a:r>
          </a:p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도입하는 경우에 가치사슬 내에 존재하는 기업의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실제로 정확하게 측정하는 문제가 존재함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가치사슬에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존재하는 기업의 온실가스 배출량 데이터의 입수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추정치 사용의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산출방법론의 문제 등이 존재함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특히 가치사슬 내에 중소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중견기업이 많은 경우에는 측정에 상당한 문제가 발생할 수 있음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또한 금융업의 경우에는 ‘금융자산 포트폴리오 배출량’ 산정을 위한 데이터 수집의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가중치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배정방식의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문제 등이 존재하므로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공시의 신뢰성과 기업간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비교가능성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문제를 야기할 수 있음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EE8627-1493-E1B7-056A-4B53C758E75B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73405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37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172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(4)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데이터 가용성과 데이터 품질 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데이터 소스 확보 문제의 어려움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>
                <a:solidFill>
                  <a:srgbClr val="002060"/>
                </a:solidFill>
              </a:rPr>
              <a:t>출처의 신뢰성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 err="1">
                <a:solidFill>
                  <a:srgbClr val="002060"/>
                </a:solidFill>
              </a:rPr>
              <a:t>비교가능성</a:t>
            </a:r>
            <a:r>
              <a:rPr lang="ko-KR" altLang="en-US" b="1" dirty="0">
                <a:solidFill>
                  <a:srgbClr val="002060"/>
                </a:solidFill>
              </a:rPr>
              <a:t> 문제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4681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측정하기 위해서는 다양한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Data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 필요한데 상당부분은 외국데이터를 의존하여 국내와 맞지 않는 실정임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예컨대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원재료 생산에서 발생하는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CO2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규모를 지역별로 파악하기 위해서는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EEIO(Environmentally-extended input output)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자료가 필요하지만 국내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EEIO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자료가 없는 경우가 매우 많음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따라서 국내와 실정이 매우 다른 영국 및 미국 등의 자료를 활용해야 하는 경우가 발생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 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도입하는 경우에 가치사슬 내에 존재하는 기업의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실제로 정확하게 측정하는 문제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위해서는 데이터 가용성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(the data availability)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과 데이터 품질 문제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(data quality challenges)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가 존재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시행일 지연에 대해서 대체로 동의하고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이미 역량을 갖춘 기업에 대해서는 조기 공시를 권고할 필요성을 언급하고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도입을 지지함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(1)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도입 여부는 각국의 규제기관이 결정할 사안이므로 이를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반영해야 하며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(2)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회피조항이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투자자들의 소송 권리를 박탈해서는 안 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즉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경영진이 투자자를 우선하지 않음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점을 고려해야 한다는 의견을 제시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한국회계기준원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ISSB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회의결과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600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A7A5E5-BA8A-8538-4C60-8F70B4702AA9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589210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38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03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(5)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비교정보 공시의 문제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002060"/>
                </a:solidFill>
              </a:rPr>
              <a:t>방법론 및 데이터 소스가 변경되었을 때 </a:t>
            </a:r>
            <a:r>
              <a:rPr lang="en-US" altLang="ko-KR" b="1" dirty="0">
                <a:solidFill>
                  <a:srgbClr val="002060"/>
                </a:solidFill>
              </a:rPr>
              <a:t>backward</a:t>
            </a:r>
            <a:r>
              <a:rPr lang="ko-KR" altLang="en-US" b="1" dirty="0">
                <a:solidFill>
                  <a:srgbClr val="002060"/>
                </a:solidFill>
              </a:rPr>
              <a:t>를 통해 과거 </a:t>
            </a:r>
            <a:r>
              <a:rPr lang="ko-KR" altLang="en-US" b="1" dirty="0" err="1">
                <a:solidFill>
                  <a:srgbClr val="002060"/>
                </a:solidFill>
              </a:rPr>
              <a:t>시계열</a:t>
            </a:r>
            <a:r>
              <a:rPr lang="ko-KR" altLang="en-US" b="1" dirty="0">
                <a:solidFill>
                  <a:srgbClr val="002060"/>
                </a:solidFill>
              </a:rPr>
              <a:t> 데이터를 소급 </a:t>
            </a:r>
            <a:r>
              <a:rPr lang="ko-KR" altLang="en-US" b="1" dirty="0" err="1">
                <a:solidFill>
                  <a:srgbClr val="002060"/>
                </a:solidFill>
              </a:rPr>
              <a:t>재작성</a:t>
            </a:r>
            <a:r>
              <a:rPr lang="ko-KR" altLang="en-US" b="1" dirty="0">
                <a:solidFill>
                  <a:srgbClr val="002060"/>
                </a:solidFill>
              </a:rPr>
              <a:t> 이슈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283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공개초안에서는 비교정보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(comparative information)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위해서는 방법론이나 데이터 소스가 변경되었을 때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과거부터 다시 추정하여 비교해야 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이럴 때 시간과 노력이 과도하게 투입되는 경우가 발생할 수 있음</a:t>
            </a: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“문단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64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전기에 공시된 ‘해당기간에 대한 추정치’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과거 추정치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(historic estimates))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적용되며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미래 전망에 대한 추정치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미래 추정치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(forward-looking estimates))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에는 적용되지 않음을 명확히 하기로 함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비교정보 공시에 대한 사례 개발 등 적절한 가이드라인이 필요함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7E55E4-2D7E-BCBD-3D08-7F2B9061E203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999728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39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03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(6) Scope 3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보고시기의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문제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002060"/>
                </a:solidFill>
              </a:rPr>
              <a:t>Scope 3</a:t>
            </a:r>
            <a:r>
              <a:rPr lang="ko-KR" altLang="en-US" b="1" dirty="0">
                <a:solidFill>
                  <a:srgbClr val="002060"/>
                </a:solidFill>
              </a:rPr>
              <a:t>는 재무제표와 동시에 보고가능한지 이슈 </a:t>
            </a:r>
            <a:r>
              <a:rPr lang="en-US" altLang="ko-KR" b="1" dirty="0">
                <a:solidFill>
                  <a:srgbClr val="002060"/>
                </a:solidFill>
              </a:rPr>
              <a:t>(Value Chain</a:t>
            </a:r>
            <a:r>
              <a:rPr lang="ko-KR" altLang="en-US" b="1" dirty="0">
                <a:solidFill>
                  <a:srgbClr val="002060"/>
                </a:solidFill>
              </a:rPr>
              <a:t>에게 자료 확보 필요</a:t>
            </a:r>
            <a:r>
              <a:rPr lang="en-US" altLang="ko-KR" b="1" dirty="0">
                <a:solidFill>
                  <a:srgbClr val="002060"/>
                </a:solidFill>
              </a:rPr>
              <a:t>)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1916115"/>
            <a:ext cx="10844803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S1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의하면 지속가능성 관련 비재무정보는 재무제표와 동시에 보고하고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보고기간 또한 재무제표와 동일함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따라서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보고시기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(timing of reporting)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이슈가 발생할 것으로 예상됨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 시행되면 지속가능성보고서를 재무제표와 동시에 공시하므로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공시시기가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앞당겨질 수 있음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이는 일반적인 지속가능성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공시에만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해당하는 것이 아니라 온실가스배출량 공시에도 동일하게 적용됨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특히 현재 우리나라 온실가스배출량은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월말까지 통보되는데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IFRS S1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 시행되면 조기 확정의 문제가 발생함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ISSB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재무제표와 동시에 보고는 유지하되 재무제표 발행 후 일정기간 지속가능성 관련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재무공시를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할 수 있는 짧은 기간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반기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경과규정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(short-term transitional relief)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도입을 검토함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4F1A2E-304E-F43E-0D69-FEC60A026818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359239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92499" cy="721519"/>
            <a:chOff x="404018" y="230978"/>
            <a:chExt cx="6392499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8368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IFRS S2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의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 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관련 주요 이슈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40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60808" y="993407"/>
            <a:ext cx="1103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(7) 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인증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rgbClr val="002060"/>
                </a:solidFill>
              </a:rPr>
              <a:t>Scope 3 </a:t>
            </a:r>
            <a:r>
              <a:rPr lang="ko-KR" altLang="en-US" b="1" dirty="0">
                <a:solidFill>
                  <a:srgbClr val="002060"/>
                </a:solidFill>
              </a:rPr>
              <a:t>인증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 err="1">
                <a:solidFill>
                  <a:srgbClr val="002060"/>
                </a:solidFill>
              </a:rPr>
              <a:t>회피조항</a:t>
            </a:r>
            <a:r>
              <a:rPr lang="ko-KR" altLang="en-US" b="1" dirty="0">
                <a:solidFill>
                  <a:srgbClr val="002060"/>
                </a:solidFill>
              </a:rPr>
              <a:t> 등의 이슈</a:t>
            </a:r>
            <a:endParaRPr lang="ko-KR" altLang="en-US" sz="1100" dirty="0"/>
          </a:p>
        </p:txBody>
      </p:sp>
      <p:sp>
        <p:nvSpPr>
          <p:cNvPr id="2" name="직사각형 1"/>
          <p:cNvSpPr/>
          <p:nvPr/>
        </p:nvSpPr>
        <p:spPr>
          <a:xfrm>
            <a:off x="460808" y="2030676"/>
            <a:ext cx="10844803" cy="4011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산정과 공시도 중요하지만 공시된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배출량이 신뢰할 수 있는가가 중요하므로 인증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검증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이 필요함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EU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CSRD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회계연도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공시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부터 단계적으로 인증을 의무화할 예정</a:t>
            </a: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미국은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과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대해서는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2024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회계연도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공시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부터 인증을 단계적으로 의무화하지만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공시는 인증대상에서 제외할 예정 </a:t>
            </a: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공시의 신뢰성 확보를 위해서는 인증의 의무화가 필수적이지만 아직은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공시의 정착이 중요하므로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공시가 어느 정도 정착된 후에 인증을 도입하는 것을 검토할 필요가 있음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lvl="0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재무제표와 동일한 시점에 보고해야 하는 경우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의 인증에 대한 문제가 더욱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중요해짐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국내의 경우 온실가스 배출 인증이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월에 환경부를 통해 확인되는데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그렇다면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월말에 사업보고서를 공시하는 경우 인증되지 않은 가치사슬 내의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1, Scope 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사용해야 하는 문제가 발생함 </a:t>
            </a:r>
          </a:p>
          <a:p>
            <a:pPr marL="742950" lvl="1" indent="-285750" algn="just" fontAlgn="base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이러한 다양한 문제로 인해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SEC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공시에 대해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(Safe harbor)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을 적용함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국내에서도 이를 적용하는 방안을 검토할 필요가 있음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75173-90E7-72CA-F310-9162591A2F3B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13953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4632402" cy="721519"/>
            <a:chOff x="404018" y="230978"/>
            <a:chExt cx="4632402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40767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국내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보고 현황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41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60808" y="1201748"/>
            <a:ext cx="10797382" cy="247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국내 지속가능성 보고서를 작성한 상장 기업 중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공시한 기업은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(2021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공시 기준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(2020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결산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))</a:t>
            </a: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년과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년에는 더 늘어날 것으로 예상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현재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TCFD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도입기업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100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 넘을 것으로 예상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2021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년기준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금융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/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보험 업종이 전체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55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기업중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14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개로 상당히 높은 비중을 차지하고 있음</a:t>
            </a: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를 측정하는 기준 및 보고하는 방식이 달라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비교가능성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등에 우려가 존재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lvl="0" indent="-285750" algn="just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나아가 데이터 품질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데이터 출처 등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에서 요구하는 자료가 상당히 많이 누락되어 있음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2985BA-8FA9-5E17-C3E9-6B43923D189D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05410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42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BASF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공시사례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4520" y="1578426"/>
            <a:ext cx="10909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인벤토리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범위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60808" y="1986317"/>
          <a:ext cx="11347261" cy="672021"/>
        </p:xfrm>
        <a:graphic>
          <a:graphicData uri="http://schemas.openxmlformats.org/drawingml/2006/table">
            <a:tbl>
              <a:tblPr/>
              <a:tblGrid>
                <a:gridCol w="2841548">
                  <a:extLst>
                    <a:ext uri="{9D8B030D-6E8A-4147-A177-3AD203B41FA5}">
                      <a16:colId xmlns:a16="http://schemas.microsoft.com/office/drawing/2014/main" val="4221735981"/>
                    </a:ext>
                  </a:extLst>
                </a:gridCol>
                <a:gridCol w="8505713">
                  <a:extLst>
                    <a:ext uri="{9D8B030D-6E8A-4147-A177-3AD203B41FA5}">
                      <a16:colId xmlns:a16="http://schemas.microsoft.com/office/drawing/2014/main" val="2581896362"/>
                    </a:ext>
                  </a:extLst>
                </a:gridCol>
              </a:tblGrid>
              <a:tr h="5367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연결방식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지분률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운영통제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재무통제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100%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미만의 지분을 보유하고 있는 그룹 재무제표에 완전히 통합된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 SE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자회사의 배출량은 모두 포함됩니다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비례적으로 통합된 공동 운영의 배출량은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이익에 따라 비율로 공개됩니다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05500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460808" y="2787764"/>
            <a:ext cx="1580882" cy="49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조직의 경계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98908" y="3396289"/>
          <a:ext cx="11309161" cy="2034898"/>
        </p:xfrm>
        <a:graphic>
          <a:graphicData uri="http://schemas.openxmlformats.org/drawingml/2006/table">
            <a:tbl>
              <a:tblPr/>
              <a:tblGrid>
                <a:gridCol w="2780623">
                  <a:extLst>
                    <a:ext uri="{9D8B030D-6E8A-4147-A177-3AD203B41FA5}">
                      <a16:colId xmlns:a16="http://schemas.microsoft.com/office/drawing/2014/main" val="4053068812"/>
                    </a:ext>
                  </a:extLst>
                </a:gridCol>
                <a:gridCol w="8528538">
                  <a:extLst>
                    <a:ext uri="{9D8B030D-6E8A-4147-A177-3AD203B41FA5}">
                      <a16:colId xmlns:a16="http://schemas.microsoft.com/office/drawing/2014/main" val="407868503"/>
                    </a:ext>
                  </a:extLst>
                </a:gridCol>
              </a:tblGrid>
              <a:tr h="200575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연결방식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지분률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운영통제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재무통제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는 완전히 통합된 회사의 모든 생산 현장과 전 세계적으로 비례적으로 통합된 공동 운영에서 발생하는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및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2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배출량을 보고합니다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이동 연소 및 생산 및 발전소 이외의 시설에서 발생하는 온실가스 배출량은 보고하지 않습니다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중요하지 않아 재무적으로 통합되지 않은 자회사 및 관련 회사뿐만 아니라 지분법으로 계산된 합작 투자 및 지분법 관련 회사에서 발생하는 온실가스 배출량은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또는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2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배출량에 포함되지 않습니다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자기자본으로 계산된 합작 투자 및 자기자본으로 계산된 관련 회사의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GHG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배출량의 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 보고됩니다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54031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D0A7BC3-B8C3-090C-8815-97B4FF014C38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41473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43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BASF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공시사례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04018" y="1574734"/>
            <a:ext cx="10909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보고범주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설정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04018" y="1986317"/>
          <a:ext cx="11299032" cy="1102614"/>
        </p:xfrm>
        <a:graphic>
          <a:graphicData uri="http://schemas.openxmlformats.org/drawingml/2006/table">
            <a:tbl>
              <a:tblPr/>
              <a:tblGrid>
                <a:gridCol w="2841548">
                  <a:extLst>
                    <a:ext uri="{9D8B030D-6E8A-4147-A177-3AD203B41FA5}">
                      <a16:colId xmlns:a16="http://schemas.microsoft.com/office/drawing/2014/main" val="4221735981"/>
                    </a:ext>
                  </a:extLst>
                </a:gridCol>
                <a:gridCol w="8457484">
                  <a:extLst>
                    <a:ext uri="{9D8B030D-6E8A-4147-A177-3AD203B41FA5}">
                      <a16:colId xmlns:a16="http://schemas.microsoft.com/office/drawing/2014/main" val="2581896362"/>
                    </a:ext>
                  </a:extLst>
                </a:gridCol>
              </a:tblGrid>
              <a:tr h="5367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보고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범주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카테고리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구매한 상품 및 서비스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2: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자본재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3: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연료 및 에너지 관련 활동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(Scope 1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또는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2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에 포함되지 않음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4: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업스트림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운송 및 유통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5: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작업 중 낭비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6: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출장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7: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직원 출퇴근 범주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8: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업스트림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임대자산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9: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다운스트림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운송 및 유통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11: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판매된 제품의 사용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12: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판매된 제품의 폐기 처리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;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15: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투자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05500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404018" y="3938591"/>
          <a:ext cx="11309161" cy="2005752"/>
        </p:xfrm>
        <a:graphic>
          <a:graphicData uri="http://schemas.openxmlformats.org/drawingml/2006/table">
            <a:tbl>
              <a:tblPr/>
              <a:tblGrid>
                <a:gridCol w="1864397">
                  <a:extLst>
                    <a:ext uri="{9D8B030D-6E8A-4147-A177-3AD203B41FA5}">
                      <a16:colId xmlns:a16="http://schemas.microsoft.com/office/drawing/2014/main" val="4053068812"/>
                    </a:ext>
                  </a:extLst>
                </a:gridCol>
                <a:gridCol w="9444764">
                  <a:extLst>
                    <a:ext uri="{9D8B030D-6E8A-4147-A177-3AD203B41FA5}">
                      <a16:colId xmlns:a16="http://schemas.microsoft.com/office/drawing/2014/main" val="407868503"/>
                    </a:ext>
                  </a:extLst>
                </a:gridCol>
              </a:tblGrid>
              <a:tr h="2005752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제외 근거</a:t>
                      </a:r>
                    </a:p>
                    <a:p>
                      <a:pPr fontAlgn="base" latinLnBrk="1"/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</a:t>
                      </a:r>
                      <a:r>
                        <a:rPr lang="en-US" altLang="ko-KR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10, 13, 14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10: 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는 판매된 제품의 가공 과정에서 발생하는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GHG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배출량을 계산 및 보고하지 않습니다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이는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WRI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및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WBCSD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GHG protocol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표준의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가지 회계 및 보고 원칙과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Scope 3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배출원에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대한 다양한 관련성 기준을 철저히 분석하고 균형을 맞춘 결과입니다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는 다양한 중간재를 생산합니다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이 응용 프로그램의 다양성은 합리적으로 추적할 수 없으며 연간 기준으로 신뢰할 수 있는 수치를 얻는 것은 사실상 불가능합니다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이러한 상황은 보고 원칙의 완전성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일관성 및 정확성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및 타당성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을 크게 훼손하여 가치 사슬을 따라 온실가스 배출량을 줄이는 우리의 비즈니스 목표를 달성하지 못합니다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또한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WBCSD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화학 부문 표준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"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화학 부문 가치 사슬에서 기업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GHG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배출량 회계 및 보고 지침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"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은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"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화학 회사는 신뢰할 수 있는 수치를 얻기 어렵기 때문에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Scope 3,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10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배출량을 보고할 필요가 없습니다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13 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다운스트림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리스 자산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관련 없음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(BASF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전문가 판단에 따라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업스트림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 리스 자산의 약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5%).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범주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14 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프랜차이즈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):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프랜차이즈를 소유하거나 운영하지 않기 때문에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BASF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와 관련이 없습니다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  <a:cs typeface="+mn-cs"/>
                        </a:rPr>
                        <a:t>.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  <a:cs typeface="+mn-cs"/>
                      </a:endParaRPr>
                    </a:p>
                  </a:txBody>
                  <a:tcPr marL="60366" marR="60366" marT="16689" marB="166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540314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404018" y="3473713"/>
            <a:ext cx="29754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제외된 범주의 합리적 이유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AFB656-4ACC-22E7-5B74-B36F2BC89401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0101217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F43F0B-2069-649C-FA43-920578BC3240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7536C-CB02-A479-28E8-62B821D6F930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국내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 예시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792D17A-640C-988A-F31C-41A978197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35" y="2673328"/>
            <a:ext cx="3824791" cy="2203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B031FEA-7829-4D7C-5B03-4010E54B1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944" y="2673328"/>
            <a:ext cx="6023082" cy="3737828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3890661-0586-BC6C-B9FE-188A1925A6FA}"/>
              </a:ext>
            </a:extLst>
          </p:cNvPr>
          <p:cNvSpPr/>
          <p:nvPr/>
        </p:nvSpPr>
        <p:spPr>
          <a:xfrm>
            <a:off x="460808" y="2545598"/>
            <a:ext cx="10410518" cy="4022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F09518-60E1-A774-BEB0-802AABF7F757}"/>
              </a:ext>
            </a:extLst>
          </p:cNvPr>
          <p:cNvSpPr txBox="1"/>
          <p:nvPr/>
        </p:nvSpPr>
        <p:spPr>
          <a:xfrm>
            <a:off x="530135" y="1533942"/>
            <a:ext cx="10410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업스트림과</a:t>
            </a:r>
            <a:r>
              <a:rPr lang="ko-KR" altLang="en-US" b="1" dirty="0"/>
              <a:t> 다운스트림의 </a:t>
            </a:r>
            <a:r>
              <a:rPr lang="en-US" altLang="ko-KR" b="1" dirty="0"/>
              <a:t>15</a:t>
            </a:r>
            <a:r>
              <a:rPr lang="ko-KR" altLang="en-US" b="1" dirty="0"/>
              <a:t>개 카테고리 중 </a:t>
            </a:r>
            <a:r>
              <a:rPr lang="en-US" altLang="ko-KR" b="1" dirty="0"/>
              <a:t>6</a:t>
            </a:r>
            <a:r>
              <a:rPr lang="ko-KR" altLang="en-US" b="1" dirty="0"/>
              <a:t>개 카테고리만 공시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시계열적</a:t>
            </a:r>
            <a:r>
              <a:rPr lang="ko-KR" altLang="en-US" b="1" dirty="0"/>
              <a:t> </a:t>
            </a:r>
            <a:r>
              <a:rPr lang="ko-KR" altLang="en-US" b="1" dirty="0" err="1"/>
              <a:t>비교가능성</a:t>
            </a:r>
            <a:r>
              <a:rPr lang="ko-KR" altLang="en-US" b="1" dirty="0"/>
              <a:t> 정보는 과거 </a:t>
            </a:r>
            <a:r>
              <a:rPr lang="en-US" altLang="ko-KR" b="1" dirty="0"/>
              <a:t>1</a:t>
            </a:r>
            <a:r>
              <a:rPr lang="ko-KR" altLang="en-US" b="1" dirty="0" err="1"/>
              <a:t>년치만을</a:t>
            </a:r>
            <a:r>
              <a:rPr lang="ko-KR" altLang="en-US" b="1" dirty="0"/>
              <a:t> 공시</a:t>
            </a:r>
            <a:r>
              <a:rPr lang="en-US" altLang="ko-KR" b="1" dirty="0"/>
              <a:t>. </a:t>
            </a:r>
            <a:r>
              <a:rPr lang="ko-KR" altLang="en-US" b="1" dirty="0"/>
              <a:t>총합만 공시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/>
              <a:t>측정의 산식 방법론 등을 공시하지 않음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1930750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7884896" cy="721519"/>
            <a:chOff x="404018" y="230978"/>
            <a:chExt cx="7884896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7329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글로벌 선도기업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ea typeface="Noto Sans KR Bold" panose="020B0800000000000000" pitchFamily="50" charset="-127"/>
                </a:rPr>
                <a:t>측정 및 공시 사례</a:t>
              </a: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5C849AE0-10E7-8F9D-52C6-A23E69439943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7" name="평행 사변형 16">
                <a:extLst>
                  <a:ext uri="{FF2B5EF4-FFF2-40B4-BE49-F238E27FC236}">
                    <a16:creationId xmlns:a16="http://schemas.microsoft.com/office/drawing/2014/main" id="{723C0946-D472-90DC-9603-8E60F66EB342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7F5FCEB1-3962-D2CA-C1C1-0ECB2CB405DD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BASF </a:t>
            </a:r>
            <a:r>
              <a:rPr lang="ko-KR" altLang="en-US" sz="2000" b="1" dirty="0" err="1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공시사례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pic>
        <p:nvPicPr>
          <p:cNvPr id="20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18" y="1486820"/>
            <a:ext cx="4458128" cy="52266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이등변 삼각형 9"/>
          <p:cNvSpPr/>
          <p:nvPr/>
        </p:nvSpPr>
        <p:spPr>
          <a:xfrm rot="5400000">
            <a:off x="8994957" y="3684784"/>
            <a:ext cx="2162910" cy="31652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712490" y="1478487"/>
          <a:ext cx="4064556" cy="5054661"/>
        </p:xfrm>
        <a:graphic>
          <a:graphicData uri="http://schemas.openxmlformats.org/drawingml/2006/table">
            <a:tbl>
              <a:tblPr/>
              <a:tblGrid>
                <a:gridCol w="549518">
                  <a:extLst>
                    <a:ext uri="{9D8B030D-6E8A-4147-A177-3AD203B41FA5}">
                      <a16:colId xmlns:a16="http://schemas.microsoft.com/office/drawing/2014/main" val="1012852198"/>
                    </a:ext>
                  </a:extLst>
                </a:gridCol>
                <a:gridCol w="86038">
                  <a:extLst>
                    <a:ext uri="{9D8B030D-6E8A-4147-A177-3AD203B41FA5}">
                      <a16:colId xmlns:a16="http://schemas.microsoft.com/office/drawing/2014/main" val="3480479792"/>
                    </a:ext>
                  </a:extLst>
                </a:gridCol>
                <a:gridCol w="1298423">
                  <a:extLst>
                    <a:ext uri="{9D8B030D-6E8A-4147-A177-3AD203B41FA5}">
                      <a16:colId xmlns:a16="http://schemas.microsoft.com/office/drawing/2014/main" val="1296779020"/>
                    </a:ext>
                  </a:extLst>
                </a:gridCol>
                <a:gridCol w="2130577">
                  <a:extLst>
                    <a:ext uri="{9D8B030D-6E8A-4147-A177-3AD203B41FA5}">
                      <a16:colId xmlns:a16="http://schemas.microsoft.com/office/drawing/2014/main" val="4096884869"/>
                    </a:ext>
                  </a:extLst>
                </a:gridCol>
              </a:tblGrid>
              <a:tr h="16578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데이터의 유형 및 출처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방법론 및 가정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97853"/>
                  </a:ext>
                </a:extLst>
              </a:tr>
              <a:tr h="165783">
                <a:tc grid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Upstream Scope 3 emissions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00769"/>
                  </a:ext>
                </a:extLst>
              </a:tr>
              <a:tr h="4296979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Category 1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Purchased goods and services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활동 데이터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기본 데이터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):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보고 연도에 구매한 상품 및 서비스의 수량 및 금전적 구매량은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내부 비즈니스 데이터 관리 시스템에서 얻었습니다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배출계수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(2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차 데이터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):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a)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원자재 및 포장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: Cradle-to-gate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배출계수는 주로 기본 데이터를 기반으로 하는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BASF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자체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LCA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데이터베이스뿐만 아니라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GaBi(sphera), ecoinvent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또는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PlasticsEurope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과 같은 상업적 및 공개적으로 사용 가능한 데이터 소스에서 얻었습니다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b)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 상품 및 서비스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: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제품 및 서비스에 대한 지출에 대한 공급망 배출 요인은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2012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DEFRA/DECC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 회사 보고를 위한 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GHG 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전환 요인 지침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(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공급망에서 간접 배출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에서 얻었습니다</a:t>
                      </a:r>
                      <a:r>
                        <a:rPr lang="en-US" altLang="ko-KR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원료 추출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,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전구체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제조 및 운송 및 에너지 사용으로 인한 간접 배출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이를 위해 구매한 개별 제품의 수량을 파악한 후 구매한 제품의 약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80%(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중량 기준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 대해 배출계수를 적용했습니다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국가별 배출 계수를 사용할 수 있는 경우 구매한 재료의 지역 분포 비율을 반영하기 위해 가중 제품 탄소 발자국을 계산했습니다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요람에서 게이트까지의 배출량을 결정하기 위해 각 제품의 킬로그램당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CO2e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배출량에 구매한 제품의 해당 수량을 곱했습니다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마지막으로 결과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배출량은 조달된 모든 원자재 및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전구체를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설명하기 위해 총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구매량의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100%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로 추정되었습니다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포장에서 발생하는 배출량을 계산하기 위해 먼저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HDPE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드럼 또는 스틸 드럼과 같은 다양한 포장 그룹의 재료 구성을 결정했습니다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그런 다음 구입한 포장 품목의 수에 각각의 요람에서 게이트까지의 배출 계수를 곱하여 온실가스 배출량을 계산했습니다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기술 제품 및 서비스의 온실가스 배출량은 보고 연도의 금전적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구매량을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기준으로 지출 금액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인플레이션 조정 및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VAT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고려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에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Defra 2012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가이드라인의 온실가스 환산 계수를 곱하여 평가했습니다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7970" marR="37970" marT="10498" marB="104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933725"/>
                  </a:ext>
                </a:extLst>
              </a:tr>
            </a:tbl>
          </a:graphicData>
        </a:graphic>
      </p:graphicFrame>
      <p:cxnSp>
        <p:nvCxnSpPr>
          <p:cNvPr id="22" name="직선 화살표 연결선 21"/>
          <p:cNvCxnSpPr/>
          <p:nvPr/>
        </p:nvCxnSpPr>
        <p:spPr>
          <a:xfrm flipV="1">
            <a:off x="4765431" y="2655277"/>
            <a:ext cx="791307" cy="800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236861" y="2628923"/>
            <a:ext cx="17395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err="1"/>
              <a:t>범주별</a:t>
            </a:r>
            <a:r>
              <a:rPr lang="ko-KR" altLang="en-US" b="1" dirty="0"/>
              <a:t> 데이터 유형</a:t>
            </a:r>
            <a:r>
              <a:rPr lang="en-US" altLang="ko-KR" b="1" dirty="0"/>
              <a:t>, </a:t>
            </a:r>
            <a:r>
              <a:rPr lang="ko-KR" altLang="en-US" b="1" dirty="0"/>
              <a:t>계산 방법 등을 자세히 공시</a:t>
            </a:r>
            <a:endParaRPr lang="en-US" altLang="ko-KR" b="1" dirty="0"/>
          </a:p>
          <a:p>
            <a:pPr algn="ctr"/>
            <a:endParaRPr lang="en-US" altLang="ko-KR" b="1" dirty="0"/>
          </a:p>
          <a:p>
            <a:pPr algn="ctr"/>
            <a:r>
              <a:rPr lang="en-US" altLang="ko-KR" b="1" dirty="0"/>
              <a:t>BASF</a:t>
            </a:r>
            <a:r>
              <a:rPr lang="ko-KR" altLang="en-US" b="1" dirty="0"/>
              <a:t>의 </a:t>
            </a:r>
            <a:r>
              <a:rPr lang="en-US" altLang="ko-KR" b="1" dirty="0"/>
              <a:t>Scope 3 </a:t>
            </a:r>
            <a:r>
              <a:rPr lang="ko-KR" altLang="en-US" b="1" dirty="0"/>
              <a:t>공시는 </a:t>
            </a:r>
            <a:r>
              <a:rPr lang="en-US" altLang="ko-KR" b="1" dirty="0"/>
              <a:t>IFRS S2</a:t>
            </a:r>
            <a:r>
              <a:rPr lang="ko-KR" altLang="en-US" b="1" dirty="0"/>
              <a:t>의 요구사항을 대부분 만족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F43F0B-2069-649C-FA43-920578BC3240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5846550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5709620" cy="721519"/>
            <a:chOff x="404018" y="230978"/>
            <a:chExt cx="570962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153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도입 이슈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46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174982"/>
            <a:ext cx="8257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(1) </a:t>
            </a:r>
            <a:r>
              <a:rPr lang="ko-KR" altLang="en-US" b="1" dirty="0">
                <a:solidFill>
                  <a:srgbClr val="1F3B73"/>
                </a:solidFill>
              </a:rPr>
              <a:t>명확하지 않은 측정 기준 </a:t>
            </a:r>
            <a:r>
              <a:rPr lang="en-US" altLang="ko-KR" b="1" dirty="0">
                <a:solidFill>
                  <a:srgbClr val="1F3B73"/>
                </a:solidFill>
              </a:rPr>
              <a:t>(PCAF</a:t>
            </a:r>
            <a:r>
              <a:rPr lang="ko-KR" altLang="en-US" b="1" dirty="0">
                <a:solidFill>
                  <a:srgbClr val="1F3B73"/>
                </a:solidFill>
              </a:rPr>
              <a:t>를 사용해야 된다는 언급 없음</a:t>
            </a:r>
            <a:r>
              <a:rPr lang="en-US" altLang="ko-KR" b="1" dirty="0">
                <a:solidFill>
                  <a:srgbClr val="1F3B73"/>
                </a:solidFill>
              </a:rPr>
              <a:t>)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86456" y="1709676"/>
            <a:ext cx="10775294" cy="448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금융기관의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3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IFRS S2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 명확하게 나와있지 않음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특히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IFRS S2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에서는 금융배출량을 공시하도록 요구하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산업전반에서 본문으로 변경 예정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하고 있지만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금융배출량의 측정의 경우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GHG protocol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에서도 명확한 지침 없음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ko-KR" altLang="en-US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현재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사용하는 것이 최선의 대안이나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IFRS S2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에서는 이를 명확하게 정의하지 않아 기업들이 자유롭게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3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추정할 수 있음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산업마다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온실가스 배출집약도가 다르기 때문에 은행의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고탄소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담보자산의 위험을 파악하기 위해서는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의 제안처럼 통일된 자산분류법을 사용하여 이를 비교함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명확하게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3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측정의 기준이 없으면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비교가능성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문제가 계속해서 대두될 수 밖에 없음</a:t>
            </a:r>
          </a:p>
          <a:p>
            <a:pPr marL="742950" lvl="1" indent="-285750" algn="just" fontAlgn="base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그러나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사용을 강제화하기에 많은 부담이 있을 수 있음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혹은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을 사용하였다고 하고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이를 일부 변형하여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그린워싱을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수행할 가능성도 존재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4E9F1-29DB-F3F8-E038-AF8C59F6FCF3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3789949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5709620" cy="721519"/>
            <a:chOff x="404018" y="230978"/>
            <a:chExt cx="570962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153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도입 이슈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47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174982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(2) </a:t>
            </a:r>
            <a:r>
              <a:rPr lang="ko-KR" altLang="en-US" b="1" dirty="0" err="1">
                <a:solidFill>
                  <a:srgbClr val="1F3B73"/>
                </a:solidFill>
              </a:rPr>
              <a:t>금융배출량</a:t>
            </a:r>
            <a:r>
              <a:rPr lang="ko-KR" altLang="en-US" b="1" dirty="0">
                <a:solidFill>
                  <a:srgbClr val="1F3B73"/>
                </a:solidFill>
              </a:rPr>
              <a:t> </a:t>
            </a:r>
            <a:r>
              <a:rPr lang="ko-KR" altLang="en-US" b="1" dirty="0" err="1">
                <a:solidFill>
                  <a:srgbClr val="1F3B73"/>
                </a:solidFill>
              </a:rPr>
              <a:t>의무도입</a:t>
            </a:r>
            <a:r>
              <a:rPr lang="ko-KR" altLang="en-US" b="1" dirty="0">
                <a:solidFill>
                  <a:srgbClr val="1F3B73"/>
                </a:solidFill>
              </a:rPr>
              <a:t> 금융기관 대상</a:t>
            </a:r>
            <a:r>
              <a:rPr lang="en-US" altLang="ko-KR" b="1" dirty="0">
                <a:solidFill>
                  <a:srgbClr val="1F3B73"/>
                </a:solidFill>
              </a:rPr>
              <a:t>(</a:t>
            </a:r>
            <a:r>
              <a:rPr lang="ko-KR" altLang="en-US" b="1" dirty="0">
                <a:solidFill>
                  <a:srgbClr val="1F3B73"/>
                </a:solidFill>
              </a:rPr>
              <a:t>범위</a:t>
            </a:r>
            <a:r>
              <a:rPr lang="en-US" altLang="ko-KR" b="1" dirty="0">
                <a:solidFill>
                  <a:srgbClr val="1F3B73"/>
                </a:solidFill>
              </a:rPr>
              <a:t>) 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86456" y="1709676"/>
            <a:ext cx="11095236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현실적으로 금융기관이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3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측정하기 위해서는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을 사용해야 할 것임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그러나 어느 금융기관까지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을 적용할 것인가에 대한 문제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현재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2022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년 공시기준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(2021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년 보고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 12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개 금융기관이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을 도입하였는데 은행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7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개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증권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3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개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보험사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개로 은행에 편중되어 있음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현재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IFRS S2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에서는 상업은행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투자은행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보험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자산관리사를 중심으로 금융배출량을 공시하라고 언급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그렇다면 위 산업 모두 기업규모에 상관없이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도입하는 것이 합리적인지 논의가 필요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최근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2022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년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12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ISSB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회의에서는 투자은행은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금융배출량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제외됨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국내 비상장 상업은행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특수은행 등 역시 도입여부 등을 논의할 필요성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비상장 상업은행은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IFRS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의무 도입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88CA1-C395-EFC0-990C-67D78D334D16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6850255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378522" y="176238"/>
            <a:ext cx="5735116" cy="830997"/>
            <a:chOff x="378522" y="176238"/>
            <a:chExt cx="5735116" cy="83099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153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도입 이슈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378522" y="176238"/>
              <a:ext cx="606195" cy="830997"/>
              <a:chOff x="378522" y="176238"/>
              <a:chExt cx="606195" cy="830997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378522" y="176238"/>
                <a:ext cx="6061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ko-KR" altLang="en-US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부록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48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174982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(3) </a:t>
            </a:r>
            <a:r>
              <a:rPr lang="ko-KR" altLang="en-US" b="1" dirty="0">
                <a:solidFill>
                  <a:srgbClr val="1F3B73"/>
                </a:solidFill>
              </a:rPr>
              <a:t>온실가스 배출량 </a:t>
            </a:r>
            <a:r>
              <a:rPr lang="ko-KR" altLang="en-US" b="1" dirty="0" err="1">
                <a:solidFill>
                  <a:srgbClr val="1F3B73"/>
                </a:solidFill>
              </a:rPr>
              <a:t>상쇄분</a:t>
            </a:r>
            <a:r>
              <a:rPr lang="en-US" altLang="ko-KR" b="1" dirty="0">
                <a:solidFill>
                  <a:srgbClr val="1F3B73"/>
                </a:solidFill>
              </a:rPr>
              <a:t>(</a:t>
            </a:r>
            <a:r>
              <a:rPr lang="ko-KR" altLang="en-US" b="1" dirty="0">
                <a:solidFill>
                  <a:srgbClr val="1F3B73"/>
                </a:solidFill>
              </a:rPr>
              <a:t>제거</a:t>
            </a:r>
            <a:r>
              <a:rPr lang="en-US" altLang="ko-KR" b="1" dirty="0">
                <a:solidFill>
                  <a:srgbClr val="1F3B73"/>
                </a:solidFill>
              </a:rPr>
              <a:t>, </a:t>
            </a:r>
            <a:r>
              <a:rPr lang="ko-KR" altLang="en-US" b="1" dirty="0">
                <a:solidFill>
                  <a:srgbClr val="1F3B73"/>
                </a:solidFill>
              </a:rPr>
              <a:t>회피 배출량</a:t>
            </a:r>
            <a:r>
              <a:rPr lang="en-US" altLang="ko-KR" b="1" dirty="0">
                <a:solidFill>
                  <a:srgbClr val="1F3B73"/>
                </a:solidFill>
              </a:rPr>
              <a:t>) </a:t>
            </a:r>
            <a:r>
              <a:rPr lang="ko-KR" altLang="en-US" b="1" dirty="0">
                <a:solidFill>
                  <a:srgbClr val="1F3B73"/>
                </a:solidFill>
              </a:rPr>
              <a:t>배출량 공시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232" y="1544314"/>
            <a:ext cx="11095236" cy="2136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에서는 온실가스 배출량 상쇄에 대한 구체적인 지침이 없음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2023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년에 일부 지침이 마련될 예정이지만 아직까지는 많은 문제점 내포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현재 온실가스 배출량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상쇄분에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대해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총액법을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적용할 것인지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순액법을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적용할 것인지에 대한 다양한 논의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온실가스 배출량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상쇄분에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대한 효율적 공시 문제 논의 필요</a:t>
            </a: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일부기업에서 온실가스 배출량을 세 가지 측면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발생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제거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회피 배출량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)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으로 보고하고 있음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4058197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(4) </a:t>
            </a:r>
            <a:r>
              <a:rPr lang="ko-KR" altLang="en-US" b="1" dirty="0">
                <a:solidFill>
                  <a:srgbClr val="1F3B73"/>
                </a:solidFill>
              </a:rPr>
              <a:t>데이터 품질 측정 및 공시 문제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05232" y="4511140"/>
            <a:ext cx="11095236" cy="15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PCAF에서는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대출자산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분류별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데이터 품질을 가이드에 따라 공시하도록 지침. 그러나 대출자산 데이터는 대출수준별로 상이하게 차이가 있어, 보수적으로 평가한다면 거의 가장 낮은 데이터 품질(5점)을 공시해야 함 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일부에 따라서는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가중평균법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등을 사용하여 소수점까지 적용하고 있음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나아가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피대출기업에게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받은 온실가스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배출자료의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신뢰성 등에 대한 문제 고려</a:t>
            </a:r>
          </a:p>
        </p:txBody>
      </p:sp>
    </p:spTree>
    <p:extLst>
      <p:ext uri="{BB962C8B-B14F-4D97-AF65-F5344CB8AC3E}">
        <p14:creationId xmlns:p14="http://schemas.microsoft.com/office/powerpoint/2010/main" val="16797698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5709620" cy="721519"/>
            <a:chOff x="404018" y="230978"/>
            <a:chExt cx="570962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153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도입 이슈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49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060683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(5) </a:t>
            </a:r>
            <a:r>
              <a:rPr lang="ko-KR" altLang="en-US" b="1" dirty="0" err="1">
                <a:solidFill>
                  <a:srgbClr val="1F3B73"/>
                </a:solidFill>
              </a:rPr>
              <a:t>보고빈도</a:t>
            </a:r>
            <a:r>
              <a:rPr lang="ko-KR" altLang="en-US" b="1" dirty="0">
                <a:solidFill>
                  <a:srgbClr val="1F3B73"/>
                </a:solidFill>
              </a:rPr>
              <a:t> 및 시점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232" y="1430015"/>
            <a:ext cx="11095236" cy="162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금융기관은 분기별 데이터의 유용성이 매우 높음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지속가능성 정보를 재무데이터와 연동하기 분기별로 공시해야하지만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시간과 비용문제가 발생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Scope 3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배출량을 분기별로 하는 것이 효용성이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높이은지에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대한 논의 필요 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나아가 재무제표와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동시보고서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고객사와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협력사로부터 데이터를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2-3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월 내에 받아야하는데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국내 온실가스 인증은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5-6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월에 이루어져서 시점의 문제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존재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2" y="3336331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(6</a:t>
            </a:r>
            <a:r>
              <a:rPr lang="en-US" altLang="ko-KR" b="1">
                <a:solidFill>
                  <a:srgbClr val="1F3B73"/>
                </a:solidFill>
              </a:rPr>
              <a:t>) </a:t>
            </a:r>
            <a:r>
              <a:rPr lang="ko-KR" altLang="en-US" b="1" dirty="0">
                <a:solidFill>
                  <a:srgbClr val="1F3B73"/>
                </a:solidFill>
              </a:rPr>
              <a:t>글로벌 데이터의 신뢰성 문제</a:t>
            </a:r>
            <a:r>
              <a:rPr lang="en-US" altLang="ko-KR" b="1" dirty="0">
                <a:solidFill>
                  <a:srgbClr val="1F3B73"/>
                </a:solidFill>
              </a:rPr>
              <a:t>, </a:t>
            </a:r>
            <a:r>
              <a:rPr lang="ko-KR" altLang="en-US" b="1" dirty="0">
                <a:solidFill>
                  <a:srgbClr val="1F3B73"/>
                </a:solidFill>
              </a:rPr>
              <a:t>인증 및 검증 문제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14024" y="3750852"/>
            <a:ext cx="11095236" cy="2347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추정시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EEIO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나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국가배출량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등의 자료를 사용해야하지만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현재 사용하는 데이터는 과거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5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년전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데이터이거나 국내 지역적 상황과 맞지 않는 경우가 다수 발생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이에 이를 인증하고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검증해야함</a:t>
            </a:r>
            <a:endParaRPr lang="ko-KR" altLang="en-US" sz="1600" kern="0" dirty="0">
              <a:solidFill>
                <a:srgbClr val="000000"/>
              </a:solidFill>
              <a:ea typeface="휴먼명조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특히 금융기관의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는 향후 담보자산가치하락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대손충당금의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미래예측치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등으로 사용될 수 있기 때문에 다른 기관보다 더 높은 신뢰성이 요구됨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Scope 3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의 신뢰성을 담보할 수 있는 데이터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수준관리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및 인증 문제가 존재함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나아가 단순 범주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15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의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의 합계가 아니라 세부적 내용이 많아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sz="1600" kern="0" dirty="0" err="1">
                <a:solidFill>
                  <a:srgbClr val="000000"/>
                </a:solidFill>
                <a:ea typeface="휴먼명조"/>
              </a:rPr>
              <a:t>정보산출시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 부정확할 확률이 높음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따라서 소송이나 검증 이슈가 높음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FD4CA-F19D-66D6-0632-9A6931FED04E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2316688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631621" cy="721519"/>
            <a:chOff x="404018" y="230978"/>
            <a:chExt cx="76316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0759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가이드라인 제정 방향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50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060683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(1) </a:t>
            </a:r>
            <a:r>
              <a:rPr lang="ko-KR" altLang="en-US" b="1" dirty="0" err="1">
                <a:solidFill>
                  <a:srgbClr val="1F3B73"/>
                </a:solidFill>
              </a:rPr>
              <a:t>보고기준</a:t>
            </a:r>
            <a:r>
              <a:rPr lang="ko-KR" altLang="en-US" b="1" dirty="0">
                <a:solidFill>
                  <a:srgbClr val="1F3B73"/>
                </a:solidFill>
              </a:rPr>
              <a:t> 및 범위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232" y="1430015"/>
            <a:ext cx="11095236" cy="4193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3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가지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발생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제거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회피 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종류의 배출량에 대한 산출을 지원하고 있으며 제거 및 회피 배출량은 항상 금융기관의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1, 2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및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3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배출량과 별도로 보고되어야 함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따라서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발생배출량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제거배출량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회피배출량을 명확히 정의하고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이를 별도로 구별하여 공시하도록 유도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상계처리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X)</a:t>
            </a:r>
          </a:p>
          <a:p>
            <a:pPr marL="742950" lvl="1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발생배출량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: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기관에 의해 배출되고 금융지원을 받아 발생한 온실가스 배출량을 의미함</a:t>
            </a:r>
          </a:p>
          <a:p>
            <a:pPr marL="742950" lvl="1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제거 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: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산림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탄소포집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등과 관련된 활동 및 이에 투입된 투자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·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대출은 배출된 온실가스를 완화할 수 있으며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는 이를 인정함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다만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제거된 배출량 계산에 대한 구체적인 가이드는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1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차 보고서에서 제시하지 않고 있으며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GHG Protocol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은 토지 이용 관련 배출량 제거 회계기준을 개발 중임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는 해당 기준을 준용할 예정으로 세부사항은 개발 중</a:t>
            </a:r>
          </a:p>
          <a:p>
            <a:pPr marL="742950" lvl="1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회피 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: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재생에너지 사업 투자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·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대출로 인해 예방된 온실가스 배출량을 의미하며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재생에너지에 투자한 금융기관은 회피 배출량을 산출하여 보고할 수 있음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8F6B3-F393-8CA6-8EF7-980EAB2A5221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1538802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631621" cy="721519"/>
            <a:chOff x="404018" y="230978"/>
            <a:chExt cx="76316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0759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가이드라인 제정 방향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51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060683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(2) </a:t>
            </a:r>
            <a:r>
              <a:rPr lang="ko-KR" altLang="en-US" b="1" dirty="0">
                <a:solidFill>
                  <a:srgbClr val="1F3B73"/>
                </a:solidFill>
              </a:rPr>
              <a:t>포트폴리오 자산 분류 및 구분 필요성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232" y="1430015"/>
            <a:ext cx="11095236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산업별로 온실가스 배출량에 따른 위험도가 다르기 때문에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담보자산을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속성별로 나누어서 온실가스 배출량을 공시할 필요성이 있음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PCAF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기준으로 자산을 분류하면 효율적일 수 있음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다만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2022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년 기준으로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에서는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6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개 자산을 기준으로 포트폴리오 배출을 보고하고 있지만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향후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1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개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국채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가 더 늘어날 수도 있음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.</a:t>
            </a: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는 은행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·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자산운용사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·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자산소유자가 주로 다루고 있는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6+1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자산 유형에 대한 정의와 기준 및 산출방식을 제공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글로벌에서 사용하고 있는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중심으로 자산 유형을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6+1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로 구분하여 공시할 필요성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 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다만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자산유형의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선택은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금융출처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자금용도 및 섹터에 따라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자산유형을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선택할 수 있으며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자금 사용 용도를 알 수 없는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PF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및 부동산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·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자동차 대출을 제외한 소비자 금융에 대한 기준은 마련되어 있지 않음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이를 명확하게 할 필요성이 있음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C1AA06-61FA-1C73-C5D2-CA653347CA54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1464936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631621" cy="721519"/>
            <a:chOff x="404018" y="230978"/>
            <a:chExt cx="76316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0759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가이드라인 제정 방향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52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060683"/>
            <a:ext cx="9834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(3) </a:t>
            </a:r>
            <a:r>
              <a:rPr lang="ko-KR" altLang="en-US" b="1" dirty="0">
                <a:solidFill>
                  <a:srgbClr val="1F3B73"/>
                </a:solidFill>
              </a:rPr>
              <a:t>원칙은 </a:t>
            </a:r>
            <a:r>
              <a:rPr lang="en-US" altLang="ko-KR" b="1" dirty="0">
                <a:solidFill>
                  <a:srgbClr val="1F3B73"/>
                </a:solidFill>
              </a:rPr>
              <a:t>GHG protocol</a:t>
            </a:r>
            <a:r>
              <a:rPr lang="ko-KR" altLang="en-US" b="1" dirty="0">
                <a:solidFill>
                  <a:srgbClr val="1F3B73"/>
                </a:solidFill>
              </a:rPr>
              <a:t>을 전제로 하며</a:t>
            </a:r>
            <a:r>
              <a:rPr lang="en-US" altLang="ko-KR" b="1" dirty="0">
                <a:solidFill>
                  <a:srgbClr val="1F3B73"/>
                </a:solidFill>
              </a:rPr>
              <a:t>, </a:t>
            </a:r>
            <a:r>
              <a:rPr lang="ko-KR" altLang="en-US" b="1" dirty="0">
                <a:solidFill>
                  <a:srgbClr val="1F3B73"/>
                </a:solidFill>
              </a:rPr>
              <a:t>세부적인 내용은 </a:t>
            </a:r>
            <a:r>
              <a:rPr lang="en-US" altLang="ko-KR" b="1" dirty="0">
                <a:solidFill>
                  <a:srgbClr val="1F3B73"/>
                </a:solidFill>
              </a:rPr>
              <a:t>PCAF</a:t>
            </a:r>
            <a:r>
              <a:rPr lang="ko-KR" altLang="en-US" b="1" dirty="0">
                <a:solidFill>
                  <a:srgbClr val="1F3B73"/>
                </a:solidFill>
              </a:rPr>
              <a:t> 기준을 바탕</a:t>
            </a:r>
            <a:r>
              <a:rPr lang="en-US" altLang="ko-KR" b="1" dirty="0">
                <a:solidFill>
                  <a:srgbClr val="1F3B73"/>
                </a:solidFill>
              </a:rPr>
              <a:t> 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233" y="1589002"/>
            <a:ext cx="11095236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원칙은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GHG protocol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를 전제로 하여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세부기준은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을 기준을 바탕으로 제정지</a:t>
            </a:r>
            <a:endParaRPr lang="en-US" altLang="ko-KR" kern="0" dirty="0">
              <a:solidFill>
                <a:srgbClr val="000000"/>
              </a:solidFill>
              <a:ea typeface="휴먼명조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CEE7E-5F67-9427-686C-0D3574531FA7}"/>
              </a:ext>
            </a:extLst>
          </p:cNvPr>
          <p:cNvSpPr txBox="1"/>
          <p:nvPr/>
        </p:nvSpPr>
        <p:spPr>
          <a:xfrm>
            <a:off x="605233" y="2328110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(4) </a:t>
            </a:r>
            <a:r>
              <a:rPr lang="ko-KR" altLang="en-US" b="1" dirty="0">
                <a:solidFill>
                  <a:srgbClr val="1F3B73"/>
                </a:solidFill>
              </a:rPr>
              <a:t>데이터 품질을 측정하고 공시하는 기준 통일</a:t>
            </a:r>
            <a:endParaRPr lang="ko-KR" altLang="en-US" dirty="0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6506D00B-EA74-DAB3-DC74-ECE85174548E}"/>
              </a:ext>
            </a:extLst>
          </p:cNvPr>
          <p:cNvGraphicFramePr>
            <a:graphicFrameLocks noGrp="1"/>
          </p:cNvGraphicFramePr>
          <p:nvPr/>
        </p:nvGraphicFramePr>
        <p:xfrm>
          <a:off x="2651414" y="3487498"/>
          <a:ext cx="5438486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9243">
                  <a:extLst>
                    <a:ext uri="{9D8B030D-6E8A-4147-A177-3AD203B41FA5}">
                      <a16:colId xmlns:a16="http://schemas.microsoft.com/office/drawing/2014/main" val="3057166827"/>
                    </a:ext>
                  </a:extLst>
                </a:gridCol>
                <a:gridCol w="2719243">
                  <a:extLst>
                    <a:ext uri="{9D8B030D-6E8A-4147-A177-3AD203B41FA5}">
                      <a16:colId xmlns:a16="http://schemas.microsoft.com/office/drawing/2014/main" val="704982998"/>
                    </a:ext>
                  </a:extLst>
                </a:gridCol>
              </a:tblGrid>
              <a:tr h="2851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자산규모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데이터품질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38993"/>
                  </a:ext>
                </a:extLst>
              </a:tr>
              <a:tr h="285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A</a:t>
                      </a:r>
                      <a:r>
                        <a:rPr lang="ko-KR" altLang="en-US" sz="1600" dirty="0"/>
                        <a:t>자산</a:t>
                      </a:r>
                      <a:r>
                        <a:rPr lang="en-US" altLang="ko-KR" sz="1600" dirty="0"/>
                        <a:t>(100</a:t>
                      </a:r>
                      <a:r>
                        <a:rPr lang="ko-KR" altLang="en-US" sz="1600" dirty="0"/>
                        <a:t>억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4</a:t>
                      </a:r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421832"/>
                  </a:ext>
                </a:extLst>
              </a:tr>
              <a:tr h="285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B</a:t>
                      </a:r>
                      <a:r>
                        <a:rPr lang="ko-KR" altLang="en-US" sz="1600" dirty="0"/>
                        <a:t>자산</a:t>
                      </a:r>
                      <a:r>
                        <a:rPr lang="en-US" altLang="ko-KR" sz="1600" dirty="0"/>
                        <a:t>(50</a:t>
                      </a:r>
                      <a:r>
                        <a:rPr lang="ko-KR" altLang="en-US" sz="1600" dirty="0"/>
                        <a:t>억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5</a:t>
                      </a:r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590342"/>
                  </a:ext>
                </a:extLst>
              </a:tr>
              <a:tr h="2851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C</a:t>
                      </a:r>
                      <a:r>
                        <a:rPr lang="ko-KR" altLang="en-US" sz="1600" dirty="0"/>
                        <a:t>자산</a:t>
                      </a:r>
                      <a:r>
                        <a:rPr lang="en-US" altLang="ko-KR" sz="1600" dirty="0"/>
                        <a:t>(50</a:t>
                      </a:r>
                      <a:r>
                        <a:rPr lang="ko-KR" altLang="en-US" sz="1600" dirty="0"/>
                        <a:t>억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5</a:t>
                      </a:r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113591"/>
                  </a:ext>
                </a:extLst>
              </a:tr>
            </a:tbl>
          </a:graphicData>
        </a:graphic>
      </p:graphicFrame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ECF32B9D-980D-9E26-478C-5D7653694A55}"/>
              </a:ext>
            </a:extLst>
          </p:cNvPr>
          <p:cNvSpPr/>
          <p:nvPr/>
        </p:nvSpPr>
        <p:spPr>
          <a:xfrm rot="5400000">
            <a:off x="5277789" y="4561218"/>
            <a:ext cx="185735" cy="8424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63949-46D7-07E2-4A04-11C2B6213839}"/>
              </a:ext>
            </a:extLst>
          </p:cNvPr>
          <p:cNvSpPr txBox="1"/>
          <p:nvPr/>
        </p:nvSpPr>
        <p:spPr>
          <a:xfrm>
            <a:off x="749628" y="5174386"/>
            <a:ext cx="3409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가중평균법</a:t>
            </a:r>
            <a:endParaRPr lang="en-US" altLang="ko-KR" b="1" dirty="0"/>
          </a:p>
          <a:p>
            <a:r>
              <a:rPr lang="ko-KR" altLang="en-US" i="1" dirty="0"/>
              <a:t>자산 </a:t>
            </a:r>
            <a:r>
              <a:rPr lang="en-US" altLang="ko-KR" i="1" dirty="0"/>
              <a:t>200</a:t>
            </a:r>
            <a:r>
              <a:rPr lang="ko-KR" altLang="en-US" i="1" dirty="0"/>
              <a:t>억 데이터 품질 </a:t>
            </a:r>
            <a:r>
              <a:rPr lang="en-US" altLang="ko-KR" i="1" u="sng" dirty="0"/>
              <a:t>4.5</a:t>
            </a:r>
            <a:endParaRPr lang="ko-KR" altLang="en-US" i="1" u="sng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420693-644E-8A63-81C2-AC5540AA0BE9}"/>
              </a:ext>
            </a:extLst>
          </p:cNvPr>
          <p:cNvSpPr txBox="1"/>
          <p:nvPr/>
        </p:nvSpPr>
        <p:spPr>
          <a:xfrm>
            <a:off x="3889590" y="5171448"/>
            <a:ext cx="289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최하위자산기준</a:t>
            </a:r>
            <a:endParaRPr lang="en-US" altLang="ko-KR" b="1" dirty="0"/>
          </a:p>
          <a:p>
            <a:r>
              <a:rPr lang="ko-KR" altLang="en-US" i="1" dirty="0"/>
              <a:t>자산 </a:t>
            </a:r>
            <a:r>
              <a:rPr lang="en-US" altLang="ko-KR" i="1" dirty="0"/>
              <a:t>200</a:t>
            </a:r>
            <a:r>
              <a:rPr lang="ko-KR" altLang="en-US" i="1" dirty="0"/>
              <a:t>억 데이터 품질 </a:t>
            </a:r>
            <a:r>
              <a:rPr lang="en-US" altLang="ko-KR" i="1" u="sng" dirty="0"/>
              <a:t>5</a:t>
            </a:r>
            <a:endParaRPr lang="ko-KR" altLang="en-US" i="1" u="sng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45A248-A8D2-09F0-31DC-E97585DA7CFB}"/>
              </a:ext>
            </a:extLst>
          </p:cNvPr>
          <p:cNvSpPr txBox="1"/>
          <p:nvPr/>
        </p:nvSpPr>
        <p:spPr>
          <a:xfrm>
            <a:off x="6975690" y="5161572"/>
            <a:ext cx="4111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/>
              <a:t>품질별</a:t>
            </a:r>
            <a:r>
              <a:rPr lang="ko-KR" altLang="en-US" b="1" dirty="0"/>
              <a:t> 공시</a:t>
            </a:r>
            <a:endParaRPr lang="en-US" altLang="ko-KR" b="1" dirty="0"/>
          </a:p>
          <a:p>
            <a:r>
              <a:rPr lang="ko-KR" altLang="en-US" i="1" dirty="0"/>
              <a:t>데이터 품질 </a:t>
            </a:r>
            <a:r>
              <a:rPr lang="en-US" altLang="ko-KR" i="1" dirty="0"/>
              <a:t>4</a:t>
            </a:r>
            <a:r>
              <a:rPr lang="ko-KR" altLang="en-US" i="1" dirty="0"/>
              <a:t>의 자산규모 </a:t>
            </a:r>
            <a:r>
              <a:rPr lang="en-US" altLang="ko-KR" i="1" dirty="0"/>
              <a:t>100</a:t>
            </a:r>
            <a:r>
              <a:rPr lang="ko-KR" altLang="en-US" i="1" dirty="0"/>
              <a:t>억</a:t>
            </a:r>
            <a:endParaRPr lang="en-US" altLang="ko-KR" i="1" dirty="0"/>
          </a:p>
          <a:p>
            <a:r>
              <a:rPr lang="ko-KR" altLang="en-US" i="1" dirty="0"/>
              <a:t>데이터 품질 </a:t>
            </a:r>
            <a:r>
              <a:rPr lang="en-US" altLang="ko-KR" i="1" dirty="0"/>
              <a:t>5</a:t>
            </a:r>
            <a:r>
              <a:rPr lang="ko-KR" altLang="en-US" i="1" dirty="0"/>
              <a:t>의 자산규모 </a:t>
            </a:r>
            <a:r>
              <a:rPr lang="en-US" altLang="ko-KR" i="1" dirty="0"/>
              <a:t>100</a:t>
            </a:r>
            <a:r>
              <a:rPr lang="ko-KR" altLang="en-US" i="1" dirty="0"/>
              <a:t>억</a:t>
            </a:r>
            <a:endParaRPr lang="en-US" altLang="ko-KR" i="1" dirty="0"/>
          </a:p>
          <a:p>
            <a:endParaRPr lang="ko-KR" altLang="en-US" i="1" u="sng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E1C4615-4650-3FE2-69FA-3B0C52E1F30B}"/>
              </a:ext>
            </a:extLst>
          </p:cNvPr>
          <p:cNvSpPr/>
          <p:nvPr/>
        </p:nvSpPr>
        <p:spPr>
          <a:xfrm>
            <a:off x="713481" y="2687573"/>
            <a:ext cx="11095236" cy="783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현재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PCAF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에서는 배출량 데이터의 종류에 따라 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1~5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까지 품질 등급 기준을 제공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그러나 여러 품질이 나눠진 데이터에 대해 어떻게 공시하라는 가이드라인이 없음</a:t>
            </a:r>
            <a:r>
              <a:rPr lang="en-US" altLang="ko-KR" sz="1600" kern="0" dirty="0">
                <a:solidFill>
                  <a:srgbClr val="000000"/>
                </a:solidFill>
                <a:ea typeface="휴먼명조"/>
              </a:rPr>
              <a:t>. </a:t>
            </a:r>
            <a:r>
              <a:rPr lang="ko-KR" altLang="en-US" sz="1600" kern="0" dirty="0">
                <a:solidFill>
                  <a:srgbClr val="000000"/>
                </a:solidFill>
                <a:ea typeface="휴먼명조"/>
              </a:rPr>
              <a:t>이에 비교가능성과 신뢰성을 위해 보다 상쇄한 가이드 지침 필요</a:t>
            </a:r>
            <a:endParaRPr lang="en-US" altLang="ko-KR" sz="1600" kern="0" dirty="0">
              <a:solidFill>
                <a:srgbClr val="000000"/>
              </a:solidFill>
              <a:ea typeface="휴먼명조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5B4CC-FD69-C817-6956-CFFDED616630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630625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631621" cy="721519"/>
            <a:chOff x="404018" y="230978"/>
            <a:chExt cx="7631621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0759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금융기관의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가이드라인 제정 방향</a:t>
              </a: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BD4A524-D8F7-D0F7-124A-78BF00D20EA2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14" name="평행 사변형 13">
                <a:extLst>
                  <a:ext uri="{FF2B5EF4-FFF2-40B4-BE49-F238E27FC236}">
                    <a16:creationId xmlns:a16="http://schemas.microsoft.com/office/drawing/2014/main" id="{30A7707F-5DF6-4418-4174-849FB369DA7B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60FA9E32-A859-D1DD-D534-98C331EE659C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</p:grp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7828A72-9761-7367-0691-8EB793BC905E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71B464E5-F64C-527A-BC48-0A95C223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53</a:t>
            </a:fld>
            <a:endParaRPr lang="ko-KR" altLang="en-US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DD33CAF3-59B1-14FB-7235-C69CC08981DE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5452A1-A0CC-2B97-4450-CC9D42FF24AB}"/>
              </a:ext>
            </a:extLst>
          </p:cNvPr>
          <p:cNvSpPr txBox="1"/>
          <p:nvPr/>
        </p:nvSpPr>
        <p:spPr>
          <a:xfrm>
            <a:off x="605233" y="1060683"/>
            <a:ext cx="6568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1F3B73"/>
                </a:solidFill>
              </a:rPr>
              <a:t>(5) </a:t>
            </a:r>
            <a:r>
              <a:rPr lang="ko-KR" altLang="en-US" b="1" dirty="0">
                <a:solidFill>
                  <a:srgbClr val="1F3B73"/>
                </a:solidFill>
              </a:rPr>
              <a:t>일시적 재량권 허용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605233" y="1606181"/>
            <a:ext cx="11095236" cy="3206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국채와 같은 기준이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미확정된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자산 등은 별도 표시하거나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일부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부정확하더라도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조기도입 허용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예컨대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PCAF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는 국채 배출량 방법론을 발표하였으며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국채 금융배출량을 산정하기 위해서는 국가 단위 배출량 데이터 확보가 관건이며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필수로 포함되어야 하는 국가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Scope 1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배출량 데이터 소스의 데이터 </a:t>
            </a:r>
            <a:r>
              <a:rPr lang="ko-KR" altLang="en-US" kern="0" dirty="0" err="1">
                <a:solidFill>
                  <a:srgbClr val="000000"/>
                </a:solidFill>
                <a:ea typeface="휴먼명조"/>
              </a:rPr>
              <a:t>커버리지에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 한계가 있음</a:t>
            </a:r>
          </a:p>
          <a:p>
            <a:pPr marL="742950" lvl="1" indent="-285750" algn="just" fontAlgn="base">
              <a:lnSpc>
                <a:spcPct val="15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금융배출량은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국가의 배출량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과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'PPP(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구매력평가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기준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GDP'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을 기반으로 계산되므로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그림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1), 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배출량이 많은 국가에 투자하면 타 국가에 비해 금융배출량이 높게 산정된다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혹은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경제 규모가 작은 국가에 투자하면 금융배출량이 높게 산정된다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라고 일반화할 수 없으며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국가의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'PPP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기준 </a:t>
            </a:r>
            <a:r>
              <a:rPr lang="en-US" altLang="ko-KR" kern="0" dirty="0">
                <a:solidFill>
                  <a:srgbClr val="000000"/>
                </a:solidFill>
                <a:ea typeface="휴먼명조"/>
              </a:rPr>
              <a:t>GDP'</a:t>
            </a:r>
            <a:r>
              <a:rPr lang="ko-KR" altLang="en-US" kern="0" dirty="0">
                <a:solidFill>
                  <a:srgbClr val="000000"/>
                </a:solidFill>
                <a:ea typeface="휴먼명조"/>
              </a:rPr>
              <a:t>와 배출량 모두를 고려하여야 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E53402-FC6C-7F58-80A0-29CA66979C73}"/>
              </a:ext>
            </a:extLst>
          </p:cNvPr>
          <p:cNvSpPr txBox="1"/>
          <p:nvPr/>
        </p:nvSpPr>
        <p:spPr>
          <a:xfrm>
            <a:off x="305254" y="162410"/>
            <a:ext cx="752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Noto Sans CJK KR Regular" panose="020B0500000000000000" pitchFamily="34" charset="-127"/>
                <a:ea typeface="Noto Sans CJK KR Regular" panose="020B0500000000000000" pitchFamily="34" charset="-127"/>
              </a:defRPr>
            </a:lvl1pPr>
          </a:lstStyle>
          <a:p>
            <a:pPr algn="ctr"/>
            <a:r>
              <a: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ea typeface="Noto Sans SemBd" panose="020B0702040504020204" pitchFamily="34"/>
                <a:cs typeface="Noto Sans SemBd" panose="020B0702040504020204" pitchFamily="34"/>
              </a:rPr>
              <a:t>부록</a:t>
            </a:r>
            <a:endParaRPr lang="ko-KR" altLang="en-US" spc="-15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" panose="020B0502040504020204" pitchFamily="34" charset="0"/>
              <a:cs typeface="Noto Sans SemBd" panose="020B07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8259042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423ABB-C72A-8604-4EF1-89B2D16D6690}"/>
              </a:ext>
            </a:extLst>
          </p:cNvPr>
          <p:cNvSpPr txBox="1"/>
          <p:nvPr/>
        </p:nvSpPr>
        <p:spPr>
          <a:xfrm>
            <a:off x="2008271" y="2767280"/>
            <a:ext cx="817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002F48B-5DF5-F316-713B-8F34E60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415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7109</Words>
  <Application>Microsoft Office PowerPoint</Application>
  <PresentationFormat>와이드스크린</PresentationFormat>
  <Paragraphs>628</Paragraphs>
  <Slides>54</Slides>
  <Notes>42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66" baseType="lpstr">
      <vt:lpstr>Noto Sans CJK KR Black</vt:lpstr>
      <vt:lpstr>Noto Sans CJK KR Bold</vt:lpstr>
      <vt:lpstr>Noto Sans CJK KR Regular</vt:lpstr>
      <vt:lpstr>나눔스퀘어OTF Bold</vt:lpstr>
      <vt:lpstr>나눔스퀘어OTF ExtraBold</vt:lpstr>
      <vt:lpstr>맑은 고딕</vt:lpstr>
      <vt:lpstr>함초롬바탕</vt:lpstr>
      <vt:lpstr>휴먼명조</vt:lpstr>
      <vt:lpstr>Arial</vt:lpstr>
      <vt:lpstr>Noto Sans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107</cp:revision>
  <dcterms:created xsi:type="dcterms:W3CDTF">2023-03-08T01:34:07Z</dcterms:created>
  <dcterms:modified xsi:type="dcterms:W3CDTF">2024-08-27T07:33:06Z</dcterms:modified>
</cp:coreProperties>
</file>