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6" r:id="rId2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33740C-2591-41F9-BA59-A1D554AE87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604C4C6-6D18-4CE0-8CA2-218C6D8DE7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F1DBAA-DC71-4925-832F-D7AC3A6B7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BA69-C56C-422B-91CD-A210A579E167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B41CB66-2507-4524-8C38-06E181666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4CB2A2-12B0-47AE-A3F4-5D6200646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F44-22CB-4A2B-90FD-4E5715C52D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3160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381E04-3B86-4F69-B6FB-8547AA7C4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B509271-2365-4C77-ADF3-7320CD7F9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9104BA-FF64-4207-8632-FBBF3CCFC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BA69-C56C-422B-91CD-A210A579E167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6A0C571-A3E9-40EF-9695-F7CFD8CC7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CBBDF73-AB71-43D0-BA0F-ED41C07F3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F44-22CB-4A2B-90FD-4E5715C52D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056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52A89C-BEFB-493C-B559-B03DD24D0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FF078A5-E3FF-4BC8-AE06-E7B7CE328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218E2F-EC8A-42B9-8F44-0B511000D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BA69-C56C-422B-91CD-A210A579E167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834575-6154-44E0-BA3A-8A72B38B1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3340E1-575C-40C7-9349-1A0BF1CC2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F44-22CB-4A2B-90FD-4E5715C52D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435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FCAAA8-7117-4403-9D38-1B7527C0C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72F4031-FD23-4076-9AF1-412DC74A80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0908C4D-E851-44CD-8026-9E489BF58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B29FB11-5877-4D00-93FC-A1BE0DE74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BA69-C56C-422B-91CD-A210A579E167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7EB45D9-6795-44DF-A1C1-54E8134C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F80902D-B7CF-4D4C-91D0-2FB7A6CFB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F44-22CB-4A2B-90FD-4E5715C52D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2634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8FC862-4331-4A90-B562-601DF990A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6C029B-730D-4F67-B16E-B74674D46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0DD0DFE-8CE1-4ABB-88CD-C22661389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FFBB13A-ED19-4CDA-9822-018C289B91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BB662A-9ABA-4F3F-864C-D17CB661BB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B52AF94-A99A-4FF2-9B93-BEE9F10DB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BA69-C56C-422B-91CD-A210A579E167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75FD57D-1161-480B-B1A0-C84D670A4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D1D73FE-9EC2-4176-A0BE-90FA327E0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F44-22CB-4A2B-90FD-4E5715C52D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495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2AEC6D-2BBD-443A-8702-AB0B63AEF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9F549AE-74A9-40E5-AC9E-2639B7D75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BA69-C56C-422B-91CD-A210A579E167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1F1CC72-15C6-4B92-B813-0E059CC67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81255E5-885C-480E-BB35-B18CF578A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F44-22CB-4A2B-90FD-4E5715C52D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59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D9E2B1F-3503-448F-A81D-FC864FEE0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BA69-C56C-422B-91CD-A210A579E167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E3A79A0-BB77-4DFA-8260-EE96428C2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0C3D87C-607A-4E7B-B0B6-37681556F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F44-22CB-4A2B-90FD-4E5715C52D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6522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97EDAF-AE6F-4D4C-9B62-EABB48B10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5FF50CD-9FE9-4EB8-BA2B-EC8719F0C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F0D66B8-00DD-4884-9CFC-BD8DAC7FF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3E3D2A3-CD8C-4AE5-BA39-96F341BDA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BA69-C56C-422B-91CD-A210A579E167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1AB834C-C4EF-43FA-AD1F-8583A65DF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BE3A6E7-3588-46F9-A6CE-CC56E98A8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F44-22CB-4A2B-90FD-4E5715C52D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964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88C37A-D4AD-4BA0-8D50-FDCC582A0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2E84679-F643-49A9-9298-935BB8BC1D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DB35C9A-19D6-4D74-B665-5DB147D1F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A48E3BD-EDAA-4342-98C7-61C51F7B7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BA69-C56C-422B-91CD-A210A579E167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3E61C5D-0D88-4C55-B735-AEEF7A395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30FDFB0-7672-4514-A187-A1AD8690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F44-22CB-4A2B-90FD-4E5715C52D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166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55423AA-409B-44E3-8C50-6875DC19E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9D9F5A3-81DC-4532-96DD-366884AB22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827C1B8-8B0D-463E-B7E9-0860AD26F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BA69-C56C-422B-91CD-A210A579E167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25BC1D1-8694-4083-ABDE-C536C7DDD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07E2B96-51D0-4041-B183-7DD055AD4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F44-22CB-4A2B-90FD-4E5715C52D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656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FBB32E0-57B8-4E75-8227-D80983C8A6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8FB3567-9094-46E3-A7EB-1364A6C6E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AE800A1-7E25-4A28-AC25-B22A0B62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2BA69-C56C-422B-91CD-A210A579E167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93C8EA8-3827-4A1C-BBC7-024CE59D4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36E6A28-B070-4C32-992A-EF088186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F44-22CB-4A2B-90FD-4E5715C52D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38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7CBA108-2D9A-4DB8-B3BB-02CA127D5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9F2A3A-4325-4459-BF51-EDAB97E2CA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22DC0F2-1755-42EF-A4FF-967A08878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2BA69-C56C-422B-91CD-A210A579E167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BCFBAA4-19AC-4857-BF09-BB8965995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4917B29-F78D-4A22-945B-599179750C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2DF44-22CB-4A2B-90FD-4E5715C52D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8045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8F85FA-6154-49A0-A27D-CA094BAEAB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0198"/>
          </a:xfrm>
        </p:spPr>
        <p:txBody>
          <a:bodyPr>
            <a:normAutofit fontScale="90000"/>
          </a:bodyPr>
          <a:lstStyle/>
          <a:p>
            <a:r>
              <a:rPr lang="en-US" altLang="ko-KR" sz="4400" dirty="0"/>
              <a:t>TCFD </a:t>
            </a:r>
            <a:r>
              <a:rPr lang="ko-KR" altLang="en-US" sz="4400" dirty="0"/>
              <a:t>기후시나리오 분석</a:t>
            </a:r>
            <a:br>
              <a:rPr lang="en-US" altLang="ko-KR" sz="4400" dirty="0"/>
            </a:br>
            <a:r>
              <a:rPr lang="en-US" altLang="ko-KR" sz="4400" dirty="0"/>
              <a:t>(4</a:t>
            </a:r>
            <a:r>
              <a:rPr lang="ko-KR" altLang="en-US" sz="4400" dirty="0"/>
              <a:t>주차 강의안</a:t>
            </a:r>
            <a:r>
              <a:rPr lang="en-US" altLang="ko-KR" sz="4400" dirty="0"/>
              <a:t>)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4541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CC00AD97-5A9E-4379-9404-50CA18EDD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641" y="1532600"/>
            <a:ext cx="7597240" cy="4080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952B4A-2BDD-42D4-B8E8-9BA3260F084C}"/>
              </a:ext>
            </a:extLst>
          </p:cNvPr>
          <p:cNvSpPr txBox="1"/>
          <p:nvPr/>
        </p:nvSpPr>
        <p:spPr>
          <a:xfrm>
            <a:off x="605641" y="6335486"/>
            <a:ext cx="3835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출처</a:t>
            </a:r>
            <a:r>
              <a:rPr lang="en-US" altLang="ko-KR" sz="1600" dirty="0"/>
              <a:t>: </a:t>
            </a:r>
            <a:r>
              <a:rPr lang="ko-KR" altLang="en-US" sz="1600" dirty="0"/>
              <a:t>한경</a:t>
            </a:r>
            <a:r>
              <a:rPr lang="en-US" altLang="ko-KR" sz="1600" dirty="0"/>
              <a:t>ESG, </a:t>
            </a:r>
            <a:r>
              <a:rPr lang="ko-KR" altLang="en-US" sz="1600" dirty="0"/>
              <a:t>기후공시 첫걸음</a:t>
            </a:r>
            <a:r>
              <a:rPr lang="en-US" altLang="ko-KR" sz="1600" dirty="0"/>
              <a:t>, TCFD</a:t>
            </a:r>
            <a:endParaRPr lang="ko-KR" alt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20" y="192782"/>
            <a:ext cx="5201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서론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9646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20" y="192782"/>
            <a:ext cx="5201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서론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95B807C-9E61-4115-B31B-E0FDEF99B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395" y="1164809"/>
            <a:ext cx="5702073" cy="221046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C7D38E8-3A13-4C7A-99AA-CAC3FC56D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395" y="3599799"/>
            <a:ext cx="6307714" cy="248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358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20" y="192782"/>
            <a:ext cx="5201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서론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8B230DE-C8CE-44E8-B5E8-567AFD43C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937" y="1256556"/>
            <a:ext cx="4922775" cy="505703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8779D52-FE2E-4766-9625-F43FF567C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2450" y="1908647"/>
            <a:ext cx="3038475" cy="3752850"/>
          </a:xfrm>
          <a:prstGeom prst="rect">
            <a:avLst/>
          </a:prstGeom>
        </p:spPr>
      </p:pic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8A38BAC0-AD06-424E-98F0-6C378881C482}"/>
              </a:ext>
            </a:extLst>
          </p:cNvPr>
          <p:cNvSpPr/>
          <p:nvPr/>
        </p:nvSpPr>
        <p:spPr>
          <a:xfrm>
            <a:off x="6096000" y="3627912"/>
            <a:ext cx="358239" cy="718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901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20" y="192782"/>
            <a:ext cx="5201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서론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FF730E6-C3E3-44A0-9CAB-AE5A692D8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814" y="1093093"/>
            <a:ext cx="6238875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798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20" y="192782"/>
            <a:ext cx="5201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서론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DF68282-7126-4EBE-BD53-662A4C235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90" y="1045708"/>
            <a:ext cx="9401175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81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20" y="192782"/>
            <a:ext cx="5201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서론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4386DA9-5002-4A6D-BCB6-A4E958A6C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899" y="1282536"/>
            <a:ext cx="5043195" cy="495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72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20" y="192782"/>
            <a:ext cx="5201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서론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365462F-7C3B-44B3-9F0D-B63C45245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881" y="1113541"/>
            <a:ext cx="5400119" cy="518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3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20" y="192782"/>
            <a:ext cx="5201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체계적 준비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4FDF179-C307-4737-BB41-9F5D375F3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22" y="1257053"/>
            <a:ext cx="5232949" cy="302206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4821388-AE9C-4D7E-9282-E4033DE08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6518" y="1906608"/>
            <a:ext cx="3000375" cy="180975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089DED7-EA51-4D07-A24B-E744BD0DE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48" y="5452444"/>
            <a:ext cx="6115050" cy="1000125"/>
          </a:xfrm>
          <a:prstGeom prst="rect">
            <a:avLst/>
          </a:prstGeom>
        </p:spPr>
      </p:pic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630E4FAB-BBB7-4457-8F9E-13F4AA4DCCBD}"/>
              </a:ext>
            </a:extLst>
          </p:cNvPr>
          <p:cNvSpPr/>
          <p:nvPr/>
        </p:nvSpPr>
        <p:spPr>
          <a:xfrm>
            <a:off x="6504375" y="2710543"/>
            <a:ext cx="358239" cy="718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9683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20" y="192782"/>
            <a:ext cx="5201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체계적 준비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FF70F5E-2C5C-44C3-BC44-3062ECBB6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23" y="1014171"/>
            <a:ext cx="2231472" cy="236427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BD293A8-3BD9-4A24-AD4D-700BD577D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0288" y="1014171"/>
            <a:ext cx="2231472" cy="325363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F23D23A4-0345-45FF-978E-F568834DF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5522" y="985342"/>
            <a:ext cx="2268091" cy="3253630"/>
          </a:xfrm>
          <a:prstGeom prst="rect">
            <a:avLst/>
          </a:prstGeom>
        </p:spPr>
      </p:pic>
      <p:sp>
        <p:nvSpPr>
          <p:cNvPr id="14" name="화살표: 오른쪽 13">
            <a:extLst>
              <a:ext uri="{FF2B5EF4-FFF2-40B4-BE49-F238E27FC236}">
                <a16:creationId xmlns:a16="http://schemas.microsoft.com/office/drawing/2014/main" id="{A82C33E1-6714-4AD8-A963-ABF7B58F6D2A}"/>
              </a:ext>
            </a:extLst>
          </p:cNvPr>
          <p:cNvSpPr/>
          <p:nvPr/>
        </p:nvSpPr>
        <p:spPr>
          <a:xfrm>
            <a:off x="4787323" y="2347346"/>
            <a:ext cx="358239" cy="71845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id="{4514E671-06D4-4733-9710-6F133EFB53E5}"/>
              </a:ext>
            </a:extLst>
          </p:cNvPr>
          <p:cNvSpPr/>
          <p:nvPr/>
        </p:nvSpPr>
        <p:spPr>
          <a:xfrm>
            <a:off x="2301501" y="2347346"/>
            <a:ext cx="358239" cy="71845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1A51D78C-9E9B-44DB-B955-5BFBBCE8F3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6575" y="4267801"/>
            <a:ext cx="1894658" cy="2137723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247CE456-11EB-4951-B55D-AA66586D89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9192" y="4387104"/>
            <a:ext cx="1642196" cy="2401779"/>
          </a:xfrm>
          <a:prstGeom prst="rect">
            <a:avLst/>
          </a:prstGeom>
        </p:spPr>
      </p:pic>
      <p:sp>
        <p:nvSpPr>
          <p:cNvPr id="20" name="화살표: 오른쪽 19">
            <a:extLst>
              <a:ext uri="{FF2B5EF4-FFF2-40B4-BE49-F238E27FC236}">
                <a16:creationId xmlns:a16="http://schemas.microsoft.com/office/drawing/2014/main" id="{E4EEB876-1F06-4394-868E-413F1640420F}"/>
              </a:ext>
            </a:extLst>
          </p:cNvPr>
          <p:cNvSpPr/>
          <p:nvPr/>
        </p:nvSpPr>
        <p:spPr>
          <a:xfrm>
            <a:off x="7254493" y="2408155"/>
            <a:ext cx="358239" cy="71845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DA50D56D-FC27-45C7-A66B-23BD46F663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6131" y="1020807"/>
            <a:ext cx="2053982" cy="1624693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C366920D-2C2B-4CEC-B877-470994EEAF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0769" y="2718615"/>
            <a:ext cx="1995892" cy="342242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C108DAB5-107F-4467-9BEB-FF5D074D4C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62575" y="3247901"/>
            <a:ext cx="2000274" cy="248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94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20" y="192782"/>
            <a:ext cx="5201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시나리오 프로세스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D8512A2-26F7-4EC5-BFFF-A8F30D92E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127" y="1121461"/>
            <a:ext cx="4036930" cy="410535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BBAA979-2193-4427-B689-16E245115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6376" y="1421985"/>
            <a:ext cx="4544539" cy="4573953"/>
          </a:xfrm>
          <a:prstGeom prst="rect">
            <a:avLst/>
          </a:prstGeom>
        </p:spPr>
      </p:pic>
      <p:sp>
        <p:nvSpPr>
          <p:cNvPr id="21" name="화살표: 오른쪽 20">
            <a:extLst>
              <a:ext uri="{FF2B5EF4-FFF2-40B4-BE49-F238E27FC236}">
                <a16:creationId xmlns:a16="http://schemas.microsoft.com/office/drawing/2014/main" id="{51FD875F-4F31-4EB0-9BA9-D5D56F4AA3BB}"/>
              </a:ext>
            </a:extLst>
          </p:cNvPr>
          <p:cNvSpPr/>
          <p:nvPr/>
        </p:nvSpPr>
        <p:spPr>
          <a:xfrm>
            <a:off x="5172693" y="2888673"/>
            <a:ext cx="358239" cy="718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8412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20" y="192782"/>
            <a:ext cx="5201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시나리오 프로세스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A2903AF-ECCF-4ADF-B4F5-1CB8864B6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53" y="1206954"/>
            <a:ext cx="4733925" cy="379095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65C82A4-D009-4EF8-A2A7-D68F25145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198" y="1206954"/>
            <a:ext cx="470535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74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20" y="192782"/>
            <a:ext cx="5201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시나리오 프로세스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A0A5DE9-434C-41BA-9040-9EA5E9E92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37" y="1826890"/>
            <a:ext cx="4769427" cy="385344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865FAF5-55B5-4F15-BAED-979ADF765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1032" y="1826890"/>
            <a:ext cx="5638800" cy="32956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02082E-2676-47E1-B06A-C5F9629AACFB}"/>
              </a:ext>
            </a:extLst>
          </p:cNvPr>
          <p:cNvSpPr txBox="1"/>
          <p:nvPr/>
        </p:nvSpPr>
        <p:spPr>
          <a:xfrm>
            <a:off x="164770" y="1177666"/>
            <a:ext cx="11639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i="0" dirty="0">
                <a:solidFill>
                  <a:srgbClr val="242021"/>
                </a:solidFill>
                <a:effectLst/>
                <a:latin typeface="NotoSansCJKkr-Bold-Identity-H"/>
              </a:rPr>
              <a:t>전환 위험을 평가할 때</a:t>
            </a:r>
            <a:r>
              <a:rPr lang="en-US" altLang="ko-KR" sz="1800" b="1" i="0" dirty="0">
                <a:solidFill>
                  <a:srgbClr val="242021"/>
                </a:solidFill>
                <a:effectLst/>
                <a:latin typeface="NotoSansCJKkr-Bold-Identity-H"/>
              </a:rPr>
              <a:t>, </a:t>
            </a:r>
            <a:r>
              <a:rPr lang="ko-KR" altLang="en-US" sz="1800" b="1" i="0" dirty="0">
                <a:solidFill>
                  <a:srgbClr val="242021"/>
                </a:solidFill>
                <a:effectLst/>
                <a:latin typeface="NotoSansCJKkr-Bold-Identity-H"/>
              </a:rPr>
              <a:t>기업은 </a:t>
            </a:r>
            <a:r>
              <a:rPr lang="en-US" altLang="ko-KR" sz="1800" b="1" i="0" dirty="0">
                <a:solidFill>
                  <a:srgbClr val="242021"/>
                </a:solidFill>
                <a:effectLst/>
                <a:latin typeface="NotoSansCJKkr-Bold-Identity-H"/>
              </a:rPr>
              <a:t>TCFD</a:t>
            </a:r>
            <a:r>
              <a:rPr lang="ko-KR" altLang="en-US" sz="1800" b="1" i="0" dirty="0">
                <a:solidFill>
                  <a:srgbClr val="242021"/>
                </a:solidFill>
                <a:effectLst/>
                <a:latin typeface="NotoSansCJKkr-Bold-Identity-H"/>
              </a:rPr>
              <a:t>가 제안한 “</a:t>
            </a:r>
            <a:r>
              <a:rPr lang="en-US" altLang="ko-KR" sz="1800" b="1" i="0" dirty="0">
                <a:solidFill>
                  <a:srgbClr val="242021"/>
                </a:solidFill>
                <a:effectLst/>
                <a:latin typeface="NotoSansCJKkr-Bold-Identity-H"/>
              </a:rPr>
              <a:t>2°C</a:t>
            </a:r>
            <a:r>
              <a:rPr lang="ko-KR" altLang="en-US" sz="1800" b="1" i="0" dirty="0">
                <a:solidFill>
                  <a:srgbClr val="242021"/>
                </a:solidFill>
                <a:effectLst/>
                <a:latin typeface="NotoSansCJKkr-Bold-Identity-H"/>
              </a:rPr>
              <a:t>이하 </a:t>
            </a:r>
            <a:r>
              <a:rPr lang="ko-KR" altLang="en-US" sz="1800" b="1" i="0" dirty="0" err="1">
                <a:solidFill>
                  <a:srgbClr val="242021"/>
                </a:solidFill>
                <a:effectLst/>
                <a:latin typeface="NotoSansCJKkr-Bold-Identity-H"/>
              </a:rPr>
              <a:t>시나리오”에</a:t>
            </a:r>
            <a:r>
              <a:rPr lang="ko-KR" altLang="en-US" sz="1800" b="1" i="0" dirty="0">
                <a:solidFill>
                  <a:srgbClr val="242021"/>
                </a:solidFill>
                <a:effectLst/>
                <a:latin typeface="NotoSansCJKkr-Bold-Identity-H"/>
              </a:rPr>
              <a:t> 대해 </a:t>
            </a:r>
            <a:r>
              <a:rPr lang="en-US" altLang="ko-KR" sz="1800" b="1" i="0" dirty="0">
                <a:solidFill>
                  <a:srgbClr val="242021"/>
                </a:solidFill>
                <a:effectLst/>
                <a:latin typeface="NotoSansCJKkr-Bold-Identity-H"/>
              </a:rPr>
              <a:t>1.5°C </a:t>
            </a:r>
            <a:r>
              <a:rPr lang="ko-KR" altLang="en-US" sz="1800" b="1" i="0" dirty="0">
                <a:solidFill>
                  <a:srgbClr val="242021"/>
                </a:solidFill>
                <a:effectLst/>
                <a:latin typeface="NotoSansCJKkr-Bold-Identity-H"/>
              </a:rPr>
              <a:t>시나리오의 사용 </a:t>
            </a:r>
            <a:r>
              <a:rPr lang="ko-KR" altLang="en-US" sz="1800" b="1" i="0" dirty="0" err="1">
                <a:solidFill>
                  <a:srgbClr val="242021"/>
                </a:solidFill>
                <a:effectLst/>
                <a:latin typeface="NotoSansCJKkr-Bold-Identity-H"/>
              </a:rPr>
              <a:t>혹은개발을</a:t>
            </a:r>
            <a:r>
              <a:rPr lang="ko-KR" altLang="en-US" sz="1800" b="1" i="0" dirty="0">
                <a:solidFill>
                  <a:srgbClr val="242021"/>
                </a:solidFill>
                <a:effectLst/>
                <a:latin typeface="NotoSansCJKkr-Bold-Identity-H"/>
              </a:rPr>
              <a:t> 고려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9865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20" y="192782"/>
            <a:ext cx="5201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시나리오 프로세스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2EC11CD-0BFD-4229-B719-3C6AC1487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56" y="1131187"/>
            <a:ext cx="5791200" cy="269557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49AEC0D-27B6-4937-B645-83281EF47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834" y="1150441"/>
            <a:ext cx="4775939" cy="493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26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19" y="192782"/>
            <a:ext cx="6347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시나리오를 이용한 전략경영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94BE828-6934-416D-A727-1F67DD824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19" y="1137250"/>
            <a:ext cx="4599991" cy="529905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A6F3DD3-816A-4CC8-9C1A-F5D2EA31C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729" y="1566615"/>
            <a:ext cx="472440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12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19" y="192782"/>
            <a:ext cx="6347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시나리오를 이용한 전략경영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2DBC5EB-3F55-4F08-88B8-0310D4F61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37" y="1090365"/>
            <a:ext cx="2571750" cy="303847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59E491E-E020-4A5B-B4A4-FD2F261D6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563" y="1090365"/>
            <a:ext cx="2466975" cy="378142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F62B690-EFAC-4948-95E9-939B0B61B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563" y="4915827"/>
            <a:ext cx="2390775" cy="180022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4E20C6C-6167-41BC-A108-EC9606F3D3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9497" y="2385765"/>
            <a:ext cx="2438400" cy="174307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1950B914-5449-4257-A03C-6F67CE4F28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3812" y="911400"/>
            <a:ext cx="2552700" cy="1400175"/>
          </a:xfrm>
          <a:prstGeom prst="rect">
            <a:avLst/>
          </a:prstGeom>
        </p:spPr>
      </p:pic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AA84581F-8789-4F9E-8010-9FB4D9E6B2E9}"/>
              </a:ext>
            </a:extLst>
          </p:cNvPr>
          <p:cNvSpPr/>
          <p:nvPr/>
        </p:nvSpPr>
        <p:spPr>
          <a:xfrm>
            <a:off x="2737324" y="2981077"/>
            <a:ext cx="358239" cy="71845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352CA4E5-2C80-400D-9D81-04C95F1C1E8A}"/>
              </a:ext>
            </a:extLst>
          </p:cNvPr>
          <p:cNvSpPr/>
          <p:nvPr/>
        </p:nvSpPr>
        <p:spPr>
          <a:xfrm>
            <a:off x="8117897" y="2981076"/>
            <a:ext cx="358239" cy="71845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2317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19" y="192782"/>
            <a:ext cx="6347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공시</a:t>
            </a:r>
            <a:r>
              <a:rPr lang="en-US" altLang="ko-KR" sz="3200" b="1" dirty="0"/>
              <a:t>: </a:t>
            </a:r>
            <a:r>
              <a:rPr lang="ko-KR" altLang="en-US" sz="3200" b="1" dirty="0"/>
              <a:t>전략의 회복력 제시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991CA41-28AE-4836-9E56-787A57850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19" y="1028886"/>
            <a:ext cx="4538095" cy="496221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2A94AEA-C04E-4DF6-BD54-ED87D0327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254" y="1421985"/>
            <a:ext cx="4743450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673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19" y="192782"/>
            <a:ext cx="6347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공시</a:t>
            </a:r>
            <a:r>
              <a:rPr lang="en-US" altLang="ko-KR" sz="3200" b="1" dirty="0"/>
              <a:t>: </a:t>
            </a:r>
            <a:r>
              <a:rPr lang="ko-KR" altLang="en-US" sz="3200" b="1" dirty="0"/>
              <a:t>전략의 회복력 제시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3C22654-309B-4F69-8D29-D9F0EB7F9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38" y="1134093"/>
            <a:ext cx="3973257" cy="541660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BA77CC2-4741-4A6C-9BC5-03B37DC5B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5711" y="1134093"/>
            <a:ext cx="47244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3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19" y="192782"/>
            <a:ext cx="6347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공시</a:t>
            </a:r>
            <a:r>
              <a:rPr lang="en-US" altLang="ko-KR" sz="3200" b="1" dirty="0"/>
              <a:t>: </a:t>
            </a:r>
            <a:r>
              <a:rPr lang="ko-KR" altLang="en-US" sz="3200" b="1" dirty="0"/>
              <a:t>전략의 회복력 제시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598467E-E8B7-47A6-AE37-575D204D9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97" y="1089189"/>
            <a:ext cx="4883599" cy="499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570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19" y="192782"/>
            <a:ext cx="6347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결론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5B8F7-F519-4233-AE28-A4A7091540BE}"/>
              </a:ext>
            </a:extLst>
          </p:cNvPr>
          <p:cNvSpPr txBox="1"/>
          <p:nvPr/>
        </p:nvSpPr>
        <p:spPr>
          <a:xfrm>
            <a:off x="1448790" y="20722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13171F-4ED1-4CD8-A045-D5908E63CC2B}"/>
              </a:ext>
            </a:extLst>
          </p:cNvPr>
          <p:cNvSpPr txBox="1"/>
          <p:nvPr/>
        </p:nvSpPr>
        <p:spPr>
          <a:xfrm>
            <a:off x="255319" y="1005674"/>
            <a:ext cx="1023257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필요성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미래전망적 계획 도구의 채택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적응력 있는 전략적 태세 구축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공격적인 목표 설정의 중요성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기후변화 대응을 위해 지배구조</a:t>
            </a:r>
            <a:r>
              <a:rPr lang="en-US" altLang="ko-KR" dirty="0"/>
              <a:t>, </a:t>
            </a:r>
            <a:r>
              <a:rPr lang="ko-KR" altLang="en-US" dirty="0"/>
              <a:t>위험 관리</a:t>
            </a:r>
            <a:r>
              <a:rPr lang="en-US" altLang="ko-KR" dirty="0"/>
              <a:t>, </a:t>
            </a:r>
            <a:r>
              <a:rPr lang="ko-KR" altLang="en-US" dirty="0"/>
              <a:t>전략 프로세스의 통합 필요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시나리오 분석의 중요성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회복력이 높은 전략 개발에 효과적인 도구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주요 불확실성</a:t>
            </a:r>
            <a:r>
              <a:rPr lang="en-US" altLang="ko-KR" dirty="0"/>
              <a:t>, </a:t>
            </a:r>
            <a:r>
              <a:rPr lang="ko-KR" altLang="en-US" dirty="0"/>
              <a:t>동인</a:t>
            </a:r>
            <a:r>
              <a:rPr lang="en-US" altLang="ko-KR" dirty="0"/>
              <a:t>, </a:t>
            </a:r>
            <a:r>
              <a:rPr lang="ko-KR" altLang="en-US" dirty="0"/>
              <a:t>잠재적 결과 식별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기후변화 관련 위험 및 기회의 잠재적 영향에 대한 회복력 강화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경영진이 다양한 가능성을 검토하고 유연한 전략을 개발하는 데 도움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r>
              <a:rPr lang="ko-KR" altLang="en-US" dirty="0"/>
              <a:t>시나리오 분석의 효과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만일의 사태 대비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새로운 위험 및 기회에 대한 신속한 대응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유용한 정보 공시를 통한 경영진의 의사결정 지원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0264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257CC68-83E0-46AE-BAFA-E563120D25DB}"/>
              </a:ext>
            </a:extLst>
          </p:cNvPr>
          <p:cNvSpPr txBox="1"/>
          <p:nvPr/>
        </p:nvSpPr>
        <p:spPr>
          <a:xfrm>
            <a:off x="255319" y="192782"/>
            <a:ext cx="6347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/>
              <a:t>결론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A2B9A25-0BEA-4B6E-94FF-DCAA2EF6A753}"/>
              </a:ext>
            </a:extLst>
          </p:cNvPr>
          <p:cNvSpPr/>
          <p:nvPr/>
        </p:nvSpPr>
        <p:spPr>
          <a:xfrm>
            <a:off x="255320" y="777557"/>
            <a:ext cx="10551225" cy="5965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5B8F7-F519-4233-AE28-A4A7091540BE}"/>
              </a:ext>
            </a:extLst>
          </p:cNvPr>
          <p:cNvSpPr txBox="1"/>
          <p:nvPr/>
        </p:nvSpPr>
        <p:spPr>
          <a:xfrm>
            <a:off x="1448790" y="20722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13171F-4ED1-4CD8-A045-D5908E63CC2B}"/>
              </a:ext>
            </a:extLst>
          </p:cNvPr>
          <p:cNvSpPr txBox="1"/>
          <p:nvPr/>
        </p:nvSpPr>
        <p:spPr>
          <a:xfrm>
            <a:off x="255319" y="1201617"/>
            <a:ext cx="102325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시나리오 분석 가이드라인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시작을 위한 프레임워크 제공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시나리오 분석 수행 시 고려해야 할 요소 및 도전 과제 설명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각 기업의 상황에 맞춘 적용 필요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결론 및 </a:t>
            </a:r>
            <a:r>
              <a:rPr lang="en-US" altLang="ko-KR" dirty="0"/>
              <a:t>Q&amp;A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기후변화 대응 전략의 중요성 </a:t>
            </a:r>
            <a:r>
              <a:rPr lang="ko-KR" altLang="en-US" dirty="0" err="1"/>
              <a:t>재강조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회복력 있는 전략 개발을 위한 시나리오 분석의 핵심 역할</a:t>
            </a: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질의응답 시간</a:t>
            </a:r>
          </a:p>
        </p:txBody>
      </p:sp>
    </p:spTree>
    <p:extLst>
      <p:ext uri="{BB962C8B-B14F-4D97-AF65-F5344CB8AC3E}">
        <p14:creationId xmlns:p14="http://schemas.microsoft.com/office/powerpoint/2010/main" val="4264783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212</Words>
  <Application>Microsoft Office PowerPoint</Application>
  <PresentationFormat>와이드스크린</PresentationFormat>
  <Paragraphs>48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5" baseType="lpstr">
      <vt:lpstr>NotoSansCJKkr-Bold-Identity-H</vt:lpstr>
      <vt:lpstr>맑은 고딕</vt:lpstr>
      <vt:lpstr>Arial</vt:lpstr>
      <vt:lpstr>Office 테마</vt:lpstr>
      <vt:lpstr>TCFD 기후시나리오 분석 (4주차 강의안)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TCFD 기후시나리오 분석 (4주차 강의안)</dc:title>
  <dc:creator>OWNER</dc:creator>
  <cp:lastModifiedBy>OWNER</cp:lastModifiedBy>
  <cp:revision>3</cp:revision>
  <dcterms:created xsi:type="dcterms:W3CDTF">2024-08-27T07:33:46Z</dcterms:created>
  <dcterms:modified xsi:type="dcterms:W3CDTF">2024-08-27T07:53:29Z</dcterms:modified>
</cp:coreProperties>
</file>