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3" r:id="rId2"/>
    <p:sldId id="618" r:id="rId3"/>
    <p:sldId id="619" r:id="rId4"/>
    <p:sldId id="620" r:id="rId5"/>
    <p:sldId id="621" r:id="rId6"/>
    <p:sldId id="507" r:id="rId7"/>
    <p:sldId id="603" r:id="rId8"/>
    <p:sldId id="604" r:id="rId9"/>
    <p:sldId id="609" r:id="rId10"/>
    <p:sldId id="610" r:id="rId11"/>
    <p:sldId id="611" r:id="rId12"/>
    <p:sldId id="587" r:id="rId13"/>
    <p:sldId id="591" r:id="rId14"/>
    <p:sldId id="592" r:id="rId15"/>
    <p:sldId id="596" r:id="rId16"/>
    <p:sldId id="597" r:id="rId17"/>
    <p:sldId id="598" r:id="rId18"/>
    <p:sldId id="613" r:id="rId19"/>
    <p:sldId id="614" r:id="rId20"/>
    <p:sldId id="615" r:id="rId21"/>
    <p:sldId id="602" r:id="rId22"/>
    <p:sldId id="616" r:id="rId23"/>
    <p:sldId id="617" r:id="rId24"/>
    <p:sldId id="367" r:id="rId2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88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27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1047F9-5631-4D59-A68E-2F9A0A9C942E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EBF5F8-3F37-4D27-974C-B54F78160F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367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9CF49AC-BBCC-95DA-591E-5DA56F4E73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24516BB-1A92-C5D7-12F2-A4E5FAD5BC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F5F7B61-ED62-343A-E0B7-0D7C633CC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EE623-19C8-4681-A0F2-3EA1451942D8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BAC3A3-08FD-DAD8-6433-7FF37B483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88C5A42-835F-ABC7-F4D0-11EC4C48E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2733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F3A0ACF-8199-D4CE-5240-5A7B35C8A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8893A84-589B-3F59-18FB-562492D28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05BEB3A-20ED-3DB7-AABB-1AC45CF44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EE623-19C8-4681-A0F2-3EA1451942D8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0123E34-0841-230A-13D7-10C10A47C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D7079E6-8630-D2D3-6FB7-58366800D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4072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820BE01-D01A-BCCD-5BCD-176FC9DDA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352547-720D-1A54-E593-6A9D92890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6E7BCA-36F3-AA6B-62BF-7ED20C00A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EE623-19C8-4681-A0F2-3EA1451942D8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FCDEEFA-6C43-6AC3-B55B-5B602B38C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6FBD274-2C3A-FF65-E0ED-22BCF0DF9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0157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44E434-5295-0EE6-464E-14E2CD526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8A751A8-418F-FD3A-0B9C-F78AE0CE3A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4282307-6CC8-ED70-98CD-62FDE05201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3D306DF-4D64-CD7D-66D4-8F647F17F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EE623-19C8-4681-A0F2-3EA1451942D8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97446A7-EE52-C7B6-5D19-4D9C62D17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FEA0309-A0BB-C2B8-606F-FDF9B7900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5636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F5545A-0423-99D4-ED44-F060A0539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C4BFA1C-F489-D529-2FBB-FC4CF0836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9F1A719-B7B4-4740-E265-4654C6526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930BC4F-A64E-661A-5C0B-676071440C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7AC4ED5-40EE-03E1-AB51-F7DF382E70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3EFA9CA-80C1-BE47-7AB2-3A252BDA3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EE623-19C8-4681-A0F2-3EA1451942D8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018BE49-B823-E54F-3737-8E9330D32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3BE5400-4738-42D9-85DE-AF0E6B2E9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1765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835B4AF-E8D4-5CD0-30DB-9F87A7529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6A3E0B2-8CF4-A88F-AAC3-2D1CAF090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EE623-19C8-4681-A0F2-3EA1451942D8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13F865C-06BE-E9B5-356B-A9BFAD086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46B2F33-F09D-D450-9EA2-01C499F00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7850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A47335C-7F79-861C-1155-3DA359D31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EE623-19C8-4681-A0F2-3EA1451942D8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AAC54E6-BE6B-9C71-BCD2-89D755102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D361F81-DC60-EE35-3693-57FE67984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1141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E782255-3479-024F-25AD-9D03CC368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4FD40F5-99DA-1D69-73B9-C3D1ADE34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FFF72C1-3D45-8E56-D768-AC15A8BA05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4C265F1-1535-B35C-08A3-DBF2ED106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EE623-19C8-4681-A0F2-3EA1451942D8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4A52BA3-826D-AB68-D407-24EB7D176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A7C8C3D-E5FD-659B-F19A-F67678397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3077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46173FE-58C6-1893-6EB0-3E692CFBF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F1BB6A2-3353-A0FC-143F-C7B8E319ED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85FA6B0-4C69-B313-37D4-9707EE2D45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4E0A117-1CF1-42E4-D2AE-E15FC82A1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EE623-19C8-4681-A0F2-3EA1451942D8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3362CA0-2B4E-5418-2BD5-2171C94B5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A70E171-7BF0-882F-B5C7-1FDC07B0C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635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D617E4A-1EF6-05C5-C28A-BB37C3CDB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B81EA64-EF5B-6E17-2A9E-7A177411CD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4E411C-E32B-DB9B-3B60-28CF99707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EE623-19C8-4681-A0F2-3EA1451942D8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86F7773-CF8E-4A00-798B-4907D833B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5807FF1-3A7D-50B1-6EBB-1F76FAE2B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1345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3491FD1-2513-98DE-693A-ACEE7BE6EB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17533C1-8511-3585-D690-63B50285D6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706FC76-5870-6765-6E29-66EAC5E0B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EE623-19C8-4681-A0F2-3EA1451942D8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CC9CD6C-7FF0-834F-EEB4-A8718892D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C91D931-BD86-835F-BE2A-13F142448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5032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01F6D1F5-5078-8D40-5FAD-25F056336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A7435B7-8BB9-23C9-4AE3-A92141C60D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9B1DA3A-6492-1E44-B663-61AA606D55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EE623-19C8-4681-A0F2-3EA1451942D8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A2740DE-E58A-E64C-BD6C-FB5BF96BF5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116CD20-2B83-D9C5-2946-6E1C79EB69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4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E6D03A0C-BC9C-49E6-B19E-21C23DAE431F}"/>
              </a:ext>
            </a:extLst>
          </p:cNvPr>
          <p:cNvCxnSpPr/>
          <p:nvPr/>
        </p:nvCxnSpPr>
        <p:spPr>
          <a:xfrm>
            <a:off x="-86986" y="4173736"/>
            <a:ext cx="12192000" cy="0"/>
          </a:xfrm>
          <a:prstGeom prst="line">
            <a:avLst/>
          </a:prstGeom>
          <a:ln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자유형: 도형 2">
            <a:extLst>
              <a:ext uri="{FF2B5EF4-FFF2-40B4-BE49-F238E27FC236}">
                <a16:creationId xmlns:a16="http://schemas.microsoft.com/office/drawing/2014/main" id="{05830C5A-6CD3-3EA9-6692-13345A774FCC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07124387-6749-4758-24FD-A07D45A86760}"/>
              </a:ext>
            </a:extLst>
          </p:cNvPr>
          <p:cNvGrpSpPr/>
          <p:nvPr/>
        </p:nvGrpSpPr>
        <p:grpSpPr>
          <a:xfrm>
            <a:off x="0" y="0"/>
            <a:ext cx="12202136" cy="6165851"/>
            <a:chOff x="-10135" y="-19"/>
            <a:chExt cx="12202136" cy="6165851"/>
          </a:xfrm>
          <a:solidFill>
            <a:schemeClr val="accent1">
              <a:lumMod val="50000"/>
            </a:schemeClr>
          </a:solidFill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2D160EAD-4DA7-9D1A-94D6-20435DB3505F}"/>
                </a:ext>
              </a:extLst>
            </p:cNvPr>
            <p:cNvSpPr/>
            <p:nvPr/>
          </p:nvSpPr>
          <p:spPr>
            <a:xfrm>
              <a:off x="-10135" y="-19"/>
              <a:ext cx="12192000" cy="6165851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Noto Sans" panose="020B0502040504020204" pitchFamily="34" charset="0"/>
                <a:ea typeface="Noto Sans CJK KR Regular" panose="020B0500000000000000" pitchFamily="34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851BC3C8-247A-6EF1-4644-A9710FCFE213}"/>
                </a:ext>
              </a:extLst>
            </p:cNvPr>
            <p:cNvCxnSpPr/>
            <p:nvPr/>
          </p:nvCxnSpPr>
          <p:spPr>
            <a:xfrm>
              <a:off x="1" y="3357508"/>
              <a:ext cx="12192000" cy="0"/>
            </a:xfrm>
            <a:prstGeom prst="line">
              <a:avLst/>
            </a:prstGeom>
            <a:grpFill/>
            <a:ln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4C30638-E324-AFA2-193F-713117863520}"/>
              </a:ext>
            </a:extLst>
          </p:cNvPr>
          <p:cNvSpPr txBox="1"/>
          <p:nvPr/>
        </p:nvSpPr>
        <p:spPr>
          <a:xfrm>
            <a:off x="565899" y="2143455"/>
            <a:ext cx="4028347" cy="584775"/>
          </a:xfrm>
          <a:prstGeom prst="rect">
            <a:avLst/>
          </a:prstGeom>
          <a:noFill/>
        </p:spPr>
        <p:txBody>
          <a:bodyPr wrap="none" lIns="0" rIns="0" rtlCol="0" anchor="ctr" anchorCtr="0">
            <a:spAutoFit/>
          </a:bodyPr>
          <a:lstStyle/>
          <a:p>
            <a:r>
              <a:rPr lang="en-US" altLang="ko-KR" sz="32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KR Bold" panose="020B0800000000000000" pitchFamily="50" charset="-127"/>
                <a:ea typeface="Noto Sans KR Bold" panose="020B0800000000000000" pitchFamily="50" charset="-127"/>
              </a:rPr>
              <a:t>ISSB </a:t>
            </a:r>
            <a:r>
              <a:rPr lang="ko-KR" altLang="en-US" sz="32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KR Bold" panose="020B0800000000000000" pitchFamily="50" charset="-127"/>
                <a:ea typeface="Noto Sans KR Bold" panose="020B0800000000000000" pitchFamily="50" charset="-127"/>
              </a:rPr>
              <a:t>동향 </a:t>
            </a:r>
            <a:r>
              <a:rPr lang="en-US" altLang="ko-KR" sz="32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KR Bold" panose="020B0800000000000000" pitchFamily="50" charset="-127"/>
                <a:ea typeface="Noto Sans KR Bold" panose="020B0800000000000000" pitchFamily="50" charset="-127"/>
              </a:rPr>
              <a:t>(6</a:t>
            </a:r>
            <a:r>
              <a:rPr lang="ko-KR" altLang="en-US" sz="32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KR Bold" panose="020B0800000000000000" pitchFamily="50" charset="-127"/>
                <a:ea typeface="Noto Sans KR Bold" panose="020B0800000000000000" pitchFamily="50" charset="-127"/>
              </a:rPr>
              <a:t>주차 강의</a:t>
            </a:r>
            <a:r>
              <a:rPr lang="en-US" altLang="ko-KR" sz="3200" b="1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KR Bold" panose="020B0800000000000000" pitchFamily="50" charset="-127"/>
                <a:ea typeface="Noto Sans KR Bold" panose="020B0800000000000000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6878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5175821" cy="721519"/>
            <a:chOff x="404018" y="230978"/>
            <a:chExt cx="5175821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46201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ISSB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및 국내 정책당국 동향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2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CE1D574B-50D2-A51C-5B95-38A9B7893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233" y="1216413"/>
            <a:ext cx="9801225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627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5175821" cy="721519"/>
            <a:chOff x="404018" y="230978"/>
            <a:chExt cx="5175821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46201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ISSB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및 국내 정책당국 동향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02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3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3E406CF-656D-F429-EBA9-B3AE579EB2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09" y="1140210"/>
            <a:ext cx="959167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015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5175821" cy="721519"/>
            <a:chOff x="404018" y="230978"/>
            <a:chExt cx="5175821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46201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ISSB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및 국내 정책당국 동향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02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4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DD80C173-5DDB-00E7-64A1-E6B8A5F3C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128" y="1189372"/>
            <a:ext cx="8453438" cy="5025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010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5175821" cy="721519"/>
            <a:chOff x="404018" y="230978"/>
            <a:chExt cx="5175821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46201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ISSB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및 국내 정책당국 동향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02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5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A4E1178-2CCE-14C5-1D5B-C9D8D1CBB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128" y="1183476"/>
            <a:ext cx="9896475" cy="319087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912D5057-E25A-08C3-7880-9D2DB8FE28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556" y="4416461"/>
            <a:ext cx="9972675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887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5175821" cy="721519"/>
            <a:chOff x="404018" y="230978"/>
            <a:chExt cx="5175821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46201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ISSB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및 국내 정책당국 동향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506782" y="1116666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금융위원회 지속가능성 공시 의무화 추진</a:t>
            </a:r>
            <a:endParaRPr lang="en-US" altLang="ko-KR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D74E61-051F-EC50-D277-5B4A2AC37DE5}"/>
              </a:ext>
            </a:extLst>
          </p:cNvPr>
          <p:cNvSpPr txBox="1"/>
          <p:nvPr/>
        </p:nvSpPr>
        <p:spPr>
          <a:xfrm>
            <a:off x="506782" y="1752303"/>
            <a:ext cx="1050234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금융위원회는 2021년 1월 기업의 ESG 정보공개와 책임투자 확대추세에 발맞추어 제도적 기반을 선제적으로 마련하는 정책방안을 발표</a:t>
            </a: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ESG 공시확대, 책임투자 활성화 그리고 의결권자문사 관리 및 관리감독 강화</a:t>
            </a: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ko-KR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환경(</a:t>
            </a:r>
            <a:r>
              <a:rPr lang="ko-KR" altLang="en-US" dirty="0" err="1"/>
              <a:t>E</a:t>
            </a:r>
            <a:r>
              <a:rPr lang="ko-KR" altLang="en-US" dirty="0"/>
              <a:t>)과 사회(</a:t>
            </a:r>
            <a:r>
              <a:rPr lang="ko-KR" altLang="en-US" dirty="0" err="1"/>
              <a:t>S</a:t>
            </a:r>
            <a:r>
              <a:rPr lang="ko-KR" altLang="en-US" dirty="0"/>
              <a:t>)가 포함된 ‘</a:t>
            </a:r>
            <a:r>
              <a:rPr lang="ko-KR" altLang="en-US" dirty="0" err="1"/>
              <a:t>지속가능경영보고서’의</a:t>
            </a:r>
            <a:r>
              <a:rPr lang="ko-KR" altLang="en-US" dirty="0"/>
              <a:t> 거래소 자율공시를 활성화하고, 이를 단계적으로 의무화할 계획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ko-KR" altLang="en-US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ko-KR" altLang="en-US" dirty="0"/>
              <a:t>1단계: 2025년까지 ESG </a:t>
            </a:r>
            <a:r>
              <a:rPr lang="ko-KR" altLang="en-US" dirty="0" err="1"/>
              <a:t>가이던스를</a:t>
            </a:r>
            <a:r>
              <a:rPr lang="ko-KR" altLang="en-US" dirty="0"/>
              <a:t> 제시하고 기업의 자율공시를 활성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ko-KR" altLang="en-US" dirty="0"/>
              <a:t>2단계: 2030년까지 일정규모 이상 기업에게는 ESG 보고를 의무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ko-KR" altLang="en-US" dirty="0"/>
              <a:t>3단계: 2030년 이후에는 전체 코스피 상장기업이 </a:t>
            </a:r>
            <a:r>
              <a:rPr lang="ko-KR" altLang="en-US" b="1" dirty="0">
                <a:solidFill>
                  <a:srgbClr val="FF0000"/>
                </a:solidFill>
              </a:rPr>
              <a:t>의무공시하는 방식으로 추진</a:t>
            </a:r>
            <a:endParaRPr lang="en-US" altLang="ko-KR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특히, 기업지배구조보고서(</a:t>
            </a:r>
            <a:r>
              <a:rPr lang="ko-KR" altLang="en-US" dirty="0" err="1"/>
              <a:t>G</a:t>
            </a:r>
            <a:r>
              <a:rPr lang="ko-KR" altLang="en-US" dirty="0"/>
              <a:t>)는 2019년부터 자산 2조 원 이상 코스피 상장사의 거래소 공시를 의무화하고 있으며, </a:t>
            </a:r>
            <a:r>
              <a:rPr lang="ko-KR" altLang="en-US" b="1" dirty="0">
                <a:solidFill>
                  <a:srgbClr val="FF0000"/>
                </a:solidFill>
              </a:rPr>
              <a:t>2026년 이후부터 전 코스피 상장사로 확대할 계획 </a:t>
            </a:r>
            <a:r>
              <a:rPr lang="en-US" altLang="ko-KR" b="1" dirty="0">
                <a:solidFill>
                  <a:srgbClr val="FF0000"/>
                </a:solidFill>
              </a:rPr>
              <a:t>(</a:t>
            </a:r>
            <a:r>
              <a:rPr lang="ko-KR" altLang="en-US" b="1" dirty="0">
                <a:solidFill>
                  <a:srgbClr val="FF0000"/>
                </a:solidFill>
              </a:rPr>
              <a:t>김소영 </a:t>
            </a:r>
            <a:r>
              <a:rPr lang="ko-KR" altLang="en-US" b="1" dirty="0" err="1">
                <a:solidFill>
                  <a:srgbClr val="FF0000"/>
                </a:solidFill>
              </a:rPr>
              <a:t>금융위</a:t>
            </a:r>
            <a:r>
              <a:rPr lang="ko-KR" altLang="en-US" b="1" dirty="0">
                <a:solidFill>
                  <a:srgbClr val="FF0000"/>
                </a:solidFill>
              </a:rPr>
              <a:t> 부위원장</a:t>
            </a:r>
            <a:r>
              <a:rPr lang="en-US" altLang="ko-KR" b="1" dirty="0">
                <a:solidFill>
                  <a:srgbClr val="FF0000"/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b="1" dirty="0">
                <a:solidFill>
                  <a:srgbClr val="FF0000"/>
                </a:solidFill>
              </a:rPr>
              <a:t>로드맵은 </a:t>
            </a:r>
            <a:r>
              <a:rPr lang="en-US" altLang="ko-KR" b="1" dirty="0">
                <a:solidFill>
                  <a:srgbClr val="FF0000"/>
                </a:solidFill>
              </a:rPr>
              <a:t>2024</a:t>
            </a:r>
            <a:r>
              <a:rPr lang="ko-KR" altLang="en-US" b="1" dirty="0">
                <a:solidFill>
                  <a:srgbClr val="FF0000"/>
                </a:solidFill>
              </a:rPr>
              <a:t>년 총선 이후 발표 예정</a:t>
            </a:r>
          </a:p>
        </p:txBody>
      </p:sp>
      <p:sp>
        <p:nvSpPr>
          <p:cNvPr id="3" name="슬라이드 번호 개체 틀 3">
            <a:extLst>
              <a:ext uri="{FF2B5EF4-FFF2-40B4-BE49-F238E27FC236}">
                <a16:creationId xmlns:a16="http://schemas.microsoft.com/office/drawing/2014/main" id="{4D870D82-3023-F9AA-73D1-36EF72043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86371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5175821" cy="721519"/>
            <a:chOff x="404018" y="230978"/>
            <a:chExt cx="5175821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46201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ISSB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및 국내 정책당국 동향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7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07975" y="1077236"/>
            <a:ext cx="3339376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25120" indent="-325120" algn="just" fontAlgn="base">
              <a:lnSpc>
                <a:spcPct val="180000"/>
              </a:lnSpc>
            </a:pPr>
            <a:r>
              <a:rPr lang="ko-KR" altLang="en-US" kern="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회계기준원의 예비적 검토의견</a:t>
            </a:r>
            <a:endParaRPr lang="ko-KR" altLang="en-US" sz="105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436700" y="1869109"/>
            <a:ext cx="10004039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27000" algn="just" fontAlgn="base">
              <a:lnSpc>
                <a:spcPct val="160000"/>
              </a:lnSpc>
              <a:tabLst>
                <a:tab pos="254000" algn="l"/>
              </a:tabLst>
            </a:pPr>
            <a:r>
              <a:rPr lang="en-US" altLang="ko-KR" kern="0" spc="50" dirty="0">
                <a:solidFill>
                  <a:srgbClr val="000000"/>
                </a:solidFill>
                <a:latin typeface="HCI Poppy"/>
                <a:ea typeface="휴먼명조"/>
              </a:rPr>
              <a:t>ISSB</a:t>
            </a:r>
            <a:r>
              <a:rPr lang="ko-KR" altLang="en-US" kern="0" spc="50" dirty="0">
                <a:solidFill>
                  <a:srgbClr val="000000"/>
                </a:solidFill>
                <a:latin typeface="휴먼명조"/>
                <a:ea typeface="휴먼명조"/>
              </a:rPr>
              <a:t>는 정보요청서의 </a:t>
            </a:r>
            <a:r>
              <a:rPr lang="ko-KR" altLang="en-US" b="1" kern="0" spc="50" dirty="0">
                <a:solidFill>
                  <a:srgbClr val="000000"/>
                </a:solidFill>
                <a:latin typeface="휴먼명조"/>
                <a:ea typeface="휴먼명조"/>
              </a:rPr>
              <a:t>모든 의견조회 사항에 대한 이해관계자들의 </a:t>
            </a:r>
            <a:r>
              <a:rPr lang="ko-KR" altLang="en-US" b="1" kern="0" spc="20" dirty="0">
                <a:solidFill>
                  <a:srgbClr val="000000"/>
                </a:solidFill>
                <a:latin typeface="휴먼명조"/>
                <a:ea typeface="휴먼명조"/>
              </a:rPr>
              <a:t>답변을 요구하지 않습니다</a:t>
            </a:r>
            <a:r>
              <a:rPr lang="en-US" altLang="ko-KR" kern="0" spc="20" dirty="0">
                <a:solidFill>
                  <a:srgbClr val="000000"/>
                </a:solidFill>
                <a:latin typeface="HCI Poppy"/>
                <a:ea typeface="휴먼명조"/>
              </a:rPr>
              <a:t>. </a:t>
            </a:r>
            <a:r>
              <a:rPr lang="ko-KR" altLang="en-US" kern="0" spc="20" dirty="0">
                <a:solidFill>
                  <a:srgbClr val="000000"/>
                </a:solidFill>
                <a:latin typeface="휴먼명조"/>
                <a:ea typeface="휴먼명조"/>
              </a:rPr>
              <a:t>일부 사항에 대한 의견 제출이 가능하며</a:t>
            </a:r>
            <a:r>
              <a:rPr lang="en-US" altLang="ko-KR" kern="0" spc="20" dirty="0">
                <a:solidFill>
                  <a:srgbClr val="000000"/>
                </a:solidFill>
                <a:latin typeface="HCI Poppy"/>
                <a:ea typeface="휴먼명조"/>
              </a:rPr>
              <a:t>, </a:t>
            </a:r>
            <a:r>
              <a:rPr lang="ko-KR" altLang="en-US" kern="0" spc="50" dirty="0">
                <a:solidFill>
                  <a:srgbClr val="000000"/>
                </a:solidFill>
                <a:latin typeface="휴먼명조"/>
                <a:ea typeface="휴먼명조"/>
              </a:rPr>
              <a:t>우선순위에 대한 의견을 제출하시는 때에도 최우선 사안에 대해서만 답변할 수 있습니다</a:t>
            </a:r>
            <a:r>
              <a:rPr lang="en-US" altLang="ko-KR" kern="0" spc="50" dirty="0">
                <a:solidFill>
                  <a:srgbClr val="000000"/>
                </a:solidFill>
                <a:latin typeface="HCI Poppy"/>
                <a:ea typeface="휴먼명조"/>
              </a:rPr>
              <a:t>. </a:t>
            </a:r>
            <a:r>
              <a:rPr lang="ko-KR" altLang="en-US" kern="0" spc="50" dirty="0">
                <a:solidFill>
                  <a:srgbClr val="000000"/>
                </a:solidFill>
                <a:latin typeface="휴먼명조"/>
                <a:ea typeface="휴먼명조"/>
              </a:rPr>
              <a:t>의견조회 사항에서 요청되지 않은 사안에 대한 별도의 의견을 제출할 수도 있습니다</a:t>
            </a:r>
            <a:r>
              <a:rPr lang="en-US" altLang="ko-KR" kern="0" spc="50" dirty="0">
                <a:solidFill>
                  <a:srgbClr val="000000"/>
                </a:solidFill>
                <a:latin typeface="HCI Poppy"/>
                <a:ea typeface="휴먼명조"/>
              </a:rPr>
              <a:t>.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indent="127000" algn="just" fontAlgn="base">
              <a:lnSpc>
                <a:spcPct val="160000"/>
              </a:lnSpc>
              <a:tabLst>
                <a:tab pos="254000" algn="l"/>
              </a:tabLst>
            </a:pPr>
            <a:r>
              <a:rPr lang="ko-KR" altLang="en-US" kern="0" dirty="0" err="1">
                <a:solidFill>
                  <a:srgbClr val="000000"/>
                </a:solidFill>
                <a:latin typeface="휴먼명조"/>
                <a:ea typeface="휴먼명조"/>
              </a:rPr>
              <a:t>기준원은</a:t>
            </a:r>
            <a:r>
              <a:rPr lang="ko-KR" altLang="en-US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ko-KR" altLang="en-US" b="1" kern="0" dirty="0">
                <a:solidFill>
                  <a:srgbClr val="000000"/>
                </a:solidFill>
                <a:latin typeface="휴먼명조"/>
                <a:ea typeface="휴먼명조"/>
              </a:rPr>
              <a:t>일부 의견조회 사항에 대한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휴먼명조"/>
              </a:rPr>
              <a:t> </a:t>
            </a:r>
            <a:r>
              <a:rPr lang="ko-KR" altLang="en-US" b="1" u="sng" kern="0" baseline="300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➊</a:t>
            </a:r>
            <a:r>
              <a:rPr lang="ko-KR" altLang="en-US" b="1" u="sng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핵심</a:t>
            </a:r>
            <a:r>
              <a:rPr lang="ko-KR" altLang="en-US" b="1" u="sng" kern="0" baseline="300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함초롬바탕" panose="02030604000101010101" pitchFamily="18" charset="-127"/>
                <a:ea typeface="휴먼명조"/>
              </a:rPr>
              <a:t> </a:t>
            </a:r>
            <a:r>
              <a:rPr lang="ko-KR" altLang="en-US" b="1" u="sng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의견</a:t>
            </a:r>
            <a:r>
              <a:rPr lang="ko-KR" altLang="en-US" kern="0" dirty="0">
                <a:solidFill>
                  <a:srgbClr val="000000"/>
                </a:solidFill>
                <a:latin typeface="휴먼명조"/>
                <a:ea typeface="휴먼명조"/>
              </a:rPr>
              <a:t>을 구성하여 </a:t>
            </a:r>
            <a:r>
              <a:rPr lang="en-US" altLang="ko-KR" kern="0" dirty="0">
                <a:solidFill>
                  <a:srgbClr val="000000"/>
                </a:solidFill>
                <a:latin typeface="HCI Poppy"/>
                <a:ea typeface="휴먼명조"/>
              </a:rPr>
              <a:t>ISSB </a:t>
            </a:r>
            <a:r>
              <a:rPr lang="ko-KR" altLang="en-US" kern="0" dirty="0">
                <a:solidFill>
                  <a:srgbClr val="000000"/>
                </a:solidFill>
                <a:latin typeface="휴먼명조"/>
                <a:ea typeface="휴먼명조"/>
              </a:rPr>
              <a:t>측에 제출할 예정입니다</a:t>
            </a:r>
            <a:r>
              <a:rPr lang="en-US" altLang="ko-KR" kern="0" dirty="0">
                <a:solidFill>
                  <a:srgbClr val="000000"/>
                </a:solidFill>
                <a:latin typeface="HCI Poppy"/>
                <a:ea typeface="휴먼명조"/>
              </a:rPr>
              <a:t>. </a:t>
            </a:r>
            <a:r>
              <a:rPr lang="ko-KR" altLang="en-US" kern="0" spc="-60" dirty="0">
                <a:solidFill>
                  <a:srgbClr val="000000"/>
                </a:solidFill>
                <a:latin typeface="휴먼명조"/>
                <a:ea typeface="휴먼명조"/>
              </a:rPr>
              <a:t>다만</a:t>
            </a:r>
            <a:r>
              <a:rPr lang="en-US" altLang="ko-KR" kern="0" spc="-60" dirty="0">
                <a:solidFill>
                  <a:srgbClr val="000000"/>
                </a:solidFill>
                <a:latin typeface="HCI Poppy"/>
                <a:ea typeface="휴먼명조"/>
              </a:rPr>
              <a:t>, </a:t>
            </a:r>
            <a:r>
              <a:rPr lang="ko-KR" altLang="en-US" kern="0" spc="-60" dirty="0">
                <a:solidFill>
                  <a:srgbClr val="000000"/>
                </a:solidFill>
                <a:latin typeface="휴먼명조"/>
                <a:ea typeface="휴먼명조"/>
              </a:rPr>
              <a:t>본 예비적 검토의견에서는 의견조회 사항에 </a:t>
            </a:r>
            <a:r>
              <a:rPr lang="ko-KR" altLang="en-US" kern="0" spc="-40" dirty="0">
                <a:solidFill>
                  <a:srgbClr val="000000"/>
                </a:solidFill>
                <a:latin typeface="휴먼명조"/>
                <a:ea typeface="휴먼명조"/>
              </a:rPr>
              <a:t>대한 이해를 높이고 국내 의견 형성 및 제안을 독려할 목적으로 </a:t>
            </a:r>
            <a:r>
              <a:rPr lang="en-US" altLang="ko-KR" b="1" kern="0" spc="-40" dirty="0">
                <a:solidFill>
                  <a:srgbClr val="000000"/>
                </a:solidFill>
                <a:latin typeface="HCI Poppy"/>
                <a:ea typeface="휴먼명조"/>
              </a:rPr>
              <a:t>RFI</a:t>
            </a:r>
            <a:r>
              <a:rPr lang="ko-KR" altLang="en-US" b="1" kern="0" spc="-40" dirty="0">
                <a:solidFill>
                  <a:srgbClr val="000000"/>
                </a:solidFill>
                <a:latin typeface="휴먼명조"/>
                <a:ea typeface="휴먼명조"/>
              </a:rPr>
              <a:t>에서 요청한 모든 의견조회 사항에 </a:t>
            </a:r>
            <a:r>
              <a:rPr lang="ko-KR" altLang="en-US" b="1" kern="0" spc="-70" dirty="0">
                <a:solidFill>
                  <a:srgbClr val="000000"/>
                </a:solidFill>
                <a:latin typeface="휴먼명조"/>
                <a:ea typeface="휴먼명조"/>
              </a:rPr>
              <a:t>대해 </a:t>
            </a:r>
            <a:r>
              <a:rPr lang="ko-KR" altLang="en-US" b="1" u="sng" kern="0" spc="-70" baseline="300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➋</a:t>
            </a:r>
            <a:r>
              <a:rPr lang="ko-KR" altLang="en-US" b="1" u="sng" kern="0" spc="-7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상세 의견</a:t>
            </a:r>
            <a:r>
              <a:rPr lang="ko-KR" altLang="en-US" kern="0" spc="-70" dirty="0">
                <a:solidFill>
                  <a:srgbClr val="000000"/>
                </a:solidFill>
                <a:latin typeface="휴먼명조"/>
                <a:ea typeface="휴먼명조"/>
              </a:rPr>
              <a:t>을 </a:t>
            </a:r>
            <a:r>
              <a:rPr lang="ko-KR" altLang="en-US" b="1" kern="0" spc="-70" dirty="0">
                <a:solidFill>
                  <a:srgbClr val="000000"/>
                </a:solidFill>
                <a:latin typeface="휴먼명조"/>
                <a:ea typeface="휴먼명조"/>
              </a:rPr>
              <a:t>제시</a:t>
            </a:r>
            <a:r>
              <a:rPr lang="ko-KR" altLang="en-US" kern="0" spc="-70" dirty="0">
                <a:solidFill>
                  <a:srgbClr val="000000"/>
                </a:solidFill>
                <a:latin typeface="휴먼명조"/>
                <a:ea typeface="휴먼명조"/>
              </a:rPr>
              <a:t>합니다</a:t>
            </a:r>
            <a:r>
              <a:rPr lang="en-US" altLang="ko-KR" kern="0" spc="-70" dirty="0">
                <a:solidFill>
                  <a:srgbClr val="000000"/>
                </a:solidFill>
                <a:latin typeface="HCI Poppy"/>
                <a:ea typeface="휴먼명조"/>
              </a:rPr>
              <a:t>.</a:t>
            </a:r>
            <a:endParaRPr lang="ko-KR" altLang="en-US" sz="11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3C33E69-9A8C-7E11-1EFF-85D4E14EDA88}"/>
              </a:ext>
            </a:extLst>
          </p:cNvPr>
          <p:cNvSpPr/>
          <p:nvPr/>
        </p:nvSpPr>
        <p:spPr>
          <a:xfrm>
            <a:off x="436700" y="1792906"/>
            <a:ext cx="10920910" cy="334435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2992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5175821" cy="721519"/>
            <a:chOff x="404018" y="230978"/>
            <a:chExt cx="5175821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46201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ISSB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및 국내 정책당국 동향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8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86127" y="1216413"/>
            <a:ext cx="9887661" cy="5318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1790" indent="-351790" algn="just" fontAlgn="base">
              <a:lnSpc>
                <a:spcPct val="160000"/>
              </a:lnSpc>
              <a:tabLst>
                <a:tab pos="254000" algn="l"/>
              </a:tabLst>
            </a:pPr>
            <a:r>
              <a:rPr lang="en-US" altLang="ko-KR" kern="0" spc="-4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kern="0" spc="-4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핵심 의견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66700" indent="-266700" algn="just" fontAlgn="base">
              <a:lnSpc>
                <a:spcPct val="160000"/>
              </a:lnSpc>
              <a:tabLst>
                <a:tab pos="254000" algn="l"/>
              </a:tabLst>
            </a:pPr>
            <a:r>
              <a:rPr lang="ko-KR" altLang="en-US" kern="0" spc="-2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en-US" altLang="ko-KR" kern="0" spc="-70" dirty="0">
                <a:solidFill>
                  <a:srgbClr val="000000"/>
                </a:solidFill>
                <a:latin typeface="HY울릉도M"/>
                <a:ea typeface="HY울릉도M"/>
              </a:rPr>
              <a:t>(</a:t>
            </a:r>
            <a:r>
              <a:rPr lang="ko-KR" altLang="en-US" kern="0" spc="-70" dirty="0">
                <a:solidFill>
                  <a:srgbClr val="000000"/>
                </a:solidFill>
                <a:latin typeface="HY울릉도M"/>
                <a:ea typeface="HY울릉도M"/>
              </a:rPr>
              <a:t>주요 내용</a:t>
            </a:r>
            <a:r>
              <a:rPr lang="en-US" altLang="ko-KR" kern="0" spc="-70" dirty="0">
                <a:solidFill>
                  <a:srgbClr val="000000"/>
                </a:solidFill>
                <a:latin typeface="HY울릉도M"/>
                <a:ea typeface="HY울릉도M"/>
              </a:rPr>
              <a:t>) </a:t>
            </a:r>
            <a:r>
              <a:rPr lang="ko-KR" altLang="en-US" kern="0" spc="-50" dirty="0" err="1">
                <a:solidFill>
                  <a:srgbClr val="000000"/>
                </a:solidFill>
                <a:latin typeface="휴먼명조"/>
                <a:ea typeface="휴먼명조"/>
              </a:rPr>
              <a:t>기준원은</a:t>
            </a:r>
            <a:r>
              <a:rPr lang="ko-KR" altLang="en-US" kern="0" spc="-5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en-US" altLang="ko-KR" kern="0" spc="-50" dirty="0">
                <a:solidFill>
                  <a:srgbClr val="000000"/>
                </a:solidFill>
                <a:latin typeface="HCI Poppy"/>
                <a:ea typeface="휴먼명조"/>
              </a:rPr>
              <a:t>8</a:t>
            </a:r>
            <a:r>
              <a:rPr lang="ko-KR" altLang="en-US" kern="0" spc="-50" dirty="0">
                <a:solidFill>
                  <a:srgbClr val="000000"/>
                </a:solidFill>
                <a:latin typeface="휴먼명조"/>
                <a:ea typeface="휴먼명조"/>
              </a:rPr>
              <a:t>가지 의견조회 사항 중</a:t>
            </a:r>
            <a:r>
              <a:rPr lang="ko-KR" altLang="en-US" b="1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휴먼명조"/>
              </a:rPr>
              <a:t> </a:t>
            </a:r>
            <a:r>
              <a:rPr lang="en-US" altLang="ko-KR" b="1" kern="0" spc="-50" dirty="0">
                <a:solidFill>
                  <a:srgbClr val="000000"/>
                </a:solidFill>
                <a:latin typeface="HCI Poppy"/>
                <a:ea typeface="휴먼명조"/>
              </a:rPr>
              <a:t>1</a:t>
            </a:r>
            <a:r>
              <a:rPr lang="ko-KR" altLang="en-US" b="1" kern="0" spc="-50" dirty="0">
                <a:solidFill>
                  <a:srgbClr val="000000"/>
                </a:solidFill>
                <a:latin typeface="휴먼명조"/>
                <a:ea typeface="휴먼명조"/>
              </a:rPr>
              <a:t>번 </a:t>
            </a:r>
            <a:r>
              <a:rPr lang="ko-KR" altLang="en-US" b="1" kern="0" spc="-70" dirty="0">
                <a:solidFill>
                  <a:srgbClr val="000000"/>
                </a:solidFill>
                <a:latin typeface="휴먼명조"/>
                <a:ea typeface="휴먼명조"/>
              </a:rPr>
              <a:t>및 </a:t>
            </a:r>
            <a:r>
              <a:rPr lang="en-US" altLang="ko-KR" b="1" kern="0" spc="-70" dirty="0">
                <a:solidFill>
                  <a:srgbClr val="000000"/>
                </a:solidFill>
                <a:latin typeface="HCI Poppy"/>
                <a:ea typeface="휴먼명조"/>
              </a:rPr>
              <a:t>3</a:t>
            </a:r>
            <a:r>
              <a:rPr lang="ko-KR" altLang="en-US" b="1" kern="0" spc="-70" dirty="0">
                <a:solidFill>
                  <a:srgbClr val="000000"/>
                </a:solidFill>
                <a:latin typeface="휴먼명조"/>
                <a:ea typeface="휴먼명조"/>
              </a:rPr>
              <a:t>번</a:t>
            </a:r>
            <a:r>
              <a:rPr lang="ko-KR" altLang="en-US" sz="16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휴먼명조"/>
              </a:rPr>
              <a:t> </a:t>
            </a:r>
            <a:r>
              <a:rPr lang="ko-KR" altLang="en-US" b="1" kern="0" spc="-70" dirty="0">
                <a:solidFill>
                  <a:srgbClr val="000000"/>
                </a:solidFill>
                <a:latin typeface="휴먼명조"/>
                <a:ea typeface="휴먼명조"/>
              </a:rPr>
              <a:t>사항에 중점</a:t>
            </a:r>
            <a:r>
              <a:rPr lang="ko-KR" altLang="en-US" b="1" kern="0" spc="-70" baseline="30000" dirty="0">
                <a:solidFill>
                  <a:srgbClr val="000000"/>
                </a:solidFill>
                <a:latin typeface="HCI Poppy"/>
                <a:ea typeface="휴먼명조"/>
              </a:rPr>
              <a:t>*</a:t>
            </a:r>
            <a:r>
              <a:rPr lang="ko-KR" altLang="en-US" kern="0" spc="-70" dirty="0">
                <a:solidFill>
                  <a:srgbClr val="000000"/>
                </a:solidFill>
                <a:latin typeface="휴먼명조"/>
                <a:ea typeface="휴먼명조"/>
              </a:rPr>
              <a:t>을 두어</a:t>
            </a:r>
            <a:r>
              <a:rPr lang="en-US" altLang="ko-KR" kern="0" spc="-70" dirty="0">
                <a:solidFill>
                  <a:srgbClr val="000000"/>
                </a:solidFill>
                <a:latin typeface="HCI Poppy"/>
                <a:ea typeface="휴먼명조"/>
              </a:rPr>
              <a:t>, </a:t>
            </a:r>
            <a:r>
              <a:rPr lang="ko-KR" altLang="en-US" b="1" kern="0" spc="-30" dirty="0">
                <a:solidFill>
                  <a:srgbClr val="000000"/>
                </a:solidFill>
                <a:latin typeface="휴먼명조"/>
                <a:ea typeface="휴먼명조"/>
              </a:rPr>
              <a:t>다음 </a:t>
            </a:r>
            <a:r>
              <a:rPr lang="ko-KR" altLang="en-US" b="1" kern="0" spc="-30" dirty="0" err="1">
                <a:solidFill>
                  <a:srgbClr val="000000"/>
                </a:solidFill>
                <a:latin typeface="휴먼명조"/>
                <a:ea typeface="휴먼명조"/>
              </a:rPr>
              <a:t>사안들에만</a:t>
            </a:r>
            <a:r>
              <a:rPr lang="ko-KR" altLang="en-US" b="1" kern="0" spc="-3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en-US" altLang="ko-KR" b="1" kern="0" spc="-30" dirty="0">
                <a:solidFill>
                  <a:srgbClr val="000000"/>
                </a:solidFill>
                <a:latin typeface="HCI Poppy"/>
                <a:ea typeface="휴먼명조"/>
              </a:rPr>
              <a:t>ISSB</a:t>
            </a:r>
            <a:r>
              <a:rPr lang="ko-KR" altLang="en-US" b="1" kern="0" spc="-30" dirty="0">
                <a:solidFill>
                  <a:srgbClr val="000000"/>
                </a:solidFill>
                <a:latin typeface="휴먼명조"/>
                <a:ea typeface="휴먼명조"/>
              </a:rPr>
              <a:t>의 </a:t>
            </a:r>
            <a:r>
              <a:rPr lang="en-US" altLang="ko-KR" b="1" kern="0" spc="-30" dirty="0">
                <a:solidFill>
                  <a:srgbClr val="000000"/>
                </a:solidFill>
                <a:latin typeface="HCI Poppy"/>
                <a:ea typeface="휴먼명조"/>
              </a:rPr>
              <a:t>2</a:t>
            </a:r>
            <a:r>
              <a:rPr lang="ko-KR" altLang="en-US" b="1" kern="0" spc="-30" dirty="0">
                <a:solidFill>
                  <a:srgbClr val="000000"/>
                </a:solidFill>
                <a:latin typeface="휴먼명조"/>
                <a:ea typeface="휴먼명조"/>
              </a:rPr>
              <a:t>년간의 역량을 집중</a:t>
            </a:r>
            <a:r>
              <a:rPr lang="ko-KR" altLang="en-US" kern="0" spc="-30" dirty="0">
                <a:solidFill>
                  <a:srgbClr val="000000"/>
                </a:solidFill>
                <a:latin typeface="휴먼명조"/>
                <a:ea typeface="휴먼명조"/>
              </a:rPr>
              <a:t>할 것을 제안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199390" indent="-199390" algn="just" fontAlgn="base">
              <a:lnSpc>
                <a:spcPct val="143000"/>
              </a:lnSpc>
              <a:tabLst>
                <a:tab pos="254000" algn="l"/>
              </a:tabLst>
            </a:pPr>
            <a:r>
              <a:rPr lang="ko-KR" altLang="en-US" sz="1400" kern="0" spc="-50" dirty="0">
                <a:solidFill>
                  <a:srgbClr val="000000"/>
                </a:solidFill>
                <a:latin typeface="맑은 고딕" panose="020B0503020000020004" pitchFamily="50" charset="-127"/>
              </a:rPr>
              <a:t>* 기타 사항에 대해서는 별도로 답변하지 않거나</a:t>
            </a:r>
            <a:r>
              <a:rPr lang="en-US" altLang="ko-KR" sz="1400" kern="0" spc="-50" dirty="0">
                <a:solidFill>
                  <a:srgbClr val="000000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400" kern="0" spc="-50" dirty="0">
                <a:solidFill>
                  <a:srgbClr val="000000"/>
                </a:solidFill>
                <a:latin typeface="맑은 고딕" panose="020B0503020000020004" pitchFamily="50" charset="-127"/>
              </a:rPr>
              <a:t>반대 근거를 제시하기 위한 의견을 개진 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60680" indent="-360680" algn="just" fontAlgn="base">
              <a:lnSpc>
                <a:spcPct val="143000"/>
              </a:lnSpc>
              <a:tabLst>
                <a:tab pos="254000" algn="l"/>
              </a:tabLst>
            </a:pPr>
            <a:r>
              <a:rPr lang="ko-KR" altLang="en-US" kern="0" dirty="0" err="1">
                <a:solidFill>
                  <a:srgbClr val="000000"/>
                </a:solidFill>
                <a:latin typeface="휴먼명조"/>
                <a:ea typeface="휴먼명조"/>
              </a:rPr>
              <a:t>ㅇ</a:t>
            </a:r>
            <a:r>
              <a:rPr lang="ko-KR" altLang="en-US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en-US" altLang="ko-KR" b="1" kern="0" dirty="0">
                <a:solidFill>
                  <a:srgbClr val="000000"/>
                </a:solidFill>
                <a:latin typeface="HCI Poppy"/>
                <a:ea typeface="휴먼명조"/>
              </a:rPr>
              <a:t>(</a:t>
            </a:r>
            <a:r>
              <a:rPr lang="ko-KR" altLang="en-US" b="1" kern="0" dirty="0">
                <a:solidFill>
                  <a:srgbClr val="000000"/>
                </a:solidFill>
                <a:latin typeface="휴먼명조"/>
                <a:ea typeface="휴먼명조"/>
              </a:rPr>
              <a:t>의견조회 사항 </a:t>
            </a:r>
            <a:r>
              <a:rPr lang="en-US" altLang="ko-KR" b="1" kern="0" dirty="0">
                <a:solidFill>
                  <a:srgbClr val="000000"/>
                </a:solidFill>
                <a:latin typeface="HCI Poppy"/>
                <a:ea typeface="휴먼명조"/>
              </a:rPr>
              <a:t>1)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휴먼명조"/>
              </a:rPr>
              <a:t> </a:t>
            </a:r>
            <a:r>
              <a:rPr lang="en-US" altLang="ko-KR" b="1" u="sng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HCI Poppy"/>
                <a:ea typeface="휴먼명조"/>
              </a:rPr>
              <a:t>ISSB </a:t>
            </a:r>
            <a:r>
              <a:rPr lang="ko-KR" altLang="en-US" b="1" u="sng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기준 이행 지원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60680" indent="-360680" algn="just" fontAlgn="base">
              <a:lnSpc>
                <a:spcPct val="143000"/>
              </a:lnSpc>
              <a:tabLst>
                <a:tab pos="254000" algn="l"/>
              </a:tabLst>
            </a:pPr>
            <a:r>
              <a:rPr lang="ko-KR" altLang="en-US" kern="0" dirty="0" err="1">
                <a:solidFill>
                  <a:srgbClr val="000000"/>
                </a:solidFill>
                <a:latin typeface="휴먼명조"/>
                <a:ea typeface="휴먼명조"/>
              </a:rPr>
              <a:t>ㅇ</a:t>
            </a:r>
            <a:r>
              <a:rPr lang="ko-KR" altLang="en-US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en-US" altLang="ko-KR" b="1" kern="0" dirty="0">
                <a:solidFill>
                  <a:srgbClr val="000000"/>
                </a:solidFill>
                <a:latin typeface="HCI Poppy"/>
                <a:ea typeface="휴먼명조"/>
              </a:rPr>
              <a:t>(</a:t>
            </a:r>
            <a:r>
              <a:rPr lang="ko-KR" altLang="en-US" b="1" kern="0" dirty="0">
                <a:solidFill>
                  <a:srgbClr val="000000"/>
                </a:solidFill>
                <a:latin typeface="휴먼명조"/>
                <a:ea typeface="휴먼명조"/>
              </a:rPr>
              <a:t>의견조회 사항 </a:t>
            </a:r>
            <a:r>
              <a:rPr lang="en-US" altLang="ko-KR" b="1" kern="0" dirty="0">
                <a:solidFill>
                  <a:srgbClr val="000000"/>
                </a:solidFill>
                <a:latin typeface="HCI Poppy"/>
                <a:ea typeface="휴먼명조"/>
              </a:rPr>
              <a:t>3) </a:t>
            </a:r>
            <a:r>
              <a:rPr lang="ko-KR" altLang="en-US" b="1" u="sng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인적 자본</a:t>
            </a:r>
            <a:r>
              <a: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  <a:ea typeface="휴먼명조"/>
              </a:rPr>
              <a:t> </a:t>
            </a:r>
            <a:r>
              <a:rPr lang="ko-KR" altLang="en-US" kern="0" dirty="0" err="1">
                <a:solidFill>
                  <a:srgbClr val="000000"/>
                </a:solidFill>
                <a:latin typeface="휴먼명조"/>
                <a:ea typeface="휴먼명조"/>
              </a:rPr>
              <a:t>기준제정</a:t>
            </a:r>
            <a:r>
              <a:rPr lang="ko-KR" altLang="en-US" kern="0" dirty="0">
                <a:solidFill>
                  <a:srgbClr val="000000"/>
                </a:solidFill>
                <a:latin typeface="휴먼명조"/>
                <a:ea typeface="휴먼명조"/>
              </a:rPr>
              <a:t> 관련 </a:t>
            </a:r>
            <a:r>
              <a:rPr lang="ko-KR" altLang="en-US" b="1" u="sng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단일 프로젝트</a:t>
            </a:r>
            <a:endParaRPr lang="en-US" altLang="ko-KR" b="1" u="sng" kern="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휴먼명조"/>
              <a:ea typeface="휴먼명조"/>
            </a:endParaRPr>
          </a:p>
          <a:p>
            <a:pPr fontAlgn="base"/>
            <a:endParaRPr lang="en-US" altLang="ko-KR" sz="1100" b="1" u="sng" kern="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휴먼명조"/>
            </a:endParaRPr>
          </a:p>
          <a:p>
            <a:pPr fontAlgn="base"/>
            <a:endParaRPr lang="en-US" altLang="ko-KR" sz="1100" b="1" u="sng" kern="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휴먼명조"/>
            </a:endParaRPr>
          </a:p>
          <a:p>
            <a:pPr fontAlgn="base"/>
            <a:r>
              <a:rPr lang="en-US" altLang="ko-KR" dirty="0"/>
              <a:t>(</a:t>
            </a:r>
            <a:r>
              <a:rPr lang="ko-KR" altLang="en-US" dirty="0"/>
              <a:t>보고의 통합에 대한 질의</a:t>
            </a:r>
            <a:r>
              <a:rPr lang="en-US" altLang="ko-KR" dirty="0"/>
              <a:t>) RFI</a:t>
            </a:r>
            <a:r>
              <a:rPr lang="ko-KR" altLang="en-US" dirty="0"/>
              <a:t>의 설명으로는 ‘보고의 통합’ 프로젝트</a:t>
            </a:r>
            <a:r>
              <a:rPr lang="en-US" altLang="ko-KR" dirty="0"/>
              <a:t>(</a:t>
            </a:r>
            <a:r>
              <a:rPr lang="ko-KR" altLang="en-US" dirty="0"/>
              <a:t>안</a:t>
            </a:r>
            <a:r>
              <a:rPr lang="en-US" altLang="ko-KR" dirty="0"/>
              <a:t>)</a:t>
            </a:r>
            <a:r>
              <a:rPr lang="ko-KR" altLang="en-US" dirty="0"/>
              <a:t>의 </a:t>
            </a:r>
            <a:r>
              <a:rPr lang="ko-KR" altLang="en-US" b="1" dirty="0"/>
              <a:t>목적 및 성격이 명확히 파악되지 않아</a:t>
            </a:r>
            <a:r>
              <a:rPr lang="en-US" altLang="ko-KR" b="1" dirty="0"/>
              <a:t>,</a:t>
            </a:r>
            <a:r>
              <a:rPr lang="ko-KR" altLang="en-US" dirty="0"/>
              <a:t> 상세한 설명을</a:t>
            </a:r>
            <a:r>
              <a:rPr lang="ko-KR" altLang="en-US" b="1" dirty="0"/>
              <a:t> </a:t>
            </a:r>
            <a:r>
              <a:rPr lang="en-US" altLang="ko-KR" b="1" dirty="0"/>
              <a:t>ISSB </a:t>
            </a:r>
            <a:r>
              <a:rPr lang="ko-KR" altLang="en-US" b="1" dirty="0"/>
              <a:t>측에 요청</a:t>
            </a:r>
            <a:endParaRPr lang="ko-KR" altLang="en-US" dirty="0"/>
          </a:p>
          <a:p>
            <a:pPr fontAlgn="base"/>
            <a:r>
              <a:rPr lang="ko-KR" altLang="en-US" dirty="0" err="1"/>
              <a:t>ㅇ</a:t>
            </a:r>
            <a:r>
              <a:rPr lang="ko-KR" altLang="en-US" dirty="0"/>
              <a:t> 해당 프로젝트를 추진하는 이유와 최종적으로 기대하는 바가 무엇인지 이해관계자의 이해를 돕기 위한 충분한 설명이 제공될 필요가 있음</a:t>
            </a:r>
          </a:p>
          <a:p>
            <a:pPr fontAlgn="base"/>
            <a:r>
              <a:rPr lang="ko-KR" altLang="en-US" dirty="0" err="1"/>
              <a:t>ㅇ</a:t>
            </a:r>
            <a:r>
              <a:rPr lang="ko-KR" altLang="en-US" dirty="0"/>
              <a:t> </a:t>
            </a:r>
            <a:r>
              <a:rPr lang="ko-KR" altLang="en-US" dirty="0" err="1"/>
              <a:t>기준원이</a:t>
            </a:r>
            <a:r>
              <a:rPr lang="ko-KR" altLang="en-US" dirty="0"/>
              <a:t> 분석한 내용</a:t>
            </a:r>
            <a:r>
              <a:rPr lang="ko-KR" altLang="en-US" baseline="30000" dirty="0"/>
              <a:t>*</a:t>
            </a:r>
            <a:r>
              <a:rPr lang="ko-KR" altLang="en-US" dirty="0"/>
              <a:t>을 기반으로는 명확한 </a:t>
            </a:r>
            <a:r>
              <a:rPr lang="ko-KR" altLang="en-US" b="1" dirty="0"/>
              <a:t>반대 의견을 개진</a:t>
            </a:r>
            <a:r>
              <a:rPr lang="ko-KR" altLang="en-US" dirty="0"/>
              <a:t>하고자 함</a:t>
            </a:r>
          </a:p>
          <a:p>
            <a:pPr fontAlgn="base"/>
            <a:r>
              <a:rPr lang="ko-KR" altLang="en-US" dirty="0"/>
              <a:t>* 최근 </a:t>
            </a:r>
            <a:r>
              <a:rPr lang="en-US" altLang="ko-KR" dirty="0"/>
              <a:t>IFRS</a:t>
            </a:r>
            <a:r>
              <a:rPr lang="ko-KR" altLang="en-US" dirty="0"/>
              <a:t>재단 내 </a:t>
            </a:r>
            <a:r>
              <a:rPr lang="en-US" altLang="ko-KR" dirty="0"/>
              <a:t>IRCC(</a:t>
            </a:r>
            <a:r>
              <a:rPr lang="ko-KR" altLang="en-US" dirty="0"/>
              <a:t>통합보고연계성위원회</a:t>
            </a:r>
            <a:r>
              <a:rPr lang="en-US" altLang="ko-KR" dirty="0"/>
              <a:t>)</a:t>
            </a:r>
            <a:r>
              <a:rPr lang="ko-KR" altLang="en-US" dirty="0"/>
              <a:t>의 회의내용을 검토한 결과</a:t>
            </a:r>
            <a:r>
              <a:rPr lang="en-US" altLang="ko-KR" dirty="0"/>
              <a:t>, </a:t>
            </a:r>
            <a:r>
              <a:rPr lang="ko-KR" altLang="en-US" dirty="0"/>
              <a:t>보고의 통합을 통해 일반목적재무보고의 개념을 이중 중요성의 영향</a:t>
            </a:r>
            <a:r>
              <a:rPr lang="en-US" altLang="ko-KR" dirty="0"/>
              <a:t>(IMPACT)</a:t>
            </a:r>
            <a:r>
              <a:rPr lang="ko-KR" altLang="en-US" dirty="0"/>
              <a:t>까지 확장하려는 의도로 추정되는 상황</a:t>
            </a:r>
          </a:p>
          <a:p>
            <a:pPr marL="360680" indent="-360680" algn="just" fontAlgn="base">
              <a:lnSpc>
                <a:spcPct val="143000"/>
              </a:lnSpc>
              <a:tabLst>
                <a:tab pos="254000" algn="l"/>
              </a:tabLst>
            </a:pPr>
            <a:endParaRPr lang="ko-KR" altLang="en-US" sz="11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5586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5175821" cy="721519"/>
            <a:chOff x="404018" y="230978"/>
            <a:chExt cx="5175821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46201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ISSB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및 국내 정책당국 동향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9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07974" y="1140210"/>
            <a:ext cx="11049635" cy="2868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1790" indent="-351790" algn="just" fontAlgn="base">
              <a:lnSpc>
                <a:spcPct val="160000"/>
              </a:lnSpc>
              <a:tabLst>
                <a:tab pos="254000" algn="l"/>
              </a:tabLst>
            </a:pPr>
            <a:r>
              <a:rPr lang="en-US" altLang="ko-KR" kern="0" spc="-4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kern="0" spc="-4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상세 의견</a:t>
            </a:r>
            <a:r>
              <a:rPr lang="en-US" altLang="ko-KR" kern="0" spc="-4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kern="0" spc="-4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요약</a:t>
            </a:r>
            <a:r>
              <a:rPr lang="en-US" altLang="ko-KR" kern="0" spc="-4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42900" indent="-342900" algn="just" fontAlgn="base">
              <a:lnSpc>
                <a:spcPct val="143000"/>
              </a:lnSpc>
            </a:pPr>
            <a:r>
              <a:rPr lang="ko-KR" altLang="en-US" kern="0" spc="-4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가</a:t>
            </a:r>
            <a:r>
              <a:rPr lang="en-US" altLang="ko-KR" kern="0" spc="-4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 ISSB</a:t>
            </a:r>
            <a:r>
              <a:rPr lang="ko-KR" altLang="en-US" kern="0" spc="-4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의 전략적 방향성 및 업무 간 균형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61620" indent="-261620" algn="just" fontAlgn="base">
              <a:lnSpc>
                <a:spcPct val="143000"/>
              </a:lnSpc>
            </a:pPr>
            <a:r>
              <a:rPr lang="ko-KR" altLang="en-US" sz="1600" kern="0" spc="-50" dirty="0">
                <a:solidFill>
                  <a:srgbClr val="000000"/>
                </a:solidFill>
                <a:latin typeface="휴먼명조"/>
                <a:ea typeface="휴먼명조"/>
              </a:rPr>
              <a:t>□ </a:t>
            </a:r>
            <a:r>
              <a:rPr lang="en-US" altLang="ko-KR" sz="1600" kern="0" spc="-160" dirty="0">
                <a:solidFill>
                  <a:srgbClr val="000000"/>
                </a:solidFill>
                <a:latin typeface="HY울릉도M"/>
                <a:ea typeface="HY울릉도M"/>
              </a:rPr>
              <a:t>(</a:t>
            </a:r>
            <a:r>
              <a:rPr lang="ko-KR" altLang="en-US" sz="1600" kern="0" spc="-160" dirty="0">
                <a:solidFill>
                  <a:srgbClr val="000000"/>
                </a:solidFill>
                <a:latin typeface="HY울릉도M"/>
                <a:ea typeface="HY울릉도M"/>
              </a:rPr>
              <a:t>기준 이행 지원 우선</a:t>
            </a:r>
            <a:r>
              <a:rPr lang="en-US" altLang="ko-KR" sz="1600" kern="0" spc="-160" dirty="0">
                <a:solidFill>
                  <a:srgbClr val="000000"/>
                </a:solidFill>
                <a:latin typeface="HY울릉도M"/>
                <a:ea typeface="HY울릉도M"/>
              </a:rPr>
              <a:t>) </a:t>
            </a:r>
            <a:r>
              <a:rPr lang="en-US" altLang="ko-KR" sz="1600" b="1" kern="0" spc="-90" dirty="0">
                <a:solidFill>
                  <a:srgbClr val="000000"/>
                </a:solidFill>
                <a:latin typeface="HCI Poppy"/>
                <a:ea typeface="휴먼명조"/>
              </a:rPr>
              <a:t>IFRS S1 </a:t>
            </a:r>
            <a:r>
              <a:rPr lang="ko-KR" altLang="en-US" sz="1600" b="1" kern="0" spc="-90" dirty="0">
                <a:solidFill>
                  <a:srgbClr val="000000"/>
                </a:solidFill>
                <a:latin typeface="휴먼명조"/>
                <a:ea typeface="휴먼명조"/>
              </a:rPr>
              <a:t>및 </a:t>
            </a:r>
            <a:r>
              <a:rPr lang="en-US" altLang="ko-KR" sz="1600" b="1" kern="0" spc="-90" dirty="0">
                <a:solidFill>
                  <a:srgbClr val="000000"/>
                </a:solidFill>
                <a:latin typeface="HCI Poppy"/>
                <a:ea typeface="휴먼명조"/>
              </a:rPr>
              <a:t>S2 </a:t>
            </a:r>
            <a:r>
              <a:rPr lang="ko-KR" altLang="en-US" sz="1600" b="1" kern="0" spc="-90" dirty="0">
                <a:solidFill>
                  <a:srgbClr val="000000"/>
                </a:solidFill>
                <a:latin typeface="휴먼명조"/>
                <a:ea typeface="휴먼명조"/>
              </a:rPr>
              <a:t>기준 이행 지원</a:t>
            </a:r>
            <a:r>
              <a:rPr lang="ko-KR" altLang="en-US" sz="1600" kern="0" spc="-90" dirty="0">
                <a:solidFill>
                  <a:srgbClr val="000000"/>
                </a:solidFill>
                <a:latin typeface="휴먼명조"/>
                <a:ea typeface="휴먼명조"/>
              </a:rPr>
              <a:t>을 </a:t>
            </a:r>
            <a:r>
              <a:rPr lang="ko-KR" altLang="en-US" sz="1600" b="1" kern="0" spc="-90" dirty="0">
                <a:solidFill>
                  <a:srgbClr val="000000"/>
                </a:solidFill>
                <a:latin typeface="휴먼명조"/>
                <a:ea typeface="휴먼명조"/>
              </a:rPr>
              <a:t>최우선 순위 활동으로</a:t>
            </a:r>
            <a:r>
              <a:rPr lang="ko-KR" altLang="en-US" sz="1600" b="1" kern="0" spc="-40" dirty="0">
                <a:solidFill>
                  <a:srgbClr val="000000"/>
                </a:solidFill>
                <a:latin typeface="함초롬바탕" panose="02030604000101010101" pitchFamily="18" charset="-127"/>
                <a:ea typeface="휴먼명조"/>
              </a:rPr>
              <a:t> </a:t>
            </a:r>
            <a:r>
              <a:rPr lang="ko-KR" altLang="en-US" sz="1600" b="1" kern="0" spc="-40" dirty="0">
                <a:solidFill>
                  <a:srgbClr val="000000"/>
                </a:solidFill>
                <a:latin typeface="휴먼명조"/>
                <a:ea typeface="휴먼명조"/>
              </a:rPr>
              <a:t>제안</a:t>
            </a:r>
            <a:r>
              <a:rPr lang="ko-KR" altLang="en-US" sz="16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하며</a:t>
            </a:r>
            <a:r>
              <a:rPr lang="en-US" altLang="ko-KR" sz="1600" kern="0" spc="-40" dirty="0">
                <a:solidFill>
                  <a:srgbClr val="000000"/>
                </a:solidFill>
                <a:latin typeface="HCI Poppy"/>
                <a:ea typeface="휴먼명조"/>
              </a:rPr>
              <a:t>, </a:t>
            </a:r>
            <a:r>
              <a:rPr lang="ko-KR" altLang="en-US" sz="16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그 </a:t>
            </a:r>
            <a:r>
              <a:rPr lang="ko-KR" altLang="en-US" sz="1600" kern="0" spc="-60" dirty="0">
                <a:solidFill>
                  <a:srgbClr val="000000"/>
                </a:solidFill>
                <a:latin typeface="휴먼명조"/>
                <a:ea typeface="휴먼명조"/>
              </a:rPr>
              <a:t>이행을 함께 지원할 </a:t>
            </a:r>
            <a:r>
              <a:rPr lang="en-US" altLang="ko-KR" sz="1600" kern="0" spc="-60" dirty="0">
                <a:solidFill>
                  <a:srgbClr val="000000"/>
                </a:solidFill>
                <a:latin typeface="HCI Poppy"/>
                <a:ea typeface="휴먼명조"/>
              </a:rPr>
              <a:t>SASB </a:t>
            </a:r>
            <a:r>
              <a:rPr lang="ko-KR" altLang="en-US" sz="1600" kern="0" spc="-60" dirty="0">
                <a:solidFill>
                  <a:srgbClr val="000000"/>
                </a:solidFill>
                <a:latin typeface="휴먼명조"/>
                <a:ea typeface="휴먼명조"/>
              </a:rPr>
              <a:t>기준 개선을 두 번째로 제안</a:t>
            </a:r>
            <a:r>
              <a:rPr lang="ko-KR" altLang="en-US" sz="1600" kern="0" spc="-30" dirty="0">
                <a:solidFill>
                  <a:srgbClr val="000000"/>
                </a:solidFill>
                <a:latin typeface="함초롬바탕" panose="02030604000101010101" pitchFamily="18" charset="-127"/>
                <a:ea typeface="휴먼명조"/>
              </a:rPr>
              <a:t> </a:t>
            </a:r>
            <a:endParaRPr lang="ko-KR" altLang="en-US" sz="105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60680" indent="-360680" algn="just" fontAlgn="base">
              <a:lnSpc>
                <a:spcPct val="143000"/>
              </a:lnSpc>
              <a:tabLst>
                <a:tab pos="254000" algn="l"/>
              </a:tabLst>
            </a:pPr>
            <a:r>
              <a:rPr lang="ko-KR" altLang="en-US" sz="1600" kern="0" spc="-20" dirty="0" err="1">
                <a:solidFill>
                  <a:srgbClr val="000000"/>
                </a:solidFill>
                <a:latin typeface="휴먼명조"/>
                <a:ea typeface="휴먼명조"/>
              </a:rPr>
              <a:t>ㅇ</a:t>
            </a:r>
            <a:r>
              <a:rPr lang="ko-KR" altLang="en-US" sz="1600" kern="0" spc="-20" dirty="0">
                <a:solidFill>
                  <a:srgbClr val="000000"/>
                </a:solidFill>
                <a:latin typeface="휴먼명조"/>
                <a:ea typeface="휴먼명조"/>
              </a:rPr>
              <a:t> 남은 두 가지</a:t>
            </a:r>
            <a:r>
              <a:rPr lang="ko-KR" altLang="en-US" sz="16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휴먼명조"/>
              </a:rPr>
              <a:t> </a:t>
            </a:r>
            <a:r>
              <a:rPr lang="ko-KR" altLang="en-US" sz="1600" kern="0" spc="-50" dirty="0">
                <a:solidFill>
                  <a:srgbClr val="000000"/>
                </a:solidFill>
                <a:latin typeface="휴먼명조"/>
                <a:ea typeface="휴먼명조"/>
              </a:rPr>
              <a:t>활동은 </a:t>
            </a:r>
            <a:r>
              <a:rPr lang="en-US" altLang="ko-KR" sz="1600" kern="0" spc="-50" dirty="0">
                <a:solidFill>
                  <a:srgbClr val="000000"/>
                </a:solidFill>
                <a:latin typeface="HCI Poppy"/>
                <a:ea typeface="휴먼명조"/>
              </a:rPr>
              <a:t>IFRS S1 </a:t>
            </a:r>
            <a:r>
              <a:rPr lang="ko-KR" altLang="en-US" sz="1600" kern="0" spc="-50" dirty="0">
                <a:solidFill>
                  <a:srgbClr val="000000"/>
                </a:solidFill>
                <a:latin typeface="휴먼명조"/>
                <a:ea typeface="휴먼명조"/>
              </a:rPr>
              <a:t>및 </a:t>
            </a:r>
            <a:r>
              <a:rPr lang="en-US" altLang="ko-KR" sz="1600" kern="0" spc="-50" dirty="0">
                <a:solidFill>
                  <a:srgbClr val="000000"/>
                </a:solidFill>
                <a:latin typeface="HCI Poppy"/>
                <a:ea typeface="휴먼명조"/>
              </a:rPr>
              <a:t>S2 </a:t>
            </a:r>
            <a:r>
              <a:rPr lang="ko-KR" altLang="en-US" sz="1600" kern="0" spc="-50" dirty="0">
                <a:solidFill>
                  <a:srgbClr val="000000"/>
                </a:solidFill>
                <a:latin typeface="휴먼명조"/>
                <a:ea typeface="휴먼명조"/>
              </a:rPr>
              <a:t>기준이 글로벌 자본시장에서 충분히 수용된 </a:t>
            </a:r>
            <a:r>
              <a:rPr lang="ko-KR" altLang="en-US" sz="1600" kern="0" spc="-20" dirty="0">
                <a:solidFill>
                  <a:srgbClr val="000000"/>
                </a:solidFill>
                <a:latin typeface="휴먼명조"/>
                <a:ea typeface="휴먼명조"/>
              </a:rPr>
              <a:t>후 진행하는 것이 적절하다 판단됨</a:t>
            </a:r>
            <a:endParaRPr lang="ko-KR" altLang="en-US" sz="105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32740" indent="-332740" algn="just" fontAlgn="base">
              <a:lnSpc>
                <a:spcPct val="143000"/>
              </a:lnSpc>
              <a:tabLst>
                <a:tab pos="254000" algn="l"/>
              </a:tabLst>
            </a:pPr>
            <a:r>
              <a:rPr lang="en-US" altLang="ko-KR" sz="1600" kern="0" spc="-30" dirty="0">
                <a:solidFill>
                  <a:srgbClr val="000000"/>
                </a:solidFill>
                <a:latin typeface="HCI Poppy"/>
                <a:ea typeface="휴먼명조"/>
              </a:rPr>
              <a:t>- </a:t>
            </a:r>
            <a:r>
              <a:rPr lang="ko-KR" altLang="en-US" sz="1600" kern="0" spc="-20" dirty="0">
                <a:solidFill>
                  <a:srgbClr val="000000"/>
                </a:solidFill>
                <a:latin typeface="휴먼명조"/>
                <a:ea typeface="휴먼명조"/>
              </a:rPr>
              <a:t>우선순위는 </a:t>
            </a:r>
            <a:r>
              <a:rPr lang="en-US" altLang="ko-KR" sz="1600" kern="0" spc="-20" dirty="0">
                <a:solidFill>
                  <a:srgbClr val="000000"/>
                </a:solidFill>
                <a:latin typeface="HCI Poppy"/>
                <a:ea typeface="휴먼명조"/>
              </a:rPr>
              <a:t>5</a:t>
            </a:r>
            <a:r>
              <a:rPr lang="ko-KR" altLang="en-US" sz="1600" kern="0" spc="-20" dirty="0">
                <a:solidFill>
                  <a:srgbClr val="000000"/>
                </a:solidFill>
                <a:latin typeface="휴먼명조"/>
                <a:ea typeface="휴먼명조"/>
              </a:rPr>
              <a:t>가지 측면</a:t>
            </a:r>
            <a:r>
              <a:rPr lang="ko-KR" altLang="en-US" sz="1600" kern="0" spc="-20" baseline="30000" dirty="0">
                <a:solidFill>
                  <a:srgbClr val="000000"/>
                </a:solidFill>
                <a:latin typeface="HCI Poppy"/>
                <a:ea typeface="휴먼명조"/>
              </a:rPr>
              <a:t>*</a:t>
            </a:r>
            <a:r>
              <a:rPr lang="ko-KR" altLang="en-US" sz="1600" kern="0" spc="-20" dirty="0">
                <a:solidFill>
                  <a:srgbClr val="000000"/>
                </a:solidFill>
                <a:latin typeface="휴먼명조"/>
                <a:ea typeface="휴먼명조"/>
              </a:rPr>
              <a:t>에서 중요도를 종합적으로 판단하여 제시</a:t>
            </a:r>
            <a:endParaRPr lang="ko-KR" altLang="en-US" sz="105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199390" indent="-199390" algn="just" fontAlgn="base">
              <a:lnSpc>
                <a:spcPct val="143000"/>
              </a:lnSpc>
              <a:tabLst>
                <a:tab pos="254000" algn="l"/>
              </a:tabLst>
            </a:pPr>
            <a:r>
              <a:rPr lang="ko-KR" altLang="en-US" sz="1200" kern="0" spc="-40" dirty="0">
                <a:solidFill>
                  <a:srgbClr val="000000"/>
                </a:solidFill>
                <a:latin typeface="맑은 고딕" panose="020B0503020000020004" pitchFamily="50" charset="-127"/>
              </a:rPr>
              <a:t>* ➊기업의 공시 인프라 구축 및 ➋역량 강화에 도움이 되는 활동인지</a:t>
            </a:r>
            <a:r>
              <a:rPr lang="en-US" altLang="ko-KR" sz="1200" kern="0" spc="-40" dirty="0">
                <a:solidFill>
                  <a:srgbClr val="000000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200" kern="0" spc="-40" dirty="0">
                <a:solidFill>
                  <a:srgbClr val="000000"/>
                </a:solidFill>
                <a:latin typeface="맑은 고딕" panose="020B0503020000020004" pitchFamily="50" charset="-127"/>
              </a:rPr>
              <a:t>➌국제적 중요도가 높은 공시 주제와 관련되었는지</a:t>
            </a:r>
            <a:r>
              <a:rPr lang="en-US" altLang="ko-KR" sz="1200" kern="0" spc="-40" dirty="0">
                <a:solidFill>
                  <a:srgbClr val="000000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200" kern="0" spc="-40" dirty="0">
                <a:solidFill>
                  <a:srgbClr val="000000"/>
                </a:solidFill>
                <a:latin typeface="맑은 고딕" panose="020B0503020000020004" pitchFamily="50" charset="-127"/>
              </a:rPr>
              <a:t>➍국가별 정책 및 법규 준수에 도움이 되는 활동인지 및 ➎투자자 정보 유용성 제고 측면에서 유의적인 활동인지를 고려</a:t>
            </a:r>
            <a:endParaRPr lang="ko-KR" altLang="en-US" sz="105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2659162"/>
              </p:ext>
            </p:extLst>
          </p:nvPr>
        </p:nvGraphicFramePr>
        <p:xfrm>
          <a:off x="2435618" y="4088327"/>
          <a:ext cx="6508875" cy="2495350"/>
        </p:xfrm>
        <a:graphic>
          <a:graphicData uri="http://schemas.openxmlformats.org/drawingml/2006/table">
            <a:tbl>
              <a:tblPr/>
              <a:tblGrid>
                <a:gridCol w="1301775">
                  <a:extLst>
                    <a:ext uri="{9D8B030D-6E8A-4147-A177-3AD203B41FA5}">
                      <a16:colId xmlns:a16="http://schemas.microsoft.com/office/drawing/2014/main" val="3128221928"/>
                    </a:ext>
                  </a:extLst>
                </a:gridCol>
                <a:gridCol w="1301775">
                  <a:extLst>
                    <a:ext uri="{9D8B030D-6E8A-4147-A177-3AD203B41FA5}">
                      <a16:colId xmlns:a16="http://schemas.microsoft.com/office/drawing/2014/main" val="2278900981"/>
                    </a:ext>
                  </a:extLst>
                </a:gridCol>
                <a:gridCol w="1301775">
                  <a:extLst>
                    <a:ext uri="{9D8B030D-6E8A-4147-A177-3AD203B41FA5}">
                      <a16:colId xmlns:a16="http://schemas.microsoft.com/office/drawing/2014/main" val="3002372074"/>
                    </a:ext>
                  </a:extLst>
                </a:gridCol>
                <a:gridCol w="1301775">
                  <a:extLst>
                    <a:ext uri="{9D8B030D-6E8A-4147-A177-3AD203B41FA5}">
                      <a16:colId xmlns:a16="http://schemas.microsoft.com/office/drawing/2014/main" val="701256317"/>
                    </a:ext>
                  </a:extLst>
                </a:gridCol>
                <a:gridCol w="1301775">
                  <a:extLst>
                    <a:ext uri="{9D8B030D-6E8A-4147-A177-3AD203B41FA5}">
                      <a16:colId xmlns:a16="http://schemas.microsoft.com/office/drawing/2014/main" val="184877803"/>
                    </a:ext>
                  </a:extLst>
                </a:gridCol>
              </a:tblGrid>
              <a:tr h="53024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3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우선순위 근거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kern="0" spc="-13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ISSB </a:t>
                      </a:r>
                      <a:r>
                        <a:rPr lang="ko-KR" altLang="en-US" sz="1100" b="0" kern="0" spc="-13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기준</a:t>
                      </a:r>
                      <a:br>
                        <a:rPr lang="ko-KR" altLang="en-US" sz="1000" b="0" kern="0" spc="0" dirty="0">
                          <a:solidFill>
                            <a:srgbClr val="FF0000"/>
                          </a:solidFill>
                          <a:effectLst/>
                          <a:latin typeface="함초롬바탕" panose="02030604000101010101" pitchFamily="18" charset="-127"/>
                        </a:rPr>
                      </a:br>
                      <a:r>
                        <a:rPr lang="ko-KR" altLang="en-US" sz="1100" b="0" kern="0" spc="-13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이행 지원</a:t>
                      </a:r>
                      <a:endParaRPr lang="ko-KR" altLang="en-US" sz="1000" b="0" kern="0" spc="0" dirty="0">
                        <a:solidFill>
                          <a:srgbClr val="FF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0" spc="-13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SASB </a:t>
                      </a:r>
                      <a:r>
                        <a:rPr lang="ko-KR" altLang="en-US" sz="1100" b="0" kern="0" spc="-13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기준 개선</a:t>
                      </a:r>
                      <a:endParaRPr lang="ko-KR" altLang="en-US" sz="1000" b="0" kern="0" spc="0" dirty="0">
                        <a:solidFill>
                          <a:srgbClr val="FF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3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신규 연구 및 기준제정 시작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3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ISSB </a:t>
                      </a:r>
                      <a:r>
                        <a:rPr lang="ko-KR" altLang="en-US" sz="1100" kern="0" spc="-13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기준 특정 개선 연구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9535869"/>
                  </a:ext>
                </a:extLst>
              </a:tr>
              <a:tr h="32751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종합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3983267"/>
                  </a:ext>
                </a:extLst>
              </a:tr>
              <a:tr h="32751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6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인프라 구축 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9690464"/>
                  </a:ext>
                </a:extLst>
              </a:tr>
              <a:tr h="32751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역량 강화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9676997"/>
                  </a:ext>
                </a:extLst>
              </a:tr>
              <a:tr h="32751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국제적 중요도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8125637"/>
                  </a:ext>
                </a:extLst>
              </a:tr>
              <a:tr h="32751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국가별 규제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0254549"/>
                  </a:ext>
                </a:extLst>
              </a:tr>
              <a:tr h="32751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정보 유용성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12670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3823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5175821" cy="721519"/>
            <a:chOff x="404018" y="230978"/>
            <a:chExt cx="5175821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46201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ISSB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및 국내 정책당국 동향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10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05233" y="1101399"/>
            <a:ext cx="9902054" cy="3481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 algn="just" fontAlgn="base">
              <a:lnSpc>
                <a:spcPct val="143000"/>
              </a:lnSpc>
            </a:pPr>
            <a:r>
              <a:rPr lang="ko-KR" altLang="en-US" kern="0" spc="-4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나</a:t>
            </a:r>
            <a:r>
              <a:rPr lang="en-US" altLang="ko-KR" kern="0" spc="-4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 ISSB</a:t>
            </a:r>
            <a:r>
              <a:rPr lang="ko-KR" altLang="en-US" kern="0" spc="-4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가 신규 프로젝트 추가를 고려할 때 사용할 프로젝트 </a:t>
            </a:r>
            <a:r>
              <a:rPr lang="ko-KR" altLang="en-US" kern="0" spc="-40" dirty="0" err="1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선별기준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61620" indent="-261620" algn="just" fontAlgn="base">
              <a:lnSpc>
                <a:spcPct val="143000"/>
              </a:lnSpc>
            </a:pPr>
            <a:r>
              <a:rPr lang="ko-KR" altLang="en-US" kern="0" spc="-70" dirty="0">
                <a:solidFill>
                  <a:srgbClr val="000000"/>
                </a:solidFill>
                <a:latin typeface="휴먼명조"/>
                <a:ea typeface="휴먼명조"/>
              </a:rPr>
              <a:t>□ </a:t>
            </a:r>
            <a:r>
              <a:rPr lang="en-US" altLang="ko-KR" kern="0" spc="-130" dirty="0">
                <a:solidFill>
                  <a:srgbClr val="000000"/>
                </a:solidFill>
                <a:latin typeface="HY울릉도M"/>
                <a:ea typeface="HY울릉도M"/>
              </a:rPr>
              <a:t>(</a:t>
            </a:r>
            <a:r>
              <a:rPr lang="ko-KR" altLang="en-US" kern="0" spc="-130" dirty="0">
                <a:solidFill>
                  <a:srgbClr val="000000"/>
                </a:solidFill>
                <a:latin typeface="HY울릉도M"/>
                <a:ea typeface="HY울릉도M"/>
              </a:rPr>
              <a:t>투명성 확보</a:t>
            </a:r>
            <a:r>
              <a:rPr lang="en-US" altLang="ko-KR" kern="0" spc="-130" dirty="0">
                <a:solidFill>
                  <a:srgbClr val="000000"/>
                </a:solidFill>
                <a:latin typeface="HY울릉도M"/>
                <a:ea typeface="HY울릉도M"/>
              </a:rPr>
              <a:t>)</a:t>
            </a:r>
            <a:r>
              <a:rPr lang="ko-KR" altLang="en-US" kern="0" spc="-90" dirty="0">
                <a:solidFill>
                  <a:srgbClr val="000000"/>
                </a:solidFill>
                <a:latin typeface="함초롬바탕" panose="02030604000101010101" pitchFamily="18" charset="-127"/>
                <a:ea typeface="휴먼명조"/>
              </a:rPr>
              <a:t> </a:t>
            </a:r>
            <a:r>
              <a:rPr lang="en-US" altLang="ko-KR" kern="0" spc="-40" dirty="0">
                <a:solidFill>
                  <a:srgbClr val="000000"/>
                </a:solidFill>
                <a:latin typeface="HCI Poppy"/>
                <a:ea typeface="휴먼명조"/>
              </a:rPr>
              <a:t>ISSB</a:t>
            </a:r>
            <a:r>
              <a:rPr lang="ko-KR" altLang="en-US" kern="0" spc="-40" dirty="0">
                <a:solidFill>
                  <a:srgbClr val="000000"/>
                </a:solidFill>
                <a:latin typeface="휴먼명조"/>
                <a:ea typeface="휴먼명조"/>
              </a:rPr>
              <a:t>가 제안한 선별기준에는 동의하나</a:t>
            </a:r>
            <a:r>
              <a:rPr lang="en-US" altLang="ko-KR" kern="0" spc="-40" dirty="0">
                <a:solidFill>
                  <a:srgbClr val="000000"/>
                </a:solidFill>
                <a:latin typeface="HCI Poppy"/>
                <a:ea typeface="휴먼명조"/>
              </a:rPr>
              <a:t>, </a:t>
            </a:r>
            <a:r>
              <a:rPr lang="ko-KR" altLang="en-US" kern="0" spc="-40" dirty="0">
                <a:solidFill>
                  <a:srgbClr val="000000"/>
                </a:solidFill>
                <a:latin typeface="휴먼명조"/>
                <a:ea typeface="휴먼명조"/>
              </a:rPr>
              <a:t>잠재적 프로젝트 채택 과정에서 </a:t>
            </a:r>
            <a:r>
              <a:rPr lang="ko-KR" altLang="en-US" b="1" kern="0" spc="-40" dirty="0" err="1">
                <a:solidFill>
                  <a:srgbClr val="000000"/>
                </a:solidFill>
                <a:latin typeface="휴먼명조"/>
                <a:ea typeface="휴먼명조"/>
              </a:rPr>
              <a:t>선별기준이</a:t>
            </a:r>
            <a:r>
              <a:rPr lang="ko-KR" altLang="en-US" b="1" kern="0" spc="-40" dirty="0">
                <a:solidFill>
                  <a:srgbClr val="000000"/>
                </a:solidFill>
                <a:latin typeface="휴먼명조"/>
                <a:ea typeface="휴먼명조"/>
              </a:rPr>
              <a:t> 적용된 방식을 보다 투명하게 공개</a:t>
            </a:r>
            <a:r>
              <a:rPr lang="ko-KR" altLang="en-US" kern="0" spc="-40" dirty="0">
                <a:solidFill>
                  <a:srgbClr val="000000"/>
                </a:solidFill>
                <a:latin typeface="휴먼명조"/>
                <a:ea typeface="휴먼명조"/>
              </a:rPr>
              <a:t>할 것을 제안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60350" indent="-260350" algn="just" fontAlgn="base">
              <a:lnSpc>
                <a:spcPct val="143000"/>
              </a:lnSpc>
            </a:pPr>
            <a:r>
              <a:rPr lang="ko-KR" altLang="en-US" kern="0" spc="-4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다</a:t>
            </a:r>
            <a:r>
              <a:rPr lang="en-US" altLang="ko-KR" kern="0" spc="-4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 </a:t>
            </a:r>
            <a:r>
              <a:rPr lang="ko-KR" altLang="en-US" kern="0" spc="-4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우선적으로 다루어야 할 신규 프로젝트</a:t>
            </a:r>
            <a:r>
              <a:rPr lang="en-US" altLang="ko-KR" kern="0" spc="-4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kern="0" spc="-4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안</a:t>
            </a:r>
            <a:r>
              <a:rPr lang="en-US" altLang="ko-KR" kern="0" spc="-4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60350" indent="-260350" algn="just" fontAlgn="base">
              <a:lnSpc>
                <a:spcPct val="143000"/>
              </a:lnSpc>
            </a:pPr>
            <a:r>
              <a:rPr lang="ko-KR" altLang="en-US" kern="0" spc="-20" dirty="0">
                <a:solidFill>
                  <a:srgbClr val="000000"/>
                </a:solidFill>
                <a:latin typeface="휴먼명조"/>
                <a:ea typeface="휴먼명조"/>
              </a:rPr>
              <a:t>□</a:t>
            </a:r>
            <a:r>
              <a:rPr lang="ko-KR" altLang="en-US" b="1" kern="0" spc="-30" dirty="0">
                <a:solidFill>
                  <a:srgbClr val="000000"/>
                </a:solidFill>
                <a:latin typeface="함초롬바탕" panose="02030604000101010101" pitchFamily="18" charset="-127"/>
                <a:ea typeface="휴먼명조"/>
              </a:rPr>
              <a:t> </a:t>
            </a:r>
            <a:r>
              <a:rPr lang="en-US" altLang="ko-KR" kern="0" spc="-130" dirty="0">
                <a:solidFill>
                  <a:srgbClr val="000000"/>
                </a:solidFill>
                <a:latin typeface="HY울릉도M"/>
                <a:ea typeface="HY울릉도M"/>
              </a:rPr>
              <a:t>(</a:t>
            </a:r>
            <a:r>
              <a:rPr lang="ko-KR" altLang="en-US" kern="0" spc="-130" dirty="0">
                <a:solidFill>
                  <a:srgbClr val="000000"/>
                </a:solidFill>
                <a:latin typeface="HY울릉도M"/>
                <a:ea typeface="HY울릉도M"/>
              </a:rPr>
              <a:t>단일 프로젝트</a:t>
            </a:r>
            <a:r>
              <a:rPr lang="en-US" altLang="ko-KR" kern="0" spc="-130" dirty="0">
                <a:solidFill>
                  <a:srgbClr val="000000"/>
                </a:solidFill>
                <a:latin typeface="HY울릉도M"/>
                <a:ea typeface="HY울릉도M"/>
              </a:rPr>
              <a:t>: </a:t>
            </a:r>
            <a:r>
              <a:rPr lang="ko-KR" altLang="en-US" kern="0" spc="-130" dirty="0">
                <a:solidFill>
                  <a:srgbClr val="000000"/>
                </a:solidFill>
                <a:latin typeface="HY울릉도M"/>
                <a:ea typeface="HY울릉도M"/>
              </a:rPr>
              <a:t>인적 자본</a:t>
            </a:r>
            <a:r>
              <a:rPr lang="en-US" altLang="ko-KR" kern="0" spc="-130" dirty="0">
                <a:solidFill>
                  <a:srgbClr val="000000"/>
                </a:solidFill>
                <a:latin typeface="HY울릉도M"/>
                <a:ea typeface="HY울릉도M"/>
              </a:rPr>
              <a:t>) </a:t>
            </a:r>
            <a:r>
              <a:rPr lang="ko-KR" altLang="en-US" b="1" kern="0" spc="-30" dirty="0">
                <a:solidFill>
                  <a:srgbClr val="000000"/>
                </a:solidFill>
                <a:latin typeface="휴먼명조"/>
                <a:ea typeface="휴먼명조"/>
              </a:rPr>
              <a:t>단일 프로젝트</a:t>
            </a:r>
            <a:r>
              <a:rPr lang="ko-KR" altLang="en-US" kern="0" spc="-30" dirty="0">
                <a:solidFill>
                  <a:srgbClr val="000000"/>
                </a:solidFill>
                <a:latin typeface="휴먼명조"/>
                <a:ea typeface="휴먼명조"/>
              </a:rPr>
              <a:t>로서 </a:t>
            </a:r>
            <a:r>
              <a:rPr lang="ko-KR" altLang="en-US" b="1" u="sng" kern="0" spc="-30" dirty="0">
                <a:solidFill>
                  <a:srgbClr val="FF0000"/>
                </a:solidFill>
                <a:latin typeface="휴먼명조"/>
                <a:ea typeface="휴먼명조"/>
              </a:rPr>
              <a:t>인적 자본에 </a:t>
            </a:r>
            <a:r>
              <a:rPr lang="ko-KR" altLang="en-US" kern="0" spc="-30" dirty="0">
                <a:solidFill>
                  <a:srgbClr val="000000"/>
                </a:solidFill>
                <a:latin typeface="휴먼명조"/>
                <a:ea typeface="휴먼명조"/>
              </a:rPr>
              <a:t>대한 새로운 </a:t>
            </a:r>
            <a:r>
              <a:rPr lang="ko-KR" altLang="en-US" kern="0" spc="-30" dirty="0" err="1">
                <a:solidFill>
                  <a:srgbClr val="000000"/>
                </a:solidFill>
                <a:latin typeface="휴먼명조"/>
                <a:ea typeface="휴먼명조"/>
              </a:rPr>
              <a:t>기준제정에</a:t>
            </a:r>
            <a:r>
              <a:rPr lang="ko-KR" altLang="en-US" kern="0" spc="-3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en-US" altLang="ko-KR" kern="0" spc="-30" dirty="0">
                <a:solidFill>
                  <a:srgbClr val="000000"/>
                </a:solidFill>
                <a:latin typeface="HCI Poppy"/>
                <a:ea typeface="휴먼명조"/>
              </a:rPr>
              <a:t>ISSB</a:t>
            </a:r>
            <a:r>
              <a:rPr lang="ko-KR" altLang="en-US" kern="0" spc="-30" dirty="0">
                <a:solidFill>
                  <a:srgbClr val="000000"/>
                </a:solidFill>
                <a:latin typeface="휴먼명조"/>
                <a:ea typeface="휴먼명조"/>
              </a:rPr>
              <a:t>의 역량을 집중할 것을 제안 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60680" indent="-360680" algn="just" fontAlgn="base">
              <a:lnSpc>
                <a:spcPct val="143000"/>
              </a:lnSpc>
              <a:tabLst>
                <a:tab pos="254000" algn="l"/>
              </a:tabLst>
            </a:pPr>
            <a:r>
              <a:rPr lang="ko-KR" altLang="en-US" kern="0" dirty="0" err="1">
                <a:solidFill>
                  <a:srgbClr val="000000"/>
                </a:solidFill>
                <a:latin typeface="휴먼명조"/>
                <a:ea typeface="휴먼명조"/>
              </a:rPr>
              <a:t>ㅇ</a:t>
            </a:r>
            <a:r>
              <a:rPr lang="ko-KR" altLang="en-US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ko-KR" altLang="en-US" kern="0" spc="-20" dirty="0">
                <a:solidFill>
                  <a:srgbClr val="000000"/>
                </a:solidFill>
                <a:latin typeface="휴먼명조"/>
                <a:ea typeface="휴먼명조"/>
              </a:rPr>
              <a:t>우선순위는 </a:t>
            </a:r>
            <a:r>
              <a:rPr lang="en-US" altLang="ko-KR" kern="0" spc="-20" dirty="0">
                <a:solidFill>
                  <a:srgbClr val="000000"/>
                </a:solidFill>
                <a:latin typeface="HCI Poppy"/>
                <a:ea typeface="휴먼명조"/>
              </a:rPr>
              <a:t>4</a:t>
            </a:r>
            <a:r>
              <a:rPr lang="ko-KR" altLang="en-US" kern="0" spc="-20" dirty="0">
                <a:solidFill>
                  <a:srgbClr val="000000"/>
                </a:solidFill>
                <a:latin typeface="휴먼명조"/>
                <a:ea typeface="휴먼명조"/>
              </a:rPr>
              <a:t>가지 측면</a:t>
            </a:r>
            <a:r>
              <a:rPr lang="ko-KR" altLang="en-US" kern="0" spc="-20" baseline="30000" dirty="0">
                <a:solidFill>
                  <a:srgbClr val="000000"/>
                </a:solidFill>
                <a:latin typeface="HCI Poppy"/>
                <a:ea typeface="휴먼명조"/>
              </a:rPr>
              <a:t>*</a:t>
            </a:r>
            <a:r>
              <a:rPr lang="ko-KR" altLang="en-US" kern="0" spc="-20" dirty="0">
                <a:solidFill>
                  <a:srgbClr val="000000"/>
                </a:solidFill>
                <a:latin typeface="휴먼명조"/>
                <a:ea typeface="휴먼명조"/>
              </a:rPr>
              <a:t>에서 중요도를 종합적으로 판단하여 제시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199390" indent="-199390" algn="just" fontAlgn="base">
              <a:lnSpc>
                <a:spcPct val="143000"/>
              </a:lnSpc>
              <a:tabLst>
                <a:tab pos="254000" algn="l"/>
              </a:tabLst>
            </a:pPr>
            <a:r>
              <a:rPr lang="ko-KR" altLang="en-US" sz="1400" kern="0" spc="-50" dirty="0">
                <a:solidFill>
                  <a:srgbClr val="000000"/>
                </a:solidFill>
                <a:latin typeface="맑은 고딕" panose="020B0503020000020004" pitchFamily="50" charset="-127"/>
              </a:rPr>
              <a:t>* </a:t>
            </a:r>
            <a:r>
              <a:rPr lang="ko-KR" altLang="en-US" sz="1400" kern="0" spc="-40" dirty="0">
                <a:solidFill>
                  <a:srgbClr val="000000"/>
                </a:solidFill>
                <a:latin typeface="맑은 고딕" panose="020B0503020000020004" pitchFamily="50" charset="-127"/>
              </a:rPr>
              <a:t>➊기업이 노출되는 위험 및 기회에 대한 대응 및 관리 측면</a:t>
            </a:r>
            <a:r>
              <a:rPr lang="en-US" altLang="ko-KR" sz="1400" kern="0" spc="-40" dirty="0">
                <a:solidFill>
                  <a:srgbClr val="000000"/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sz="1400" kern="0" spc="-40" dirty="0">
                <a:solidFill>
                  <a:srgbClr val="000000"/>
                </a:solidFill>
                <a:latin typeface="맑은 고딕" panose="020B0503020000020004" pitchFamily="50" charset="-127"/>
              </a:rPr>
              <a:t>기업 경영 측면</a:t>
            </a:r>
            <a:r>
              <a:rPr lang="en-US" altLang="ko-KR" sz="1400" kern="0" spc="-40" dirty="0">
                <a:solidFill>
                  <a:srgbClr val="000000"/>
                </a:solidFill>
                <a:latin typeface="맑은 고딕" panose="020B0503020000020004" pitchFamily="50" charset="-127"/>
              </a:rPr>
              <a:t>), </a:t>
            </a:r>
            <a:r>
              <a:rPr lang="ko-KR" altLang="en-US" sz="1400" kern="0" spc="-40" dirty="0">
                <a:solidFill>
                  <a:srgbClr val="000000"/>
                </a:solidFill>
                <a:latin typeface="맑은 고딕" panose="020B0503020000020004" pitchFamily="50" charset="-127"/>
              </a:rPr>
              <a:t>➋정책 및 규제 준수</a:t>
            </a:r>
            <a:r>
              <a:rPr lang="ko-KR" altLang="en-US" sz="1400" kern="0" spc="-50" dirty="0">
                <a:solidFill>
                  <a:srgbClr val="000000"/>
                </a:solidFill>
                <a:latin typeface="함초롬바탕" panose="02030604000101010101" pitchFamily="18" charset="-127"/>
              </a:rPr>
              <a:t> </a:t>
            </a:r>
            <a:r>
              <a:rPr lang="ko-KR" altLang="en-US" sz="1400" kern="0" spc="-50" dirty="0">
                <a:solidFill>
                  <a:srgbClr val="000000"/>
                </a:solidFill>
                <a:latin typeface="맑은 고딕" panose="020B0503020000020004" pitchFamily="50" charset="-127"/>
              </a:rPr>
              <a:t>측면</a:t>
            </a:r>
            <a:r>
              <a:rPr lang="en-US" altLang="ko-KR" sz="1400" kern="0" spc="-50" dirty="0">
                <a:solidFill>
                  <a:srgbClr val="000000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400" kern="0" spc="-50" dirty="0">
                <a:solidFill>
                  <a:srgbClr val="000000"/>
                </a:solidFill>
                <a:latin typeface="맑은 고딕" panose="020B0503020000020004" pitchFamily="50" charset="-127"/>
              </a:rPr>
              <a:t>➌공시의 </a:t>
            </a:r>
            <a:r>
              <a:rPr lang="ko-KR" altLang="en-US" sz="1400" kern="0" spc="-50" dirty="0" err="1">
                <a:solidFill>
                  <a:srgbClr val="000000"/>
                </a:solidFill>
                <a:latin typeface="맑은 고딕" panose="020B0503020000020004" pitchFamily="50" charset="-127"/>
              </a:rPr>
              <a:t>비용효과성</a:t>
            </a:r>
            <a:r>
              <a:rPr lang="ko-KR" altLang="en-US" sz="1400" kern="0" spc="-50" dirty="0">
                <a:solidFill>
                  <a:srgbClr val="000000"/>
                </a:solidFill>
                <a:latin typeface="맑은 고딕" panose="020B0503020000020004" pitchFamily="50" charset="-127"/>
              </a:rPr>
              <a:t> 측면</a:t>
            </a:r>
            <a:r>
              <a:rPr lang="en-US" altLang="ko-KR" sz="1400" kern="0" spc="-50" dirty="0">
                <a:solidFill>
                  <a:srgbClr val="000000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400" kern="0" spc="-50" dirty="0">
                <a:solidFill>
                  <a:srgbClr val="000000"/>
                </a:solidFill>
                <a:latin typeface="맑은 고딕" panose="020B0503020000020004" pitchFamily="50" charset="-127"/>
              </a:rPr>
              <a:t>그리고 ➍투자자의 정보 유용성 측면을 종합적으로 고려</a:t>
            </a:r>
            <a:endParaRPr lang="ko-KR" altLang="en-US" sz="11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86128" y="2726575"/>
            <a:ext cx="9821159" cy="18562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4428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5175821" cy="721519"/>
            <a:chOff x="404018" y="230978"/>
            <a:chExt cx="5175821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46201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ISSB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및 국내 정책당국 동향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11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227200"/>
              </p:ext>
            </p:extLst>
          </p:nvPr>
        </p:nvGraphicFramePr>
        <p:xfrm>
          <a:off x="307975" y="1363596"/>
          <a:ext cx="7938250" cy="3624041"/>
        </p:xfrm>
        <a:graphic>
          <a:graphicData uri="http://schemas.openxmlformats.org/drawingml/2006/table">
            <a:tbl>
              <a:tblPr/>
              <a:tblGrid>
                <a:gridCol w="1587650">
                  <a:extLst>
                    <a:ext uri="{9D8B030D-6E8A-4147-A177-3AD203B41FA5}">
                      <a16:colId xmlns:a16="http://schemas.microsoft.com/office/drawing/2014/main" val="4174352270"/>
                    </a:ext>
                  </a:extLst>
                </a:gridCol>
                <a:gridCol w="1587650">
                  <a:extLst>
                    <a:ext uri="{9D8B030D-6E8A-4147-A177-3AD203B41FA5}">
                      <a16:colId xmlns:a16="http://schemas.microsoft.com/office/drawing/2014/main" val="1199986513"/>
                    </a:ext>
                  </a:extLst>
                </a:gridCol>
                <a:gridCol w="1587650">
                  <a:extLst>
                    <a:ext uri="{9D8B030D-6E8A-4147-A177-3AD203B41FA5}">
                      <a16:colId xmlns:a16="http://schemas.microsoft.com/office/drawing/2014/main" val="1422484933"/>
                    </a:ext>
                  </a:extLst>
                </a:gridCol>
                <a:gridCol w="1587650">
                  <a:extLst>
                    <a:ext uri="{9D8B030D-6E8A-4147-A177-3AD203B41FA5}">
                      <a16:colId xmlns:a16="http://schemas.microsoft.com/office/drawing/2014/main" val="3802905882"/>
                    </a:ext>
                  </a:extLst>
                </a:gridCol>
                <a:gridCol w="1587650">
                  <a:extLst>
                    <a:ext uri="{9D8B030D-6E8A-4147-A177-3AD203B41FA5}">
                      <a16:colId xmlns:a16="http://schemas.microsoft.com/office/drawing/2014/main" val="2679116293"/>
                    </a:ext>
                  </a:extLst>
                </a:gridCol>
              </a:tblGrid>
              <a:tr h="86435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우선순위 근거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인적 자본</a:t>
                      </a:r>
                      <a:br>
                        <a:rPr lang="ko-KR" altLang="en-US" sz="1000" b="0" kern="0" spc="0">
                          <a:solidFill>
                            <a:srgbClr val="FF0000"/>
                          </a:solidFill>
                          <a:effectLst/>
                          <a:latin typeface="함초롬바탕" panose="02030604000101010101" pitchFamily="18" charset="-127"/>
                        </a:rPr>
                      </a:br>
                      <a:r>
                        <a:rPr lang="en-US" altLang="ko-KR" sz="1100" b="0" kern="0" spc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kern="0" spc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단일 프로젝트</a:t>
                      </a:r>
                      <a:r>
                        <a:rPr lang="en-US" altLang="ko-KR" sz="1100" b="0" kern="0" spc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b="0" kern="0" spc="0">
                        <a:solidFill>
                          <a:srgbClr val="FF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생물다양성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생태계 및 생태계서비스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인권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보고의 통합</a:t>
                      </a:r>
                      <a:r>
                        <a:rPr lang="ko-KR" altLang="en-US" sz="1100" kern="0" spc="0" baseline="3000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*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3379898"/>
                  </a:ext>
                </a:extLst>
              </a:tr>
              <a:tr h="37725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종합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kern="0" spc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100" b="0" kern="0" spc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순위</a:t>
                      </a:r>
                      <a:endParaRPr lang="ko-KR" altLang="en-US" sz="1000" b="0" kern="0" spc="0">
                        <a:solidFill>
                          <a:srgbClr val="FF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9692694"/>
                  </a:ext>
                </a:extLst>
              </a:tr>
              <a:tr h="52003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기업 경영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</a:t>
                      </a:r>
                      <a:endParaRPr lang="ko-KR" altLang="en-US" sz="1000" b="0" kern="0" spc="0">
                        <a:solidFill>
                          <a:srgbClr val="FF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2013773"/>
                  </a:ext>
                </a:extLst>
              </a:tr>
              <a:tr h="62080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정책 및 법규 준수 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</a:t>
                      </a:r>
                      <a:endParaRPr lang="ko-KR" altLang="en-US" sz="1000" b="0" kern="0" spc="0">
                        <a:solidFill>
                          <a:srgbClr val="FF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5291266"/>
                  </a:ext>
                </a:extLst>
              </a:tr>
              <a:tr h="62080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공시의 비용효과성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</a:t>
                      </a:r>
                      <a:endParaRPr lang="ko-KR" altLang="en-US" sz="1000" b="0" kern="0" spc="0">
                        <a:solidFill>
                          <a:srgbClr val="FF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 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9371988"/>
                  </a:ext>
                </a:extLst>
              </a:tr>
              <a:tr h="62080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투자자 정보 유용성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</a:t>
                      </a:r>
                      <a:endParaRPr lang="ko-KR" altLang="en-US" sz="1000" b="0" kern="0" spc="0" dirty="0">
                        <a:solidFill>
                          <a:srgbClr val="FF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66526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4424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12</a:t>
            </a:fld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0E8E8C9-00CC-E9FE-C813-818F491AACB9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54D6306C-8528-E3D1-FE61-EEB2C705BC0B}"/>
              </a:ext>
            </a:extLst>
          </p:cNvPr>
          <p:cNvGrpSpPr/>
          <p:nvPr/>
        </p:nvGrpSpPr>
        <p:grpSpPr>
          <a:xfrm>
            <a:off x="404018" y="230978"/>
            <a:ext cx="5175821" cy="721519"/>
            <a:chOff x="404018" y="230978"/>
            <a:chExt cx="5175821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02E9897-0F86-31E6-BF2E-1B5D2E969E13}"/>
                </a:ext>
              </a:extLst>
            </p:cNvPr>
            <p:cNvSpPr txBox="1"/>
            <p:nvPr/>
          </p:nvSpPr>
          <p:spPr>
            <a:xfrm>
              <a:off x="959663" y="263915"/>
              <a:ext cx="46201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ISSB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및 국내 정책당국 동향</a:t>
              </a:r>
            </a:p>
          </p:txBody>
        </p: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1E7F867C-D9CA-89C1-FF82-3DA51C6DA8AA}"/>
                </a:ext>
              </a:extLst>
            </p:cNvPr>
            <p:cNvGrpSpPr/>
            <p:nvPr/>
          </p:nvGrpSpPr>
          <p:grpSpPr>
            <a:xfrm>
              <a:off x="404018" y="230978"/>
              <a:ext cx="525126" cy="721519"/>
              <a:chOff x="404018" y="230978"/>
              <a:chExt cx="525126" cy="721519"/>
            </a:xfrm>
          </p:grpSpPr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AAB4CC6B-119A-F781-3B4C-D1E25D9768C5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6" name="평행 사변형 15">
                  <a:extLst>
                    <a:ext uri="{FF2B5EF4-FFF2-40B4-BE49-F238E27FC236}">
                      <a16:creationId xmlns:a16="http://schemas.microsoft.com/office/drawing/2014/main" id="{7CBC781F-84B7-4079-8F47-CB9BF4C128E9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20" name="사각형: 둥근 모서리 19">
                  <a:extLst>
                    <a:ext uri="{FF2B5EF4-FFF2-40B4-BE49-F238E27FC236}">
                      <a16:creationId xmlns:a16="http://schemas.microsoft.com/office/drawing/2014/main" id="{2120D35C-E157-41C9-3DA6-FC68CAF615F2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0E95CAB-A666-5CB6-5DCA-C873B6878090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5F086FF4-E914-5233-5F27-564677FB2E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4931569"/>
              </p:ext>
            </p:extLst>
          </p:nvPr>
        </p:nvGraphicFramePr>
        <p:xfrm>
          <a:off x="686128" y="1591083"/>
          <a:ext cx="10300977" cy="1737244"/>
        </p:xfrm>
        <a:graphic>
          <a:graphicData uri="http://schemas.openxmlformats.org/drawingml/2006/table">
            <a:tbl>
              <a:tblPr/>
              <a:tblGrid>
                <a:gridCol w="1895403">
                  <a:extLst>
                    <a:ext uri="{9D8B030D-6E8A-4147-A177-3AD203B41FA5}">
                      <a16:colId xmlns:a16="http://schemas.microsoft.com/office/drawing/2014/main" val="1240526658"/>
                    </a:ext>
                  </a:extLst>
                </a:gridCol>
                <a:gridCol w="1964066">
                  <a:extLst>
                    <a:ext uri="{9D8B030D-6E8A-4147-A177-3AD203B41FA5}">
                      <a16:colId xmlns:a16="http://schemas.microsoft.com/office/drawing/2014/main" val="4165476605"/>
                    </a:ext>
                  </a:extLst>
                </a:gridCol>
                <a:gridCol w="1964066">
                  <a:extLst>
                    <a:ext uri="{9D8B030D-6E8A-4147-A177-3AD203B41FA5}">
                      <a16:colId xmlns:a16="http://schemas.microsoft.com/office/drawing/2014/main" val="3950175102"/>
                    </a:ext>
                  </a:extLst>
                </a:gridCol>
                <a:gridCol w="2376048">
                  <a:extLst>
                    <a:ext uri="{9D8B030D-6E8A-4147-A177-3AD203B41FA5}">
                      <a16:colId xmlns:a16="http://schemas.microsoft.com/office/drawing/2014/main" val="704100353"/>
                    </a:ext>
                  </a:extLst>
                </a:gridCol>
                <a:gridCol w="2101394">
                  <a:extLst>
                    <a:ext uri="{9D8B030D-6E8A-4147-A177-3AD203B41FA5}">
                      <a16:colId xmlns:a16="http://schemas.microsoft.com/office/drawing/2014/main" val="1052205137"/>
                    </a:ext>
                  </a:extLst>
                </a:gridCol>
              </a:tblGrid>
              <a:tr h="5063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구분</a:t>
                      </a:r>
                      <a:endParaRPr lang="ko-KR" altLang="en-US" sz="1400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TCFD </a:t>
                      </a:r>
                      <a:endParaRPr lang="en-US" sz="1400" kern="0" spc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IFRS</a:t>
                      </a:r>
                      <a:r>
                        <a:rPr lang="ko-KR" alt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기준</a:t>
                      </a:r>
                      <a:endParaRPr lang="ko-KR" altLang="en-US" sz="1400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IFRS S2)</a:t>
                      </a:r>
                      <a:endParaRPr lang="en-US" sz="1400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EU CSRD </a:t>
                      </a:r>
                      <a:endParaRPr lang="en-US" sz="1400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(EFRAG</a:t>
                      </a:r>
                      <a:r>
                        <a:rPr lang="ko-KR" alt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의 </a:t>
                      </a: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ESRS)</a:t>
                      </a:r>
                      <a:endParaRPr lang="en-US" sz="1400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미국 </a:t>
                      </a:r>
                      <a:r>
                        <a:rPr lang="en-US" altLang="ko-KR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SEC </a:t>
                      </a:r>
                      <a:r>
                        <a:rPr lang="ko-KR" alt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기후 관련 공시</a:t>
                      </a:r>
                      <a:endParaRPr lang="ko-KR" altLang="en-US" sz="1400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9641735"/>
                  </a:ext>
                </a:extLst>
              </a:tr>
              <a:tr h="5063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Scope 1&amp;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2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공시 요구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필수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공시 요구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필수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공시 요구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필수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공시 요구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필수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4751173"/>
                  </a:ext>
                </a:extLst>
              </a:tr>
              <a:tr h="5063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Scope 3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조건부 요구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공시 요구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필수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공시 요구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필수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조건부 요구</a:t>
                      </a:r>
                      <a:endParaRPr lang="en-US" altLang="ko-KR" sz="1400" kern="0" spc="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휴먼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소규모기업은 면제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804183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65B6832-5592-BB34-8358-E482289A5287}"/>
              </a:ext>
            </a:extLst>
          </p:cNvPr>
          <p:cNvSpPr txBox="1"/>
          <p:nvPr/>
        </p:nvSpPr>
        <p:spPr>
          <a:xfrm>
            <a:off x="686128" y="1155954"/>
            <a:ext cx="10515600" cy="3886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ko-KR" altLang="en-US" sz="2000" b="1" dirty="0">
                <a:solidFill>
                  <a:srgbClr val="1F3B73"/>
                </a:solidFill>
              </a:rPr>
              <a:t>다수의 글로벌 기준에서도 </a:t>
            </a:r>
            <a:r>
              <a:rPr lang="en-US" altLang="ko-KR" sz="2000" b="1" dirty="0">
                <a:solidFill>
                  <a:srgbClr val="1F3B73"/>
                </a:solidFill>
              </a:rPr>
              <a:t>Scope 3</a:t>
            </a:r>
            <a:r>
              <a:rPr lang="ko-KR" altLang="en-US" sz="2000" b="1" dirty="0">
                <a:solidFill>
                  <a:srgbClr val="1F3B73"/>
                </a:solidFill>
              </a:rPr>
              <a:t>를 요구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548A347D-6E59-72A0-32FE-9D99714F0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128" y="3374760"/>
            <a:ext cx="6299552" cy="3324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37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13</a:t>
            </a:fld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0E8E8C9-00CC-E9FE-C813-818F491AACB9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54D6306C-8528-E3D1-FE61-EEB2C705BC0B}"/>
              </a:ext>
            </a:extLst>
          </p:cNvPr>
          <p:cNvGrpSpPr/>
          <p:nvPr/>
        </p:nvGrpSpPr>
        <p:grpSpPr>
          <a:xfrm>
            <a:off x="404018" y="230978"/>
            <a:ext cx="5175821" cy="721519"/>
            <a:chOff x="404018" y="230978"/>
            <a:chExt cx="5175821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02E9897-0F86-31E6-BF2E-1B5D2E969E13}"/>
                </a:ext>
              </a:extLst>
            </p:cNvPr>
            <p:cNvSpPr txBox="1"/>
            <p:nvPr/>
          </p:nvSpPr>
          <p:spPr>
            <a:xfrm>
              <a:off x="959663" y="263915"/>
              <a:ext cx="46201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ISSB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및 국내 정책당국 동향</a:t>
              </a:r>
            </a:p>
          </p:txBody>
        </p: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1E7F867C-D9CA-89C1-FF82-3DA51C6DA8AA}"/>
                </a:ext>
              </a:extLst>
            </p:cNvPr>
            <p:cNvGrpSpPr/>
            <p:nvPr/>
          </p:nvGrpSpPr>
          <p:grpSpPr>
            <a:xfrm>
              <a:off x="404018" y="230978"/>
              <a:ext cx="525126" cy="721519"/>
              <a:chOff x="404018" y="230978"/>
              <a:chExt cx="525126" cy="721519"/>
            </a:xfrm>
          </p:grpSpPr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AAB4CC6B-119A-F781-3B4C-D1E25D9768C5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6" name="평행 사변형 15">
                  <a:extLst>
                    <a:ext uri="{FF2B5EF4-FFF2-40B4-BE49-F238E27FC236}">
                      <a16:creationId xmlns:a16="http://schemas.microsoft.com/office/drawing/2014/main" id="{7CBC781F-84B7-4079-8F47-CB9BF4C128E9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20" name="사각형: 둥근 모서리 19">
                  <a:extLst>
                    <a:ext uri="{FF2B5EF4-FFF2-40B4-BE49-F238E27FC236}">
                      <a16:creationId xmlns:a16="http://schemas.microsoft.com/office/drawing/2014/main" id="{2120D35C-E157-41C9-3DA6-FC68CAF615F2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0E95CAB-A666-5CB6-5DCA-C873B6878090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0B15B03-37E3-7398-2118-F8E117546BA6}"/>
              </a:ext>
            </a:extLst>
          </p:cNvPr>
          <p:cNvSpPr txBox="1"/>
          <p:nvPr/>
        </p:nvSpPr>
        <p:spPr>
          <a:xfrm>
            <a:off x="444520" y="1086710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ISSB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의 의견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(2023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년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2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월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16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일 몬트리올 회의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)</a:t>
            </a:r>
            <a:endParaRPr lang="ko-KR" altLang="en-US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67CC582-07C7-5099-D0CF-ED93A84460C2}"/>
              </a:ext>
            </a:extLst>
          </p:cNvPr>
          <p:cNvSpPr/>
          <p:nvPr/>
        </p:nvSpPr>
        <p:spPr>
          <a:xfrm>
            <a:off x="470727" y="1566530"/>
            <a:ext cx="10883073" cy="4467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공시에는 데이터 가용성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(the data availability)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과 데이터 품질 문제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(data quality challenges)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가 존재하지만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, Scope 3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배출량 정보 공시가 기업의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사업모형의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지속가능성을 이해하는데 매우 중요한 요소이므로 </a:t>
            </a:r>
            <a:r>
              <a:rPr lang="en-US" altLang="ko-KR" sz="1400" kern="0" dirty="0">
                <a:solidFill>
                  <a:srgbClr val="FF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배출량 정보의 공시 요구를 유지</a:t>
            </a:r>
            <a:endParaRPr lang="ko-KR" altLang="en-US" sz="1400" kern="0" dirty="0">
              <a:solidFill>
                <a:srgbClr val="FF0000"/>
              </a:solidFill>
              <a:latin typeface="휴먼명조"/>
            </a:endParaRPr>
          </a:p>
          <a:p>
            <a:pPr marL="171450" lvl="0" indent="-1714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IFRS S2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시행 후 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일정기간 면제기간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을 적용하기로 함 </a:t>
            </a:r>
            <a:endParaRPr lang="ko-KR" altLang="en-US" sz="1400" kern="0" dirty="0">
              <a:solidFill>
                <a:srgbClr val="000000"/>
              </a:solidFill>
              <a:latin typeface="휴먼명조"/>
            </a:endParaRPr>
          </a:p>
          <a:p>
            <a:pPr marL="171450" lvl="0" indent="-1714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작성자와 가치사슬 내 하나 이상 기업의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보고주기가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다른 경우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기업은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정보의 추정 및 공시를 위한 과도한 비용 또는 노력없이 가장 최근의 데이터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(the most recent data)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를 이용하여 공시하도록 완화함</a:t>
            </a:r>
            <a:endParaRPr lang="ko-KR" altLang="en-US" sz="1400" kern="0" dirty="0">
              <a:solidFill>
                <a:srgbClr val="000000"/>
              </a:solidFill>
              <a:latin typeface="휴먼명조"/>
            </a:endParaRPr>
          </a:p>
          <a:p>
            <a:pPr marL="171450" lvl="0" indent="-1714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sz="1400" kern="0" dirty="0" err="1">
                <a:solidFill>
                  <a:srgbClr val="FF0000"/>
                </a:solidFill>
                <a:latin typeface="휴먼명조"/>
                <a:ea typeface="휴먼명조"/>
              </a:rPr>
              <a:t>회피조항</a:t>
            </a:r>
            <a:r>
              <a:rPr lang="en-US" altLang="ko-KR" sz="1400" kern="0" dirty="0">
                <a:solidFill>
                  <a:srgbClr val="FF0000"/>
                </a:solidFill>
                <a:latin typeface="휴먼명조"/>
                <a:ea typeface="휴먼명조"/>
              </a:rPr>
              <a:t>(safe harbor) 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도입을 지지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함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다만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①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회피조항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도입 여부는 각국의 규제기관이 결정할 사안이므로 이를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공개초안에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반영해야 하며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②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회피조항이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투자자들의 소송 권리를 박탈해서는 안 된다는 점을 고려해야 한다는 의견을 제시함</a:t>
            </a:r>
            <a:endParaRPr lang="ko-KR" altLang="en-US" sz="1400" kern="0" dirty="0">
              <a:solidFill>
                <a:srgbClr val="000000"/>
              </a:solidFill>
              <a:latin typeface="휴먼명조"/>
            </a:endParaRPr>
          </a:p>
          <a:p>
            <a:pPr marL="171450" lvl="0" indent="-1714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배출량 산정과 관련된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framework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를 제공할 예정임</a:t>
            </a:r>
            <a:endParaRPr lang="ko-KR" altLang="en-US" sz="1400" kern="0" dirty="0">
              <a:solidFill>
                <a:srgbClr val="000000"/>
              </a:solidFill>
              <a:latin typeface="휴먼명조"/>
            </a:endParaRPr>
          </a:p>
          <a:p>
            <a:pPr marL="171450" lvl="0" indent="-1714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공시를 위한 역량 구축 노력을 진행하기로 함</a:t>
            </a:r>
            <a:endParaRPr lang="en-US" altLang="ko-KR" sz="1400" kern="0" dirty="0">
              <a:solidFill>
                <a:srgbClr val="000000"/>
              </a:solidFill>
              <a:latin typeface="휴먼명조"/>
              <a:ea typeface="휴먼명조"/>
            </a:endParaRPr>
          </a:p>
          <a:p>
            <a:pPr marL="171450" lvl="0" indent="-1714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400" kern="0" dirty="0">
                <a:solidFill>
                  <a:srgbClr val="FF0000"/>
                </a:solidFill>
                <a:latin typeface="휴먼명조"/>
                <a:ea typeface="휴먼명조"/>
              </a:rPr>
              <a:t>GHG protocol ‘GHG protocol 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기업 가치사슬</a:t>
            </a:r>
            <a:r>
              <a:rPr lang="en-US" altLang="ko-KR" sz="1400" kern="0" dirty="0">
                <a:solidFill>
                  <a:srgbClr val="FF0000"/>
                </a:solidFill>
                <a:latin typeface="휴먼명조"/>
                <a:ea typeface="휴먼명조"/>
              </a:rPr>
              <a:t>(Scope 3) 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회계 및 </a:t>
            </a:r>
            <a:r>
              <a:rPr lang="ko-KR" altLang="en-US" sz="1400" kern="0" dirty="0" err="1">
                <a:solidFill>
                  <a:srgbClr val="FF0000"/>
                </a:solidFill>
                <a:latin typeface="휴먼명조"/>
                <a:ea typeface="휴먼명조"/>
              </a:rPr>
              <a:t>보고기준</a:t>
            </a:r>
            <a:r>
              <a:rPr lang="en-US" altLang="ko-KR" sz="1400" kern="0" dirty="0">
                <a:solidFill>
                  <a:srgbClr val="FF0000"/>
                </a:solidFill>
                <a:latin typeface="휴먼명조"/>
                <a:ea typeface="휴먼명조"/>
              </a:rPr>
              <a:t>(GHG Protocol Corporate Value Chain (Scope 3) Accounting and Reporting Standard)(2011)’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에 기술된 </a:t>
            </a:r>
            <a:r>
              <a:rPr lang="en-US" altLang="ko-KR" sz="1400" kern="0" dirty="0">
                <a:solidFill>
                  <a:srgbClr val="FF0000"/>
                </a:solidFill>
                <a:latin typeface="휴먼명조"/>
                <a:ea typeface="휴먼명조"/>
              </a:rPr>
              <a:t>15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개의 </a:t>
            </a:r>
            <a:r>
              <a:rPr lang="en-US" altLang="ko-KR" sz="1400" kern="0" dirty="0">
                <a:solidFill>
                  <a:srgbClr val="FF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배출량 카테고리가 모두 포함되는 것으로 확인함</a:t>
            </a:r>
            <a:endParaRPr lang="ko-KR" altLang="en-US" sz="1400" kern="0" dirty="0">
              <a:solidFill>
                <a:srgbClr val="FF0000"/>
              </a:solidFill>
              <a:latin typeface="휴먼명조"/>
            </a:endParaRPr>
          </a:p>
        </p:txBody>
      </p:sp>
    </p:spTree>
    <p:extLst>
      <p:ext uri="{BB962C8B-B14F-4D97-AF65-F5344CB8AC3E}">
        <p14:creationId xmlns:p14="http://schemas.microsoft.com/office/powerpoint/2010/main" val="3411845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14</a:t>
            </a:fld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0E8E8C9-00CC-E9FE-C813-818F491AACB9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54D6306C-8528-E3D1-FE61-EEB2C705BC0B}"/>
              </a:ext>
            </a:extLst>
          </p:cNvPr>
          <p:cNvGrpSpPr/>
          <p:nvPr/>
        </p:nvGrpSpPr>
        <p:grpSpPr>
          <a:xfrm>
            <a:off x="404018" y="230978"/>
            <a:ext cx="5175821" cy="721519"/>
            <a:chOff x="404018" y="230978"/>
            <a:chExt cx="5175821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02E9897-0F86-31E6-BF2E-1B5D2E969E13}"/>
                </a:ext>
              </a:extLst>
            </p:cNvPr>
            <p:cNvSpPr txBox="1"/>
            <p:nvPr/>
          </p:nvSpPr>
          <p:spPr>
            <a:xfrm>
              <a:off x="959663" y="263915"/>
              <a:ext cx="46201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ISSB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및 국내 정책당국 동향</a:t>
              </a:r>
            </a:p>
          </p:txBody>
        </p: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1E7F867C-D9CA-89C1-FF82-3DA51C6DA8AA}"/>
                </a:ext>
              </a:extLst>
            </p:cNvPr>
            <p:cNvGrpSpPr/>
            <p:nvPr/>
          </p:nvGrpSpPr>
          <p:grpSpPr>
            <a:xfrm>
              <a:off x="404018" y="230978"/>
              <a:ext cx="525126" cy="721519"/>
              <a:chOff x="404018" y="230978"/>
              <a:chExt cx="525126" cy="721519"/>
            </a:xfrm>
          </p:grpSpPr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AAB4CC6B-119A-F781-3B4C-D1E25D9768C5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6" name="평행 사변형 15">
                  <a:extLst>
                    <a:ext uri="{FF2B5EF4-FFF2-40B4-BE49-F238E27FC236}">
                      <a16:creationId xmlns:a16="http://schemas.microsoft.com/office/drawing/2014/main" id="{7CBC781F-84B7-4079-8F47-CB9BF4C128E9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20" name="사각형: 둥근 모서리 19">
                  <a:extLst>
                    <a:ext uri="{FF2B5EF4-FFF2-40B4-BE49-F238E27FC236}">
                      <a16:creationId xmlns:a16="http://schemas.microsoft.com/office/drawing/2014/main" id="{2120D35C-E157-41C9-3DA6-FC68CAF615F2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0E95CAB-A666-5CB6-5DCA-C873B6878090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EB3F83D-3F6C-525D-C069-F1EB2748335F}"/>
              </a:ext>
            </a:extLst>
          </p:cNvPr>
          <p:cNvSpPr txBox="1"/>
          <p:nvPr/>
        </p:nvSpPr>
        <p:spPr>
          <a:xfrm>
            <a:off x="444520" y="1086710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Scope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3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공시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904F637-63B0-7F07-CC15-B62923DC2449}"/>
              </a:ext>
            </a:extLst>
          </p:cNvPr>
          <p:cNvSpPr/>
          <p:nvPr/>
        </p:nvSpPr>
        <p:spPr>
          <a:xfrm>
            <a:off x="535383" y="2298439"/>
            <a:ext cx="3198417" cy="38180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D40299E-26AF-61A9-497D-EA6690CE4316}"/>
              </a:ext>
            </a:extLst>
          </p:cNvPr>
          <p:cNvSpPr/>
          <p:nvPr/>
        </p:nvSpPr>
        <p:spPr>
          <a:xfrm>
            <a:off x="4104083" y="2298439"/>
            <a:ext cx="3198417" cy="38180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A4A545B-6F80-456E-9CAE-BA151667B1DF}"/>
              </a:ext>
            </a:extLst>
          </p:cNvPr>
          <p:cNvSpPr/>
          <p:nvPr/>
        </p:nvSpPr>
        <p:spPr>
          <a:xfrm>
            <a:off x="7755333" y="2298439"/>
            <a:ext cx="3198417" cy="38180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0F3853EC-9C55-D94B-6C2F-8A6ADE8441CA}"/>
              </a:ext>
            </a:extLst>
          </p:cNvPr>
          <p:cNvSpPr/>
          <p:nvPr/>
        </p:nvSpPr>
        <p:spPr>
          <a:xfrm>
            <a:off x="535383" y="2120900"/>
            <a:ext cx="3198417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C543E18-1954-9DDF-31D9-301AE8AF7509}"/>
              </a:ext>
            </a:extLst>
          </p:cNvPr>
          <p:cNvSpPr/>
          <p:nvPr/>
        </p:nvSpPr>
        <p:spPr>
          <a:xfrm>
            <a:off x="4104083" y="2120900"/>
            <a:ext cx="3198417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31F10D0C-C1D4-C1D1-4CD6-AC2B56453BB0}"/>
              </a:ext>
            </a:extLst>
          </p:cNvPr>
          <p:cNvSpPr/>
          <p:nvPr/>
        </p:nvSpPr>
        <p:spPr>
          <a:xfrm>
            <a:off x="7755333" y="2120900"/>
            <a:ext cx="3198417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983F5D5-7EB0-995E-6A63-EB5AC794F638}"/>
              </a:ext>
            </a:extLst>
          </p:cNvPr>
          <p:cNvSpPr txBox="1"/>
          <p:nvPr/>
        </p:nvSpPr>
        <p:spPr>
          <a:xfrm>
            <a:off x="535383" y="1721882"/>
            <a:ext cx="3198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/>
              <a:t>데이터 가용성 품질 우려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83B7E4E-EFC0-DF1C-CB08-547525F5A219}"/>
              </a:ext>
            </a:extLst>
          </p:cNvPr>
          <p:cNvSpPr txBox="1"/>
          <p:nvPr/>
        </p:nvSpPr>
        <p:spPr>
          <a:xfrm>
            <a:off x="4567632" y="1715472"/>
            <a:ext cx="3198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/>
              <a:t>내부 분석 및 검토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C5AC7B-4258-5031-AA61-11C2AC594F2F}"/>
              </a:ext>
            </a:extLst>
          </p:cNvPr>
          <p:cNvSpPr txBox="1"/>
          <p:nvPr/>
        </p:nvSpPr>
        <p:spPr>
          <a:xfrm>
            <a:off x="8295081" y="1721882"/>
            <a:ext cx="21189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ISSB</a:t>
            </a:r>
            <a:r>
              <a:rPr lang="ko-KR" altLang="en-US" sz="2000" b="1" dirty="0"/>
              <a:t> 논의 결과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A2F1FE9-D195-B6FC-CCA7-83EE7254AA76}"/>
              </a:ext>
            </a:extLst>
          </p:cNvPr>
          <p:cNvSpPr txBox="1"/>
          <p:nvPr/>
        </p:nvSpPr>
        <p:spPr>
          <a:xfrm>
            <a:off x="590550" y="2387600"/>
            <a:ext cx="30607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dirty="0"/>
              <a:t>가치사슬 내 기업에 대한 통제권한 </a:t>
            </a:r>
            <a:r>
              <a:rPr lang="en-US" altLang="ko-KR" dirty="0"/>
              <a:t>(</a:t>
            </a:r>
            <a:r>
              <a:rPr lang="ko-KR" altLang="en-US" dirty="0"/>
              <a:t>기업간 보고기간의 차이</a:t>
            </a:r>
            <a:r>
              <a:rPr lang="en-US" altLang="ko-KR" dirty="0"/>
              <a:t>)</a:t>
            </a:r>
          </a:p>
          <a:p>
            <a:pPr marL="342900" indent="-342900">
              <a:buAutoNum type="arabicPeriod"/>
            </a:pPr>
            <a:r>
              <a:rPr lang="ko-KR" altLang="en-US" dirty="0"/>
              <a:t>대기업</a:t>
            </a:r>
            <a:r>
              <a:rPr lang="en-US" altLang="ko-KR" dirty="0"/>
              <a:t>/</a:t>
            </a:r>
            <a:r>
              <a:rPr lang="ko-KR" altLang="en-US" dirty="0"/>
              <a:t>다국적 기업의 복잡한 기업구조로 인한 데이터 수집 자체의 어려움</a:t>
            </a:r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dirty="0"/>
              <a:t>재무제표와 동시시점에 데이터 산출의 어려움</a:t>
            </a:r>
            <a:endParaRPr lang="en-US" altLang="ko-KR" dirty="0"/>
          </a:p>
          <a:p>
            <a:pPr marL="342900" indent="-342900">
              <a:buAutoNum type="arabicPeriod"/>
            </a:pPr>
            <a:r>
              <a:rPr lang="en-US" altLang="ko-KR" dirty="0"/>
              <a:t>GHG </a:t>
            </a:r>
            <a:r>
              <a:rPr lang="ko-KR" altLang="en-US" dirty="0"/>
              <a:t>프로토콜 카테고리 분류와 전환위험 간의 불명확한 관련성</a:t>
            </a:r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dirty="0"/>
              <a:t>기업간 측정방법의 차이</a:t>
            </a:r>
            <a:endParaRPr lang="en-US" altLang="ko-KR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0CD6C1C-914E-C980-ADE3-4656070FF610}"/>
              </a:ext>
            </a:extLst>
          </p:cNvPr>
          <p:cNvSpPr txBox="1"/>
          <p:nvPr/>
        </p:nvSpPr>
        <p:spPr>
          <a:xfrm>
            <a:off x="4104083" y="2298439"/>
            <a:ext cx="30607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dirty="0"/>
              <a:t>GHG </a:t>
            </a:r>
            <a:r>
              <a:rPr lang="ko-KR" altLang="en-US" dirty="0" err="1"/>
              <a:t>프로토컬</a:t>
            </a:r>
            <a:r>
              <a:rPr lang="ko-KR" altLang="en-US" dirty="0"/>
              <a:t> 기업의 가치사슬 기존의 </a:t>
            </a:r>
            <a:r>
              <a:rPr lang="en-US" altLang="ko-KR" dirty="0"/>
              <a:t>15</a:t>
            </a:r>
            <a:r>
              <a:rPr lang="ko-KR" altLang="en-US" dirty="0"/>
              <a:t>개 카테고리에 포함되는지 공시</a:t>
            </a:r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dirty="0"/>
              <a:t>데이터 가용성 및 품질 문제 해경 방안 </a:t>
            </a:r>
            <a:endParaRPr lang="en-US" altLang="ko-KR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1600" dirty="0"/>
              <a:t>(1) Scope 3</a:t>
            </a:r>
            <a:r>
              <a:rPr lang="ko-KR" altLang="en-US" sz="1600" dirty="0"/>
              <a:t>공시에 대한 시행일 연기</a:t>
            </a:r>
            <a:endParaRPr lang="en-US" altLang="ko-KR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1600" dirty="0"/>
              <a:t>(2) </a:t>
            </a:r>
            <a:r>
              <a:rPr lang="ko-KR" altLang="en-US" sz="1600" dirty="0" err="1"/>
              <a:t>증권감독기구들과의</a:t>
            </a:r>
            <a:r>
              <a:rPr lang="ko-KR" altLang="en-US" sz="1600" dirty="0"/>
              <a:t> 협력을 토한 회피조항제공</a:t>
            </a:r>
            <a:endParaRPr lang="en-US" altLang="ko-KR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1600" dirty="0"/>
              <a:t>(3) </a:t>
            </a:r>
            <a:r>
              <a:rPr lang="ko-KR" altLang="en-US" sz="1600" dirty="0"/>
              <a:t>적용 지침을 개발하여 지원</a:t>
            </a:r>
            <a:endParaRPr lang="en-US" altLang="ko-KR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1600" dirty="0"/>
              <a:t>(4) </a:t>
            </a:r>
            <a:r>
              <a:rPr lang="ko-KR" altLang="en-US" sz="1600" dirty="0"/>
              <a:t>데이터 품질 층위 도입</a:t>
            </a:r>
            <a:endParaRPr lang="en-US" altLang="ko-KR" sz="16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8DC34C3-6C35-97C5-5B1E-68645A41C3A8}"/>
              </a:ext>
            </a:extLst>
          </p:cNvPr>
          <p:cNvSpPr txBox="1"/>
          <p:nvPr/>
        </p:nvSpPr>
        <p:spPr>
          <a:xfrm>
            <a:off x="7824190" y="2320098"/>
            <a:ext cx="30607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2000" b="1" dirty="0"/>
              <a:t>Scope 3 </a:t>
            </a:r>
            <a:r>
              <a:rPr lang="ko-KR" altLang="en-US" sz="2000" b="1" dirty="0"/>
              <a:t>공시 시행일 </a:t>
            </a:r>
            <a:r>
              <a:rPr lang="en-US" altLang="ko-KR" sz="2000" b="1" dirty="0"/>
              <a:t>1</a:t>
            </a:r>
            <a:r>
              <a:rPr lang="ko-KR" altLang="en-US" sz="2000" b="1" dirty="0"/>
              <a:t>년 지연 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단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역량을 갖춘 기업은 조기 공시 권고</a:t>
            </a:r>
            <a:r>
              <a:rPr lang="en-US" altLang="ko-KR" sz="2000" b="1" dirty="0"/>
              <a:t>)</a:t>
            </a:r>
          </a:p>
          <a:p>
            <a:pPr marL="342900" indent="-342900">
              <a:buAutoNum type="arabicPeriod"/>
            </a:pPr>
            <a:endParaRPr lang="en-US" altLang="ko-KR" sz="2000" b="1" dirty="0"/>
          </a:p>
          <a:p>
            <a:pPr marL="342900" indent="-342900">
              <a:buAutoNum type="arabicPeriod"/>
            </a:pPr>
            <a:r>
              <a:rPr lang="ko-KR" altLang="en-US" sz="2000" b="1" dirty="0"/>
              <a:t>회피조항 도입 지지 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단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이는 각국 규제기관이 결정할 사안</a:t>
            </a:r>
            <a:r>
              <a:rPr lang="en-US" altLang="ko-KR" sz="2000" b="1" dirty="0"/>
              <a:t>)</a:t>
            </a:r>
          </a:p>
          <a:p>
            <a:pPr marL="342900" indent="-342900">
              <a:buAutoNum type="arabicPeriod"/>
            </a:pPr>
            <a:endParaRPr lang="en-US" altLang="ko-KR" sz="2000" b="1" dirty="0"/>
          </a:p>
          <a:p>
            <a:pPr marL="342900" indent="-342900">
              <a:buAutoNum type="arabicPeriod"/>
            </a:pPr>
            <a:r>
              <a:rPr lang="ko-KR" altLang="en-US" sz="2000" b="1" dirty="0"/>
              <a:t>데이터품질 층위 관련 추가 분석 </a:t>
            </a:r>
            <a:r>
              <a:rPr lang="en-US" altLang="ko-KR" sz="2000" b="1" dirty="0"/>
              <a:t>(GHG</a:t>
            </a:r>
            <a:r>
              <a:rPr lang="ko-KR" altLang="en-US" sz="2000" b="1" dirty="0"/>
              <a:t>프로토콜 가치사슬 기반</a:t>
            </a:r>
            <a:r>
              <a:rPr lang="en-US" altLang="ko-KR" sz="2000" b="1" dirty="0"/>
              <a:t>)</a:t>
            </a:r>
          </a:p>
        </p:txBody>
      </p:sp>
      <p:sp>
        <p:nvSpPr>
          <p:cNvPr id="24" name="이등변 삼각형 23">
            <a:extLst>
              <a:ext uri="{FF2B5EF4-FFF2-40B4-BE49-F238E27FC236}">
                <a16:creationId xmlns:a16="http://schemas.microsoft.com/office/drawing/2014/main" id="{AB26799D-1608-2A17-D6A0-F4BED1FBFC50}"/>
              </a:ext>
            </a:extLst>
          </p:cNvPr>
          <p:cNvSpPr/>
          <p:nvPr/>
        </p:nvSpPr>
        <p:spPr>
          <a:xfrm rot="5400000">
            <a:off x="3090288" y="4132762"/>
            <a:ext cx="1690638" cy="149373"/>
          </a:xfrm>
          <a:prstGeom prst="triangl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5" name="이등변 삼각형 24">
            <a:extLst>
              <a:ext uri="{FF2B5EF4-FFF2-40B4-BE49-F238E27FC236}">
                <a16:creationId xmlns:a16="http://schemas.microsoft.com/office/drawing/2014/main" id="{E007B25F-788F-FD52-3DDD-2985DDF12191}"/>
              </a:ext>
            </a:extLst>
          </p:cNvPr>
          <p:cNvSpPr/>
          <p:nvPr/>
        </p:nvSpPr>
        <p:spPr>
          <a:xfrm rot="5400000">
            <a:off x="6683597" y="4159573"/>
            <a:ext cx="1690638" cy="149373"/>
          </a:xfrm>
          <a:prstGeom prst="triangl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40578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15</a:t>
            </a:fld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0E8E8C9-00CC-E9FE-C813-818F491AACB9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54D6306C-8528-E3D1-FE61-EEB2C705BC0B}"/>
              </a:ext>
            </a:extLst>
          </p:cNvPr>
          <p:cNvGrpSpPr/>
          <p:nvPr/>
        </p:nvGrpSpPr>
        <p:grpSpPr>
          <a:xfrm>
            <a:off x="404018" y="230978"/>
            <a:ext cx="5175821" cy="721519"/>
            <a:chOff x="404018" y="230978"/>
            <a:chExt cx="5175821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02E9897-0F86-31E6-BF2E-1B5D2E969E13}"/>
                </a:ext>
              </a:extLst>
            </p:cNvPr>
            <p:cNvSpPr txBox="1"/>
            <p:nvPr/>
          </p:nvSpPr>
          <p:spPr>
            <a:xfrm>
              <a:off x="959663" y="263915"/>
              <a:ext cx="46201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ISSB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및 국내 정책당국 동향</a:t>
              </a:r>
            </a:p>
          </p:txBody>
        </p: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1E7F867C-D9CA-89C1-FF82-3DA51C6DA8AA}"/>
                </a:ext>
              </a:extLst>
            </p:cNvPr>
            <p:cNvGrpSpPr/>
            <p:nvPr/>
          </p:nvGrpSpPr>
          <p:grpSpPr>
            <a:xfrm>
              <a:off x="404018" y="230978"/>
              <a:ext cx="525126" cy="721519"/>
              <a:chOff x="404018" y="230978"/>
              <a:chExt cx="525126" cy="721519"/>
            </a:xfrm>
          </p:grpSpPr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AAB4CC6B-119A-F781-3B4C-D1E25D9768C5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6" name="평행 사변형 15">
                  <a:extLst>
                    <a:ext uri="{FF2B5EF4-FFF2-40B4-BE49-F238E27FC236}">
                      <a16:creationId xmlns:a16="http://schemas.microsoft.com/office/drawing/2014/main" id="{7CBC781F-84B7-4079-8F47-CB9BF4C128E9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20" name="사각형: 둥근 모서리 19">
                  <a:extLst>
                    <a:ext uri="{FF2B5EF4-FFF2-40B4-BE49-F238E27FC236}">
                      <a16:creationId xmlns:a16="http://schemas.microsoft.com/office/drawing/2014/main" id="{2120D35C-E157-41C9-3DA6-FC68CAF615F2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0E95CAB-A666-5CB6-5DCA-C873B6878090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353D251E-B91C-4457-6348-33F7CE31879C}"/>
              </a:ext>
            </a:extLst>
          </p:cNvPr>
          <p:cNvSpPr txBox="1"/>
          <p:nvPr/>
        </p:nvSpPr>
        <p:spPr>
          <a:xfrm>
            <a:off x="1296437" y="1647047"/>
            <a:ext cx="5643205" cy="4300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fontAlgn="base" latinLnBrk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IFRS </a:t>
            </a:r>
            <a:r>
              <a:rPr lang="en-US" altLang="ko-KR" sz="1400" kern="0" spc="0">
                <a:solidFill>
                  <a:srgbClr val="000000"/>
                </a:solidFill>
                <a:effectLst/>
                <a:latin typeface="+mn-ea"/>
              </a:rPr>
              <a:t>S2 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산업기반 요구사항</a:t>
            </a:r>
          </a:p>
          <a:p>
            <a:pPr lvl="1" algn="just" fontAlgn="base">
              <a:lnSpc>
                <a:spcPct val="180000"/>
              </a:lnSpc>
            </a:pP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기존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SASB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기준과 관련하여 제안된 두 번째 변경사항은 금융부문의 </a:t>
            </a:r>
            <a:r>
              <a:rPr lang="ko-KR" altLang="en-US" sz="1400" kern="0" spc="0" dirty="0" err="1">
                <a:solidFill>
                  <a:srgbClr val="000000"/>
                </a:solidFill>
                <a:effectLst/>
                <a:latin typeface="+mn-ea"/>
              </a:rPr>
              <a:t>금융자산포트폴리오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 배출량 및 촉진 배출량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(financed or facilitated emissions)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에 대한 새로운 합의를 다룬다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.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이를 위해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공개초안은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4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가지 산업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상업은행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투자은행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보험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자산관리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)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에 공시 주제와 관련 지표를 추가할 것을 제안한다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.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제안된 요구사항은 금융자산 포트폴리오 배출량 및 촉진 배출량과 관련된 자금대여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인수 및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/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또는 투자 활동과 관련된다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.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본 제안은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Category 15(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투자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)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에서 발생하는 간접 배출량 계산에 대한 지침을 </a:t>
            </a:r>
            <a:r>
              <a:rPr lang="ko-KR" altLang="en-US" sz="1400" kern="0" spc="0">
                <a:solidFill>
                  <a:srgbClr val="000000"/>
                </a:solidFill>
                <a:effectLst/>
                <a:latin typeface="+mn-ea"/>
              </a:rPr>
              <a:t>포함하는 </a:t>
            </a:r>
            <a:r>
              <a:rPr lang="en-US" altLang="ko-KR" sz="1400" kern="0" spc="0">
                <a:solidFill>
                  <a:srgbClr val="000000"/>
                </a:solidFill>
                <a:effectLst/>
                <a:latin typeface="+mn-ea"/>
              </a:rPr>
              <a:t>GHG </a:t>
            </a:r>
            <a:r>
              <a:rPr lang="ko-KR" altLang="en-US" sz="1400" kern="0" spc="0">
                <a:solidFill>
                  <a:srgbClr val="000000"/>
                </a:solidFill>
                <a:effectLst/>
                <a:latin typeface="+mn-ea"/>
              </a:rPr>
              <a:t>프로토콜</a:t>
            </a:r>
            <a:r>
              <a:rPr lang="en-US" altLang="ko-KR" sz="1400" kern="0" spc="0">
                <a:solidFill>
                  <a:srgbClr val="000000"/>
                </a:solidFill>
                <a:effectLst/>
                <a:latin typeface="+mn-ea"/>
              </a:rPr>
              <a:t>(Greenhouse Gas Protocol)</a:t>
            </a:r>
            <a:r>
              <a:rPr lang="ko-KR" altLang="en-US" sz="1400" kern="0" spc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기업 가치사슬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lang="en-US" altLang="ko-KR" sz="1400" kern="0" spc="0">
                <a:solidFill>
                  <a:srgbClr val="000000"/>
                </a:solidFill>
                <a:effectLst/>
                <a:latin typeface="+mn-ea"/>
              </a:rPr>
              <a:t>Scope 3)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기준을 기반으로 한다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.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+mn-ea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DE5BF64E-C128-A1C4-0241-788EFB99B34D}"/>
              </a:ext>
            </a:extLst>
          </p:cNvPr>
          <p:cNvSpPr/>
          <p:nvPr/>
        </p:nvSpPr>
        <p:spPr>
          <a:xfrm>
            <a:off x="1296437" y="1615328"/>
            <a:ext cx="9651879" cy="430544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F910B93-6BCB-39F3-FD79-52938F09C6C2}"/>
              </a:ext>
            </a:extLst>
          </p:cNvPr>
          <p:cNvSpPr txBox="1"/>
          <p:nvPr/>
        </p:nvSpPr>
        <p:spPr>
          <a:xfrm>
            <a:off x="838200" y="1141974"/>
            <a:ext cx="10515600" cy="3886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en-US" altLang="ko-KR" sz="2000" b="1" dirty="0">
                <a:solidFill>
                  <a:srgbClr val="1F3B73"/>
                </a:solidFill>
              </a:rPr>
              <a:t>IFRS S2</a:t>
            </a:r>
            <a:r>
              <a:rPr lang="ko-KR" altLang="en-US" sz="2000" b="1" dirty="0">
                <a:solidFill>
                  <a:srgbClr val="1F3B73"/>
                </a:solidFill>
              </a:rPr>
              <a:t>의 금융배출량 요구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60EF6EA-F346-100C-98BA-EDF4E9E20FA9}"/>
              </a:ext>
            </a:extLst>
          </p:cNvPr>
          <p:cNvSpPr txBox="1"/>
          <p:nvPr/>
        </p:nvSpPr>
        <p:spPr>
          <a:xfrm>
            <a:off x="838200" y="5920770"/>
            <a:ext cx="10515600" cy="7092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ko-KR" sz="2000" b="1">
                <a:solidFill>
                  <a:srgbClr val="1F3B73"/>
                </a:solidFill>
              </a:rPr>
              <a:t>GHG protocol</a:t>
            </a:r>
            <a:r>
              <a:rPr lang="ko-KR" altLang="en-US" sz="2000" b="1">
                <a:solidFill>
                  <a:srgbClr val="1F3B73"/>
                </a:solidFill>
              </a:rPr>
              <a:t>에 따라 금융기관은 카테고리 </a:t>
            </a:r>
            <a:r>
              <a:rPr lang="en-US" altLang="ko-KR" sz="2000" b="1">
                <a:solidFill>
                  <a:srgbClr val="1F3B73"/>
                </a:solidFill>
              </a:rPr>
              <a:t>15</a:t>
            </a:r>
            <a:r>
              <a:rPr lang="ko-KR" altLang="en-US" sz="2000" b="1">
                <a:solidFill>
                  <a:srgbClr val="1F3B73"/>
                </a:solidFill>
              </a:rPr>
              <a:t>번인 투자</a:t>
            </a:r>
            <a:r>
              <a:rPr lang="en-US" altLang="ko-KR" sz="2000" b="1">
                <a:solidFill>
                  <a:srgbClr val="1F3B73"/>
                </a:solidFill>
              </a:rPr>
              <a:t>(investments)</a:t>
            </a:r>
            <a:r>
              <a:rPr lang="ko-KR" altLang="en-US" sz="2000" b="1">
                <a:solidFill>
                  <a:srgbClr val="1F3B73"/>
                </a:solidFill>
              </a:rPr>
              <a:t>부분을 측정하고 공시해야함</a:t>
            </a:r>
            <a:r>
              <a:rPr lang="en-US" altLang="ko-KR" sz="2000" b="1">
                <a:solidFill>
                  <a:srgbClr val="1F3B73"/>
                </a:solidFill>
              </a:rPr>
              <a:t>.</a:t>
            </a: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3E3C2A68-F692-315A-B362-431B6B91C871}"/>
              </a:ext>
            </a:extLst>
          </p:cNvPr>
          <p:cNvGrpSpPr/>
          <p:nvPr/>
        </p:nvGrpSpPr>
        <p:grpSpPr>
          <a:xfrm>
            <a:off x="7200899" y="1718854"/>
            <a:ext cx="3647551" cy="3819383"/>
            <a:chOff x="686128" y="1462708"/>
            <a:chExt cx="6743372" cy="5107911"/>
          </a:xfrm>
        </p:grpSpPr>
        <p:pic>
          <p:nvPicPr>
            <p:cNvPr id="31" name="내용 개체 틀 6">
              <a:extLst>
                <a:ext uri="{FF2B5EF4-FFF2-40B4-BE49-F238E27FC236}">
                  <a16:creationId xmlns:a16="http://schemas.microsoft.com/office/drawing/2014/main" id="{4731A705-C54F-38EA-8C2F-F2AF1B38B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128" y="1462708"/>
              <a:ext cx="6743372" cy="5107911"/>
            </a:xfrm>
            <a:prstGeom prst="rect">
              <a:avLst/>
            </a:prstGeom>
          </p:spPr>
        </p:pic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D433ABAC-4E01-6560-FD39-3B4A536D24A0}"/>
                </a:ext>
              </a:extLst>
            </p:cNvPr>
            <p:cNvSpPr/>
            <p:nvPr/>
          </p:nvSpPr>
          <p:spPr>
            <a:xfrm>
              <a:off x="6355681" y="3639553"/>
              <a:ext cx="1073819" cy="10287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07300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16</a:t>
            </a:fld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0E8E8C9-00CC-E9FE-C813-818F491AACB9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54D6306C-8528-E3D1-FE61-EEB2C705BC0B}"/>
              </a:ext>
            </a:extLst>
          </p:cNvPr>
          <p:cNvGrpSpPr/>
          <p:nvPr/>
        </p:nvGrpSpPr>
        <p:grpSpPr>
          <a:xfrm>
            <a:off x="404018" y="230978"/>
            <a:ext cx="5175821" cy="721519"/>
            <a:chOff x="404018" y="230978"/>
            <a:chExt cx="5175821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02E9897-0F86-31E6-BF2E-1B5D2E969E13}"/>
                </a:ext>
              </a:extLst>
            </p:cNvPr>
            <p:cNvSpPr txBox="1"/>
            <p:nvPr/>
          </p:nvSpPr>
          <p:spPr>
            <a:xfrm>
              <a:off x="959663" y="263915"/>
              <a:ext cx="46201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ISSB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및 국내 정책당국 동향</a:t>
              </a:r>
            </a:p>
          </p:txBody>
        </p: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1E7F867C-D9CA-89C1-FF82-3DA51C6DA8AA}"/>
                </a:ext>
              </a:extLst>
            </p:cNvPr>
            <p:cNvGrpSpPr/>
            <p:nvPr/>
          </p:nvGrpSpPr>
          <p:grpSpPr>
            <a:xfrm>
              <a:off x="404018" y="230978"/>
              <a:ext cx="525126" cy="721519"/>
              <a:chOff x="404018" y="230978"/>
              <a:chExt cx="525126" cy="721519"/>
            </a:xfrm>
          </p:grpSpPr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AAB4CC6B-119A-F781-3B4C-D1E25D9768C5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6" name="평행 사변형 15">
                  <a:extLst>
                    <a:ext uri="{FF2B5EF4-FFF2-40B4-BE49-F238E27FC236}">
                      <a16:creationId xmlns:a16="http://schemas.microsoft.com/office/drawing/2014/main" id="{7CBC781F-84B7-4079-8F47-CB9BF4C128E9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20" name="사각형: 둥근 모서리 19">
                  <a:extLst>
                    <a:ext uri="{FF2B5EF4-FFF2-40B4-BE49-F238E27FC236}">
                      <a16:creationId xmlns:a16="http://schemas.microsoft.com/office/drawing/2014/main" id="{2120D35C-E157-41C9-3DA6-FC68CAF615F2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0E95CAB-A666-5CB6-5DCA-C873B6878090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F910B93-6BCB-39F3-FD79-52938F09C6C2}"/>
              </a:ext>
            </a:extLst>
          </p:cNvPr>
          <p:cNvSpPr txBox="1"/>
          <p:nvPr/>
        </p:nvSpPr>
        <p:spPr>
          <a:xfrm>
            <a:off x="838200" y="1141974"/>
            <a:ext cx="10515600" cy="7092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en-US" altLang="ko-KR" sz="2000" b="1" dirty="0">
                <a:solidFill>
                  <a:srgbClr val="1F3B73"/>
                </a:solidFill>
              </a:rPr>
              <a:t>2022</a:t>
            </a:r>
            <a:r>
              <a:rPr lang="ko-KR" altLang="en-US" sz="2000" b="1" dirty="0">
                <a:solidFill>
                  <a:srgbClr val="1F3B73"/>
                </a:solidFill>
              </a:rPr>
              <a:t>년 </a:t>
            </a:r>
            <a:r>
              <a:rPr lang="en-US" altLang="ko-KR" sz="2000" b="1" dirty="0">
                <a:solidFill>
                  <a:srgbClr val="1F3B73"/>
                </a:solidFill>
              </a:rPr>
              <a:t>12</a:t>
            </a:r>
            <a:r>
              <a:rPr lang="ko-KR" altLang="en-US" sz="2000" b="1" dirty="0">
                <a:solidFill>
                  <a:srgbClr val="1F3B73"/>
                </a:solidFill>
              </a:rPr>
              <a:t>월에 개최된 </a:t>
            </a:r>
            <a:r>
              <a:rPr lang="en-US" altLang="ko-KR" sz="2000" b="1" dirty="0">
                <a:solidFill>
                  <a:srgbClr val="1F3B73"/>
                </a:solidFill>
              </a:rPr>
              <a:t>ISSB </a:t>
            </a:r>
            <a:r>
              <a:rPr lang="ko-KR" altLang="en-US" sz="2000" b="1" dirty="0">
                <a:solidFill>
                  <a:srgbClr val="1F3B73"/>
                </a:solidFill>
              </a:rPr>
              <a:t>회의</a:t>
            </a:r>
            <a:r>
              <a:rPr lang="en-US" altLang="ko-KR" sz="2000" b="1" dirty="0">
                <a:solidFill>
                  <a:srgbClr val="1F3B73"/>
                </a:solidFill>
              </a:rPr>
              <a:t>(12.13~15</a:t>
            </a:r>
            <a:r>
              <a:rPr lang="ko-KR" altLang="en-US" sz="2000" b="1" dirty="0">
                <a:solidFill>
                  <a:srgbClr val="1F3B73"/>
                </a:solidFill>
              </a:rPr>
              <a:t>일</a:t>
            </a:r>
            <a:r>
              <a:rPr lang="en-US" altLang="ko-KR" sz="2000" b="1" dirty="0">
                <a:solidFill>
                  <a:srgbClr val="1F3B73"/>
                </a:solidFill>
              </a:rPr>
              <a:t>, </a:t>
            </a:r>
            <a:r>
              <a:rPr lang="ko-KR" altLang="en-US" sz="2000" b="1" dirty="0">
                <a:solidFill>
                  <a:srgbClr val="1F3B73"/>
                </a:solidFill>
              </a:rPr>
              <a:t>몬트리올</a:t>
            </a:r>
            <a:r>
              <a:rPr lang="en-US" altLang="ko-KR" sz="2000" b="1" dirty="0">
                <a:solidFill>
                  <a:srgbClr val="1F3B73"/>
                </a:solidFill>
              </a:rPr>
              <a:t>)</a:t>
            </a:r>
            <a:r>
              <a:rPr lang="ko-KR" altLang="en-US" sz="2000" b="1" dirty="0">
                <a:solidFill>
                  <a:srgbClr val="1F3B73"/>
                </a:solidFill>
              </a:rPr>
              <a:t>에서는 금융 및 촉진 배출량</a:t>
            </a:r>
            <a:r>
              <a:rPr lang="en-US" altLang="ko-KR" sz="2000" b="1" dirty="0">
                <a:solidFill>
                  <a:srgbClr val="1F3B73"/>
                </a:solidFill>
              </a:rPr>
              <a:t>(Financed and Facilitated Emissions) </a:t>
            </a:r>
            <a:r>
              <a:rPr lang="ko-KR" altLang="en-US" sz="2000" b="1" dirty="0">
                <a:solidFill>
                  <a:srgbClr val="1F3B73"/>
                </a:solidFill>
              </a:rPr>
              <a:t>논의</a:t>
            </a: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080944"/>
              </p:ext>
            </p:extLst>
          </p:nvPr>
        </p:nvGraphicFramePr>
        <p:xfrm>
          <a:off x="605233" y="1851271"/>
          <a:ext cx="10394137" cy="4751946"/>
        </p:xfrm>
        <a:graphic>
          <a:graphicData uri="http://schemas.openxmlformats.org/drawingml/2006/table">
            <a:tbl>
              <a:tblPr/>
              <a:tblGrid>
                <a:gridCol w="1315593">
                  <a:extLst>
                    <a:ext uri="{9D8B030D-6E8A-4147-A177-3AD203B41FA5}">
                      <a16:colId xmlns:a16="http://schemas.microsoft.com/office/drawing/2014/main" val="232051152"/>
                    </a:ext>
                  </a:extLst>
                </a:gridCol>
                <a:gridCol w="9078544">
                  <a:extLst>
                    <a:ext uri="{9D8B030D-6E8A-4147-A177-3AD203B41FA5}">
                      <a16:colId xmlns:a16="http://schemas.microsoft.com/office/drawing/2014/main" val="660111463"/>
                    </a:ext>
                  </a:extLst>
                </a:gridCol>
              </a:tblGrid>
              <a:tr h="2969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주제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0618" marR="40618" marT="11230" marB="112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스태프 의견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0618" marR="40618" marT="11230" marB="112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394739"/>
                  </a:ext>
                </a:extLst>
              </a:tr>
              <a:tr h="57275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위치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location)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및 지위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status)</a:t>
                      </a:r>
                      <a:endParaRPr lang="en-US" sz="12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0618" marR="40618" marT="11230" marB="112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u="sng" kern="0" spc="0" dirty="0">
                          <a:solidFill>
                            <a:srgbClr val="FF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❶자산관리 및 </a:t>
                      </a:r>
                      <a:r>
                        <a:rPr lang="ko-KR" altLang="en-US" sz="1200" b="1" u="sng" kern="0" spc="0" dirty="0" err="1">
                          <a:solidFill>
                            <a:srgbClr val="FF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보관활동</a:t>
                      </a:r>
                      <a:r>
                        <a:rPr lang="en-US" altLang="ko-KR" sz="1200" b="1" u="sng" kern="0" spc="0" dirty="0">
                          <a:solidFill>
                            <a:srgbClr val="FF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, </a:t>
                      </a:r>
                      <a:r>
                        <a:rPr lang="ko-KR" altLang="en-US" sz="1200" b="1" u="sng" kern="0" spc="0" dirty="0">
                          <a:solidFill>
                            <a:srgbClr val="FF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❷상업은행 및 ❸보험 산업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에 대한 금융 배출량 공시 요구사항을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IFRS S2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부록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B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가 아닌 </a:t>
                      </a:r>
                      <a:r>
                        <a:rPr lang="ko-KR" altLang="en-US" sz="1200" b="1" u="sng" kern="0" spc="0" dirty="0">
                          <a:solidFill>
                            <a:srgbClr val="FF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본문 지위를 가지는 요구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(required)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적용지침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초안에 포함하는 것으로 잠정 결정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0618" marR="40618" marT="11230" marB="112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9880025"/>
                  </a:ext>
                </a:extLst>
              </a:tr>
              <a:tr h="388223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기술적 내용</a:t>
                      </a: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0618" marR="40618" marT="11230" marB="112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기술적 내용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기술적 내용에 대해 잠정 결정 사항은 다음과 같음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-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세 산업 모두에서 ’금융 배출량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(financed emissions)’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라는 용어를 사용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-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자산관리 및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보관활동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산업에 대해서는 총 운용자산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(AUM)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수준에서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총합된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수치로 공시 요구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-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세 산업 모두에 대해 금융배출량을 산정 방법론을 설명 요구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- GICS(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글로벌산업분류기준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 6-digit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코드를 산업기반 공시를 위한 산업분류체계로 사용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-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상업은행 및 보험 산업은 미인출대출약정과 관련된 금융 노출 및 배출량을 별도로 공시하도록 요구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-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상업은행 산업은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위험완화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(risk </a:t>
                      </a:r>
                      <a:r>
                        <a:rPr lang="en-US" altLang="ko-KR" sz="1200" b="1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mitigants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는 별도로 고려하지 않고 총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(gross)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기반으로 공시하도록 요구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-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물리적 또는 경제적 활동 단위당 금융 배출집약도를 공시하는 것에 대한 요구사항은 제거 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-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투자은행 및 중개 산업에 대한 촉진 배출량에 대한 공시 요구사항 또한 제거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-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탄소 관련 산업에 대한 공시를 세분화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(disaggregate disclosure)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하기 위한 모든 공시 요구사항 및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참조사항을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제거 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-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금융배출량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산정에서 파생상품 제외 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향후 일정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향후 고려할 사항들에 대해서는 별도의 의사결정이 이루어지지 않았으나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, ISSB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위원들은 스태프 제안을 지지하며 우선순위를 올바르게 지정하고 공시 대상이 보다 명확해야 할 필요성을 강조함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또한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ISSB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위원장은 금융 부문을 위한 녹색분류체계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(green taxonomy)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와의 상호운용가능성 측면을 고려할 것을 제시함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0618" marR="40618" marT="11230" marB="112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5623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69020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17</a:t>
            </a:fld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0E8E8C9-00CC-E9FE-C813-818F491AACB9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54D6306C-8528-E3D1-FE61-EEB2C705BC0B}"/>
              </a:ext>
            </a:extLst>
          </p:cNvPr>
          <p:cNvGrpSpPr/>
          <p:nvPr/>
        </p:nvGrpSpPr>
        <p:grpSpPr>
          <a:xfrm>
            <a:off x="404018" y="230978"/>
            <a:ext cx="5175821" cy="721519"/>
            <a:chOff x="404018" y="230978"/>
            <a:chExt cx="5175821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02E9897-0F86-31E6-BF2E-1B5D2E969E13}"/>
                </a:ext>
              </a:extLst>
            </p:cNvPr>
            <p:cNvSpPr txBox="1"/>
            <p:nvPr/>
          </p:nvSpPr>
          <p:spPr>
            <a:xfrm>
              <a:off x="959663" y="263915"/>
              <a:ext cx="46201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ISSB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및 국내 정책당국 동향</a:t>
              </a:r>
            </a:p>
          </p:txBody>
        </p: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1E7F867C-D9CA-89C1-FF82-3DA51C6DA8AA}"/>
                </a:ext>
              </a:extLst>
            </p:cNvPr>
            <p:cNvGrpSpPr/>
            <p:nvPr/>
          </p:nvGrpSpPr>
          <p:grpSpPr>
            <a:xfrm>
              <a:off x="404018" y="230978"/>
              <a:ext cx="525126" cy="721519"/>
              <a:chOff x="404018" y="230978"/>
              <a:chExt cx="525126" cy="721519"/>
            </a:xfrm>
          </p:grpSpPr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AAB4CC6B-119A-F781-3B4C-D1E25D9768C5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6" name="평행 사변형 15">
                  <a:extLst>
                    <a:ext uri="{FF2B5EF4-FFF2-40B4-BE49-F238E27FC236}">
                      <a16:creationId xmlns:a16="http://schemas.microsoft.com/office/drawing/2014/main" id="{7CBC781F-84B7-4079-8F47-CB9BF4C128E9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20" name="사각형: 둥근 모서리 19">
                  <a:extLst>
                    <a:ext uri="{FF2B5EF4-FFF2-40B4-BE49-F238E27FC236}">
                      <a16:creationId xmlns:a16="http://schemas.microsoft.com/office/drawing/2014/main" id="{2120D35C-E157-41C9-3DA6-FC68CAF615F2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0E95CAB-A666-5CB6-5DCA-C873B6878090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EB89C16-8E2E-A623-319D-42C31C305A7E}"/>
              </a:ext>
            </a:extLst>
          </p:cNvPr>
          <p:cNvSpPr txBox="1"/>
          <p:nvPr/>
        </p:nvSpPr>
        <p:spPr>
          <a:xfrm>
            <a:off x="806449" y="1901800"/>
            <a:ext cx="1040374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altLang="ko-KR" dirty="0"/>
              <a:t>IFRS S2 </a:t>
            </a:r>
            <a:r>
              <a:rPr lang="ko-KR" altLang="en-US" dirty="0"/>
              <a:t>질문 </a:t>
            </a:r>
            <a:r>
              <a:rPr lang="en-US" altLang="ko-KR" dirty="0"/>
              <a:t>11 – </a:t>
            </a:r>
            <a:r>
              <a:rPr lang="ko-KR" altLang="en-US" dirty="0"/>
              <a:t>산업기반 요구사항</a:t>
            </a:r>
          </a:p>
          <a:p>
            <a:pPr fontAlgn="base"/>
            <a:r>
              <a:rPr lang="ko-KR" altLang="en-US" dirty="0"/>
              <a:t>기존 </a:t>
            </a:r>
            <a:r>
              <a:rPr lang="en-US" altLang="ko-KR" dirty="0"/>
              <a:t>SASB </a:t>
            </a:r>
            <a:r>
              <a:rPr lang="ko-KR" altLang="en-US" dirty="0"/>
              <a:t>기준과 관련하여 제안된 두 번째 변경사항은 금융부문의 금융자산포트폴리오 배출량 및 촉진 배출량</a:t>
            </a:r>
            <a:r>
              <a:rPr lang="en-US" altLang="ko-KR" dirty="0"/>
              <a:t>(financed or facilitated emissions)</a:t>
            </a:r>
            <a:r>
              <a:rPr lang="ko-KR" altLang="en-US" dirty="0"/>
              <a:t>에 </a:t>
            </a:r>
            <a:r>
              <a:rPr lang="ko-KR" altLang="en-US" dirty="0" err="1"/>
              <a:t>대한새로운</a:t>
            </a:r>
            <a:r>
              <a:rPr lang="ko-KR" altLang="en-US" dirty="0"/>
              <a:t> 합의를 다룬다</a:t>
            </a:r>
            <a:r>
              <a:rPr lang="en-US" altLang="ko-KR" dirty="0"/>
              <a:t>. </a:t>
            </a:r>
            <a:r>
              <a:rPr lang="ko-KR" altLang="en-US" dirty="0"/>
              <a:t>이를 위해</a:t>
            </a:r>
            <a:r>
              <a:rPr lang="en-US" altLang="ko-KR" dirty="0"/>
              <a:t>, </a:t>
            </a:r>
            <a:r>
              <a:rPr lang="ko-KR" altLang="en-US" dirty="0" err="1"/>
              <a:t>공개초안은</a:t>
            </a:r>
            <a:r>
              <a:rPr lang="ko-KR" altLang="en-US" dirty="0"/>
              <a:t> </a:t>
            </a:r>
            <a:r>
              <a:rPr lang="en-US" altLang="ko-KR" dirty="0"/>
              <a:t>4</a:t>
            </a:r>
            <a:r>
              <a:rPr lang="ko-KR" altLang="en-US" dirty="0"/>
              <a:t>가지 산업</a:t>
            </a:r>
            <a:r>
              <a:rPr lang="en-US" altLang="ko-KR" dirty="0"/>
              <a:t>(</a:t>
            </a:r>
            <a:r>
              <a:rPr lang="ko-KR" altLang="en-US" dirty="0"/>
              <a:t>상업은행</a:t>
            </a:r>
            <a:r>
              <a:rPr lang="en-US" altLang="ko-KR" dirty="0"/>
              <a:t>, </a:t>
            </a:r>
            <a:r>
              <a:rPr lang="ko-KR" altLang="en-US" dirty="0"/>
              <a:t>투자은행</a:t>
            </a:r>
            <a:r>
              <a:rPr lang="en-US" altLang="ko-KR" dirty="0"/>
              <a:t>, </a:t>
            </a:r>
            <a:r>
              <a:rPr lang="ko-KR" altLang="en-US" dirty="0"/>
              <a:t>보험</a:t>
            </a:r>
            <a:r>
              <a:rPr lang="en-US" altLang="ko-KR" dirty="0"/>
              <a:t>, </a:t>
            </a:r>
            <a:r>
              <a:rPr lang="ko-KR" altLang="en-US" dirty="0"/>
              <a:t>자산관리</a:t>
            </a:r>
            <a:r>
              <a:rPr lang="en-US" altLang="ko-KR" dirty="0"/>
              <a:t>)</a:t>
            </a:r>
            <a:r>
              <a:rPr lang="ko-KR" altLang="en-US" dirty="0"/>
              <a:t>에 공시 주제와 관련 지표를 추가할 것을 제안한다</a:t>
            </a:r>
            <a:r>
              <a:rPr lang="en-US" altLang="ko-KR" dirty="0"/>
              <a:t>. </a:t>
            </a:r>
            <a:r>
              <a:rPr lang="ko-KR" altLang="en-US" dirty="0"/>
              <a:t>제안된 요구사항은 금융자산 포트폴리오 배출량 및 촉진 배출량과 관련된 자금대여</a:t>
            </a:r>
            <a:r>
              <a:rPr lang="en-US" altLang="ko-KR" dirty="0"/>
              <a:t>, </a:t>
            </a:r>
            <a:r>
              <a:rPr lang="ko-KR" altLang="en-US" dirty="0"/>
              <a:t>인수 및</a:t>
            </a:r>
            <a:r>
              <a:rPr lang="en-US" altLang="ko-KR" dirty="0"/>
              <a:t>/</a:t>
            </a:r>
            <a:r>
              <a:rPr lang="ko-KR" altLang="en-US" dirty="0"/>
              <a:t>또는 투자 활동과 관련된다</a:t>
            </a:r>
            <a:r>
              <a:rPr lang="en-US" altLang="ko-KR" dirty="0"/>
              <a:t>. </a:t>
            </a:r>
            <a:r>
              <a:rPr lang="ko-KR" altLang="en-US" dirty="0"/>
              <a:t>본 제안은 </a:t>
            </a:r>
            <a:r>
              <a:rPr lang="en-US" altLang="ko-KR" dirty="0"/>
              <a:t>Category 15(</a:t>
            </a:r>
            <a:r>
              <a:rPr lang="ko-KR" altLang="en-US" dirty="0"/>
              <a:t>투자</a:t>
            </a:r>
            <a:r>
              <a:rPr lang="en-US" altLang="ko-KR" dirty="0"/>
              <a:t>)</a:t>
            </a:r>
            <a:r>
              <a:rPr lang="ko-KR" altLang="en-US" dirty="0"/>
              <a:t>에서 </a:t>
            </a:r>
            <a:r>
              <a:rPr lang="ko-KR" altLang="en-US" dirty="0" err="1"/>
              <a:t>발생하는간접</a:t>
            </a:r>
            <a:r>
              <a:rPr lang="ko-KR" altLang="en-US" dirty="0"/>
              <a:t> 배출량 계산에 대한 지침을 포함하는 </a:t>
            </a:r>
            <a:r>
              <a:rPr lang="en-US" altLang="ko-KR" dirty="0"/>
              <a:t>GHG </a:t>
            </a:r>
            <a:r>
              <a:rPr lang="ko-KR" altLang="en-US" dirty="0"/>
              <a:t>프로토콜 기업 가치사슬</a:t>
            </a:r>
            <a:r>
              <a:rPr lang="en-US" altLang="ko-KR" dirty="0"/>
              <a:t>(Scope 4) </a:t>
            </a:r>
            <a:r>
              <a:rPr lang="ko-KR" altLang="en-US" dirty="0"/>
              <a:t>기준을 기반으로 한다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endParaRPr lang="en-US" altLang="ko-KR" dirty="0"/>
          </a:p>
          <a:p>
            <a:pPr algn="ctr" fontAlgn="base"/>
            <a:r>
              <a:rPr lang="en-US" altLang="ko-KR" dirty="0"/>
              <a:t>….. </a:t>
            </a:r>
            <a:r>
              <a:rPr lang="ko-KR" altLang="en-US" dirty="0"/>
              <a:t>중략</a:t>
            </a:r>
            <a:r>
              <a:rPr lang="en-US" altLang="ko-KR" dirty="0"/>
              <a:t>…..</a:t>
            </a:r>
          </a:p>
          <a:p>
            <a:pPr fontAlgn="base"/>
            <a:endParaRPr lang="en-US" altLang="ko-KR" dirty="0"/>
          </a:p>
          <a:p>
            <a:pPr fontAlgn="base"/>
            <a:r>
              <a:rPr lang="en-US" altLang="ko-KR" dirty="0"/>
              <a:t>ISSB</a:t>
            </a:r>
            <a:r>
              <a:rPr lang="ko-KR" altLang="en-US" dirty="0"/>
              <a:t>가 보다 </a:t>
            </a:r>
            <a:r>
              <a:rPr lang="ko-KR" altLang="en-US" dirty="0">
                <a:solidFill>
                  <a:srgbClr val="FF0000"/>
                </a:solidFill>
              </a:rPr>
              <a:t>구체적인 방법론</a:t>
            </a:r>
            <a:r>
              <a:rPr lang="en-US" altLang="ko-KR" dirty="0">
                <a:solidFill>
                  <a:srgbClr val="FF0000"/>
                </a:solidFill>
              </a:rPr>
              <a:t>(</a:t>
            </a:r>
            <a:r>
              <a:rPr lang="ko-KR" altLang="en-US" dirty="0">
                <a:solidFill>
                  <a:srgbClr val="FF0000"/>
                </a:solidFill>
              </a:rPr>
              <a:t>예를 들어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탄소회계금융협의체</a:t>
            </a:r>
            <a:r>
              <a:rPr lang="en-US" altLang="ko-KR" dirty="0">
                <a:solidFill>
                  <a:srgbClr val="FF0000"/>
                </a:solidFill>
              </a:rPr>
              <a:t>(PCAF, Partnership for Carbon Accounting Financials) </a:t>
            </a:r>
            <a:r>
              <a:rPr lang="ko-KR" altLang="en-US" dirty="0">
                <a:solidFill>
                  <a:srgbClr val="FF0000"/>
                </a:solidFill>
              </a:rPr>
              <a:t>금융 산업을 위한 </a:t>
            </a:r>
            <a:r>
              <a:rPr lang="en-US" altLang="ko-KR" dirty="0">
                <a:solidFill>
                  <a:srgbClr val="FF0000"/>
                </a:solidFill>
              </a:rPr>
              <a:t>Global GHG </a:t>
            </a:r>
            <a:r>
              <a:rPr lang="ko-KR" altLang="en-US" dirty="0">
                <a:solidFill>
                  <a:srgbClr val="FF0000"/>
                </a:solidFill>
              </a:rPr>
              <a:t>회계 및 보고 기준</a:t>
            </a:r>
            <a:r>
              <a:rPr lang="en-US" altLang="ko-KR" dirty="0">
                <a:solidFill>
                  <a:srgbClr val="FF0000"/>
                </a:solidFill>
              </a:rPr>
              <a:t>)</a:t>
            </a:r>
            <a:r>
              <a:rPr lang="ko-KR" altLang="en-US" dirty="0">
                <a:solidFill>
                  <a:srgbClr val="FF0000"/>
                </a:solidFill>
              </a:rPr>
              <a:t>을 규정하지 않고</a:t>
            </a:r>
            <a:r>
              <a:rPr lang="en-US" altLang="ko-KR" dirty="0">
                <a:solidFill>
                  <a:srgbClr val="FF0000"/>
                </a:solidFill>
              </a:rPr>
              <a:t>, GHG </a:t>
            </a:r>
            <a:r>
              <a:rPr lang="ko-KR" altLang="en-US" dirty="0">
                <a:solidFill>
                  <a:srgbClr val="FF0000"/>
                </a:solidFill>
              </a:rPr>
              <a:t>프로토콜 기업 가치사슬</a:t>
            </a:r>
            <a:r>
              <a:rPr lang="en-US" altLang="ko-KR" dirty="0">
                <a:solidFill>
                  <a:srgbClr val="FF0000"/>
                </a:solidFill>
              </a:rPr>
              <a:t>(Scope 3) </a:t>
            </a:r>
            <a:r>
              <a:rPr lang="ko-KR" altLang="en-US" dirty="0">
                <a:solidFill>
                  <a:srgbClr val="FF0000"/>
                </a:solidFill>
              </a:rPr>
              <a:t>회계 및 보고를 사용하여 금융배출량을 위한 제안된 </a:t>
            </a:r>
            <a:r>
              <a:rPr lang="ko-KR" altLang="en-US" dirty="0" err="1">
                <a:solidFill>
                  <a:srgbClr val="FF0000"/>
                </a:solidFill>
              </a:rPr>
              <a:t>공시를제공해야</a:t>
            </a:r>
            <a:r>
              <a:rPr lang="ko-KR" altLang="en-US" dirty="0">
                <a:solidFill>
                  <a:srgbClr val="FF0000"/>
                </a:solidFill>
              </a:rPr>
              <a:t> 한다는 데 동의하는가</a:t>
            </a:r>
            <a:r>
              <a:rPr lang="en-US" altLang="ko-KR" dirty="0">
                <a:solidFill>
                  <a:srgbClr val="FF0000"/>
                </a:solidFill>
              </a:rPr>
              <a:t>? </a:t>
            </a:r>
            <a:r>
              <a:rPr lang="ko-KR" altLang="en-US" dirty="0"/>
              <a:t>만약 동의하지 않는다면</a:t>
            </a:r>
            <a:r>
              <a:rPr lang="en-US" altLang="ko-KR" dirty="0"/>
              <a:t>, </a:t>
            </a:r>
            <a:r>
              <a:rPr lang="ko-KR" altLang="en-US" dirty="0"/>
              <a:t>대신 어떤 방법을 제안하며 그 이유는 무엇인가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910B93-6BCB-39F3-FD79-52938F09C6C2}"/>
              </a:ext>
            </a:extLst>
          </p:cNvPr>
          <p:cNvSpPr txBox="1"/>
          <p:nvPr/>
        </p:nvSpPr>
        <p:spPr>
          <a:xfrm>
            <a:off x="838200" y="1141974"/>
            <a:ext cx="10515600" cy="3886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ko-KR" altLang="en-US" sz="2000" b="1" dirty="0" err="1">
                <a:solidFill>
                  <a:srgbClr val="1F3B73"/>
                </a:solidFill>
              </a:rPr>
              <a:t>금융배출량</a:t>
            </a:r>
            <a:r>
              <a:rPr lang="ko-KR" altLang="en-US" sz="2000" b="1" dirty="0">
                <a:solidFill>
                  <a:srgbClr val="1F3B73"/>
                </a:solidFill>
              </a:rPr>
              <a:t> 측정 방법 및 공시 방법은 사실상 </a:t>
            </a:r>
            <a:r>
              <a:rPr lang="en-US" altLang="ko-KR" sz="2000" b="1" dirty="0">
                <a:solidFill>
                  <a:srgbClr val="1F3B73"/>
                </a:solidFill>
              </a:rPr>
              <a:t>PCAF</a:t>
            </a:r>
            <a:r>
              <a:rPr lang="ko-KR" altLang="en-US" sz="2000" b="1" dirty="0">
                <a:solidFill>
                  <a:srgbClr val="1F3B73"/>
                </a:solidFill>
              </a:rPr>
              <a:t>가 유일</a:t>
            </a:r>
          </a:p>
        </p:txBody>
      </p:sp>
    </p:spTree>
    <p:extLst>
      <p:ext uri="{BB962C8B-B14F-4D97-AF65-F5344CB8AC3E}">
        <p14:creationId xmlns:p14="http://schemas.microsoft.com/office/powerpoint/2010/main" val="4104075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4584312" cy="721519"/>
            <a:chOff x="404018" y="230978"/>
            <a:chExt cx="4584312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402866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온실가스 배출관련 동향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02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18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6E62B579-9F8D-949F-3F6D-0801902DAB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233" y="1668167"/>
            <a:ext cx="7995286" cy="4428158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9FD82A1B-BD73-67BA-144F-380DFD371ACC}"/>
              </a:ext>
            </a:extLst>
          </p:cNvPr>
          <p:cNvSpPr/>
          <p:nvPr/>
        </p:nvSpPr>
        <p:spPr>
          <a:xfrm>
            <a:off x="460375" y="1102925"/>
            <a:ext cx="9926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ko-KR" altLang="en-US" b="1" dirty="0">
                <a:solidFill>
                  <a:srgbClr val="2D231E"/>
                </a:solidFill>
                <a:latin typeface="NotoSansKR"/>
              </a:rPr>
              <a:t>탄소중립위원회 재개편</a:t>
            </a:r>
            <a:endParaRPr lang="ko-KR" altLang="en-US" b="1" i="0" dirty="0">
              <a:solidFill>
                <a:srgbClr val="2D231E"/>
              </a:solidFill>
              <a:effectLst/>
              <a:latin typeface="NotoSansKR"/>
            </a:endParaRPr>
          </a:p>
        </p:txBody>
      </p:sp>
    </p:spTree>
    <p:extLst>
      <p:ext uri="{BB962C8B-B14F-4D97-AF65-F5344CB8AC3E}">
        <p14:creationId xmlns:p14="http://schemas.microsoft.com/office/powerpoint/2010/main" val="39072213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4584312" cy="721519"/>
            <a:chOff x="404018" y="230978"/>
            <a:chExt cx="4584312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402866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온실가스 배출관련 동향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02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19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9FD82A1B-BD73-67BA-144F-380DFD371ACC}"/>
              </a:ext>
            </a:extLst>
          </p:cNvPr>
          <p:cNvSpPr/>
          <p:nvPr/>
        </p:nvSpPr>
        <p:spPr>
          <a:xfrm>
            <a:off x="460375" y="1102925"/>
            <a:ext cx="9926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ko-KR" altLang="en-US" b="1" dirty="0">
                <a:solidFill>
                  <a:srgbClr val="2D231E"/>
                </a:solidFill>
                <a:latin typeface="NotoSansKR"/>
              </a:rPr>
              <a:t>탄소중립위원회 재개편</a:t>
            </a:r>
            <a:endParaRPr lang="ko-KR" altLang="en-US" b="1" i="0" dirty="0">
              <a:solidFill>
                <a:srgbClr val="2D231E"/>
              </a:solidFill>
              <a:effectLst/>
              <a:latin typeface="NotoSansKR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7ECEF0C-8F90-CB7E-FF18-DCA6DD677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348" y="1544479"/>
            <a:ext cx="7689633" cy="497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4618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4584312" cy="721519"/>
            <a:chOff x="404018" y="230978"/>
            <a:chExt cx="4584312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402866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온실가스 배출관련 동향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02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20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25FFE5B3-BFFA-BC73-AE2A-038F6AC2F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128" y="1140210"/>
            <a:ext cx="7610716" cy="516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0657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4584312" cy="721519"/>
            <a:chOff x="404018" y="230978"/>
            <a:chExt cx="4584312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402866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온실가스 배출관련 동향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02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21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05233" y="1216413"/>
            <a:ext cx="99269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en-US" altLang="ko-KR" b="1" dirty="0">
                <a:solidFill>
                  <a:srgbClr val="2D231E"/>
                </a:solidFill>
                <a:latin typeface="NotoSansKR"/>
              </a:rPr>
              <a:t>2030</a:t>
            </a:r>
            <a:r>
              <a:rPr lang="ko-KR" altLang="en-US" b="1" dirty="0">
                <a:solidFill>
                  <a:srgbClr val="2D231E"/>
                </a:solidFill>
                <a:latin typeface="NotoSansKR"/>
              </a:rPr>
              <a:t>년 국가 온실가스 감축목표</a:t>
            </a:r>
            <a:r>
              <a:rPr lang="en-US" altLang="ko-KR" b="1" dirty="0">
                <a:solidFill>
                  <a:srgbClr val="2D231E"/>
                </a:solidFill>
                <a:latin typeface="NotoSansKR"/>
              </a:rPr>
              <a:t>(2018</a:t>
            </a:r>
            <a:r>
              <a:rPr lang="ko-KR" altLang="en-US" b="1" dirty="0">
                <a:solidFill>
                  <a:srgbClr val="2D231E"/>
                </a:solidFill>
                <a:latin typeface="NotoSansKR"/>
              </a:rPr>
              <a:t>년 대비 </a:t>
            </a:r>
            <a:r>
              <a:rPr lang="en-US" altLang="ko-KR" b="1" dirty="0">
                <a:solidFill>
                  <a:srgbClr val="2D231E"/>
                </a:solidFill>
                <a:latin typeface="NotoSansKR"/>
              </a:rPr>
              <a:t>40% </a:t>
            </a:r>
            <a:r>
              <a:rPr lang="ko-KR" altLang="en-US" b="1" dirty="0">
                <a:solidFill>
                  <a:srgbClr val="2D231E"/>
                </a:solidFill>
                <a:latin typeface="NotoSansKR"/>
              </a:rPr>
              <a:t>감축</a:t>
            </a:r>
            <a:r>
              <a:rPr lang="en-US" altLang="ko-KR" b="1" dirty="0">
                <a:solidFill>
                  <a:srgbClr val="2D231E"/>
                </a:solidFill>
                <a:latin typeface="NotoSansKR"/>
              </a:rPr>
              <a:t>) </a:t>
            </a:r>
            <a:r>
              <a:rPr lang="ko-KR" altLang="en-US" b="1" dirty="0">
                <a:solidFill>
                  <a:srgbClr val="2D231E"/>
                </a:solidFill>
                <a:latin typeface="NotoSansKR"/>
              </a:rPr>
              <a:t>달성을 위한 세부 이행방안 발표</a:t>
            </a:r>
            <a:endParaRPr lang="en-US" altLang="ko-KR" b="1" dirty="0">
              <a:solidFill>
                <a:srgbClr val="2D231E"/>
              </a:solidFill>
              <a:latin typeface="NotoSansKR"/>
            </a:endParaRPr>
          </a:p>
          <a:p>
            <a:pPr fontAlgn="ctr"/>
            <a:endParaRPr lang="en-US" altLang="ko-KR" b="1" i="0" dirty="0">
              <a:solidFill>
                <a:srgbClr val="2D231E"/>
              </a:solidFill>
              <a:effectLst/>
              <a:latin typeface="NotoSansKR"/>
            </a:endParaRPr>
          </a:p>
          <a:p>
            <a:pPr fontAlgn="ctr"/>
            <a:endParaRPr lang="ko-KR" altLang="en-US" b="1" i="0" dirty="0">
              <a:solidFill>
                <a:srgbClr val="2D231E"/>
              </a:solidFill>
              <a:effectLst/>
              <a:latin typeface="NotoSansKR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/>
          <a:srcRect l="56854" t="21173" r="17579" b="45591"/>
          <a:stretch/>
        </p:blipFill>
        <p:spPr>
          <a:xfrm>
            <a:off x="0" y="1678078"/>
            <a:ext cx="7709440" cy="2818748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>
          <a:xfrm>
            <a:off x="7587441" y="1797143"/>
            <a:ext cx="366799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solidFill>
                  <a:srgbClr val="2D231E"/>
                </a:solidFill>
                <a:latin typeface="NotoSansKR"/>
              </a:rPr>
              <a:t>부문별 감축목표는 지난 </a:t>
            </a:r>
            <a:r>
              <a:rPr lang="en-US" altLang="ko-KR" dirty="0">
                <a:solidFill>
                  <a:srgbClr val="2D231E"/>
                </a:solidFill>
                <a:latin typeface="NotoSansKR"/>
              </a:rPr>
              <a:t>2021</a:t>
            </a:r>
            <a:r>
              <a:rPr lang="ko-KR" altLang="en-US" dirty="0">
                <a:solidFill>
                  <a:srgbClr val="2D231E"/>
                </a:solidFill>
                <a:latin typeface="NotoSansKR"/>
              </a:rPr>
              <a:t>년 계획했던 </a:t>
            </a:r>
            <a:r>
              <a:rPr lang="en-US" altLang="ko-KR" dirty="0">
                <a:solidFill>
                  <a:srgbClr val="2D231E"/>
                </a:solidFill>
                <a:latin typeface="NotoSansKR"/>
              </a:rPr>
              <a:t>2030 </a:t>
            </a:r>
            <a:r>
              <a:rPr lang="ko-KR" altLang="en-US" dirty="0">
                <a:solidFill>
                  <a:srgbClr val="2D231E"/>
                </a:solidFill>
                <a:latin typeface="NotoSansKR"/>
              </a:rPr>
              <a:t>국가 온실가스 감축 목표</a:t>
            </a:r>
            <a:r>
              <a:rPr lang="en-US" altLang="ko-KR" dirty="0">
                <a:solidFill>
                  <a:srgbClr val="2D231E"/>
                </a:solidFill>
                <a:latin typeface="NotoSansKR"/>
              </a:rPr>
              <a:t>(NDC)</a:t>
            </a:r>
            <a:r>
              <a:rPr lang="ko-KR" altLang="en-US" dirty="0">
                <a:solidFill>
                  <a:srgbClr val="2D231E"/>
                </a:solidFill>
                <a:latin typeface="NotoSansKR"/>
              </a:rPr>
              <a:t>를 그대로 유지하고 있으나</a:t>
            </a:r>
            <a:r>
              <a:rPr lang="en-US" altLang="ko-KR" dirty="0">
                <a:solidFill>
                  <a:srgbClr val="2D231E"/>
                </a:solidFill>
                <a:latin typeface="NotoSansKR"/>
              </a:rPr>
              <a:t>, </a:t>
            </a:r>
            <a:r>
              <a:rPr lang="ko-KR" altLang="en-US" dirty="0">
                <a:solidFill>
                  <a:srgbClr val="2D231E"/>
                </a:solidFill>
                <a:latin typeface="NotoSansKR"/>
              </a:rPr>
              <a:t>일부 부문에 대한 감축목표를 조정하였다는 점에 특징</a:t>
            </a:r>
            <a:endParaRPr lang="en-US" altLang="ko-KR" dirty="0">
              <a:solidFill>
                <a:srgbClr val="2D231E"/>
              </a:solidFill>
              <a:latin typeface="NotoSansKR"/>
            </a:endParaRPr>
          </a:p>
          <a:p>
            <a:endParaRPr lang="en-US" altLang="ko-KR" dirty="0">
              <a:solidFill>
                <a:srgbClr val="2D231E"/>
              </a:solidFill>
              <a:latin typeface="NotoSansKR"/>
            </a:endParaRPr>
          </a:p>
          <a:p>
            <a:r>
              <a:rPr lang="ko-KR" altLang="en-US" dirty="0">
                <a:solidFill>
                  <a:srgbClr val="2D231E"/>
                </a:solidFill>
                <a:latin typeface="NotoSansKR"/>
              </a:rPr>
              <a:t>구체적으로</a:t>
            </a:r>
            <a:r>
              <a:rPr lang="en-US" altLang="ko-KR" dirty="0">
                <a:solidFill>
                  <a:srgbClr val="2D231E"/>
                </a:solidFill>
                <a:latin typeface="NotoSansKR"/>
              </a:rPr>
              <a:t>, △ </a:t>
            </a:r>
            <a:r>
              <a:rPr lang="ko-KR" altLang="en-US" b="1" dirty="0">
                <a:solidFill>
                  <a:srgbClr val="FF0000"/>
                </a:solidFill>
                <a:latin typeface="NotoSansKR"/>
              </a:rPr>
              <a:t>발전산업 등 </a:t>
            </a:r>
            <a:r>
              <a:rPr lang="ko-KR" altLang="en-US" b="1" dirty="0" err="1">
                <a:solidFill>
                  <a:srgbClr val="FF0000"/>
                </a:solidFill>
                <a:latin typeface="NotoSansKR"/>
              </a:rPr>
              <a:t>전환부문의</a:t>
            </a:r>
            <a:r>
              <a:rPr lang="ko-KR" altLang="en-US" b="1" dirty="0">
                <a:solidFill>
                  <a:srgbClr val="FF0000"/>
                </a:solidFill>
                <a:latin typeface="NotoSansKR"/>
              </a:rPr>
              <a:t> 경우 온실가스를 추가로 감축하도록 목표를 상향</a:t>
            </a:r>
            <a:r>
              <a:rPr lang="ko-KR" altLang="en-US" dirty="0">
                <a:solidFill>
                  <a:srgbClr val="2D231E"/>
                </a:solidFill>
                <a:latin typeface="NotoSansKR"/>
              </a:rPr>
              <a:t>하였고</a:t>
            </a:r>
            <a:r>
              <a:rPr lang="en-US" altLang="ko-KR" dirty="0">
                <a:solidFill>
                  <a:srgbClr val="2D231E"/>
                </a:solidFill>
                <a:latin typeface="NotoSansKR"/>
              </a:rPr>
              <a:t>, △ </a:t>
            </a:r>
            <a:r>
              <a:rPr lang="ko-KR" altLang="en-US" b="1" dirty="0">
                <a:solidFill>
                  <a:srgbClr val="FF0000"/>
                </a:solidFill>
                <a:latin typeface="NotoSansKR"/>
              </a:rPr>
              <a:t>산업부문의 경우 현실적인 국내 여건을 고려하여 감축 목표를 하향</a:t>
            </a:r>
            <a:r>
              <a:rPr lang="ko-KR" altLang="en-US" dirty="0">
                <a:solidFill>
                  <a:srgbClr val="2D231E"/>
                </a:solidFill>
                <a:latin typeface="NotoSansKR"/>
              </a:rPr>
              <a:t>하였으며</a:t>
            </a:r>
            <a:r>
              <a:rPr lang="en-US" altLang="ko-KR" dirty="0">
                <a:solidFill>
                  <a:srgbClr val="2D231E"/>
                </a:solidFill>
                <a:latin typeface="NotoSansKR"/>
              </a:rPr>
              <a:t>, △ </a:t>
            </a:r>
            <a:r>
              <a:rPr lang="ko-KR" altLang="en-US" dirty="0" err="1">
                <a:solidFill>
                  <a:srgbClr val="2D231E"/>
                </a:solidFill>
                <a:latin typeface="NotoSansKR"/>
              </a:rPr>
              <a:t>수소부문의</a:t>
            </a:r>
            <a:r>
              <a:rPr lang="ko-KR" altLang="en-US" dirty="0">
                <a:solidFill>
                  <a:srgbClr val="2D231E"/>
                </a:solidFill>
                <a:latin typeface="NotoSansKR"/>
              </a:rPr>
              <a:t> 경우 </a:t>
            </a:r>
            <a:r>
              <a:rPr lang="ko-KR" altLang="en-US" dirty="0" err="1">
                <a:solidFill>
                  <a:srgbClr val="2D231E"/>
                </a:solidFill>
                <a:latin typeface="NotoSansKR"/>
              </a:rPr>
              <a:t>블루수소</a:t>
            </a:r>
            <a:r>
              <a:rPr lang="ko-KR" altLang="en-US" dirty="0">
                <a:solidFill>
                  <a:srgbClr val="2D231E"/>
                </a:solidFill>
                <a:latin typeface="NotoSansKR"/>
              </a:rPr>
              <a:t> 증가를 고려하여 감축 목표를 하향</a:t>
            </a:r>
            <a:endParaRPr lang="ko-KR" altLang="en-US" b="0" i="0" dirty="0">
              <a:solidFill>
                <a:srgbClr val="711560"/>
              </a:solidFill>
              <a:effectLst/>
              <a:latin typeface="NotoSansKR"/>
            </a:endParaRPr>
          </a:p>
        </p:txBody>
      </p:sp>
    </p:spTree>
    <p:extLst>
      <p:ext uri="{BB962C8B-B14F-4D97-AF65-F5344CB8AC3E}">
        <p14:creationId xmlns:p14="http://schemas.microsoft.com/office/powerpoint/2010/main" val="19636167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5323297" cy="721519"/>
            <a:chOff x="404018" y="230978"/>
            <a:chExt cx="5323297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47676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기타 향후 추진 과제 및 일정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03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22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8F03B73F-A861-11ED-880D-883A13F5C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700" y="1216413"/>
            <a:ext cx="7914603" cy="472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526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5323297" cy="721519"/>
            <a:chOff x="404018" y="230978"/>
            <a:chExt cx="5323297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47676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기타 향후 추진 과제 및 일정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03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23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0179C9C-4886-6ECB-B705-F646D4189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375" y="1140210"/>
            <a:ext cx="8449133" cy="529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5005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그룹 27">
            <a:extLst>
              <a:ext uri="{FF2B5EF4-FFF2-40B4-BE49-F238E27FC236}">
                <a16:creationId xmlns:a16="http://schemas.microsoft.com/office/drawing/2014/main" id="{3AA9C560-ED97-4891-89DF-B7AA9C5E3CAE}"/>
              </a:ext>
            </a:extLst>
          </p:cNvPr>
          <p:cNvGrpSpPr/>
          <p:nvPr/>
        </p:nvGrpSpPr>
        <p:grpSpPr>
          <a:xfrm>
            <a:off x="-5068" y="0"/>
            <a:ext cx="12202136" cy="6165851"/>
            <a:chOff x="-10135" y="-19"/>
            <a:chExt cx="12202136" cy="6165851"/>
          </a:xfrm>
          <a:solidFill>
            <a:schemeClr val="accent1">
              <a:lumMod val="50000"/>
            </a:schemeClr>
          </a:solidFill>
        </p:grpSpPr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364D9F9-BB33-45B2-9B2F-881D86A66955}"/>
                </a:ext>
              </a:extLst>
            </p:cNvPr>
            <p:cNvSpPr/>
            <p:nvPr/>
          </p:nvSpPr>
          <p:spPr>
            <a:xfrm>
              <a:off x="-10135" y="-19"/>
              <a:ext cx="12192000" cy="6165851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Noto Sans" panose="020B0502040504020204" pitchFamily="34" charset="0"/>
                <a:ea typeface="Noto Sans CJK KR Regular" panose="020B0500000000000000" pitchFamily="34" charset="-127"/>
              </a:endParaRPr>
            </a:p>
          </p:txBody>
        </p:sp>
        <p:cxnSp>
          <p:nvCxnSpPr>
            <p:cNvPr id="86" name="직선 연결선 85">
              <a:extLst>
                <a:ext uri="{FF2B5EF4-FFF2-40B4-BE49-F238E27FC236}">
                  <a16:creationId xmlns:a16="http://schemas.microsoft.com/office/drawing/2014/main" id="{E6D03A0C-BC9C-49E6-B19E-21C23DAE431F}"/>
                </a:ext>
              </a:extLst>
            </p:cNvPr>
            <p:cNvCxnSpPr/>
            <p:nvPr/>
          </p:nvCxnSpPr>
          <p:spPr>
            <a:xfrm>
              <a:off x="1" y="3357508"/>
              <a:ext cx="12192000" cy="0"/>
            </a:xfrm>
            <a:prstGeom prst="line">
              <a:avLst/>
            </a:prstGeom>
            <a:grpFill/>
            <a:ln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9D9EDAD1-A589-4FA8-821E-62EE328BB055}"/>
              </a:ext>
            </a:extLst>
          </p:cNvPr>
          <p:cNvSpPr txBox="1"/>
          <p:nvPr/>
        </p:nvSpPr>
        <p:spPr>
          <a:xfrm>
            <a:off x="4846356" y="2391872"/>
            <a:ext cx="2356414" cy="707886"/>
          </a:xfrm>
          <a:prstGeom prst="rect">
            <a:avLst/>
          </a:prstGeom>
          <a:noFill/>
        </p:spPr>
        <p:txBody>
          <a:bodyPr wrap="none" lIns="0" rIns="0" rtlCol="0" anchor="ctr" anchorCtr="0">
            <a:spAutoFit/>
          </a:bodyPr>
          <a:lstStyle/>
          <a:p>
            <a:r>
              <a:rPr lang="ko-KR" altLang="en-US" sz="40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KR Bold" panose="020B0800000000000000" pitchFamily="50" charset="-127"/>
                <a:ea typeface="Noto Sans KR Bold" panose="020B0800000000000000" pitchFamily="50" charset="-127"/>
              </a:rPr>
              <a:t>감사합니다</a:t>
            </a:r>
            <a:endParaRPr lang="en-US" altLang="ko-KR" sz="400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/>
              </a:solidFill>
              <a:latin typeface="Noto Sans KR Bold" panose="020B0800000000000000" pitchFamily="50" charset="-127"/>
              <a:ea typeface="Noto Sans KR Bold" panose="020B0800000000000000" pitchFamily="50" charset="-127"/>
            </a:endParaRPr>
          </a:p>
        </p:txBody>
      </p:sp>
      <p:sp>
        <p:nvSpPr>
          <p:cNvPr id="3" name="자유형: 도형 2">
            <a:extLst>
              <a:ext uri="{FF2B5EF4-FFF2-40B4-BE49-F238E27FC236}">
                <a16:creationId xmlns:a16="http://schemas.microsoft.com/office/drawing/2014/main" id="{0645BF1D-F518-B6E7-3559-D3A12E8BC6CF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55694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</TotalTime>
  <Words>1940</Words>
  <Application>Microsoft Office PowerPoint</Application>
  <PresentationFormat>와이드스크린</PresentationFormat>
  <Paragraphs>255</Paragraphs>
  <Slides>24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38" baseType="lpstr">
      <vt:lpstr>HCI Poppy</vt:lpstr>
      <vt:lpstr>HY울릉도M</vt:lpstr>
      <vt:lpstr>HY헤드라인M</vt:lpstr>
      <vt:lpstr>Noto Sans CJK KR Regular</vt:lpstr>
      <vt:lpstr>Noto Sans KR Bold</vt:lpstr>
      <vt:lpstr>NotoSansKR</vt:lpstr>
      <vt:lpstr>나눔스퀘어OTF ExtraBold</vt:lpstr>
      <vt:lpstr>맑은 고딕</vt:lpstr>
      <vt:lpstr>함초롬바탕</vt:lpstr>
      <vt:lpstr>휴먼명조</vt:lpstr>
      <vt:lpstr>Arial</vt:lpstr>
      <vt:lpstr>Noto Sans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OWNER</cp:lastModifiedBy>
  <cp:revision>23</cp:revision>
  <dcterms:created xsi:type="dcterms:W3CDTF">2023-04-02T17:21:29Z</dcterms:created>
  <dcterms:modified xsi:type="dcterms:W3CDTF">2024-08-27T07:22:14Z</dcterms:modified>
</cp:coreProperties>
</file>